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nisa Neagu" initials="DN" lastIdx="1" clrIdx="0">
    <p:extLst>
      <p:ext uri="{19B8F6BF-5375-455C-9EA6-DF929625EA0E}">
        <p15:presenceInfo xmlns:p15="http://schemas.microsoft.com/office/powerpoint/2012/main" userId="Denisa Neagu"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340" autoAdjust="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ACD328-1A8B-4963-9BEE-D02BC61111E2}" type="datetimeFigureOut">
              <a:rPr lang="en-US" smtClean="0"/>
              <a:t>6/15/2020</a:t>
            </a:fld>
            <a:endParaRPr lang="en-US"/>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91620F-10CA-429E-AE8C-F2A1DB37F135}" type="slidenum">
              <a:rPr lang="en-US" smtClean="0"/>
              <a:t>‹#›</a:t>
            </a:fld>
            <a:endParaRPr lang="en-US"/>
          </a:p>
        </p:txBody>
      </p:sp>
    </p:spTree>
    <p:extLst>
      <p:ext uri="{BB962C8B-B14F-4D97-AF65-F5344CB8AC3E}">
        <p14:creationId xmlns:p14="http://schemas.microsoft.com/office/powerpoint/2010/main" val="3158353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ro-RO"/>
              <a:t>Faceți clic pentru a edita stilul de titlu coordonator</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74485F1-C6A6-4CE6-A526-B1D47BF6F19E}" type="datetimeFigureOut">
              <a:rPr lang="en-US" smtClean="0"/>
              <a:t>6/15/2020</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4024155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E74485F1-C6A6-4CE6-A526-B1D47BF6F19E}" type="datetimeFigureOut">
              <a:rPr lang="en-US" smtClean="0"/>
              <a:t>6/15/2020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3470319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E74485F1-C6A6-4CE6-A526-B1D47BF6F19E}" type="datetimeFigureOut">
              <a:rPr lang="en-US" smtClean="0"/>
              <a:t>6/15/2020</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2798939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E74485F1-C6A6-4CE6-A526-B1D47BF6F19E}" type="datetimeFigureOut">
              <a:rPr lang="en-US" smtClean="0"/>
              <a:t>6/15/2020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2942709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E74485F1-C6A6-4CE6-A526-B1D47BF6F19E}" type="datetimeFigureOut">
              <a:rPr lang="en-US" smtClean="0"/>
              <a:t>6/15/2020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4113179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E74485F1-C6A6-4CE6-A526-B1D47BF6F19E}" type="datetimeFigureOut">
              <a:rPr lang="en-US" smtClean="0"/>
              <a:t>6/15/2020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3923102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485F1-C6A6-4CE6-A526-B1D47BF6F19E}" type="datetimeFigureOut">
              <a:rPr lang="en-US" smtClean="0"/>
              <a:t>6/15/2020</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1865773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ro-RO"/>
              <a:t>Faceți clic pentru a edita stilul de titlu coordonator</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E74485F1-C6A6-4CE6-A526-B1D47BF6F19E}" type="datetimeFigureOut">
              <a:rPr lang="en-US" smtClean="0"/>
              <a:t>6/15/2020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319074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ro-RO"/>
              <a:t>Faceți clic pe pictogramă pentru a adăuga o imagine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E74485F1-C6A6-4CE6-A526-B1D47BF6F19E}" type="datetimeFigureOut">
              <a:rPr lang="en-US" smtClean="0"/>
              <a:t>6/15/2020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3721204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E74485F1-C6A6-4CE6-A526-B1D47BF6F19E}" type="datetimeFigureOut">
              <a:rPr lang="en-US" smtClean="0"/>
              <a:t>6/15/2020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3734741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u și legendă">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ro-RO"/>
              <a:t>Faceți clic pentru a edita stilul de titlu coordonator</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E74485F1-C6A6-4CE6-A526-B1D47BF6F19E}" type="datetimeFigureOut">
              <a:rPr lang="en-US" smtClean="0"/>
              <a:t>6/15/2020</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622165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itat cu legendă">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ro-RO"/>
              <a:t>Faceți clic pentru a edita stilul de titlu coordonator</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E74485F1-C6A6-4CE6-A526-B1D47BF6F19E}" type="datetimeFigureOut">
              <a:rPr lang="en-US" smtClean="0"/>
              <a:t>6/15/2020</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297341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arte de vizit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E74485F1-C6A6-4CE6-A526-B1D47BF6F19E}" type="datetimeFigureOut">
              <a:rPr lang="en-US" smtClean="0"/>
              <a:t>6/15/2020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39610516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ane">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74485F1-C6A6-4CE6-A526-B1D47BF6F19E}" type="datetimeFigureOut">
              <a:rPr lang="en-US" smtClean="0"/>
              <a:t>6/15/2020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2421419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oană cu trei imagini">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74485F1-C6A6-4CE6-A526-B1D47BF6F19E}" type="datetimeFigureOut">
              <a:rPr lang="en-US" smtClean="0"/>
              <a:t>6/15/2020</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3272175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74485F1-C6A6-4CE6-A526-B1D47BF6F19E}" type="datetimeFigureOut">
              <a:rPr lang="en-US" smtClean="0"/>
              <a:t>6/15/2020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2261139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74485F1-C6A6-4CE6-A526-B1D47BF6F19E}" type="datetimeFigureOut">
              <a:rPr lang="en-US" smtClean="0"/>
              <a:t>6/15/2020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78665A4-F5D4-4209-A99A-D9D15E9D4411}" type="slidenum">
              <a:rPr lang="en-US" smtClean="0"/>
              <a:t>‹#›</a:t>
            </a:fld>
            <a:endParaRPr lang="en-US"/>
          </a:p>
        </p:txBody>
      </p:sp>
    </p:spTree>
    <p:extLst>
      <p:ext uri="{BB962C8B-B14F-4D97-AF65-F5344CB8AC3E}">
        <p14:creationId xmlns:p14="http://schemas.microsoft.com/office/powerpoint/2010/main" val="2037209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74485F1-C6A6-4CE6-A526-B1D47BF6F19E}" type="datetimeFigureOut">
              <a:rPr lang="en-US" smtClean="0"/>
              <a:t>6/15/2020</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78665A4-F5D4-4209-A99A-D9D15E9D4411}" type="slidenum">
              <a:rPr lang="en-US" smtClean="0"/>
              <a:t>‹#›</a:t>
            </a:fld>
            <a:endParaRPr lang="en-US"/>
          </a:p>
        </p:txBody>
      </p:sp>
    </p:spTree>
    <p:extLst>
      <p:ext uri="{BB962C8B-B14F-4D97-AF65-F5344CB8AC3E}">
        <p14:creationId xmlns:p14="http://schemas.microsoft.com/office/powerpoint/2010/main" val="37439960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A8EB74F-61B0-414D-944E-16B738201A40}"/>
              </a:ext>
            </a:extLst>
          </p:cNvPr>
          <p:cNvSpPr>
            <a:spLocks noGrp="1"/>
          </p:cNvSpPr>
          <p:nvPr>
            <p:ph type="ctrTitle"/>
          </p:nvPr>
        </p:nvSpPr>
        <p:spPr>
          <a:xfrm>
            <a:off x="1154955" y="1593131"/>
            <a:ext cx="8825658" cy="2648932"/>
          </a:xfrm>
        </p:spPr>
        <p:txBody>
          <a:bodyPr/>
          <a:lstStyle/>
          <a:p>
            <a:pPr marL="1186815" marR="1299210" algn="ctr">
              <a:lnSpc>
                <a:spcPct val="103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INDIVIDUAL ASSIGNMENT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INTRODUCTION TO MODERN WORKPLACE</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Times New Roman" panose="02020603050405020304" pitchFamily="18" charset="0"/>
                <a:ea typeface="Calibri" panose="020F0502020204030204" pitchFamily="34" charset="0"/>
              </a:rPr>
              <a:t> LCBB4003</a:t>
            </a:r>
            <a:br>
              <a:rPr lang="en-GB" sz="1800" b="1" dirty="0">
                <a:effectLst/>
                <a:latin typeface="Times New Roman" panose="02020603050405020304" pitchFamily="18" charset="0"/>
                <a:ea typeface="Calibri" panose="020F0502020204030204" pitchFamily="34" charset="0"/>
              </a:rPr>
            </a:br>
            <a:r>
              <a:rPr lang="en-GB" sz="1800" b="1" dirty="0">
                <a:effectLst/>
                <a:latin typeface="Times New Roman" panose="02020603050405020304" pitchFamily="18" charset="0"/>
                <a:ea typeface="Calibri" panose="020F0502020204030204" pitchFamily="34" charset="0"/>
              </a:rPr>
              <a:t>Leadership and management</a:t>
            </a:r>
            <a:endParaRPr lang="en-US" dirty="0"/>
          </a:p>
        </p:txBody>
      </p:sp>
      <p:sp>
        <p:nvSpPr>
          <p:cNvPr id="3" name="Subtitlu 2">
            <a:extLst>
              <a:ext uri="{FF2B5EF4-FFF2-40B4-BE49-F238E27FC236}">
                <a16:creationId xmlns:a16="http://schemas.microsoft.com/office/drawing/2014/main" id="{76FF018A-47A2-4F3B-AC4B-7C5B8EF4D8C6}"/>
              </a:ext>
            </a:extLst>
          </p:cNvPr>
          <p:cNvSpPr>
            <a:spLocks noGrp="1"/>
          </p:cNvSpPr>
          <p:nvPr>
            <p:ph type="subTitle" idx="1"/>
          </p:nvPr>
        </p:nvSpPr>
        <p:spPr>
          <a:xfrm>
            <a:off x="1154955" y="4458878"/>
            <a:ext cx="8825658" cy="1179922"/>
          </a:xfrm>
        </p:spPr>
        <p:txBody>
          <a:bodyPr>
            <a:normAutofit fontScale="92500" lnSpcReduction="10000"/>
          </a:bodyPr>
          <a:lstStyle/>
          <a:p>
            <a:pPr marL="0" marR="0">
              <a:lnSpc>
                <a:spcPct val="103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Name: Neagu Denisa Alexandra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3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Student number: 1921119</a:t>
            </a:r>
          </a:p>
          <a:p>
            <a:pPr marL="0" marR="0">
              <a:lnSpc>
                <a:spcPct val="103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Lecturer name: </a:t>
            </a:r>
            <a:r>
              <a:rPr lang="en-GB" sz="1800" b="1" spc="-15" dirty="0" err="1">
                <a:effectLst/>
                <a:latin typeface="Times New Roman" panose="02020603050405020304" pitchFamily="18" charset="0"/>
                <a:ea typeface="Calibri" panose="020F0502020204030204" pitchFamily="34" charset="0"/>
                <a:cs typeface="Times New Roman" panose="02020603050405020304" pitchFamily="18" charset="0"/>
              </a:rPr>
              <a:t>Uju</a:t>
            </a:r>
            <a:r>
              <a:rPr lang="en-GB" sz="1800" b="1" spc="-15" dirty="0">
                <a:effectLst/>
                <a:latin typeface="Times New Roman" panose="02020603050405020304" pitchFamily="18" charset="0"/>
                <a:ea typeface="Calibri" panose="020F0502020204030204" pitchFamily="34" charset="0"/>
                <a:cs typeface="Times New Roman" panose="02020603050405020304" pitchFamily="18" charset="0"/>
              </a:rPr>
              <a:t> Ugochukwu</a:t>
            </a:r>
          </a:p>
          <a:p>
            <a:pPr marL="0" marR="0">
              <a:lnSpc>
                <a:spcPct val="103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2138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BEE6701F-EBA1-4FB5-A676-49F2BA9A5134}"/>
              </a:ext>
            </a:extLst>
          </p:cNvPr>
          <p:cNvSpPr txBox="1"/>
          <p:nvPr/>
        </p:nvSpPr>
        <p:spPr>
          <a:xfrm>
            <a:off x="1423447" y="952107"/>
            <a:ext cx="8474697" cy="1015663"/>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Management can be defined as the way toward overseeing and controlling the undertakings of the association, regardless of its inclination, type, structure, and size. Management acts as a guide to a group of people working in the organization and planning their efforts towards the accomplishment of the main goal.</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9" name="CasetăText 8">
            <a:extLst>
              <a:ext uri="{FF2B5EF4-FFF2-40B4-BE49-F238E27FC236}">
                <a16:creationId xmlns:a16="http://schemas.microsoft.com/office/drawing/2014/main" id="{59ADAC98-E04B-4C99-9522-E93A1D96AD83}"/>
              </a:ext>
            </a:extLst>
          </p:cNvPr>
          <p:cNvSpPr txBox="1"/>
          <p:nvPr/>
        </p:nvSpPr>
        <p:spPr>
          <a:xfrm>
            <a:off x="1423447" y="2139885"/>
            <a:ext cx="8606672" cy="2492990"/>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Leadership is the ability of a character or a group of people to influence and guide followers or other participants of an organization. It involves making fast decision, outperforming the competition, emotional intelligence, creativity and innovation and the power to inspire other people to perform at the highest level they can.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This report will show different practices of leadership and management styles in order to show how the organizational performance and employees behaviour could change in a  positive or negative way  based on the actions of leaders and managers.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a:p>
            <a:endParaRPr lang="en-US" dirty="0"/>
          </a:p>
          <a:p>
            <a:endParaRPr lang="en-US" dirty="0"/>
          </a:p>
        </p:txBody>
      </p:sp>
    </p:spTree>
    <p:extLst>
      <p:ext uri="{BB962C8B-B14F-4D97-AF65-F5344CB8AC3E}">
        <p14:creationId xmlns:p14="http://schemas.microsoft.com/office/powerpoint/2010/main" val="2498569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C80CF148-908D-4E90-A1A2-A4EA613AA20A}"/>
              </a:ext>
            </a:extLst>
          </p:cNvPr>
          <p:cNvSpPr txBox="1"/>
          <p:nvPr/>
        </p:nvSpPr>
        <p:spPr>
          <a:xfrm>
            <a:off x="923827" y="1112362"/>
            <a:ext cx="8785781" cy="3754874"/>
          </a:xfrm>
          <a:prstGeom prst="rect">
            <a:avLst/>
          </a:prstGeom>
          <a:noFill/>
        </p:spPr>
        <p:txBody>
          <a:bodyPr wrap="square" rtlCol="0">
            <a:spAutoFit/>
          </a:bodyPr>
          <a:lstStyle/>
          <a:p>
            <a:r>
              <a:rPr lang="en-US" sz="1400" dirty="0">
                <a:effectLst/>
                <a:latin typeface="Times New Roman" panose="02020603050405020304" pitchFamily="18" charset="0"/>
                <a:ea typeface="Calibri" panose="020F0502020204030204" pitchFamily="34" charset="0"/>
                <a:cs typeface="Times New Roman" panose="02020603050405020304" pitchFamily="18" charset="0"/>
              </a:rPr>
              <a:t>Management is the art and science of making other act in such a way as to achieve the objectives of an organization. It is the process of statehood and achievement of objectives by performing basic, specific functions in directing and using the organization’s human, material and financial resources. Management as an art requires certain skills which are personal possession of managers. It involves practical knowledge, creativity, personal skills and perfection trough practice. The essence of management as a science is to gather information about a particular object through a structured process of observation, research, practice and experiments. Gathering data and fact, analyzing them and making a decision based on analysis, are the basic function of management.</a:t>
            </a:r>
          </a:p>
          <a:p>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r>
              <a:rPr lang="en-US" sz="1400" dirty="0">
                <a:effectLst/>
                <a:latin typeface="Times New Roman" panose="02020603050405020304" pitchFamily="18" charset="0"/>
                <a:ea typeface="Calibri" panose="020F0502020204030204" pitchFamily="34" charset="0"/>
                <a:cs typeface="Times New Roman" panose="02020603050405020304" pitchFamily="18" charset="0"/>
              </a:rPr>
              <a:t>Management involves people’s activity. Managers act to achieve goals through the organization members. It involves managers conscious decisions in setting and achieving goals. Decision-making is a critical part of all management activities. In order to reach the goals set, managers must perform some basic function: planning, organization, motivation, coordination and control.</a:t>
            </a:r>
          </a:p>
          <a:p>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400" dirty="0">
                <a:effectLst/>
                <a:latin typeface="Times New Roman" panose="02020603050405020304" pitchFamily="18" charset="0"/>
                <a:ea typeface="Calibri" panose="020F0502020204030204" pitchFamily="34" charset="0"/>
                <a:cs typeface="Times New Roman" panose="02020603050405020304" pitchFamily="18" charset="0"/>
              </a:rPr>
              <a:t>Each leader a unique style of handling the employees. The specific approaches to communicate with the subordinates at the workplace are called management style.</a:t>
            </a:r>
          </a:p>
        </p:txBody>
      </p:sp>
    </p:spTree>
    <p:extLst>
      <p:ext uri="{BB962C8B-B14F-4D97-AF65-F5344CB8AC3E}">
        <p14:creationId xmlns:p14="http://schemas.microsoft.com/office/powerpoint/2010/main" val="139526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B1DC6915-C05B-4699-9062-698E923C7960}"/>
              </a:ext>
            </a:extLst>
          </p:cNvPr>
          <p:cNvSpPr txBox="1"/>
          <p:nvPr/>
        </p:nvSpPr>
        <p:spPr>
          <a:xfrm>
            <a:off x="1414021" y="1432874"/>
            <a:ext cx="8983744" cy="4746877"/>
          </a:xfrm>
          <a:prstGeom prst="rect">
            <a:avLst/>
          </a:prstGeom>
          <a:noFill/>
        </p:spPr>
        <p:txBody>
          <a:bodyPr wrap="square" rtlCol="0">
            <a:spAutoFit/>
          </a:bodyPr>
          <a:lstStyle/>
          <a:p>
            <a:pPr marL="342900" marR="0" lvl="0" indent="-342900">
              <a:lnSpc>
                <a:spcPct val="107000"/>
              </a:lnSpc>
              <a:spcBef>
                <a:spcPts val="0"/>
              </a:spcBef>
              <a:spcAft>
                <a:spcPts val="800"/>
              </a:spcAft>
              <a:buFont typeface="+mj-lt"/>
              <a:buAutoNum type="arabicPeriod"/>
            </a:pPr>
            <a:r>
              <a:rPr lang="en-US" sz="14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rPr>
              <a:t>Autocratic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14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rPr>
              <a:t>     Is defined by controlling and lack of communication. The superiors are not taking in consideration employee ideas and opinions; they are taking the final decision.</a:t>
            </a:r>
            <a:r>
              <a:rPr lang="en-US" sz="1400" u="sng" dirty="0">
                <a:solidFill>
                  <a:srgbClr val="252525"/>
                </a:solidFill>
                <a:latin typeface="Times New Roman" panose="02020603050405020304" pitchFamily="18" charset="0"/>
                <a:ea typeface="Calibri" panose="020F0502020204030204" pitchFamily="34" charset="0"/>
                <a:cs typeface="Times New Roman" panose="02020603050405020304" pitchFamily="18" charset="0"/>
              </a:rPr>
              <a:t>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Roles and responsibilities are clearly specified, and workers are obligated to follow these instruction. The employees are carefully supervised. This management style is not recommended, but it is necessary in some cases when the organization is facing an emergency or on a new, unskilled or not motivated employee who needs guidance.</a:t>
            </a:r>
          </a:p>
          <a:p>
            <a:pPr>
              <a:lnSpc>
                <a:spcPct val="107000"/>
              </a:lnSpc>
              <a:spcAft>
                <a:spcPts val="800"/>
              </a:spcAft>
            </a:pP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Advantages : </a:t>
            </a:r>
          </a:p>
          <a:p>
            <a:pPr marL="342900" marR="0" lvl="0" indent="-342900">
              <a:lnSpc>
                <a:spcPct val="107000"/>
              </a:lnSpc>
              <a:spcBef>
                <a:spcPts val="0"/>
              </a:spcBef>
              <a:spcAft>
                <a:spcPts val="0"/>
              </a:spcAf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The superior has complete control of the workplace. This way misunderstandings and conflict about employees different opinion can be avoided.</a:t>
            </a:r>
          </a:p>
          <a:p>
            <a:pPr marL="285750" indent="-285750">
              <a:lnSpc>
                <a:spcPct val="107000"/>
              </a:lnSpc>
              <a:spcAft>
                <a:spcPts val="800"/>
              </a:spcAft>
              <a:buFont typeface="Arial" panose="020B0604020202020204" pitchFamily="34" charset="0"/>
              <a:buChar char="•"/>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Organizational performance will increase because of the more organized workplace.</a:t>
            </a:r>
          </a:p>
          <a:p>
            <a:pPr marL="285750" indent="-285750">
              <a:lnSpc>
                <a:spcPct val="107000"/>
              </a:lnSpc>
              <a:spcAft>
                <a:spcPts val="800"/>
              </a:spcAft>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The superior is always aware of the progress</a:t>
            </a:r>
          </a:p>
          <a:p>
            <a:pPr>
              <a:lnSpc>
                <a:spcPct val="107000"/>
              </a:lnSpc>
              <a:spcAft>
                <a:spcPts val="800"/>
              </a:spcAft>
            </a:pP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Disadvantages:</a:t>
            </a:r>
          </a:p>
          <a:p>
            <a:pPr marL="285750" indent="-285750">
              <a:lnSpc>
                <a:spcPct val="107000"/>
              </a:lnSpc>
              <a:spcAft>
                <a:spcPts val="800"/>
              </a:spcAft>
              <a:buFont typeface="Arial" panose="020B0604020202020204" pitchFamily="34" charset="0"/>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Employees could lose motivation and lead to lower productivity</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endParaRPr lang="en-US" dirty="0"/>
          </a:p>
        </p:txBody>
      </p:sp>
    </p:spTree>
    <p:extLst>
      <p:ext uri="{BB962C8B-B14F-4D97-AF65-F5344CB8AC3E}">
        <p14:creationId xmlns:p14="http://schemas.microsoft.com/office/powerpoint/2010/main" val="887947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69F70790-2BEB-4E41-9B2F-0714E9E20290}"/>
              </a:ext>
            </a:extLst>
          </p:cNvPr>
          <p:cNvSpPr txBox="1"/>
          <p:nvPr/>
        </p:nvSpPr>
        <p:spPr>
          <a:xfrm>
            <a:off x="1102936" y="1443840"/>
            <a:ext cx="10492033" cy="332398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2. Coaching </a:t>
            </a:r>
          </a:p>
          <a:p>
            <a:r>
              <a:rPr lang="en-US" sz="1400" dirty="0">
                <a:latin typeface="Times New Roman" panose="02020603050405020304" pitchFamily="18" charset="0"/>
                <a:cs typeface="Times New Roman" panose="02020603050405020304" pitchFamily="18" charset="0"/>
              </a:rPr>
              <a:t>This type of  manager is always seeking to improve performance. Encouraging and helping employees to become better. Motivating with opportunities for professional growth and development. In order for this style management to be effective the manager it self has to be highly experienced.</a:t>
            </a: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Advantages:</a:t>
            </a:r>
          </a:p>
          <a:p>
            <a:r>
              <a:rPr lang="en-US" sz="1400" dirty="0">
                <a:latin typeface="Times New Roman" panose="02020603050405020304" pitchFamily="18" charset="0"/>
                <a:cs typeface="Times New Roman" panose="02020603050405020304" pitchFamily="18" charset="0"/>
              </a:rPr>
              <a:t>•	Employees will be more engaged in the workplace activities</a:t>
            </a:r>
          </a:p>
          <a:p>
            <a:r>
              <a:rPr lang="en-US" sz="1400" dirty="0">
                <a:latin typeface="Times New Roman" panose="02020603050405020304" pitchFamily="18" charset="0"/>
                <a:cs typeface="Times New Roman" panose="02020603050405020304" pitchFamily="18" charset="0"/>
              </a:rPr>
              <a:t>•	Improving the employees skills will automatically increase the organizational performance.</a:t>
            </a: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Disadvantages:</a:t>
            </a:r>
          </a:p>
          <a:p>
            <a:r>
              <a:rPr lang="en-US" sz="1400" dirty="0">
                <a:latin typeface="Times New Roman" panose="02020603050405020304" pitchFamily="18" charset="0"/>
                <a:cs typeface="Times New Roman" panose="02020603050405020304" pitchFamily="18" charset="0"/>
              </a:rPr>
              <a:t>•	Competition among the employees</a:t>
            </a:r>
          </a:p>
          <a:p>
            <a:r>
              <a:rPr lang="en-US" sz="1400" dirty="0">
                <a:latin typeface="Times New Roman" panose="02020603050405020304" pitchFamily="18" charset="0"/>
                <a:cs typeface="Times New Roman" panose="02020603050405020304" pitchFamily="18" charset="0"/>
              </a:rPr>
              <a:t>•	Difficult for the manager to show the same level of interest for every employee</a:t>
            </a:r>
          </a:p>
        </p:txBody>
      </p:sp>
    </p:spTree>
    <p:extLst>
      <p:ext uri="{BB962C8B-B14F-4D97-AF65-F5344CB8AC3E}">
        <p14:creationId xmlns:p14="http://schemas.microsoft.com/office/powerpoint/2010/main" val="1050504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9D694597-290E-45C2-A6DB-52B7016C8919}"/>
              </a:ext>
            </a:extLst>
          </p:cNvPr>
          <p:cNvSpPr txBox="1"/>
          <p:nvPr/>
        </p:nvSpPr>
        <p:spPr>
          <a:xfrm>
            <a:off x="1387310" y="1525937"/>
            <a:ext cx="8983745" cy="3108543"/>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3.Participative</a:t>
            </a:r>
          </a:p>
          <a:p>
            <a:r>
              <a:rPr lang="en-US" sz="1400" dirty="0">
                <a:latin typeface="Times New Roman" panose="02020603050405020304" pitchFamily="18" charset="0"/>
                <a:cs typeface="Times New Roman" panose="02020603050405020304" pitchFamily="18" charset="0"/>
              </a:rPr>
              <a:t>According to Hajzler (2011) participative management style is freedom at work with for main features : commitment, engagement, self-management and autonomy. The manager encourages employee participation in decision-making and pays attention to every opion. Motivates by recognizing team effort and rewarding the employees – and the team – for it.</a:t>
            </a: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Advantages:</a:t>
            </a:r>
          </a:p>
          <a:p>
            <a:r>
              <a:rPr lang="en-US" sz="1400" dirty="0">
                <a:latin typeface="Times New Roman" panose="02020603050405020304" pitchFamily="18" charset="0"/>
                <a:cs typeface="Times New Roman" panose="02020603050405020304" pitchFamily="18" charset="0"/>
              </a:rPr>
              <a:t>•	Encouraging cooperation among employees</a:t>
            </a:r>
          </a:p>
          <a:p>
            <a:r>
              <a:rPr lang="en-US" sz="1400" dirty="0">
                <a:latin typeface="Times New Roman" panose="02020603050405020304" pitchFamily="18" charset="0"/>
                <a:cs typeface="Times New Roman" panose="02020603050405020304" pitchFamily="18" charset="0"/>
              </a:rPr>
              <a:t>•	Employee will feel important and will increase their commitment</a:t>
            </a: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Disadvantages: </a:t>
            </a:r>
          </a:p>
          <a:p>
            <a:r>
              <a:rPr lang="en-US" sz="1400" dirty="0">
                <a:latin typeface="Times New Roman" panose="02020603050405020304" pitchFamily="18" charset="0"/>
                <a:cs typeface="Times New Roman" panose="02020603050405020304" pitchFamily="18" charset="0"/>
              </a:rPr>
              <a:t>•	Lack of Receptivity</a:t>
            </a:r>
          </a:p>
          <a:p>
            <a:r>
              <a:rPr lang="en-US" sz="1400" dirty="0">
                <a:latin typeface="Times New Roman" panose="02020603050405020304" pitchFamily="18" charset="0"/>
                <a:cs typeface="Times New Roman" panose="02020603050405020304" pitchFamily="18" charset="0"/>
              </a:rPr>
              <a:t>•	Slow decision making</a:t>
            </a:r>
          </a:p>
        </p:txBody>
      </p:sp>
    </p:spTree>
    <p:extLst>
      <p:ext uri="{BB962C8B-B14F-4D97-AF65-F5344CB8AC3E}">
        <p14:creationId xmlns:p14="http://schemas.microsoft.com/office/powerpoint/2010/main" val="2686670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EB63FC1C-80C7-4CB7-BD60-7A0D9C70E31E}"/>
              </a:ext>
            </a:extLst>
          </p:cNvPr>
          <p:cNvSpPr txBox="1"/>
          <p:nvPr/>
        </p:nvSpPr>
        <p:spPr>
          <a:xfrm>
            <a:off x="1253765" y="1112363"/>
            <a:ext cx="9549353" cy="5586145"/>
          </a:xfrm>
          <a:prstGeom prst="rect">
            <a:avLst/>
          </a:prstGeom>
          <a:noFill/>
        </p:spPr>
        <p:txBody>
          <a:bodyPr wrap="square" rtlCol="0">
            <a:spAutoFit/>
          </a:bodyPr>
          <a:lstStyle/>
          <a:p>
            <a:r>
              <a:rPr lang="en-GB" sz="1400" spc="1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Leadership can be defined in two different ways: leadership as trait</a:t>
            </a:r>
            <a:r>
              <a:rPr lang="en-GB" sz="1400" i="1" spc="10" dirty="0">
                <a:solidFill>
                  <a:srgbClr val="333333"/>
                </a:solidFill>
                <a:latin typeface="Times New Roman" panose="02020603050405020304" pitchFamily="18" charset="0"/>
                <a:ea typeface="Calibri" panose="020F0502020204030204" pitchFamily="34" charset="0"/>
                <a:cs typeface="Times New Roman" panose="02020603050405020304" pitchFamily="18" charset="0"/>
              </a:rPr>
              <a:t> </a:t>
            </a:r>
            <a:r>
              <a:rPr lang="en-GB" sz="1400" spc="1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of a person or as process within a certain social setting (cf. Northouse,2010, pp. 4–5). Within the report topic leadership in business can be explain and shown throw different style which provide a different brief of overview on the performance and behaviour of the staff.</a:t>
            </a:r>
          </a:p>
          <a:p>
            <a:endParaRPr lang="en-GB" sz="1400" spc="10" dirty="0">
              <a:solidFill>
                <a:srgbClr val="333333"/>
              </a:solidFill>
              <a:latin typeface="Times New Roman" panose="02020603050405020304" pitchFamily="18" charset="0"/>
              <a:cs typeface="Times New Roman" panose="02020603050405020304" pitchFamily="18" charset="0"/>
            </a:endParaRPr>
          </a:p>
          <a:p>
            <a:pPr marR="0" lvl="0">
              <a:lnSpc>
                <a:spcPct val="107000"/>
              </a:lnSpc>
              <a:spcBef>
                <a:spcPts val="0"/>
              </a:spcBef>
              <a:spcAft>
                <a:spcPts val="0"/>
              </a:spcAft>
              <a:buClr>
                <a:srgbClr val="333333"/>
              </a:buClr>
              <a:buSzPts val="1300"/>
            </a:pPr>
            <a:r>
              <a:rPr lang="en-GB" sz="1400" dirty="0">
                <a:latin typeface="Times New Roman" panose="02020603050405020304" pitchFamily="18" charset="0"/>
                <a:ea typeface="Calibri" panose="020F0502020204030204" pitchFamily="34" charset="0"/>
                <a:cs typeface="Times New Roman" panose="02020603050405020304" pitchFamily="18" charset="0"/>
              </a:rPr>
              <a:t>1.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Democratic Style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According to John Castill  Democratic Leadership </a:t>
            </a:r>
            <a:r>
              <a:rPr lang="en-GB" sz="1400" dirty="0">
                <a:solidFill>
                  <a:srgbClr val="444444"/>
                </a:solidFill>
                <a:effectLst/>
                <a:latin typeface="Times New Roman" panose="02020603050405020304" pitchFamily="18" charset="0"/>
                <a:ea typeface="Calibri" panose="020F0502020204030204" pitchFamily="34" charset="0"/>
                <a:cs typeface="Times New Roman" panose="02020603050405020304" pitchFamily="18" charset="0"/>
              </a:rPr>
              <a:t>"Distributing responsibility among the membership, empowering group members, and aiding the group’s decision-making process." With this said the democratic leadership should give a feeling of power among the employee because they can take different decision on behalf of the company without consulting  the leader.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The importance of good leadership can not be overstressed. We live in a democratic society that requires leaders in every field to give direction, create teamwork and inspire people to give their best. ( Adair, 2002)</a:t>
            </a:r>
          </a:p>
          <a:p>
            <a:pPr marL="457200">
              <a:lnSpc>
                <a:spcPct val="107000"/>
              </a:lnSpc>
              <a:spcAft>
                <a:spcPts val="800"/>
              </a:spcAft>
            </a:pP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457200">
              <a:lnSpc>
                <a:spcPct val="107000"/>
              </a:lnSpc>
              <a:spcAft>
                <a:spcPts val="800"/>
              </a:spcAft>
            </a:pPr>
            <a:r>
              <a:rPr lang="en-US" sz="1400" dirty="0">
                <a:latin typeface="Times New Roman" panose="02020603050405020304" pitchFamily="18" charset="0"/>
                <a:ea typeface="Calibri" panose="020F0502020204030204" pitchFamily="34" charset="0"/>
                <a:cs typeface="Times New Roman" panose="02020603050405020304" pitchFamily="18" charset="0"/>
              </a:rPr>
              <a:t>Advantages :</a:t>
            </a: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Employees has a higher percentage of satisfaction at the working place and a sense of empowerment.</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Work related relation are built on trust between both employee and management staff.</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Employees are strongly motivated to come at job and perform at high level.</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Productivity has increased based on the solutions-centric workforce that has input .</a:t>
            </a:r>
            <a:endParaRPr lang="en-US" sz="1400" dirty="0">
              <a:solidFill>
                <a:srgbClr val="444444"/>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fontAlgn="base">
              <a:lnSpc>
                <a:spcPct val="107000"/>
              </a:lnSpc>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Creativity and innovation increase because of the team collaboration between the employees.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marL="457200">
              <a:lnSpc>
                <a:spcPct val="107000"/>
              </a:lnSpc>
              <a:spcAft>
                <a:spcPts val="800"/>
              </a:spcAft>
            </a:pP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800"/>
              </a:spcAft>
            </a:pPr>
            <a:endParaRPr lang="en-GB" sz="1400" spc="10" dirty="0">
              <a:solidFill>
                <a:srgbClr val="333333"/>
              </a:solidFill>
              <a:latin typeface="Times New Roman" panose="02020603050405020304" pitchFamily="18" charset="0"/>
              <a:cs typeface="Times New Roman" panose="02020603050405020304" pitchFamily="18" charset="0"/>
            </a:endParaRPr>
          </a:p>
          <a:p>
            <a:endParaRPr lang="en-GB" sz="1400" spc="10" dirty="0">
              <a:solidFill>
                <a:srgbClr val="333333"/>
              </a:solidFill>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2270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D69BE8B7-08D3-4DC1-A3BA-08D782524AF0}"/>
              </a:ext>
            </a:extLst>
          </p:cNvPr>
          <p:cNvSpPr txBox="1"/>
          <p:nvPr/>
        </p:nvSpPr>
        <p:spPr>
          <a:xfrm>
            <a:off x="1159497" y="1121790"/>
            <a:ext cx="9285402" cy="6476773"/>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Disadvantages:</a:t>
            </a: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Leaders can become overly dependent on the expertise and experience of subordinates.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Leaders can be a lot dependent on the experience and expertise of subordinates.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Collaboration can consume valuable time getting input from people who aren’t in agreement.</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Fast, incisive decisions may be difficult or even impossible, resulting in missed deadlines.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Incisive and fast decisions can be difficult , because of this fact deadlines can be missed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Relying on consensus from people who are misinformed or lack accurate data can be costly.</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Relying on people who had a lack of accurate data and are misinformed can be costly .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r>
              <a:rPr lang="en-GB" sz="1400" dirty="0">
                <a:solidFill>
                  <a:srgbClr val="444444"/>
                </a:solidFill>
                <a:effectLst/>
                <a:latin typeface="Times New Roman" panose="02020603050405020304" pitchFamily="18" charset="0"/>
                <a:ea typeface="Times New Roman" panose="02020603050405020304" pitchFamily="18" charset="0"/>
                <a:cs typeface="Times New Roman" panose="02020603050405020304" pitchFamily="18" charset="0"/>
              </a:rPr>
              <a:t>Leaders can become burdened by the challenge of overseeing experts on collaborative teams.</a:t>
            </a: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endParaRPr lang="en-GB" sz="1400" dirty="0">
              <a:solidFill>
                <a:srgbClr val="444444"/>
              </a:solidFill>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2.Laissez-Faire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This leadership style is based on trust and freedom. The employees are given the tasks and they are able to accomplish them on their own with their personal skills and ideas. In order for this leadership style to be effective the employees have to be self-motivated, creative and engaged to their work.</a:t>
            </a:r>
          </a:p>
          <a:p>
            <a:pPr marL="0" marR="0">
              <a:lnSpc>
                <a:spcPct val="107000"/>
              </a:lnSpc>
              <a:spcBef>
                <a:spcPts val="0"/>
              </a:spcBef>
              <a:spcAft>
                <a:spcPts val="800"/>
              </a:spcAft>
            </a:pP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Advantages:</a:t>
            </a:r>
          </a:p>
          <a:p>
            <a:pPr marL="342900" marR="0" lvl="0" indent="-342900">
              <a:lnSpc>
                <a:spcPct val="107000"/>
              </a:lnSpc>
              <a:spcBef>
                <a:spcPts val="0"/>
              </a:spcBef>
              <a:spcAft>
                <a:spcPts val="0"/>
              </a:spcAft>
              <a:buFont typeface="Symbol" panose="05050102010706020507" pitchFamily="18" charset="2"/>
              <a:buChar char=""/>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Faster Decision-Making</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Confident employees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Symbol" panose="05050102010706020507" pitchFamily="18" charset="2"/>
              <a:buChar char=""/>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Encourages innovation and personal growth</a:t>
            </a:r>
          </a:p>
          <a:p>
            <a:pPr marL="342900" marR="0" lvl="0" indent="-342900">
              <a:lnSpc>
                <a:spcPct val="107000"/>
              </a:lnSpc>
              <a:spcBef>
                <a:spcPts val="0"/>
              </a:spcBef>
              <a:spcAft>
                <a:spcPts val="800"/>
              </a:spcAft>
              <a:buFont typeface="Symbol" panose="05050102010706020507" pitchFamily="18" charset="2"/>
              <a:buChar char=""/>
            </a:pPr>
            <a:r>
              <a:rPr lang="en-US" sz="1400" dirty="0">
                <a:solidFill>
                  <a:srgbClr val="1C1E21"/>
                </a:solidFill>
                <a:effectLst/>
                <a:latin typeface="Times New Roman" panose="02020603050405020304" pitchFamily="18" charset="0"/>
                <a:ea typeface="Calibri" panose="020F0502020204030204" pitchFamily="34" charset="0"/>
                <a:cs typeface="Times New Roman" panose="02020603050405020304" pitchFamily="18" charset="0"/>
              </a:rPr>
              <a:t>Relaxed work environment.</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fontAlgn="base">
              <a:lnSpc>
                <a:spcPct val="107000"/>
              </a:lnSpc>
              <a:spcBef>
                <a:spcPts val="0"/>
              </a:spcBef>
              <a:spcAft>
                <a:spcPts val="0"/>
              </a:spcAft>
              <a:buSzPts val="1000"/>
              <a:buFont typeface="Symbol" panose="05050102010706020507" pitchFamily="18" charset="2"/>
              <a:buChar char=""/>
              <a:tabLst>
                <a:tab pos="457200" algn="l"/>
              </a:tabLst>
            </a:pP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285051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E4597B53-A99F-47AB-9DF8-3BEE168B4274}"/>
              </a:ext>
            </a:extLst>
          </p:cNvPr>
          <p:cNvSpPr txBox="1"/>
          <p:nvPr/>
        </p:nvSpPr>
        <p:spPr>
          <a:xfrm>
            <a:off x="1366887" y="1291472"/>
            <a:ext cx="8898903" cy="5924699"/>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Disadvantages: </a:t>
            </a:r>
          </a:p>
          <a:p>
            <a:r>
              <a:rPr lang="en-US" sz="1400" dirty="0">
                <a:latin typeface="Times New Roman" panose="02020603050405020304" pitchFamily="18" charset="0"/>
                <a:cs typeface="Times New Roman" panose="02020603050405020304" pitchFamily="18" charset="0"/>
              </a:rPr>
              <a:t>•	Employee can take advantage of the freedom given by their leaders and become nonproductive</a:t>
            </a:r>
          </a:p>
          <a:p>
            <a:r>
              <a:rPr lang="en-US" sz="1400" dirty="0">
                <a:latin typeface="Times New Roman" panose="02020603050405020304" pitchFamily="18" charset="0"/>
                <a:cs typeface="Times New Roman" panose="02020603050405020304" pitchFamily="18" charset="0"/>
              </a:rPr>
              <a:t>•	The leader is responsible for the mistakes of employee</a:t>
            </a:r>
          </a:p>
          <a:p>
            <a:r>
              <a:rPr lang="en-US" sz="1400" dirty="0">
                <a:latin typeface="Times New Roman" panose="02020603050405020304" pitchFamily="18" charset="0"/>
                <a:cs typeface="Times New Roman" panose="02020603050405020304" pitchFamily="18" charset="0"/>
              </a:rPr>
              <a:t>•	It can reduce leader authority</a:t>
            </a: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pPr marR="0" lvl="0">
              <a:lnSpc>
                <a:spcPct val="107000"/>
              </a:lnSpc>
              <a:spcBef>
                <a:spcPts val="0"/>
              </a:spcBef>
              <a:spcAft>
                <a:spcPts val="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3. Autocratic</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Leaders who practice this leadership style are always taking their own decision without asking the other participants of the organization. They have complete control over the group and enjoy being in charge. This leadership style is essential in some situation.</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a:lnSpc>
                <a:spcPct val="107000"/>
              </a:lnSpc>
              <a:spcBef>
                <a:spcPts val="0"/>
              </a:spcBef>
              <a:spcAft>
                <a:spcPts val="0"/>
              </a:spcAft>
            </a:pP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Advantages: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It handles crisis situations because they are in charge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Fast decision can be made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Reducing stress on employees because leaders take responsibility of every decision, they have made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marR="0">
              <a:lnSpc>
                <a:spcPct val="107000"/>
              </a:lnSpc>
              <a:spcBef>
                <a:spcPts val="0"/>
              </a:spcBef>
              <a:spcAft>
                <a:spcPts val="0"/>
              </a:spcAft>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Disadvantages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Lack of trust</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Symbol" panose="05050102010706020507" pitchFamily="18" charset="2"/>
              <a:buChar char=""/>
            </a:pPr>
            <a:r>
              <a:rPr lang="en-US" sz="1400" dirty="0">
                <a:solidFill>
                  <a:srgbClr val="1C1E21"/>
                </a:solidFill>
                <a:effectLst/>
                <a:latin typeface="Times New Roman" panose="02020603050405020304" pitchFamily="18" charset="0"/>
                <a:ea typeface="Times New Roman" panose="02020603050405020304" pitchFamily="18" charset="0"/>
                <a:cs typeface="Times New Roman" panose="02020603050405020304" pitchFamily="18" charset="0"/>
              </a:rPr>
              <a:t>Employee can experience lower morale and productivity</a:t>
            </a:r>
            <a:endParaRPr lang="en-US" sz="1400" dirty="0">
              <a:solidFill>
                <a:srgbClr val="1C1E21"/>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nSpc>
                <a:spcPct val="107000"/>
              </a:lnSpc>
              <a:spcBef>
                <a:spcPts val="0"/>
              </a:spcBef>
              <a:spcAft>
                <a:spcPts val="800"/>
              </a:spcAft>
              <a:buFont typeface="Symbol" panose="05050102010706020507" pitchFamily="18" charset="2"/>
              <a:buChar char=""/>
            </a:pPr>
            <a:r>
              <a:rPr lang="en-US" sz="1400" dirty="0">
                <a:solidFill>
                  <a:srgbClr val="1C1E21"/>
                </a:solidFill>
                <a:latin typeface="Times New Roman" panose="02020603050405020304" pitchFamily="18" charset="0"/>
                <a:cs typeface="Times New Roman" panose="02020603050405020304" pitchFamily="18" charset="0"/>
              </a:rPr>
              <a:t>It creates a system of dependence because employees can not take decision on their own</a:t>
            </a:r>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4133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tăText 3">
            <a:extLst>
              <a:ext uri="{FF2B5EF4-FFF2-40B4-BE49-F238E27FC236}">
                <a16:creationId xmlns:a16="http://schemas.microsoft.com/office/drawing/2014/main" id="{16FFF8D4-185C-4B91-8609-207641E1E559}"/>
              </a:ext>
            </a:extLst>
          </p:cNvPr>
          <p:cNvSpPr txBox="1"/>
          <p:nvPr/>
        </p:nvSpPr>
        <p:spPr>
          <a:xfrm>
            <a:off x="772999" y="952108"/>
            <a:ext cx="10077253" cy="5897064"/>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Leadership in organization</a:t>
            </a:r>
          </a:p>
          <a:p>
            <a:endParaRPr lang="en-US" dirty="0"/>
          </a:p>
          <a:p>
            <a:pPr marL="0" marR="0">
              <a:lnSpc>
                <a:spcPct val="107000"/>
              </a:lnSpc>
              <a:spcBef>
                <a:spcPts val="0"/>
              </a:spcBef>
              <a:spcAft>
                <a:spcPts val="800"/>
              </a:spcAft>
            </a:pPr>
            <a:r>
              <a:rPr lang="en-US" sz="1400" b="1" dirty="0">
                <a:solidFill>
                  <a:srgbClr val="525252"/>
                </a:solidFill>
                <a:effectLst/>
                <a:latin typeface="Times New Roman" panose="02020603050405020304" pitchFamily="18" charset="0"/>
                <a:ea typeface="Calibri" panose="020F0502020204030204" pitchFamily="34" charset="0"/>
                <a:cs typeface="Times New Roman" panose="02020603050405020304" pitchFamily="18" charset="0"/>
              </a:rPr>
              <a:t>Mark Zuckerberg </a:t>
            </a:r>
            <a:endParaRPr lang="en-US"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525252"/>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525252"/>
                </a:solidFill>
                <a:effectLst/>
                <a:latin typeface="Times New Roman" panose="02020603050405020304" pitchFamily="18" charset="0"/>
                <a:ea typeface="Calibri" panose="020F0502020204030204" pitchFamily="34" charset="0"/>
                <a:cs typeface="Times New Roman" panose="02020603050405020304" pitchFamily="18" charset="0"/>
              </a:rPr>
              <a:t>The co-founder of Facebook, is a transformational leader. Always encouraging his employees and demanding innovation and growth. Three leadership style is characterizing his behavior: autocratic, democratic, and laissez-faire.</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dirty="0">
                <a:solidFill>
                  <a:srgbClr val="525252"/>
                </a:solidFill>
                <a:effectLst/>
                <a:latin typeface="Times New Roman" panose="02020603050405020304" pitchFamily="18" charset="0"/>
                <a:ea typeface="Calibri" panose="020F0502020204030204" pitchFamily="34" charset="0"/>
                <a:cs typeface="Times New Roman" panose="02020603050405020304" pitchFamily="18" charset="0"/>
              </a:rPr>
              <a:t>He orders his staff to do their work but still regularly requests others for feedback Mark Zuckerberg</a:t>
            </a:r>
            <a:r>
              <a:rPr lang="en-US" sz="1400" dirty="0">
                <a:solidFill>
                  <a:srgbClr val="606569"/>
                </a:solidFill>
                <a:effectLst/>
                <a:latin typeface="Times New Roman" panose="02020603050405020304" pitchFamily="18" charset="0"/>
                <a:ea typeface="Calibri" panose="020F0502020204030204" pitchFamily="34" charset="0"/>
                <a:cs typeface="Times New Roman" panose="02020603050405020304" pitchFamily="18" charset="0"/>
              </a:rPr>
              <a:t> holds a weekly Q&amp;A with his employees allowing them to feel more included and to understand their part in the company evolution. Mark Zuckerberg leader qualities fit perfect to the modern workplace.</a:t>
            </a:r>
          </a:p>
          <a:p>
            <a:pPr marL="0" marR="0">
              <a:lnSpc>
                <a:spcPct val="107000"/>
              </a:lnSpc>
              <a:spcBef>
                <a:spcPts val="0"/>
              </a:spcBef>
              <a:spcAft>
                <a:spcPts val="800"/>
              </a:spcAft>
            </a:pPr>
            <a:endParaRPr lang="en-US" dirty="0">
              <a:solidFill>
                <a:srgbClr val="606569"/>
              </a:solidFill>
              <a:latin typeface="Arial" panose="020B060402020202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400" dirty="0">
                <a:solidFill>
                  <a:srgbClr val="606569"/>
                </a:solidFill>
                <a:latin typeface="Times New Roman" panose="02020603050405020304" pitchFamily="18" charset="0"/>
                <a:ea typeface="Calibri" panose="020F0502020204030204" pitchFamily="34" charset="0"/>
                <a:cs typeface="Times New Roman" panose="02020603050405020304" pitchFamily="18" charset="0"/>
              </a:rPr>
              <a:t>Theories</a:t>
            </a:r>
            <a:endParaRPr lang="en-US" sz="1400" dirty="0">
              <a:solidFill>
                <a:srgbClr val="606569"/>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endParaRPr lang="en-US" sz="1400" dirty="0">
              <a:solidFill>
                <a:srgbClr val="606569"/>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400" b="1" kern="0" spc="-10" dirty="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Contingency Theory</a:t>
            </a:r>
            <a:endParaRPr lang="en-US" sz="1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leadership contingency concept shows how different circumstances impact the potential of a leader and how the capacity of a leader to adapt will be the most valuable asset in the organization. A leader can be effective in a situation, but completely infective in another one. </a:t>
            </a:r>
            <a:r>
              <a:rPr lang="en-US" sz="14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rPr>
              <a:t>There are plenty of aspects in the organization which can influence the performance of a leader: number of participants in the workplace, company goal, relationship between coworkers, company policies, management style. To have successful company a leader must adapt to every challenge he is facing.</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07920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6CD52842-1A68-4D2E-BE47-78DBE1CC75D2}"/>
              </a:ext>
            </a:extLst>
          </p:cNvPr>
          <p:cNvSpPr txBox="1"/>
          <p:nvPr/>
        </p:nvSpPr>
        <p:spPr>
          <a:xfrm>
            <a:off x="791852" y="1197204"/>
            <a:ext cx="9445657" cy="5168403"/>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Transformational leadership</a:t>
            </a: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Transformational leadership is defined by leaders who encourage, inspire, and motivate the employees in order to ensure the success of the company. This can be achieved by setting an example at the executive level. The workforce is inspired and motivated by leaders without using micromanaging. Trust and skills are a must in this type of leadership and the employees have to be prepared to take their on decision regarding the task they are assigned to. Transformational leadership occurs where leadership attitudes affect and motivate people above their expected ability. According to James MacGregor Burns "leaders and followers make each other to advance to a higher level of moral and motivation."</a:t>
            </a:r>
          </a:p>
          <a:p>
            <a:r>
              <a:rPr lang="en-US" sz="1400" dirty="0">
                <a:latin typeface="Times New Roman" panose="02020603050405020304" pitchFamily="18" charset="0"/>
                <a:cs typeface="Times New Roman" panose="02020603050405020304" pitchFamily="18" charset="0"/>
              </a:rPr>
              <a:t>The impact of this leadership style is having a positive effect among the workplace. As Ronald E. Riggio states "Research evidence clearly shows that groups led by transformational leaders have higher levels of performance and satisfaction than groups led by other types of leaders“</a:t>
            </a: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a:p>
            <a:pPr marL="0" marR="0">
              <a:lnSpc>
                <a:spcPct val="107000"/>
              </a:lnSpc>
              <a:spcBef>
                <a:spcPts val="200"/>
              </a:spcBef>
              <a:spcAft>
                <a:spcPts val="0"/>
              </a:spcAft>
            </a:pPr>
            <a:r>
              <a:rPr lang="en-US" sz="1400" b="1" spc="5"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Hertzberg's Two-Factor Theory</a:t>
            </a:r>
            <a:endParaRPr lang="en-US" sz="14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This motivational theory was created  by Frederick Herzberg in 1959. It is known by </a:t>
            </a:r>
            <a:r>
              <a:rPr lang="en-US" sz="14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Motivation-Hygiene Theory or dual-factor theory. This motivational theory is defined by two different factors: external (hygiene factors) : salary, company policies, the relationship between the leader and employee, relationship with colleagues and internal ( motivators) : recognition, performance, job status, opportunities for growth. According to Herzberg F. </a:t>
            </a:r>
            <a:r>
              <a:rPr lang="en-US" sz="14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rPr>
              <a:t>proper management of hygiene factors could prevent employee dissatisfaction, but these factors could not serve as a source of satisfaction or motivation.</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9073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1EB24F50-96FB-44C2-8FAF-EB4919AF0AFB}"/>
              </a:ext>
            </a:extLst>
          </p:cNvPr>
          <p:cNvSpPr txBox="1"/>
          <p:nvPr/>
        </p:nvSpPr>
        <p:spPr>
          <a:xfrm>
            <a:off x="961533" y="1108493"/>
            <a:ext cx="8399283" cy="2246769"/>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Conclusion</a:t>
            </a:r>
          </a:p>
          <a:p>
            <a:endParaRPr lang="en-US" sz="1400" b="1" dirty="0">
              <a:latin typeface="Times New Roman" panose="02020603050405020304" pitchFamily="18" charset="0"/>
              <a:cs typeface="Times New Roman" panose="02020603050405020304" pitchFamily="18" charset="0"/>
            </a:endParaRPr>
          </a:p>
          <a:p>
            <a:endParaRPr lang="en-US" sz="1400" b="1" dirty="0">
              <a:latin typeface="Times New Roman" panose="02020603050405020304" pitchFamily="18" charset="0"/>
              <a:cs typeface="Times New Roman" panose="02020603050405020304" pitchFamily="18" charset="0"/>
            </a:endParaRPr>
          </a:p>
          <a:p>
            <a:r>
              <a:rPr lang="en-US" sz="1400" u="none" strike="noStrike"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rPr>
              <a:t>To build a successful company and to deliver quality services a good leader and a proper management is required. Being an effective leader requires managerial skills and attitude, as a manager needs a clear vision and good communication skills. </a:t>
            </a:r>
            <a:r>
              <a:rPr lang="en-US" sz="1400"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rPr>
              <a:t>For every leadership and management style to work you have to know your employee's behavior. Each leadership style can be effective in different situation and around different factors. It is important to have numerous characteristic from each style to be a complete and prepared leader for any challenge a company may face.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47982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4102EA70-2F80-43E0-9D43-8FFEB1C2167A}"/>
              </a:ext>
            </a:extLst>
          </p:cNvPr>
          <p:cNvSpPr txBox="1"/>
          <p:nvPr/>
        </p:nvSpPr>
        <p:spPr>
          <a:xfrm>
            <a:off x="933254" y="989814"/>
            <a:ext cx="9426804" cy="307777"/>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References</a:t>
            </a:r>
          </a:p>
        </p:txBody>
      </p:sp>
      <p:sp>
        <p:nvSpPr>
          <p:cNvPr id="3" name="CasetăText 2">
            <a:extLst>
              <a:ext uri="{FF2B5EF4-FFF2-40B4-BE49-F238E27FC236}">
                <a16:creationId xmlns:a16="http://schemas.microsoft.com/office/drawing/2014/main" id="{5C00E4EE-07DA-4C28-93DB-9381EE21B06D}"/>
              </a:ext>
            </a:extLst>
          </p:cNvPr>
          <p:cNvSpPr txBox="1"/>
          <p:nvPr/>
        </p:nvSpPr>
        <p:spPr>
          <a:xfrm>
            <a:off x="1102936" y="1677971"/>
            <a:ext cx="9040305" cy="2893100"/>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Rolkováa, M. ve Farkašováa, V. (2015). The Features of Participative Management Style. Procedia Economics and Finance, 23, 1383 – 1387</a:t>
            </a:r>
          </a:p>
          <a:p>
            <a:endParaRPr lang="en-US" sz="1400" dirty="0">
              <a:latin typeface="Times New Roman" panose="02020603050405020304" pitchFamily="18" charset="0"/>
              <a:cs typeface="Times New Roman" panose="02020603050405020304" pitchFamily="18" charset="0"/>
            </a:endParaRPr>
          </a:p>
          <a:p>
            <a:r>
              <a:rPr lang="en-US" sz="1400" b="0" i="0" dirty="0">
                <a:solidFill>
                  <a:srgbClr val="222222"/>
                </a:solidFill>
                <a:effectLst/>
                <a:latin typeface="Times New Roman" panose="02020603050405020304" pitchFamily="18" charset="0"/>
                <a:cs typeface="Times New Roman" panose="02020603050405020304" pitchFamily="18" charset="0"/>
              </a:rPr>
              <a:t>Northouse, P.G., 2010. Leadership: Theory and Practice/Peter G. Northhouse.-5</a:t>
            </a:r>
            <a:r>
              <a:rPr lang="en-US" sz="1400" b="0" i="0" baseline="30000" dirty="0">
                <a:solidFill>
                  <a:srgbClr val="222222"/>
                </a:solidFill>
                <a:effectLst/>
                <a:latin typeface="Times New Roman" panose="02020603050405020304" pitchFamily="18" charset="0"/>
                <a:cs typeface="Times New Roman" panose="02020603050405020304" pitchFamily="18" charset="0"/>
              </a:rPr>
              <a:t>th</a:t>
            </a:r>
            <a:r>
              <a:rPr lang="en-US" sz="1400" b="0" i="0" dirty="0">
                <a:solidFill>
                  <a:srgbClr val="222222"/>
                </a:solidFill>
                <a:effectLst/>
                <a:latin typeface="Times New Roman" panose="02020603050405020304" pitchFamily="18" charset="0"/>
                <a:cs typeface="Times New Roman" panose="02020603050405020304" pitchFamily="18" charset="0"/>
              </a:rPr>
              <a:t> edition</a:t>
            </a:r>
          </a:p>
          <a:p>
            <a:endParaRPr lang="en-US" sz="1400" dirty="0">
              <a:solidFill>
                <a:srgbClr val="222222"/>
              </a:solidFill>
              <a:latin typeface="Times New Roman" panose="02020603050405020304" pitchFamily="18" charset="0"/>
              <a:cs typeface="Times New Roman" panose="02020603050405020304" pitchFamily="18" charset="0"/>
            </a:endParaRPr>
          </a:p>
          <a:p>
            <a:r>
              <a:rPr lang="en-US" sz="1400" b="0" i="0" dirty="0">
                <a:solidFill>
                  <a:srgbClr val="222222"/>
                </a:solidFill>
                <a:effectLst/>
                <a:latin typeface="Times New Roman" panose="02020603050405020304" pitchFamily="18" charset="0"/>
                <a:cs typeface="Times New Roman" panose="02020603050405020304" pitchFamily="18" charset="0"/>
              </a:rPr>
              <a:t>Gastil, J., 1994. A definition and illustration of democratic leadership. </a:t>
            </a:r>
            <a:r>
              <a:rPr lang="en-US" sz="1400" dirty="0">
                <a:solidFill>
                  <a:srgbClr val="222222"/>
                </a:solidFill>
                <a:latin typeface="Times New Roman" panose="02020603050405020304" pitchFamily="18" charset="0"/>
                <a:cs typeface="Times New Roman" panose="02020603050405020304" pitchFamily="18" charset="0"/>
              </a:rPr>
              <a:t>Human relations </a:t>
            </a:r>
            <a:r>
              <a:rPr lang="en-US" sz="1400" b="0" i="1" dirty="0">
                <a:solidFill>
                  <a:srgbClr val="222222"/>
                </a:solidFill>
                <a:effectLst/>
                <a:latin typeface="Times New Roman" panose="02020603050405020304" pitchFamily="18" charset="0"/>
                <a:cs typeface="Times New Roman" panose="02020603050405020304" pitchFamily="18" charset="0"/>
              </a:rPr>
              <a:t>47</a:t>
            </a:r>
            <a:r>
              <a:rPr lang="en-US" sz="1400" b="0" i="0" dirty="0">
                <a:solidFill>
                  <a:srgbClr val="222222"/>
                </a:solidFill>
                <a:effectLst/>
                <a:latin typeface="Times New Roman" panose="02020603050405020304" pitchFamily="18" charset="0"/>
                <a:cs typeface="Times New Roman" panose="02020603050405020304" pitchFamily="18" charset="0"/>
              </a:rPr>
              <a:t>(8), pp.953-975</a:t>
            </a:r>
          </a:p>
          <a:p>
            <a:endParaRPr lang="en-US" sz="1400" dirty="0">
              <a:solidFill>
                <a:srgbClr val="222222"/>
              </a:solidFill>
              <a:latin typeface="Times New Roman" panose="02020603050405020304" pitchFamily="18" charset="0"/>
              <a:cs typeface="Times New Roman" panose="02020603050405020304" pitchFamily="18" charset="0"/>
            </a:endParaRPr>
          </a:p>
          <a:p>
            <a:r>
              <a:rPr lang="en-US" sz="1400" b="0" i="0" dirty="0">
                <a:solidFill>
                  <a:srgbClr val="222222"/>
                </a:solidFill>
                <a:effectLst/>
                <a:latin typeface="Times New Roman" panose="02020603050405020304" pitchFamily="18" charset="0"/>
                <a:cs typeface="Times New Roman" panose="02020603050405020304" pitchFamily="18" charset="0"/>
              </a:rPr>
              <a:t>Adair, J.E., 2002. </a:t>
            </a:r>
            <a:r>
              <a:rPr lang="en-US" sz="1400" dirty="0">
                <a:solidFill>
                  <a:srgbClr val="222222"/>
                </a:solidFill>
                <a:latin typeface="Times New Roman" panose="02020603050405020304" pitchFamily="18" charset="0"/>
                <a:cs typeface="Times New Roman" panose="02020603050405020304" pitchFamily="18" charset="0"/>
              </a:rPr>
              <a:t>Inspiring leadership-learning from great leaders</a:t>
            </a:r>
            <a:r>
              <a:rPr lang="en-US" sz="1400" b="0" i="0" dirty="0">
                <a:solidFill>
                  <a:srgbClr val="222222"/>
                </a:solidFill>
                <a:effectLst/>
                <a:latin typeface="Times New Roman" panose="02020603050405020304" pitchFamily="18" charset="0"/>
                <a:cs typeface="Times New Roman" panose="02020603050405020304" pitchFamily="18" charset="0"/>
              </a:rPr>
              <a:t>. Thorogood Publishing.</a:t>
            </a:r>
          </a:p>
          <a:p>
            <a:endParaRPr lang="en-US" sz="1400" dirty="0">
              <a:solidFill>
                <a:srgbClr val="222222"/>
              </a:solidFill>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Burns, J.M. (1978). Leadership. New York: Harper and Row. </a:t>
            </a: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Riggio, R.E. (2009, March 24).Are You a Transformational Leader? Psychology </a:t>
            </a:r>
            <a:r>
              <a:rPr lang="en-US" sz="1400" dirty="0" err="1">
                <a:latin typeface="Times New Roman" panose="02020603050405020304" pitchFamily="18" charset="0"/>
                <a:cs typeface="Times New Roman" panose="02020603050405020304" pitchFamily="18" charset="0"/>
              </a:rPr>
              <a:t>Today.Com</a:t>
            </a:r>
            <a:r>
              <a:rPr lang="en-US" sz="1400" dirty="0">
                <a:latin typeface="Times New Roman" panose="02020603050405020304" pitchFamily="18" charset="0"/>
                <a:cs typeface="Times New Roman" panose="02020603050405020304" pitchFamily="18" charset="0"/>
              </a:rPr>
              <a:t>/blog/</a:t>
            </a:r>
            <a:r>
              <a:rPr lang="en-US" sz="1400" dirty="0" err="1">
                <a:latin typeface="Times New Roman" panose="02020603050405020304" pitchFamily="18" charset="0"/>
                <a:cs typeface="Times New Roman" panose="02020603050405020304" pitchFamily="18" charset="0"/>
              </a:rPr>
              <a:t>cuttingedge</a:t>
            </a:r>
            <a:r>
              <a:rPr lang="en-US" sz="1400" dirty="0">
                <a:latin typeface="Times New Roman" panose="02020603050405020304" pitchFamily="18" charset="0"/>
                <a:cs typeface="Times New Roman" panose="02020603050405020304" pitchFamily="18" charset="0"/>
              </a:rPr>
              <a:t>-leadership/200903/are-you-a-transformational-leader. </a:t>
            </a:r>
          </a:p>
        </p:txBody>
      </p:sp>
    </p:spTree>
    <p:extLst>
      <p:ext uri="{BB962C8B-B14F-4D97-AF65-F5344CB8AC3E}">
        <p14:creationId xmlns:p14="http://schemas.microsoft.com/office/powerpoint/2010/main" val="37723165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rectorial">
  <a:themeElements>
    <a:clrScheme name="Directorial">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Directorial">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irectorial">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132</TotalTime>
  <Words>2024</Words>
  <Application>Microsoft Office PowerPoint</Application>
  <PresentationFormat>Ecran lat</PresentationFormat>
  <Paragraphs>143</Paragraphs>
  <Slides>13</Slides>
  <Notes>0</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13</vt:i4>
      </vt:variant>
    </vt:vector>
  </HeadingPairs>
  <TitlesOfParts>
    <vt:vector size="20" baseType="lpstr">
      <vt:lpstr>Arial</vt:lpstr>
      <vt:lpstr>Calibri</vt:lpstr>
      <vt:lpstr>Century Gothic</vt:lpstr>
      <vt:lpstr>Symbol</vt:lpstr>
      <vt:lpstr>Times New Roman</vt:lpstr>
      <vt:lpstr>Wingdings 3</vt:lpstr>
      <vt:lpstr>Directorial</vt:lpstr>
      <vt:lpstr>UNIVERSITY OF WALES TRINITY SAINT DAVID INDIVIDUAL ASSIGNMENT   ON   INTRODUCTION TO MODERN WORKPLACE  LCBB4003 Leadership and management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INDIVIDUAL ASSIGNMENT   ON   INTRODUCTION TO MODERN WORKPLACE  LCBB4003</dc:title>
  <dc:creator>Denisa Neagu</dc:creator>
  <cp:lastModifiedBy>Denisa Neagu</cp:lastModifiedBy>
  <cp:revision>3</cp:revision>
  <dcterms:created xsi:type="dcterms:W3CDTF">2020-06-14T19:08:27Z</dcterms:created>
  <dcterms:modified xsi:type="dcterms:W3CDTF">2020-06-15T11:04:38Z</dcterms:modified>
</cp:coreProperties>
</file>