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61" autoAdjust="0"/>
    <p:restoredTop sz="94660"/>
  </p:normalViewPr>
  <p:slideViewPr>
    <p:cSldViewPr snapToGrid="0">
      <p:cViewPr varScale="1">
        <p:scale>
          <a:sx n="41" d="100"/>
          <a:sy n="41" d="100"/>
        </p:scale>
        <p:origin x="54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7057AD-EA72-44F1-B662-274192B8E118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7AFD5B-6418-42CB-8AF3-0C1319F47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898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335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916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288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3CABFA-A9CF-48AE-9D71-4763D8DB928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8276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ADEA91-F9AC-48A1-9894-6271D2DDA592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771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DF91F3-5A79-C241-BD6F-11879749A532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5301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6EBD7-42B8-4C80-B38E-2C9C980E115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251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None/>
            </a:pP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6EBD7-42B8-4C80-B38E-2C9C980E115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433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CC951-599B-1949-A01D-FF210327BE4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0504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ADEA91-F9AC-48A1-9894-6271D2DDA592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1229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6EBD7-42B8-4C80-B38E-2C9C980E115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9871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97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074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72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406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605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921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377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02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580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476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546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861430-2759-429C-8B97-7C077735A122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78CCB-0B37-486A-899A-C1165EFA2C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098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e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9303" y="2724866"/>
            <a:ext cx="8286136" cy="1325563"/>
          </a:xfrm>
        </p:spPr>
        <p:txBody>
          <a:bodyPr/>
          <a:lstStyle/>
          <a:p>
            <a:pPr algn="ctr"/>
            <a:r>
              <a:rPr lang="en-GB" b="1" dirty="0" err="1" smtClean="0"/>
              <a:t>Radicaleiddio</a:t>
            </a:r>
            <a:r>
              <a:rPr lang="en-GB" b="1" dirty="0" smtClean="0"/>
              <a:t> / Radicalisation</a:t>
            </a:r>
            <a:endParaRPr lang="en-GB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8031" y="3931920"/>
            <a:ext cx="3308680" cy="23393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93525">
            <a:off x="454922" y="416688"/>
            <a:ext cx="3620213" cy="2407589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79026">
            <a:off x="7159090" y="655522"/>
            <a:ext cx="3747267" cy="2300310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8578" y="4535621"/>
            <a:ext cx="3093721" cy="14576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95996">
            <a:off x="469398" y="3853392"/>
            <a:ext cx="3256333" cy="206696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355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7528" y="1196752"/>
            <a:ext cx="8568952" cy="5661248"/>
          </a:xfrm>
        </p:spPr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rgbClr val="FF0000"/>
                </a:solidFill>
              </a:rPr>
              <a:t>•</a:t>
            </a:r>
            <a:r>
              <a:rPr lang="en-GB" dirty="0" smtClean="0"/>
              <a:t> </a:t>
            </a:r>
            <a:r>
              <a:rPr lang="en-GB" dirty="0">
                <a:latin typeface="Arial Black" pitchFamily="34" charset="0"/>
              </a:rPr>
              <a:t>Schools have a duty of care: </a:t>
            </a:r>
          </a:p>
          <a:p>
            <a:pPr algn="l"/>
            <a:r>
              <a:rPr lang="en-GB" sz="800" dirty="0">
                <a:latin typeface="Arial Black" pitchFamily="34" charset="0"/>
              </a:rPr>
              <a:t>         </a:t>
            </a:r>
            <a:r>
              <a:rPr lang="en-GB" sz="2000" b="1" dirty="0">
                <a:solidFill>
                  <a:srgbClr val="FF0000"/>
                </a:solidFill>
                <a:latin typeface="Calibri"/>
              </a:rPr>
              <a:t>→</a:t>
            </a:r>
            <a:r>
              <a:rPr lang="en-GB" sz="800" dirty="0">
                <a:latin typeface="Arial Black" pitchFamily="34" charset="0"/>
              </a:rPr>
              <a:t> 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safeguarding pupils from the risk of being drawn into terrorism </a:t>
            </a:r>
          </a:p>
          <a:p>
            <a:pPr algn="l"/>
            <a:r>
              <a:rPr lang="en-GB" sz="2000" dirty="0">
                <a:solidFill>
                  <a:srgbClr val="FF0000"/>
                </a:solidFill>
                <a:latin typeface="Arial Black" pitchFamily="34" charset="0"/>
              </a:rPr>
              <a:t>    </a:t>
            </a:r>
            <a:r>
              <a:rPr lang="en-GB" sz="2000" b="1" dirty="0">
                <a:solidFill>
                  <a:srgbClr val="FF0000"/>
                </a:solidFill>
                <a:latin typeface="Calibri"/>
              </a:rPr>
              <a:t>→</a:t>
            </a:r>
            <a:r>
              <a:rPr lang="en-GB" sz="2000" dirty="0">
                <a:latin typeface="Arial Black" pitchFamily="34" charset="0"/>
              </a:rPr>
              <a:t>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including non-violent extremism</a:t>
            </a:r>
          </a:p>
          <a:p>
            <a:pPr algn="l"/>
            <a:r>
              <a:rPr lang="en-GB" dirty="0" smtClean="0">
                <a:solidFill>
                  <a:srgbClr val="FF0000"/>
                </a:solidFill>
                <a:latin typeface="Arial Black" pitchFamily="34" charset="0"/>
              </a:rPr>
              <a:t>•  </a:t>
            </a:r>
            <a:r>
              <a:rPr lang="en-GB" dirty="0">
                <a:latin typeface="Arial Black" pitchFamily="34" charset="0"/>
              </a:rPr>
              <a:t>Schools should be safe spaces: </a:t>
            </a:r>
          </a:p>
          <a:p>
            <a:pPr algn="l"/>
            <a:r>
              <a:rPr lang="en-GB" sz="800" dirty="0">
                <a:latin typeface="Arial Black" pitchFamily="34" charset="0"/>
              </a:rPr>
              <a:t>       </a:t>
            </a:r>
            <a:r>
              <a:rPr lang="en-GB" sz="2000" b="1" dirty="0">
                <a:solidFill>
                  <a:srgbClr val="FF0000"/>
                </a:solidFill>
                <a:latin typeface="Calibri"/>
              </a:rPr>
              <a:t>→</a:t>
            </a:r>
            <a:r>
              <a:rPr lang="en-GB" sz="2000" dirty="0">
                <a:latin typeface="Calibri"/>
              </a:rPr>
              <a:t> 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where pupils can understand &amp; discuss sensitive topics, including </a:t>
            </a:r>
          </a:p>
          <a:p>
            <a:pPr algn="l"/>
            <a:r>
              <a:rPr lang="en-GB" sz="2000" dirty="0">
                <a:latin typeface="Arial" pitchFamily="34" charset="0"/>
                <a:cs typeface="Arial" pitchFamily="34" charset="0"/>
              </a:rPr>
              <a:t>        terrorism &amp; extremist ideas &amp; learn how to challenge these ideas e.g.  </a:t>
            </a:r>
          </a:p>
          <a:p>
            <a:pPr algn="l"/>
            <a:r>
              <a:rPr lang="en-GB" sz="2000" dirty="0">
                <a:latin typeface="Arial" pitchFamily="34" charset="0"/>
                <a:cs typeface="Arial" pitchFamily="34" charset="0"/>
              </a:rPr>
              <a:t>        PSE lessons and RE lessons</a:t>
            </a:r>
          </a:p>
          <a:p>
            <a:pPr algn="l"/>
            <a:r>
              <a:rPr lang="en-GB" dirty="0" smtClean="0">
                <a:solidFill>
                  <a:srgbClr val="FF0000"/>
                </a:solidFill>
                <a:latin typeface="Arial Black" pitchFamily="34" charset="0"/>
              </a:rPr>
              <a:t>• </a:t>
            </a:r>
            <a:r>
              <a:rPr lang="en-GB" dirty="0">
                <a:latin typeface="Arial Black" pitchFamily="34" charset="0"/>
              </a:rPr>
              <a:t>Schools have an important role to play  </a:t>
            </a:r>
            <a:endParaRPr lang="en-GB" sz="800" dirty="0">
              <a:latin typeface="Arial Black" pitchFamily="34" charset="0"/>
            </a:endParaRPr>
          </a:p>
          <a:p>
            <a:pPr algn="l"/>
            <a:r>
              <a:rPr lang="en-GB" sz="2000" b="1" dirty="0">
                <a:latin typeface="Arial Black" pitchFamily="34" charset="0"/>
                <a:cs typeface="Arial" pitchFamily="34" charset="0"/>
              </a:rPr>
              <a:t>   </a:t>
            </a:r>
            <a:r>
              <a:rPr lang="en-GB" sz="2000" b="1" dirty="0">
                <a:solidFill>
                  <a:srgbClr val="FF0000"/>
                </a:solidFill>
              </a:rPr>
              <a:t>→</a:t>
            </a:r>
            <a:r>
              <a:rPr lang="en-GB" sz="2000" b="1" dirty="0">
                <a:latin typeface="Arial Black" pitchFamily="34" charset="0"/>
                <a:cs typeface="Arial" pitchFamily="34" charset="0"/>
              </a:rPr>
              <a:t> 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identify concerns early on – Evidence shows that the number of </a:t>
            </a:r>
          </a:p>
          <a:p>
            <a:pPr algn="l"/>
            <a:r>
              <a:rPr lang="en-GB" sz="2000" dirty="0">
                <a:latin typeface="Arial" pitchFamily="34" charset="0"/>
                <a:cs typeface="Arial" pitchFamily="34" charset="0"/>
              </a:rPr>
              <a:t>         children &amp; young people at risk has increased with children as young </a:t>
            </a:r>
          </a:p>
          <a:p>
            <a:pPr algn="l"/>
            <a:r>
              <a:rPr lang="en-GB" sz="2000" dirty="0">
                <a:latin typeface="Arial" pitchFamily="34" charset="0"/>
                <a:cs typeface="Arial" pitchFamily="34" charset="0"/>
              </a:rPr>
              <a:t>         as 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11 being  ‘at risk’</a:t>
            </a:r>
          </a:p>
          <a:p>
            <a:pPr algn="l"/>
            <a:r>
              <a:rPr lang="en-GB" sz="2000" b="1" dirty="0">
                <a:solidFill>
                  <a:srgbClr val="FF0000"/>
                </a:solidFill>
              </a:rPr>
              <a:t>    →  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provide help for pupils to prevent concerns from escalating  </a:t>
            </a:r>
            <a:endParaRPr lang="en-GB" sz="800" dirty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000" dirty="0">
                <a:latin typeface="Arial" pitchFamily="34" charset="0"/>
                <a:cs typeface="Arial" pitchFamily="34" charset="0"/>
              </a:rPr>
              <a:t>   </a:t>
            </a:r>
            <a:r>
              <a:rPr lang="en-GB" sz="2000" b="1" dirty="0">
                <a:solidFill>
                  <a:srgbClr val="FF0000"/>
                </a:solidFill>
              </a:rPr>
              <a:t> →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  form part of the wider safeguarding system for children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919536" y="188640"/>
            <a:ext cx="8229600" cy="9221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algn="ctr">
              <a:spcBef>
                <a:spcPct val="0"/>
              </a:spcBef>
              <a:defRPr/>
            </a:pPr>
            <a:r>
              <a:rPr lang="en-GB" sz="3200" b="1" dirty="0" err="1">
                <a:latin typeface="Arial" pitchFamily="34" charset="0"/>
                <a:ea typeface="+mj-ea"/>
                <a:cs typeface="Arial" pitchFamily="34" charset="0"/>
              </a:rPr>
              <a:t>Atal</a:t>
            </a:r>
            <a:r>
              <a:rPr lang="en-GB" sz="3200" b="1" dirty="0"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ea typeface="+mj-ea"/>
                <a:cs typeface="Arial" pitchFamily="34" charset="0"/>
              </a:rPr>
              <a:t>Eithafiaeth</a:t>
            </a:r>
            <a:r>
              <a:rPr lang="en-GB" sz="3200" b="1" dirty="0">
                <a:latin typeface="Arial" pitchFamily="34" charset="0"/>
                <a:ea typeface="+mj-ea"/>
                <a:cs typeface="Arial" pitchFamily="34" charset="0"/>
              </a:rPr>
              <a:t> a </a:t>
            </a:r>
            <a:r>
              <a:rPr lang="en-GB" sz="3200" b="1" dirty="0" err="1">
                <a:latin typeface="Arial" pitchFamily="34" charset="0"/>
                <a:ea typeface="+mj-ea"/>
                <a:cs typeface="Arial" pitchFamily="34" charset="0"/>
              </a:rPr>
              <a:t>Radicaleiddio</a:t>
            </a:r>
            <a:r>
              <a:rPr lang="en-GB" sz="3200" b="1" dirty="0"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en-GB" sz="3200" b="1" dirty="0">
                <a:latin typeface="Arial" pitchFamily="34" charset="0"/>
                <a:ea typeface="+mj-ea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ea typeface="+mj-ea"/>
                <a:cs typeface="Arial" pitchFamily="34" charset="0"/>
              </a:rPr>
              <a:t>Preventing Extremism &amp; Radicalisation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24001" y="0"/>
            <a:ext cx="9144000" cy="68580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091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0"/>
            <a:ext cx="8229600" cy="922114"/>
          </a:xfrm>
        </p:spPr>
        <p:txBody>
          <a:bodyPr>
            <a:normAutofit/>
          </a:bodyPr>
          <a:lstStyle/>
          <a:p>
            <a:r>
              <a:rPr lang="en-GB" sz="2400" b="1" dirty="0" err="1">
                <a:latin typeface="Arial" pitchFamily="34" charset="0"/>
                <a:cs typeface="Arial" pitchFamily="34" charset="0"/>
              </a:rPr>
              <a:t>Atal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Eithafiaeth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Radicaleiddio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/>
            </a:r>
            <a:br>
              <a:rPr lang="en-GB" sz="2400" b="1" dirty="0">
                <a:latin typeface="Arial" pitchFamily="34" charset="0"/>
                <a:cs typeface="Arial" pitchFamily="34" charset="0"/>
              </a:rPr>
            </a:br>
            <a:r>
              <a:rPr lang="en-GB" sz="2400" b="1" dirty="0">
                <a:latin typeface="Arial" pitchFamily="34" charset="0"/>
                <a:cs typeface="Arial" pitchFamily="34" charset="0"/>
              </a:rPr>
              <a:t>Preventing Extremism &amp; Radicalisation</a:t>
            </a: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847528" y="1124744"/>
            <a:ext cx="8568952" cy="5517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en-GB" sz="3200" dirty="0">
                <a:solidFill>
                  <a:srgbClr val="FF0000"/>
                </a:solidFill>
              </a:rPr>
              <a:t>•</a:t>
            </a:r>
            <a:r>
              <a:rPr lang="en-GB" sz="3200" dirty="0"/>
              <a:t> </a:t>
            </a:r>
            <a:r>
              <a:rPr lang="en-GB" sz="2400" dirty="0">
                <a:latin typeface="Arial Black" pitchFamily="34" charset="0"/>
              </a:rPr>
              <a:t>Schools should work with: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" dirty="0">
                <a:latin typeface="Arial Black" pitchFamily="34" charset="0"/>
              </a:rPr>
              <a:t>         </a:t>
            </a:r>
            <a:r>
              <a:rPr lang="en-GB" sz="2000" b="1" dirty="0">
                <a:solidFill>
                  <a:srgbClr val="FF0000"/>
                </a:solidFill>
                <a:latin typeface="Calibri"/>
              </a:rPr>
              <a:t>→</a:t>
            </a:r>
            <a:r>
              <a:rPr lang="en-GB" sz="800" dirty="0">
                <a:latin typeface="Arial Black" pitchFamily="34" charset="0"/>
              </a:rPr>
              <a:t> 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social care, the police, health services &amp; other services to promote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         the welfare of pupils and protect them from harm</a:t>
            </a:r>
          </a:p>
          <a:p>
            <a:pPr marL="342900" indent="-342900">
              <a:spcBef>
                <a:spcPct val="20000"/>
              </a:spcBef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3200" dirty="0">
                <a:solidFill>
                  <a:srgbClr val="FF0000"/>
                </a:solidFill>
                <a:latin typeface="Arial Black" pitchFamily="34" charset="0"/>
              </a:rPr>
              <a:t>• </a:t>
            </a:r>
            <a:r>
              <a:rPr lang="en-GB" sz="2400" dirty="0">
                <a:latin typeface="Arial Black" pitchFamily="34" charset="0"/>
              </a:rPr>
              <a:t>Radicalisation is listed as a specific safeguarding issue within the statutory guidance</a:t>
            </a:r>
          </a:p>
          <a:p>
            <a:pPr marL="342900" indent="-342900">
              <a:spcBef>
                <a:spcPct val="20000"/>
              </a:spcBef>
              <a:defRPr/>
            </a:pPr>
            <a:endParaRPr lang="en-GB" sz="2400" dirty="0">
              <a:latin typeface="Arial Black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3200" dirty="0">
                <a:solidFill>
                  <a:srgbClr val="FF0000"/>
                </a:solidFill>
                <a:latin typeface="Arial Black" pitchFamily="34" charset="0"/>
              </a:rPr>
              <a:t>• </a:t>
            </a:r>
            <a:r>
              <a:rPr lang="en-GB" sz="2400" dirty="0">
                <a:latin typeface="Arial Black" pitchFamily="34" charset="0"/>
              </a:rPr>
              <a:t>The Counter-Terrorism &amp; Security Act 2015 places a duty on schools to have ‘’due regard to the need to prevent people from being drawn into terrorism’’ </a:t>
            </a:r>
            <a:endParaRPr lang="en-GB" sz="800" dirty="0">
              <a:latin typeface="Arial Black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2000" b="1" dirty="0">
                <a:latin typeface="Arial Black" pitchFamily="34" charset="0"/>
                <a:cs typeface="Arial" pitchFamily="34" charset="0"/>
              </a:rPr>
              <a:t>   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73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5027428" y="103459"/>
            <a:ext cx="4540838" cy="1155699"/>
          </a:xfrm>
        </p:spPr>
        <p:txBody>
          <a:bodyPr anchor="ctr" anchorCtr="0">
            <a:noAutofit/>
          </a:bodyPr>
          <a:lstStyle/>
          <a:p>
            <a:pPr>
              <a:lnSpc>
                <a:spcPct val="70000"/>
              </a:lnSpc>
              <a:spcBef>
                <a:spcPts val="0"/>
              </a:spcBef>
            </a:pPr>
            <a:r>
              <a:rPr lang="en-GB" sz="4800" dirty="0">
                <a:ln w="11430">
                  <a:solidFill>
                    <a:srgbClr val="000090"/>
                  </a:solidFill>
                </a:ln>
                <a:gradFill flip="none" rotWithShape="1">
                  <a:gsLst>
                    <a:gs pos="93000">
                      <a:srgbClr val="000090"/>
                    </a:gs>
                    <a:gs pos="71000">
                      <a:srgbClr val="0018C7"/>
                    </a:gs>
                    <a:gs pos="21000">
                      <a:srgbClr val="000052"/>
                    </a:gs>
                  </a:gsLst>
                  <a:lin ang="16200000" scaled="0"/>
                  <a:tileRect/>
                </a:gradFill>
                <a:latin typeface="Calibri"/>
                <a:ea typeface="+mn-ea"/>
                <a:cs typeface="+mn-cs"/>
              </a:rPr>
              <a:t>KS3–4</a:t>
            </a:r>
            <a:br>
              <a:rPr lang="en-GB" sz="4800" dirty="0">
                <a:ln w="11430">
                  <a:solidFill>
                    <a:srgbClr val="000090"/>
                  </a:solidFill>
                </a:ln>
                <a:gradFill flip="none" rotWithShape="1">
                  <a:gsLst>
                    <a:gs pos="93000">
                      <a:srgbClr val="000090"/>
                    </a:gs>
                    <a:gs pos="71000">
                      <a:srgbClr val="0018C7"/>
                    </a:gs>
                    <a:gs pos="21000">
                      <a:srgbClr val="000052"/>
                    </a:gs>
                  </a:gsLst>
                  <a:lin ang="16200000" scaled="0"/>
                  <a:tileRect/>
                </a:gradFill>
                <a:latin typeface="Calibri"/>
                <a:ea typeface="+mn-ea"/>
                <a:cs typeface="+mn-cs"/>
              </a:rPr>
            </a:br>
            <a:r>
              <a:rPr lang="en-GB" sz="4800" dirty="0">
                <a:ln w="11430">
                  <a:solidFill>
                    <a:srgbClr val="000090"/>
                  </a:solidFill>
                </a:ln>
                <a:gradFill flip="none" rotWithShape="1">
                  <a:gsLst>
                    <a:gs pos="93000">
                      <a:srgbClr val="000090"/>
                    </a:gs>
                    <a:gs pos="71000">
                      <a:srgbClr val="0018C7"/>
                    </a:gs>
                    <a:gs pos="21000">
                      <a:srgbClr val="000052"/>
                    </a:gs>
                  </a:gsLst>
                  <a:lin ang="16200000" scaled="0"/>
                  <a:tileRect/>
                </a:gradFill>
                <a:latin typeface="Calibri"/>
                <a:ea typeface="+mn-ea"/>
                <a:cs typeface="+mn-cs"/>
              </a:rPr>
              <a:t>Extremism: </a:t>
            </a:r>
            <a:endParaRPr lang="en-GB" sz="4800" dirty="0">
              <a:ln w="11430">
                <a:solidFill>
                  <a:srgbClr val="000090"/>
                </a:solidFill>
              </a:ln>
              <a:gradFill flip="none" rotWithShape="1">
                <a:gsLst>
                  <a:gs pos="93000">
                    <a:srgbClr val="000090"/>
                  </a:gs>
                  <a:gs pos="71000">
                    <a:srgbClr val="0018C7"/>
                  </a:gs>
                  <a:gs pos="21000">
                    <a:srgbClr val="000052"/>
                  </a:gs>
                </a:gsLst>
                <a:lin ang="16200000" scaled="0"/>
                <a:tileRect/>
              </a:gradFill>
            </a:endParaRPr>
          </a:p>
        </p:txBody>
      </p:sp>
      <p:sp>
        <p:nvSpPr>
          <p:cNvPr id="10" name="Subtitle 9"/>
          <p:cNvSpPr>
            <a:spLocks noGrp="1"/>
          </p:cNvSpPr>
          <p:nvPr>
            <p:ph type="subTitle" idx="1"/>
          </p:nvPr>
        </p:nvSpPr>
        <p:spPr>
          <a:xfrm>
            <a:off x="5027428" y="2516188"/>
            <a:ext cx="4540838" cy="3482975"/>
          </a:xfrm>
        </p:spPr>
        <p:txBody>
          <a:bodyPr vert="horz" lIns="0" tIns="0" rIns="0" bIns="0" rtlCol="0" anchor="ctr" anchorCtr="0">
            <a:noAutofit/>
          </a:bodyPr>
          <a:lstStyle/>
          <a:p>
            <a:pPr>
              <a:lnSpc>
                <a:spcPct val="70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6600" b="1" dirty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  <a:t>KEEP </a:t>
            </a:r>
            <a:br>
              <a:rPr lang="en-GB" sz="6600" b="1" dirty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</a:br>
            <a:r>
              <a:rPr lang="en-GB" sz="6600" b="1" dirty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  <a:t>CALM</a:t>
            </a:r>
            <a:br>
              <a:rPr lang="en-GB" sz="6600" b="1" dirty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</a:br>
            <a:r>
              <a:rPr lang="en-GB" b="1" dirty="0" smtClean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  <a:t>AND</a:t>
            </a:r>
            <a:br>
              <a:rPr lang="en-GB" b="1" dirty="0" smtClean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</a:br>
            <a:r>
              <a:rPr lang="en-GB" sz="6600" b="1" dirty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  <a:t>KNOW </a:t>
            </a:r>
            <a:r>
              <a:rPr lang="en-GB" b="1" dirty="0" smtClean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  <a:t/>
            </a:r>
            <a:br>
              <a:rPr lang="en-GB" b="1" dirty="0" smtClean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</a:br>
            <a:r>
              <a:rPr lang="en-GB" b="1" dirty="0" smtClean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  <a:t>THE</a:t>
            </a:r>
            <a:br>
              <a:rPr lang="en-GB" b="1" dirty="0" smtClean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</a:br>
            <a:r>
              <a:rPr lang="en-GB" sz="6600" b="1" dirty="0">
                <a:ln w="11430"/>
                <a:gradFill>
                  <a:gsLst>
                    <a:gs pos="75000">
                      <a:srgbClr val="700003"/>
                    </a:gs>
                    <a:gs pos="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latin typeface="Calibri"/>
                <a:ea typeface="ＭＳ Ｐゴシック" charset="0"/>
                <a:cs typeface="Arial" charset="0"/>
              </a:rPr>
              <a:t>FACTS</a:t>
            </a:r>
            <a:endParaRPr lang="en-GB" b="1" dirty="0">
              <a:ln w="11430"/>
              <a:gradFill>
                <a:gsLst>
                  <a:gs pos="75000">
                    <a:srgbClr val="700003"/>
                  </a:gs>
                  <a:gs pos="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latin typeface="Calibri"/>
              <a:ea typeface="ＭＳ Ｐゴシック" charset="0"/>
              <a:cs typeface="Arial" charset="0"/>
            </a:endParaRPr>
          </a:p>
        </p:txBody>
      </p:sp>
      <p:pic>
        <p:nvPicPr>
          <p:cNvPr id="6" name="Picture 6" descr="39220006"/>
          <p:cNvPicPr>
            <a:picLocks noChangeAspect="1" noChangeArrowheads="1"/>
          </p:cNvPicPr>
          <p:nvPr/>
        </p:nvPicPr>
        <p:blipFill>
          <a:blip r:embed="rId3">
            <a:lum bright="-24000" contras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288" y="549275"/>
            <a:ext cx="2716212" cy="1568450"/>
          </a:xfrm>
          <a:prstGeom prst="rect">
            <a:avLst/>
          </a:prstGeom>
          <a:noFill/>
          <a:ln w="76200">
            <a:solidFill>
              <a:srgbClr val="8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hutterstock_6001250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2516188"/>
            <a:ext cx="2735263" cy="1439862"/>
          </a:xfrm>
          <a:prstGeom prst="rect">
            <a:avLst/>
          </a:prstGeom>
          <a:noFill/>
          <a:ln w="76200">
            <a:solidFill>
              <a:srgbClr val="8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static.guim.co.uk/sys-images/Guardian/Pix/pictures/2010/7/7/1278505432778/77-London-bombings-No-30--00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4387851"/>
            <a:ext cx="2735263" cy="1641475"/>
          </a:xfrm>
          <a:prstGeom prst="rect">
            <a:avLst/>
          </a:prstGeom>
          <a:noFill/>
          <a:ln w="76200">
            <a:solidFill>
              <a:srgbClr val="8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2190" y="1259158"/>
            <a:ext cx="1291314" cy="114028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8221" y="5816601"/>
            <a:ext cx="4620089" cy="880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51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/>
              <a:t>Adverse Childhood Experiences  (ACEs)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b="1" dirty="0"/>
              <a:t>and their impact on health-harming behaviours in the Welsh adult population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16" name="Content Placeholder 5" descr="ace report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5496852" y="1463040"/>
            <a:ext cx="4119588" cy="5249410"/>
          </a:xfrm>
        </p:spPr>
      </p:pic>
      <p:pic>
        <p:nvPicPr>
          <p:cNvPr id="18" name="Content Placeholder 13" descr="Screen Shot 2015-12-13 at 10.37.18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6320" y="1574212"/>
            <a:ext cx="4094772" cy="5090728"/>
          </a:xfrm>
          <a:prstGeom prst="rect">
            <a:avLst/>
          </a:prstGeom>
          <a:ln w="76200" cap="flat" cmpd="tri">
            <a:solidFill>
              <a:schemeClr val="bg1">
                <a:lumMod val="50000"/>
              </a:schemeClr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10164278" y="634311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Bellis et al, 2016</a:t>
            </a:r>
          </a:p>
        </p:txBody>
      </p:sp>
    </p:spTree>
    <p:extLst>
      <p:ext uri="{BB962C8B-B14F-4D97-AF65-F5344CB8AC3E}">
        <p14:creationId xmlns:p14="http://schemas.microsoft.com/office/powerpoint/2010/main" val="380886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5-12-13 at 10.45.05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188640"/>
            <a:ext cx="9144000" cy="59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35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Shot 2015-12-13 at 10.47.22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2795" y="1188720"/>
            <a:ext cx="11139897" cy="522732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83920" y="-1368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 smtClean="0"/>
              <a:t>The Increased Risk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1411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12-13 at 10.47.58.pn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412"/>
          <a:stretch/>
        </p:blipFill>
        <p:spPr>
          <a:xfrm>
            <a:off x="1524000" y="1268760"/>
            <a:ext cx="9144000" cy="521488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if we prevented ACEs?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3838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4020567" y="5355189"/>
            <a:ext cx="6092476" cy="744222"/>
          </a:xfrm>
          <a:prstGeom prst="rect">
            <a:avLst/>
          </a:prstGeom>
          <a:solidFill>
            <a:schemeClr val="bg2">
              <a:lumMod val="25000"/>
              <a:alpha val="50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"/>
              <a:cs typeface="Times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153593" y="3665433"/>
            <a:ext cx="4959451" cy="743339"/>
          </a:xfrm>
          <a:prstGeom prst="rect">
            <a:avLst/>
          </a:prstGeom>
          <a:solidFill>
            <a:schemeClr val="accent1">
              <a:lumMod val="50000"/>
              <a:alpha val="50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551625" y="1985368"/>
            <a:ext cx="4561419" cy="740603"/>
          </a:xfrm>
          <a:prstGeom prst="rect">
            <a:avLst/>
          </a:prstGeom>
          <a:solidFill>
            <a:srgbClr val="9E9C34">
              <a:alpha val="50000"/>
            </a:srgb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153593" y="2817378"/>
            <a:ext cx="4959451" cy="746957"/>
          </a:xfrm>
          <a:prstGeom prst="rect">
            <a:avLst/>
          </a:prstGeom>
          <a:solidFill>
            <a:schemeClr val="accent6">
              <a:lumMod val="50000"/>
              <a:alpha val="50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029703" y="4509869"/>
            <a:ext cx="5083340" cy="744222"/>
          </a:xfrm>
          <a:prstGeom prst="rect">
            <a:avLst/>
          </a:prstGeom>
          <a:solidFill>
            <a:schemeClr val="accent3">
              <a:lumMod val="50000"/>
              <a:alpha val="50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"/>
              <a:cs typeface="Times"/>
            </a:endParaRPr>
          </a:p>
        </p:txBody>
      </p:sp>
      <p:sp>
        <p:nvSpPr>
          <p:cNvPr id="6" name="Trapezoid 5"/>
          <p:cNvSpPr/>
          <p:nvPr/>
        </p:nvSpPr>
        <p:spPr>
          <a:xfrm>
            <a:off x="3172906" y="4509678"/>
            <a:ext cx="4299844" cy="746957"/>
          </a:xfrm>
          <a:prstGeom prst="trapezoid">
            <a:avLst>
              <a:gd name="adj" fmla="val 51866"/>
            </a:avLst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7" name="Trapezoid 6"/>
          <p:cNvSpPr/>
          <p:nvPr/>
        </p:nvSpPr>
        <p:spPr>
          <a:xfrm>
            <a:off x="3615270" y="3664164"/>
            <a:ext cx="3407777" cy="746957"/>
          </a:xfrm>
          <a:prstGeom prst="trapezoid">
            <a:avLst>
              <a:gd name="adj" fmla="val 51384"/>
            </a:avLst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8" name="Trapezoid 7"/>
          <p:cNvSpPr/>
          <p:nvPr/>
        </p:nvSpPr>
        <p:spPr>
          <a:xfrm>
            <a:off x="4043056" y="2818650"/>
            <a:ext cx="2532950" cy="746957"/>
          </a:xfrm>
          <a:prstGeom prst="trapezoid">
            <a:avLst>
              <a:gd name="adj" fmla="val 50748"/>
            </a:avLst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9" name="Trapezoid 8"/>
          <p:cNvSpPr/>
          <p:nvPr/>
        </p:nvSpPr>
        <p:spPr>
          <a:xfrm>
            <a:off x="4448910" y="1973136"/>
            <a:ext cx="1707376" cy="746957"/>
          </a:xfrm>
          <a:prstGeom prst="trapezoid">
            <a:avLst>
              <a:gd name="adj" fmla="val 49630"/>
            </a:avLst>
          </a:prstGeom>
          <a:solidFill>
            <a:srgbClr val="9E9C34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302427" y="1117462"/>
            <a:ext cx="4810617" cy="746957"/>
          </a:xfrm>
          <a:prstGeom prst="rect">
            <a:avLst/>
          </a:prstGeom>
          <a:solidFill>
            <a:schemeClr val="accent2">
              <a:lumMod val="75000"/>
              <a:alpha val="50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10" name="Isosceles Triangle 9"/>
          <p:cNvSpPr/>
          <p:nvPr/>
        </p:nvSpPr>
        <p:spPr>
          <a:xfrm>
            <a:off x="4871864" y="1117462"/>
            <a:ext cx="812800" cy="746957"/>
          </a:xfrm>
          <a:prstGeom prst="triangl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56393" y="107584"/>
            <a:ext cx="87638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000" b="1" dirty="0">
                <a:cs typeface="Times"/>
              </a:rPr>
              <a:t>Adverse Childhood </a:t>
            </a:r>
            <a:r>
              <a:rPr lang="en-US" sz="3000" b="1" dirty="0">
                <a:latin typeface="+mj-lt"/>
                <a:cs typeface="Times"/>
              </a:rPr>
              <a:t>Experiences</a:t>
            </a:r>
            <a:r>
              <a:rPr lang="en-US" sz="3000" b="1" dirty="0">
                <a:cs typeface="Times"/>
              </a:rPr>
              <a:t> ACEs - The Life Course</a:t>
            </a:r>
          </a:p>
        </p:txBody>
      </p:sp>
      <p:sp>
        <p:nvSpPr>
          <p:cNvPr id="18" name="Trapezoid 17"/>
          <p:cNvSpPr/>
          <p:nvPr/>
        </p:nvSpPr>
        <p:spPr>
          <a:xfrm>
            <a:off x="2735411" y="5355190"/>
            <a:ext cx="5142869" cy="746957"/>
          </a:xfrm>
          <a:prstGeom prst="trapezoid">
            <a:avLst>
              <a:gd name="adj" fmla="val 53227"/>
            </a:avLst>
          </a:prstGeom>
          <a:solidFill>
            <a:schemeClr val="bg2">
              <a:lumMod val="25000"/>
            </a:schemeClr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Times"/>
              <a:cs typeface="Time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8696445" y="1297005"/>
            <a:ext cx="14165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cs typeface="Times"/>
              </a:rPr>
              <a:t>Early Death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51683" y="3662994"/>
            <a:ext cx="3261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>
                <a:cs typeface="Times"/>
              </a:rPr>
              <a:t>Social, Emotional and Learning Problems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604683" y="2822062"/>
            <a:ext cx="3508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>
                <a:cs typeface="Times"/>
              </a:rPr>
              <a:t>Adopt Health Harming Behaviours and Crime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708618" y="4504956"/>
            <a:ext cx="34595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>
                <a:cs typeface="Times"/>
              </a:rPr>
              <a:t>Disrupted Nervous, Hormonal </a:t>
            </a:r>
          </a:p>
          <a:p>
            <a:pPr algn="r"/>
            <a:r>
              <a:rPr lang="en-US" sz="2000" dirty="0">
                <a:cs typeface="Times"/>
              </a:rPr>
              <a:t>and Immune Development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528005" y="5389162"/>
            <a:ext cx="25850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2000" b="1" dirty="0">
                <a:latin typeface="Times"/>
                <a:cs typeface="Times"/>
              </a:rPr>
              <a:t>ACEs </a:t>
            </a:r>
            <a:r>
              <a:rPr lang="en-US" sz="2000" dirty="0">
                <a:latin typeface="Times"/>
                <a:cs typeface="Times"/>
              </a:rPr>
              <a:t>Adverse </a:t>
            </a:r>
          </a:p>
          <a:p>
            <a:pPr algn="r"/>
            <a:r>
              <a:rPr lang="en-US" sz="2000" dirty="0">
                <a:latin typeface="Times"/>
                <a:cs typeface="Times"/>
              </a:rPr>
              <a:t>Childhood </a:t>
            </a:r>
            <a:r>
              <a:rPr lang="en-US" sz="2000" dirty="0">
                <a:cs typeface="Times"/>
              </a:rPr>
              <a:t>Experiences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5702247" y="1985367"/>
            <a:ext cx="44107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>
                <a:cs typeface="Times"/>
              </a:rPr>
              <a:t>Non Communicable Disease, Disability, Social Problems, Low Productivity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1524000" y="692697"/>
            <a:ext cx="12959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+mj-lt"/>
                <a:cs typeface="Times"/>
              </a:rPr>
              <a:t>DEATH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1524001" y="6273226"/>
            <a:ext cx="11873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+mj-lt"/>
                <a:cs typeface="Times"/>
              </a:rPr>
              <a:t>BIRTH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16080" y="692696"/>
            <a:ext cx="3379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i="1" dirty="0">
                <a:cs typeface="Times"/>
              </a:rPr>
              <a:t>Developed from Felitti et al. 1998</a:t>
            </a:r>
          </a:p>
        </p:txBody>
      </p:sp>
      <p:sp>
        <p:nvSpPr>
          <p:cNvPr id="26" name="Up Arrow 25"/>
          <p:cNvSpPr/>
          <p:nvPr/>
        </p:nvSpPr>
        <p:spPr>
          <a:xfrm>
            <a:off x="1524000" y="1196752"/>
            <a:ext cx="1475656" cy="4896544"/>
          </a:xfrm>
          <a:prstGeom prst="upArrow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t" anchorCtr="0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LIFE COURSE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45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ggressive-school-boys-ro-00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24000" y="0"/>
            <a:ext cx="9144000" cy="6858000"/>
          </a:xfrm>
          <a:ln w="38100">
            <a:solidFill>
              <a:schemeClr val="tx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2495600" y="1988841"/>
            <a:ext cx="6264696" cy="646331"/>
          </a:xfrm>
          <a:prstGeom prst="rect">
            <a:avLst/>
          </a:prstGeom>
          <a:gradFill flip="none" rotWithShape="1">
            <a:gsLst>
              <a:gs pos="0">
                <a:srgbClr val="8488C4">
                  <a:alpha val="21000"/>
                </a:srgb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cs typeface="Times"/>
              </a:rPr>
              <a:t>Always prepared to fight or flee</a:t>
            </a:r>
            <a:endParaRPr lang="en-GB" sz="36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4583832" y="5301209"/>
            <a:ext cx="2952328" cy="646331"/>
          </a:xfrm>
          <a:prstGeom prst="rect">
            <a:avLst/>
          </a:prstGeom>
          <a:gradFill flip="none" rotWithShape="1">
            <a:gsLst>
              <a:gs pos="0">
                <a:srgbClr val="8488C4">
                  <a:alpha val="21000"/>
                </a:srgb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cs typeface="Times"/>
              </a:rPr>
              <a:t>Poor learner</a:t>
            </a:r>
            <a:endParaRPr lang="en-GB" sz="36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7608168" y="3573017"/>
            <a:ext cx="2376264" cy="646331"/>
          </a:xfrm>
          <a:prstGeom prst="rect">
            <a:avLst/>
          </a:prstGeom>
          <a:gradFill flip="none" rotWithShape="1">
            <a:gsLst>
              <a:gs pos="0">
                <a:srgbClr val="8488C4">
                  <a:alpha val="21000"/>
                </a:srgb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cs typeface="Times"/>
              </a:rPr>
              <a:t>Disengaged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248128" y="476673"/>
            <a:ext cx="2567136" cy="646331"/>
          </a:xfrm>
          <a:prstGeom prst="rect">
            <a:avLst/>
          </a:prstGeom>
          <a:gradFill flip="none" rotWithShape="1">
            <a:gsLst>
              <a:gs pos="0">
                <a:srgbClr val="8488C4">
                  <a:alpha val="21000"/>
                </a:srgb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cs typeface="Times"/>
              </a:rPr>
              <a:t>Anxious</a:t>
            </a:r>
          </a:p>
        </p:txBody>
      </p:sp>
    </p:spTree>
    <p:extLst>
      <p:ext uri="{BB962C8B-B14F-4D97-AF65-F5344CB8AC3E}">
        <p14:creationId xmlns:p14="http://schemas.microsoft.com/office/powerpoint/2010/main" val="1272015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 smtClean="0"/>
              <a:t>Opportunities for action Operational/School level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Do you know who your ACEs children are?</a:t>
            </a:r>
          </a:p>
          <a:p>
            <a:r>
              <a:rPr lang="en-GB" dirty="0" smtClean="0"/>
              <a:t>Whole staff training/INSET on ACEs study including Governors</a:t>
            </a:r>
          </a:p>
          <a:p>
            <a:pPr lvl="0"/>
            <a:r>
              <a:rPr lang="en-GB" dirty="0" smtClean="0"/>
              <a:t>What holistic services and support does your school provide/access to assist ACEs children?</a:t>
            </a:r>
          </a:p>
          <a:p>
            <a:pPr lvl="0"/>
            <a:r>
              <a:rPr lang="en-GB" dirty="0" smtClean="0"/>
              <a:t>Reconsider the effectiveness of punitive measures </a:t>
            </a:r>
          </a:p>
          <a:p>
            <a:pPr lvl="0"/>
            <a:r>
              <a:rPr lang="en-GB" dirty="0" smtClean="0"/>
              <a:t>Reframe the issue/behaviour</a:t>
            </a:r>
          </a:p>
          <a:p>
            <a:pPr lvl="0"/>
            <a:r>
              <a:rPr lang="en-GB" dirty="0" smtClean="0"/>
              <a:t>Review PSE programme to ensure an age appropriate planned programme is delivered </a:t>
            </a:r>
          </a:p>
          <a:p>
            <a:pPr lvl="0"/>
            <a:r>
              <a:rPr lang="en-GB" dirty="0" smtClean="0"/>
              <a:t>Ensure school offers a variety of opportunities for all pupils to develop resilience   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27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383</Words>
  <Application>Microsoft Office PowerPoint</Application>
  <PresentationFormat>Widescreen</PresentationFormat>
  <Paragraphs>113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ＭＳ Ｐゴシック</vt:lpstr>
      <vt:lpstr>Arial</vt:lpstr>
      <vt:lpstr>Arial Black</vt:lpstr>
      <vt:lpstr>Calibri</vt:lpstr>
      <vt:lpstr>Calibri Light</vt:lpstr>
      <vt:lpstr>Times</vt:lpstr>
      <vt:lpstr>Office Theme</vt:lpstr>
      <vt:lpstr>Radicaleiddio / Radicalisation</vt:lpstr>
      <vt:lpstr>PowerPoint Presentation</vt:lpstr>
      <vt:lpstr>Atal Eithafiaeth a Radicaleiddio Preventing Extremism &amp; Radicalisation</vt:lpstr>
      <vt:lpstr>KS3–4 Extremism: </vt:lpstr>
      <vt:lpstr>Adverse Childhood Experiences  (ACEs) and their impact on health-harming behaviours in the Welsh adult population </vt:lpstr>
      <vt:lpstr>PowerPoint Presentation</vt:lpstr>
      <vt:lpstr>The Increased Risk</vt:lpstr>
      <vt:lpstr>What if we prevented ACEs? </vt:lpstr>
      <vt:lpstr>PowerPoint Presentation</vt:lpstr>
      <vt:lpstr>PowerPoint Presentation</vt:lpstr>
      <vt:lpstr>Opportunities for action Operational/School level</vt:lpstr>
    </vt:vector>
  </TitlesOfParts>
  <Company>Carmarthenshire County Council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Radicaleiddio / Radicalisation</dc:title>
  <dc:creator>Catrin L Rees</dc:creator>
  <cp:lastModifiedBy>Catrin L Rees</cp:lastModifiedBy>
  <cp:revision>1</cp:revision>
  <dcterms:created xsi:type="dcterms:W3CDTF">2017-03-13T20:46:52Z</dcterms:created>
  <dcterms:modified xsi:type="dcterms:W3CDTF">2017-03-13T20:47:22Z</dcterms:modified>
</cp:coreProperties>
</file>