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6" r:id="rId2"/>
    <p:sldId id="264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276" r:id="rId15"/>
    <p:sldId id="277" r:id="rId16"/>
    <p:sldId id="278" r:id="rId17"/>
    <p:sldId id="280" r:id="rId18"/>
    <p:sldId id="281" r:id="rId19"/>
    <p:sldId id="279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31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7FDEAA-0279-472B-83E5-A7F50220D35C}" type="datetimeFigureOut">
              <a:rPr lang="en-GB" smtClean="0"/>
              <a:t>08/12/2016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5BB4A-8CDF-4A88-90FA-F8FE6AA5F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6969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5BB4A-8CDF-4A88-90FA-F8FE6AA5FB5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3857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038600" cy="572265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038600" cy="572265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648072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64807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052736"/>
            <a:ext cx="8229600" cy="55218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Methods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6059016" cy="1752600"/>
          </a:xfrm>
        </p:spPr>
        <p:txBody>
          <a:bodyPr/>
          <a:lstStyle/>
          <a:p>
            <a:endParaRPr lang="en-GB" dirty="0"/>
          </a:p>
          <a:p>
            <a:r>
              <a:rPr lang="en-GB" dirty="0" smtClean="0"/>
              <a:t>Proposal and Project Presentations</a:t>
            </a:r>
          </a:p>
          <a:p>
            <a:endParaRPr lang="en-GB" dirty="0"/>
          </a:p>
          <a:p>
            <a:r>
              <a:rPr lang="en-GB" sz="1400" dirty="0" smtClean="0"/>
              <a:t>With thanks to </a:t>
            </a:r>
            <a:r>
              <a:rPr lang="en-GB" sz="1400" dirty="0" err="1" smtClean="0"/>
              <a:t>Prof.</a:t>
            </a:r>
            <a:r>
              <a:rPr lang="en-GB" sz="1400" dirty="0" smtClean="0"/>
              <a:t> John Rees.</a:t>
            </a:r>
          </a:p>
        </p:txBody>
      </p:sp>
    </p:spTree>
    <p:extLst>
      <p:ext uri="{BB962C8B-B14F-4D97-AF65-F5344CB8AC3E}">
        <p14:creationId xmlns:p14="http://schemas.microsoft.com/office/powerpoint/2010/main" val="8117673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2 Presentations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 part of your course you are expected to give 2 presentations relating to your project</a:t>
            </a:r>
          </a:p>
          <a:p>
            <a:pPr lvl="1"/>
            <a:r>
              <a:rPr lang="en-GB" dirty="0" smtClean="0"/>
              <a:t>In Research Methods &amp; Data Analysis</a:t>
            </a:r>
          </a:p>
          <a:p>
            <a:pPr lvl="2"/>
            <a:r>
              <a:rPr lang="en-GB" dirty="0" smtClean="0"/>
              <a:t>Project Proposal</a:t>
            </a:r>
          </a:p>
          <a:p>
            <a:pPr lvl="1"/>
            <a:r>
              <a:rPr lang="en-GB" dirty="0" smtClean="0"/>
              <a:t>In Major Project</a:t>
            </a:r>
            <a:endParaRPr lang="en-GB" dirty="0"/>
          </a:p>
          <a:p>
            <a:pPr lvl="2"/>
            <a:r>
              <a:rPr lang="en-GB" dirty="0" smtClean="0"/>
              <a:t>Project Summary</a:t>
            </a:r>
          </a:p>
          <a:p>
            <a:pPr lvl="2"/>
            <a:endParaRPr lang="en-GB" dirty="0"/>
          </a:p>
          <a:p>
            <a:pPr lvl="1"/>
            <a:r>
              <a:rPr lang="en-GB" dirty="0" smtClean="0"/>
              <a:t>Other modules may also require you to give presentations</a:t>
            </a:r>
          </a:p>
          <a:p>
            <a:pPr lvl="1"/>
            <a:r>
              <a:rPr lang="en-GB" dirty="0" smtClean="0"/>
              <a:t>Presentation skills are essential in industry</a:t>
            </a:r>
          </a:p>
          <a:p>
            <a:pPr lvl="2"/>
            <a:r>
              <a:rPr lang="en-GB" dirty="0" smtClean="0"/>
              <a:t>Particularly for managers – MSc is aimed at potential managers</a:t>
            </a:r>
          </a:p>
        </p:txBody>
      </p:sp>
    </p:spTree>
    <p:extLst>
      <p:ext uri="{BB962C8B-B14F-4D97-AF65-F5344CB8AC3E}">
        <p14:creationId xmlns:p14="http://schemas.microsoft.com/office/powerpoint/2010/main" val="4970538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Key Issues</a:t>
            </a:r>
            <a:endParaRPr lang="en-GB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39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Understand the Audience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cs typeface="Times New Roman" charset="0"/>
              </a:rPr>
              <a:t>Be aware of the interests of the audience</a:t>
            </a:r>
          </a:p>
          <a:p>
            <a:r>
              <a:rPr lang="en-GB" dirty="0">
                <a:cs typeface="Times New Roman" charset="0"/>
              </a:rPr>
              <a:t>Know their level of understanding of the subject</a:t>
            </a:r>
          </a:p>
          <a:p>
            <a:r>
              <a:rPr lang="en-GB" dirty="0">
                <a:cs typeface="Times New Roman" charset="0"/>
              </a:rPr>
              <a:t>Engage the interest of the audience in the talk (</a:t>
            </a:r>
            <a:r>
              <a:rPr lang="en-GB" i="1" dirty="0">
                <a:cs typeface="Times New Roman" charset="0"/>
              </a:rPr>
              <a:t>start is crucial</a:t>
            </a:r>
            <a:r>
              <a:rPr lang="en-GB" dirty="0">
                <a:cs typeface="Times New Roman" charset="0"/>
              </a:rPr>
              <a:t>)</a:t>
            </a:r>
          </a:p>
          <a:p>
            <a:r>
              <a:rPr lang="en-GB" dirty="0">
                <a:cs typeface="Times New Roman" charset="0"/>
              </a:rPr>
              <a:t>Explain how the topic or subject of the talk relates to their interests</a:t>
            </a:r>
          </a:p>
        </p:txBody>
      </p:sp>
    </p:spTree>
    <p:extLst>
      <p:ext uri="{BB962C8B-B14F-4D97-AF65-F5344CB8AC3E}">
        <p14:creationId xmlns:p14="http://schemas.microsoft.com/office/powerpoint/2010/main" val="754703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Basic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structure of a talk may take many forms, but the overall approach is generally</a:t>
            </a:r>
          </a:p>
          <a:p>
            <a:pPr lvl="1"/>
            <a:r>
              <a:rPr lang="en-GB" dirty="0" smtClean="0"/>
              <a:t>Introduction</a:t>
            </a:r>
          </a:p>
          <a:p>
            <a:pPr lvl="1"/>
            <a:r>
              <a:rPr lang="en-GB" dirty="0" smtClean="0"/>
              <a:t>Content</a:t>
            </a:r>
          </a:p>
          <a:p>
            <a:pPr lvl="1"/>
            <a:r>
              <a:rPr lang="en-GB" dirty="0" smtClean="0"/>
              <a:t>Summary</a:t>
            </a:r>
          </a:p>
          <a:p>
            <a:pPr lvl="1"/>
            <a:endParaRPr lang="en-GB" dirty="0"/>
          </a:p>
          <a:p>
            <a:r>
              <a:rPr lang="en-GB" i="1" dirty="0" smtClean="0"/>
              <a:t>Say what you’re going to say, say it, then say what you said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4407222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Pacing and Volume of Material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cs typeface="Times New Roman" charset="0"/>
              </a:rPr>
              <a:t>Attempt to cover too much ground is the commonest fault amongst inexperienced speakers</a:t>
            </a:r>
          </a:p>
          <a:p>
            <a:r>
              <a:rPr lang="en-GB" dirty="0">
                <a:cs typeface="Times New Roman" charset="0"/>
              </a:rPr>
              <a:t>Audience is likely to offer its attention for at most twenty </a:t>
            </a:r>
            <a:r>
              <a:rPr lang="en-GB" dirty="0" smtClean="0">
                <a:cs typeface="Times New Roman" charset="0"/>
              </a:rPr>
              <a:t>minutes</a:t>
            </a:r>
            <a:endParaRPr lang="en-GB" dirty="0">
              <a:cs typeface="Times New Roman" charset="0"/>
            </a:endParaRPr>
          </a:p>
          <a:p>
            <a:r>
              <a:rPr lang="en-GB" b="1" i="1" dirty="0" smtClean="0">
                <a:cs typeface="Times New Roman" charset="0"/>
              </a:rPr>
              <a:t>At most</a:t>
            </a:r>
            <a:r>
              <a:rPr lang="en-GB" dirty="0" smtClean="0">
                <a:cs typeface="Times New Roman" charset="0"/>
              </a:rPr>
              <a:t> have no more than 1 slide per minute of the presentation</a:t>
            </a:r>
          </a:p>
          <a:p>
            <a:pPr lvl="1"/>
            <a:r>
              <a:rPr lang="en-GB" dirty="0" smtClean="0">
                <a:cs typeface="Times New Roman" charset="0"/>
              </a:rPr>
              <a:t>In practice 1 slide per 2-3 minutes is more realistic</a:t>
            </a:r>
          </a:p>
          <a:p>
            <a:endParaRPr lang="en-GB" b="1" i="1" dirty="0">
              <a:cs typeface="Times New Roman" charset="0"/>
            </a:endParaRPr>
          </a:p>
          <a:p>
            <a:r>
              <a:rPr lang="en-GB" dirty="0">
                <a:cs typeface="Times New Roman" charset="0"/>
              </a:rPr>
              <a:t>Only certain method of evaluating the length of the material is to use a trial run</a:t>
            </a:r>
          </a:p>
          <a:p>
            <a:pPr lvl="1"/>
            <a:r>
              <a:rPr lang="en-GB" dirty="0" smtClean="0">
                <a:cs typeface="Times New Roman" charset="0"/>
              </a:rPr>
              <a:t>Don’t expect it to always be the same length of time</a:t>
            </a:r>
            <a:endParaRPr lang="en-GB" dirty="0"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5730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Organisation of Material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cs typeface="Times New Roman" charset="0"/>
              </a:rPr>
              <a:t>At end of a good technical presentation, the key points should be clear to the </a:t>
            </a:r>
            <a:r>
              <a:rPr lang="en-GB" dirty="0" smtClean="0">
                <a:cs typeface="Times New Roman" charset="0"/>
              </a:rPr>
              <a:t>audience</a:t>
            </a:r>
          </a:p>
          <a:p>
            <a:pPr marL="109728" indent="0">
              <a:buNone/>
            </a:pPr>
            <a:endParaRPr lang="en-GB" dirty="0">
              <a:cs typeface="Times New Roman" charset="0"/>
            </a:endParaRPr>
          </a:p>
          <a:p>
            <a:r>
              <a:rPr lang="en-GB" dirty="0">
                <a:cs typeface="Times New Roman" charset="0"/>
              </a:rPr>
              <a:t>Main point must be clearly defined, the talk structured to reinforce that point</a:t>
            </a:r>
          </a:p>
          <a:p>
            <a:r>
              <a:rPr lang="en-GB" dirty="0">
                <a:cs typeface="Times New Roman" charset="0"/>
              </a:rPr>
              <a:t>Subsidiary points numbered for clarity</a:t>
            </a:r>
          </a:p>
          <a:p>
            <a:pPr marL="109728" indent="0">
              <a:buNone/>
            </a:pPr>
            <a:r>
              <a:rPr lang="en-GB" dirty="0" smtClean="0">
                <a:cs typeface="Times New Roman" charset="0"/>
              </a:rPr>
              <a:t>E.g.  </a:t>
            </a:r>
          </a:p>
          <a:p>
            <a:r>
              <a:rPr lang="en-GB" dirty="0" smtClean="0">
                <a:cs typeface="Times New Roman" charset="0"/>
              </a:rPr>
              <a:t>Organisation </a:t>
            </a:r>
            <a:r>
              <a:rPr lang="en-GB" dirty="0">
                <a:cs typeface="Times New Roman" charset="0"/>
              </a:rPr>
              <a:t>of  project description</a:t>
            </a:r>
            <a:r>
              <a:rPr lang="en-GB" dirty="0" smtClean="0">
                <a:cs typeface="Times New Roman" charset="0"/>
              </a:rPr>
              <a:t>: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>
                <a:cs typeface="Times New Roman" charset="0"/>
              </a:rPr>
              <a:t>Introduction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>
                <a:cs typeface="Times New Roman" charset="0"/>
              </a:rPr>
              <a:t>Literature Review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>
                <a:cs typeface="Times New Roman" charset="0"/>
              </a:rPr>
              <a:t>Methodology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>
                <a:cs typeface="Times New Roman" charset="0"/>
              </a:rPr>
              <a:t>…</a:t>
            </a:r>
            <a:endParaRPr lang="en-GB" dirty="0">
              <a:cs typeface="Times New Roman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65207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Dramatic Shape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>
                <a:cs typeface="Times New Roman" charset="0"/>
              </a:rPr>
              <a:t>Structure must reflect and complement the context</a:t>
            </a:r>
          </a:p>
          <a:p>
            <a:pPr>
              <a:lnSpc>
                <a:spcPct val="90000"/>
              </a:lnSpc>
            </a:pPr>
            <a:r>
              <a:rPr lang="en-GB" dirty="0">
                <a:cs typeface="Times New Roman" charset="0"/>
              </a:rPr>
              <a:t>Objective is to give the audience a sense of occasion and perception of a quality job</a:t>
            </a:r>
          </a:p>
          <a:p>
            <a:pPr lvl="1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effective introduction </a:t>
            </a:r>
          </a:p>
          <a:p>
            <a:pPr lvl="1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statement of purpose</a:t>
            </a:r>
          </a:p>
          <a:p>
            <a:pPr lvl="1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indication of organisation</a:t>
            </a:r>
          </a:p>
          <a:p>
            <a:pPr lvl="1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distinct division of the material into major points and sections </a:t>
            </a:r>
          </a:p>
          <a:p>
            <a:pPr>
              <a:lnSpc>
                <a:spcPct val="90000"/>
              </a:lnSpc>
            </a:pPr>
            <a:r>
              <a:rPr lang="en-GB" dirty="0">
                <a:cs typeface="Times New Roman" charset="0"/>
              </a:rPr>
              <a:t>Series of questions to answer rather than statements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7607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Dramatic Shape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90000"/>
              </a:lnSpc>
            </a:pPr>
            <a:r>
              <a:rPr lang="en-GB" dirty="0">
                <a:cs typeface="Times New Roman" charset="0"/>
              </a:rPr>
              <a:t>The speaker should explain how talk is organised</a:t>
            </a:r>
          </a:p>
          <a:p>
            <a:pPr algn="just">
              <a:lnSpc>
                <a:spcPct val="90000"/>
              </a:lnSpc>
            </a:pPr>
            <a:endParaRPr lang="en-GB" dirty="0">
              <a:cs typeface="Times New Roman" charset="0"/>
            </a:endParaRPr>
          </a:p>
          <a:p>
            <a:pPr algn="just">
              <a:lnSpc>
                <a:spcPct val="90000"/>
              </a:lnSpc>
            </a:pPr>
            <a:r>
              <a:rPr lang="en-GB" dirty="0">
                <a:cs typeface="Times New Roman" charset="0"/>
              </a:rPr>
              <a:t>A demonstration, example or exhibit can offer a sense of occasion if properly used</a:t>
            </a:r>
          </a:p>
          <a:p>
            <a:pPr algn="just">
              <a:lnSpc>
                <a:spcPct val="90000"/>
              </a:lnSpc>
            </a:pPr>
            <a:r>
              <a:rPr lang="en-GB" dirty="0">
                <a:cs typeface="Times New Roman" charset="0"/>
              </a:rPr>
              <a:t>The talk could be divided into </a:t>
            </a:r>
            <a:r>
              <a:rPr lang="en-GB" b="1" dirty="0">
                <a:cs typeface="Times New Roman" charset="0"/>
              </a:rPr>
              <a:t>numbered</a:t>
            </a:r>
            <a:r>
              <a:rPr lang="en-GB" dirty="0">
                <a:cs typeface="Times New Roman" charset="0"/>
              </a:rPr>
              <a:t> main points or sections to aid clarity and flow</a:t>
            </a:r>
          </a:p>
          <a:p>
            <a:pPr algn="just">
              <a:lnSpc>
                <a:spcPct val="90000"/>
              </a:lnSpc>
            </a:pPr>
            <a:r>
              <a:rPr lang="en-GB" dirty="0">
                <a:cs typeface="Times New Roman" charset="0"/>
              </a:rPr>
              <a:t>The use of dramatic examples as the vehicle for the discussion can offer a method of organisation</a:t>
            </a:r>
          </a:p>
          <a:p>
            <a:pPr algn="just">
              <a:lnSpc>
                <a:spcPct val="90000"/>
              </a:lnSpc>
            </a:pPr>
            <a:r>
              <a:rPr lang="en-GB" dirty="0">
                <a:cs typeface="Times New Roman" charset="0"/>
              </a:rPr>
              <a:t>The use of the question format retains attention more effectively than simply making </a:t>
            </a:r>
            <a:r>
              <a:rPr lang="en-GB" dirty="0" smtClean="0">
                <a:cs typeface="Times New Roman" charset="0"/>
              </a:rPr>
              <a:t>statements</a:t>
            </a:r>
            <a:endParaRPr lang="en-GB" dirty="0"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51491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Emphasis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cs typeface="Times New Roman" charset="0"/>
              </a:rPr>
              <a:t>Simplest way of highlighting an important point is to </a:t>
            </a:r>
            <a:r>
              <a:rPr lang="en-GB" b="1" dirty="0">
                <a:cs typeface="Times New Roman" charset="0"/>
              </a:rPr>
              <a:t>say</a:t>
            </a:r>
            <a:r>
              <a:rPr lang="en-GB" dirty="0">
                <a:cs typeface="Times New Roman" charset="0"/>
              </a:rPr>
              <a:t> that it is important</a:t>
            </a:r>
            <a:endParaRPr lang="en-GB" dirty="0"/>
          </a:p>
          <a:p>
            <a:r>
              <a:rPr lang="en-GB" dirty="0">
                <a:cs typeface="Times New Roman" charset="0"/>
              </a:rPr>
              <a:t>Use of visual aids to underpin / emphasise material is a popular technique</a:t>
            </a:r>
            <a:endParaRPr lang="en-GB" dirty="0"/>
          </a:p>
          <a:p>
            <a:r>
              <a:rPr lang="en-GB" dirty="0"/>
              <a:t>Diminish importance of background material by indicating the fact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11752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Drawing to a Close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>
                <a:cs typeface="Times New Roman" charset="0"/>
              </a:rPr>
              <a:t>Part of a presentation likely to be retained is the summary or conclusion</a:t>
            </a:r>
            <a:endParaRPr lang="en-GB" dirty="0"/>
          </a:p>
          <a:p>
            <a:pPr>
              <a:lnSpc>
                <a:spcPct val="90000"/>
              </a:lnSpc>
            </a:pPr>
            <a:r>
              <a:rPr lang="en-GB" dirty="0">
                <a:cs typeface="Times New Roman" charset="0"/>
              </a:rPr>
              <a:t>Do not introduce new material in the summary section</a:t>
            </a:r>
            <a:endParaRPr lang="en-GB" dirty="0"/>
          </a:p>
          <a:p>
            <a:pPr>
              <a:lnSpc>
                <a:spcPct val="90000"/>
              </a:lnSpc>
            </a:pPr>
            <a:r>
              <a:rPr lang="en-GB" dirty="0">
                <a:cs typeface="Times New Roman" charset="0"/>
              </a:rPr>
              <a:t>Summary is a separate entity</a:t>
            </a:r>
            <a:r>
              <a:rPr lang="en-GB" dirty="0"/>
              <a:t> – so tell the audience so</a:t>
            </a:r>
          </a:p>
          <a:p>
            <a:pPr>
              <a:lnSpc>
                <a:spcPct val="90000"/>
              </a:lnSpc>
            </a:pPr>
            <a:r>
              <a:rPr lang="en-GB" dirty="0">
                <a:cs typeface="Times New Roman" charset="0"/>
              </a:rPr>
              <a:t>Open opportunity to ensure the main point of the material is made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97578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Handling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CAN’T AVOID THEM – so know your material</a:t>
            </a:r>
          </a:p>
          <a:p>
            <a:pPr>
              <a:lnSpc>
                <a:spcPct val="90000"/>
              </a:lnSpc>
            </a:pPr>
            <a:r>
              <a:rPr lang="en-GB" dirty="0"/>
              <a:t>If don’t know the answer, better to say so than to prevaricate</a:t>
            </a:r>
          </a:p>
          <a:p>
            <a:pPr>
              <a:lnSpc>
                <a:spcPct val="90000"/>
              </a:lnSpc>
            </a:pPr>
            <a:r>
              <a:rPr lang="en-GB" dirty="0"/>
              <a:t>If hostile questioner, retain control and civility (otherwise lose rest of audience!)</a:t>
            </a:r>
          </a:p>
          <a:p>
            <a:pPr>
              <a:lnSpc>
                <a:spcPct val="90000"/>
              </a:lnSpc>
            </a:pPr>
            <a:r>
              <a:rPr lang="en-GB" dirty="0"/>
              <a:t>Can use question session to gauge audience comprehension of material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88916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Problems for Presenters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Like an interview situation, the key to success is self-awareness whilst in the act of delivery</a:t>
            </a:r>
          </a:p>
          <a:p>
            <a:r>
              <a:rPr lang="en-GB" dirty="0"/>
              <a:t>Factors relating to speech</a:t>
            </a:r>
          </a:p>
          <a:p>
            <a:r>
              <a:rPr lang="en-GB" dirty="0"/>
              <a:t>Factors relating to the body</a:t>
            </a:r>
          </a:p>
          <a:p>
            <a:r>
              <a:rPr lang="en-GB" dirty="0"/>
              <a:t>Nervousness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17809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Problems for Presenters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Speech</a:t>
            </a:r>
          </a:p>
          <a:p>
            <a:pPr lvl="1"/>
            <a:r>
              <a:rPr lang="en-GB" dirty="0" smtClean="0"/>
              <a:t>Audibility</a:t>
            </a:r>
          </a:p>
          <a:p>
            <a:pPr lvl="1"/>
            <a:r>
              <a:rPr lang="en-GB" dirty="0" smtClean="0"/>
              <a:t>Speed</a:t>
            </a:r>
          </a:p>
          <a:p>
            <a:pPr lvl="1"/>
            <a:r>
              <a:rPr lang="en-GB" dirty="0" smtClean="0"/>
              <a:t>Quality</a:t>
            </a:r>
          </a:p>
          <a:p>
            <a:pPr lvl="1"/>
            <a:r>
              <a:rPr lang="en-GB" dirty="0" smtClean="0"/>
              <a:t>Accent and vocabulary</a:t>
            </a:r>
          </a:p>
          <a:p>
            <a:pPr lvl="1"/>
            <a:endParaRPr lang="en-GB" dirty="0"/>
          </a:p>
          <a:p>
            <a:r>
              <a:rPr lang="en-GB" dirty="0" smtClean="0"/>
              <a:t>Body</a:t>
            </a:r>
          </a:p>
          <a:p>
            <a:pPr lvl="1"/>
            <a:r>
              <a:rPr lang="en-GB" dirty="0" smtClean="0"/>
              <a:t>General manner</a:t>
            </a:r>
          </a:p>
          <a:p>
            <a:pPr lvl="1"/>
            <a:r>
              <a:rPr lang="en-GB" dirty="0" smtClean="0"/>
              <a:t>Displacement activity</a:t>
            </a:r>
          </a:p>
          <a:p>
            <a:pPr lvl="1"/>
            <a:r>
              <a:rPr lang="en-GB" dirty="0" smtClean="0"/>
              <a:t>Movement</a:t>
            </a:r>
          </a:p>
          <a:p>
            <a:pPr lvl="1"/>
            <a:r>
              <a:rPr lang="en-GB" dirty="0" smtClean="0"/>
              <a:t>Gestures</a:t>
            </a:r>
          </a:p>
          <a:p>
            <a:pPr lvl="1"/>
            <a:r>
              <a:rPr lang="en-GB" dirty="0" smtClean="0"/>
              <a:t>Eye contact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2392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Nervousness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Natural reaction to stress situation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Body dumps adrenaline “fight or flight” chemical stimulant</a:t>
            </a:r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IT </a:t>
            </a:r>
            <a:r>
              <a:rPr lang="en-GB" dirty="0"/>
              <a:t>NEVER GOES AWAY</a:t>
            </a:r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Fear </a:t>
            </a:r>
            <a:r>
              <a:rPr lang="en-GB" dirty="0"/>
              <a:t>of the unknown, fear of the audience, fear of the material presented</a:t>
            </a:r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Awareness </a:t>
            </a:r>
            <a:r>
              <a:rPr lang="en-GB" dirty="0"/>
              <a:t>of personal response, and practice help to overcome the </a:t>
            </a:r>
            <a:r>
              <a:rPr lang="en-GB" dirty="0" smtClean="0"/>
              <a:t>effects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88124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Visual Aids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>
                <a:cs typeface="Times New Roman" charset="0"/>
              </a:rPr>
              <a:t>Maximum of six lines of not more than seven words per line</a:t>
            </a:r>
          </a:p>
          <a:p>
            <a:pPr>
              <a:lnSpc>
                <a:spcPct val="90000"/>
              </a:lnSpc>
            </a:pPr>
            <a:r>
              <a:rPr lang="en-GB" dirty="0">
                <a:cs typeface="Times New Roman" charset="0"/>
              </a:rPr>
              <a:t>Text should be legible and large enough to be </a:t>
            </a:r>
            <a:r>
              <a:rPr lang="en-GB" dirty="0" smtClean="0">
                <a:cs typeface="Times New Roman" charset="0"/>
              </a:rPr>
              <a:t>read (this is </a:t>
            </a:r>
            <a:r>
              <a:rPr lang="en-GB" dirty="0" smtClean="0">
                <a:solidFill>
                  <a:srgbClr val="FF0000"/>
                </a:solidFill>
                <a:cs typeface="Times New Roman" charset="0"/>
              </a:rPr>
              <a:t>28 point</a:t>
            </a:r>
            <a:r>
              <a:rPr lang="en-GB" dirty="0" smtClean="0">
                <a:cs typeface="Times New Roman" charset="0"/>
              </a:rPr>
              <a:t>)</a:t>
            </a:r>
            <a:endParaRPr lang="en-GB" dirty="0">
              <a:cs typeface="Times New Roman" charset="0"/>
            </a:endParaRPr>
          </a:p>
          <a:p>
            <a:pPr>
              <a:lnSpc>
                <a:spcPct val="90000"/>
              </a:lnSpc>
            </a:pPr>
            <a:r>
              <a:rPr lang="en-GB" dirty="0">
                <a:cs typeface="Times New Roman" charset="0"/>
              </a:rPr>
              <a:t>Text:  minimum character size of </a:t>
            </a:r>
            <a:r>
              <a:rPr lang="en-GB" sz="1800" dirty="0">
                <a:solidFill>
                  <a:srgbClr val="FF0000"/>
                </a:solidFill>
                <a:cs typeface="Times New Roman" charset="0"/>
              </a:rPr>
              <a:t>18 </a:t>
            </a:r>
            <a:r>
              <a:rPr lang="en-GB" sz="1800" dirty="0" smtClean="0">
                <a:solidFill>
                  <a:srgbClr val="FF0000"/>
                </a:solidFill>
                <a:cs typeface="Times New Roman" charset="0"/>
              </a:rPr>
              <a:t>point </a:t>
            </a:r>
            <a:r>
              <a:rPr lang="en-GB" dirty="0" smtClean="0">
                <a:cs typeface="Times New Roman" charset="0"/>
              </a:rPr>
              <a:t>should </a:t>
            </a:r>
            <a:r>
              <a:rPr lang="en-GB" dirty="0">
                <a:cs typeface="Times New Roman" charset="0"/>
              </a:rPr>
              <a:t>be </a:t>
            </a:r>
            <a:r>
              <a:rPr lang="en-GB" dirty="0" smtClean="0">
                <a:cs typeface="Times New Roman" charset="0"/>
              </a:rPr>
              <a:t>used </a:t>
            </a:r>
            <a:endParaRPr lang="en-GB" dirty="0">
              <a:cs typeface="Times New Roman" charset="0"/>
            </a:endParaRPr>
          </a:p>
          <a:p>
            <a:pPr>
              <a:lnSpc>
                <a:spcPct val="90000"/>
              </a:lnSpc>
            </a:pPr>
            <a:r>
              <a:rPr lang="en-GB" dirty="0">
                <a:cs typeface="Times New Roman" charset="0"/>
              </a:rPr>
              <a:t> Headings:  size of </a:t>
            </a:r>
            <a:r>
              <a:rPr lang="en-GB" sz="2400" dirty="0">
                <a:solidFill>
                  <a:srgbClr val="FF0000"/>
                </a:solidFill>
                <a:cs typeface="Times New Roman" charset="0"/>
              </a:rPr>
              <a:t>24 point </a:t>
            </a:r>
            <a:r>
              <a:rPr lang="en-GB" dirty="0" smtClean="0">
                <a:cs typeface="Times New Roman" charset="0"/>
              </a:rPr>
              <a:t>or </a:t>
            </a:r>
            <a:r>
              <a:rPr lang="en-GB" dirty="0">
                <a:cs typeface="Times New Roman" charset="0"/>
              </a:rPr>
              <a:t>larger is appropriate (must stand out!)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94235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Visual Aids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you plan to demonstrate a piece of software then consider videoing it and narrating it </a:t>
            </a:r>
          </a:p>
          <a:p>
            <a:pPr lvl="1"/>
            <a:r>
              <a:rPr lang="en-GB" dirty="0" smtClean="0"/>
              <a:t>This avoids problems when you can’t connect to your website/server/database during your presentation</a:t>
            </a:r>
          </a:p>
          <a:p>
            <a:pPr lvl="1"/>
            <a:r>
              <a:rPr lang="en-GB" dirty="0" smtClean="0"/>
              <a:t>It can also be used to publicise your project later</a:t>
            </a:r>
          </a:p>
        </p:txBody>
      </p:sp>
    </p:spTree>
    <p:extLst>
      <p:ext uri="{BB962C8B-B14F-4D97-AF65-F5344CB8AC3E}">
        <p14:creationId xmlns:p14="http://schemas.microsoft.com/office/powerpoint/2010/main" val="7274312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Visual Aids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Alternatives </a:t>
            </a:r>
            <a:r>
              <a:rPr lang="en-GB" dirty="0"/>
              <a:t>to PowerPoint exist!</a:t>
            </a:r>
          </a:p>
          <a:p>
            <a:pPr lvl="1"/>
            <a:r>
              <a:rPr lang="en-GB" dirty="0"/>
              <a:t>Prezi (can make people feel sick)</a:t>
            </a:r>
          </a:p>
          <a:p>
            <a:pPr lvl="1"/>
            <a:r>
              <a:rPr lang="en-GB" dirty="0"/>
              <a:t>PDFs can be set to run as presentations</a:t>
            </a:r>
          </a:p>
          <a:p>
            <a:endParaRPr lang="en-GB" dirty="0"/>
          </a:p>
          <a:p>
            <a:r>
              <a:rPr lang="en-GB" dirty="0"/>
              <a:t>Always prepare 4:3 and Widescreen </a:t>
            </a:r>
            <a:r>
              <a:rPr lang="en-GB" dirty="0" smtClean="0"/>
              <a:t>versions</a:t>
            </a:r>
          </a:p>
          <a:p>
            <a:endParaRPr lang="en-GB" dirty="0"/>
          </a:p>
          <a:p>
            <a:r>
              <a:rPr lang="en-GB" dirty="0" smtClean="0"/>
              <a:t>Moving a presentation between a Mac and a Windows machine can cause the slides to change font</a:t>
            </a:r>
          </a:p>
          <a:p>
            <a:pPr lvl="1"/>
            <a:r>
              <a:rPr lang="en-GB" dirty="0" smtClean="0"/>
              <a:t>Always test on the machine type you’ll be presenting on if possible</a:t>
            </a:r>
          </a:p>
          <a:p>
            <a:pPr lvl="1"/>
            <a:r>
              <a:rPr lang="en-GB" dirty="0" smtClean="0"/>
              <a:t>Otherwise use web-safe fonts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70627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Plan the presentation</a:t>
            </a:r>
          </a:p>
          <a:p>
            <a:r>
              <a:rPr lang="en-GB" dirty="0"/>
              <a:t>Rehearse it to get the timing correct</a:t>
            </a:r>
          </a:p>
          <a:p>
            <a:r>
              <a:rPr lang="en-GB" dirty="0"/>
              <a:t>Use effective audio-visual aids if appropriate</a:t>
            </a:r>
          </a:p>
          <a:p>
            <a:r>
              <a:rPr lang="en-GB" dirty="0" smtClean="0"/>
              <a:t>Things to consider</a:t>
            </a:r>
          </a:p>
          <a:p>
            <a:pPr lvl="1"/>
            <a:r>
              <a:rPr lang="en-GB" dirty="0" smtClean="0"/>
              <a:t>Audience</a:t>
            </a:r>
          </a:p>
          <a:p>
            <a:pPr lvl="1"/>
            <a:r>
              <a:rPr lang="en-GB" dirty="0" smtClean="0"/>
              <a:t>Structure</a:t>
            </a:r>
          </a:p>
          <a:p>
            <a:pPr lvl="1"/>
            <a:r>
              <a:rPr lang="en-GB" dirty="0" smtClean="0"/>
              <a:t>Volume</a:t>
            </a:r>
          </a:p>
          <a:p>
            <a:pPr lvl="1"/>
            <a:r>
              <a:rPr lang="en-GB" dirty="0" smtClean="0"/>
              <a:t>Organisation</a:t>
            </a:r>
          </a:p>
          <a:p>
            <a:pPr lvl="1"/>
            <a:r>
              <a:rPr lang="en-GB" dirty="0" smtClean="0"/>
              <a:t>Dramatic Shape</a:t>
            </a:r>
          </a:p>
          <a:p>
            <a:pPr lvl="1"/>
            <a:r>
              <a:rPr lang="en-GB" dirty="0" smtClean="0"/>
              <a:t>Emphasis</a:t>
            </a:r>
          </a:p>
          <a:p>
            <a:pPr lvl="1"/>
            <a:r>
              <a:rPr lang="en-GB" dirty="0" smtClean="0"/>
              <a:t>Summary</a:t>
            </a:r>
            <a:endParaRPr lang="en-GB" dirty="0"/>
          </a:p>
          <a:p>
            <a:r>
              <a:rPr lang="en-GB" dirty="0"/>
              <a:t>Nerves only overcome by practise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81265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RM Lecture 7 - Research Ethics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RM Lecture 7 - Research Ethics</Template>
  <TotalTime>13482</TotalTime>
  <Words>833</Words>
  <Application>Microsoft Office PowerPoint</Application>
  <PresentationFormat>On-screen Show (4:3)</PresentationFormat>
  <Paragraphs>136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Calibri</vt:lpstr>
      <vt:lpstr>Georgia</vt:lpstr>
      <vt:lpstr>Times New Roman</vt:lpstr>
      <vt:lpstr>Trebuchet MS</vt:lpstr>
      <vt:lpstr>Wingdings 2</vt:lpstr>
      <vt:lpstr>RM Lecture 7 - Research Ethics</vt:lpstr>
      <vt:lpstr>Research Methods</vt:lpstr>
      <vt:lpstr>The 2 Presentations</vt:lpstr>
      <vt:lpstr>Key Issues</vt:lpstr>
      <vt:lpstr>Understand the Audience</vt:lpstr>
      <vt:lpstr>Basic Structure</vt:lpstr>
      <vt:lpstr>Pacing and Volume of Material</vt:lpstr>
      <vt:lpstr>Organisation of Material</vt:lpstr>
      <vt:lpstr>Dramatic Shape</vt:lpstr>
      <vt:lpstr>Dramatic Shape</vt:lpstr>
      <vt:lpstr>Emphasis</vt:lpstr>
      <vt:lpstr>Drawing to a Close</vt:lpstr>
      <vt:lpstr>Handling Questions</vt:lpstr>
      <vt:lpstr>Problems for Presenters</vt:lpstr>
      <vt:lpstr>Problems for Presenters</vt:lpstr>
      <vt:lpstr>Nervousness</vt:lpstr>
      <vt:lpstr>Visual Aids</vt:lpstr>
      <vt:lpstr>Visual Aids</vt:lpstr>
      <vt:lpstr>Visual Aids</vt:lpstr>
      <vt:lpstr>Summary</vt:lpstr>
    </vt:vector>
  </TitlesOfParts>
  <Company>SMU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Dr Nik Whitehead</dc:creator>
  <cp:lastModifiedBy>Nik Whitehead</cp:lastModifiedBy>
  <cp:revision>41</cp:revision>
  <dcterms:created xsi:type="dcterms:W3CDTF">2014-01-13T10:58:32Z</dcterms:created>
  <dcterms:modified xsi:type="dcterms:W3CDTF">2016-12-08T13:42:13Z</dcterms:modified>
</cp:coreProperties>
</file>