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8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35C6FB-64F4-4548-A096-B22873387505}" v="9" dt="2025-02-17T20:10:16.7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5" d="100"/>
          <a:sy n="85" d="100"/>
        </p:scale>
        <p:origin x="12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theme" Target="theme/theme1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8735C6FB-64F4-4548-A096-B22873387505}"/>
    <pc:docChg chg="undo custSel addSld delSld modSld">
      <pc:chgData name="Deborah Jenkins" userId="3cd02ba5-e528-4585-978d-4fde2b47730a" providerId="ADAL" clId="{8735C6FB-64F4-4548-A096-B22873387505}" dt="2025-02-18T08:19:24.242" v="118" actId="1076"/>
      <pc:docMkLst>
        <pc:docMk/>
      </pc:docMkLst>
      <pc:sldChg chg="modSp mod modShow">
        <pc:chgData name="Deborah Jenkins" userId="3cd02ba5-e528-4585-978d-4fde2b47730a" providerId="ADAL" clId="{8735C6FB-64F4-4548-A096-B22873387505}" dt="2025-02-17T20:08:09.293" v="4" actId="729"/>
        <pc:sldMkLst>
          <pc:docMk/>
          <pc:sldMk cId="1839734461" sldId="265"/>
        </pc:sldMkLst>
        <pc:spChg chg="mod">
          <ac:chgData name="Deborah Jenkins" userId="3cd02ba5-e528-4585-978d-4fde2b47730a" providerId="ADAL" clId="{8735C6FB-64F4-4548-A096-B22873387505}" dt="2025-02-17T20:07:14.219" v="0" actId="1076"/>
          <ac:spMkLst>
            <pc:docMk/>
            <pc:sldMk cId="1839734461" sldId="265"/>
            <ac:spMk id="2" creationId="{0F251D86-5A55-15C6-F1E5-355B70E69EC1}"/>
          </ac:spMkLst>
        </pc:spChg>
      </pc:sldChg>
      <pc:sldChg chg="mod modShow">
        <pc:chgData name="Deborah Jenkins" userId="3cd02ba5-e528-4585-978d-4fde2b47730a" providerId="ADAL" clId="{8735C6FB-64F4-4548-A096-B22873387505}" dt="2025-02-17T20:07:48.868" v="1" actId="729"/>
        <pc:sldMkLst>
          <pc:docMk/>
          <pc:sldMk cId="4104346919" sldId="266"/>
        </pc:sldMkLst>
      </pc:sldChg>
      <pc:sldChg chg="modSp mod modShow">
        <pc:chgData name="Deborah Jenkins" userId="3cd02ba5-e528-4585-978d-4fde2b47730a" providerId="ADAL" clId="{8735C6FB-64F4-4548-A096-B22873387505}" dt="2025-02-17T20:08:29.835" v="9" actId="2710"/>
        <pc:sldMkLst>
          <pc:docMk/>
          <pc:sldMk cId="2508863401" sldId="267"/>
        </pc:sldMkLst>
        <pc:spChg chg="mod">
          <ac:chgData name="Deborah Jenkins" userId="3cd02ba5-e528-4585-978d-4fde2b47730a" providerId="ADAL" clId="{8735C6FB-64F4-4548-A096-B22873387505}" dt="2025-02-17T20:08:24.200" v="8" actId="1076"/>
          <ac:spMkLst>
            <pc:docMk/>
            <pc:sldMk cId="2508863401" sldId="267"/>
            <ac:spMk id="2" creationId="{D18D5F55-24D0-F634-86FC-B62670878FA8}"/>
          </ac:spMkLst>
        </pc:spChg>
        <pc:spChg chg="mod">
          <ac:chgData name="Deborah Jenkins" userId="3cd02ba5-e528-4585-978d-4fde2b47730a" providerId="ADAL" clId="{8735C6FB-64F4-4548-A096-B22873387505}" dt="2025-02-17T20:08:29.835" v="9" actId="2710"/>
          <ac:spMkLst>
            <pc:docMk/>
            <pc:sldMk cId="2508863401" sldId="267"/>
            <ac:spMk id="3" creationId="{DD76866F-07D1-B7C3-248C-9735A1E1EF78}"/>
          </ac:spMkLst>
        </pc:spChg>
      </pc:sldChg>
      <pc:sldChg chg="modSp mod">
        <pc:chgData name="Deborah Jenkins" userId="3cd02ba5-e528-4585-978d-4fde2b47730a" providerId="ADAL" clId="{8735C6FB-64F4-4548-A096-B22873387505}" dt="2025-02-17T20:08:35.113" v="10" actId="1076"/>
        <pc:sldMkLst>
          <pc:docMk/>
          <pc:sldMk cId="2754745763" sldId="268"/>
        </pc:sldMkLst>
        <pc:spChg chg="mod">
          <ac:chgData name="Deborah Jenkins" userId="3cd02ba5-e528-4585-978d-4fde2b47730a" providerId="ADAL" clId="{8735C6FB-64F4-4548-A096-B22873387505}" dt="2025-02-17T20:08:35.113" v="10" actId="1076"/>
          <ac:spMkLst>
            <pc:docMk/>
            <pc:sldMk cId="2754745763" sldId="268"/>
            <ac:spMk id="3" creationId="{41CA26B7-97DF-D146-CE00-383AC55BF451}"/>
          </ac:spMkLst>
        </pc:spChg>
      </pc:sldChg>
      <pc:sldChg chg="modAnim">
        <pc:chgData name="Deborah Jenkins" userId="3cd02ba5-e528-4585-978d-4fde2b47730a" providerId="ADAL" clId="{8735C6FB-64F4-4548-A096-B22873387505}" dt="2025-02-17T20:09:19.229" v="13"/>
        <pc:sldMkLst>
          <pc:docMk/>
          <pc:sldMk cId="1905911059" sldId="269"/>
        </pc:sldMkLst>
      </pc:sldChg>
      <pc:sldChg chg="modSp mod modAnim">
        <pc:chgData name="Deborah Jenkins" userId="3cd02ba5-e528-4585-978d-4fde2b47730a" providerId="ADAL" clId="{8735C6FB-64F4-4548-A096-B22873387505}" dt="2025-02-17T20:09:52.224" v="20"/>
        <pc:sldMkLst>
          <pc:docMk/>
          <pc:sldMk cId="723551541" sldId="270"/>
        </pc:sldMkLst>
        <pc:spChg chg="mod">
          <ac:chgData name="Deborah Jenkins" userId="3cd02ba5-e528-4585-978d-4fde2b47730a" providerId="ADAL" clId="{8735C6FB-64F4-4548-A096-B22873387505}" dt="2025-02-17T20:09:30.637" v="15" actId="1076"/>
          <ac:spMkLst>
            <pc:docMk/>
            <pc:sldMk cId="723551541" sldId="270"/>
            <ac:spMk id="2" creationId="{3A05E9FA-2A41-85D5-28ED-4DE9D08C5254}"/>
          </ac:spMkLst>
        </pc:spChg>
        <pc:spChg chg="mod">
          <ac:chgData name="Deborah Jenkins" userId="3cd02ba5-e528-4585-978d-4fde2b47730a" providerId="ADAL" clId="{8735C6FB-64F4-4548-A096-B22873387505}" dt="2025-02-17T20:09:45.297" v="19" actId="27636"/>
          <ac:spMkLst>
            <pc:docMk/>
            <pc:sldMk cId="723551541" sldId="270"/>
            <ac:spMk id="3" creationId="{04BB2CBF-C2C6-47A1-3C61-E19E87E40E45}"/>
          </ac:spMkLst>
        </pc:spChg>
      </pc:sldChg>
      <pc:sldChg chg="modAnim">
        <pc:chgData name="Deborah Jenkins" userId="3cd02ba5-e528-4585-978d-4fde2b47730a" providerId="ADAL" clId="{8735C6FB-64F4-4548-A096-B22873387505}" dt="2025-02-17T20:10:16.765" v="23"/>
        <pc:sldMkLst>
          <pc:docMk/>
          <pc:sldMk cId="1073132228" sldId="272"/>
        </pc:sldMkLst>
      </pc:sldChg>
      <pc:sldChg chg="modSp mod">
        <pc:chgData name="Deborah Jenkins" userId="3cd02ba5-e528-4585-978d-4fde2b47730a" providerId="ADAL" clId="{8735C6FB-64F4-4548-A096-B22873387505}" dt="2025-02-17T20:10:41.421" v="29" actId="27636"/>
        <pc:sldMkLst>
          <pc:docMk/>
          <pc:sldMk cId="568745550" sldId="274"/>
        </pc:sldMkLst>
        <pc:spChg chg="mod">
          <ac:chgData name="Deborah Jenkins" userId="3cd02ba5-e528-4585-978d-4fde2b47730a" providerId="ADAL" clId="{8735C6FB-64F4-4548-A096-B22873387505}" dt="2025-02-17T20:10:29.977" v="26" actId="1076"/>
          <ac:spMkLst>
            <pc:docMk/>
            <pc:sldMk cId="568745550" sldId="274"/>
            <ac:spMk id="2" creationId="{67E15979-3EF9-F6D2-A4C4-B96DE4B1CCFA}"/>
          </ac:spMkLst>
        </pc:spChg>
        <pc:spChg chg="mod">
          <ac:chgData name="Deborah Jenkins" userId="3cd02ba5-e528-4585-978d-4fde2b47730a" providerId="ADAL" clId="{8735C6FB-64F4-4548-A096-B22873387505}" dt="2025-02-17T20:10:41.421" v="29" actId="27636"/>
          <ac:spMkLst>
            <pc:docMk/>
            <pc:sldMk cId="568745550" sldId="274"/>
            <ac:spMk id="3" creationId="{9868BAFC-05C4-2EA3-A4DF-1B10EA9A5FF0}"/>
          </ac:spMkLst>
        </pc:spChg>
      </pc:sldChg>
      <pc:sldChg chg="modSp mod">
        <pc:chgData name="Deborah Jenkins" userId="3cd02ba5-e528-4585-978d-4fde2b47730a" providerId="ADAL" clId="{8735C6FB-64F4-4548-A096-B22873387505}" dt="2025-02-17T20:10:48.048" v="30" actId="14100"/>
        <pc:sldMkLst>
          <pc:docMk/>
          <pc:sldMk cId="4205038749" sldId="275"/>
        </pc:sldMkLst>
        <pc:picChg chg="mod">
          <ac:chgData name="Deborah Jenkins" userId="3cd02ba5-e528-4585-978d-4fde2b47730a" providerId="ADAL" clId="{8735C6FB-64F4-4548-A096-B22873387505}" dt="2025-02-17T20:10:48.048" v="30" actId="14100"/>
          <ac:picMkLst>
            <pc:docMk/>
            <pc:sldMk cId="4205038749" sldId="275"/>
            <ac:picMk id="5" creationId="{6C2E7170-F128-2D27-2524-877E815C9CE3}"/>
          </ac:picMkLst>
        </pc:picChg>
      </pc:sldChg>
      <pc:sldChg chg="modSp mod">
        <pc:chgData name="Deborah Jenkins" userId="3cd02ba5-e528-4585-978d-4fde2b47730a" providerId="ADAL" clId="{8735C6FB-64F4-4548-A096-B22873387505}" dt="2025-02-17T20:11:01.674" v="33" actId="1076"/>
        <pc:sldMkLst>
          <pc:docMk/>
          <pc:sldMk cId="3561847141" sldId="276"/>
        </pc:sldMkLst>
        <pc:spChg chg="mod">
          <ac:chgData name="Deborah Jenkins" userId="3cd02ba5-e528-4585-978d-4fde2b47730a" providerId="ADAL" clId="{8735C6FB-64F4-4548-A096-B22873387505}" dt="2025-02-17T20:10:58.137" v="32" actId="1076"/>
          <ac:spMkLst>
            <pc:docMk/>
            <pc:sldMk cId="3561847141" sldId="276"/>
            <ac:spMk id="2" creationId="{299B398F-3956-7639-4F4E-8B40C79A37DE}"/>
          </ac:spMkLst>
        </pc:spChg>
        <pc:spChg chg="mod">
          <ac:chgData name="Deborah Jenkins" userId="3cd02ba5-e528-4585-978d-4fde2b47730a" providerId="ADAL" clId="{8735C6FB-64F4-4548-A096-B22873387505}" dt="2025-02-17T20:11:01.674" v="33" actId="1076"/>
          <ac:spMkLst>
            <pc:docMk/>
            <pc:sldMk cId="3561847141" sldId="276"/>
            <ac:spMk id="3" creationId="{9BBAB9AC-588F-0197-EE22-A5A4E6A5CDBA}"/>
          </ac:spMkLst>
        </pc:spChg>
      </pc:sldChg>
      <pc:sldChg chg="new del">
        <pc:chgData name="Deborah Jenkins" userId="3cd02ba5-e528-4585-978d-4fde2b47730a" providerId="ADAL" clId="{8735C6FB-64F4-4548-A096-B22873387505}" dt="2025-02-18T08:16:49.136" v="35" actId="680"/>
        <pc:sldMkLst>
          <pc:docMk/>
          <pc:sldMk cId="2966478210" sldId="279"/>
        </pc:sldMkLst>
      </pc:sldChg>
      <pc:sldChg chg="modSp new mod">
        <pc:chgData name="Deborah Jenkins" userId="3cd02ba5-e528-4585-978d-4fde2b47730a" providerId="ADAL" clId="{8735C6FB-64F4-4548-A096-B22873387505}" dt="2025-02-18T08:19:24.242" v="118" actId="1076"/>
        <pc:sldMkLst>
          <pc:docMk/>
          <pc:sldMk cId="3581080935" sldId="279"/>
        </pc:sldMkLst>
        <pc:spChg chg="mod">
          <ac:chgData name="Deborah Jenkins" userId="3cd02ba5-e528-4585-978d-4fde2b47730a" providerId="ADAL" clId="{8735C6FB-64F4-4548-A096-B22873387505}" dt="2025-02-18T08:19:21.048" v="117" actId="1076"/>
          <ac:spMkLst>
            <pc:docMk/>
            <pc:sldMk cId="3581080935" sldId="279"/>
            <ac:spMk id="2" creationId="{9204C06B-F02B-BD8C-2040-79A7E4EC294E}"/>
          </ac:spMkLst>
        </pc:spChg>
        <pc:spChg chg="mod">
          <ac:chgData name="Deborah Jenkins" userId="3cd02ba5-e528-4585-978d-4fde2b47730a" providerId="ADAL" clId="{8735C6FB-64F4-4548-A096-B22873387505}" dt="2025-02-18T08:19:24.242" v="118" actId="1076"/>
          <ac:spMkLst>
            <pc:docMk/>
            <pc:sldMk cId="3581080935" sldId="279"/>
            <ac:spMk id="3" creationId="{EDEC523E-3E62-2301-0BFD-1F993304945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352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083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88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63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903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161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916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830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668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153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071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0E5B6-B253-65D0-6917-0B0D04E7FE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96DF5-D51E-F16F-F44A-87C986C23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4D812-859B-3C16-CE24-A3F49114F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57A11-2954-1614-9C48-8F6CD7D43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87485-200E-995E-2EEF-5AFC96543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18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B4E2-953D-4826-74B1-F4BA60BB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E2D7B-E994-B856-7FE1-2A0C26028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D4FE9-DEBA-9688-F0C2-DEA44BC26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599DF-164D-3DEA-88B3-351B1A9FD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3E260-9EEE-16BA-348E-255C66033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515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4767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041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7679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2651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8888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94753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6799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227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D0EBE3-5004-4298-AAED-D8BA7CDA995C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CBD39-4090-4912-83E7-429B89A05B9F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833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530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412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3ABB9-15ED-7D95-E124-17734767E4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OPERATIONS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7BE0D9-3CE2-90D9-B966-44909FFCDA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4</a:t>
            </a:r>
          </a:p>
        </p:txBody>
      </p:sp>
    </p:spTree>
    <p:extLst>
      <p:ext uri="{BB962C8B-B14F-4D97-AF65-F5344CB8AC3E}">
        <p14:creationId xmlns:p14="http://schemas.microsoft.com/office/powerpoint/2010/main" val="1073042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513D1-DAB0-365A-3659-B37E05AC1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and Innovation in Operations Management in tourism and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BF66E-EAC6-E462-3A39-4F29AFF03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101" y="1825626"/>
            <a:ext cx="11067699" cy="4103949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Technology and innovation play a critical role in modern </a:t>
            </a:r>
            <a:r>
              <a:rPr lang="en-GB" b="1" dirty="0"/>
              <a:t>operations management</a:t>
            </a:r>
            <a:r>
              <a:rPr lang="en-GB" dirty="0"/>
              <a:t> within the </a:t>
            </a:r>
            <a:r>
              <a:rPr lang="en-GB" b="1" dirty="0"/>
              <a:t>tourism and events industry</a:t>
            </a:r>
            <a:r>
              <a:rPr lang="en-GB" dirty="0"/>
              <a:t>. </a:t>
            </a:r>
          </a:p>
          <a:p>
            <a:pPr>
              <a:lnSpc>
                <a:spcPct val="120000"/>
              </a:lnSpc>
            </a:pPr>
            <a:r>
              <a:rPr lang="en-GB" dirty="0"/>
              <a:t>From streamlining operations to enhancing customer experiences, digital advancements are reshaping how businesses operate. Here are some key areas where technology is making an impact:</a:t>
            </a:r>
          </a:p>
          <a:p>
            <a:pPr>
              <a:lnSpc>
                <a:spcPct val="120000"/>
              </a:lnSpc>
            </a:pPr>
            <a:r>
              <a:rPr lang="en-GB" b="1" dirty="0"/>
              <a:t>Digital Transformation &amp; Automation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Enterprise Resource Planning (ERP) Systems</a:t>
            </a:r>
            <a:r>
              <a:rPr lang="en-GB" dirty="0"/>
              <a:t>: Integrating financial, HR, and operational processes in one platform.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AI-powered Chatbots &amp; Virtual Assistants</a:t>
            </a:r>
            <a:r>
              <a:rPr lang="en-GB" dirty="0"/>
              <a:t>: Providing real-time customer support, handling bookings, and answering FAQs.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Cloud-based Solutions</a:t>
            </a:r>
            <a:r>
              <a:rPr lang="en-GB" dirty="0"/>
              <a:t>: Enabling seamless data access and collaboration for event organizers and tourism businesses.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2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5ED8C-E2B9-A96E-DF78-A3F1F93CB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7320"/>
            <a:ext cx="10515600" cy="5208471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Smart Tourism &amp; Destination Management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Big Data &amp; Analytics</a:t>
            </a:r>
            <a:r>
              <a:rPr lang="en-GB" dirty="0"/>
              <a:t>: Predicting tourist trends, managing crowd flows, and optimizing pricing.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IoT (Internet of Things)</a:t>
            </a:r>
            <a:r>
              <a:rPr lang="en-GB" dirty="0"/>
              <a:t>: Smart sensors for visitor tracking, real-time monitoring, and automated check-ins.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Augmented Reality (AR) &amp; Virtual Reality (VR)</a:t>
            </a:r>
            <a:r>
              <a:rPr lang="en-GB" dirty="0"/>
              <a:t>: Enhancing visitor experiences with virtual tours, AR maps, and immersive storytelling.</a:t>
            </a:r>
          </a:p>
          <a:p>
            <a:pPr marL="0" indent="0">
              <a:lnSpc>
                <a:spcPct val="110000"/>
              </a:lnSpc>
              <a:buNone/>
            </a:pPr>
            <a:endParaRPr lang="en-GB" b="1" dirty="0"/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Contactless &amp; Mobile Technologies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Mobile Ticketing &amp; Digital Payments</a:t>
            </a:r>
            <a:r>
              <a:rPr lang="en-GB" dirty="0"/>
              <a:t>: Reducing friction in booking and entry processes.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RFID &amp; NFC</a:t>
            </a:r>
            <a:r>
              <a:rPr lang="en-GB" dirty="0"/>
              <a:t>: Streamlining event check-ins and hotel access.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Biometric Identification</a:t>
            </a:r>
            <a:r>
              <a:rPr lang="en-GB" dirty="0"/>
              <a:t>: Speeding up security and verification in large-scale events.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92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6B95B-358C-15DA-0C69-82F060072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612" y="274882"/>
            <a:ext cx="11118188" cy="5191642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Artificial Intelligence &amp; Personalization</a:t>
            </a:r>
          </a:p>
          <a:p>
            <a:pPr marL="0" indent="0">
              <a:buNone/>
            </a:pPr>
            <a:r>
              <a:rPr lang="en-GB" b="1" dirty="0"/>
              <a:t>AI-driven Recommendations</a:t>
            </a:r>
            <a:r>
              <a:rPr lang="en-GB" dirty="0"/>
              <a:t>: Tailoring travel experiences based on user preferences.</a:t>
            </a:r>
          </a:p>
          <a:p>
            <a:pPr marL="0" indent="0">
              <a:buNone/>
            </a:pPr>
            <a:r>
              <a:rPr lang="en-GB" b="1" dirty="0"/>
              <a:t>Dynamic Pricing Algorithms</a:t>
            </a:r>
            <a:r>
              <a:rPr lang="en-GB" dirty="0"/>
              <a:t>: Adjusting hotel and flight rates based on demand.</a:t>
            </a:r>
          </a:p>
          <a:p>
            <a:pPr marL="0" indent="0">
              <a:buNone/>
            </a:pPr>
            <a:r>
              <a:rPr lang="en-GB" b="1" dirty="0"/>
              <a:t>AI-powered Marketing</a:t>
            </a:r>
            <a:r>
              <a:rPr lang="en-GB" dirty="0"/>
              <a:t>: Using predictive analytics to target customers effectively.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Sustainable &amp; Smart Event Management</a:t>
            </a:r>
          </a:p>
          <a:p>
            <a:pPr marL="0" indent="0">
              <a:buNone/>
            </a:pPr>
            <a:r>
              <a:rPr lang="en-GB" b="1" dirty="0"/>
              <a:t>Green Technologies</a:t>
            </a:r>
            <a:r>
              <a:rPr lang="en-GB" dirty="0"/>
              <a:t>: Reducing waste with digital tickets, energy-efficient venues, and carbon tracking tools.</a:t>
            </a:r>
          </a:p>
          <a:p>
            <a:pPr marL="0" indent="0">
              <a:buNone/>
            </a:pPr>
            <a:r>
              <a:rPr lang="en-GB" b="1" dirty="0"/>
              <a:t>Virtual &amp; Hybrid Events</a:t>
            </a:r>
            <a:r>
              <a:rPr lang="en-GB" dirty="0"/>
              <a:t>: Reducing environmental impact and increasing global accessibility.</a:t>
            </a:r>
          </a:p>
          <a:p>
            <a:pPr marL="0" indent="0">
              <a:buNone/>
            </a:pPr>
            <a:r>
              <a:rPr lang="en-GB" b="1" dirty="0"/>
              <a:t>Smart Venues</a:t>
            </a:r>
            <a:r>
              <a:rPr lang="en-GB" dirty="0"/>
              <a:t>: IoT-powered lighting, heating, and crowd management for energy efficiency.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Blockchain &amp; Cybersecurity</a:t>
            </a:r>
          </a:p>
          <a:p>
            <a:pPr marL="0" indent="0">
              <a:buNone/>
            </a:pPr>
            <a:r>
              <a:rPr lang="en-GB" b="1" dirty="0"/>
              <a:t>Secure Transactions &amp; Smart Contracts</a:t>
            </a:r>
            <a:r>
              <a:rPr lang="en-GB" dirty="0"/>
              <a:t>: Enhancing transparency in booking processes.</a:t>
            </a:r>
          </a:p>
          <a:p>
            <a:pPr marL="0" indent="0">
              <a:buNone/>
            </a:pPr>
            <a:r>
              <a:rPr lang="en-GB" b="1" dirty="0"/>
              <a:t>Fraud Prevention</a:t>
            </a:r>
            <a:r>
              <a:rPr lang="en-GB" dirty="0"/>
              <a:t>: Protecting customer data and financial transactions.</a:t>
            </a:r>
          </a:p>
          <a:p>
            <a:pPr marL="0" indent="0">
              <a:buNone/>
            </a:pPr>
            <a:r>
              <a:rPr lang="en-GB" b="1" dirty="0"/>
              <a:t>Decentralized Loyalty Programs</a:t>
            </a:r>
            <a:r>
              <a:rPr lang="en-GB" dirty="0"/>
              <a:t>: Offering better incentives and seamless cross-platform rewards.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5764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9FF86-6756-3385-992E-C725A5846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70" y="54106"/>
            <a:ext cx="11255829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Sustainability and Corporate Social Responsibility (CSR) in Operations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2F06A-FD35-BC87-32A5-007DF42DE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262743"/>
            <a:ext cx="11986727" cy="4802155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300" dirty="0"/>
              <a:t>Tourism and events industry, </a:t>
            </a:r>
            <a:r>
              <a:rPr lang="en-GB" sz="3300" b="1" dirty="0"/>
              <a:t>sustainability and CSR </a:t>
            </a:r>
            <a:r>
              <a:rPr lang="en-GB" sz="3300" dirty="0"/>
              <a:t>are critical for ethical business practices, environmental conservation, and community development. Companies are increasingly adopting </a:t>
            </a:r>
            <a:r>
              <a:rPr lang="en-GB" sz="3300" b="1" dirty="0"/>
              <a:t>green operations</a:t>
            </a:r>
            <a:r>
              <a:rPr lang="en-GB" sz="3300" dirty="0"/>
              <a:t> and </a:t>
            </a:r>
            <a:r>
              <a:rPr lang="en-GB" sz="3300" b="1" dirty="0"/>
              <a:t>socially responsible strategies</a:t>
            </a:r>
            <a:r>
              <a:rPr lang="en-GB" sz="3300" dirty="0"/>
              <a:t> to balance profitability with long-term sustainability.</a:t>
            </a:r>
          </a:p>
          <a:p>
            <a:pPr>
              <a:lnSpc>
                <a:spcPct val="120000"/>
              </a:lnSpc>
            </a:pPr>
            <a:r>
              <a:rPr lang="en-GB" sz="3800" b="1" dirty="0"/>
              <a:t>Sustainable Operations in Tourism &amp; Events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b="1" dirty="0"/>
              <a:t>Eco-friendly Practices</a:t>
            </a:r>
            <a:r>
              <a:rPr lang="en-GB" sz="3300" dirty="0"/>
              <a:t>: Using renewable energy, reducing waste, and implementing sustainable supply chain management.   Many hotel chains, such as Marriott International, have implemented energy-saving measures, leading to a 30% reduction in water consumption and 20% decrease in energy usage in their operations (Marriott CSR Report, 2022).  Green events (e.g., the Olympic Games) focus on carbon-neutral planning, renewable energy use, and sustainable food sourcing (Jones, 2018).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b="1" dirty="0"/>
              <a:t>Green Certifications</a:t>
            </a:r>
            <a:r>
              <a:rPr lang="en-GB" sz="3300" dirty="0"/>
              <a:t>: Businesses adopting standards like LEED (Leadership in Energy and Environmental Design) or GSTC (Global Sustainable Tourism Council). Green </a:t>
            </a:r>
            <a:r>
              <a:rPr lang="en-GB" sz="3300" dirty="0" err="1"/>
              <a:t>Certifications:The</a:t>
            </a:r>
            <a:r>
              <a:rPr lang="en-GB" sz="3300" dirty="0"/>
              <a:t> Global Sustainable Tourism Council (GSTC) provides certification standards for hotels, destinations, and tour operators to ensure eco-friendly practices (UNWTO, 2022).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b="1" dirty="0"/>
              <a:t>Carbon Footprint Reduction</a:t>
            </a:r>
            <a:r>
              <a:rPr lang="en-GB" sz="3300" dirty="0"/>
              <a:t>: Offsetting emissions through eco-friendly transport options, digital ticketing, and responsible event planning.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dirty="0"/>
              <a:t>Carbon Footprint Reduction: Airlines like KLM Royal Dutch Airlines have introduced biofuel-powered flights, reducing aviation-related emissions by up to 80% (IATA, 2023).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3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924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16F5A-4364-85B5-0DE5-BA25AF58A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951" y="273698"/>
            <a:ext cx="11185849" cy="578498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4000" b="1" dirty="0"/>
              <a:t>CSR in Tourism &amp; Events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Community Engagement</a:t>
            </a:r>
            <a:r>
              <a:rPr lang="en-GB" dirty="0"/>
              <a:t>: Partnering with local businesses, hiring locals, and supporting indigenous tourism. Case Study: </a:t>
            </a:r>
            <a:r>
              <a:rPr lang="en-GB" b="1" dirty="0"/>
              <a:t>G Adventures</a:t>
            </a:r>
            <a:r>
              <a:rPr lang="en-GB" dirty="0"/>
              <a:t>—a tour operator that prioritizes hiring local guides and reinvesting in community tourism projects (Goodwin, 2019).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Ethical Tourism</a:t>
            </a:r>
            <a:r>
              <a:rPr lang="en-GB" dirty="0"/>
              <a:t>: Avoiding over-tourism, protecting cultural heritage, and ensuring fair </a:t>
            </a:r>
            <a:r>
              <a:rPr lang="en-GB" dirty="0" err="1"/>
              <a:t>labor</a:t>
            </a:r>
            <a:r>
              <a:rPr lang="en-GB" dirty="0"/>
              <a:t> practices. Ethical tourism practices include </a:t>
            </a:r>
            <a:r>
              <a:rPr lang="en-GB" b="1" dirty="0"/>
              <a:t>wildlife conservation initiatives</a:t>
            </a:r>
            <a:r>
              <a:rPr lang="en-GB" dirty="0"/>
              <a:t> (e.g., banning elephant rides in sanctuaries) and </a:t>
            </a:r>
            <a:r>
              <a:rPr lang="en-GB" b="1" dirty="0"/>
              <a:t>fair wages for local artisans</a:t>
            </a:r>
            <a:r>
              <a:rPr lang="en-GB" dirty="0"/>
              <a:t> (Ashley &amp; Roe, 2021).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Philanthropy &amp; Giving Back</a:t>
            </a:r>
            <a:r>
              <a:rPr lang="en-GB" dirty="0"/>
              <a:t>: Sponsoring community projects, offering scholarships, and contributing to local conservation efforts. The </a:t>
            </a:r>
            <a:r>
              <a:rPr lang="en-GB" b="1" dirty="0"/>
              <a:t>TUI Care Foundation</a:t>
            </a:r>
            <a:r>
              <a:rPr lang="en-GB" dirty="0"/>
              <a:t> has supported over </a:t>
            </a:r>
            <a:r>
              <a:rPr lang="en-GB" b="1" dirty="0"/>
              <a:t>500,000 beneficiaries</a:t>
            </a:r>
            <a:r>
              <a:rPr lang="en-GB" dirty="0"/>
              <a:t> through projects focusing on education, social welfare, and biodiversity (TUI Sustainability Report, 2023).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The Business Case for Sustainability &amp; </a:t>
            </a:r>
            <a:r>
              <a:rPr lang="en-GB" dirty="0" err="1"/>
              <a:t>CSRStudies</a:t>
            </a:r>
            <a:r>
              <a:rPr lang="en-GB" dirty="0"/>
              <a:t> indicate that companies implementing CSR strategies experience </a:t>
            </a:r>
            <a:r>
              <a:rPr lang="en-GB" b="1" dirty="0"/>
              <a:t>higher customer loyalty and employee satisfaction </a:t>
            </a:r>
            <a:r>
              <a:rPr lang="en-GB" dirty="0"/>
              <a:t>(Porter &amp; Kramer, 2011).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Eco-tourism is growing at a rate of 20% annually, with more travellers opting for sustainable travel experiences (UNEP, 2023).</a:t>
            </a:r>
          </a:p>
        </p:txBody>
      </p:sp>
    </p:spTree>
    <p:extLst>
      <p:ext uri="{BB962C8B-B14F-4D97-AF65-F5344CB8AC3E}">
        <p14:creationId xmlns:p14="http://schemas.microsoft.com/office/powerpoint/2010/main" val="396845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33CE3-40F5-CBBB-95A9-2685E8E41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31" y="78987"/>
            <a:ext cx="10515600" cy="1550760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Cultural and Diversity Management in Operations Management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94FFC-82BD-0AB0-9893-F265D18C1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665" y="1343608"/>
            <a:ext cx="11579229" cy="4621763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300" b="1" dirty="0"/>
              <a:t>Cultural diversity is a key factor </a:t>
            </a:r>
            <a:r>
              <a:rPr lang="en-GB" sz="3300" dirty="0"/>
              <a:t>in the tourism and events industry, as it enhances service quality, promotes inclusion, and improves global competitiveness. A diverse workforce leads to innovation, improved customer relations, and higher employee engagement (Cox &amp; Blake, 1991).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b="1" dirty="0"/>
              <a:t>Multicultural Workforce Management: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b="1" dirty="0"/>
              <a:t>Diversity Training: Airbnb</a:t>
            </a:r>
            <a:r>
              <a:rPr lang="en-GB" sz="3300" dirty="0"/>
              <a:t> provides cultural sensitivity training for its employees, ensuring that they cater to guests from </a:t>
            </a:r>
            <a:r>
              <a:rPr lang="en-GB" sz="3300" b="1" dirty="0"/>
              <a:t>220+ countries</a:t>
            </a:r>
            <a:r>
              <a:rPr lang="en-GB" sz="3300" dirty="0"/>
              <a:t> effectively (Airbnb Diversity Report, 2022).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b="1" dirty="0"/>
              <a:t>Inclusive Hiring Practices: </a:t>
            </a:r>
            <a:r>
              <a:rPr lang="en-GB" sz="3300" dirty="0"/>
              <a:t>The </a:t>
            </a:r>
            <a:r>
              <a:rPr lang="en-GB" sz="3300" b="1" dirty="0"/>
              <a:t>Accor Hotel Group</a:t>
            </a:r>
            <a:r>
              <a:rPr lang="en-GB" sz="3300" dirty="0"/>
              <a:t> has a structured diversity and inclusion policy, leading to a </a:t>
            </a:r>
            <a:r>
              <a:rPr lang="en-GB" sz="3300" b="1" dirty="0"/>
              <a:t>50:50 gender balance</a:t>
            </a:r>
            <a:r>
              <a:rPr lang="en-GB" sz="3300" dirty="0"/>
              <a:t> in leadership roles (Accor CSR Report, 2023).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300" b="1" dirty="0"/>
              <a:t>Multilingual Support:  </a:t>
            </a:r>
            <a:r>
              <a:rPr lang="en-GB" sz="3300" dirty="0"/>
              <a:t>Research shows that providing services in multiple languages increases customer satisfaction by </a:t>
            </a:r>
            <a:r>
              <a:rPr lang="en-GB" sz="3300" b="1" dirty="0"/>
              <a:t>40%</a:t>
            </a:r>
            <a:r>
              <a:rPr lang="en-GB" sz="3300" dirty="0"/>
              <a:t> in international tourism (Hofstede, 2018).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3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65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57A2D-3DA1-9F67-49B7-4DD71069D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31" y="0"/>
            <a:ext cx="10515600" cy="1325563"/>
          </a:xfrm>
        </p:spPr>
        <p:txBody>
          <a:bodyPr/>
          <a:lstStyle/>
          <a:p>
            <a:r>
              <a:rPr lang="en-GB" b="1" dirty="0"/>
              <a:t>Cultural Sensitivity in Tourism &amp; Events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B43C5-7A33-40EC-BF5C-705C1BF2E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435" y="1308848"/>
            <a:ext cx="11210365" cy="4157676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Customizing Services:</a:t>
            </a:r>
            <a:endParaRPr lang="en-GB" dirty="0"/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/>
              <a:t>Airlines such as </a:t>
            </a:r>
            <a:r>
              <a:rPr lang="en-GB" b="1" dirty="0"/>
              <a:t>Emirates and Qatar Airways</a:t>
            </a:r>
            <a:r>
              <a:rPr lang="en-GB" dirty="0"/>
              <a:t> tailor in-flight experiences to different cultures by offering </a:t>
            </a:r>
            <a:r>
              <a:rPr lang="en-GB" b="1" dirty="0"/>
              <a:t>region-specific meals, entertainment, and religious accommodations</a:t>
            </a:r>
            <a:r>
              <a:rPr lang="en-GB" dirty="0"/>
              <a:t> (Qatar Airways Sustainability Report, 2022).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Respect for Local Traditions:</a:t>
            </a:r>
            <a:endParaRPr lang="en-GB" dirty="0"/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/>
              <a:t>UNESCO’s guidelines on </a:t>
            </a:r>
            <a:r>
              <a:rPr lang="en-GB" b="1" dirty="0"/>
              <a:t>heritage tourism</a:t>
            </a:r>
            <a:r>
              <a:rPr lang="en-GB" dirty="0"/>
              <a:t> emphasize </a:t>
            </a:r>
            <a:r>
              <a:rPr lang="en-GB" b="1" dirty="0"/>
              <a:t>community-based tourism</a:t>
            </a:r>
            <a:r>
              <a:rPr lang="en-GB" dirty="0"/>
              <a:t>, ensuring that events and attractions respect local cultural values (UNESCO, 2022).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Culturally Inclusive Marketing:</a:t>
            </a:r>
            <a:endParaRPr lang="en-GB" dirty="0"/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/>
              <a:t>The </a:t>
            </a:r>
            <a:r>
              <a:rPr lang="en-GB" b="1" dirty="0"/>
              <a:t>"See Australia Through Indigenous Eyes"</a:t>
            </a:r>
            <a:r>
              <a:rPr lang="en-GB" dirty="0"/>
              <a:t> campaign increased international engagement by </a:t>
            </a:r>
            <a:r>
              <a:rPr lang="en-GB" b="1" dirty="0"/>
              <a:t>35%</a:t>
            </a:r>
            <a:r>
              <a:rPr lang="en-GB" dirty="0"/>
              <a:t>, showing the economic impact of culturally inclusive strategies (Tourism Australia Report,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649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58A61-8C33-8EFF-8214-70B4623AC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&amp; Policy Implementation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A5A10-CFD2-5E3C-5163-B5A313012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05" y="1226536"/>
            <a:ext cx="10515600" cy="4190495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Diversity &amp; Inclusion Policies:</a:t>
            </a:r>
            <a:endParaRPr lang="en-GB" dirty="0"/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/>
              <a:t>Companies with strong diversity policies see a </a:t>
            </a:r>
            <a:r>
              <a:rPr lang="en-GB" b="1" dirty="0"/>
              <a:t>35% increase in employee productivity</a:t>
            </a:r>
            <a:r>
              <a:rPr lang="en-GB" dirty="0"/>
              <a:t> (McKinsey, 2020).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Conflict Resolution Strategies:</a:t>
            </a:r>
            <a:endParaRPr lang="en-GB" dirty="0"/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/>
              <a:t>Intercultural training programs at </a:t>
            </a:r>
            <a:r>
              <a:rPr lang="en-GB" b="1" dirty="0"/>
              <a:t>Hilton Hotels</a:t>
            </a:r>
            <a:r>
              <a:rPr lang="en-GB" dirty="0"/>
              <a:t> resulted in a </a:t>
            </a:r>
            <a:r>
              <a:rPr lang="en-GB" b="1" dirty="0"/>
              <a:t>20% decrease in customer complaints related to cultural misunderstandings</a:t>
            </a:r>
            <a:r>
              <a:rPr lang="en-GB" dirty="0"/>
              <a:t> (Hilton HR Report, 2023).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Cross-cultural Collaboration:</a:t>
            </a:r>
            <a:endParaRPr lang="en-GB" dirty="0"/>
          </a:p>
          <a:p>
            <a:pPr marL="457200" lvl="1" indent="0">
              <a:lnSpc>
                <a:spcPct val="120000"/>
              </a:lnSpc>
              <a:buNone/>
            </a:pPr>
            <a:r>
              <a:rPr lang="en-GB" dirty="0"/>
              <a:t>A study by </a:t>
            </a:r>
            <a:r>
              <a:rPr lang="en-GB" b="1" dirty="0"/>
              <a:t>Harvard Business Review (2021)</a:t>
            </a:r>
            <a:r>
              <a:rPr lang="en-GB" dirty="0"/>
              <a:t> found that </a:t>
            </a:r>
            <a:r>
              <a:rPr lang="en-GB" b="1" dirty="0"/>
              <a:t>culturally diverse teams</a:t>
            </a:r>
            <a:r>
              <a:rPr lang="en-GB" dirty="0"/>
              <a:t> outperform homogeneous ones in decision-making and innovation.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83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51D86-5A55-15C6-F1E5-355B70E69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292" y="0"/>
            <a:ext cx="10515600" cy="1325563"/>
          </a:xfrm>
        </p:spPr>
        <p:txBody>
          <a:bodyPr/>
          <a:lstStyle/>
          <a:p>
            <a:r>
              <a:rPr lang="en-GB" b="1" dirty="0"/>
              <a:t>Sustainable Event Management: Case Studies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F8541-7776-C05E-51E8-580480910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890" y="1433741"/>
            <a:ext cx="10515600" cy="436990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A. Tokyo 2020 Olympics: A Carbon-neutral Event</a:t>
            </a:r>
          </a:p>
          <a:p>
            <a:pPr marL="0" indent="0">
              <a:buNone/>
            </a:pPr>
            <a:r>
              <a:rPr lang="en-GB" b="1" dirty="0"/>
              <a:t>Key Initiatives: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Used </a:t>
            </a:r>
            <a:r>
              <a:rPr lang="en-GB" b="1" dirty="0"/>
              <a:t>100% renewable energy</a:t>
            </a:r>
            <a:r>
              <a:rPr lang="en-GB" dirty="0"/>
              <a:t> to power venues.</a:t>
            </a:r>
          </a:p>
          <a:p>
            <a:pPr marL="457200" lvl="1" indent="0">
              <a:buNone/>
            </a:pPr>
            <a:r>
              <a:rPr lang="en-GB" dirty="0"/>
              <a:t>Constructed </a:t>
            </a:r>
            <a:r>
              <a:rPr lang="en-GB" b="1" dirty="0"/>
              <a:t>podiums from recycled plastic</a:t>
            </a:r>
            <a:r>
              <a:rPr lang="en-GB" dirty="0"/>
              <a:t> and </a:t>
            </a:r>
            <a:r>
              <a:rPr lang="en-GB" b="1" dirty="0"/>
              <a:t>medals from e-waste</a:t>
            </a:r>
            <a:r>
              <a:rPr lang="en-GB" dirty="0"/>
              <a:t> (79,000 tons of old electronics were collected).</a:t>
            </a:r>
          </a:p>
          <a:p>
            <a:pPr marL="457200" lvl="1" indent="0">
              <a:buNone/>
            </a:pPr>
            <a:r>
              <a:rPr lang="en-GB" dirty="0"/>
              <a:t>Implemented </a:t>
            </a:r>
            <a:r>
              <a:rPr lang="en-GB" b="1" dirty="0"/>
              <a:t>zero-emission transport</a:t>
            </a:r>
            <a:r>
              <a:rPr lang="en-GB" dirty="0"/>
              <a:t>, including hydrogen-powered buses.</a:t>
            </a:r>
          </a:p>
          <a:p>
            <a:pPr marL="0" indent="0">
              <a:buNone/>
            </a:pPr>
            <a:r>
              <a:rPr lang="en-GB" b="1" dirty="0"/>
              <a:t>Impact: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The games achieved a </a:t>
            </a:r>
            <a:r>
              <a:rPr lang="en-GB" b="1" dirty="0"/>
              <a:t>carbon neutrality rating</a:t>
            </a:r>
            <a:r>
              <a:rPr lang="en-GB" dirty="0"/>
              <a:t>, significantly reducing their environmental footprint (Tokyo 2020 Sustainability Report, 2021).</a:t>
            </a:r>
          </a:p>
          <a:p>
            <a:pPr marL="457200" lvl="1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B. Glastonbury Festival (UK): Waste-Free Music Festival</a:t>
            </a:r>
          </a:p>
          <a:p>
            <a:pPr marL="0" indent="0">
              <a:buNone/>
            </a:pPr>
            <a:r>
              <a:rPr lang="en-GB" b="1" dirty="0"/>
              <a:t>Key Initiatives:</a:t>
            </a:r>
            <a:endParaRPr lang="en-GB" dirty="0"/>
          </a:p>
          <a:p>
            <a:pPr marL="457200" lvl="1" indent="0">
              <a:buNone/>
            </a:pPr>
            <a:r>
              <a:rPr lang="en-GB" b="1" dirty="0"/>
              <a:t>Banned plastic bottles</a:t>
            </a:r>
            <a:r>
              <a:rPr lang="en-GB" dirty="0"/>
              <a:t>, saving 1 million bottles annually.</a:t>
            </a:r>
          </a:p>
          <a:p>
            <a:pPr marL="457200" lvl="1" indent="0">
              <a:buNone/>
            </a:pPr>
            <a:r>
              <a:rPr lang="en-GB" b="1" dirty="0"/>
              <a:t>Compostable toilets</a:t>
            </a:r>
            <a:r>
              <a:rPr lang="en-GB" dirty="0"/>
              <a:t> for water conservation.</a:t>
            </a:r>
          </a:p>
          <a:p>
            <a:pPr marL="457200" lvl="1" indent="0">
              <a:buNone/>
            </a:pPr>
            <a:r>
              <a:rPr lang="en-GB" dirty="0"/>
              <a:t>Partnered with Greenpeace, Oxfam, and WaterAid to promote sustainability.</a:t>
            </a:r>
          </a:p>
          <a:p>
            <a:pPr marL="0" indent="0">
              <a:buNone/>
            </a:pPr>
            <a:r>
              <a:rPr lang="en-GB" b="1" dirty="0"/>
              <a:t>Impact: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99% of waste was either </a:t>
            </a:r>
            <a:r>
              <a:rPr lang="en-GB" b="1" dirty="0"/>
              <a:t>recycled or composted</a:t>
            </a:r>
            <a:r>
              <a:rPr lang="en-GB" dirty="0"/>
              <a:t>, setting a new standard for green events (Glastonbury Sustainability Report,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734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E5695-FEF9-DD90-DFC2-1B127C7BF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9761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Sustainable Tourism Practices: Case Studies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31284-6D99-B1E5-3936-B3894EECC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551" y="1209805"/>
            <a:ext cx="10515600" cy="461871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A. Costa Rica: The Global Leader in Eco-tourism</a:t>
            </a:r>
          </a:p>
          <a:p>
            <a:pPr marL="0" indent="0">
              <a:buNone/>
            </a:pPr>
            <a:r>
              <a:rPr lang="en-GB" b="1" dirty="0"/>
              <a:t>Key Initiatives:</a:t>
            </a:r>
            <a:endParaRPr lang="en-GB" dirty="0"/>
          </a:p>
          <a:p>
            <a:pPr marL="457200" lvl="1" indent="0">
              <a:buNone/>
            </a:pPr>
            <a:r>
              <a:rPr lang="en-GB" b="1" dirty="0"/>
              <a:t>25% of the country’s land is protected</a:t>
            </a:r>
            <a:r>
              <a:rPr lang="en-GB" dirty="0"/>
              <a:t> as national parks or reserves.</a:t>
            </a:r>
          </a:p>
          <a:p>
            <a:pPr marL="457200" lvl="1" indent="0">
              <a:buNone/>
            </a:pPr>
            <a:r>
              <a:rPr lang="en-GB" dirty="0"/>
              <a:t>Hotels must follow </a:t>
            </a:r>
            <a:r>
              <a:rPr lang="en-GB" b="1" dirty="0"/>
              <a:t>Certification for Sustainable Tourism (CST)</a:t>
            </a:r>
            <a:r>
              <a:rPr lang="en-GB" dirty="0"/>
              <a:t> to operate.</a:t>
            </a:r>
          </a:p>
          <a:p>
            <a:pPr marL="457200" lvl="1" indent="0">
              <a:buNone/>
            </a:pPr>
            <a:r>
              <a:rPr lang="en-GB" dirty="0"/>
              <a:t>Offers </a:t>
            </a:r>
            <a:r>
              <a:rPr lang="en-GB" b="1" dirty="0"/>
              <a:t>carbon-neutral travel experiences</a:t>
            </a:r>
            <a:r>
              <a:rPr lang="en-GB" dirty="0"/>
              <a:t> like eco-lodges and electric safari tours.</a:t>
            </a:r>
          </a:p>
          <a:p>
            <a:pPr marL="0" indent="0">
              <a:buNone/>
            </a:pPr>
            <a:r>
              <a:rPr lang="en-GB" b="1" dirty="0"/>
              <a:t>Impact: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Earns </a:t>
            </a:r>
            <a:r>
              <a:rPr lang="en-GB" b="1" dirty="0"/>
              <a:t>$3 billion annually</a:t>
            </a:r>
            <a:r>
              <a:rPr lang="en-GB" dirty="0"/>
              <a:t> from eco-tourism, showing that sustainability is also profitable (World Travel &amp; Tourism Council, 2022).</a:t>
            </a:r>
          </a:p>
          <a:p>
            <a:pPr marL="0" indent="0">
              <a:buNone/>
            </a:pPr>
            <a:r>
              <a:rPr lang="en-GB" b="1" dirty="0"/>
              <a:t>B. The Maldives: Marine Conservation &amp; Luxury Sustainability</a:t>
            </a:r>
          </a:p>
          <a:p>
            <a:pPr marL="0" indent="0">
              <a:buNone/>
            </a:pPr>
            <a:r>
              <a:rPr lang="en-GB" b="1" dirty="0"/>
              <a:t>Key Initiatives: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Many resorts, like </a:t>
            </a:r>
            <a:r>
              <a:rPr lang="en-GB" b="1" dirty="0" err="1"/>
              <a:t>Soneva</a:t>
            </a:r>
            <a:r>
              <a:rPr lang="en-GB" b="1" dirty="0"/>
              <a:t> </a:t>
            </a:r>
            <a:r>
              <a:rPr lang="en-GB" b="1" dirty="0" err="1"/>
              <a:t>Fushi</a:t>
            </a:r>
            <a:r>
              <a:rPr lang="en-GB" dirty="0"/>
              <a:t>, are </a:t>
            </a:r>
            <a:r>
              <a:rPr lang="en-GB" b="1" dirty="0"/>
              <a:t>100% solar-powered</a:t>
            </a:r>
            <a:r>
              <a:rPr lang="en-GB" dirty="0"/>
              <a:t>.</a:t>
            </a:r>
          </a:p>
          <a:p>
            <a:pPr marL="457200" lvl="1" indent="0">
              <a:buNone/>
            </a:pPr>
            <a:r>
              <a:rPr lang="en-GB" dirty="0"/>
              <a:t>Coral reef restoration programs involving tourists.</a:t>
            </a:r>
          </a:p>
          <a:p>
            <a:pPr marL="457200" lvl="1" indent="0">
              <a:buNone/>
            </a:pPr>
            <a:r>
              <a:rPr lang="en-GB" dirty="0"/>
              <a:t>Uses </a:t>
            </a:r>
            <a:r>
              <a:rPr lang="en-GB" b="1" dirty="0"/>
              <a:t>desalination plants</a:t>
            </a:r>
            <a:r>
              <a:rPr lang="en-GB" dirty="0"/>
              <a:t> to provide fresh water sustainably.</a:t>
            </a:r>
          </a:p>
          <a:p>
            <a:pPr marL="0" indent="0">
              <a:buNone/>
            </a:pPr>
            <a:r>
              <a:rPr lang="en-GB" b="1" dirty="0"/>
              <a:t>Impact:</a:t>
            </a:r>
            <a:endParaRPr lang="en-GB" dirty="0"/>
          </a:p>
          <a:p>
            <a:pPr marL="457200" lvl="1" indent="0">
              <a:buNone/>
            </a:pPr>
            <a:r>
              <a:rPr lang="en-GB" b="1" dirty="0"/>
              <a:t>75% of travellers</a:t>
            </a:r>
            <a:r>
              <a:rPr lang="en-GB" dirty="0"/>
              <a:t> choose eco-resorts in the Maldives, boosting demand for sustainable hospitality (Maldives Tourism Report,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4346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D5F55-24D0-F634-86FC-B62670878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948" y="175940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Sustainability and CSR in Tourism &amp; Events: Operations Management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6866F-07D1-B7C3-248C-9735A1E1E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Operations management in tourism and events integrates sustainability and CSR through structured </a:t>
            </a:r>
            <a:r>
              <a:rPr lang="en-GB" b="1" dirty="0"/>
              <a:t>policies, procedures, and compliance frameworks</a:t>
            </a:r>
            <a:r>
              <a:rPr lang="en-GB" dirty="0"/>
              <a:t> that ensure efficiency, profitability, and ethical responsibility.</a:t>
            </a:r>
          </a:p>
          <a:p>
            <a:pPr>
              <a:lnSpc>
                <a:spcPct val="100000"/>
              </a:lnSpc>
            </a:pPr>
            <a:r>
              <a:rPr lang="en-GB" dirty="0"/>
              <a:t> Key areas such as </a:t>
            </a:r>
            <a:r>
              <a:rPr lang="en-GB" b="1" dirty="0"/>
              <a:t>risk management, health &amp; safety, financial planning, and legal compliance</a:t>
            </a:r>
            <a:r>
              <a:rPr lang="en-GB" dirty="0"/>
              <a:t> are crucial for implementing sustainable and socially responsible operations.</a:t>
            </a:r>
          </a:p>
        </p:txBody>
      </p:sp>
    </p:spTree>
    <p:extLst>
      <p:ext uri="{BB962C8B-B14F-4D97-AF65-F5344CB8AC3E}">
        <p14:creationId xmlns:p14="http://schemas.microsoft.com/office/powerpoint/2010/main" val="2508863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E26A2-C60F-575C-8873-F3B4F3D58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29" y="6591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Policies and Procedures in Sustainable Operations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A26B7-97DF-D146-CE00-383AC55BF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" y="863081"/>
            <a:ext cx="10515600" cy="5131837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To integrate sustainability into tourism and events, organizations implement </a:t>
            </a:r>
            <a:r>
              <a:rPr lang="en-GB" b="1" dirty="0"/>
              <a:t>clear policies and procedures</a:t>
            </a:r>
            <a:r>
              <a:rPr lang="en-GB" dirty="0"/>
              <a:t> that align with corporate objectives and legal frameworks.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Example: Green Operations Policies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Sustainable Procurement Policy:</a:t>
            </a:r>
            <a:r>
              <a:rPr lang="en-GB" dirty="0"/>
              <a:t> Requires sourcing </a:t>
            </a:r>
            <a:r>
              <a:rPr lang="en-GB" b="1" dirty="0"/>
              <a:t>eco-friendly materials</a:t>
            </a:r>
            <a:r>
              <a:rPr lang="en-GB" dirty="0"/>
              <a:t> (e.g., Glastonbury Festival’s ban on plastic bottles).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Energy Efficiency Procedures:</a:t>
            </a:r>
            <a:r>
              <a:rPr lang="en-GB" dirty="0"/>
              <a:t> Hotels and venues adopt </a:t>
            </a:r>
            <a:r>
              <a:rPr lang="en-GB" b="1" dirty="0"/>
              <a:t>ISO 50001 Energy Management Standards</a:t>
            </a:r>
            <a:r>
              <a:rPr lang="en-GB" dirty="0"/>
              <a:t> to reduce carbon footprints (e.g., Marriott’s energy-saving programs).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Zero-Waste Protocols:</a:t>
            </a:r>
            <a:r>
              <a:rPr lang="en-GB" dirty="0"/>
              <a:t> Events like the </a:t>
            </a:r>
            <a:r>
              <a:rPr lang="en-GB" b="1" dirty="0"/>
              <a:t>Tokyo 2020 Olympics</a:t>
            </a:r>
            <a:r>
              <a:rPr lang="en-GB" dirty="0"/>
              <a:t> implemented </a:t>
            </a:r>
            <a:r>
              <a:rPr lang="en-GB" b="1" dirty="0"/>
              <a:t>circular economy strategies</a:t>
            </a:r>
            <a:r>
              <a:rPr lang="en-GB" dirty="0"/>
              <a:t>, reusing materials to minimize waste.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Implementation in Operations Management: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✅ </a:t>
            </a:r>
            <a:r>
              <a:rPr lang="en-GB" b="1" dirty="0"/>
              <a:t>Standard Operating Procedures (SOPs)</a:t>
            </a:r>
            <a:r>
              <a:rPr lang="en-GB" dirty="0"/>
              <a:t> outline steps for </a:t>
            </a:r>
            <a:r>
              <a:rPr lang="en-GB" b="1" dirty="0"/>
              <a:t>energy conservation, waste management, and responsible tourism practices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Training programs</a:t>
            </a:r>
            <a:r>
              <a:rPr lang="en-GB" dirty="0"/>
              <a:t> ensure that employees follow sustainable practices in daily operations.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745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F8C9-A798-E9C7-FEFE-CE686FF15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69" y="60327"/>
            <a:ext cx="10515600" cy="91627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Risk Management in Sustainable Tourism &amp; Events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34E4A-B84D-5513-09AC-F92EEE3F9F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32654"/>
            <a:ext cx="10515600" cy="3640897"/>
          </a:xfrm>
        </p:spPr>
        <p:txBody>
          <a:bodyPr/>
          <a:lstStyle/>
          <a:p>
            <a:r>
              <a:rPr lang="en-GB" dirty="0"/>
              <a:t>Sustainability and CSR initiatives require </a:t>
            </a:r>
            <a:r>
              <a:rPr lang="en-GB" b="1" dirty="0"/>
              <a:t>risk management frameworks</a:t>
            </a:r>
            <a:r>
              <a:rPr lang="en-GB" dirty="0"/>
              <a:t> to handle </a:t>
            </a:r>
            <a:r>
              <a:rPr lang="en-GB" b="1" dirty="0"/>
              <a:t>environmental, financial, and reputational risks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58B1539-42E8-DA6C-798B-786A78079B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0885333"/>
              </p:ext>
            </p:extLst>
          </p:nvPr>
        </p:nvGraphicFramePr>
        <p:xfrm>
          <a:off x="234820" y="1940767"/>
          <a:ext cx="8921622" cy="4061927"/>
        </p:xfrm>
        <a:graphic>
          <a:graphicData uri="http://schemas.openxmlformats.org/drawingml/2006/table">
            <a:tbl>
              <a:tblPr/>
              <a:tblGrid>
                <a:gridCol w="2973874">
                  <a:extLst>
                    <a:ext uri="{9D8B030D-6E8A-4147-A177-3AD203B41FA5}">
                      <a16:colId xmlns:a16="http://schemas.microsoft.com/office/drawing/2014/main" val="2489745337"/>
                    </a:ext>
                  </a:extLst>
                </a:gridCol>
                <a:gridCol w="2973874">
                  <a:extLst>
                    <a:ext uri="{9D8B030D-6E8A-4147-A177-3AD203B41FA5}">
                      <a16:colId xmlns:a16="http://schemas.microsoft.com/office/drawing/2014/main" val="3087317483"/>
                    </a:ext>
                  </a:extLst>
                </a:gridCol>
                <a:gridCol w="2973874">
                  <a:extLst>
                    <a:ext uri="{9D8B030D-6E8A-4147-A177-3AD203B41FA5}">
                      <a16:colId xmlns:a16="http://schemas.microsoft.com/office/drawing/2014/main" val="1780780053"/>
                    </a:ext>
                  </a:extLst>
                </a:gridCol>
              </a:tblGrid>
              <a:tr h="396286">
                <a:tc>
                  <a:txBody>
                    <a:bodyPr/>
                    <a:lstStyle/>
                    <a:p>
                      <a:r>
                        <a:rPr lang="en-GB" b="1"/>
                        <a:t>Risk Type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Mitigation Strategies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4330779"/>
                  </a:ext>
                </a:extLst>
              </a:tr>
              <a:tr h="990714">
                <a:tc>
                  <a:txBody>
                    <a:bodyPr/>
                    <a:lstStyle/>
                    <a:p>
                      <a:r>
                        <a:rPr lang="en-GB" b="1" dirty="0"/>
                        <a:t>Environmental Risks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Extreme weather disrupting events (e.g., hurricanes at outdoor festivals).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Climate risk assessment, backup venues, emergency response plans.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1051986"/>
                  </a:ext>
                </a:extLst>
              </a:tr>
              <a:tr h="990714">
                <a:tc>
                  <a:txBody>
                    <a:bodyPr/>
                    <a:lstStyle/>
                    <a:p>
                      <a:r>
                        <a:rPr lang="en-GB" b="1"/>
                        <a:t>Health &amp; Safety Risks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Unsanitary conditions at mass gatherings.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Strict hygiene protocols, </a:t>
                      </a:r>
                      <a:r>
                        <a:rPr lang="en-GB" b="1"/>
                        <a:t>ISO 45001 Occupational Health &amp; Safety Standards</a:t>
                      </a:r>
                      <a:r>
                        <a:rPr lang="en-GB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5843053"/>
                  </a:ext>
                </a:extLst>
              </a:tr>
              <a:tr h="693499">
                <a:tc>
                  <a:txBody>
                    <a:bodyPr/>
                    <a:lstStyle/>
                    <a:p>
                      <a:r>
                        <a:rPr lang="en-GB" b="1"/>
                        <a:t>Reputational Risks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Accusations of greenwashing in eco-tourism.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Third-party </a:t>
                      </a:r>
                      <a:r>
                        <a:rPr lang="en-GB" b="1"/>
                        <a:t>eco-certifications</a:t>
                      </a:r>
                      <a:r>
                        <a:rPr lang="en-GB"/>
                        <a:t> (e.g., GSTC, LEED).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5631475"/>
                  </a:ext>
                </a:extLst>
              </a:tr>
              <a:tr h="990714">
                <a:tc>
                  <a:txBody>
                    <a:bodyPr/>
                    <a:lstStyle/>
                    <a:p>
                      <a:r>
                        <a:rPr lang="en-GB" b="1"/>
                        <a:t>Financial Risks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High upfront costs for green investments.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Long-term ROI analysis</a:t>
                      </a:r>
                      <a:r>
                        <a:rPr lang="en-GB" dirty="0"/>
                        <a:t>, sustainability-linked financing (e.g., green bonds).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853573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5ED5051-AC8B-B61F-9695-FE985037C909}"/>
              </a:ext>
            </a:extLst>
          </p:cNvPr>
          <p:cNvSpPr txBox="1"/>
          <p:nvPr/>
        </p:nvSpPr>
        <p:spPr>
          <a:xfrm>
            <a:off x="9333722" y="1782253"/>
            <a:ext cx="274009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Case Study</a:t>
            </a:r>
            <a:r>
              <a:rPr lang="en-GB" dirty="0"/>
              <a:t>: Risk Management at Glastonbury Festival</a:t>
            </a:r>
          </a:p>
          <a:p>
            <a:endParaRPr lang="en-GB" dirty="0"/>
          </a:p>
          <a:p>
            <a:r>
              <a:rPr lang="en-GB" dirty="0"/>
              <a:t>Health &amp; Safety Risk: Large crowds posed sanitation risks.</a:t>
            </a:r>
          </a:p>
          <a:p>
            <a:endParaRPr lang="en-GB" dirty="0"/>
          </a:p>
          <a:p>
            <a:r>
              <a:rPr lang="en-GB" dirty="0"/>
              <a:t>Operations Management Action: Introduced compostable toilets, reducing contamination risks and improving hygiene.</a:t>
            </a:r>
          </a:p>
        </p:txBody>
      </p:sp>
    </p:spTree>
    <p:extLst>
      <p:ext uri="{BB962C8B-B14F-4D97-AF65-F5344CB8AC3E}">
        <p14:creationId xmlns:p14="http://schemas.microsoft.com/office/powerpoint/2010/main" val="1905911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5E9FA-2A41-85D5-28ED-4DE9D08C5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37" y="157023"/>
            <a:ext cx="10515600" cy="617698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Health &amp; Safety in Sustainable Event &amp; Tourism Operations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B2CBF-C2C6-47A1-3C61-E19E87E40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632" y="1181878"/>
            <a:ext cx="12075367" cy="4976326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/>
              <a:t>Ensuring </a:t>
            </a:r>
            <a:r>
              <a:rPr lang="en-GB" b="1" dirty="0"/>
              <a:t>safety and well-being</a:t>
            </a:r>
            <a:r>
              <a:rPr lang="en-GB" dirty="0"/>
              <a:t> of tourists, event attendees, and employees is a major responsibility in operations management. Sustainable tourism must align with </a:t>
            </a:r>
            <a:r>
              <a:rPr lang="en-GB" b="1" dirty="0"/>
              <a:t>global health and safety regulations</a:t>
            </a:r>
            <a:r>
              <a:rPr lang="en-GB" dirty="0"/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Key Health &amp; Safety Considerations in Sustainable Tourism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Fire Safety &amp; Energy Management</a:t>
            </a:r>
            <a:r>
              <a:rPr lang="en-GB" dirty="0"/>
              <a:t> (e.g., Eco-lodges using solar energy must meet fire safety standards).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Food Safety &amp; Hygiene</a:t>
            </a:r>
            <a:r>
              <a:rPr lang="en-GB" dirty="0"/>
              <a:t> (e.g., Events promoting farm-to-table dining must follow </a:t>
            </a:r>
            <a:r>
              <a:rPr lang="en-GB" b="1" dirty="0"/>
              <a:t>HACCP food safety standards</a:t>
            </a:r>
            <a:r>
              <a:rPr lang="en-GB" dirty="0"/>
              <a:t>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COVID-19 &amp; Biosecurity Measures</a:t>
            </a:r>
            <a:r>
              <a:rPr lang="en-GB" dirty="0"/>
              <a:t> (e.g., Digital ticketing at events to minimize physical contact).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Example: Tokyo 2020 Olympics - Health &amp; Safety Measures</a:t>
            </a:r>
          </a:p>
          <a:p>
            <a:pPr marL="0" indent="0">
              <a:buNone/>
            </a:pPr>
            <a:r>
              <a:rPr lang="en-GB" b="1" dirty="0"/>
              <a:t>Implemented zero-contact technology</a:t>
            </a:r>
            <a:r>
              <a:rPr lang="en-GB" dirty="0"/>
              <a:t> (e.g., touchless check-ins).</a:t>
            </a:r>
          </a:p>
          <a:p>
            <a:pPr marL="0" indent="0">
              <a:buNone/>
            </a:pPr>
            <a:r>
              <a:rPr lang="en-GB" b="1" dirty="0"/>
              <a:t>Used renewable energy sources</a:t>
            </a:r>
            <a:r>
              <a:rPr lang="en-GB" dirty="0"/>
              <a:t> without compromising </a:t>
            </a:r>
            <a:r>
              <a:rPr lang="en-GB" b="1" dirty="0"/>
              <a:t>electrical safety standards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551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98905-533D-C2D3-7103-F5AAA2ED6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Compliance with Legislation &amp; Regulations in Sustainable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86EFC-2CF7-53B1-F4E4-E81942A1B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2979" y="1393422"/>
            <a:ext cx="3149082" cy="4052019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Case Study</a:t>
            </a:r>
            <a:r>
              <a:rPr lang="en-GB" dirty="0"/>
              <a:t>: Maldives Sustainable Tourism Laws</a:t>
            </a:r>
          </a:p>
          <a:p>
            <a:pPr>
              <a:lnSpc>
                <a:spcPct val="110000"/>
              </a:lnSpc>
            </a:pPr>
            <a:r>
              <a:rPr lang="en-GB" dirty="0"/>
              <a:t>Tourism Regulation: Requires resorts to meet waste management and marine conservation laws.</a:t>
            </a:r>
          </a:p>
          <a:p>
            <a:pPr>
              <a:lnSpc>
                <a:spcPct val="110000"/>
              </a:lnSpc>
            </a:pPr>
            <a:r>
              <a:rPr lang="en-GB" dirty="0"/>
              <a:t>Impact: The Maldives has banned single-use plastics in resorts, reducing pollution in marine ecosystems.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16639DD-9CB3-A34D-70B8-3DFE400B99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0335843"/>
              </p:ext>
            </p:extLst>
          </p:nvPr>
        </p:nvGraphicFramePr>
        <p:xfrm>
          <a:off x="122852" y="1325563"/>
          <a:ext cx="8237376" cy="4478078"/>
        </p:xfrm>
        <a:graphic>
          <a:graphicData uri="http://schemas.openxmlformats.org/drawingml/2006/table">
            <a:tbl>
              <a:tblPr/>
              <a:tblGrid>
                <a:gridCol w="2745792">
                  <a:extLst>
                    <a:ext uri="{9D8B030D-6E8A-4147-A177-3AD203B41FA5}">
                      <a16:colId xmlns:a16="http://schemas.microsoft.com/office/drawing/2014/main" val="2928810977"/>
                    </a:ext>
                  </a:extLst>
                </a:gridCol>
                <a:gridCol w="2745792">
                  <a:extLst>
                    <a:ext uri="{9D8B030D-6E8A-4147-A177-3AD203B41FA5}">
                      <a16:colId xmlns:a16="http://schemas.microsoft.com/office/drawing/2014/main" val="121211556"/>
                    </a:ext>
                  </a:extLst>
                </a:gridCol>
                <a:gridCol w="2745792">
                  <a:extLst>
                    <a:ext uri="{9D8B030D-6E8A-4147-A177-3AD203B41FA5}">
                      <a16:colId xmlns:a16="http://schemas.microsoft.com/office/drawing/2014/main" val="3944390930"/>
                    </a:ext>
                  </a:extLst>
                </a:gridCol>
              </a:tblGrid>
              <a:tr h="921957">
                <a:tc>
                  <a:txBody>
                    <a:bodyPr/>
                    <a:lstStyle/>
                    <a:p>
                      <a:r>
                        <a:rPr lang="en-GB" b="1" dirty="0"/>
                        <a:t>Legislation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Relevance to Tourism &amp; Events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 Application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5138598"/>
                  </a:ext>
                </a:extLst>
              </a:tr>
              <a:tr h="921957">
                <a:tc>
                  <a:txBody>
                    <a:bodyPr/>
                    <a:lstStyle/>
                    <a:p>
                      <a:r>
                        <a:rPr lang="en-GB" b="1" dirty="0"/>
                        <a:t>Paris Agreement (2015)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Requires businesses to reduce carbon footprints.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Airlines like KLM investing in </a:t>
                      </a:r>
                      <a:r>
                        <a:rPr lang="en-GB" b="1"/>
                        <a:t>biofuel-powered flights</a:t>
                      </a:r>
                      <a:r>
                        <a:rPr lang="en-GB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4754480"/>
                  </a:ext>
                </a:extLst>
              </a:tr>
              <a:tr h="1317082">
                <a:tc>
                  <a:txBody>
                    <a:bodyPr/>
                    <a:lstStyle/>
                    <a:p>
                      <a:r>
                        <a:rPr lang="fr-FR" b="1"/>
                        <a:t>ISO 14001 Environmental Management System</a:t>
                      </a:r>
                      <a:endParaRPr lang="fr-FR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Framework for sustainable event and hotel operations.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Green-certified </a:t>
                      </a:r>
                      <a:r>
                        <a:rPr lang="en-GB" b="1"/>
                        <a:t>hotels like Accor Group</a:t>
                      </a:r>
                      <a:r>
                        <a:rPr lang="en-GB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4964241"/>
                  </a:ext>
                </a:extLst>
              </a:tr>
              <a:tr h="1317082">
                <a:tc>
                  <a:txBody>
                    <a:bodyPr/>
                    <a:lstStyle/>
                    <a:p>
                      <a:r>
                        <a:rPr lang="en-GB" b="1"/>
                        <a:t>Occupational Safety &amp; Health Act (OSHA)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Ensures safe working conditions for event staff.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Health &amp; safety policies in </a:t>
                      </a:r>
                      <a:r>
                        <a:rPr lang="en-GB" b="1" dirty="0"/>
                        <a:t>large-scale festivals like Coachella</a:t>
                      </a:r>
                      <a:r>
                        <a:rPr lang="en-GB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53417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21065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652AD-C290-0686-9A37-AF011734F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70" y="65914"/>
            <a:ext cx="10515600" cy="717857"/>
          </a:xfrm>
        </p:spPr>
        <p:txBody>
          <a:bodyPr>
            <a:normAutofit/>
          </a:bodyPr>
          <a:lstStyle/>
          <a:p>
            <a:r>
              <a:rPr lang="en-GB" sz="3600" b="1" dirty="0"/>
              <a:t>Financial Aspects of Sustainable Tourism &amp; CSR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C3D32-25AB-BF9F-C588-633F75CA96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701" y="898785"/>
            <a:ext cx="11677261" cy="1900399"/>
          </a:xfrm>
        </p:spPr>
        <p:txBody>
          <a:bodyPr>
            <a:normAutofit/>
          </a:bodyPr>
          <a:lstStyle/>
          <a:p>
            <a:r>
              <a:rPr lang="en-GB" sz="1800" dirty="0"/>
              <a:t>Investing in sustainability requires </a:t>
            </a:r>
            <a:r>
              <a:rPr lang="en-GB" sz="1800" b="1" dirty="0"/>
              <a:t>financial planning</a:t>
            </a:r>
            <a:r>
              <a:rPr lang="en-GB" sz="1800" dirty="0"/>
              <a:t>, but it also leads to </a:t>
            </a:r>
            <a:r>
              <a:rPr lang="en-GB" sz="1800" b="1" dirty="0"/>
              <a:t>long-term cost savings and profitability</a:t>
            </a:r>
            <a:r>
              <a:rPr lang="en-GB" sz="1800" dirty="0"/>
              <a:t>.</a:t>
            </a:r>
          </a:p>
          <a:p>
            <a:r>
              <a:rPr lang="en-GB" sz="1800" b="1" dirty="0"/>
              <a:t>How Sustainable Operations Affect Finances</a:t>
            </a:r>
          </a:p>
          <a:p>
            <a:r>
              <a:rPr lang="en-GB" sz="1800" dirty="0"/>
              <a:t>✅ </a:t>
            </a:r>
            <a:r>
              <a:rPr lang="en-GB" sz="1800" b="1" dirty="0"/>
              <a:t>Initial Investment:</a:t>
            </a:r>
            <a:r>
              <a:rPr lang="en-GB" sz="1800" dirty="0"/>
              <a:t> Green technology (e.g., solar panels, water-saving systems) requires </a:t>
            </a:r>
            <a:r>
              <a:rPr lang="en-GB" sz="1800" b="1" dirty="0"/>
              <a:t>high upfront costs</a:t>
            </a:r>
            <a:r>
              <a:rPr lang="en-GB" sz="1800" dirty="0"/>
              <a:t>.</a:t>
            </a:r>
            <a:br>
              <a:rPr lang="en-GB" sz="1800" dirty="0"/>
            </a:br>
            <a:r>
              <a:rPr lang="en-GB" sz="1800" dirty="0"/>
              <a:t>✅ </a:t>
            </a:r>
            <a:r>
              <a:rPr lang="en-GB" sz="1800" b="1" dirty="0"/>
              <a:t>Cost Savings:</a:t>
            </a:r>
            <a:r>
              <a:rPr lang="en-GB" sz="1800" dirty="0"/>
              <a:t> Energy-efficient systems lead to </a:t>
            </a:r>
            <a:r>
              <a:rPr lang="en-GB" sz="1800" b="1" dirty="0"/>
              <a:t>lower utility bills</a:t>
            </a:r>
            <a:r>
              <a:rPr lang="en-GB" sz="1800" dirty="0"/>
              <a:t>.</a:t>
            </a:r>
            <a:br>
              <a:rPr lang="en-GB" sz="1800" dirty="0"/>
            </a:br>
            <a:r>
              <a:rPr lang="en-GB" sz="1800" dirty="0"/>
              <a:t>✅ </a:t>
            </a:r>
            <a:r>
              <a:rPr lang="en-GB" sz="1800" b="1" dirty="0"/>
              <a:t>Revenue Growth:</a:t>
            </a:r>
            <a:r>
              <a:rPr lang="en-GB" sz="1800" dirty="0"/>
              <a:t> Travelers increasingly choose eco-friendly businesses (</a:t>
            </a:r>
            <a:r>
              <a:rPr lang="en-GB" sz="1800" b="1" dirty="0"/>
              <a:t>35% of </a:t>
            </a:r>
            <a:r>
              <a:rPr lang="en-GB" sz="1800" b="1" dirty="0" err="1"/>
              <a:t>travelers</a:t>
            </a:r>
            <a:r>
              <a:rPr lang="en-GB" sz="1800" b="1" dirty="0"/>
              <a:t> are willing to pay more for sustainable options – Booking.com, 2023</a:t>
            </a:r>
            <a:r>
              <a:rPr lang="en-GB" sz="1800" dirty="0"/>
              <a:t>).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B4A721E-374F-DDB8-24E3-CEC5D57082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2488523"/>
              </p:ext>
            </p:extLst>
          </p:nvPr>
        </p:nvGraphicFramePr>
        <p:xfrm>
          <a:off x="66870" y="2850255"/>
          <a:ext cx="8809653" cy="3108960"/>
        </p:xfrm>
        <a:graphic>
          <a:graphicData uri="http://schemas.openxmlformats.org/drawingml/2006/table">
            <a:tbl>
              <a:tblPr/>
              <a:tblGrid>
                <a:gridCol w="2936551">
                  <a:extLst>
                    <a:ext uri="{9D8B030D-6E8A-4147-A177-3AD203B41FA5}">
                      <a16:colId xmlns:a16="http://schemas.microsoft.com/office/drawing/2014/main" val="932356212"/>
                    </a:ext>
                  </a:extLst>
                </a:gridCol>
                <a:gridCol w="2936551">
                  <a:extLst>
                    <a:ext uri="{9D8B030D-6E8A-4147-A177-3AD203B41FA5}">
                      <a16:colId xmlns:a16="http://schemas.microsoft.com/office/drawing/2014/main" val="2974110509"/>
                    </a:ext>
                  </a:extLst>
                </a:gridCol>
                <a:gridCol w="2936551">
                  <a:extLst>
                    <a:ext uri="{9D8B030D-6E8A-4147-A177-3AD203B41FA5}">
                      <a16:colId xmlns:a16="http://schemas.microsoft.com/office/drawing/2014/main" val="374219961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Model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Description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Example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090481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Green Bonds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Loans for eco-friendly tourism projects.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Costa Rica used green bonds to finance </a:t>
                      </a:r>
                      <a:r>
                        <a:rPr lang="en-GB" b="1"/>
                        <a:t>sustainable lodges</a:t>
                      </a:r>
                      <a:r>
                        <a:rPr lang="en-GB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742828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Sustainability-linked Loans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 rates depend on meeting sustainability goals.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Hilton receives </a:t>
                      </a:r>
                      <a:r>
                        <a:rPr lang="en-GB" b="1" dirty="0"/>
                        <a:t>lower loan rates</a:t>
                      </a:r>
                      <a:r>
                        <a:rPr lang="en-GB" dirty="0"/>
                        <a:t> if carbon emissions decrease.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197473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 dirty="0"/>
                        <a:t>Public-Private Partnerships (PPP)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Government and private sector collaborate on sustainability projects.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Maldives’ eco-tourism is a </a:t>
                      </a:r>
                      <a:r>
                        <a:rPr lang="en-GB" b="1" dirty="0"/>
                        <a:t>PPP-funded initiative</a:t>
                      </a:r>
                      <a:r>
                        <a:rPr lang="en-GB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549918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6517424-E507-11FB-B932-7C2CCF1A682C}"/>
              </a:ext>
            </a:extLst>
          </p:cNvPr>
          <p:cNvSpPr txBox="1"/>
          <p:nvPr/>
        </p:nvSpPr>
        <p:spPr>
          <a:xfrm>
            <a:off x="9311950" y="2985797"/>
            <a:ext cx="276186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Case Study: </a:t>
            </a:r>
            <a:r>
              <a:rPr lang="en-GB" dirty="0"/>
              <a:t>Financial Success of Eco-tourism in Costa Rica</a:t>
            </a:r>
          </a:p>
          <a:p>
            <a:r>
              <a:rPr lang="en-GB" dirty="0"/>
              <a:t>Initial Investment: Government incentives for sustainable hotels.</a:t>
            </a:r>
          </a:p>
          <a:p>
            <a:r>
              <a:rPr lang="en-GB" dirty="0"/>
              <a:t>Revenue Impact: Eco-tourism generates $3 billion annually, proving sustainability is profitable.</a:t>
            </a:r>
          </a:p>
        </p:txBody>
      </p:sp>
    </p:spTree>
    <p:extLst>
      <p:ext uri="{BB962C8B-B14F-4D97-AF65-F5344CB8AC3E}">
        <p14:creationId xmlns:p14="http://schemas.microsoft.com/office/powerpoint/2010/main" val="1073132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A8583-60FF-0913-4D43-87BA519DB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29" y="6591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Operations Management’s Role in Sustainability &amp; CSR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E5B5E-1661-3320-E3A5-706C8BB3F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Sustainability and CSR are deeply embedded in Operations Management, affecting policies, risk management, health &amp; safety, legal compliance, and financial planning.</a:t>
            </a:r>
          </a:p>
          <a:p>
            <a:r>
              <a:rPr lang="en-GB" dirty="0"/>
              <a:t>✅ Organizations like Tokyo 2020 Olympics, Costa Rica eco-tourism, and Glastonbury Festival demonstrate how sustainable practices create financial and social value.</a:t>
            </a:r>
          </a:p>
          <a:p>
            <a:r>
              <a:rPr lang="en-GB" dirty="0"/>
              <a:t>✅ Investing in green technology and ethical tourism isn’t just a responsibility—it’s a strategic advantage.</a:t>
            </a:r>
          </a:p>
        </p:txBody>
      </p:sp>
    </p:spTree>
    <p:extLst>
      <p:ext uri="{BB962C8B-B14F-4D97-AF65-F5344CB8AC3E}">
        <p14:creationId xmlns:p14="http://schemas.microsoft.com/office/powerpoint/2010/main" val="584617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15979-3EF9-F6D2-A4C4-B96DE4B1C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905" y="6591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Financial Strategies &amp; Risk Management in Sustainable Tourism &amp;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8BAFC-05C4-2EA3-A4DF-1B10EA9A5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560" y="1693195"/>
            <a:ext cx="10515600" cy="3640897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Sustainable tourism and events require </a:t>
            </a:r>
            <a:r>
              <a:rPr lang="en-GB" b="1" dirty="0"/>
              <a:t>smart financial planning</a:t>
            </a:r>
            <a:r>
              <a:rPr lang="en-GB" dirty="0"/>
              <a:t> and </a:t>
            </a:r>
            <a:r>
              <a:rPr lang="en-GB" b="1" dirty="0"/>
              <a:t>effective risk management</a:t>
            </a:r>
            <a:r>
              <a:rPr lang="en-GB" dirty="0"/>
              <a:t> to balance profitability with environmental and social responsibility.</a:t>
            </a:r>
          </a:p>
          <a:p>
            <a:pPr>
              <a:lnSpc>
                <a:spcPct val="100000"/>
              </a:lnSpc>
            </a:pPr>
            <a:r>
              <a:rPr lang="en-GB" b="1" dirty="0"/>
              <a:t>Financial Strategies for Sustainable Tourism &amp; Events</a:t>
            </a:r>
          </a:p>
          <a:p>
            <a:pPr>
              <a:lnSpc>
                <a:spcPct val="100000"/>
              </a:lnSpc>
            </a:pPr>
            <a:r>
              <a:rPr lang="en-GB" dirty="0"/>
              <a:t>Sustainability investments require </a:t>
            </a:r>
            <a:r>
              <a:rPr lang="en-GB" b="1" dirty="0"/>
              <a:t>upfront capital</a:t>
            </a:r>
            <a:r>
              <a:rPr lang="en-GB" dirty="0"/>
              <a:t>, but they generate long-term cost savings, enhance brand reputation, and attract eco-conscious consumers. Businesses use </a:t>
            </a:r>
            <a:r>
              <a:rPr lang="en-GB" b="1" dirty="0"/>
              <a:t>various financing models</a:t>
            </a:r>
            <a:r>
              <a:rPr lang="en-GB" dirty="0"/>
              <a:t> to support sustainability.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7455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2E7170-F128-2D27-2524-877E815C9C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1403" y="58377"/>
            <a:ext cx="9281493" cy="5761949"/>
          </a:xfrm>
        </p:spPr>
      </p:pic>
    </p:spTree>
    <p:extLst>
      <p:ext uri="{BB962C8B-B14F-4D97-AF65-F5344CB8AC3E}">
        <p14:creationId xmlns:p14="http://schemas.microsoft.com/office/powerpoint/2010/main" val="42050387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B398F-3956-7639-4F4E-8B40C79A3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48" y="62428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Case Study: Costa Rica’s Eco-Tourism Financing Model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AB9AC-588F-0197-EE22-A5A4E6A5C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48" y="1110361"/>
            <a:ext cx="10515600" cy="4450127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Problem:</a:t>
            </a:r>
            <a:br>
              <a:rPr lang="en-GB" dirty="0"/>
            </a:br>
            <a:r>
              <a:rPr lang="en-GB" dirty="0"/>
              <a:t>Costa Rica needed financial resources to preserve its </a:t>
            </a:r>
            <a:r>
              <a:rPr lang="en-GB" b="1" dirty="0"/>
              <a:t>rainforests, wildlife, and eco-tourism industry</a:t>
            </a:r>
            <a:r>
              <a:rPr lang="en-GB" dirty="0"/>
              <a:t> while generating revenue.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Solution:</a:t>
            </a:r>
            <a:r>
              <a:rPr lang="en-GB" dirty="0"/>
              <a:t> ✅ </a:t>
            </a:r>
            <a:r>
              <a:rPr lang="en-GB" b="1" dirty="0"/>
              <a:t>Green Bonds &amp; PPPs</a:t>
            </a:r>
            <a:r>
              <a:rPr lang="en-GB" dirty="0"/>
              <a:t> funded national park conservation.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Eco-certifications (CST Program)</a:t>
            </a:r>
            <a:r>
              <a:rPr lang="en-GB" dirty="0"/>
              <a:t> attracted eco-conscious investors.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Sustainability-Linked Loans (SLLs)</a:t>
            </a:r>
            <a:r>
              <a:rPr lang="en-GB" dirty="0"/>
              <a:t> provided financing for </a:t>
            </a:r>
            <a:r>
              <a:rPr lang="en-GB" b="1" dirty="0"/>
              <a:t>solar-powered eco-lodges</a:t>
            </a:r>
            <a:r>
              <a:rPr lang="en-GB" dirty="0"/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Results: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25% of Costa Rica’s land is protected</a:t>
            </a:r>
            <a:r>
              <a:rPr lang="en-GB" dirty="0"/>
              <a:t>, making it a global leader in eco-tourism.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$3 billion annual revenue</a:t>
            </a:r>
            <a:r>
              <a:rPr lang="en-GB" dirty="0"/>
              <a:t> from sustainable tourism.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8471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47098-1BB2-AF06-4236-7A2D34B0D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074" y="85208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Risk Management in Sustainable Tourism &amp;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D3E97-E055-77EA-39B0-5E565E3494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074" y="1786881"/>
            <a:ext cx="5156200" cy="3809862"/>
          </a:xfrm>
        </p:spPr>
        <p:txBody>
          <a:bodyPr>
            <a:normAutofit/>
          </a:bodyPr>
          <a:lstStyle/>
          <a:p>
            <a:r>
              <a:rPr lang="en-GB" sz="2400" dirty="0"/>
              <a:t>Sustainable tourism and events require </a:t>
            </a:r>
            <a:r>
              <a:rPr lang="en-GB" sz="2400" b="1" dirty="0"/>
              <a:t>strong risk management frameworks</a:t>
            </a:r>
            <a:r>
              <a:rPr lang="en-GB" sz="2400" dirty="0"/>
              <a:t> to handle:</a:t>
            </a:r>
            <a:br>
              <a:rPr lang="en-GB" sz="2400" dirty="0"/>
            </a:br>
            <a:r>
              <a:rPr lang="en-GB" sz="2400" dirty="0"/>
              <a:t>✅ </a:t>
            </a:r>
            <a:r>
              <a:rPr lang="en-GB" sz="2400" b="1" dirty="0"/>
              <a:t>Environmental Risks</a:t>
            </a:r>
            <a:r>
              <a:rPr lang="en-GB" sz="2400" dirty="0"/>
              <a:t> (climate change, natural disasters).</a:t>
            </a:r>
            <a:br>
              <a:rPr lang="en-GB" sz="2400" dirty="0"/>
            </a:br>
            <a:r>
              <a:rPr lang="en-GB" sz="2400" dirty="0"/>
              <a:t>✅ </a:t>
            </a:r>
            <a:r>
              <a:rPr lang="en-GB" sz="2400" b="1" dirty="0"/>
              <a:t>Reputational Risks</a:t>
            </a:r>
            <a:r>
              <a:rPr lang="en-GB" sz="2400" dirty="0"/>
              <a:t> (greenwashing accusations).</a:t>
            </a:r>
            <a:br>
              <a:rPr lang="en-GB" sz="2400" dirty="0"/>
            </a:br>
            <a:r>
              <a:rPr lang="en-GB" sz="2400" dirty="0"/>
              <a:t>✅ </a:t>
            </a:r>
            <a:r>
              <a:rPr lang="en-GB" sz="2400" b="1" dirty="0"/>
              <a:t>Financial Risks</a:t>
            </a:r>
            <a:r>
              <a:rPr lang="en-GB" sz="2400" dirty="0"/>
              <a:t> (high sustainability investment costs).</a:t>
            </a:r>
            <a:br>
              <a:rPr lang="en-GB" sz="2400" dirty="0"/>
            </a:br>
            <a:r>
              <a:rPr lang="en-GB" sz="2400" dirty="0"/>
              <a:t>✅ </a:t>
            </a:r>
            <a:r>
              <a:rPr lang="en-GB" sz="2400" b="1" dirty="0"/>
              <a:t>Health &amp; Safety Risks</a:t>
            </a:r>
            <a:r>
              <a:rPr lang="en-GB" sz="2400" dirty="0"/>
              <a:t> (sanitation, crowd control, pandemics).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031BAC-029C-0436-7135-D204AC3CD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8841" y="1343608"/>
            <a:ext cx="6500326" cy="46964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81840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12DCB-B829-3B8D-E585-A92ED622C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853" y="4788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Case Study: Tokyo 2020 Olympics – Risk Management in a Sustainable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08E9E-A569-758B-DE8C-E28325C417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2853" y="1471062"/>
            <a:ext cx="5156200" cy="380986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Problem:</a:t>
            </a:r>
            <a:br>
              <a:rPr lang="en-GB" dirty="0"/>
            </a:br>
            <a:r>
              <a:rPr lang="en-GB" dirty="0"/>
              <a:t>The Tokyo Olympics faced </a:t>
            </a:r>
            <a:r>
              <a:rPr lang="en-GB" b="1" dirty="0"/>
              <a:t>multiple risks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COVID-19 health crisis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Reputational risks</a:t>
            </a:r>
            <a:r>
              <a:rPr lang="en-GB" dirty="0"/>
              <a:t> (pressure for green initiatives).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Financial concerns</a:t>
            </a:r>
            <a:r>
              <a:rPr lang="en-GB" dirty="0"/>
              <a:t> (high costs of sustainable infrastructure).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Solutions: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Zero-contact technology</a:t>
            </a:r>
            <a:r>
              <a:rPr lang="en-GB" dirty="0"/>
              <a:t> reduced COVID-19 spread.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Sustainable infrastructure</a:t>
            </a:r>
            <a:r>
              <a:rPr lang="en-GB" dirty="0"/>
              <a:t> (recycled materials, renewable energy).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Financial planning</a:t>
            </a:r>
            <a:r>
              <a:rPr lang="en-GB" dirty="0"/>
              <a:t>: Cost overruns managed via </a:t>
            </a:r>
            <a:r>
              <a:rPr lang="en-GB" b="1" dirty="0"/>
              <a:t>government-backed green financing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DBAD96-A440-DE16-A5D7-72B8083B8B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48309" y="1524069"/>
            <a:ext cx="6020837" cy="4497286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Results: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Carbon-neutral event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No major COVID outbreaks</a:t>
            </a:r>
            <a:r>
              <a:rPr lang="en-GB" dirty="0"/>
              <a:t> due to strong health measures.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Cost-effective sustainability model</a:t>
            </a:r>
            <a:r>
              <a:rPr lang="en-GB" dirty="0"/>
              <a:t> for future events.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Conclusion: The Business Case for Sustainable Tourism &amp; Events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✅ </a:t>
            </a:r>
            <a:r>
              <a:rPr lang="en-GB" b="1" dirty="0"/>
              <a:t>Sustainable operations require smart financial strategies (e.g., green bonds, PPPs, tourism taxes).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Risk management (covering financial, environmental, and health risks) is critical for long-term success.</a:t>
            </a:r>
            <a:br>
              <a:rPr lang="en-GB" dirty="0"/>
            </a:br>
            <a:r>
              <a:rPr lang="en-GB" dirty="0"/>
              <a:t>✅ </a:t>
            </a:r>
            <a:r>
              <a:rPr lang="en-GB" b="1" dirty="0"/>
              <a:t>Case studies like Costa Rica and Tokyo 2020 show that sustainability is not just an ethical choice—it’s a profitable business strategy.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9647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4C06B-F02B-BD8C-2040-79A7E4EC2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65" y="109392"/>
            <a:ext cx="10515600" cy="1325563"/>
          </a:xfrm>
        </p:spPr>
        <p:txBody>
          <a:bodyPr/>
          <a:lstStyle/>
          <a:p>
            <a:r>
              <a:rPr lang="en-GB" dirty="0"/>
              <a:t>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C523E-3E62-2301-0BFD-1F9933049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293" y="1155622"/>
            <a:ext cx="10515600" cy="5267617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You have been hired as the </a:t>
            </a:r>
            <a:r>
              <a:rPr lang="en-GB" b="1" dirty="0"/>
              <a:t>Operations Manager</a:t>
            </a:r>
            <a:r>
              <a:rPr lang="en-GB" dirty="0"/>
              <a:t> for a </a:t>
            </a:r>
            <a:r>
              <a:rPr lang="en-GB" b="1" dirty="0"/>
              <a:t>luxury eco-hotel</a:t>
            </a:r>
            <a:r>
              <a:rPr lang="en-GB" dirty="0"/>
              <a:t> that wants to improve its </a:t>
            </a:r>
            <a:r>
              <a:rPr lang="en-GB" b="1" dirty="0"/>
              <a:t>sustainability and efficiency</a:t>
            </a:r>
            <a:r>
              <a:rPr lang="en-GB" dirty="0"/>
              <a:t> while maintaining profitability. The hotel is located in a coastal area with </a:t>
            </a:r>
            <a:r>
              <a:rPr lang="en-GB" b="1" dirty="0"/>
              <a:t>high tourism demand</a:t>
            </a:r>
            <a:r>
              <a:rPr lang="en-GB" dirty="0"/>
              <a:t> but also faces challenges like </a:t>
            </a:r>
            <a:r>
              <a:rPr lang="en-GB" b="1" dirty="0"/>
              <a:t>rising energy costs, environmental regulations, and increasing guest expectations for eco-friendly services</a:t>
            </a:r>
            <a:r>
              <a:rPr lang="en-GB" dirty="0"/>
              <a:t>.</a:t>
            </a:r>
          </a:p>
          <a:p>
            <a:pPr>
              <a:lnSpc>
                <a:spcPct val="120000"/>
              </a:lnSpc>
            </a:pPr>
            <a:r>
              <a:rPr lang="en-GB" dirty="0"/>
              <a:t>Your goal is to </a:t>
            </a:r>
            <a:r>
              <a:rPr lang="en-GB" b="1" dirty="0"/>
              <a:t>develop an operations management strategy</a:t>
            </a:r>
            <a:r>
              <a:rPr lang="en-GB" dirty="0"/>
              <a:t> that balances </a:t>
            </a:r>
            <a:r>
              <a:rPr lang="en-GB" b="1" dirty="0"/>
              <a:t>sustainability, cost-efficiency, and guest satisfaction.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Policy &amp; Procedures Development</a:t>
            </a:r>
          </a:p>
          <a:p>
            <a:pPr>
              <a:lnSpc>
                <a:spcPct val="120000"/>
              </a:lnSpc>
              <a:buFont typeface="+mj-lt"/>
              <a:buAutoNum type="arabicPeriod"/>
            </a:pPr>
            <a:r>
              <a:rPr lang="en-GB" b="1" dirty="0"/>
              <a:t>Sustainability Policy:</a:t>
            </a:r>
            <a:endParaRPr lang="en-GB" dirty="0"/>
          </a:p>
          <a:p>
            <a:pPr marL="742950" lvl="1" indent="-285750">
              <a:lnSpc>
                <a:spcPct val="120000"/>
              </a:lnSpc>
              <a:buFont typeface="+mj-lt"/>
              <a:buAutoNum type="arabicPeriod"/>
            </a:pPr>
            <a:r>
              <a:rPr lang="en-GB" dirty="0"/>
              <a:t>Define three </a:t>
            </a:r>
            <a:r>
              <a:rPr lang="en-GB" b="1" dirty="0"/>
              <a:t>key sustainability goals</a:t>
            </a:r>
            <a:r>
              <a:rPr lang="en-GB" dirty="0"/>
              <a:t> for the hotel.</a:t>
            </a:r>
          </a:p>
          <a:p>
            <a:pPr marL="742950" lvl="1" indent="-285750">
              <a:lnSpc>
                <a:spcPct val="120000"/>
              </a:lnSpc>
              <a:buFont typeface="+mj-lt"/>
              <a:buAutoNum type="arabicPeriod"/>
            </a:pPr>
            <a:r>
              <a:rPr lang="en-GB" dirty="0"/>
              <a:t>How will you </a:t>
            </a:r>
            <a:r>
              <a:rPr lang="en-GB" b="1" dirty="0"/>
              <a:t>train employees</a:t>
            </a:r>
            <a:r>
              <a:rPr lang="en-GB" dirty="0"/>
              <a:t> to implement these policies?</a:t>
            </a:r>
          </a:p>
          <a:p>
            <a:pPr>
              <a:lnSpc>
                <a:spcPct val="120000"/>
              </a:lnSpc>
              <a:buFont typeface="+mj-lt"/>
              <a:buAutoNum type="arabicPeriod"/>
            </a:pPr>
            <a:r>
              <a:rPr lang="en-GB" b="1" dirty="0"/>
              <a:t>Health &amp; Safety Procedures:</a:t>
            </a:r>
            <a:endParaRPr lang="en-GB" dirty="0"/>
          </a:p>
          <a:p>
            <a:pPr marL="742950" lvl="1" indent="-285750">
              <a:lnSpc>
                <a:spcPct val="120000"/>
              </a:lnSpc>
              <a:buFont typeface="+mj-lt"/>
              <a:buAutoNum type="arabicPeriod"/>
            </a:pPr>
            <a:r>
              <a:rPr lang="en-GB" dirty="0"/>
              <a:t>Identify </a:t>
            </a:r>
            <a:r>
              <a:rPr lang="en-GB" b="1" dirty="0"/>
              <a:t>three potential health &amp; safety risks</a:t>
            </a:r>
            <a:r>
              <a:rPr lang="en-GB" dirty="0"/>
              <a:t> in hotel operations.</a:t>
            </a:r>
          </a:p>
          <a:p>
            <a:pPr marL="742950" lvl="1" indent="-285750">
              <a:lnSpc>
                <a:spcPct val="120000"/>
              </a:lnSpc>
              <a:buFont typeface="+mj-lt"/>
              <a:buAutoNum type="arabicPeriod"/>
            </a:pPr>
            <a:r>
              <a:rPr lang="en-GB" dirty="0"/>
              <a:t>Develop a </a:t>
            </a:r>
            <a:r>
              <a:rPr lang="en-GB" b="1" dirty="0"/>
              <a:t>risk management plan</a:t>
            </a:r>
            <a:r>
              <a:rPr lang="en-GB" dirty="0"/>
              <a:t> for one of these risks.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08093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498064A0-E616-447C-9579-DC13241DC401}" vid="{BC3CF857-6F1D-478F-A928-B9D8215FC413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2850</Words>
  <Application>Microsoft Office PowerPoint</Application>
  <PresentationFormat>Widescreen</PresentationFormat>
  <Paragraphs>204</Paragraphs>
  <Slides>24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Calibri Light</vt:lpstr>
      <vt:lpstr>Theme1</vt:lpstr>
      <vt:lpstr>Accessible 2</vt:lpstr>
      <vt:lpstr>Sub Title 1</vt:lpstr>
      <vt:lpstr>OPERATIONS MANAGEMENT </vt:lpstr>
      <vt:lpstr>Technology and Innovation in Operations Management in tourism and events</vt:lpstr>
      <vt:lpstr>PowerPoint Presentation</vt:lpstr>
      <vt:lpstr>PowerPoint Presentation</vt:lpstr>
      <vt:lpstr>Sustainability and Corporate Social Responsibility (CSR) in Operations Management</vt:lpstr>
      <vt:lpstr>PowerPoint Presentation</vt:lpstr>
      <vt:lpstr>Cultural and Diversity Management in Operations Management </vt:lpstr>
      <vt:lpstr>Cultural Sensitivity in Tourism &amp; Events </vt:lpstr>
      <vt:lpstr>Leadership &amp; Policy Implementation </vt:lpstr>
      <vt:lpstr>Sustainable Event Management: Case Studies </vt:lpstr>
      <vt:lpstr>Sustainable Tourism Practices: Case Studies </vt:lpstr>
      <vt:lpstr>Sustainability and CSR in Tourism &amp; Events: Operations Management Perspective</vt:lpstr>
      <vt:lpstr>Policies and Procedures in Sustainable Operations </vt:lpstr>
      <vt:lpstr>Risk Management in Sustainable Tourism &amp; Events </vt:lpstr>
      <vt:lpstr> Health &amp; Safety in Sustainable Event &amp; Tourism Operations </vt:lpstr>
      <vt:lpstr>Compliance with Legislation &amp; Regulations in Sustainable Tourism</vt:lpstr>
      <vt:lpstr>Financial Aspects of Sustainable Tourism &amp; CSR</vt:lpstr>
      <vt:lpstr>Operations Management’s Role in Sustainability &amp; CSR</vt:lpstr>
      <vt:lpstr>Financial Strategies &amp; Risk Management in Sustainable Tourism &amp; Events</vt:lpstr>
      <vt:lpstr>PowerPoint Presentation</vt:lpstr>
      <vt:lpstr>Case Study: Costa Rica’s Eco-Tourism Financing Model </vt:lpstr>
      <vt:lpstr>Risk Management in Sustainable Tourism &amp; Events</vt:lpstr>
      <vt:lpstr>Case Study: Tokyo 2020 Olympics – Risk Management in a Sustainable Event</vt:lpstr>
      <vt:lpstr>TASK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Deborah Jenkins</dc:creator>
  <cp:lastModifiedBy>Deborah Jenkins</cp:lastModifiedBy>
  <cp:revision>1</cp:revision>
  <dcterms:created xsi:type="dcterms:W3CDTF">2025-02-17T17:33:14Z</dcterms:created>
  <dcterms:modified xsi:type="dcterms:W3CDTF">2025-02-18T08:19:26Z</dcterms:modified>
</cp:coreProperties>
</file>