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F4781-8FED-47E9-BCCB-B39398C49BB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A23DBCB-F731-47E0-9F50-69AE631CFB4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3FCA22E-E556-4A5A-B7F6-BC8326E0B033}"/>
              </a:ext>
            </a:extLst>
          </p:cNvPr>
          <p:cNvSpPr>
            <a:spLocks noGrp="1"/>
          </p:cNvSpPr>
          <p:nvPr>
            <p:ph type="dt" sz="half" idx="10"/>
          </p:nvPr>
        </p:nvSpPr>
        <p:spPr/>
        <p:txBody>
          <a:bodyPr/>
          <a:lstStyle/>
          <a:p>
            <a:fld id="{DE597E3C-ED7A-412F-B231-18F0451035AB}" type="datetimeFigureOut">
              <a:rPr lang="en-GB" smtClean="0"/>
              <a:t>12/01/2020</a:t>
            </a:fld>
            <a:endParaRPr lang="en-GB"/>
          </a:p>
        </p:txBody>
      </p:sp>
      <p:sp>
        <p:nvSpPr>
          <p:cNvPr id="5" name="Footer Placeholder 4">
            <a:extLst>
              <a:ext uri="{FF2B5EF4-FFF2-40B4-BE49-F238E27FC236}">
                <a16:creationId xmlns:a16="http://schemas.microsoft.com/office/drawing/2014/main" id="{6C99552E-5A7F-4619-9827-0EA76A891D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481B03-CF97-4FB4-95E3-80909B43A919}"/>
              </a:ext>
            </a:extLst>
          </p:cNvPr>
          <p:cNvSpPr>
            <a:spLocks noGrp="1"/>
          </p:cNvSpPr>
          <p:nvPr>
            <p:ph type="sldNum" sz="quarter" idx="12"/>
          </p:nvPr>
        </p:nvSpPr>
        <p:spPr/>
        <p:txBody>
          <a:bodyPr/>
          <a:lstStyle/>
          <a:p>
            <a:fld id="{D39C3CAF-05DE-4392-9850-4435C2C8099A}" type="slidenum">
              <a:rPr lang="en-GB" smtClean="0"/>
              <a:t>‹#›</a:t>
            </a:fld>
            <a:endParaRPr lang="en-GB"/>
          </a:p>
        </p:txBody>
      </p:sp>
    </p:spTree>
    <p:extLst>
      <p:ext uri="{BB962C8B-B14F-4D97-AF65-F5344CB8AC3E}">
        <p14:creationId xmlns:p14="http://schemas.microsoft.com/office/powerpoint/2010/main" val="32730316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D3014-E78B-49D8-8E1F-A01B1692F9C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075CD99-6D8E-48E0-A5B4-B7F966AF76AD}"/>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4F40D69-1A16-450F-894A-0101C9015202}"/>
              </a:ext>
            </a:extLst>
          </p:cNvPr>
          <p:cNvSpPr>
            <a:spLocks noGrp="1"/>
          </p:cNvSpPr>
          <p:nvPr>
            <p:ph type="dt" sz="half" idx="10"/>
          </p:nvPr>
        </p:nvSpPr>
        <p:spPr/>
        <p:txBody>
          <a:bodyPr/>
          <a:lstStyle/>
          <a:p>
            <a:fld id="{DE597E3C-ED7A-412F-B231-18F0451035AB}" type="datetimeFigureOut">
              <a:rPr lang="en-GB" smtClean="0"/>
              <a:t>12/01/2020</a:t>
            </a:fld>
            <a:endParaRPr lang="en-GB"/>
          </a:p>
        </p:txBody>
      </p:sp>
      <p:sp>
        <p:nvSpPr>
          <p:cNvPr id="5" name="Footer Placeholder 4">
            <a:extLst>
              <a:ext uri="{FF2B5EF4-FFF2-40B4-BE49-F238E27FC236}">
                <a16:creationId xmlns:a16="http://schemas.microsoft.com/office/drawing/2014/main" id="{DD66F74E-D2B2-4DE8-97ED-150C575926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366861-059F-4A74-AE68-9CF67D19D2F2}"/>
              </a:ext>
            </a:extLst>
          </p:cNvPr>
          <p:cNvSpPr>
            <a:spLocks noGrp="1"/>
          </p:cNvSpPr>
          <p:nvPr>
            <p:ph type="sldNum" sz="quarter" idx="12"/>
          </p:nvPr>
        </p:nvSpPr>
        <p:spPr/>
        <p:txBody>
          <a:bodyPr/>
          <a:lstStyle/>
          <a:p>
            <a:fld id="{D39C3CAF-05DE-4392-9850-4435C2C8099A}" type="slidenum">
              <a:rPr lang="en-GB" smtClean="0"/>
              <a:t>‹#›</a:t>
            </a:fld>
            <a:endParaRPr lang="en-GB"/>
          </a:p>
        </p:txBody>
      </p:sp>
    </p:spTree>
    <p:extLst>
      <p:ext uri="{BB962C8B-B14F-4D97-AF65-F5344CB8AC3E}">
        <p14:creationId xmlns:p14="http://schemas.microsoft.com/office/powerpoint/2010/main" val="37268951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5D705C-508E-4A75-981A-551B939D179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E4C4BA2-08EB-4D81-87CF-0EBDA3C3721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7671015B-F518-4B38-981A-0622E3D90066}"/>
              </a:ext>
            </a:extLst>
          </p:cNvPr>
          <p:cNvSpPr>
            <a:spLocks noGrp="1"/>
          </p:cNvSpPr>
          <p:nvPr>
            <p:ph type="dt" sz="half" idx="10"/>
          </p:nvPr>
        </p:nvSpPr>
        <p:spPr/>
        <p:txBody>
          <a:bodyPr/>
          <a:lstStyle/>
          <a:p>
            <a:fld id="{DE597E3C-ED7A-412F-B231-18F0451035AB}" type="datetimeFigureOut">
              <a:rPr lang="en-GB" smtClean="0"/>
              <a:t>12/01/2020</a:t>
            </a:fld>
            <a:endParaRPr lang="en-GB"/>
          </a:p>
        </p:txBody>
      </p:sp>
      <p:sp>
        <p:nvSpPr>
          <p:cNvPr id="5" name="Footer Placeholder 4">
            <a:extLst>
              <a:ext uri="{FF2B5EF4-FFF2-40B4-BE49-F238E27FC236}">
                <a16:creationId xmlns:a16="http://schemas.microsoft.com/office/drawing/2014/main" id="{F964EF67-A846-4736-B436-D83B96100F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ED482A-B1F7-4B1E-B25F-26AC96352EBE}"/>
              </a:ext>
            </a:extLst>
          </p:cNvPr>
          <p:cNvSpPr>
            <a:spLocks noGrp="1"/>
          </p:cNvSpPr>
          <p:nvPr>
            <p:ph type="sldNum" sz="quarter" idx="12"/>
          </p:nvPr>
        </p:nvSpPr>
        <p:spPr/>
        <p:txBody>
          <a:bodyPr/>
          <a:lstStyle/>
          <a:p>
            <a:fld id="{D39C3CAF-05DE-4392-9850-4435C2C8099A}" type="slidenum">
              <a:rPr lang="en-GB" smtClean="0"/>
              <a:t>‹#›</a:t>
            </a:fld>
            <a:endParaRPr lang="en-GB"/>
          </a:p>
        </p:txBody>
      </p:sp>
    </p:spTree>
    <p:extLst>
      <p:ext uri="{BB962C8B-B14F-4D97-AF65-F5344CB8AC3E}">
        <p14:creationId xmlns:p14="http://schemas.microsoft.com/office/powerpoint/2010/main" val="22380880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FD486-4301-4B49-B088-71F7E0803CA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DA313FA-3A97-4928-BFB5-9ECDD368B526}"/>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97D840C-3C50-40B4-A453-0DF7087C19B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40502EE-B2F3-4714-9407-630F8E4A7C73}"/>
              </a:ext>
            </a:extLst>
          </p:cNvPr>
          <p:cNvSpPr>
            <a:spLocks noGrp="1"/>
          </p:cNvSpPr>
          <p:nvPr>
            <p:ph type="dt" sz="half" idx="10"/>
          </p:nvPr>
        </p:nvSpPr>
        <p:spPr/>
        <p:txBody>
          <a:bodyPr/>
          <a:lstStyle/>
          <a:p>
            <a:fld id="{DE597E3C-ED7A-412F-B231-18F0451035AB}" type="datetimeFigureOut">
              <a:rPr lang="en-GB" smtClean="0"/>
              <a:t>12/01/2020</a:t>
            </a:fld>
            <a:endParaRPr lang="en-GB"/>
          </a:p>
        </p:txBody>
      </p:sp>
      <p:sp>
        <p:nvSpPr>
          <p:cNvPr id="6" name="Footer Placeholder 5">
            <a:extLst>
              <a:ext uri="{FF2B5EF4-FFF2-40B4-BE49-F238E27FC236}">
                <a16:creationId xmlns:a16="http://schemas.microsoft.com/office/drawing/2014/main" id="{9C6639C2-AFE9-4DF5-BFCC-1AD2DA8F11C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23149D9-63F2-4A20-AD03-E9D3A63A7292}"/>
              </a:ext>
            </a:extLst>
          </p:cNvPr>
          <p:cNvSpPr>
            <a:spLocks noGrp="1"/>
          </p:cNvSpPr>
          <p:nvPr>
            <p:ph type="sldNum" sz="quarter" idx="12"/>
          </p:nvPr>
        </p:nvSpPr>
        <p:spPr/>
        <p:txBody>
          <a:bodyPr/>
          <a:lstStyle/>
          <a:p>
            <a:fld id="{D39C3CAF-05DE-4392-9850-4435C2C8099A}" type="slidenum">
              <a:rPr lang="en-GB" smtClean="0"/>
              <a:t>‹#›</a:t>
            </a:fld>
            <a:endParaRPr lang="en-GB"/>
          </a:p>
        </p:txBody>
      </p:sp>
    </p:spTree>
    <p:extLst>
      <p:ext uri="{BB962C8B-B14F-4D97-AF65-F5344CB8AC3E}">
        <p14:creationId xmlns:p14="http://schemas.microsoft.com/office/powerpoint/2010/main" val="37546342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944C8-01F4-4976-9FF1-473EAD4EB6A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EF51F69-5A4A-4070-85A7-342B9DF10FA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8C6D7728-CAA1-4820-9559-09DA85BE29E0}"/>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1CB755E-8E22-4BE1-80D6-19F08F0109A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D9A95E2D-9345-4BEB-B0D7-4A98F1D51D0E}"/>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C33730E-0A01-4A2B-BE07-2E05D34DFDAA}"/>
              </a:ext>
            </a:extLst>
          </p:cNvPr>
          <p:cNvSpPr>
            <a:spLocks noGrp="1"/>
          </p:cNvSpPr>
          <p:nvPr>
            <p:ph type="dt" sz="half" idx="10"/>
          </p:nvPr>
        </p:nvSpPr>
        <p:spPr/>
        <p:txBody>
          <a:bodyPr/>
          <a:lstStyle/>
          <a:p>
            <a:fld id="{DE597E3C-ED7A-412F-B231-18F0451035AB}" type="datetimeFigureOut">
              <a:rPr lang="en-GB" smtClean="0"/>
              <a:t>12/01/2020</a:t>
            </a:fld>
            <a:endParaRPr lang="en-GB"/>
          </a:p>
        </p:txBody>
      </p:sp>
      <p:sp>
        <p:nvSpPr>
          <p:cNvPr id="8" name="Footer Placeholder 7">
            <a:extLst>
              <a:ext uri="{FF2B5EF4-FFF2-40B4-BE49-F238E27FC236}">
                <a16:creationId xmlns:a16="http://schemas.microsoft.com/office/drawing/2014/main" id="{C883957F-EE93-4DC1-8944-D3718609665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B4CED3D-ACE1-4597-8E3A-C1A3FF94F824}"/>
              </a:ext>
            </a:extLst>
          </p:cNvPr>
          <p:cNvSpPr>
            <a:spLocks noGrp="1"/>
          </p:cNvSpPr>
          <p:nvPr>
            <p:ph type="sldNum" sz="quarter" idx="12"/>
          </p:nvPr>
        </p:nvSpPr>
        <p:spPr/>
        <p:txBody>
          <a:bodyPr/>
          <a:lstStyle/>
          <a:p>
            <a:fld id="{D39C3CAF-05DE-4392-9850-4435C2C8099A}" type="slidenum">
              <a:rPr lang="en-GB" smtClean="0"/>
              <a:t>‹#›</a:t>
            </a:fld>
            <a:endParaRPr lang="en-GB"/>
          </a:p>
        </p:txBody>
      </p:sp>
    </p:spTree>
    <p:extLst>
      <p:ext uri="{BB962C8B-B14F-4D97-AF65-F5344CB8AC3E}">
        <p14:creationId xmlns:p14="http://schemas.microsoft.com/office/powerpoint/2010/main" val="7428959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D103C-8D61-45AB-8BC9-64884B2AD53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395BDC5-CFB4-454C-BB8C-4C2B0277A061}"/>
              </a:ext>
            </a:extLst>
          </p:cNvPr>
          <p:cNvSpPr>
            <a:spLocks noGrp="1"/>
          </p:cNvSpPr>
          <p:nvPr>
            <p:ph type="dt" sz="half" idx="10"/>
          </p:nvPr>
        </p:nvSpPr>
        <p:spPr/>
        <p:txBody>
          <a:bodyPr/>
          <a:lstStyle/>
          <a:p>
            <a:fld id="{DE597E3C-ED7A-412F-B231-18F0451035AB}" type="datetimeFigureOut">
              <a:rPr lang="en-GB" smtClean="0"/>
              <a:t>12/01/2020</a:t>
            </a:fld>
            <a:endParaRPr lang="en-GB"/>
          </a:p>
        </p:txBody>
      </p:sp>
      <p:sp>
        <p:nvSpPr>
          <p:cNvPr id="4" name="Footer Placeholder 3">
            <a:extLst>
              <a:ext uri="{FF2B5EF4-FFF2-40B4-BE49-F238E27FC236}">
                <a16:creationId xmlns:a16="http://schemas.microsoft.com/office/drawing/2014/main" id="{636972CC-8158-4070-9B81-D32BFE98586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AECF664-E8EA-430C-BBED-B24312922D12}"/>
              </a:ext>
            </a:extLst>
          </p:cNvPr>
          <p:cNvSpPr>
            <a:spLocks noGrp="1"/>
          </p:cNvSpPr>
          <p:nvPr>
            <p:ph type="sldNum" sz="quarter" idx="12"/>
          </p:nvPr>
        </p:nvSpPr>
        <p:spPr/>
        <p:txBody>
          <a:bodyPr/>
          <a:lstStyle/>
          <a:p>
            <a:fld id="{D39C3CAF-05DE-4392-9850-4435C2C8099A}" type="slidenum">
              <a:rPr lang="en-GB" smtClean="0"/>
              <a:t>‹#›</a:t>
            </a:fld>
            <a:endParaRPr lang="en-GB"/>
          </a:p>
        </p:txBody>
      </p:sp>
    </p:spTree>
    <p:extLst>
      <p:ext uri="{BB962C8B-B14F-4D97-AF65-F5344CB8AC3E}">
        <p14:creationId xmlns:p14="http://schemas.microsoft.com/office/powerpoint/2010/main" val="18113889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2576F4F-9A5A-4626-9071-21F0CCF50B11}"/>
              </a:ext>
            </a:extLst>
          </p:cNvPr>
          <p:cNvSpPr>
            <a:spLocks noGrp="1"/>
          </p:cNvSpPr>
          <p:nvPr>
            <p:ph type="dt" sz="half" idx="10"/>
          </p:nvPr>
        </p:nvSpPr>
        <p:spPr/>
        <p:txBody>
          <a:bodyPr/>
          <a:lstStyle/>
          <a:p>
            <a:fld id="{DE597E3C-ED7A-412F-B231-18F0451035AB}" type="datetimeFigureOut">
              <a:rPr lang="en-GB" smtClean="0"/>
              <a:t>12/01/2020</a:t>
            </a:fld>
            <a:endParaRPr lang="en-GB"/>
          </a:p>
        </p:txBody>
      </p:sp>
      <p:sp>
        <p:nvSpPr>
          <p:cNvPr id="3" name="Footer Placeholder 2">
            <a:extLst>
              <a:ext uri="{FF2B5EF4-FFF2-40B4-BE49-F238E27FC236}">
                <a16:creationId xmlns:a16="http://schemas.microsoft.com/office/drawing/2014/main" id="{F5FE7526-87C3-4820-9E8E-4D7E9303835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FA8BB4F-0058-4431-A617-CE760AFAA334}"/>
              </a:ext>
            </a:extLst>
          </p:cNvPr>
          <p:cNvSpPr>
            <a:spLocks noGrp="1"/>
          </p:cNvSpPr>
          <p:nvPr>
            <p:ph type="sldNum" sz="quarter" idx="12"/>
          </p:nvPr>
        </p:nvSpPr>
        <p:spPr/>
        <p:txBody>
          <a:bodyPr/>
          <a:lstStyle/>
          <a:p>
            <a:fld id="{D39C3CAF-05DE-4392-9850-4435C2C8099A}" type="slidenum">
              <a:rPr lang="en-GB" smtClean="0"/>
              <a:t>‹#›</a:t>
            </a:fld>
            <a:endParaRPr lang="en-GB"/>
          </a:p>
        </p:txBody>
      </p:sp>
    </p:spTree>
    <p:extLst>
      <p:ext uri="{BB962C8B-B14F-4D97-AF65-F5344CB8AC3E}">
        <p14:creationId xmlns:p14="http://schemas.microsoft.com/office/powerpoint/2010/main" val="38345019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D9AB56-458C-43F1-AF2F-4139D502C3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8A7013C-D046-4F09-9D23-AE9DCC4ABFC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773D45B-3B02-4E66-86D8-17E30806C19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63FB814-AB86-44BD-99B3-384EE6C3D0E9}"/>
              </a:ext>
            </a:extLst>
          </p:cNvPr>
          <p:cNvSpPr>
            <a:spLocks noGrp="1"/>
          </p:cNvSpPr>
          <p:nvPr>
            <p:ph type="dt" sz="half" idx="10"/>
          </p:nvPr>
        </p:nvSpPr>
        <p:spPr/>
        <p:txBody>
          <a:bodyPr/>
          <a:lstStyle/>
          <a:p>
            <a:fld id="{DE597E3C-ED7A-412F-B231-18F0451035AB}" type="datetimeFigureOut">
              <a:rPr lang="en-GB" smtClean="0"/>
              <a:t>12/01/2020</a:t>
            </a:fld>
            <a:endParaRPr lang="en-GB"/>
          </a:p>
        </p:txBody>
      </p:sp>
      <p:sp>
        <p:nvSpPr>
          <p:cNvPr id="6" name="Footer Placeholder 5">
            <a:extLst>
              <a:ext uri="{FF2B5EF4-FFF2-40B4-BE49-F238E27FC236}">
                <a16:creationId xmlns:a16="http://schemas.microsoft.com/office/drawing/2014/main" id="{1CBAF32B-BDA3-4719-AB46-1404FC5477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3917182-B973-42BD-99C1-5055DA2431C5}"/>
              </a:ext>
            </a:extLst>
          </p:cNvPr>
          <p:cNvSpPr>
            <a:spLocks noGrp="1"/>
          </p:cNvSpPr>
          <p:nvPr>
            <p:ph type="sldNum" sz="quarter" idx="12"/>
          </p:nvPr>
        </p:nvSpPr>
        <p:spPr/>
        <p:txBody>
          <a:bodyPr/>
          <a:lstStyle/>
          <a:p>
            <a:fld id="{D39C3CAF-05DE-4392-9850-4435C2C8099A}" type="slidenum">
              <a:rPr lang="en-GB" smtClean="0"/>
              <a:t>‹#›</a:t>
            </a:fld>
            <a:endParaRPr lang="en-GB"/>
          </a:p>
        </p:txBody>
      </p:sp>
    </p:spTree>
    <p:extLst>
      <p:ext uri="{BB962C8B-B14F-4D97-AF65-F5344CB8AC3E}">
        <p14:creationId xmlns:p14="http://schemas.microsoft.com/office/powerpoint/2010/main" val="685781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29F31-D4D8-4703-93CA-6AF865FBB8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D332FC0-C07C-43AD-8BC5-CE11FBF78C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B73CDDC-5902-4FF0-962B-E775E32BF66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4E065E3-D660-4D06-87DA-C731996B0838}"/>
              </a:ext>
            </a:extLst>
          </p:cNvPr>
          <p:cNvSpPr>
            <a:spLocks noGrp="1"/>
          </p:cNvSpPr>
          <p:nvPr>
            <p:ph type="dt" sz="half" idx="10"/>
          </p:nvPr>
        </p:nvSpPr>
        <p:spPr/>
        <p:txBody>
          <a:bodyPr/>
          <a:lstStyle/>
          <a:p>
            <a:fld id="{DE597E3C-ED7A-412F-B231-18F0451035AB}" type="datetimeFigureOut">
              <a:rPr lang="en-GB" smtClean="0"/>
              <a:t>12/01/2020</a:t>
            </a:fld>
            <a:endParaRPr lang="en-GB"/>
          </a:p>
        </p:txBody>
      </p:sp>
      <p:sp>
        <p:nvSpPr>
          <p:cNvPr id="6" name="Footer Placeholder 5">
            <a:extLst>
              <a:ext uri="{FF2B5EF4-FFF2-40B4-BE49-F238E27FC236}">
                <a16:creationId xmlns:a16="http://schemas.microsoft.com/office/drawing/2014/main" id="{DB4CFF42-9045-4D51-927D-CFB4E10D5E3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982E0F-2E37-4EDB-80A6-7426F7A2AF41}"/>
              </a:ext>
            </a:extLst>
          </p:cNvPr>
          <p:cNvSpPr>
            <a:spLocks noGrp="1"/>
          </p:cNvSpPr>
          <p:nvPr>
            <p:ph type="sldNum" sz="quarter" idx="12"/>
          </p:nvPr>
        </p:nvSpPr>
        <p:spPr/>
        <p:txBody>
          <a:bodyPr/>
          <a:lstStyle/>
          <a:p>
            <a:fld id="{D39C3CAF-05DE-4392-9850-4435C2C8099A}" type="slidenum">
              <a:rPr lang="en-GB" smtClean="0"/>
              <a:t>‹#›</a:t>
            </a:fld>
            <a:endParaRPr lang="en-GB"/>
          </a:p>
        </p:txBody>
      </p:sp>
    </p:spTree>
    <p:extLst>
      <p:ext uri="{BB962C8B-B14F-4D97-AF65-F5344CB8AC3E}">
        <p14:creationId xmlns:p14="http://schemas.microsoft.com/office/powerpoint/2010/main" val="10826751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3BDFF-E980-4655-A308-47B831E8A97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290736D-7CC5-477C-9926-04648822D67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1B485C-49CE-4E44-A5B5-FE7919B75DCF}"/>
              </a:ext>
            </a:extLst>
          </p:cNvPr>
          <p:cNvSpPr>
            <a:spLocks noGrp="1"/>
          </p:cNvSpPr>
          <p:nvPr>
            <p:ph type="dt" sz="half" idx="10"/>
          </p:nvPr>
        </p:nvSpPr>
        <p:spPr/>
        <p:txBody>
          <a:bodyPr/>
          <a:lstStyle/>
          <a:p>
            <a:fld id="{DE597E3C-ED7A-412F-B231-18F0451035AB}" type="datetimeFigureOut">
              <a:rPr lang="en-GB" smtClean="0"/>
              <a:t>12/01/2020</a:t>
            </a:fld>
            <a:endParaRPr lang="en-GB"/>
          </a:p>
        </p:txBody>
      </p:sp>
      <p:sp>
        <p:nvSpPr>
          <p:cNvPr id="5" name="Footer Placeholder 4">
            <a:extLst>
              <a:ext uri="{FF2B5EF4-FFF2-40B4-BE49-F238E27FC236}">
                <a16:creationId xmlns:a16="http://schemas.microsoft.com/office/drawing/2014/main" id="{250AB907-6221-46B7-A78A-F20EA816B7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5DD3FF-8775-4A63-8D9B-5C2AEAD97147}"/>
              </a:ext>
            </a:extLst>
          </p:cNvPr>
          <p:cNvSpPr>
            <a:spLocks noGrp="1"/>
          </p:cNvSpPr>
          <p:nvPr>
            <p:ph type="sldNum" sz="quarter" idx="12"/>
          </p:nvPr>
        </p:nvSpPr>
        <p:spPr/>
        <p:txBody>
          <a:bodyPr/>
          <a:lstStyle/>
          <a:p>
            <a:fld id="{D39C3CAF-05DE-4392-9850-4435C2C8099A}" type="slidenum">
              <a:rPr lang="en-GB" smtClean="0"/>
              <a:t>‹#›</a:t>
            </a:fld>
            <a:endParaRPr lang="en-GB"/>
          </a:p>
        </p:txBody>
      </p:sp>
    </p:spTree>
    <p:extLst>
      <p:ext uri="{BB962C8B-B14F-4D97-AF65-F5344CB8AC3E}">
        <p14:creationId xmlns:p14="http://schemas.microsoft.com/office/powerpoint/2010/main" val="37037994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D35F043-B5C9-48A0-9290-CC26FD90944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0DFE22C-FA0B-40AD-BA0E-CF22AC049363}"/>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073E3E-CF43-4728-84F7-9ED180A2FB89}"/>
              </a:ext>
            </a:extLst>
          </p:cNvPr>
          <p:cNvSpPr>
            <a:spLocks noGrp="1"/>
          </p:cNvSpPr>
          <p:nvPr>
            <p:ph type="dt" sz="half" idx="10"/>
          </p:nvPr>
        </p:nvSpPr>
        <p:spPr/>
        <p:txBody>
          <a:bodyPr/>
          <a:lstStyle/>
          <a:p>
            <a:fld id="{DE597E3C-ED7A-412F-B231-18F0451035AB}" type="datetimeFigureOut">
              <a:rPr lang="en-GB" smtClean="0"/>
              <a:t>12/01/2020</a:t>
            </a:fld>
            <a:endParaRPr lang="en-GB"/>
          </a:p>
        </p:txBody>
      </p:sp>
      <p:sp>
        <p:nvSpPr>
          <p:cNvPr id="5" name="Footer Placeholder 4">
            <a:extLst>
              <a:ext uri="{FF2B5EF4-FFF2-40B4-BE49-F238E27FC236}">
                <a16:creationId xmlns:a16="http://schemas.microsoft.com/office/drawing/2014/main" id="{DDD61E41-B294-44E0-B799-CC9DB58BCE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8FD1E-5217-4B29-845E-1949FDDFB9AC}"/>
              </a:ext>
            </a:extLst>
          </p:cNvPr>
          <p:cNvSpPr>
            <a:spLocks noGrp="1"/>
          </p:cNvSpPr>
          <p:nvPr>
            <p:ph type="sldNum" sz="quarter" idx="12"/>
          </p:nvPr>
        </p:nvSpPr>
        <p:spPr/>
        <p:txBody>
          <a:bodyPr/>
          <a:lstStyle/>
          <a:p>
            <a:fld id="{D39C3CAF-05DE-4392-9850-4435C2C8099A}" type="slidenum">
              <a:rPr lang="en-GB" smtClean="0"/>
              <a:t>‹#›</a:t>
            </a:fld>
            <a:endParaRPr lang="en-GB"/>
          </a:p>
        </p:txBody>
      </p:sp>
    </p:spTree>
    <p:extLst>
      <p:ext uri="{BB962C8B-B14F-4D97-AF65-F5344CB8AC3E}">
        <p14:creationId xmlns:p14="http://schemas.microsoft.com/office/powerpoint/2010/main" val="14641365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C14230D-AEED-4BA6-9778-F94D7E8DAB5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7B46845-2818-4A89-BD76-9FD0D23D6A9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058287-42A9-4B43-BC5D-2DE7EBD961C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E597E3C-ED7A-412F-B231-18F0451035AB}" type="datetimeFigureOut">
              <a:rPr lang="en-GB" smtClean="0"/>
              <a:t>12/01/2020</a:t>
            </a:fld>
            <a:endParaRPr lang="en-GB"/>
          </a:p>
        </p:txBody>
      </p:sp>
      <p:sp>
        <p:nvSpPr>
          <p:cNvPr id="5" name="Footer Placeholder 4">
            <a:extLst>
              <a:ext uri="{FF2B5EF4-FFF2-40B4-BE49-F238E27FC236}">
                <a16:creationId xmlns:a16="http://schemas.microsoft.com/office/drawing/2014/main" id="{459AEAC9-1699-42D9-BF3D-43D940583BF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716E380-F75F-4E62-938B-16FC010C7EB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39C3CAF-05DE-4392-9850-4435C2C8099A}" type="slidenum">
              <a:rPr lang="en-GB" smtClean="0"/>
              <a:t>‹#›</a:t>
            </a:fld>
            <a:endParaRPr lang="en-GB"/>
          </a:p>
        </p:txBody>
      </p:sp>
    </p:spTree>
    <p:extLst>
      <p:ext uri="{BB962C8B-B14F-4D97-AF65-F5344CB8AC3E}">
        <p14:creationId xmlns:p14="http://schemas.microsoft.com/office/powerpoint/2010/main" val="26847234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www.scribbr.com/"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8CB5FCAB-CEB2-4F1D-9686-282DB4E6DF03}"/>
              </a:ext>
            </a:extLst>
          </p:cNvPr>
          <p:cNvSpPr/>
          <p:nvPr/>
        </p:nvSpPr>
        <p:spPr>
          <a:xfrm>
            <a:off x="248719" y="58722"/>
            <a:ext cx="11694562" cy="536896"/>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APA REFERENCING STYLE </a:t>
            </a:r>
            <a:r>
              <a:rPr lang="en-GB" sz="1000" dirty="0"/>
              <a:t>BY ROSE SMITH</a:t>
            </a:r>
          </a:p>
          <a:p>
            <a:pPr algn="ctr"/>
            <a:r>
              <a:rPr lang="en-GB" sz="1000" dirty="0"/>
              <a:t> (refence list: </a:t>
            </a:r>
            <a:r>
              <a:rPr lang="en-GB" sz="1000" dirty="0">
                <a:hlinkClick r:id="rId2"/>
              </a:rPr>
              <a:t>https://www.scribbr.com</a:t>
            </a:r>
            <a:r>
              <a:rPr lang="en-GB" sz="1000" dirty="0"/>
              <a:t> American Psychological Association.(2010). Publication manual of the American.)</a:t>
            </a:r>
          </a:p>
          <a:p>
            <a:pPr algn="ctr"/>
            <a:endParaRPr lang="en-GB" sz="1000" dirty="0"/>
          </a:p>
        </p:txBody>
      </p:sp>
      <p:sp>
        <p:nvSpPr>
          <p:cNvPr id="6" name="Rectangle: Rounded Corners 5">
            <a:extLst>
              <a:ext uri="{FF2B5EF4-FFF2-40B4-BE49-F238E27FC236}">
                <a16:creationId xmlns:a16="http://schemas.microsoft.com/office/drawing/2014/main" id="{863CE2EB-D023-4547-B374-432E37A0F6E9}"/>
              </a:ext>
            </a:extLst>
          </p:cNvPr>
          <p:cNvSpPr/>
          <p:nvPr/>
        </p:nvSpPr>
        <p:spPr>
          <a:xfrm>
            <a:off x="4429513" y="662473"/>
            <a:ext cx="3572460" cy="6064898"/>
          </a:xfrm>
          <a:prstGeom prst="roundRect">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r>
              <a:rPr lang="en-GB" sz="1400" dirty="0"/>
              <a:t>Refencing is used as a source of information that can be retrieved by the  reader at anytime to back up the information that has been written by the writer, for example a essay or the context of a book or a journal, etc .</a:t>
            </a:r>
          </a:p>
          <a:p>
            <a:pPr algn="ctr"/>
            <a:r>
              <a:rPr lang="en-GB" sz="1400" dirty="0"/>
              <a:t>It is also known as the universal library, just one click away from finding any documentation or information used with the resource that has been used in the context of  the research. There are also many different types of referencing used but they are all very easy to access via google search in psychology the refences system used is   </a:t>
            </a:r>
          </a:p>
          <a:p>
            <a:pPr algn="ctr"/>
            <a:r>
              <a:rPr lang="en-GB" sz="1400" dirty="0"/>
              <a:t>(APA) American psychological Association </a:t>
            </a:r>
          </a:p>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endParaRPr lang="en-GB" sz="1400" dirty="0"/>
          </a:p>
        </p:txBody>
      </p:sp>
      <p:sp>
        <p:nvSpPr>
          <p:cNvPr id="8" name="Rectangle: Rounded Corners 7">
            <a:extLst>
              <a:ext uri="{FF2B5EF4-FFF2-40B4-BE49-F238E27FC236}">
                <a16:creationId xmlns:a16="http://schemas.microsoft.com/office/drawing/2014/main" id="{BF1CEDF8-95C3-4D35-AE0D-97CC737752C3}"/>
              </a:ext>
            </a:extLst>
          </p:cNvPr>
          <p:cNvSpPr/>
          <p:nvPr/>
        </p:nvSpPr>
        <p:spPr>
          <a:xfrm>
            <a:off x="8610308" y="662473"/>
            <a:ext cx="3332973" cy="6064898"/>
          </a:xfrm>
          <a:prstGeom prst="roundRect">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800" dirty="0">
              <a:solidFill>
                <a:schemeClr val="bg1"/>
              </a:solidFill>
            </a:endParaRPr>
          </a:p>
          <a:p>
            <a:pPr algn="ctr"/>
            <a:endParaRPr lang="en-GB" sz="800" dirty="0">
              <a:solidFill>
                <a:schemeClr val="bg1"/>
              </a:solidFill>
            </a:endParaRPr>
          </a:p>
          <a:p>
            <a:pPr algn="ctr"/>
            <a:endParaRPr lang="en-GB" sz="800" dirty="0">
              <a:solidFill>
                <a:schemeClr val="bg1"/>
              </a:solidFill>
            </a:endParaRPr>
          </a:p>
          <a:p>
            <a:pPr algn="ctr"/>
            <a:endParaRPr lang="en-GB" sz="800" dirty="0">
              <a:solidFill>
                <a:schemeClr val="bg1"/>
              </a:solidFill>
            </a:endParaRPr>
          </a:p>
          <a:p>
            <a:pPr algn="ctr"/>
            <a:endParaRPr lang="en-GB" sz="800" dirty="0">
              <a:solidFill>
                <a:schemeClr val="bg1"/>
              </a:solidFill>
            </a:endParaRPr>
          </a:p>
          <a:p>
            <a:pPr algn="ctr"/>
            <a:endParaRPr lang="en-GB" sz="800" dirty="0">
              <a:solidFill>
                <a:schemeClr val="bg1"/>
              </a:solidFill>
            </a:endParaRPr>
          </a:p>
          <a:p>
            <a:pPr algn="ctr"/>
            <a:endParaRPr lang="en-GB" sz="800" dirty="0">
              <a:solidFill>
                <a:schemeClr val="bg1"/>
              </a:solidFill>
            </a:endParaRPr>
          </a:p>
          <a:p>
            <a:pPr algn="ctr"/>
            <a:r>
              <a:rPr lang="en-GB" sz="800" dirty="0">
                <a:solidFill>
                  <a:schemeClr val="bg1"/>
                </a:solidFill>
              </a:rPr>
              <a:t>1.The publisher location is no longer included in the reference </a:t>
            </a:r>
          </a:p>
          <a:p>
            <a:pPr algn="ctr"/>
            <a:r>
              <a:rPr lang="en-GB" sz="800" dirty="0">
                <a:solidFill>
                  <a:schemeClr val="bg1"/>
                </a:solidFill>
              </a:rPr>
              <a:t>2. The in-text citation for works with three or more authors is now shortened right from first citation. You only include the first authors name “et al”. </a:t>
            </a:r>
          </a:p>
          <a:p>
            <a:pPr algn="ctr"/>
            <a:r>
              <a:rPr lang="en-GB" sz="800" dirty="0">
                <a:solidFill>
                  <a:schemeClr val="bg1"/>
                </a:solidFill>
              </a:rPr>
              <a:t>3. Surnames and initials for up to 20 authors(instead of 7) should be provided in the reference list.</a:t>
            </a:r>
          </a:p>
          <a:p>
            <a:pPr marL="228600" indent="-228600" algn="ctr">
              <a:buAutoNum type="arabicPeriod" startAt="4"/>
            </a:pPr>
            <a:r>
              <a:rPr lang="en-GB" sz="800" dirty="0">
                <a:solidFill>
                  <a:schemeClr val="bg1"/>
                </a:solidFill>
              </a:rPr>
              <a:t>DOIs are formatted the same as URLs. The label “DOI” is no longer necessary.</a:t>
            </a:r>
          </a:p>
          <a:p>
            <a:pPr marL="228600" indent="-228600" algn="ctr">
              <a:buAutoNum type="arabicPeriod" startAt="4"/>
            </a:pPr>
            <a:r>
              <a:rPr lang="en-GB" sz="800" dirty="0">
                <a:solidFill>
                  <a:schemeClr val="bg1"/>
                </a:solidFill>
              </a:rPr>
              <a:t>URLs are no longer preceded by “retrieved from,” unless a retrieval date is needed. The website name is included (unless it’s the same as the author), and web page titles are italicized.</a:t>
            </a:r>
          </a:p>
          <a:p>
            <a:pPr marL="228600" indent="-228600" algn="ctr">
              <a:buAutoNum type="arabicPeriod" startAt="4"/>
            </a:pPr>
            <a:r>
              <a:rPr lang="en-GB" sz="800" dirty="0">
                <a:solidFill>
                  <a:schemeClr val="bg1"/>
                </a:solidFill>
              </a:rPr>
              <a:t>For eBooks, the format, platform, or device (e.g. kindle) is no longer included in the reference, and the publisher is included.</a:t>
            </a:r>
          </a:p>
          <a:p>
            <a:pPr marL="228600" indent="-228600" algn="ctr">
              <a:buAutoNum type="arabicPeriod" startAt="4"/>
            </a:pPr>
            <a:r>
              <a:rPr lang="en-GB" sz="800" dirty="0">
                <a:solidFill>
                  <a:schemeClr val="bg1"/>
                </a:solidFill>
              </a:rPr>
              <a:t>Clear guidelines are provided for including contributors other than authors and editors. For example, when citing a podcast episode, the host of the episode should be included; for TV series episode, the writer and director of that episode are cited. </a:t>
            </a:r>
          </a:p>
          <a:p>
            <a:pPr marL="228600" indent="-228600" algn="ctr">
              <a:buAutoNum type="arabicPeriod" startAt="4"/>
            </a:pPr>
            <a:r>
              <a:rPr lang="en-GB" sz="800" dirty="0">
                <a:solidFill>
                  <a:schemeClr val="bg1"/>
                </a:solidFill>
              </a:rPr>
              <a:t>The singular “they” or “their” is endorsed as a gender-neutral pronoun.</a:t>
            </a:r>
          </a:p>
          <a:p>
            <a:pPr marL="228600" indent="-228600" algn="ctr">
              <a:buAutoNum type="arabicPeriod" startAt="4"/>
            </a:pPr>
            <a:r>
              <a:rPr lang="en-GB" sz="800" dirty="0">
                <a:solidFill>
                  <a:schemeClr val="bg1"/>
                </a:solidFill>
              </a:rPr>
              <a:t>Instead of using adjectives as nouns to label groups of people, descriptive phrases are preferred.</a:t>
            </a:r>
          </a:p>
          <a:p>
            <a:pPr marL="228600" indent="-228600" algn="ctr">
              <a:buAutoNum type="arabicPeriod" startAt="4"/>
            </a:pPr>
            <a:r>
              <a:rPr lang="en-GB" sz="800" dirty="0">
                <a:solidFill>
                  <a:schemeClr val="bg1"/>
                </a:solidFill>
              </a:rPr>
              <a:t>Instead of broad categories, you should use exact age ranges that are more relevant and specific.</a:t>
            </a:r>
          </a:p>
          <a:p>
            <a:pPr marL="228600" indent="-228600" algn="ctr">
              <a:buAutoNum type="arabicPeriod" startAt="4"/>
            </a:pPr>
            <a:r>
              <a:rPr lang="en-GB" sz="800" dirty="0">
                <a:solidFill>
                  <a:schemeClr val="bg1"/>
                </a:solidFill>
              </a:rPr>
              <a:t>Increased flexibility regarding fonts: options include Calibri 11, Arial 11, Lucida Sans Unicode 10, Times New Roman 12, and Georgia 11.</a:t>
            </a:r>
          </a:p>
          <a:p>
            <a:pPr marL="228600" indent="-228600" algn="ctr">
              <a:buAutoNum type="arabicPeriod" startAt="4"/>
            </a:pPr>
            <a:r>
              <a:rPr lang="en-GB" sz="800" dirty="0">
                <a:solidFill>
                  <a:schemeClr val="bg1"/>
                </a:solidFill>
              </a:rPr>
              <a:t>The running head on the title page no longer includes the word “running head:” . It now contains only page number and the (shortened) paper title.</a:t>
            </a:r>
          </a:p>
          <a:p>
            <a:pPr marL="228600" indent="-228600" algn="ctr">
              <a:buAutoNum type="arabicPeriod" startAt="4"/>
            </a:pPr>
            <a:r>
              <a:rPr lang="en-GB" sz="800" dirty="0">
                <a:solidFill>
                  <a:schemeClr val="bg1"/>
                </a:solidFill>
              </a:rPr>
              <a:t>The running head is omitted in student paper (unless instructed otherwise)</a:t>
            </a:r>
          </a:p>
          <a:p>
            <a:pPr marL="228600" indent="-228600" algn="ctr">
              <a:buAutoNum type="arabicPeriod" startAt="4"/>
            </a:pPr>
            <a:r>
              <a:rPr lang="en-GB" sz="800" dirty="0">
                <a:solidFill>
                  <a:schemeClr val="bg1"/>
                </a:solidFill>
              </a:rPr>
              <a:t>Heading levels 3-5 are updated to improve readability</a:t>
            </a:r>
          </a:p>
          <a:p>
            <a:pPr marL="228600" indent="-228600" algn="ctr">
              <a:buAutoNum type="arabicPeriod" startAt="4"/>
            </a:pPr>
            <a:r>
              <a:rPr lang="en-GB" sz="800" dirty="0">
                <a:solidFill>
                  <a:schemeClr val="bg1"/>
                </a:solidFill>
              </a:rPr>
              <a:t>Use only one space after a period at the end of a sentence.</a:t>
            </a:r>
          </a:p>
          <a:p>
            <a:pPr marL="228600" indent="-228600" algn="ctr">
              <a:buAutoNum type="arabicPeriod" startAt="4"/>
            </a:pPr>
            <a:r>
              <a:rPr lang="en-GB" sz="800" dirty="0">
                <a:solidFill>
                  <a:schemeClr val="bg1"/>
                </a:solidFill>
              </a:rPr>
              <a:t>Use double quotation marks to refer to linguistic examples(e.g. APA endorses the use of the singular pronoun “they”) instead of italics. </a:t>
            </a:r>
          </a:p>
          <a:p>
            <a:pPr marL="228600" indent="-228600" algn="ctr">
              <a:buAutoNum type="arabicPeriod" startAt="4"/>
            </a:pPr>
            <a:r>
              <a:rPr lang="en-GB" sz="800" dirty="0">
                <a:solidFill>
                  <a:schemeClr val="bg1"/>
                </a:solidFill>
              </a:rPr>
              <a:t>For online sources types such as podcast episodes, social media posts, and YouTube videos. The use of emojis and hashtags are also explained in the 7</a:t>
            </a:r>
            <a:r>
              <a:rPr lang="en-GB" sz="800" baseline="30000" dirty="0">
                <a:solidFill>
                  <a:schemeClr val="bg1"/>
                </a:solidFill>
              </a:rPr>
              <a:t>th  ed.</a:t>
            </a:r>
            <a:endParaRPr lang="en-GB" sz="800" dirty="0">
              <a:solidFill>
                <a:schemeClr val="bg1"/>
              </a:solidFill>
            </a:endParaRPr>
          </a:p>
        </p:txBody>
      </p:sp>
      <p:sp>
        <p:nvSpPr>
          <p:cNvPr id="10" name="Rectangle: Rounded Corners 9">
            <a:extLst>
              <a:ext uri="{FF2B5EF4-FFF2-40B4-BE49-F238E27FC236}">
                <a16:creationId xmlns:a16="http://schemas.microsoft.com/office/drawing/2014/main" id="{C41548AD-A9C6-4622-B71B-5CD61C641B97}"/>
              </a:ext>
            </a:extLst>
          </p:cNvPr>
          <p:cNvSpPr/>
          <p:nvPr/>
        </p:nvSpPr>
        <p:spPr>
          <a:xfrm>
            <a:off x="4823928" y="774441"/>
            <a:ext cx="2874118" cy="777523"/>
          </a:xfrm>
          <a:prstGeom prst="round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The important of referencing?</a:t>
            </a:r>
          </a:p>
        </p:txBody>
      </p:sp>
      <p:sp>
        <p:nvSpPr>
          <p:cNvPr id="12" name="Rectangle: Rounded Corners 11">
            <a:extLst>
              <a:ext uri="{FF2B5EF4-FFF2-40B4-BE49-F238E27FC236}">
                <a16:creationId xmlns:a16="http://schemas.microsoft.com/office/drawing/2014/main" id="{81B34C1F-69C7-4AF1-8B0C-8E1E429C9124}"/>
              </a:ext>
            </a:extLst>
          </p:cNvPr>
          <p:cNvSpPr/>
          <p:nvPr/>
        </p:nvSpPr>
        <p:spPr>
          <a:xfrm>
            <a:off x="8957388" y="774441"/>
            <a:ext cx="2600130" cy="777522"/>
          </a:xfrm>
          <a:prstGeom prst="round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Changes made…(6</a:t>
            </a:r>
            <a:r>
              <a:rPr lang="en-GB" baseline="30000" dirty="0">
                <a:solidFill>
                  <a:schemeClr val="tx1"/>
                </a:solidFill>
              </a:rPr>
              <a:t>th</a:t>
            </a:r>
            <a:r>
              <a:rPr lang="en-GB" dirty="0">
                <a:solidFill>
                  <a:schemeClr val="tx1"/>
                </a:solidFill>
              </a:rPr>
              <a:t> &amp; 7</a:t>
            </a:r>
            <a:r>
              <a:rPr lang="en-GB" baseline="30000" dirty="0">
                <a:solidFill>
                  <a:schemeClr val="tx1"/>
                </a:solidFill>
              </a:rPr>
              <a:t>th</a:t>
            </a:r>
            <a:r>
              <a:rPr lang="en-GB" dirty="0">
                <a:solidFill>
                  <a:schemeClr val="tx1"/>
                </a:solidFill>
              </a:rPr>
              <a:t> Ed)…</a:t>
            </a:r>
          </a:p>
        </p:txBody>
      </p:sp>
      <p:sp>
        <p:nvSpPr>
          <p:cNvPr id="13" name="Rectangle: Rounded Corners 12">
            <a:extLst>
              <a:ext uri="{FF2B5EF4-FFF2-40B4-BE49-F238E27FC236}">
                <a16:creationId xmlns:a16="http://schemas.microsoft.com/office/drawing/2014/main" id="{1201E34C-ECCA-48A3-BFF5-E398F588EF1C}"/>
              </a:ext>
            </a:extLst>
          </p:cNvPr>
          <p:cNvSpPr/>
          <p:nvPr/>
        </p:nvSpPr>
        <p:spPr>
          <a:xfrm>
            <a:off x="248719" y="662473"/>
            <a:ext cx="3572459" cy="6064898"/>
          </a:xfrm>
          <a:prstGeom prst="roundRect">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dirty="0"/>
          </a:p>
          <a:p>
            <a:pPr algn="ctr"/>
            <a:endParaRPr lang="en-GB" sz="1400" dirty="0"/>
          </a:p>
          <a:p>
            <a:pPr algn="ctr"/>
            <a:endParaRPr lang="en-GB" sz="1400" dirty="0"/>
          </a:p>
          <a:p>
            <a:pPr algn="ctr"/>
            <a:r>
              <a:rPr lang="en-GB" sz="1400" dirty="0"/>
              <a:t>There are many different groups to APA references.</a:t>
            </a:r>
          </a:p>
          <a:p>
            <a:pPr algn="ctr"/>
            <a:r>
              <a:rPr lang="en-GB" sz="1400" dirty="0"/>
              <a:t>&gt;Periodicals</a:t>
            </a:r>
          </a:p>
          <a:p>
            <a:pPr algn="ctr"/>
            <a:r>
              <a:rPr lang="en-GB" sz="1400" dirty="0"/>
              <a:t>&gt;Books</a:t>
            </a:r>
          </a:p>
          <a:p>
            <a:pPr algn="ctr"/>
            <a:r>
              <a:rPr lang="en-GB" sz="1400" dirty="0"/>
              <a:t>&gt;Refence Books</a:t>
            </a:r>
          </a:p>
          <a:p>
            <a:pPr algn="ctr"/>
            <a:r>
              <a:rPr lang="en-GB" sz="1400" dirty="0"/>
              <a:t>&gt;Dissertations and Master’s these </a:t>
            </a:r>
          </a:p>
          <a:p>
            <a:pPr algn="ctr"/>
            <a:r>
              <a:rPr lang="en-GB" sz="1400" dirty="0"/>
              <a:t>&gt;Reviews and peers c commentary</a:t>
            </a:r>
          </a:p>
          <a:p>
            <a:pPr algn="ctr"/>
            <a:r>
              <a:rPr lang="en-GB" sz="1400" dirty="0"/>
              <a:t>&gt;Audio-visual media</a:t>
            </a:r>
          </a:p>
          <a:p>
            <a:pPr algn="ctr"/>
            <a:r>
              <a:rPr lang="en-GB" sz="1400" dirty="0"/>
              <a:t>&gt;Data sets</a:t>
            </a:r>
          </a:p>
          <a:p>
            <a:pPr algn="ctr"/>
            <a:r>
              <a:rPr lang="en-GB" sz="1400" dirty="0"/>
              <a:t>&gt;Software</a:t>
            </a:r>
          </a:p>
          <a:p>
            <a:pPr algn="ctr"/>
            <a:r>
              <a:rPr lang="en-GB" sz="1400" dirty="0"/>
              <a:t>&gt;Measurement instruments</a:t>
            </a:r>
          </a:p>
          <a:p>
            <a:pPr algn="ctr"/>
            <a:r>
              <a:rPr lang="en-GB" sz="1400" dirty="0"/>
              <a:t>&gt;apparatus</a:t>
            </a:r>
          </a:p>
          <a:p>
            <a:pPr algn="ctr"/>
            <a:r>
              <a:rPr lang="en-GB" sz="1400" dirty="0"/>
              <a:t>&gt;Unpublished and informally published works</a:t>
            </a:r>
          </a:p>
          <a:p>
            <a:pPr algn="ctr"/>
            <a:r>
              <a:rPr lang="en-GB" sz="1400" dirty="0"/>
              <a:t>&gt;Archival documents and collections</a:t>
            </a:r>
          </a:p>
          <a:p>
            <a:pPr algn="ctr"/>
            <a:r>
              <a:rPr lang="en-GB" sz="1400" dirty="0"/>
              <a:t>&gt;Retrievable personal communications</a:t>
            </a:r>
          </a:p>
          <a:p>
            <a:pPr algn="ctr"/>
            <a:r>
              <a:rPr lang="en-GB" sz="1400" dirty="0"/>
              <a:t>&gt;Most refences can also be electronic or downloadable versions of each source</a:t>
            </a:r>
          </a:p>
          <a:p>
            <a:pPr algn="ctr"/>
            <a:endParaRPr lang="en-GB" sz="1200" dirty="0"/>
          </a:p>
          <a:p>
            <a:pPr algn="ctr"/>
            <a:endParaRPr lang="en-GB" sz="1200" dirty="0"/>
          </a:p>
          <a:p>
            <a:pPr algn="ctr"/>
            <a:endParaRPr lang="en-GB" sz="1200" dirty="0"/>
          </a:p>
          <a:p>
            <a:pPr algn="ctr"/>
            <a:endParaRPr lang="en-GB" sz="1200" dirty="0"/>
          </a:p>
        </p:txBody>
      </p:sp>
      <p:sp>
        <p:nvSpPr>
          <p:cNvPr id="15" name="Rectangle: Rounded Corners 14">
            <a:extLst>
              <a:ext uri="{FF2B5EF4-FFF2-40B4-BE49-F238E27FC236}">
                <a16:creationId xmlns:a16="http://schemas.microsoft.com/office/drawing/2014/main" id="{F82F72D0-B92F-415B-A62C-D18F75A7F27D}"/>
              </a:ext>
            </a:extLst>
          </p:cNvPr>
          <p:cNvSpPr/>
          <p:nvPr/>
        </p:nvSpPr>
        <p:spPr>
          <a:xfrm>
            <a:off x="735150" y="774442"/>
            <a:ext cx="2743199" cy="777522"/>
          </a:xfrm>
          <a:prstGeom prst="round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Groups of APA referencing!</a:t>
            </a:r>
          </a:p>
        </p:txBody>
      </p:sp>
    </p:spTree>
    <p:extLst>
      <p:ext uri="{BB962C8B-B14F-4D97-AF65-F5344CB8AC3E}">
        <p14:creationId xmlns:p14="http://schemas.microsoft.com/office/powerpoint/2010/main" val="18190769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174</TotalTime>
  <Words>632</Words>
  <Application>Microsoft Office PowerPoint</Application>
  <PresentationFormat>Widescreen</PresentationFormat>
  <Paragraphs>63</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Rose Smith (1902587)</dc:creator>
  <cp:lastModifiedBy>Rose Smith (1902587)</cp:lastModifiedBy>
  <cp:revision>20</cp:revision>
  <dcterms:created xsi:type="dcterms:W3CDTF">2020-01-10T11:22:43Z</dcterms:created>
  <dcterms:modified xsi:type="dcterms:W3CDTF">2020-01-12T20:28:08Z</dcterms:modified>
</cp:coreProperties>
</file>