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1"/>
  </p:sldMasterIdLst>
  <p:notesMasterIdLst>
    <p:notesMasterId r:id="rId11"/>
  </p:notesMasterIdLst>
  <p:sldIdLst>
    <p:sldId id="256" r:id="rId2"/>
    <p:sldId id="260" r:id="rId3"/>
    <p:sldId id="262" r:id="rId4"/>
    <p:sldId id="261" r:id="rId5"/>
    <p:sldId id="257" r:id="rId6"/>
    <p:sldId id="259" r:id="rId7"/>
    <p:sldId id="263" r:id="rId8"/>
    <p:sldId id="258"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0C6C76BA-95C0-4783-832E-E278C86430D4}">
          <p14:sldIdLst>
            <p14:sldId id="256"/>
            <p14:sldId id="260"/>
            <p14:sldId id="262"/>
            <p14:sldId id="261"/>
            <p14:sldId id="257"/>
            <p14:sldId id="259"/>
            <p14:sldId id="263"/>
            <p14:sldId id="258"/>
            <p14:sldId id="2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59" d="100"/>
          <a:sy n="59" d="100"/>
        </p:scale>
        <p:origin x="772" y="52"/>
      </p:cViewPr>
      <p:guideLst/>
    </p:cSldViewPr>
  </p:slideViewPr>
  <p:notesTextViewPr>
    <p:cViewPr>
      <p:scale>
        <a:sx n="1" d="1"/>
        <a:sy n="1" d="1"/>
      </p:scale>
      <p:origin x="0" y="0"/>
    </p:cViewPr>
  </p:notesTextViewPr>
  <p:sorterViewPr>
    <p:cViewPr>
      <p:scale>
        <a:sx n="100" d="100"/>
        <a:sy n="100" d="100"/>
      </p:scale>
      <p:origin x="0" y="-16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7121F9-68C0-4444-A2DA-7CD179E7F99B}"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A9555C-A94B-4596-89F8-94A7ECB67E24}" type="slidenum">
              <a:rPr lang="en-GB" smtClean="0"/>
              <a:t>‹#›</a:t>
            </a:fld>
            <a:endParaRPr lang="en-GB"/>
          </a:p>
        </p:txBody>
      </p:sp>
    </p:spTree>
    <p:extLst>
      <p:ext uri="{BB962C8B-B14F-4D97-AF65-F5344CB8AC3E}">
        <p14:creationId xmlns:p14="http://schemas.microsoft.com/office/powerpoint/2010/main" val="37652481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13FCEA-4641-4DD5-AA62-9CA67BF5C160}"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19503672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13FCEA-4641-4DD5-AA62-9CA67BF5C160}"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1573161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13FCEA-4641-4DD5-AA62-9CA67BF5C160}"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2029798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13FCEA-4641-4DD5-AA62-9CA67BF5C160}"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9770175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13FCEA-4641-4DD5-AA62-9CA67BF5C160}"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11263707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13FCEA-4641-4DD5-AA62-9CA67BF5C160}"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2195026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13FCEA-4641-4DD5-AA62-9CA67BF5C160}"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54528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13FCEA-4641-4DD5-AA62-9CA67BF5C160}"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26936203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13FCEA-4641-4DD5-AA62-9CA67BF5C160}"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1055752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13FCEA-4641-4DD5-AA62-9CA67BF5C160}"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16706284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13FCEA-4641-4DD5-AA62-9CA67BF5C160}"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0C32F557-73FD-469F-AC0F-4E0CE4D827B0}"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935462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713FCEA-4641-4DD5-AA62-9CA67BF5C160}"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3995771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713FCEA-4641-4DD5-AA62-9CA67BF5C160}"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32F557-73FD-469F-AC0F-4E0CE4D827B0}"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074282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713FCEA-4641-4DD5-AA62-9CA67BF5C160}"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36363058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13FCEA-4641-4DD5-AA62-9CA67BF5C160}"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34421862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13FCEA-4641-4DD5-AA62-9CA67BF5C160}"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0C32F557-73FD-469F-AC0F-4E0CE4D827B0}" type="slidenum">
              <a:rPr lang="en-GB" smtClean="0"/>
              <a:t>‹#›</a:t>
            </a:fld>
            <a:endParaRPr lang="en-GB"/>
          </a:p>
        </p:txBody>
      </p:sp>
    </p:spTree>
    <p:extLst>
      <p:ext uri="{BB962C8B-B14F-4D97-AF65-F5344CB8AC3E}">
        <p14:creationId xmlns:p14="http://schemas.microsoft.com/office/powerpoint/2010/main" val="2510016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0713FCEA-4641-4DD5-AA62-9CA67BF5C160}" type="datetimeFigureOut">
              <a:rPr lang="en-GB" smtClean="0"/>
              <a:t>11/10/2026</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0C32F557-73FD-469F-AC0F-4E0CE4D827B0}" type="slidenum">
              <a:rPr lang="en-GB" smtClean="0"/>
              <a:t>‹#›</a:t>
            </a:fld>
            <a:endParaRPr lang="en-GB"/>
          </a:p>
        </p:txBody>
      </p:sp>
    </p:spTree>
    <p:extLst>
      <p:ext uri="{BB962C8B-B14F-4D97-AF65-F5344CB8AC3E}">
        <p14:creationId xmlns:p14="http://schemas.microsoft.com/office/powerpoint/2010/main" val="655774766"/>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 id="2147483731" r:id="rId12"/>
    <p:sldLayoutId id="2147483732" r:id="rId13"/>
    <p:sldLayoutId id="2147483733" r:id="rId14"/>
    <p:sldLayoutId id="2147483734" r:id="rId15"/>
    <p:sldLayoutId id="214748373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f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publications" TargetMode="External"/><Relationship Id="rId7" Type="http://schemas.openxmlformats.org/officeDocument/2006/relationships/image" Target="../media/image2.png"/><Relationship Id="rId2" Type="http://schemas.openxmlformats.org/officeDocument/2006/relationships/hyperlink" Target="https://www.cqc.org.uk/guidance-providers/digital-technology" TargetMode="External"/><Relationship Id="rId1" Type="http://schemas.openxmlformats.org/officeDocument/2006/relationships/slideLayout" Target="../slideLayouts/slideLayout2.xml"/><Relationship Id="rId6" Type="http://schemas.openxmlformats.org/officeDocument/2006/relationships/hyperlink" Target="https://www.skillsforcare.org.uk/Resources/Digital-care" TargetMode="External"/><Relationship Id="rId5" Type="http://schemas.openxmlformats.org/officeDocument/2006/relationships/hyperlink" Target="https://digital.nhs.uk/" TargetMode="External"/><Relationship Id="rId4" Type="http://schemas.openxmlformats.org/officeDocument/2006/relationships/hyperlink" Target="https://www.microsoft.com/en-gb/microsoft-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Rectangle 8">
            <a:extLst>
              <a:ext uri="{FF2B5EF4-FFF2-40B4-BE49-F238E27FC236}">
                <a16:creationId xmlns:a16="http://schemas.microsoft.com/office/drawing/2014/main" id="{F60898BA-A42C-E716-9793-9A50E21B18CE}"/>
              </a:ext>
            </a:extLst>
          </p:cNvPr>
          <p:cNvSpPr/>
          <p:nvPr/>
        </p:nvSpPr>
        <p:spPr>
          <a:xfrm>
            <a:off x="540278" y="136066"/>
            <a:ext cx="3832159" cy="3474093"/>
          </a:xfrm>
          <a:prstGeom prst="rect">
            <a:avLst/>
          </a:prstGeom>
        </p:spPr>
        <p:txBody>
          <a:bodyPr vert="horz" lIns="91440" tIns="45720" rIns="91440" bIns="45720" rtlCol="0" anchor="b">
            <a:normAutofit fontScale="92500"/>
          </a:bodyPr>
          <a:lstStyle/>
          <a:p>
            <a:pPr>
              <a:spcBef>
                <a:spcPct val="0"/>
              </a:spcBef>
              <a:spcAft>
                <a:spcPts val="600"/>
              </a:spcAft>
            </a:pPr>
            <a:r>
              <a:rPr lang="en-US" sz="3200" b="1" cap="none" spc="0" dirty="0">
                <a:ln w="0"/>
                <a:solidFill>
                  <a:srgbClr val="FEFFFF"/>
                </a:solidFill>
                <a:effectLst>
                  <a:outerShdw blurRad="38100" dist="19050" dir="2700000" algn="tl" rotWithShape="0">
                    <a:schemeClr val="dk1">
                      <a:alpha val="40000"/>
                    </a:schemeClr>
                  </a:outerShdw>
                </a:effectLst>
                <a:latin typeface="+mj-lt"/>
                <a:ea typeface="+mj-ea"/>
                <a:cs typeface="+mj-cs"/>
              </a:rPr>
              <a:t>Ashford Community Care Services</a:t>
            </a:r>
          </a:p>
          <a:p>
            <a:pPr>
              <a:spcBef>
                <a:spcPct val="0"/>
              </a:spcBef>
              <a:spcAft>
                <a:spcPts val="600"/>
              </a:spcAft>
            </a:pPr>
            <a:endParaRPr lang="en-US" sz="3200" dirty="0">
              <a:ln w="0"/>
              <a:solidFill>
                <a:srgbClr val="FEFFFF"/>
              </a:solidFill>
              <a:effectLst>
                <a:outerShdw blurRad="38100" dist="19050" dir="2700000" algn="tl" rotWithShape="0">
                  <a:schemeClr val="dk1">
                    <a:alpha val="40000"/>
                  </a:schemeClr>
                </a:outerShdw>
              </a:effectLst>
              <a:latin typeface="+mj-lt"/>
              <a:ea typeface="+mj-ea"/>
              <a:cs typeface="+mj-cs"/>
            </a:endParaRPr>
          </a:p>
          <a:p>
            <a:pPr>
              <a:spcBef>
                <a:spcPct val="0"/>
              </a:spcBef>
              <a:spcAft>
                <a:spcPts val="600"/>
              </a:spcAft>
            </a:pPr>
            <a:r>
              <a:rPr lang="en-US" sz="2800" b="0" cap="none" spc="0" dirty="0">
                <a:ln w="0"/>
                <a:solidFill>
                  <a:srgbClr val="FEFFFF"/>
                </a:solidFill>
                <a:effectLst>
                  <a:outerShdw blurRad="38100" dist="19050" dir="2700000" algn="tl" rotWithShape="0">
                    <a:schemeClr val="dk1">
                      <a:alpha val="40000"/>
                    </a:schemeClr>
                  </a:outerShdw>
                </a:effectLst>
                <a:latin typeface="+mj-lt"/>
                <a:ea typeface="+mj-ea"/>
                <a:cs typeface="+mj-cs"/>
              </a:rPr>
              <a:t>Module: LCH4007 (Digital skill &amp; research methods assessment)</a:t>
            </a:r>
          </a:p>
        </p:txBody>
      </p:sp>
      <p:sp>
        <p:nvSpPr>
          <p:cNvPr id="18"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Subtitle 2">
            <a:extLst>
              <a:ext uri="{FF2B5EF4-FFF2-40B4-BE49-F238E27FC236}">
                <a16:creationId xmlns:a16="http://schemas.microsoft.com/office/drawing/2014/main" id="{4E2CA019-9BBC-5A16-4E68-F0049D2B0BDD}"/>
              </a:ext>
            </a:extLst>
          </p:cNvPr>
          <p:cNvSpPr>
            <a:spLocks noGrp="1"/>
          </p:cNvSpPr>
          <p:nvPr>
            <p:ph type="subTitle" idx="1"/>
          </p:nvPr>
        </p:nvSpPr>
        <p:spPr>
          <a:xfrm>
            <a:off x="478815" y="4079376"/>
            <a:ext cx="4446391" cy="2304660"/>
          </a:xfrm>
        </p:spPr>
        <p:txBody>
          <a:bodyPr vert="horz" lIns="91440" tIns="45720" rIns="91440" bIns="45720" rtlCol="0" anchor="ctr">
            <a:noAutofit/>
          </a:bodyPr>
          <a:lstStyle/>
          <a:p>
            <a:pPr>
              <a:lnSpc>
                <a:spcPct val="90000"/>
              </a:lnSpc>
            </a:pPr>
            <a:endParaRPr lang="en-US" sz="2000" b="1" dirty="0">
              <a:solidFill>
                <a:schemeClr val="bg1"/>
              </a:solidFill>
            </a:endParaRPr>
          </a:p>
          <a:p>
            <a:pPr>
              <a:lnSpc>
                <a:spcPct val="90000"/>
              </a:lnSpc>
            </a:pPr>
            <a:r>
              <a:rPr lang="en-US" b="1" dirty="0">
                <a:solidFill>
                  <a:schemeClr val="bg1"/>
                </a:solidFill>
              </a:rPr>
              <a:t>Presenters:-</a:t>
            </a:r>
          </a:p>
          <a:p>
            <a:pPr>
              <a:lnSpc>
                <a:spcPct val="90000"/>
              </a:lnSpc>
            </a:pPr>
            <a:r>
              <a:rPr lang="en-US" b="1" dirty="0">
                <a:solidFill>
                  <a:schemeClr val="bg1"/>
                </a:solidFill>
              </a:rPr>
              <a:t>Paige Lousie Henson (2609905)</a:t>
            </a:r>
          </a:p>
          <a:p>
            <a:pPr>
              <a:lnSpc>
                <a:spcPct val="90000"/>
              </a:lnSpc>
            </a:pPr>
            <a:r>
              <a:rPr lang="en-US" b="1" dirty="0">
                <a:solidFill>
                  <a:schemeClr val="bg1"/>
                </a:solidFill>
              </a:rPr>
              <a:t>Naila Ali (2613779)</a:t>
            </a:r>
          </a:p>
          <a:p>
            <a:pPr>
              <a:lnSpc>
                <a:spcPct val="90000"/>
              </a:lnSpc>
            </a:pPr>
            <a:r>
              <a:rPr lang="en-US" b="1" dirty="0">
                <a:solidFill>
                  <a:schemeClr val="bg1"/>
                </a:solidFill>
              </a:rPr>
              <a:t>Tawney Young (2610566)</a:t>
            </a:r>
          </a:p>
          <a:p>
            <a:pPr>
              <a:lnSpc>
                <a:spcPct val="90000"/>
              </a:lnSpc>
            </a:pPr>
            <a:endParaRPr lang="en-US" b="1" dirty="0">
              <a:solidFill>
                <a:schemeClr val="bg1"/>
              </a:solidFill>
            </a:endParaRPr>
          </a:p>
          <a:p>
            <a:pPr>
              <a:lnSpc>
                <a:spcPct val="90000"/>
              </a:lnSpc>
            </a:pPr>
            <a:r>
              <a:rPr lang="en-US" b="1" dirty="0">
                <a:solidFill>
                  <a:schemeClr val="bg1"/>
                </a:solidFill>
              </a:rPr>
              <a:t>Lecturer :- Dr Md Golam Jamil</a:t>
            </a:r>
          </a:p>
        </p:txBody>
      </p:sp>
      <p:pic>
        <p:nvPicPr>
          <p:cNvPr id="4" name="Picture 3" descr="A group of people outside a nursing home&#10;&#10;AI-generated content may be incorrect.">
            <a:extLst>
              <a:ext uri="{FF2B5EF4-FFF2-40B4-BE49-F238E27FC236}">
                <a16:creationId xmlns:a16="http://schemas.microsoft.com/office/drawing/2014/main" id="{77A35FE2-3614-CD79-468C-AD29C869112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19914" y="2092351"/>
            <a:ext cx="5640502" cy="4291685"/>
          </a:xfrm>
          <a:prstGeom prst="rect">
            <a:avLst/>
          </a:prstGeom>
        </p:spPr>
      </p:pic>
      <p:sp>
        <p:nvSpPr>
          <p:cNvPr id="2" name="TextBox 1">
            <a:extLst>
              <a:ext uri="{FF2B5EF4-FFF2-40B4-BE49-F238E27FC236}">
                <a16:creationId xmlns:a16="http://schemas.microsoft.com/office/drawing/2014/main" id="{27BE6B35-0D3B-63D3-E05C-38CCF5F00EA4}"/>
              </a:ext>
            </a:extLst>
          </p:cNvPr>
          <p:cNvSpPr txBox="1"/>
          <p:nvPr/>
        </p:nvSpPr>
        <p:spPr>
          <a:xfrm>
            <a:off x="5404022" y="272920"/>
            <a:ext cx="6025978" cy="1569660"/>
          </a:xfrm>
          <a:prstGeom prst="rect">
            <a:avLst/>
          </a:prstGeom>
          <a:noFill/>
        </p:spPr>
        <p:txBody>
          <a:bodyPr wrap="square" rtlCol="0">
            <a:spAutoFit/>
          </a:bodyPr>
          <a:lstStyle/>
          <a:p>
            <a:r>
              <a:rPr lang="en-GB" sz="3200" b="1" dirty="0"/>
              <a:t>Task: </a:t>
            </a:r>
            <a:r>
              <a:rPr lang="en-GB" sz="3200" dirty="0"/>
              <a:t>Staff communication and daily updates through Microsoft 365 Teams</a:t>
            </a:r>
            <a:endParaRPr lang="en-US" sz="3200" dirty="0">
              <a:ln w="0"/>
              <a:solidFill>
                <a:srgbClr val="FEFFFF"/>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5572126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9">
                                            <p:txEl>
                                              <p:pRg st="0" end="0"/>
                                            </p:txEl>
                                          </p:spTgt>
                                        </p:tgtEl>
                                        <p:attrNameLst>
                                          <p:attrName>style.visibility</p:attrName>
                                        </p:attrNameLst>
                                      </p:cBhvr>
                                      <p:to>
                                        <p:strVal val="visible"/>
                                      </p:to>
                                    </p:set>
                                    <p:anim calcmode="lin" valueType="num">
                                      <p:cBhvr additive="base">
                                        <p:cTn id="12"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9">
                                            <p:txEl>
                                              <p:pRg st="0" end="0"/>
                                            </p:txEl>
                                          </p:spTgt>
                                        </p:tgtEl>
                                        <p:attrNameLst>
                                          <p:attrName>ppt_y</p:attrName>
                                        </p:attrNameLst>
                                      </p:cBhvr>
                                      <p:tavLst>
                                        <p:tav tm="0">
                                          <p:val>
                                            <p:strVal val="1+#ppt_h/2"/>
                                          </p:val>
                                        </p:tav>
                                        <p:tav tm="100000">
                                          <p:val>
                                            <p:strVal val="#ppt_y"/>
                                          </p:val>
                                        </p:tav>
                                      </p:tavLst>
                                    </p:anim>
                                  </p:childTnLst>
                                </p:cTn>
                              </p:par>
                              <p:par>
                                <p:cTn id="14" presetID="2" presetClass="entr" presetSubtype="4" fill="hold" nodeType="withEffect">
                                  <p:stCondLst>
                                    <p:cond delay="0"/>
                                  </p:stCondLst>
                                  <p:childTnLst>
                                    <p:set>
                                      <p:cBhvr>
                                        <p:cTn id="15" dur="1" fill="hold">
                                          <p:stCondLst>
                                            <p:cond delay="0"/>
                                          </p:stCondLst>
                                        </p:cTn>
                                        <p:tgtEl>
                                          <p:spTgt spid="9">
                                            <p:txEl>
                                              <p:pRg st="2" end="2"/>
                                            </p:txEl>
                                          </p:spTgt>
                                        </p:tgtEl>
                                        <p:attrNameLst>
                                          <p:attrName>style.visibility</p:attrName>
                                        </p:attrNameLst>
                                      </p:cBhvr>
                                      <p:to>
                                        <p:strVal val="visible"/>
                                      </p:to>
                                    </p:set>
                                    <p:anim calcmode="lin" valueType="num">
                                      <p:cBhvr additive="base">
                                        <p:cTn id="16"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par>
                          <p:cTn id="23" fill="hold">
                            <p:stCondLst>
                              <p:cond delay="500"/>
                            </p:stCondLst>
                            <p:childTnLst>
                              <p:par>
                                <p:cTn id="24" presetID="10" presetClass="entr" presetSubtype="0" fill="hold" nodeType="afterEffect">
                                  <p:stCondLst>
                                    <p:cond delay="90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childTnLst>
                                </p:cTn>
                              </p:par>
                            </p:childTnLst>
                          </p:cTn>
                        </p:par>
                        <p:par>
                          <p:cTn id="27" fill="hold">
                            <p:stCondLst>
                              <p:cond delay="2400"/>
                            </p:stCondLst>
                            <p:childTnLst>
                              <p:par>
                                <p:cTn id="28" presetID="1" presetClass="entr" presetSubtype="0" fill="hold" nodeType="afterEffect">
                                  <p:stCondLst>
                                    <p:cond delay="1000"/>
                                  </p:stCondLst>
                                  <p:childTnLst>
                                    <p:set>
                                      <p:cBhvr>
                                        <p:cTn id="29" dur="1" fill="hold">
                                          <p:stCondLst>
                                            <p:cond delay="0"/>
                                          </p:stCondLst>
                                        </p:cTn>
                                        <p:tgtEl>
                                          <p:spTgt spid="3">
                                            <p:txEl>
                                              <p:pRg st="3" end="3"/>
                                            </p:txEl>
                                          </p:spTgt>
                                        </p:tgtEl>
                                        <p:attrNameLst>
                                          <p:attrName>style.visibility</p:attrName>
                                        </p:attrNameLst>
                                      </p:cBhvr>
                                      <p:to>
                                        <p:strVal val="visible"/>
                                      </p:to>
                                    </p:set>
                                  </p:childTnLst>
                                </p:cTn>
                              </p:par>
                            </p:childTnLst>
                          </p:cTn>
                        </p:par>
                        <p:par>
                          <p:cTn id="30" fill="hold">
                            <p:stCondLst>
                              <p:cond delay="3400"/>
                            </p:stCondLst>
                            <p:childTnLst>
                              <p:par>
                                <p:cTn id="31" presetID="1" presetClass="entr" presetSubtype="0" fill="hold" nodeType="afterEffect">
                                  <p:stCondLst>
                                    <p:cond delay="1000"/>
                                  </p:stCondLst>
                                  <p:childTnLst>
                                    <p:set>
                                      <p:cBhvr>
                                        <p:cTn id="32" dur="1" fill="hold">
                                          <p:stCondLst>
                                            <p:cond delay="0"/>
                                          </p:stCondLst>
                                        </p:cTn>
                                        <p:tgtEl>
                                          <p:spTgt spid="3">
                                            <p:txEl>
                                              <p:pRg st="4" end="4"/>
                                            </p:txEl>
                                          </p:spTgt>
                                        </p:tgtEl>
                                        <p:attrNameLst>
                                          <p:attrName>style.visibility</p:attrName>
                                        </p:attrNameLst>
                                      </p:cBhvr>
                                      <p:to>
                                        <p:strVal val="visible"/>
                                      </p:to>
                                    </p:set>
                                  </p:childTnLst>
                                </p:cTn>
                              </p:par>
                            </p:childTnLst>
                          </p:cTn>
                        </p:par>
                        <p:par>
                          <p:cTn id="33" fill="hold">
                            <p:stCondLst>
                              <p:cond delay="4400"/>
                            </p:stCondLst>
                            <p:childTnLst>
                              <p:par>
                                <p:cTn id="34" presetID="1" presetClass="entr" presetSubtype="0" fill="hold" nodeType="afterEffect">
                                  <p:stCondLst>
                                    <p:cond delay="1500"/>
                                  </p:stCondLst>
                                  <p:childTnLst>
                                    <p:set>
                                      <p:cBhvr>
                                        <p:cTn id="35"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5ABB1-BBDE-06D0-D20B-E94E83C1EE73}"/>
              </a:ext>
            </a:extLst>
          </p:cNvPr>
          <p:cNvSpPr>
            <a:spLocks noGrp="1"/>
          </p:cNvSpPr>
          <p:nvPr>
            <p:ph type="title"/>
          </p:nvPr>
        </p:nvSpPr>
        <p:spPr/>
        <p:txBody>
          <a:bodyPr>
            <a:normAutofit/>
          </a:bodyPr>
          <a:lstStyle/>
          <a:p>
            <a:r>
              <a:rPr lang="en-GB" b="1" dirty="0">
                <a:latin typeface="Ariel"/>
              </a:rPr>
              <a:t>Who is Ashford Community care service?</a:t>
            </a:r>
          </a:p>
        </p:txBody>
      </p:sp>
      <p:sp>
        <p:nvSpPr>
          <p:cNvPr id="3" name="Content Placeholder 2">
            <a:extLst>
              <a:ext uri="{FF2B5EF4-FFF2-40B4-BE49-F238E27FC236}">
                <a16:creationId xmlns:a16="http://schemas.microsoft.com/office/drawing/2014/main" id="{3332D8A8-F144-C460-5026-99AB703EA23E}"/>
              </a:ext>
            </a:extLst>
          </p:cNvPr>
          <p:cNvSpPr>
            <a:spLocks noGrp="1"/>
          </p:cNvSpPr>
          <p:nvPr>
            <p:ph idx="1"/>
          </p:nvPr>
        </p:nvSpPr>
        <p:spPr/>
        <p:txBody>
          <a:bodyPr>
            <a:normAutofit fontScale="92500" lnSpcReduction="20000"/>
          </a:bodyPr>
          <a:lstStyle/>
          <a:p>
            <a:pPr marL="0" indent="0">
              <a:buNone/>
            </a:pPr>
            <a:r>
              <a:rPr lang="en-US" sz="1900" dirty="0">
                <a:latin typeface="Arial" panose="020B0604020202020204" pitchFamily="34" charset="0"/>
                <a:cs typeface="Arial" panose="020B0604020202020204" pitchFamily="34" charset="0"/>
              </a:rPr>
              <a:t>This is a care setting consisting of Healthcare staff including support workers, nurses, coordinators and admin staff, which supports adults with physical disabilities &amp; long-term care needs. </a:t>
            </a:r>
          </a:p>
          <a:p>
            <a:pPr marL="0" indent="0">
              <a:buNone/>
            </a:pPr>
            <a:r>
              <a:rPr lang="en-US" sz="1900" dirty="0">
                <a:latin typeface="Arial" panose="020B0604020202020204" pitchFamily="34" charset="0"/>
                <a:cs typeface="Arial" panose="020B0604020202020204" pitchFamily="34" charset="0"/>
              </a:rPr>
              <a:t>The healthcare team provide support with daily care, appointment support and medication reminder.</a:t>
            </a:r>
          </a:p>
          <a:p>
            <a:pPr marL="0" indent="0">
              <a:buNone/>
            </a:pPr>
            <a:endParaRPr lang="en-US" sz="1900" dirty="0">
              <a:latin typeface="Arial" panose="020B0604020202020204" pitchFamily="34" charset="0"/>
              <a:cs typeface="Arial" panose="020B0604020202020204" pitchFamily="34" charset="0"/>
            </a:endParaRPr>
          </a:p>
          <a:p>
            <a:r>
              <a:rPr lang="en-US" sz="1900" dirty="0">
                <a:latin typeface="Arial" panose="020B0604020202020204" pitchFamily="34" charset="0"/>
                <a:cs typeface="Arial" panose="020B0604020202020204" pitchFamily="34" charset="0"/>
              </a:rPr>
              <a:t>They use Microsoft 365 but have had problems arise such as:- </a:t>
            </a:r>
          </a:p>
          <a:p>
            <a:r>
              <a:rPr lang="en-US" sz="1900" dirty="0">
                <a:latin typeface="Arial" panose="020B0604020202020204" pitchFamily="34" charset="0"/>
                <a:cs typeface="Arial" panose="020B0604020202020204" pitchFamily="34" charset="0"/>
              </a:rPr>
              <a:t>Information gets duplicated </a:t>
            </a:r>
          </a:p>
          <a:p>
            <a:r>
              <a:rPr lang="en-US" sz="1900" dirty="0">
                <a:latin typeface="Arial" panose="020B0604020202020204" pitchFamily="34" charset="0"/>
                <a:cs typeface="Arial" panose="020B0604020202020204" pitchFamily="34" charset="0"/>
              </a:rPr>
              <a:t>Records are unclear/inconsistent </a:t>
            </a:r>
          </a:p>
          <a:p>
            <a:r>
              <a:rPr lang="en-US" sz="1900" dirty="0">
                <a:latin typeface="Arial" panose="020B0604020202020204" pitchFamily="34" charset="0"/>
                <a:cs typeface="Arial" panose="020B0604020202020204" pitchFamily="34" charset="0"/>
              </a:rPr>
              <a:t>Inefficient ways of working</a:t>
            </a:r>
          </a:p>
          <a:p>
            <a:pPr marL="0" indent="0">
              <a:buNone/>
            </a:pPr>
            <a:endParaRPr lang="en-US" sz="1900" dirty="0">
              <a:latin typeface="Arial" panose="020B0604020202020204" pitchFamily="34" charset="0"/>
              <a:cs typeface="Arial" panose="020B0604020202020204" pitchFamily="34" charset="0"/>
            </a:endParaRPr>
          </a:p>
          <a:p>
            <a:pPr marL="0" indent="0">
              <a:buNone/>
            </a:pPr>
            <a:r>
              <a:rPr lang="en-US" sz="1900" b="1" u="sng" dirty="0">
                <a:latin typeface="Arial" panose="020B0604020202020204" pitchFamily="34" charset="0"/>
                <a:cs typeface="Arial" panose="020B0604020202020204" pitchFamily="34" charset="0"/>
              </a:rPr>
              <a:t>Our Goal : </a:t>
            </a:r>
            <a:r>
              <a:rPr lang="en-US" sz="1900" dirty="0">
                <a:latin typeface="Arial" panose="020B0604020202020204" pitchFamily="34" charset="0"/>
                <a:cs typeface="Arial" panose="020B0604020202020204" pitchFamily="34" charset="0"/>
              </a:rPr>
              <a:t>Pick One task ➡️ pick the right tool ➡️ fix these problems </a:t>
            </a:r>
            <a:endParaRPr lang="en-US" sz="1900" b="1" u="sng" dirty="0">
              <a:latin typeface="Arial" panose="020B0604020202020204" pitchFamily="34" charset="0"/>
              <a:cs typeface="Arial" panose="020B0604020202020204" pitchFamily="34" charset="0"/>
            </a:endParaRPr>
          </a:p>
          <a:p>
            <a:pPr marL="0" indent="0">
              <a:buNone/>
            </a:pPr>
            <a:endParaRPr lang="en-US" dirty="0"/>
          </a:p>
          <a:p>
            <a:pPr marL="0" indent="0">
              <a:buNone/>
            </a:pPr>
            <a:endParaRPr lang="en-GB" dirty="0"/>
          </a:p>
        </p:txBody>
      </p:sp>
      <p:pic>
        <p:nvPicPr>
          <p:cNvPr id="4" name="Picture 3" descr="A logo of a university of wales&#10;&#10;AI-generated content may be incorrect.">
            <a:extLst>
              <a:ext uri="{FF2B5EF4-FFF2-40B4-BE49-F238E27FC236}">
                <a16:creationId xmlns:a16="http://schemas.microsoft.com/office/drawing/2014/main" id="{4A49462E-F1E2-44BD-CB1B-8BC065CCE2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Tree>
    <p:extLst>
      <p:ext uri="{BB962C8B-B14F-4D97-AF65-F5344CB8AC3E}">
        <p14:creationId xmlns:p14="http://schemas.microsoft.com/office/powerpoint/2010/main" val="16758930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Effect transition="in" filter="fade">
                                      <p:cBhvr>
                                        <p:cTn id="7" dur="1000"/>
                                        <p:tgtEl>
                                          <p:spTgt spid="3">
                                            <p:txEl>
                                              <p:pRg st="8" end="8"/>
                                            </p:txEl>
                                          </p:spTgt>
                                        </p:tgtEl>
                                      </p:cBhvr>
                                    </p:animEffect>
                                    <p:anim calcmode="lin" valueType="num">
                                      <p:cBhvr>
                                        <p:cTn id="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701A87-81BB-104A-861E-EA1CF1DCED86}"/>
              </a:ext>
            </a:extLst>
          </p:cNvPr>
          <p:cNvSpPr>
            <a:spLocks noGrp="1"/>
          </p:cNvSpPr>
          <p:nvPr>
            <p:ph type="title"/>
          </p:nvPr>
        </p:nvSpPr>
        <p:spPr>
          <a:xfrm>
            <a:off x="649224" y="645105"/>
            <a:ext cx="8863744" cy="1713083"/>
          </a:xfrm>
        </p:spPr>
        <p:txBody>
          <a:bodyPr>
            <a:normAutofit/>
          </a:bodyPr>
          <a:lstStyle/>
          <a:p>
            <a:r>
              <a:rPr lang="en-GB" sz="3300" b="1" dirty="0">
                <a:latin typeface="Arial" panose="020B0604020202020204" pitchFamily="34" charset="0"/>
                <a:cs typeface="Arial" panose="020B0604020202020204" pitchFamily="34" charset="0"/>
              </a:rPr>
              <a:t>Staff communication and daily updates Solution = Microsoft Teams</a:t>
            </a:r>
          </a:p>
        </p:txBody>
      </p:sp>
      <p:sp>
        <p:nvSpPr>
          <p:cNvPr id="14" name="Rectangle 13">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 name="Content Placeholder 8">
            <a:extLst>
              <a:ext uri="{FF2B5EF4-FFF2-40B4-BE49-F238E27FC236}">
                <a16:creationId xmlns:a16="http://schemas.microsoft.com/office/drawing/2014/main" id="{4395CBAA-FE0E-65F5-AD90-81A0981865A1}"/>
              </a:ext>
            </a:extLst>
          </p:cNvPr>
          <p:cNvSpPr>
            <a:spLocks noGrp="1"/>
          </p:cNvSpPr>
          <p:nvPr>
            <p:ph idx="1"/>
          </p:nvPr>
        </p:nvSpPr>
        <p:spPr>
          <a:xfrm>
            <a:off x="649224" y="2133600"/>
            <a:ext cx="5704167" cy="3637123"/>
          </a:xfrm>
        </p:spPr>
        <p:txBody>
          <a:bodyPr>
            <a:normAutofit lnSpcReduction="10000"/>
          </a:bodyPr>
          <a:lstStyle/>
          <a:p>
            <a:pPr marL="0" indent="0">
              <a:buNone/>
            </a:pPr>
            <a:r>
              <a:rPr lang="en-GB" dirty="0">
                <a:latin typeface="Ariel"/>
              </a:rPr>
              <a:t>Why Microsoft teams?</a:t>
            </a:r>
          </a:p>
          <a:p>
            <a:pPr marL="0" indent="0">
              <a:buNone/>
            </a:pPr>
            <a:r>
              <a:rPr lang="en-GB" dirty="0">
                <a:latin typeface="Ariel"/>
              </a:rPr>
              <a:t>    💬 Instant messages to individual or groups</a:t>
            </a:r>
          </a:p>
          <a:p>
            <a:pPr marL="0" indent="0">
              <a:buNone/>
            </a:pPr>
            <a:br>
              <a:rPr lang="en-GB" dirty="0">
                <a:latin typeface="Ariel"/>
              </a:rPr>
            </a:br>
            <a:r>
              <a:rPr lang="en-GB" dirty="0">
                <a:latin typeface="Ariel"/>
              </a:rPr>
              <a:t>     📁 Share files &amp; documents in the same place</a:t>
            </a:r>
            <a:br>
              <a:rPr lang="en-GB" dirty="0">
                <a:latin typeface="Ariel"/>
              </a:rPr>
            </a:br>
            <a:endParaRPr lang="en-GB" dirty="0">
              <a:latin typeface="Ariel"/>
            </a:endParaRPr>
          </a:p>
          <a:p>
            <a:pPr marL="0" indent="0">
              <a:buNone/>
            </a:pPr>
            <a:r>
              <a:rPr lang="en-GB" dirty="0">
                <a:latin typeface="Ariel"/>
              </a:rPr>
              <a:t>     📹 Team Meetings &amp; video calls</a:t>
            </a:r>
          </a:p>
          <a:p>
            <a:pPr marL="0" indent="0">
              <a:buNone/>
            </a:pPr>
            <a:endParaRPr lang="en-GB" dirty="0">
              <a:latin typeface="Ariel"/>
            </a:endParaRPr>
          </a:p>
          <a:p>
            <a:pPr marL="0" indent="0">
              <a:buNone/>
            </a:pPr>
            <a:r>
              <a:rPr lang="en-GB" dirty="0">
                <a:latin typeface="Ariel"/>
              </a:rPr>
              <a:t>     📱 Easily accessible on phone devices</a:t>
            </a:r>
          </a:p>
          <a:p>
            <a:pPr marL="0" indent="0">
              <a:buNone/>
            </a:pPr>
            <a:endParaRPr lang="en-GB" dirty="0">
              <a:latin typeface="Ariel"/>
            </a:endParaRPr>
          </a:p>
          <a:p>
            <a:pPr marL="0" indent="0">
              <a:buNone/>
            </a:pPr>
            <a:r>
              <a:rPr lang="en-GB" dirty="0">
                <a:latin typeface="Ariel"/>
              </a:rPr>
              <a:t>	Shared calendar for important meetings</a:t>
            </a:r>
          </a:p>
          <a:p>
            <a:pPr marL="0" indent="0">
              <a:buNone/>
            </a:pPr>
            <a:endParaRPr lang="en-US" dirty="0"/>
          </a:p>
        </p:txBody>
      </p:sp>
      <p:pic>
        <p:nvPicPr>
          <p:cNvPr id="5" name="Content Placeholder 4" descr="A logo of a group of people&#10;&#10;AI-generated content may be incorrect.">
            <a:extLst>
              <a:ext uri="{FF2B5EF4-FFF2-40B4-BE49-F238E27FC236}">
                <a16:creationId xmlns:a16="http://schemas.microsoft.com/office/drawing/2014/main" id="{2690CC26-9CAB-2708-6C12-5FEE94AC11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52491" y="1238986"/>
            <a:ext cx="3720954" cy="3947962"/>
          </a:xfrm>
          <a:prstGeom prst="rect">
            <a:avLst/>
          </a:prstGeom>
        </p:spPr>
      </p:pic>
      <p:sp>
        <p:nvSpPr>
          <p:cNvPr id="16"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logo of a university of wales&#10;&#10;AI-generated content may be incorrect.">
            <a:extLst>
              <a:ext uri="{FF2B5EF4-FFF2-40B4-BE49-F238E27FC236}">
                <a16:creationId xmlns:a16="http://schemas.microsoft.com/office/drawing/2014/main" id="{3BA4D60C-BA19-5E20-0502-A2621CC34C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Tree>
    <p:extLst>
      <p:ext uri="{BB962C8B-B14F-4D97-AF65-F5344CB8AC3E}">
        <p14:creationId xmlns:p14="http://schemas.microsoft.com/office/powerpoint/2010/main" val="38970586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anim calcmode="lin" valueType="num">
                                      <p:cBhvr additive="base">
                                        <p:cTn id="19"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
                                            <p:txEl>
                                              <p:pRg st="1" end="1"/>
                                            </p:txEl>
                                          </p:spTgt>
                                        </p:tgtEl>
                                        <p:attrNameLst>
                                          <p:attrName>style.visibility</p:attrName>
                                        </p:attrNameLst>
                                      </p:cBhvr>
                                      <p:to>
                                        <p:strVal val="visible"/>
                                      </p:to>
                                    </p:set>
                                    <p:anim calcmode="lin" valueType="num">
                                      <p:cBhvr additive="base">
                                        <p:cTn id="2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1" end="1"/>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9">
                                            <p:txEl>
                                              <p:pRg st="2" end="2"/>
                                            </p:txEl>
                                          </p:spTgt>
                                        </p:tgtEl>
                                        <p:attrNameLst>
                                          <p:attrName>style.visibility</p:attrName>
                                        </p:attrNameLst>
                                      </p:cBhvr>
                                      <p:to>
                                        <p:strVal val="visible"/>
                                      </p:to>
                                    </p:set>
                                    <p:anim calcmode="lin" valueType="num">
                                      <p:cBhvr additive="base">
                                        <p:cTn id="27"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
                                            <p:txEl>
                                              <p:pRg st="2" end="2"/>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9">
                                            <p:txEl>
                                              <p:pRg st="3" end="3"/>
                                            </p:txEl>
                                          </p:spTgt>
                                        </p:tgtEl>
                                        <p:attrNameLst>
                                          <p:attrName>style.visibility</p:attrName>
                                        </p:attrNameLst>
                                      </p:cBhvr>
                                      <p:to>
                                        <p:strVal val="visible"/>
                                      </p:to>
                                    </p:set>
                                    <p:anim calcmode="lin" valueType="num">
                                      <p:cBhvr additive="base">
                                        <p:cTn id="31"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3" end="3"/>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9">
                                            <p:txEl>
                                              <p:pRg st="5" end="5"/>
                                            </p:txEl>
                                          </p:spTgt>
                                        </p:tgtEl>
                                        <p:attrNameLst>
                                          <p:attrName>style.visibility</p:attrName>
                                        </p:attrNameLst>
                                      </p:cBhvr>
                                      <p:to>
                                        <p:strVal val="visible"/>
                                      </p:to>
                                    </p:set>
                                    <p:anim calcmode="lin" valueType="num">
                                      <p:cBhvr additive="base">
                                        <p:cTn id="35"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9">
                                            <p:txEl>
                                              <p:pRg st="5" end="5"/>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9">
                                            <p:txEl>
                                              <p:pRg st="7" end="7"/>
                                            </p:txEl>
                                          </p:spTgt>
                                        </p:tgtEl>
                                        <p:attrNameLst>
                                          <p:attrName>style.visibility</p:attrName>
                                        </p:attrNameLst>
                                      </p:cBhvr>
                                      <p:to>
                                        <p:strVal val="visible"/>
                                      </p:to>
                                    </p:set>
                                    <p:anim calcmode="lin" valueType="num">
                                      <p:cBhvr additive="base">
                                        <p:cTn id="39"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0284F6-110F-3661-3EEF-C4703D985C69}"/>
              </a:ext>
            </a:extLst>
          </p:cNvPr>
          <p:cNvSpPr>
            <a:spLocks noGrp="1"/>
          </p:cNvSpPr>
          <p:nvPr>
            <p:ph idx="1"/>
          </p:nvPr>
        </p:nvSpPr>
        <p:spPr>
          <a:xfrm>
            <a:off x="1203158" y="1810512"/>
            <a:ext cx="10023284" cy="4219582"/>
          </a:xfrm>
        </p:spPr>
        <p:txBody>
          <a:bodyPr>
            <a:normAutofit fontScale="92500" lnSpcReduction="10000"/>
          </a:bodyPr>
          <a:lstStyle/>
          <a:p>
            <a:r>
              <a:rPr lang="en-GB" sz="1900" dirty="0">
                <a:latin typeface="Ariel"/>
              </a:rPr>
              <a:t>This means staff can share handover notes, client updates, shift messages instantly on teams, </a:t>
            </a:r>
          </a:p>
          <a:p>
            <a:r>
              <a:rPr lang="en-GB" sz="1900" dirty="0">
                <a:latin typeface="Ariel"/>
              </a:rPr>
              <a:t>Staff at Ashford work across homes, supporting living and Ashford office, using teams will allow them to communicate efficiently with the rest of the team and upload documents needed for individual care needs.</a:t>
            </a:r>
            <a:br>
              <a:rPr lang="en-GB" sz="1900" dirty="0">
                <a:latin typeface="Ariel"/>
              </a:rPr>
            </a:br>
            <a:endParaRPr lang="en-GB" sz="1900" dirty="0">
              <a:latin typeface="Ariel"/>
            </a:endParaRPr>
          </a:p>
          <a:p>
            <a:r>
              <a:rPr lang="en-GB" sz="1900" dirty="0">
                <a:latin typeface="Ariel"/>
              </a:rPr>
              <a:t>It will speed up decision making, and reduce confusion</a:t>
            </a:r>
          </a:p>
          <a:p>
            <a:r>
              <a:rPr lang="en-GB" sz="1900" dirty="0">
                <a:latin typeface="Ariel"/>
              </a:rPr>
              <a:t>All team members can be updated via a daily AM/PM huddle meeting, and this can be done via Teams video chat, so everyone is included</a:t>
            </a:r>
          </a:p>
          <a:p>
            <a:r>
              <a:rPr lang="en-GB" sz="1900" dirty="0">
                <a:latin typeface="Ariel"/>
              </a:rPr>
              <a:t>It will also leave a communication trail if later needed for audit purposes or staff need to look back</a:t>
            </a:r>
          </a:p>
          <a:p>
            <a:r>
              <a:rPr lang="en-GB" sz="1900" dirty="0">
                <a:latin typeface="Ariel"/>
              </a:rPr>
              <a:t>Currently: messages get lost, people don’t know what’s happening, care is affected, with teams everyone will get alerts on new messages/meeting</a:t>
            </a:r>
          </a:p>
          <a:p>
            <a:r>
              <a:rPr lang="en-GB" sz="1900" dirty="0">
                <a:latin typeface="Ariel"/>
              </a:rPr>
              <a:t>Safe- only those with the team login details can view and respond to messages</a:t>
            </a:r>
            <a:br>
              <a:rPr lang="en-GB" dirty="0"/>
            </a:br>
            <a:endParaRPr lang="en-GB" dirty="0"/>
          </a:p>
          <a:p>
            <a:pPr marL="0" indent="0">
              <a:buNone/>
            </a:pPr>
            <a:endParaRPr lang="en-GB" dirty="0"/>
          </a:p>
          <a:p>
            <a:pPr marL="0" indent="0">
              <a:buNone/>
            </a:pPr>
            <a:endParaRPr lang="en-GB" dirty="0"/>
          </a:p>
        </p:txBody>
      </p:sp>
      <p:sp>
        <p:nvSpPr>
          <p:cNvPr id="5" name="Title 4">
            <a:extLst>
              <a:ext uri="{FF2B5EF4-FFF2-40B4-BE49-F238E27FC236}">
                <a16:creationId xmlns:a16="http://schemas.microsoft.com/office/drawing/2014/main" id="{E1C95C3D-DD92-60CF-09B7-D2F43A56FEBC}"/>
              </a:ext>
            </a:extLst>
          </p:cNvPr>
          <p:cNvSpPr>
            <a:spLocks noGrp="1"/>
          </p:cNvSpPr>
          <p:nvPr>
            <p:ph type="title"/>
          </p:nvPr>
        </p:nvSpPr>
        <p:spPr>
          <a:xfrm>
            <a:off x="1203158" y="624110"/>
            <a:ext cx="10780295" cy="1280890"/>
          </a:xfrm>
        </p:spPr>
        <p:txBody>
          <a:bodyPr>
            <a:normAutofit/>
          </a:bodyPr>
          <a:lstStyle/>
          <a:p>
            <a:pPr algn="ctr"/>
            <a:r>
              <a:rPr lang="en-GB" sz="3200" b="1" dirty="0">
                <a:latin typeface="Ariel"/>
              </a:rPr>
              <a:t>How MS teams will improve efficiency/ communication at Ashford Community Care Services</a:t>
            </a:r>
          </a:p>
        </p:txBody>
      </p:sp>
      <p:pic>
        <p:nvPicPr>
          <p:cNvPr id="6" name="Picture 5" descr="A logo of a university of wales&#10;&#10;AI-generated content may be incorrect.">
            <a:extLst>
              <a:ext uri="{FF2B5EF4-FFF2-40B4-BE49-F238E27FC236}">
                <a16:creationId xmlns:a16="http://schemas.microsoft.com/office/drawing/2014/main" id="{ECF7E7D2-7DB5-5E80-506D-6E930ADDB8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Tree>
    <p:extLst>
      <p:ext uri="{BB962C8B-B14F-4D97-AF65-F5344CB8AC3E}">
        <p14:creationId xmlns:p14="http://schemas.microsoft.com/office/powerpoint/2010/main" val="404832799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1000"/>
                                        <p:tgtEl>
                                          <p:spTgt spid="3">
                                            <p:txEl>
                                              <p:pRg st="0" end="0"/>
                                            </p:txEl>
                                          </p:spTgt>
                                        </p:tgtEl>
                                      </p:cBhvr>
                                    </p:animEffect>
                                    <p:anim calcmode="lin" valueType="num">
                                      <p:cBhvr>
                                        <p:cTn id="14"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5" end="5"/>
                                            </p:txEl>
                                          </p:spTgt>
                                        </p:tgtEl>
                                        <p:attrNameLst>
                                          <p:attrName>style.visibility</p:attrName>
                                        </p:attrNameLst>
                                      </p:cBhvr>
                                      <p:to>
                                        <p:strVal val="visible"/>
                                      </p:to>
                                    </p:set>
                                    <p:animEffect transition="in" filter="fade">
                                      <p:cBhvr>
                                        <p:cTn id="38" dur="1000"/>
                                        <p:tgtEl>
                                          <p:spTgt spid="3">
                                            <p:txEl>
                                              <p:pRg st="5" end="5"/>
                                            </p:txEl>
                                          </p:spTgt>
                                        </p:tgtEl>
                                      </p:cBhvr>
                                    </p:animEffect>
                                    <p:anim calcmode="lin" valueType="num">
                                      <p:cBhvr>
                                        <p:cTn id="3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ED9B45-DC9D-A98B-5DB7-78E0F8D929AB}"/>
              </a:ext>
            </a:extLst>
          </p:cNvPr>
          <p:cNvSpPr>
            <a:spLocks noGrp="1"/>
          </p:cNvSpPr>
          <p:nvPr>
            <p:ph idx="1"/>
          </p:nvPr>
        </p:nvSpPr>
        <p:spPr>
          <a:xfrm>
            <a:off x="2306184" y="2836313"/>
            <a:ext cx="8915400" cy="3777622"/>
          </a:xfrm>
        </p:spPr>
        <p:txBody>
          <a:bodyPr/>
          <a:lstStyle/>
          <a:p>
            <a:r>
              <a:rPr lang="en-GB" dirty="0"/>
              <a:t>Why we chose this: Communication is the most important thing in care — if this fails, everything else fails too</a:t>
            </a:r>
          </a:p>
          <a:p>
            <a:pPr marL="0" indent="0">
              <a:buNone/>
            </a:pPr>
            <a:endParaRPr lang="en-GB" dirty="0"/>
          </a:p>
          <a:p>
            <a:r>
              <a:rPr lang="en-GB" b="1" dirty="0"/>
              <a:t>Problems right now:</a:t>
            </a:r>
          </a:p>
          <a:p>
            <a:pPr marL="0" indent="0">
              <a:buNone/>
            </a:pPr>
            <a:r>
              <a:rPr lang="en-GB" dirty="0"/>
              <a:t>	No single place to leave updates</a:t>
            </a:r>
          </a:p>
          <a:p>
            <a:pPr marL="0" indent="0">
              <a:buNone/>
            </a:pPr>
            <a:r>
              <a:rPr lang="en-GB" dirty="0"/>
              <a:t>	Day staff &amp; night staff don’t pass info clearly</a:t>
            </a:r>
          </a:p>
          <a:p>
            <a:pPr marL="0" indent="0">
              <a:buNone/>
            </a:pPr>
            <a:r>
              <a:rPr lang="en-GB" dirty="0"/>
              <a:t>	Wasted time = less time caring for clients</a:t>
            </a:r>
          </a:p>
          <a:p>
            <a:pPr marL="0" indent="0">
              <a:buNone/>
            </a:pPr>
            <a:endParaRPr lang="en-GB" dirty="0"/>
          </a:p>
        </p:txBody>
      </p:sp>
      <p:sp>
        <p:nvSpPr>
          <p:cNvPr id="2" name="TextBox 1">
            <a:extLst>
              <a:ext uri="{FF2B5EF4-FFF2-40B4-BE49-F238E27FC236}">
                <a16:creationId xmlns:a16="http://schemas.microsoft.com/office/drawing/2014/main" id="{B9CACE7B-7765-381D-FFBB-FF60301E22AC}"/>
              </a:ext>
            </a:extLst>
          </p:cNvPr>
          <p:cNvSpPr txBox="1"/>
          <p:nvPr/>
        </p:nvSpPr>
        <p:spPr>
          <a:xfrm>
            <a:off x="1948542" y="478971"/>
            <a:ext cx="8806543" cy="1200329"/>
          </a:xfrm>
          <a:prstGeom prst="rect">
            <a:avLst/>
          </a:prstGeom>
          <a:noFill/>
        </p:spPr>
        <p:txBody>
          <a:bodyPr wrap="square" rtlCol="0">
            <a:spAutoFit/>
          </a:bodyPr>
          <a:lstStyle/>
          <a:p>
            <a:pPr algn="ctr"/>
            <a:r>
              <a:rPr lang="en-GB" sz="3600" b="1" dirty="0">
                <a:latin typeface="Ariel"/>
              </a:rPr>
              <a:t>The impact of poor communication</a:t>
            </a:r>
          </a:p>
          <a:p>
            <a:pPr algn="ctr"/>
            <a:r>
              <a:rPr lang="en-GB" sz="3600" b="1" dirty="0">
                <a:latin typeface="Ariel"/>
              </a:rPr>
              <a:t> on care quality </a:t>
            </a:r>
          </a:p>
        </p:txBody>
      </p:sp>
    </p:spTree>
    <p:extLst>
      <p:ext uri="{BB962C8B-B14F-4D97-AF65-F5344CB8AC3E}">
        <p14:creationId xmlns:p14="http://schemas.microsoft.com/office/powerpoint/2010/main" val="2275119621"/>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946BC-4D1A-630A-5B78-64DEC2BB0345}"/>
              </a:ext>
            </a:extLst>
          </p:cNvPr>
          <p:cNvSpPr>
            <a:spLocks noGrp="1"/>
          </p:cNvSpPr>
          <p:nvPr>
            <p:ph type="title"/>
          </p:nvPr>
        </p:nvSpPr>
        <p:spPr>
          <a:xfrm>
            <a:off x="957943" y="146996"/>
            <a:ext cx="10546670" cy="1758004"/>
          </a:xfrm>
        </p:spPr>
        <p:txBody>
          <a:bodyPr>
            <a:noAutofit/>
          </a:bodyPr>
          <a:lstStyle/>
          <a:p>
            <a:pPr algn="ctr"/>
            <a:br>
              <a:rPr lang="en-GB" sz="3200" b="1" dirty="0">
                <a:ln w="13462">
                  <a:solidFill>
                    <a:schemeClr val="bg1"/>
                  </a:solidFill>
                  <a:prstDash val="solid"/>
                </a:ln>
                <a:effectLst>
                  <a:outerShdw dist="38100" dir="2700000" algn="bl" rotWithShape="0">
                    <a:schemeClr val="accent5"/>
                  </a:outerShdw>
                </a:effectLst>
                <a:latin typeface="Ariel"/>
              </a:rPr>
            </a:br>
            <a:br>
              <a:rPr lang="en-GB" sz="2800" b="1" dirty="0">
                <a:ln w="13462">
                  <a:solidFill>
                    <a:schemeClr val="bg1"/>
                  </a:solidFill>
                  <a:prstDash val="solid"/>
                </a:ln>
                <a:effectLst>
                  <a:outerShdw dist="38100" dir="2700000" algn="bl" rotWithShape="0">
                    <a:schemeClr val="accent5"/>
                  </a:outerShdw>
                </a:effectLst>
              </a:rPr>
            </a:br>
            <a:endParaRPr lang="en-GB" sz="2800" dirty="0"/>
          </a:p>
        </p:txBody>
      </p:sp>
      <p:graphicFrame>
        <p:nvGraphicFramePr>
          <p:cNvPr id="11" name="Content Placeholder 10">
            <a:extLst>
              <a:ext uri="{FF2B5EF4-FFF2-40B4-BE49-F238E27FC236}">
                <a16:creationId xmlns:a16="http://schemas.microsoft.com/office/drawing/2014/main" id="{2059AD4D-0706-BB57-D00B-3C696B8221C5}"/>
              </a:ext>
            </a:extLst>
          </p:cNvPr>
          <p:cNvGraphicFramePr>
            <a:graphicFrameLocks noGrp="1"/>
          </p:cNvGraphicFramePr>
          <p:nvPr>
            <p:ph idx="1"/>
            <p:extLst>
              <p:ext uri="{D42A27DB-BD31-4B8C-83A1-F6EECF244321}">
                <p14:modId xmlns:p14="http://schemas.microsoft.com/office/powerpoint/2010/main" val="3311782685"/>
              </p:ext>
            </p:extLst>
          </p:nvPr>
        </p:nvGraphicFramePr>
        <p:xfrm>
          <a:off x="2262642" y="2529839"/>
          <a:ext cx="8915400" cy="3032760"/>
        </p:xfrm>
        <a:graphic>
          <a:graphicData uri="http://schemas.openxmlformats.org/drawingml/2006/table">
            <a:tbl>
              <a:tblPr firstRow="1" bandRow="1">
                <a:tableStyleId>{5C22544A-7EE6-4342-B048-85BDC9FD1C3A}</a:tableStyleId>
              </a:tblPr>
              <a:tblGrid>
                <a:gridCol w="4457700">
                  <a:extLst>
                    <a:ext uri="{9D8B030D-6E8A-4147-A177-3AD203B41FA5}">
                      <a16:colId xmlns:a16="http://schemas.microsoft.com/office/drawing/2014/main" val="287701919"/>
                    </a:ext>
                  </a:extLst>
                </a:gridCol>
                <a:gridCol w="4457700">
                  <a:extLst>
                    <a:ext uri="{9D8B030D-6E8A-4147-A177-3AD203B41FA5}">
                      <a16:colId xmlns:a16="http://schemas.microsoft.com/office/drawing/2014/main" val="1668875563"/>
                    </a:ext>
                  </a:extLst>
                </a:gridCol>
              </a:tblGrid>
              <a:tr h="370840">
                <a:tc>
                  <a:txBody>
                    <a:bodyPr/>
                    <a:lstStyle/>
                    <a:p>
                      <a:r>
                        <a:rPr lang="en-GB" dirty="0"/>
                        <a:t>Advantages</a:t>
                      </a:r>
                    </a:p>
                  </a:txBody>
                  <a:tcPr/>
                </a:tc>
                <a:tc>
                  <a:txBody>
                    <a:bodyPr/>
                    <a:lstStyle/>
                    <a:p>
                      <a:r>
                        <a:rPr lang="en-GB" dirty="0"/>
                        <a:t>Limitations</a:t>
                      </a:r>
                    </a:p>
                  </a:txBody>
                  <a:tcPr/>
                </a:tc>
                <a:extLst>
                  <a:ext uri="{0D108BD9-81ED-4DB2-BD59-A6C34878D82A}">
                    <a16:rowId xmlns:a16="http://schemas.microsoft.com/office/drawing/2014/main" val="2005540860"/>
                  </a:ext>
                </a:extLst>
              </a:tr>
              <a:tr h="370840">
                <a:tc>
                  <a:txBody>
                    <a:bodyPr/>
                    <a:lstStyle/>
                    <a:p>
                      <a:r>
                        <a:rPr lang="en-GB" dirty="0"/>
                        <a:t>Instantly sent to all members</a:t>
                      </a:r>
                    </a:p>
                  </a:txBody>
                  <a:tcPr/>
                </a:tc>
                <a:tc>
                  <a:txBody>
                    <a:bodyPr/>
                    <a:lstStyle/>
                    <a:p>
                      <a:r>
                        <a:rPr lang="en-GB" dirty="0"/>
                        <a:t>Staff need training as can be overwhelming</a:t>
                      </a:r>
                    </a:p>
                  </a:txBody>
                  <a:tcPr/>
                </a:tc>
                <a:extLst>
                  <a:ext uri="{0D108BD9-81ED-4DB2-BD59-A6C34878D82A}">
                    <a16:rowId xmlns:a16="http://schemas.microsoft.com/office/drawing/2014/main" val="176889350"/>
                  </a:ext>
                </a:extLst>
              </a:tr>
              <a:tr h="370840">
                <a:tc>
                  <a:txBody>
                    <a:bodyPr/>
                    <a:lstStyle/>
                    <a:p>
                      <a:r>
                        <a:rPr lang="en-GB" dirty="0"/>
                        <a:t>All in one – less apps to learn and use</a:t>
                      </a:r>
                    </a:p>
                  </a:txBody>
                  <a:tcPr/>
                </a:tc>
                <a:tc>
                  <a:txBody>
                    <a:bodyPr/>
                    <a:lstStyle/>
                    <a:p>
                      <a:r>
                        <a:rPr lang="en-GB" dirty="0"/>
                        <a:t>Need Wi-Fi connection</a:t>
                      </a:r>
                    </a:p>
                  </a:txBody>
                  <a:tcPr/>
                </a:tc>
                <a:extLst>
                  <a:ext uri="{0D108BD9-81ED-4DB2-BD59-A6C34878D82A}">
                    <a16:rowId xmlns:a16="http://schemas.microsoft.com/office/drawing/2014/main" val="4201991297"/>
                  </a:ext>
                </a:extLst>
              </a:tr>
              <a:tr h="370840">
                <a:tc>
                  <a:txBody>
                    <a:bodyPr/>
                    <a:lstStyle/>
                    <a:p>
                      <a:r>
                        <a:rPr lang="en-GB" dirty="0"/>
                        <a:t>Secure – safe for important information</a:t>
                      </a:r>
                    </a:p>
                  </a:txBody>
                  <a:tcPr/>
                </a:tc>
                <a:tc>
                  <a:txBody>
                    <a:bodyPr/>
                    <a:lstStyle/>
                    <a:p>
                      <a:r>
                        <a:rPr lang="en-GB" dirty="0"/>
                        <a:t>Too many messages can cause delays</a:t>
                      </a:r>
                    </a:p>
                  </a:txBody>
                  <a:tcPr/>
                </a:tc>
                <a:extLst>
                  <a:ext uri="{0D108BD9-81ED-4DB2-BD59-A6C34878D82A}">
                    <a16:rowId xmlns:a16="http://schemas.microsoft.com/office/drawing/2014/main" val="3523169560"/>
                  </a:ext>
                </a:extLst>
              </a:tr>
              <a:tr h="370840">
                <a:tc>
                  <a:txBody>
                    <a:bodyPr/>
                    <a:lstStyle/>
                    <a:p>
                      <a:r>
                        <a:rPr lang="en-GB" dirty="0"/>
                        <a:t>Works on personal devices – perfect for care staff</a:t>
                      </a:r>
                    </a:p>
                  </a:txBody>
                  <a:tcPr/>
                </a:tc>
                <a:tc>
                  <a:txBody>
                    <a:bodyPr/>
                    <a:lstStyle/>
                    <a:p>
                      <a:r>
                        <a:rPr lang="en-GB" dirty="0"/>
                        <a:t>Not for formal medical records</a:t>
                      </a:r>
                    </a:p>
                  </a:txBody>
                  <a:tcPr/>
                </a:tc>
                <a:extLst>
                  <a:ext uri="{0D108BD9-81ED-4DB2-BD59-A6C34878D82A}">
                    <a16:rowId xmlns:a16="http://schemas.microsoft.com/office/drawing/2014/main" val="677523109"/>
                  </a:ext>
                </a:extLst>
              </a:tr>
              <a:tr h="370840">
                <a:tc>
                  <a:txBody>
                    <a:bodyPr/>
                    <a:lstStyle/>
                    <a:p>
                      <a:r>
                        <a:rPr lang="en-GB" dirty="0"/>
                        <a:t>Record of everything</a:t>
                      </a:r>
                    </a:p>
                  </a:txBody>
                  <a:tcPr/>
                </a:tc>
                <a:tc>
                  <a:txBody>
                    <a:bodyPr/>
                    <a:lstStyle/>
                    <a:p>
                      <a:r>
                        <a:rPr lang="en-GB" dirty="0"/>
                        <a:t>Can slow down older computers</a:t>
                      </a:r>
                    </a:p>
                  </a:txBody>
                  <a:tcPr/>
                </a:tc>
                <a:extLst>
                  <a:ext uri="{0D108BD9-81ED-4DB2-BD59-A6C34878D82A}">
                    <a16:rowId xmlns:a16="http://schemas.microsoft.com/office/drawing/2014/main" val="2897508000"/>
                  </a:ext>
                </a:extLst>
              </a:tr>
            </a:tbl>
          </a:graphicData>
        </a:graphic>
      </p:graphicFrame>
      <p:pic>
        <p:nvPicPr>
          <p:cNvPr id="12" name="Picture 11" descr="A logo of a university of wales&#10;&#10;AI-generated content may be incorrect.">
            <a:extLst>
              <a:ext uri="{FF2B5EF4-FFF2-40B4-BE49-F238E27FC236}">
                <a16:creationId xmlns:a16="http://schemas.microsoft.com/office/drawing/2014/main" id="{55AF47BD-C88F-B4E9-503A-1F73ED371E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
        <p:nvSpPr>
          <p:cNvPr id="3" name="TextBox 2">
            <a:extLst>
              <a:ext uri="{FF2B5EF4-FFF2-40B4-BE49-F238E27FC236}">
                <a16:creationId xmlns:a16="http://schemas.microsoft.com/office/drawing/2014/main" id="{C77D5FC9-9539-E302-A00A-1FD062A62A29}"/>
              </a:ext>
            </a:extLst>
          </p:cNvPr>
          <p:cNvSpPr txBox="1"/>
          <p:nvPr/>
        </p:nvSpPr>
        <p:spPr>
          <a:xfrm>
            <a:off x="1099457" y="146996"/>
            <a:ext cx="10134600" cy="1754326"/>
          </a:xfrm>
          <a:prstGeom prst="rect">
            <a:avLst/>
          </a:prstGeom>
          <a:noFill/>
        </p:spPr>
        <p:txBody>
          <a:bodyPr wrap="square" rtlCol="0">
            <a:spAutoFit/>
          </a:bodyPr>
          <a:lstStyle/>
          <a:p>
            <a:pPr algn="ctr"/>
            <a:r>
              <a:rPr lang="en-GB" sz="3600" b="1" dirty="0">
                <a:latin typeface="Ariel"/>
              </a:rPr>
              <a:t>Using Microsoft Teams at </a:t>
            </a:r>
          </a:p>
          <a:p>
            <a:pPr algn="ctr"/>
            <a:r>
              <a:rPr lang="en-GB" sz="3600" b="1" dirty="0">
                <a:latin typeface="Ariel"/>
              </a:rPr>
              <a:t>Ashford Community Care Services for </a:t>
            </a:r>
          </a:p>
          <a:p>
            <a:pPr algn="ctr"/>
            <a:r>
              <a:rPr lang="en-GB" sz="3600" b="1" dirty="0">
                <a:latin typeface="Ariel"/>
              </a:rPr>
              <a:t>Staff Communication &amp; Updates</a:t>
            </a:r>
          </a:p>
        </p:txBody>
      </p:sp>
    </p:spTree>
    <p:extLst>
      <p:ext uri="{BB962C8B-B14F-4D97-AF65-F5344CB8AC3E}">
        <p14:creationId xmlns:p14="http://schemas.microsoft.com/office/powerpoint/2010/main" val="49187169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C8548-9F09-0EFE-E3E9-7372A688A65B}"/>
              </a:ext>
            </a:extLst>
          </p:cNvPr>
          <p:cNvSpPr>
            <a:spLocks noGrp="1"/>
          </p:cNvSpPr>
          <p:nvPr>
            <p:ph type="title"/>
          </p:nvPr>
        </p:nvSpPr>
        <p:spPr/>
        <p:txBody>
          <a:bodyPr/>
          <a:lstStyle/>
          <a:p>
            <a:r>
              <a:rPr lang="en-GB" b="1" dirty="0">
                <a:latin typeface="Ariel"/>
              </a:rPr>
              <a:t>Implementation Plan — Step by Step</a:t>
            </a:r>
          </a:p>
        </p:txBody>
      </p:sp>
      <p:sp>
        <p:nvSpPr>
          <p:cNvPr id="3" name="Content Placeholder 2">
            <a:extLst>
              <a:ext uri="{FF2B5EF4-FFF2-40B4-BE49-F238E27FC236}">
                <a16:creationId xmlns:a16="http://schemas.microsoft.com/office/drawing/2014/main" id="{D625015A-01B7-D763-D4A5-535A7719DDD8}"/>
              </a:ext>
            </a:extLst>
          </p:cNvPr>
          <p:cNvSpPr>
            <a:spLocks noGrp="1"/>
          </p:cNvSpPr>
          <p:nvPr>
            <p:ph idx="1"/>
          </p:nvPr>
        </p:nvSpPr>
        <p:spPr>
          <a:xfrm>
            <a:off x="1905000" y="1698171"/>
            <a:ext cx="9599612" cy="4213051"/>
          </a:xfrm>
        </p:spPr>
        <p:txBody>
          <a:bodyPr>
            <a:normAutofit fontScale="62500" lnSpcReduction="20000"/>
          </a:bodyPr>
          <a:lstStyle/>
          <a:p>
            <a:pPr marL="0" indent="0">
              <a:buNone/>
            </a:pPr>
            <a:r>
              <a:rPr lang="en-GB" sz="2900" dirty="0">
                <a:latin typeface="Ariel"/>
              </a:rPr>
              <a:t>1. Week 1 — Set it up → Make channels: Handover, Client Updates, General News</a:t>
            </a:r>
          </a:p>
          <a:p>
            <a:pPr marL="0" indent="0">
              <a:buNone/>
            </a:pPr>
            <a:br>
              <a:rPr lang="en-GB" sz="2900" dirty="0">
                <a:latin typeface="Ariel"/>
              </a:rPr>
            </a:br>
            <a:endParaRPr lang="en-GB" sz="2900" dirty="0">
              <a:latin typeface="Ariel"/>
            </a:endParaRPr>
          </a:p>
          <a:p>
            <a:pPr marL="0" indent="0">
              <a:buNone/>
            </a:pPr>
            <a:r>
              <a:rPr lang="en-GB" sz="2900" dirty="0">
                <a:latin typeface="Ariel"/>
              </a:rPr>
              <a:t>2. Week 2–3 — Train staff → Show everyone how to use it; make simple guides</a:t>
            </a:r>
          </a:p>
          <a:p>
            <a:pPr marL="0" indent="0">
              <a:buNone/>
            </a:pPr>
            <a:br>
              <a:rPr lang="en-GB" sz="2900" dirty="0">
                <a:latin typeface="Ariel"/>
              </a:rPr>
            </a:br>
            <a:endParaRPr lang="en-GB" sz="2900" dirty="0">
              <a:latin typeface="Ariel"/>
            </a:endParaRPr>
          </a:p>
          <a:p>
            <a:pPr marL="0" indent="0">
              <a:buNone/>
            </a:pPr>
            <a:r>
              <a:rPr lang="en-GB" sz="2900" dirty="0">
                <a:latin typeface="Ariel"/>
              </a:rPr>
              <a:t>3. Week 3–4 — Try it out → One team uses it first; see what works</a:t>
            </a:r>
          </a:p>
          <a:p>
            <a:pPr marL="0" indent="0">
              <a:buNone/>
            </a:pPr>
            <a:br>
              <a:rPr lang="en-GB" sz="2900" dirty="0">
                <a:latin typeface="Ariel"/>
              </a:rPr>
            </a:br>
            <a:endParaRPr lang="en-GB" sz="2900" dirty="0">
              <a:latin typeface="Ariel"/>
            </a:endParaRPr>
          </a:p>
          <a:p>
            <a:pPr marL="0" indent="0">
              <a:buNone/>
            </a:pPr>
            <a:r>
              <a:rPr lang="en-GB" sz="2900" dirty="0">
                <a:latin typeface="Ariel"/>
              </a:rPr>
              <a:t>4. Week 5 — Roll it out fully → Everyone uses it</a:t>
            </a:r>
          </a:p>
          <a:p>
            <a:pPr marL="0" indent="0">
              <a:buNone/>
            </a:pPr>
            <a:br>
              <a:rPr lang="en-GB" sz="2900" dirty="0">
                <a:latin typeface="Ariel"/>
              </a:rPr>
            </a:br>
            <a:endParaRPr lang="en-GB" sz="2900" dirty="0">
              <a:latin typeface="Ariel"/>
            </a:endParaRPr>
          </a:p>
          <a:p>
            <a:pPr marL="0" indent="0">
              <a:buNone/>
            </a:pPr>
            <a:r>
              <a:rPr lang="en-GB" sz="2900" dirty="0">
                <a:latin typeface="Ariel"/>
              </a:rPr>
              <a:t>5. Month 2 — Check in → Ask staff for feedback </a:t>
            </a:r>
          </a:p>
          <a:p>
            <a:pPr marL="0" indent="0">
              <a:buNone/>
            </a:pPr>
            <a:endParaRPr lang="en-GB" dirty="0"/>
          </a:p>
        </p:txBody>
      </p:sp>
      <p:pic>
        <p:nvPicPr>
          <p:cNvPr id="4" name="Picture 3" descr="A logo of a university of wales&#10;&#10;AI-generated content may be incorrect.">
            <a:extLst>
              <a:ext uri="{FF2B5EF4-FFF2-40B4-BE49-F238E27FC236}">
                <a16:creationId xmlns:a16="http://schemas.microsoft.com/office/drawing/2014/main" id="{60587AB4-B6C5-A50E-65A6-622AA030E2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Tree>
    <p:extLst>
      <p:ext uri="{BB962C8B-B14F-4D97-AF65-F5344CB8AC3E}">
        <p14:creationId xmlns:p14="http://schemas.microsoft.com/office/powerpoint/2010/main" val="125183746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1000"/>
                                        <p:tgtEl>
                                          <p:spTgt spid="3">
                                            <p:txEl>
                                              <p:pRg st="2" end="2"/>
                                            </p:txEl>
                                          </p:spTgt>
                                        </p:tgtEl>
                                      </p:cBhvr>
                                    </p:animEffect>
                                    <p:anim calcmode="lin" valueType="num">
                                      <p:cBhvr>
                                        <p:cTn id="2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Effect transition="in" filter="fade">
                                      <p:cBhvr>
                                        <p:cTn id="31" dur="1000"/>
                                        <p:tgtEl>
                                          <p:spTgt spid="3">
                                            <p:txEl>
                                              <p:pRg st="3" end="3"/>
                                            </p:txEl>
                                          </p:spTgt>
                                        </p:tgtEl>
                                      </p:cBhvr>
                                    </p:animEffect>
                                    <p:anim calcmode="lin" valueType="num">
                                      <p:cBhvr>
                                        <p:cTn id="3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1000"/>
                                        <p:tgtEl>
                                          <p:spTgt spid="3">
                                            <p:txEl>
                                              <p:pRg st="4" end="4"/>
                                            </p:txEl>
                                          </p:spTgt>
                                        </p:tgtEl>
                                      </p:cBhvr>
                                    </p:animEffect>
                                    <p:anim calcmode="lin" valueType="num">
                                      <p:cBhvr>
                                        <p:cTn id="3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1000"/>
                                        <p:tgtEl>
                                          <p:spTgt spid="3">
                                            <p:txEl>
                                              <p:pRg st="5" end="5"/>
                                            </p:txEl>
                                          </p:spTgt>
                                        </p:tgtEl>
                                      </p:cBhvr>
                                    </p:animEffect>
                                    <p:anim calcmode="lin" valueType="num">
                                      <p:cBhvr>
                                        <p:cTn id="4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5" end="5"/>
                                            </p:txEl>
                                          </p:spTgt>
                                        </p:tgtEl>
                                        <p:attrNameLst>
                                          <p:attrName>ppt_y</p:attrName>
                                        </p:attrNameLst>
                                      </p:cBhvr>
                                      <p:tavLst>
                                        <p:tav tm="0">
                                          <p:val>
                                            <p:strVal val="#ppt_y+.1"/>
                                          </p:val>
                                        </p:tav>
                                        <p:tav tm="100000">
                                          <p:val>
                                            <p:strVal val="#ppt_y"/>
                                          </p:val>
                                        </p:tav>
                                      </p:tavLst>
                                    </p:anim>
                                  </p:childTnLst>
                                </p:cTn>
                              </p:par>
                              <p:par>
                                <p:cTn id="44" presetID="42" presetClass="entr" presetSubtype="0" fill="hold" nodeType="withEffect">
                                  <p:stCondLst>
                                    <p:cond delay="0"/>
                                  </p:stCondLst>
                                  <p:childTnLst>
                                    <p:set>
                                      <p:cBhvr>
                                        <p:cTn id="45" dur="1" fill="hold">
                                          <p:stCondLst>
                                            <p:cond delay="0"/>
                                          </p:stCondLst>
                                        </p:cTn>
                                        <p:tgtEl>
                                          <p:spTgt spid="3">
                                            <p:txEl>
                                              <p:pRg st="6" end="6"/>
                                            </p:txEl>
                                          </p:spTgt>
                                        </p:tgtEl>
                                        <p:attrNameLst>
                                          <p:attrName>style.visibility</p:attrName>
                                        </p:attrNameLst>
                                      </p:cBhvr>
                                      <p:to>
                                        <p:strVal val="visible"/>
                                      </p:to>
                                    </p:set>
                                    <p:animEffect transition="in" filter="fade">
                                      <p:cBhvr>
                                        <p:cTn id="46" dur="1000"/>
                                        <p:tgtEl>
                                          <p:spTgt spid="3">
                                            <p:txEl>
                                              <p:pRg st="6" end="6"/>
                                            </p:txEl>
                                          </p:spTgt>
                                        </p:tgtEl>
                                      </p:cBhvr>
                                    </p:animEffect>
                                    <p:anim calcmode="lin" valueType="num">
                                      <p:cBhvr>
                                        <p:cTn id="4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8"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9" presetID="42" presetClass="entr" presetSubtype="0" fill="hold" nodeType="withEffect">
                                  <p:stCondLst>
                                    <p:cond delay="0"/>
                                  </p:stCondLst>
                                  <p:childTnLst>
                                    <p:set>
                                      <p:cBhvr>
                                        <p:cTn id="50" dur="1" fill="hold">
                                          <p:stCondLst>
                                            <p:cond delay="0"/>
                                          </p:stCondLst>
                                        </p:cTn>
                                        <p:tgtEl>
                                          <p:spTgt spid="3">
                                            <p:txEl>
                                              <p:pRg st="7" end="7"/>
                                            </p:txEl>
                                          </p:spTgt>
                                        </p:tgtEl>
                                        <p:attrNameLst>
                                          <p:attrName>style.visibility</p:attrName>
                                        </p:attrNameLst>
                                      </p:cBhvr>
                                      <p:to>
                                        <p:strVal val="visible"/>
                                      </p:to>
                                    </p:set>
                                    <p:animEffect transition="in" filter="fade">
                                      <p:cBhvr>
                                        <p:cTn id="51" dur="1000"/>
                                        <p:tgtEl>
                                          <p:spTgt spid="3">
                                            <p:txEl>
                                              <p:pRg st="7" end="7"/>
                                            </p:txEl>
                                          </p:spTgt>
                                        </p:tgtEl>
                                      </p:cBhvr>
                                    </p:animEffect>
                                    <p:anim calcmode="lin" valueType="num">
                                      <p:cBhvr>
                                        <p:cTn id="5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4" presetID="42" presetClass="entr" presetSubtype="0" fill="hold" nodeType="with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4A60A-ECCA-9593-A2FC-6A88B229933D}"/>
              </a:ext>
            </a:extLst>
          </p:cNvPr>
          <p:cNvSpPr>
            <a:spLocks noGrp="1"/>
          </p:cNvSpPr>
          <p:nvPr>
            <p:ph type="title"/>
          </p:nvPr>
        </p:nvSpPr>
        <p:spPr/>
        <p:txBody>
          <a:bodyPr>
            <a:normAutofit/>
          </a:bodyPr>
          <a:lstStyle/>
          <a:p>
            <a:pPr algn="ctr"/>
            <a:r>
              <a:rPr lang="en-GB" b="1" dirty="0">
                <a:latin typeface="Ariel"/>
              </a:rPr>
              <a:t>Summary</a:t>
            </a:r>
          </a:p>
        </p:txBody>
      </p:sp>
      <p:sp>
        <p:nvSpPr>
          <p:cNvPr id="3" name="Content Placeholder 2">
            <a:extLst>
              <a:ext uri="{FF2B5EF4-FFF2-40B4-BE49-F238E27FC236}">
                <a16:creationId xmlns:a16="http://schemas.microsoft.com/office/drawing/2014/main" id="{A1254F69-5CFE-2EB3-95E4-6ABA1835FF6D}"/>
              </a:ext>
            </a:extLst>
          </p:cNvPr>
          <p:cNvSpPr>
            <a:spLocks noGrp="1"/>
          </p:cNvSpPr>
          <p:nvPr>
            <p:ph idx="1"/>
          </p:nvPr>
        </p:nvSpPr>
        <p:spPr/>
        <p:txBody>
          <a:bodyPr/>
          <a:lstStyle/>
          <a:p>
            <a:r>
              <a:rPr lang="en-GB" dirty="0">
                <a:latin typeface="Ariel"/>
              </a:rPr>
              <a:t> ✅ Task: Staff communication &amp; daily updates</a:t>
            </a:r>
          </a:p>
          <a:p>
            <a:pPr marL="0" indent="0">
              <a:buNone/>
            </a:pPr>
            <a:endParaRPr lang="en-GB" dirty="0">
              <a:latin typeface="Ariel"/>
            </a:endParaRPr>
          </a:p>
          <a:p>
            <a:r>
              <a:rPr lang="en-GB" dirty="0">
                <a:latin typeface="Ariel"/>
              </a:rPr>
              <a:t> ✅ Tool: Microsoft Teams</a:t>
            </a:r>
          </a:p>
          <a:p>
            <a:pPr marL="0" indent="0">
              <a:buNone/>
            </a:pPr>
            <a:endParaRPr lang="en-GB" dirty="0">
              <a:latin typeface="Ariel"/>
            </a:endParaRPr>
          </a:p>
          <a:p>
            <a:r>
              <a:rPr lang="en-GB" dirty="0">
                <a:latin typeface="Ariel"/>
              </a:rPr>
              <a:t>✅ Result: Clearer handovers, less wasted time, safer care</a:t>
            </a:r>
          </a:p>
          <a:p>
            <a:pPr marL="0" indent="0">
              <a:buNone/>
            </a:pPr>
            <a:endParaRPr lang="en-GB" dirty="0">
              <a:latin typeface="Ariel"/>
            </a:endParaRPr>
          </a:p>
          <a:p>
            <a:r>
              <a:rPr lang="en-GB" dirty="0">
                <a:latin typeface="Ariel"/>
              </a:rPr>
              <a:t> ✅ Realistic: We know there are downsides — training needed, start simple</a:t>
            </a:r>
          </a:p>
          <a:p>
            <a:pPr marL="0" indent="0">
              <a:buNone/>
            </a:pPr>
            <a:endParaRPr lang="en-GB" dirty="0">
              <a:latin typeface="Ariel"/>
            </a:endParaRPr>
          </a:p>
          <a:p>
            <a:r>
              <a:rPr lang="en-GB" dirty="0">
                <a:latin typeface="Ariel"/>
              </a:rPr>
              <a:t> ✅ Better communication = better care</a:t>
            </a:r>
          </a:p>
          <a:p>
            <a:pPr marL="0" indent="0">
              <a:buNone/>
            </a:pPr>
            <a:endParaRPr lang="en-GB" dirty="0"/>
          </a:p>
          <a:p>
            <a:pPr marL="0" indent="0">
              <a:buNone/>
            </a:pPr>
            <a:endParaRPr lang="en-GB" dirty="0"/>
          </a:p>
        </p:txBody>
      </p:sp>
      <p:pic>
        <p:nvPicPr>
          <p:cNvPr id="5" name="Picture 4" descr="A logo of a university of wales&#10;&#10;AI-generated content may be incorrect.">
            <a:extLst>
              <a:ext uri="{FF2B5EF4-FFF2-40B4-BE49-F238E27FC236}">
                <a16:creationId xmlns:a16="http://schemas.microsoft.com/office/drawing/2014/main" id="{598C403A-A549-7F05-07A5-EBCA639A75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Tree>
    <p:extLst>
      <p:ext uri="{BB962C8B-B14F-4D97-AF65-F5344CB8AC3E}">
        <p14:creationId xmlns:p14="http://schemas.microsoft.com/office/powerpoint/2010/main" val="259595342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1000"/>
                                        <p:tgtEl>
                                          <p:spTgt spid="3">
                                            <p:txEl>
                                              <p:pRg st="6" end="6"/>
                                            </p:txEl>
                                          </p:spTgt>
                                        </p:tgtEl>
                                      </p:cBhvr>
                                    </p:animEffect>
                                    <p:anim calcmode="lin" valueType="num">
                                      <p:cBhvr>
                                        <p:cTn id="3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8" end="8"/>
                                            </p:txEl>
                                          </p:spTgt>
                                        </p:tgtEl>
                                        <p:attrNameLst>
                                          <p:attrName>style.visibility</p:attrName>
                                        </p:attrNameLst>
                                      </p:cBhvr>
                                      <p:to>
                                        <p:strVal val="visible"/>
                                      </p:to>
                                    </p:set>
                                    <p:animEffect transition="in" filter="fade">
                                      <p:cBhvr>
                                        <p:cTn id="34" dur="1000"/>
                                        <p:tgtEl>
                                          <p:spTgt spid="3">
                                            <p:txEl>
                                              <p:pRg st="8" end="8"/>
                                            </p:txEl>
                                          </p:spTgt>
                                        </p:tgtEl>
                                      </p:cBhvr>
                                    </p:animEffect>
                                    <p:anim calcmode="lin" valueType="num">
                                      <p:cBhvr>
                                        <p:cTn id="35"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1274B-5C95-3661-C1E7-ACC9466F023F}"/>
              </a:ext>
            </a:extLst>
          </p:cNvPr>
          <p:cNvSpPr>
            <a:spLocks noGrp="1"/>
          </p:cNvSpPr>
          <p:nvPr>
            <p:ph type="title"/>
          </p:nvPr>
        </p:nvSpPr>
        <p:spPr/>
        <p:txBody>
          <a:bodyPr>
            <a:normAutofit/>
          </a:bodyPr>
          <a:lstStyle/>
          <a:p>
            <a:pPr algn="ctr"/>
            <a:r>
              <a:rPr lang="en-GB" b="1" dirty="0">
                <a:latin typeface="Ariel"/>
              </a:rPr>
              <a:t>References</a:t>
            </a:r>
            <a:br>
              <a:rPr lang="en-GB" dirty="0"/>
            </a:br>
            <a:endParaRPr lang="en-GB" dirty="0"/>
          </a:p>
        </p:txBody>
      </p:sp>
      <p:sp>
        <p:nvSpPr>
          <p:cNvPr id="3" name="Content Placeholder 2">
            <a:extLst>
              <a:ext uri="{FF2B5EF4-FFF2-40B4-BE49-F238E27FC236}">
                <a16:creationId xmlns:a16="http://schemas.microsoft.com/office/drawing/2014/main" id="{BEA4CD0E-1774-F74E-19ED-ED98B33011DD}"/>
              </a:ext>
            </a:extLst>
          </p:cNvPr>
          <p:cNvSpPr>
            <a:spLocks noGrp="1"/>
          </p:cNvSpPr>
          <p:nvPr>
            <p:ph idx="1"/>
          </p:nvPr>
        </p:nvSpPr>
        <p:spPr>
          <a:xfrm>
            <a:off x="1926773" y="1658298"/>
            <a:ext cx="9392783" cy="4577404"/>
          </a:xfrm>
        </p:spPr>
        <p:txBody>
          <a:bodyPr>
            <a:normAutofit/>
          </a:bodyPr>
          <a:lstStyle/>
          <a:p>
            <a:r>
              <a:rPr lang="en-US" dirty="0">
                <a:latin typeface="Ariel"/>
              </a:rPr>
              <a:t>Care Quality Commission. (2023). Digital technology in adult social care. Available at: </a:t>
            </a:r>
            <a:r>
              <a:rPr lang="en-US" dirty="0">
                <a:latin typeface="Ariel"/>
                <a:hlinkClick r:id="rId2" tooltip="https://www.cqc.org.uk/guidance-providers/digital-technology"/>
              </a:rPr>
              <a:t>www.cqc.org.uk/guidance-providers/digital-technology</a:t>
            </a:r>
            <a:r>
              <a:rPr lang="en-US" dirty="0">
                <a:latin typeface="Ariel"/>
              </a:rPr>
              <a:t> </a:t>
            </a:r>
          </a:p>
          <a:p>
            <a:r>
              <a:rPr lang="en-GB" dirty="0">
                <a:latin typeface="Ariel"/>
              </a:rPr>
              <a:t>Department of Health and Social Care. (2023). Digital transformation in adult social care. Available at: </a:t>
            </a:r>
            <a:r>
              <a:rPr lang="en-GB" dirty="0">
                <a:latin typeface="Ariel"/>
                <a:hlinkClick r:id="rId3"/>
              </a:rPr>
              <a:t>https://www.gov.uk/government/publications</a:t>
            </a:r>
            <a:endParaRPr lang="en-GB" dirty="0">
              <a:latin typeface="Ariel"/>
            </a:endParaRPr>
          </a:p>
          <a:p>
            <a:r>
              <a:rPr lang="en-GB" dirty="0">
                <a:latin typeface="Ariel"/>
              </a:rPr>
              <a:t>Microsoft. (2026). What is Microsoft Teams? Available at:</a:t>
            </a:r>
          </a:p>
          <a:p>
            <a:pPr marL="0" indent="0">
              <a:buNone/>
            </a:pPr>
            <a:r>
              <a:rPr lang="en-GB" dirty="0">
                <a:latin typeface="Ariel"/>
                <a:hlinkClick r:id="rId4"/>
              </a:rPr>
              <a:t>https://www.microsoft.com/en-gb/microsoft-teams</a:t>
            </a:r>
            <a:endParaRPr lang="en-GB" dirty="0">
              <a:latin typeface="Ariel"/>
            </a:endParaRPr>
          </a:p>
          <a:p>
            <a:r>
              <a:rPr lang="en-GB" dirty="0">
                <a:latin typeface="Ariel"/>
              </a:rPr>
              <a:t>NHS Digital. (2024). Digital tools for effective team communication available at: </a:t>
            </a:r>
            <a:r>
              <a:rPr lang="en-GB" dirty="0">
                <a:latin typeface="Ariel"/>
                <a:hlinkClick r:id="rId5"/>
              </a:rPr>
              <a:t>https://digital.nhs.uk</a:t>
            </a:r>
            <a:endParaRPr lang="en-GB" dirty="0">
              <a:latin typeface="Ariel"/>
            </a:endParaRPr>
          </a:p>
          <a:p>
            <a:r>
              <a:rPr lang="en-US" dirty="0">
                <a:latin typeface="Ariel"/>
              </a:rPr>
              <a:t>Skills for Care. (2024). Using digital tools to improve communication in care services. Available at: </a:t>
            </a:r>
            <a:r>
              <a:rPr lang="en-US" dirty="0">
                <a:latin typeface="Ariel"/>
                <a:hlinkClick r:id="rId6" tooltip="https://www.skillsforcare.org.uk/resources/digital-care"/>
              </a:rPr>
              <a:t>www.skillsforcare.org.uk/Resources/Digital-care</a:t>
            </a:r>
            <a:endParaRPr lang="en-US" dirty="0">
              <a:latin typeface="Ariel"/>
            </a:endParaRPr>
          </a:p>
          <a:p>
            <a:endParaRPr lang="en-GB" dirty="0">
              <a:latin typeface="Ariel"/>
            </a:endParaRPr>
          </a:p>
          <a:p>
            <a:pPr marL="0" indent="0">
              <a:buNone/>
            </a:pPr>
            <a:endParaRPr lang="en-GB" dirty="0"/>
          </a:p>
        </p:txBody>
      </p:sp>
      <p:pic>
        <p:nvPicPr>
          <p:cNvPr id="6" name="Picture 5" descr="A logo of a university of wales&#10;&#10;AI-generated content may be incorrect.">
            <a:extLst>
              <a:ext uri="{FF2B5EF4-FFF2-40B4-BE49-F238E27FC236}">
                <a16:creationId xmlns:a16="http://schemas.microsoft.com/office/drawing/2014/main" id="{C6736B34-7B79-802F-756D-E220F5A7AA7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750803" y="5562599"/>
            <a:ext cx="2211009" cy="1148405"/>
          </a:xfrm>
          <a:prstGeom prst="rect">
            <a:avLst/>
          </a:prstGeom>
        </p:spPr>
      </p:pic>
    </p:spTree>
    <p:extLst>
      <p:ext uri="{BB962C8B-B14F-4D97-AF65-F5344CB8AC3E}">
        <p14:creationId xmlns:p14="http://schemas.microsoft.com/office/powerpoint/2010/main" val="354044524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1000"/>
                                        <p:tgtEl>
                                          <p:spTgt spid="3">
                                            <p:txEl>
                                              <p:pRg st="1" end="1"/>
                                            </p:txEl>
                                          </p:spTgt>
                                        </p:tgtEl>
                                      </p:cBhvr>
                                    </p:animEffect>
                                    <p:anim calcmode="lin" valueType="num">
                                      <p:cBhvr>
                                        <p:cTn id="2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 end="1"/>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3">
                                            <p:txEl>
                                              <p:pRg st="4" end="4"/>
                                            </p:txEl>
                                          </p:spTgt>
                                        </p:tgtEl>
                                        <p:attrNameLst>
                                          <p:attrName>style.visibility</p:attrName>
                                        </p:attrNameLst>
                                      </p:cBhvr>
                                      <p:to>
                                        <p:strVal val="visible"/>
                                      </p:to>
                                    </p:set>
                                    <p:animEffect transition="in" filter="fade">
                                      <p:cBhvr>
                                        <p:cTn id="38" dur="1000"/>
                                        <p:tgtEl>
                                          <p:spTgt spid="3">
                                            <p:txEl>
                                              <p:pRg st="4" end="4"/>
                                            </p:txEl>
                                          </p:spTgt>
                                        </p:tgtEl>
                                      </p:cBhvr>
                                    </p:animEffect>
                                    <p:anim calcmode="lin" valueType="num">
                                      <p:cBhvr>
                                        <p:cTn id="3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0" dur="1000" fill="hold"/>
                                        <p:tgtEl>
                                          <p:spTgt spid="3">
                                            <p:txEl>
                                              <p:pRg st="4" end="4"/>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3">
                                            <p:txEl>
                                              <p:pRg st="5" end="5"/>
                                            </p:txEl>
                                          </p:spTgt>
                                        </p:tgtEl>
                                        <p:attrNameLst>
                                          <p:attrName>style.visibility</p:attrName>
                                        </p:attrNameLst>
                                      </p:cBhvr>
                                      <p:to>
                                        <p:strVal val="visible"/>
                                      </p:to>
                                    </p:set>
                                    <p:animEffect transition="in" filter="fade">
                                      <p:cBhvr>
                                        <p:cTn id="43" dur="1000"/>
                                        <p:tgtEl>
                                          <p:spTgt spid="3">
                                            <p:txEl>
                                              <p:pRg st="5" end="5"/>
                                            </p:txEl>
                                          </p:spTgt>
                                        </p:tgtEl>
                                      </p:cBhvr>
                                    </p:animEffect>
                                    <p:anim calcmode="lin" valueType="num">
                                      <p:cBhvr>
                                        <p:cTn id="44"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2463</TotalTime>
  <Words>777</Words>
  <Application>Microsoft Office PowerPoint</Application>
  <PresentationFormat>Widescreen</PresentationFormat>
  <Paragraphs>89</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Ariel</vt:lpstr>
      <vt:lpstr>Century Gothic</vt:lpstr>
      <vt:lpstr>Wingdings 3</vt:lpstr>
      <vt:lpstr>Wisp</vt:lpstr>
      <vt:lpstr>PowerPoint Presentation</vt:lpstr>
      <vt:lpstr>Who is Ashford Community care service?</vt:lpstr>
      <vt:lpstr>Staff communication and daily updates Solution = Microsoft Teams</vt:lpstr>
      <vt:lpstr>How MS teams will improve efficiency/ communication at Ashford Community Care Services</vt:lpstr>
      <vt:lpstr>PowerPoint Presentation</vt:lpstr>
      <vt:lpstr>  </vt:lpstr>
      <vt:lpstr>Implementation Plan — Step by Step</vt:lpstr>
      <vt:lpstr>Summary</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 Naila (SANDWELL AND WEST BIRMINGHAM HOSPITALS NHS TRUST)</dc:creator>
  <cp:lastModifiedBy>ALI, Naila (SANDWELL AND WEST BIRMINGHAM HOSPITALS NHS TRUST)</cp:lastModifiedBy>
  <cp:revision>13</cp:revision>
  <dcterms:created xsi:type="dcterms:W3CDTF">2026-09-27T09:06:03Z</dcterms:created>
  <dcterms:modified xsi:type="dcterms:W3CDTF">2026-10-11T09:41:17Z</dcterms:modified>
</cp:coreProperties>
</file>