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536" autoAdjust="0"/>
  </p:normalViewPr>
  <p:slideViewPr>
    <p:cSldViewPr snapToGrid="0" snapToObjects="1">
      <p:cViewPr varScale="1">
        <p:scale>
          <a:sx n="55" d="100"/>
          <a:sy n="55" d="100"/>
        </p:scale>
        <p:origin x="1714" y="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klima Begum" userId="ed18d5648657ddcd" providerId="LiveId" clId="{D29587FD-91D1-4851-AAE5-37AF8D609E75}"/>
    <pc:docChg chg="custSel modSld">
      <pc:chgData name="Aklima Begum" userId="ed18d5648657ddcd" providerId="LiveId" clId="{D29587FD-91D1-4851-AAE5-37AF8D609E75}" dt="2026-08-10T06:46:41.785" v="3" actId="123"/>
      <pc:docMkLst>
        <pc:docMk/>
      </pc:docMkLst>
      <pc:sldChg chg="modSp mod">
        <pc:chgData name="Aklima Begum" userId="ed18d5648657ddcd" providerId="LiveId" clId="{D29587FD-91D1-4851-AAE5-37AF8D609E75}" dt="2026-08-10T06:44:18.293" v="2" actId="20577"/>
        <pc:sldMkLst>
          <pc:docMk/>
          <pc:sldMk cId="0" sldId="256"/>
        </pc:sldMkLst>
        <pc:spChg chg="mod">
          <ac:chgData name="Aklima Begum" userId="ed18d5648657ddcd" providerId="LiveId" clId="{D29587FD-91D1-4851-AAE5-37AF8D609E75}" dt="2026-08-10T06:44:18.293" v="2" actId="20577"/>
          <ac:spMkLst>
            <pc:docMk/>
            <pc:sldMk cId="0" sldId="256"/>
            <ac:spMk id="3" creationId="{00000000-0000-0000-0000-000000000000}"/>
          </ac:spMkLst>
        </pc:spChg>
      </pc:sldChg>
      <pc:sldChg chg="delSp mod">
        <pc:chgData name="Aklima Begum" userId="ed18d5648657ddcd" providerId="LiveId" clId="{D29587FD-91D1-4851-AAE5-37AF8D609E75}" dt="2026-08-10T06:43:46.909" v="0" actId="478"/>
        <pc:sldMkLst>
          <pc:docMk/>
          <pc:sldMk cId="842557255" sldId="263"/>
        </pc:sldMkLst>
        <pc:spChg chg="del">
          <ac:chgData name="Aklima Begum" userId="ed18d5648657ddcd" providerId="LiveId" clId="{D29587FD-91D1-4851-AAE5-37AF8D609E75}" dt="2026-08-10T06:43:46.909" v="0" actId="478"/>
          <ac:spMkLst>
            <pc:docMk/>
            <pc:sldMk cId="842557255" sldId="263"/>
            <ac:spMk id="56" creationId="{00000000-0000-0000-0000-000000000000}"/>
          </ac:spMkLst>
        </pc:spChg>
      </pc:sldChg>
      <pc:sldChg chg="modNotesTx">
        <pc:chgData name="Aklima Begum" userId="ed18d5648657ddcd" providerId="LiveId" clId="{D29587FD-91D1-4851-AAE5-37AF8D609E75}" dt="2026-08-10T06:46:41.785" v="3" actId="123"/>
        <pc:sldMkLst>
          <pc:docMk/>
          <pc:sldMk cId="2947495609"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28AE93-C1FE-44D0-8513-F6832A71E5F9}" type="datetimeFigureOut">
              <a:rPr lang="en-GB" smtClean="0"/>
              <a:t>10/08/2026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84793D-0E18-4337-9C42-1E05D78976CF}" type="slidenum">
              <a:rPr lang="en-GB" smtClean="0"/>
              <a:t>‹#›</a:t>
            </a:fld>
            <a:endParaRPr lang="en-GB"/>
          </a:p>
        </p:txBody>
      </p:sp>
    </p:spTree>
    <p:extLst>
      <p:ext uri="{BB962C8B-B14F-4D97-AF65-F5344CB8AC3E}">
        <p14:creationId xmlns:p14="http://schemas.microsoft.com/office/powerpoint/2010/main" val="752951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Good morning. My research focuses on the operational and psychological impacts of inter-visit travel time on community care staff in UK community care </a:t>
            </a:r>
            <a:r>
              <a:rPr dirty="0" err="1"/>
              <a:t>organisations</a:t>
            </a:r>
            <a:r>
              <a:rPr dirty="0"/>
              <a:t>. The purpose of this presentation is to explain how I arrived at this topic and how my thinking developed from a practical concern into a doctoral research problem. I’ll also explain why I position the study as normal science rather than a paradigm shift, and why Critical Realism is the philosophical position that currently fits the study best. What I want to demonstrate is the connection between the problem I observed, the literature, my philosophical assumptions and the research design I am proposing.</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I’ll begin with the story of how the topic developed, then move to what the literature suggests and where I see the research gap. After that, I’ll explain why research philosophy became important to me rather than simply being a theoretical requirement. I’ll use Kuhn to position the type of knowledge contribution I am trying to make, then compare the philosophical positions I considered. Finally, I’ll connect Critical Realism to the proposed design, conceptual framework and contribution. So the presentation follows the same sequence as my own thinking: problem, evidence, philosophy, design and contribution.</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My starting point was professional experience. Working around community care made me notice the pressure that can build between visits. A care worker may finish one visit and immediately need to travel to another client while dealing with traffic, distance, changes to the schedule and limited time. Earlier in my DBA I explored broader areas, including AI and management in care. But as I read more and reflected on practice, I became more interested in this very practical workforce issue. That was an important change in my thinking. Instead of starting with a technology and looking for a problem, I started with a problem I had actually observed and asked what we still need to understand about it. That process gradually led me to the current topic.</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When I reviewed the literature, I found that several parts of the problem are already </a:t>
            </a:r>
            <a:r>
              <a:rPr dirty="0" err="1"/>
              <a:t>recognised</a:t>
            </a:r>
            <a:r>
              <a:rPr dirty="0"/>
              <a:t>. Research on UK domiciliary and social care discusses working-time pressures, employment conditions and staff wellbeing. NICE guidance also </a:t>
            </a:r>
            <a:r>
              <a:rPr dirty="0" err="1"/>
              <a:t>recognises</a:t>
            </a:r>
            <a:r>
              <a:rPr dirty="0"/>
              <a:t> the practical importance of allowing sufficient travel time between home-care appointments. So I am not arguing that nobody has discussed travel time, workload or wellbeing before. My proposed gap is narrower. I want to understand how the </a:t>
            </a:r>
            <a:r>
              <a:rPr dirty="0" err="1"/>
              <a:t>organisational</a:t>
            </a:r>
            <a:r>
              <a:rPr dirty="0"/>
              <a:t> arrangements surrounding inter-visit travel may help explain both operational pressures and workers’ psychological experiences. In other words, I’m moving from ‘this problem exists’ towards ‘what </a:t>
            </a:r>
            <a:r>
              <a:rPr dirty="0" err="1"/>
              <a:t>organisational</a:t>
            </a:r>
            <a:r>
              <a:rPr dirty="0"/>
              <a:t> mechanisms may be producing it, and under what conditions?’ That is the explanatory gap I want the empirical research to investigate.</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At that point I had to think more seriously about research philosophy. If my question were simply ‘how many minutes do workers spend travelling?’, I could mainly focus on measurement. But my question is also about experiences such as pressure, fatigue and coping, and about </a:t>
            </a:r>
            <a:r>
              <a:rPr dirty="0" err="1"/>
              <a:t>organisational</a:t>
            </a:r>
            <a:r>
              <a:rPr dirty="0"/>
              <a:t> conditions such as scheduling, staffing and route planning. I therefore need a position that helps me think about both experience and the structures that may sit behind it. This is why philosophy became relevant to the actual research problem. It affects what I believe can be treated as real, what kind of knowledge I can reasonably claim, and what sort of evidence I need in order to build an explanation.</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dirty="0"/>
              <a:t>Kuhn helped me think about how ambitious my claim should be. His distinction between normal science and paradigm shift is particularly useful here. A paradigm shift is not simply a new topic, a new dataset or an original finding. It involves a much more fundamental change in the framework through which a field understands problems and evidence. That is not what I am claiming. My study works within existing research traditions and investigates an unresolved </a:t>
            </a:r>
            <a:r>
              <a:rPr dirty="0" err="1"/>
              <a:t>organisational</a:t>
            </a:r>
            <a:r>
              <a:rPr dirty="0"/>
              <a:t> problem. I hope to generate original empirical evidence and a stronger explanation, but I am not replacing the basic assumptions of an established field. For that reason, I position the study as normal science. I think that is a more credible doctoral claim: originality can come from extending and refining knowledge without claiming a scientific revolution.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568779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dirty="0"/>
              <a:t>There is also a limitation to how far I can take Kuhn in management research. His model was developed mainly through the history of the natural sciences. Business and management research is more philosophically diverse, with different approaches often existing at the same time. That makes the idea of one dominant paradigm, followed by its replacement, more difficult to apply directly.</a:t>
            </a:r>
            <a:r>
              <a:rPr lang="en-GB" dirty="0"/>
              <a:t> </a:t>
            </a:r>
            <a:r>
              <a:rPr dirty="0"/>
              <a:t>So I use Kuhn selectively. He helps me explain what a paradigm does and why most research develops knowledge cumulatively. But I am not suggesting that management research follows exactly</a:t>
            </a:r>
            <a:r>
              <a:rPr lang="en-GB" dirty="0"/>
              <a:t> </a:t>
            </a:r>
            <a:r>
              <a:rPr dirty="0"/>
              <a:t>the same pattern as the scientific revolutions he described. For my DBA, the useful point is that I can make my assumptions explicit while avoiding an exaggerated claim that the study itself creates a paradigm shift.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3575904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dirty="0"/>
              <a:t>I then asked which philosophical position best matches what I actually want to know. Positivism would be useful if I mainly wanted to measure variables and test relationships, for example whether longer travel time is statistically associated with burnout. Interpretivism would help me understand how workers make sense of their experiences. Both could contribute something, but neither completely captures my current explanatory aim. I want to take workers’ experiences seriously while also considering whether </a:t>
            </a:r>
            <a:r>
              <a:rPr dirty="0" err="1"/>
              <a:t>organisational</a:t>
            </a:r>
            <a:r>
              <a:rPr dirty="0"/>
              <a:t> mechanisms exist beyond any single person’s interpretation. That is why Critical Realism became the strongest fit for me. I prefer to describe it here as the philosophical position underpinning the study. It allows me to ask not only what workers experience, but what structures and conditions may help generate those experiences.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975907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dirty="0"/>
              <a:t>The distinction between the real, the actual and the empirical makes Critical Realism easier to apply to my topic. At the real level, I might be looking at mechanisms or structures such as scheduling systems, staffing capacity, commissioning arrangements or route planning. At the actual level, those mechanisms may contribute to events such as delays, compressed visits or time pressure in particular circumstances. The empirical level is what workers experience and can tell me about, such as stress, fatigue, coping or perceived effects on care. I cannot simply assume that what someone experiences proves a particular mechanism. Instead, I use their accounts as evidence and ask what underlying conditions could plausibly explain recurring patterns. That movement from observed experience towards possible mechanisms is where </a:t>
            </a:r>
            <a:r>
              <a:rPr dirty="0" err="1"/>
              <a:t>retroductive</a:t>
            </a:r>
            <a:r>
              <a:rPr dirty="0"/>
              <a:t> reasoning becomes important.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724605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dirty="0"/>
              <a:t>This leads directly to the proposed research design. My ontological position is Critical Realist: I assume that </a:t>
            </a:r>
            <a:r>
              <a:rPr dirty="0" err="1"/>
              <a:t>organisational</a:t>
            </a:r>
            <a:r>
              <a:rPr dirty="0"/>
              <a:t> structures and mechanisms can exist even if different people experience them differently. Epistemologically, however, I am cautious. I do not claim that interviews give me perfect access to those mechanisms; any explanation I develop will be evidence-based but fallible. That is why the methodological logic is explanatory and </a:t>
            </a:r>
            <a:r>
              <a:rPr dirty="0" err="1"/>
              <a:t>retroductive</a:t>
            </a:r>
            <a:r>
              <a:rPr dirty="0"/>
              <a:t>. A qualitative case-study strategy gives me the </a:t>
            </a:r>
            <a:r>
              <a:rPr dirty="0" err="1"/>
              <a:t>organisational</a:t>
            </a:r>
            <a:r>
              <a:rPr dirty="0"/>
              <a:t> context I need. Semi-structured interviews can explore staff experiences in depth, while relevant contextual or documentary evidence can help me understand the setting. Thematic analysis can identify patterns, and I can then ask what plausible mechanisms may account for those patterns. The key point is alignment: the research question and philosophical position are guiding the methodological choices.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271398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My own professional background also matters. It gives me useful contextual understanding, but it can influence what I notice, what I ask and how I interpret participants’ accounts. I therefore do not want to present myself as completely neutral. Instead, I need to be reflexive and transparent about my position. I can keep reflexive notes, record important analytic decisions and actively question assumptions that I bring into the research. There are also clear ethical responsibilities because participants may discuss sensitive workplace experiences. Consent must be voluntary, confidentiality and </a:t>
            </a:r>
            <a:r>
              <a:rPr dirty="0" err="1"/>
              <a:t>anonymisation</a:t>
            </a:r>
            <a:r>
              <a:rPr dirty="0"/>
              <a:t> need to be protected, participants need a clear right to withdraw, and the reporting should avoid unnecessary harm to individuals or </a:t>
            </a:r>
            <a:r>
              <a:rPr dirty="0" err="1"/>
              <a:t>organisations</a:t>
            </a:r>
            <a:r>
              <a:rPr dirty="0"/>
              <a:t>. For research quality, I want the reader to be able to see how I moved from evidence to interpretation rather than simply accepting my conclusions.</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This framework is provisional; it is not a model of relationships I have already proven. I am using it to </a:t>
            </a:r>
            <a:r>
              <a:rPr dirty="0" err="1"/>
              <a:t>organise</a:t>
            </a:r>
            <a:r>
              <a:rPr dirty="0"/>
              <a:t> what the empirical study needs to investigate. </a:t>
            </a:r>
            <a:r>
              <a:rPr dirty="0" err="1"/>
              <a:t>Organisational</a:t>
            </a:r>
            <a:r>
              <a:rPr dirty="0"/>
              <a:t> conditions such as scheduling, route planning, workforce capacity and commissioning may shape the nature of inter-visit travel. Travel conditions may then be connected with operational experiences such as delays, time pressure or reduced flexibility, as well as psychological experiences such as stress, fatigue or burnout. These may have wider implications for care quality, retention and sustainability. But I need to be careful with causal language. The arrows are proposed explanatory relationships, not established causal effects. The Critical Realist question I want to take into the field is: what mechanisms appear to operate, in what circumstances, and how do workers experience the consequences?</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The contribution I am aiming for is therefore explanatory and practice-oriented. At the academic level, I want to develop a clearer account of how inter-visit travel conditions may connect </a:t>
            </a:r>
            <a:r>
              <a:rPr dirty="0" err="1"/>
              <a:t>organisational</a:t>
            </a:r>
            <a:r>
              <a:rPr dirty="0"/>
              <a:t> mechanisms with staff experiences and outcomes. At the practical level, the findings may help managers think differently about scheduling, route planning and workforce support. There may also be implications for commissioning if the research identifies </a:t>
            </a:r>
            <a:r>
              <a:rPr dirty="0" err="1"/>
              <a:t>organisational</a:t>
            </a:r>
            <a:r>
              <a:rPr dirty="0"/>
              <a:t> conditions that repeatedly create unrealistic travel pressure. Methodologically, the study can show how a Critical Realist approach can be used to investigate a practical management problem in community care. I would not claim that any of this represents a paradigm shift. The originality would come from producing a new, empirically grounded explanation that has value for both knowledge and practice.</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dirty="0"/>
              <a:t>To conclude, the main story is one of progressive refinement. Professional experience gave me the initial problem. The literature helped me see what is already known and where a more explanatory investigation may add value. Kuhn helped me position the study as normal science rather than overclaiming a paradigm shift. Comparing different philosophical positions then led me towards Critical Realism because it allows me to investigate both lived experience and underlying </a:t>
            </a:r>
            <a:r>
              <a:rPr dirty="0" err="1"/>
              <a:t>organisational</a:t>
            </a:r>
            <a:r>
              <a:rPr dirty="0"/>
              <a:t> mechanisms. That philosophical position now informs the research design and conceptual framework. The overall aim is to produce a DBA study that is philosophically coherent, empirically defensible and practically useful to community care </a:t>
            </a:r>
            <a:r>
              <a:rPr dirty="0" err="1"/>
              <a:t>organisations</a:t>
            </a:r>
            <a:r>
              <a:rPr dirty="0"/>
              <a:t>.</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These are the sources that directly support the philosophical, methodological and topic-specific parts of the presentation. Thank you. I’m happy to take questions.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679271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28173-C074-39C6-A52D-F8945E39268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7259AB8-5C96-2363-8A3F-BD5EA4EC4D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D130045-DAA0-542C-81D5-2763F3991077}"/>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7730C147-DA2D-BE80-9A2F-0B97ACD078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3100F7-22CC-1BB7-BB76-28A6DF5DF8E5}"/>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55930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0652E-9A0D-C3DC-310F-5D255CB42A0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77A2610-EC1B-05CD-050F-23ED16356C1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B9AF57-6301-16DF-4966-E0D2E1462605}"/>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7E2D220B-6016-1491-A740-593A170C63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6D9C17-346F-B002-75F2-F218BD2D9B83}"/>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28864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F7151-E7D7-E630-4C28-D89E9C034AC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5156616-9282-ED47-27A4-CAE23AACD5E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AD539E0-DAD3-32DB-18B0-6D64BC3E8B10}"/>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58DAB828-9C1C-F8E6-C85A-E299E14FBA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15B1C0-DD0E-7BA8-3FA5-55BBACE9E40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21754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84507-CA1B-0822-6749-4F1CC79A8AC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702E8C7-2344-D61B-C7B9-58B9B60E557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5376D2D-5FC1-2D7E-0CFB-9DBB24BC783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76398A7-5797-E3EA-F825-4645F14C5EEE}"/>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a:extLst>
              <a:ext uri="{FF2B5EF4-FFF2-40B4-BE49-F238E27FC236}">
                <a16:creationId xmlns:a16="http://schemas.microsoft.com/office/drawing/2014/main" id="{D34E1413-3941-DB1A-3A47-EF8C35F8095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10FFE7-B048-EA99-5897-C8A34BD9578A}"/>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20672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4039-37B6-02ED-50B0-7C090B8AF95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D54D8FF-DADC-9614-51CE-B52C15862E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90ADE39-02E5-14FA-DD47-E541669D02C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C6865EB-EA45-37AE-5F93-89DB95AF53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FC28AD-746E-6383-CF8A-66B2185F967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3A9A44A-6331-8528-4832-F9B4FC9169D2}"/>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8" name="Footer Placeholder 7">
            <a:extLst>
              <a:ext uri="{FF2B5EF4-FFF2-40B4-BE49-F238E27FC236}">
                <a16:creationId xmlns:a16="http://schemas.microsoft.com/office/drawing/2014/main" id="{FF31E7CA-BF88-7DF6-05BF-24F94F7E281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FC870D6-D01F-B10C-3136-3D4C601018FB}"/>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31470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CAF47-80DE-7676-8BAC-11533E0A501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BA794A2-F53A-D366-C6B4-99BE6F49F327}"/>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4" name="Footer Placeholder 3">
            <a:extLst>
              <a:ext uri="{FF2B5EF4-FFF2-40B4-BE49-F238E27FC236}">
                <a16:creationId xmlns:a16="http://schemas.microsoft.com/office/drawing/2014/main" id="{2F55E0FE-4C52-DE46-E73D-A4E5AFD8CA8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3639A9-83C9-1BD1-2737-934661CFF5F4}"/>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58874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463773-F34B-0457-0243-88539E80F903}"/>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3" name="Footer Placeholder 2">
            <a:extLst>
              <a:ext uri="{FF2B5EF4-FFF2-40B4-BE49-F238E27FC236}">
                <a16:creationId xmlns:a16="http://schemas.microsoft.com/office/drawing/2014/main" id="{B1CEF82B-96A3-06B3-047C-63B980289CF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DF04BDC-2C27-32E3-D13A-7C760E10B63C}"/>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03888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FC40D-BAC8-D1EF-C2FD-583ACC4D4BD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E35E971-6662-915F-CCAF-D5BCEEE053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E69BE10-FE9A-98C6-35CA-2E0D75C34A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24BD7C4-5654-FFA8-BEF2-05E821F38FF2}"/>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a:extLst>
              <a:ext uri="{FF2B5EF4-FFF2-40B4-BE49-F238E27FC236}">
                <a16:creationId xmlns:a16="http://schemas.microsoft.com/office/drawing/2014/main" id="{A00A1631-1880-3924-8DB1-1B2045136E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5CC1E4-3E74-97A0-40F1-46778BEC64B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17602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768A-834A-FD2F-729F-8DFB25BAED7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B8DF7B8-3DAF-50AB-644A-8FC7A3987A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52CCF7-AC27-AA44-955F-AC3B1C0DC0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0B2A34D-316B-2698-4CC4-17056BEF20CD}"/>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6" name="Footer Placeholder 5">
            <a:extLst>
              <a:ext uri="{FF2B5EF4-FFF2-40B4-BE49-F238E27FC236}">
                <a16:creationId xmlns:a16="http://schemas.microsoft.com/office/drawing/2014/main" id="{97DB5DFA-8B17-CA31-3A20-83E9358FEF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81BDFE-8990-9756-052F-F4FDC8ADF2B8}"/>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65677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273A9-7568-F2CE-4480-DD4CC9AE2A5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06A5F55-5052-F255-A98F-D463CFA9087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FD6CA9B-D627-5901-5694-458BA1FB1875}"/>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A2C2AF1D-6721-D937-4E0A-2712BE5BC2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41C12D-B37D-88D4-E86E-3F680F23C883}"/>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9009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27DC6B-59DB-39B5-1291-C9E3DF773E1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42E0E69-1F47-C451-59F0-5718363B588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97D8F5-9645-72A2-A829-1AFDF79E78B3}"/>
              </a:ext>
            </a:extLst>
          </p:cNvPr>
          <p:cNvSpPr>
            <a:spLocks noGrp="1"/>
          </p:cNvSpPr>
          <p:nvPr>
            <p:ph type="dt" sz="half" idx="10"/>
          </p:nvPr>
        </p:nvSpPr>
        <p:spPr/>
        <p:txBody>
          <a:body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FA3379A0-2DBC-77A0-F463-DA4CB8A63C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ADA522-9D23-5B65-AAF4-7C00416FA792}"/>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339452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962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381542-EF85-494C-D516-048CEFF02F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5C93284-369E-CA93-5321-DEE3C0EE7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ED8CFE-4655-EA37-27A2-5EEC62699D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CAD085-E8A6-8845-BD4E-CB4CCA059FC4}" type="datetimeFigureOut">
              <a:rPr lang="en-US" smtClean="0"/>
              <a:t>8/10/2026</a:t>
            </a:fld>
            <a:endParaRPr lang="en-US"/>
          </a:p>
        </p:txBody>
      </p:sp>
      <p:sp>
        <p:nvSpPr>
          <p:cNvPr id="5" name="Footer Placeholder 4">
            <a:extLst>
              <a:ext uri="{FF2B5EF4-FFF2-40B4-BE49-F238E27FC236}">
                <a16:creationId xmlns:a16="http://schemas.microsoft.com/office/drawing/2014/main" id="{11FD7458-8D40-D78B-FF5A-1CE279AC55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DCB3652-C313-D4BD-0A3D-43CA0088D4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467627373"/>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9480" y="274320"/>
            <a:ext cx="10281917" cy="954107"/>
          </a:xfrm>
          <a:prstGeom prst="rect">
            <a:avLst/>
          </a:prstGeom>
          <a:noFill/>
        </p:spPr>
        <p:txBody>
          <a:bodyPr wrap="none">
            <a:spAutoFit/>
          </a:bodyPr>
          <a:lstStyle/>
          <a:p>
            <a:pPr>
              <a:defRPr sz="2800" b="1">
                <a:solidFill>
                  <a:srgbClr val="14365E"/>
                </a:solidFill>
              </a:defRPr>
            </a:pPr>
            <a:r>
              <a:rPr dirty="0"/>
              <a:t>How Thomas Kuhn's Concept of Paradigm Shapes My Doctoral</a:t>
            </a:r>
            <a:endParaRPr lang="en-GB" dirty="0"/>
          </a:p>
          <a:p>
            <a:pPr>
              <a:defRPr sz="2800" b="1">
                <a:solidFill>
                  <a:srgbClr val="14365E"/>
                </a:solidFill>
              </a:defRPr>
            </a:pPr>
            <a:r>
              <a:rPr dirty="0"/>
              <a:t> Research Journey</a:t>
            </a:r>
          </a:p>
        </p:txBody>
      </p:sp>
      <p:sp>
        <p:nvSpPr>
          <p:cNvPr id="3" name="TextBox 2"/>
          <p:cNvSpPr txBox="1"/>
          <p:nvPr/>
        </p:nvSpPr>
        <p:spPr>
          <a:xfrm>
            <a:off x="548640" y="1249684"/>
            <a:ext cx="7494103" cy="3508653"/>
          </a:xfrm>
          <a:prstGeom prst="rect">
            <a:avLst/>
          </a:prstGeom>
          <a:noFill/>
        </p:spPr>
        <p:txBody>
          <a:bodyPr wrap="none">
            <a:spAutoFit/>
          </a:bodyPr>
          <a:lstStyle/>
          <a:p>
            <a:pPr>
              <a:defRPr sz="1800"/>
            </a:pPr>
            <a:r>
              <a:rPr dirty="0"/>
              <a:t>Module: LCDB7012 – Advancing to Doctoral Research Stage</a:t>
            </a:r>
          </a:p>
          <a:p>
            <a:pPr>
              <a:defRPr sz="1800"/>
            </a:pPr>
            <a:endParaRPr dirty="0"/>
          </a:p>
          <a:p>
            <a:pPr>
              <a:defRPr sz="1800"/>
            </a:pPr>
            <a:r>
              <a:rPr dirty="0"/>
              <a:t>Research Topic:</a:t>
            </a:r>
          </a:p>
          <a:p>
            <a:pPr>
              <a:defRPr sz="2000" b="1"/>
            </a:pPr>
            <a:r>
              <a:rPr dirty="0"/>
              <a:t>The Operational and Psychological Impacts of Inter-Visit Travel </a:t>
            </a:r>
            <a:endParaRPr lang="en-GB" dirty="0"/>
          </a:p>
          <a:p>
            <a:pPr>
              <a:defRPr sz="2000" b="1"/>
            </a:pPr>
            <a:r>
              <a:rPr dirty="0"/>
              <a:t>Time on Community Care Staff: Evidence from UK Community </a:t>
            </a:r>
            <a:endParaRPr lang="en-GB" dirty="0"/>
          </a:p>
          <a:p>
            <a:pPr>
              <a:defRPr sz="2000" b="1"/>
            </a:pPr>
            <a:r>
              <a:rPr dirty="0"/>
              <a:t>Care</a:t>
            </a:r>
            <a:r>
              <a:rPr lang="en-GB" dirty="0"/>
              <a:t> </a:t>
            </a:r>
            <a:r>
              <a:rPr dirty="0" err="1"/>
              <a:t>Organi</a:t>
            </a:r>
            <a:r>
              <a:rPr lang="en-GB" dirty="0"/>
              <a:t>s</a:t>
            </a:r>
            <a:r>
              <a:rPr dirty="0" err="1"/>
              <a:t>ations</a:t>
            </a:r>
            <a:r>
              <a:rPr lang="en-GB" dirty="0"/>
              <a:t>.</a:t>
            </a:r>
            <a:endParaRPr dirty="0"/>
          </a:p>
          <a:p>
            <a:pPr>
              <a:defRPr sz="1800"/>
            </a:pPr>
            <a:endParaRPr dirty="0"/>
          </a:p>
          <a:p>
            <a:pPr>
              <a:defRPr sz="1800"/>
            </a:pPr>
            <a:r>
              <a:rPr dirty="0"/>
              <a:t>Presented by: </a:t>
            </a:r>
            <a:r>
              <a:rPr lang="en-GB" dirty="0"/>
              <a:t> </a:t>
            </a:r>
            <a:r>
              <a:rPr dirty="0"/>
              <a:t>Aklima Begum</a:t>
            </a:r>
            <a:endParaRPr lang="en-GB" dirty="0"/>
          </a:p>
          <a:p>
            <a:pPr>
              <a:defRPr sz="1800"/>
            </a:pPr>
            <a:endParaRPr lang="en-GB" dirty="0"/>
          </a:p>
          <a:p>
            <a:pPr>
              <a:defRPr sz="1800"/>
            </a:pPr>
            <a:r>
              <a:rPr lang="en-GB" dirty="0"/>
              <a:t>Student ID: 2503750</a:t>
            </a:r>
            <a:endParaRPr dirty="0"/>
          </a:p>
          <a:p>
            <a:pPr>
              <a:defRPr sz="1800"/>
            </a:pPr>
            <a:r>
              <a:rPr dirty="0"/>
              <a:t>Doctor of Business Administration (DBA)</a:t>
            </a:r>
          </a:p>
          <a:p>
            <a:pPr>
              <a:defRPr sz="1800"/>
            </a:pPr>
            <a:r>
              <a:rPr dirty="0"/>
              <a:t>University of Wales Trinity Saint David</a:t>
            </a:r>
          </a:p>
        </p:txBody>
      </p:sp>
      <p:sp>
        <p:nvSpPr>
          <p:cNvPr id="4" name="Rounded Rectangle 3"/>
          <p:cNvSpPr/>
          <p:nvPr/>
        </p:nvSpPr>
        <p:spPr>
          <a:xfrm>
            <a:off x="8229600" y="914400"/>
            <a:ext cx="3017520" cy="548640"/>
          </a:xfrm>
          <a:prstGeom prst="roundRect">
            <a:avLst/>
          </a:prstGeom>
          <a:solidFill>
            <a:srgbClr val="EBF3FA"/>
          </a:solidFill>
          <a:ln>
            <a:solidFill>
              <a:srgbClr val="14365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b="1"/>
            </a:pPr>
            <a:r>
              <a:rPr dirty="0">
                <a:solidFill>
                  <a:schemeClr val="tx2"/>
                </a:solidFill>
              </a:rPr>
              <a:t>Professional</a:t>
            </a:r>
            <a:br>
              <a:rPr dirty="0">
                <a:solidFill>
                  <a:schemeClr val="tx2"/>
                </a:solidFill>
              </a:rPr>
            </a:br>
            <a:r>
              <a:rPr dirty="0">
                <a:solidFill>
                  <a:schemeClr val="tx2"/>
                </a:solidFill>
              </a:rPr>
              <a:t>Practice</a:t>
            </a:r>
          </a:p>
        </p:txBody>
      </p:sp>
      <p:sp>
        <p:nvSpPr>
          <p:cNvPr id="5" name="TextBox 4"/>
          <p:cNvSpPr txBox="1"/>
          <p:nvPr/>
        </p:nvSpPr>
        <p:spPr>
          <a:xfrm>
            <a:off x="9555480" y="1444752"/>
            <a:ext cx="182880" cy="182880"/>
          </a:xfrm>
          <a:prstGeom prst="rect">
            <a:avLst/>
          </a:prstGeom>
          <a:noFill/>
        </p:spPr>
        <p:txBody>
          <a:bodyPr wrap="none">
            <a:spAutoFit/>
          </a:bodyPr>
          <a:lstStyle/>
          <a:p>
            <a:r>
              <a:t>↓</a:t>
            </a:r>
          </a:p>
        </p:txBody>
      </p:sp>
      <p:sp>
        <p:nvSpPr>
          <p:cNvPr id="6" name="Rounded Rectangle 5"/>
          <p:cNvSpPr/>
          <p:nvPr/>
        </p:nvSpPr>
        <p:spPr>
          <a:xfrm>
            <a:off x="8229600" y="1783080"/>
            <a:ext cx="3017520" cy="548640"/>
          </a:xfrm>
          <a:prstGeom prst="roundRect">
            <a:avLst/>
          </a:prstGeom>
          <a:solidFill>
            <a:srgbClr val="EBF3FA"/>
          </a:solidFill>
          <a:ln>
            <a:solidFill>
              <a:srgbClr val="14365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b="1"/>
            </a:pPr>
            <a:r>
              <a:rPr dirty="0">
                <a:solidFill>
                  <a:schemeClr val="tx2"/>
                </a:solidFill>
              </a:rPr>
              <a:t>Research</a:t>
            </a:r>
            <a:br>
              <a:rPr dirty="0">
                <a:solidFill>
                  <a:schemeClr val="tx2"/>
                </a:solidFill>
              </a:rPr>
            </a:br>
            <a:r>
              <a:rPr dirty="0">
                <a:solidFill>
                  <a:schemeClr val="tx2"/>
                </a:solidFill>
              </a:rPr>
              <a:t>Journey</a:t>
            </a:r>
          </a:p>
        </p:txBody>
      </p:sp>
      <p:sp>
        <p:nvSpPr>
          <p:cNvPr id="7" name="TextBox 6"/>
          <p:cNvSpPr txBox="1"/>
          <p:nvPr/>
        </p:nvSpPr>
        <p:spPr>
          <a:xfrm>
            <a:off x="9555480" y="2313432"/>
            <a:ext cx="182880" cy="182880"/>
          </a:xfrm>
          <a:prstGeom prst="rect">
            <a:avLst/>
          </a:prstGeom>
          <a:noFill/>
        </p:spPr>
        <p:txBody>
          <a:bodyPr wrap="none">
            <a:spAutoFit/>
          </a:bodyPr>
          <a:lstStyle/>
          <a:p>
            <a:r>
              <a:t>↓</a:t>
            </a:r>
          </a:p>
        </p:txBody>
      </p:sp>
      <p:sp>
        <p:nvSpPr>
          <p:cNvPr id="8" name="Rounded Rectangle 7"/>
          <p:cNvSpPr/>
          <p:nvPr/>
        </p:nvSpPr>
        <p:spPr>
          <a:xfrm>
            <a:off x="8229600" y="2651760"/>
            <a:ext cx="3017520" cy="548640"/>
          </a:xfrm>
          <a:prstGeom prst="roundRect">
            <a:avLst/>
          </a:prstGeom>
          <a:solidFill>
            <a:srgbClr val="EBF3FA"/>
          </a:solidFill>
          <a:ln>
            <a:solidFill>
              <a:srgbClr val="14365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b="1"/>
            </a:pPr>
            <a:r>
              <a:rPr dirty="0">
                <a:solidFill>
                  <a:schemeClr val="tx2"/>
                </a:solidFill>
              </a:rPr>
              <a:t>Research</a:t>
            </a:r>
            <a:br>
              <a:rPr dirty="0">
                <a:solidFill>
                  <a:schemeClr val="tx2"/>
                </a:solidFill>
              </a:rPr>
            </a:br>
            <a:r>
              <a:rPr dirty="0">
                <a:solidFill>
                  <a:schemeClr val="tx2"/>
                </a:solidFill>
              </a:rPr>
              <a:t>Philosophy</a:t>
            </a:r>
          </a:p>
        </p:txBody>
      </p:sp>
      <p:sp>
        <p:nvSpPr>
          <p:cNvPr id="9" name="TextBox 8"/>
          <p:cNvSpPr txBox="1"/>
          <p:nvPr/>
        </p:nvSpPr>
        <p:spPr>
          <a:xfrm>
            <a:off x="9555480" y="3182112"/>
            <a:ext cx="182880" cy="182880"/>
          </a:xfrm>
          <a:prstGeom prst="rect">
            <a:avLst/>
          </a:prstGeom>
          <a:noFill/>
        </p:spPr>
        <p:txBody>
          <a:bodyPr wrap="none">
            <a:spAutoFit/>
          </a:bodyPr>
          <a:lstStyle/>
          <a:p>
            <a:r>
              <a:t>↓</a:t>
            </a:r>
          </a:p>
        </p:txBody>
      </p:sp>
      <p:sp>
        <p:nvSpPr>
          <p:cNvPr id="10" name="Rounded Rectangle 9"/>
          <p:cNvSpPr/>
          <p:nvPr/>
        </p:nvSpPr>
        <p:spPr>
          <a:xfrm>
            <a:off x="8229600" y="3520439"/>
            <a:ext cx="3017520" cy="548640"/>
          </a:xfrm>
          <a:prstGeom prst="roundRect">
            <a:avLst/>
          </a:prstGeom>
          <a:solidFill>
            <a:srgbClr val="EBF3FA"/>
          </a:solidFill>
          <a:ln>
            <a:solidFill>
              <a:srgbClr val="14365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b="1"/>
            </a:pPr>
            <a:r>
              <a:rPr dirty="0">
                <a:solidFill>
                  <a:schemeClr val="tx2"/>
                </a:solidFill>
              </a:rPr>
              <a:t>Doctoral</a:t>
            </a:r>
            <a:br>
              <a:rPr dirty="0">
                <a:solidFill>
                  <a:schemeClr val="tx2"/>
                </a:solidFill>
              </a:rPr>
            </a:br>
            <a:r>
              <a:rPr dirty="0">
                <a:solidFill>
                  <a:schemeClr val="tx2"/>
                </a:solidFill>
              </a:rPr>
              <a:t>Research</a:t>
            </a:r>
          </a:p>
        </p:txBody>
      </p:sp>
      <p:sp>
        <p:nvSpPr>
          <p:cNvPr id="11" name="TextBox 10"/>
          <p:cNvSpPr txBox="1"/>
          <p:nvPr/>
        </p:nvSpPr>
        <p:spPr>
          <a:xfrm>
            <a:off x="548640" y="5669280"/>
            <a:ext cx="10556672" cy="584775"/>
          </a:xfrm>
          <a:prstGeom prst="rect">
            <a:avLst/>
          </a:prstGeom>
          <a:noFill/>
        </p:spPr>
        <p:txBody>
          <a:bodyPr wrap="none">
            <a:spAutoFit/>
          </a:bodyPr>
          <a:lstStyle/>
          <a:p>
            <a:pPr>
              <a:defRPr sz="1500" i="1"/>
            </a:pPr>
            <a:r>
              <a:rPr sz="1600" dirty="0"/>
              <a:t>Presentation Aim: Explain how my research evolved from a practical </a:t>
            </a:r>
            <a:r>
              <a:rPr lang="en-GB" sz="1600" dirty="0"/>
              <a:t>O</a:t>
            </a:r>
            <a:r>
              <a:rPr sz="1600" dirty="0" err="1"/>
              <a:t>rgani</a:t>
            </a:r>
            <a:r>
              <a:rPr lang="en-GB" sz="1600" dirty="0" err="1"/>
              <a:t>sa</a:t>
            </a:r>
            <a:r>
              <a:rPr sz="1600" dirty="0" err="1"/>
              <a:t>tional</a:t>
            </a:r>
            <a:r>
              <a:rPr sz="1600" dirty="0"/>
              <a:t> problem to a philosophically coherent</a:t>
            </a:r>
            <a:endParaRPr lang="en-GB" sz="1600" dirty="0"/>
          </a:p>
          <a:p>
            <a:pPr>
              <a:defRPr sz="1500" i="1"/>
            </a:pPr>
            <a:r>
              <a:rPr sz="1600" dirty="0"/>
              <a:t> study and justify why Critical Realism is the most appropriate paradigm.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9144000" cy="548640"/>
          </a:xfrm>
          <a:prstGeom prst="rect">
            <a:avLst/>
          </a:prstGeom>
          <a:noFill/>
        </p:spPr>
        <p:txBody>
          <a:bodyPr wrap="none">
            <a:spAutoFit/>
          </a:bodyPr>
          <a:lstStyle/>
          <a:p>
            <a:pPr>
              <a:defRPr sz="2800" b="1">
                <a:solidFill>
                  <a:srgbClr val="14365E"/>
                </a:solidFill>
              </a:defRPr>
            </a:pPr>
            <a:r>
              <a:t>Presentation Roadmap</a:t>
            </a:r>
          </a:p>
        </p:txBody>
      </p:sp>
      <p:sp>
        <p:nvSpPr>
          <p:cNvPr id="3" name="Rounded Rectangle 2"/>
          <p:cNvSpPr/>
          <p:nvPr/>
        </p:nvSpPr>
        <p:spPr>
          <a:xfrm>
            <a:off x="320040" y="2377440"/>
            <a:ext cx="960120" cy="822960"/>
          </a:xfrm>
          <a:prstGeom prst="roundRect">
            <a:avLst/>
          </a:prstGeom>
          <a:ln/>
          <a:effectLst>
            <a:glow rad="63500">
              <a:schemeClr val="accent4">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defRPr sz="1100"/>
            </a:pPr>
            <a:r>
              <a:rPr dirty="0">
                <a:solidFill>
                  <a:schemeClr val="accent5"/>
                </a:solidFill>
              </a:rPr>
              <a:t>1</a:t>
            </a:r>
            <a:br>
              <a:rPr dirty="0">
                <a:solidFill>
                  <a:schemeClr val="accent5"/>
                </a:solidFill>
              </a:rPr>
            </a:br>
            <a:r>
              <a:rPr dirty="0">
                <a:solidFill>
                  <a:schemeClr val="accent5"/>
                </a:solidFill>
              </a:rPr>
              <a:t>Research</a:t>
            </a:r>
            <a:br>
              <a:rPr dirty="0">
                <a:solidFill>
                  <a:schemeClr val="accent5"/>
                </a:solidFill>
              </a:rPr>
            </a:br>
            <a:r>
              <a:rPr dirty="0">
                <a:solidFill>
                  <a:schemeClr val="accent5"/>
                </a:solidFill>
              </a:rPr>
              <a:t>Journey</a:t>
            </a:r>
          </a:p>
        </p:txBody>
      </p:sp>
      <p:sp>
        <p:nvSpPr>
          <p:cNvPr id="4" name="TextBox 3"/>
          <p:cNvSpPr txBox="1"/>
          <p:nvPr/>
        </p:nvSpPr>
        <p:spPr>
          <a:xfrm>
            <a:off x="1252728" y="2651760"/>
            <a:ext cx="182880" cy="182880"/>
          </a:xfrm>
          <a:prstGeom prst="rect">
            <a:avLst/>
          </a:prstGeom>
          <a:noFill/>
        </p:spPr>
        <p:txBody>
          <a:bodyPr wrap="none">
            <a:spAutoFit/>
          </a:bodyPr>
          <a:lstStyle/>
          <a:p>
            <a:r>
              <a:t>→</a:t>
            </a:r>
          </a:p>
        </p:txBody>
      </p:sp>
      <p:sp>
        <p:nvSpPr>
          <p:cNvPr id="5" name="Rounded Rectangle 4"/>
          <p:cNvSpPr/>
          <p:nvPr/>
        </p:nvSpPr>
        <p:spPr>
          <a:xfrm>
            <a:off x="1463040" y="2377440"/>
            <a:ext cx="960120" cy="822960"/>
          </a:xfrm>
          <a:prstGeom prst="roundRect">
            <a:avLst/>
          </a:prstGeom>
          <a:ln>
            <a:headEnd type="none" w="med" len="med"/>
            <a:tailEnd type="none" w="med" len="med"/>
          </a:ln>
          <a:effectLst>
            <a:glow rad="101600">
              <a:schemeClr val="accent3">
                <a:satMod val="175000"/>
                <a:alpha val="40000"/>
              </a:schemeClr>
            </a:glow>
            <a:outerShdw blurRad="50800" dist="38100" dir="18900000" algn="b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a:defRPr sz="1100"/>
            </a:pPr>
            <a:r>
              <a:rPr sz="1200" dirty="0">
                <a:solidFill>
                  <a:schemeClr val="accent5"/>
                </a:solidFill>
              </a:rPr>
              <a:t>2</a:t>
            </a:r>
            <a:br>
              <a:rPr sz="1200" dirty="0">
                <a:solidFill>
                  <a:schemeClr val="accent5"/>
                </a:solidFill>
              </a:rPr>
            </a:br>
            <a:r>
              <a:rPr sz="1200" dirty="0">
                <a:solidFill>
                  <a:schemeClr val="accent5"/>
                </a:solidFill>
              </a:rPr>
              <a:t>Literature</a:t>
            </a:r>
            <a:br>
              <a:rPr sz="1200" dirty="0">
                <a:solidFill>
                  <a:schemeClr val="accent5"/>
                </a:solidFill>
              </a:rPr>
            </a:br>
            <a:r>
              <a:rPr sz="1200" dirty="0">
                <a:solidFill>
                  <a:schemeClr val="accent5"/>
                </a:solidFill>
              </a:rPr>
              <a:t>&amp; Gap</a:t>
            </a:r>
          </a:p>
        </p:txBody>
      </p:sp>
      <p:sp>
        <p:nvSpPr>
          <p:cNvPr id="6" name="TextBox 5"/>
          <p:cNvSpPr txBox="1"/>
          <p:nvPr/>
        </p:nvSpPr>
        <p:spPr>
          <a:xfrm>
            <a:off x="2395728" y="2651760"/>
            <a:ext cx="182880" cy="182880"/>
          </a:xfrm>
          <a:prstGeom prst="rect">
            <a:avLst/>
          </a:prstGeom>
          <a:noFill/>
        </p:spPr>
        <p:txBody>
          <a:bodyPr wrap="none">
            <a:spAutoFit/>
          </a:bodyPr>
          <a:lstStyle/>
          <a:p>
            <a:r>
              <a:t>→</a:t>
            </a:r>
          </a:p>
        </p:txBody>
      </p:sp>
      <p:sp>
        <p:nvSpPr>
          <p:cNvPr id="7" name="Rounded Rectangle 6"/>
          <p:cNvSpPr/>
          <p:nvPr/>
        </p:nvSpPr>
        <p:spPr>
          <a:xfrm>
            <a:off x="2558034" y="2377440"/>
            <a:ext cx="1056132" cy="822960"/>
          </a:xfrm>
          <a:prstGeom prst="roundRect">
            <a:avLst/>
          </a:prstGeom>
          <a:solidFill>
            <a:srgbClr val="EBF3FA"/>
          </a:solidFill>
          <a:ln>
            <a:solidFill>
              <a:srgbClr val="14365E"/>
            </a:solidFill>
          </a:ln>
          <a:effectLst>
            <a:glow rad="63500">
              <a:schemeClr val="accent5">
                <a:satMod val="175000"/>
                <a:alpha val="40000"/>
              </a:schemeClr>
            </a:glow>
            <a:innerShdw blurRad="114300">
              <a:prstClr val="black"/>
            </a:innerShd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3</a:t>
            </a:r>
            <a:br>
              <a:rPr sz="1200" dirty="0">
                <a:solidFill>
                  <a:schemeClr val="accent5"/>
                </a:solidFill>
              </a:rPr>
            </a:br>
            <a:r>
              <a:rPr sz="1200" dirty="0">
                <a:solidFill>
                  <a:schemeClr val="accent5"/>
                </a:solidFill>
              </a:rPr>
              <a:t>Research</a:t>
            </a:r>
            <a:br>
              <a:rPr sz="1200" dirty="0">
                <a:solidFill>
                  <a:schemeClr val="accent5"/>
                </a:solidFill>
              </a:rPr>
            </a:br>
            <a:r>
              <a:rPr sz="1200" dirty="0">
                <a:solidFill>
                  <a:schemeClr val="accent5"/>
                </a:solidFill>
              </a:rPr>
              <a:t>Philosophy</a:t>
            </a:r>
          </a:p>
        </p:txBody>
      </p:sp>
      <p:sp>
        <p:nvSpPr>
          <p:cNvPr id="8" name="TextBox 7"/>
          <p:cNvSpPr txBox="1"/>
          <p:nvPr/>
        </p:nvSpPr>
        <p:spPr>
          <a:xfrm>
            <a:off x="3538728" y="2651760"/>
            <a:ext cx="182880" cy="182880"/>
          </a:xfrm>
          <a:prstGeom prst="rect">
            <a:avLst/>
          </a:prstGeom>
          <a:noFill/>
        </p:spPr>
        <p:txBody>
          <a:bodyPr wrap="none">
            <a:spAutoFit/>
          </a:bodyPr>
          <a:lstStyle/>
          <a:p>
            <a:r>
              <a:t>→</a:t>
            </a:r>
          </a:p>
        </p:txBody>
      </p:sp>
      <p:sp>
        <p:nvSpPr>
          <p:cNvPr id="9" name="Rounded Rectangle 8"/>
          <p:cNvSpPr/>
          <p:nvPr/>
        </p:nvSpPr>
        <p:spPr>
          <a:xfrm>
            <a:off x="3749039" y="2377440"/>
            <a:ext cx="960120" cy="822960"/>
          </a:xfrm>
          <a:prstGeom prst="roundRect">
            <a:avLst/>
          </a:prstGeom>
          <a:solidFill>
            <a:srgbClr val="EBF3FA"/>
          </a:solidFill>
          <a:ln>
            <a:solidFill>
              <a:srgbClr val="14365E"/>
            </a:solidFill>
          </a:ln>
          <a:effectLst>
            <a:glow rad="101600">
              <a:schemeClr val="accent3">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4</a:t>
            </a:r>
            <a:br>
              <a:rPr sz="1200" dirty="0">
                <a:solidFill>
                  <a:schemeClr val="accent5"/>
                </a:solidFill>
              </a:rPr>
            </a:br>
            <a:r>
              <a:rPr sz="1200" dirty="0">
                <a:solidFill>
                  <a:schemeClr val="accent5"/>
                </a:solidFill>
              </a:rPr>
              <a:t>Kuhn</a:t>
            </a:r>
          </a:p>
        </p:txBody>
      </p:sp>
      <p:sp>
        <p:nvSpPr>
          <p:cNvPr id="10" name="TextBox 9"/>
          <p:cNvSpPr txBox="1"/>
          <p:nvPr/>
        </p:nvSpPr>
        <p:spPr>
          <a:xfrm>
            <a:off x="4681727" y="2651760"/>
            <a:ext cx="182880" cy="182880"/>
          </a:xfrm>
          <a:prstGeom prst="rect">
            <a:avLst/>
          </a:prstGeom>
          <a:noFill/>
        </p:spPr>
        <p:txBody>
          <a:bodyPr wrap="none">
            <a:spAutoFit/>
          </a:bodyPr>
          <a:lstStyle/>
          <a:p>
            <a:r>
              <a:t>→</a:t>
            </a:r>
          </a:p>
        </p:txBody>
      </p:sp>
      <p:sp>
        <p:nvSpPr>
          <p:cNvPr id="11" name="Rounded Rectangle 10"/>
          <p:cNvSpPr/>
          <p:nvPr/>
        </p:nvSpPr>
        <p:spPr>
          <a:xfrm>
            <a:off x="4892040" y="2377440"/>
            <a:ext cx="960120" cy="822960"/>
          </a:xfrm>
          <a:prstGeom prst="roundRect">
            <a:avLst/>
          </a:prstGeom>
          <a:solidFill>
            <a:srgbClr val="EBF3FA"/>
          </a:solidFill>
          <a:ln>
            <a:solidFill>
              <a:srgbClr val="14365E"/>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5</a:t>
            </a:r>
            <a:br>
              <a:rPr sz="1200" dirty="0">
                <a:solidFill>
                  <a:schemeClr val="accent5"/>
                </a:solidFill>
              </a:rPr>
            </a:br>
            <a:r>
              <a:rPr sz="1200" dirty="0">
                <a:solidFill>
                  <a:schemeClr val="accent5"/>
                </a:solidFill>
              </a:rPr>
              <a:t>Paradigms</a:t>
            </a:r>
          </a:p>
        </p:txBody>
      </p:sp>
      <p:sp>
        <p:nvSpPr>
          <p:cNvPr id="12" name="TextBox 11"/>
          <p:cNvSpPr txBox="1"/>
          <p:nvPr/>
        </p:nvSpPr>
        <p:spPr>
          <a:xfrm>
            <a:off x="5824727" y="2651760"/>
            <a:ext cx="182880" cy="182880"/>
          </a:xfrm>
          <a:prstGeom prst="rect">
            <a:avLst/>
          </a:prstGeom>
          <a:noFill/>
        </p:spPr>
        <p:txBody>
          <a:bodyPr wrap="none">
            <a:spAutoFit/>
          </a:bodyPr>
          <a:lstStyle/>
          <a:p>
            <a:r>
              <a:t>→</a:t>
            </a:r>
          </a:p>
        </p:txBody>
      </p:sp>
      <p:sp>
        <p:nvSpPr>
          <p:cNvPr id="13" name="Rounded Rectangle 12"/>
          <p:cNvSpPr/>
          <p:nvPr/>
        </p:nvSpPr>
        <p:spPr>
          <a:xfrm>
            <a:off x="6035040" y="2377440"/>
            <a:ext cx="960120" cy="822960"/>
          </a:xfrm>
          <a:prstGeom prst="roundRect">
            <a:avLst/>
          </a:prstGeom>
          <a:solidFill>
            <a:srgbClr val="EBF3FA"/>
          </a:solidFill>
          <a:ln>
            <a:solidFill>
              <a:srgbClr val="14365E"/>
            </a:solidFill>
          </a:ln>
          <a:effectLst>
            <a:glow rad="101600">
              <a:schemeClr val="accent4">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6</a:t>
            </a:r>
            <a:br>
              <a:rPr sz="1200" dirty="0">
                <a:solidFill>
                  <a:schemeClr val="accent5"/>
                </a:solidFill>
              </a:rPr>
            </a:br>
            <a:r>
              <a:rPr sz="1200" dirty="0">
                <a:solidFill>
                  <a:schemeClr val="accent5"/>
                </a:solidFill>
              </a:rPr>
              <a:t>Critical</a:t>
            </a:r>
            <a:br>
              <a:rPr sz="1200" dirty="0">
                <a:solidFill>
                  <a:schemeClr val="accent5"/>
                </a:solidFill>
              </a:rPr>
            </a:br>
            <a:r>
              <a:rPr sz="1200" dirty="0">
                <a:solidFill>
                  <a:schemeClr val="accent5"/>
                </a:solidFill>
              </a:rPr>
              <a:t>Realism</a:t>
            </a:r>
          </a:p>
        </p:txBody>
      </p:sp>
      <p:sp>
        <p:nvSpPr>
          <p:cNvPr id="14" name="TextBox 13"/>
          <p:cNvSpPr txBox="1"/>
          <p:nvPr/>
        </p:nvSpPr>
        <p:spPr>
          <a:xfrm>
            <a:off x="6967727" y="2651760"/>
            <a:ext cx="182880" cy="182880"/>
          </a:xfrm>
          <a:prstGeom prst="rect">
            <a:avLst/>
          </a:prstGeom>
          <a:noFill/>
        </p:spPr>
        <p:txBody>
          <a:bodyPr wrap="none">
            <a:spAutoFit/>
          </a:bodyPr>
          <a:lstStyle/>
          <a:p>
            <a:r>
              <a:t>→</a:t>
            </a:r>
          </a:p>
        </p:txBody>
      </p:sp>
      <p:sp>
        <p:nvSpPr>
          <p:cNvPr id="15" name="Rounded Rectangle 14"/>
          <p:cNvSpPr/>
          <p:nvPr/>
        </p:nvSpPr>
        <p:spPr>
          <a:xfrm>
            <a:off x="7178040" y="2377440"/>
            <a:ext cx="960120" cy="822960"/>
          </a:xfrm>
          <a:prstGeom prst="roundRect">
            <a:avLst/>
          </a:prstGeom>
          <a:solidFill>
            <a:srgbClr val="EBF3FA"/>
          </a:solidFill>
          <a:ln>
            <a:solidFill>
              <a:srgbClr val="14365E"/>
            </a:solidFill>
          </a:ln>
          <a:effectLst>
            <a:glow rad="101600">
              <a:schemeClr val="accent3">
                <a:alpha val="6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7</a:t>
            </a:r>
            <a:br>
              <a:rPr sz="1200" dirty="0">
                <a:solidFill>
                  <a:schemeClr val="accent5"/>
                </a:solidFill>
              </a:rPr>
            </a:br>
            <a:r>
              <a:rPr sz="1200" dirty="0">
                <a:solidFill>
                  <a:schemeClr val="accent5"/>
                </a:solidFill>
              </a:rPr>
              <a:t>Alignment</a:t>
            </a:r>
          </a:p>
        </p:txBody>
      </p:sp>
      <p:sp>
        <p:nvSpPr>
          <p:cNvPr id="16" name="TextBox 15"/>
          <p:cNvSpPr txBox="1"/>
          <p:nvPr/>
        </p:nvSpPr>
        <p:spPr>
          <a:xfrm>
            <a:off x="8110727" y="2651760"/>
            <a:ext cx="182880" cy="182880"/>
          </a:xfrm>
          <a:prstGeom prst="rect">
            <a:avLst/>
          </a:prstGeom>
          <a:noFill/>
        </p:spPr>
        <p:txBody>
          <a:bodyPr wrap="none">
            <a:spAutoFit/>
          </a:bodyPr>
          <a:lstStyle/>
          <a:p>
            <a:r>
              <a:t>→</a:t>
            </a:r>
          </a:p>
        </p:txBody>
      </p:sp>
      <p:sp>
        <p:nvSpPr>
          <p:cNvPr id="17" name="Rounded Rectangle 16"/>
          <p:cNvSpPr/>
          <p:nvPr/>
        </p:nvSpPr>
        <p:spPr>
          <a:xfrm>
            <a:off x="8321040" y="2377440"/>
            <a:ext cx="960120" cy="822960"/>
          </a:xfrm>
          <a:prstGeom prst="roundRect">
            <a:avLst/>
          </a:prstGeom>
          <a:solidFill>
            <a:srgbClr val="EBF3FA"/>
          </a:solidFill>
          <a:ln>
            <a:solidFill>
              <a:srgbClr val="14365E"/>
            </a:solidFill>
          </a:ln>
          <a:effectLst>
            <a:glow rad="101600">
              <a:schemeClr val="tx1">
                <a:alpha val="6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dirty="0">
                <a:solidFill>
                  <a:schemeClr val="accent5"/>
                </a:solidFill>
              </a:rPr>
              <a:t>8</a:t>
            </a:r>
            <a:br>
              <a:rPr dirty="0">
                <a:solidFill>
                  <a:schemeClr val="accent5"/>
                </a:solidFill>
              </a:rPr>
            </a:br>
            <a:r>
              <a:rPr dirty="0">
                <a:solidFill>
                  <a:schemeClr val="accent5"/>
                </a:solidFill>
              </a:rPr>
              <a:t>Framework</a:t>
            </a:r>
          </a:p>
        </p:txBody>
      </p:sp>
      <p:sp>
        <p:nvSpPr>
          <p:cNvPr id="18" name="TextBox 17"/>
          <p:cNvSpPr txBox="1"/>
          <p:nvPr/>
        </p:nvSpPr>
        <p:spPr>
          <a:xfrm>
            <a:off x="9253728" y="2651760"/>
            <a:ext cx="182880" cy="182880"/>
          </a:xfrm>
          <a:prstGeom prst="rect">
            <a:avLst/>
          </a:prstGeom>
          <a:noFill/>
        </p:spPr>
        <p:txBody>
          <a:bodyPr wrap="none">
            <a:spAutoFit/>
          </a:bodyPr>
          <a:lstStyle/>
          <a:p>
            <a:r>
              <a:t>→</a:t>
            </a:r>
          </a:p>
        </p:txBody>
      </p:sp>
      <p:sp>
        <p:nvSpPr>
          <p:cNvPr id="19" name="Rounded Rectangle 18"/>
          <p:cNvSpPr/>
          <p:nvPr/>
        </p:nvSpPr>
        <p:spPr>
          <a:xfrm>
            <a:off x="9416034" y="2377440"/>
            <a:ext cx="1056132" cy="822960"/>
          </a:xfrm>
          <a:prstGeom prst="roundRect">
            <a:avLst/>
          </a:prstGeom>
          <a:solidFill>
            <a:srgbClr val="EBF3FA"/>
          </a:solidFill>
          <a:ln>
            <a:solidFill>
              <a:srgbClr val="14365E"/>
            </a:solidFill>
          </a:ln>
          <a:effectLst>
            <a:glow rad="101600">
              <a:srgbClr val="7030A0">
                <a:alpha val="60000"/>
              </a:srgb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dirty="0">
                <a:solidFill>
                  <a:schemeClr val="accent5">
                    <a:lumMod val="60000"/>
                    <a:lumOff val="40000"/>
                  </a:schemeClr>
                </a:solidFill>
              </a:rPr>
              <a:t>9</a:t>
            </a:r>
            <a:br>
              <a:rPr dirty="0">
                <a:solidFill>
                  <a:schemeClr val="accent5">
                    <a:lumMod val="60000"/>
                    <a:lumOff val="40000"/>
                  </a:schemeClr>
                </a:solidFill>
              </a:rPr>
            </a:br>
            <a:r>
              <a:rPr dirty="0" err="1">
                <a:solidFill>
                  <a:schemeClr val="accent5">
                    <a:lumMod val="60000"/>
                    <a:lumOff val="40000"/>
                  </a:schemeClr>
                </a:solidFill>
              </a:rPr>
              <a:t>Contributio</a:t>
            </a:r>
            <a:r>
              <a:rPr lang="en-GB" dirty="0">
                <a:solidFill>
                  <a:schemeClr val="accent5">
                    <a:lumMod val="60000"/>
                    <a:lumOff val="40000"/>
                  </a:schemeClr>
                </a:solidFill>
              </a:rPr>
              <a:t>n</a:t>
            </a:r>
            <a:endParaRPr dirty="0">
              <a:solidFill>
                <a:schemeClr val="accent5">
                  <a:lumMod val="60000"/>
                  <a:lumOff val="40000"/>
                </a:schemeClr>
              </a:solidFill>
            </a:endParaRPr>
          </a:p>
        </p:txBody>
      </p:sp>
      <p:sp>
        <p:nvSpPr>
          <p:cNvPr id="20" name="TextBox 19"/>
          <p:cNvSpPr txBox="1"/>
          <p:nvPr/>
        </p:nvSpPr>
        <p:spPr>
          <a:xfrm>
            <a:off x="10396728" y="2651760"/>
            <a:ext cx="182880" cy="182880"/>
          </a:xfrm>
          <a:prstGeom prst="rect">
            <a:avLst/>
          </a:prstGeom>
          <a:noFill/>
        </p:spPr>
        <p:txBody>
          <a:bodyPr wrap="none">
            <a:spAutoFit/>
          </a:bodyPr>
          <a:lstStyle/>
          <a:p>
            <a:r>
              <a:t>→</a:t>
            </a:r>
          </a:p>
        </p:txBody>
      </p:sp>
      <p:sp>
        <p:nvSpPr>
          <p:cNvPr id="21" name="Rounded Rectangle 20"/>
          <p:cNvSpPr/>
          <p:nvPr/>
        </p:nvSpPr>
        <p:spPr>
          <a:xfrm>
            <a:off x="10559034" y="2377440"/>
            <a:ext cx="1056132" cy="822960"/>
          </a:xfrm>
          <a:prstGeom prst="roundRect">
            <a:avLst/>
          </a:prstGeom>
          <a:solidFill>
            <a:srgbClr val="EBF3FA"/>
          </a:solidFill>
          <a:ln>
            <a:solidFill>
              <a:srgbClr val="14365E"/>
            </a:solidFill>
          </a:ln>
          <a:effectLst>
            <a:glow rad="101600">
              <a:srgbClr val="FFC000">
                <a:alpha val="60000"/>
              </a:srgb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dirty="0">
                <a:solidFill>
                  <a:schemeClr val="accent5"/>
                </a:solidFill>
              </a:rPr>
              <a:t>10</a:t>
            </a:r>
            <a:br>
              <a:rPr sz="1200" dirty="0">
                <a:solidFill>
                  <a:schemeClr val="accent5"/>
                </a:solidFill>
              </a:rPr>
            </a:br>
            <a:r>
              <a:rPr sz="1200" dirty="0">
                <a:solidFill>
                  <a:schemeClr val="accent5"/>
                </a:solidFill>
              </a:rPr>
              <a:t>Conclusion</a:t>
            </a:r>
          </a:p>
        </p:txBody>
      </p:sp>
      <p:sp>
        <p:nvSpPr>
          <p:cNvPr id="22" name="TextBox 21"/>
          <p:cNvSpPr txBox="1"/>
          <p:nvPr/>
        </p:nvSpPr>
        <p:spPr>
          <a:xfrm>
            <a:off x="731520" y="4572000"/>
            <a:ext cx="10176632" cy="646331"/>
          </a:xfrm>
          <a:prstGeom prst="rect">
            <a:avLst/>
          </a:prstGeom>
          <a:noFill/>
        </p:spPr>
        <p:txBody>
          <a:bodyPr wrap="none">
            <a:spAutoFit/>
          </a:bodyPr>
          <a:lstStyle/>
          <a:p>
            <a:r>
              <a:rPr dirty="0"/>
              <a:t>This presentation follows the intellectual development of my doctoral research from a practical problem to</a:t>
            </a:r>
            <a:endParaRPr lang="en-GB" dirty="0"/>
          </a:p>
          <a:p>
            <a:r>
              <a:rPr dirty="0"/>
              <a:t> a philosophically coherent research design.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9144000" cy="548640"/>
          </a:xfrm>
          <a:prstGeom prst="rect">
            <a:avLst/>
          </a:prstGeom>
          <a:noFill/>
        </p:spPr>
        <p:txBody>
          <a:bodyPr wrap="none">
            <a:spAutoFit/>
          </a:bodyPr>
          <a:lstStyle/>
          <a:p>
            <a:pPr>
              <a:defRPr sz="2800" b="1">
                <a:solidFill>
                  <a:srgbClr val="14365E"/>
                </a:solidFill>
              </a:defRPr>
            </a:pPr>
            <a:r>
              <a:t>How My Doctoral Research Evolved</a:t>
            </a:r>
          </a:p>
        </p:txBody>
      </p:sp>
      <p:sp>
        <p:nvSpPr>
          <p:cNvPr id="3" name="Rounded Rectangle 2"/>
          <p:cNvSpPr/>
          <p:nvPr/>
        </p:nvSpPr>
        <p:spPr>
          <a:xfrm>
            <a:off x="365760" y="1828800"/>
            <a:ext cx="1645920" cy="1371600"/>
          </a:xfrm>
          <a:prstGeom prst="roundRect">
            <a:avLst/>
          </a:prstGeom>
          <a:solidFill>
            <a:srgbClr val="DCF2DC"/>
          </a:solidFill>
          <a:ln>
            <a:solidFill>
              <a:srgbClr val="14365E"/>
            </a:solidFill>
          </a:ln>
        </p:spPr>
        <p:style>
          <a:lnRef idx="1">
            <a:schemeClr val="accent1"/>
          </a:lnRef>
          <a:fillRef idx="3">
            <a:schemeClr val="accent1"/>
          </a:fillRef>
          <a:effectRef idx="2">
            <a:schemeClr val="accent1"/>
          </a:effectRef>
          <a:fontRef idx="minor">
            <a:schemeClr val="lt1"/>
          </a:fontRef>
        </p:style>
        <p:txBody>
          <a:bodyPr rtlCol="0" anchor="ctr"/>
          <a:lstStyle/>
          <a:p>
            <a:r>
              <a:rPr dirty="0">
                <a:solidFill>
                  <a:schemeClr val="tx1"/>
                </a:solidFill>
              </a:rPr>
              <a:t>Professional</a:t>
            </a:r>
          </a:p>
          <a:p>
            <a:r>
              <a:rPr dirty="0">
                <a:solidFill>
                  <a:schemeClr val="tx1"/>
                </a:solidFill>
              </a:rPr>
              <a:t>Experience</a:t>
            </a:r>
          </a:p>
        </p:txBody>
      </p:sp>
      <p:sp>
        <p:nvSpPr>
          <p:cNvPr id="4" name="TextBox 3"/>
          <p:cNvSpPr txBox="1"/>
          <p:nvPr/>
        </p:nvSpPr>
        <p:spPr>
          <a:xfrm>
            <a:off x="2029968" y="2331720"/>
            <a:ext cx="182880" cy="182880"/>
          </a:xfrm>
          <a:prstGeom prst="rect">
            <a:avLst/>
          </a:prstGeom>
          <a:noFill/>
        </p:spPr>
        <p:txBody>
          <a:bodyPr wrap="none">
            <a:spAutoFit/>
          </a:bodyPr>
          <a:lstStyle/>
          <a:p>
            <a:r>
              <a:t>→</a:t>
            </a:r>
          </a:p>
        </p:txBody>
      </p:sp>
      <p:sp>
        <p:nvSpPr>
          <p:cNvPr id="5" name="Rounded Rectangle 4"/>
          <p:cNvSpPr/>
          <p:nvPr/>
        </p:nvSpPr>
        <p:spPr>
          <a:xfrm>
            <a:off x="2286000" y="1828800"/>
            <a:ext cx="1645920" cy="1371600"/>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r>
              <a:rPr dirty="0">
                <a:solidFill>
                  <a:schemeClr val="tx1"/>
                </a:solidFill>
              </a:rPr>
              <a:t>Observed</a:t>
            </a:r>
          </a:p>
          <a:p>
            <a:r>
              <a:rPr dirty="0">
                <a:solidFill>
                  <a:schemeClr val="tx1"/>
                </a:solidFill>
              </a:rPr>
              <a:t>Challenges</a:t>
            </a:r>
          </a:p>
        </p:txBody>
      </p:sp>
      <p:sp>
        <p:nvSpPr>
          <p:cNvPr id="6" name="TextBox 5"/>
          <p:cNvSpPr txBox="1"/>
          <p:nvPr/>
        </p:nvSpPr>
        <p:spPr>
          <a:xfrm>
            <a:off x="3950208" y="2331720"/>
            <a:ext cx="182880" cy="182880"/>
          </a:xfrm>
          <a:prstGeom prst="rect">
            <a:avLst/>
          </a:prstGeom>
          <a:noFill/>
        </p:spPr>
        <p:txBody>
          <a:bodyPr wrap="none">
            <a:spAutoFit/>
          </a:bodyPr>
          <a:lstStyle/>
          <a:p>
            <a:r>
              <a:t>→</a:t>
            </a:r>
          </a:p>
        </p:txBody>
      </p:sp>
      <p:sp>
        <p:nvSpPr>
          <p:cNvPr id="7" name="Rounded Rectangle 6"/>
          <p:cNvSpPr/>
          <p:nvPr/>
        </p:nvSpPr>
        <p:spPr>
          <a:xfrm>
            <a:off x="4206240" y="1828800"/>
            <a:ext cx="1645920" cy="1371600"/>
          </a:xfrm>
          <a:prstGeom prst="roundRect">
            <a:avLst/>
          </a:prstGeom>
          <a:ln/>
        </p:spPr>
        <p:style>
          <a:lnRef idx="1">
            <a:schemeClr val="accent3"/>
          </a:lnRef>
          <a:fillRef idx="2">
            <a:schemeClr val="accent3"/>
          </a:fillRef>
          <a:effectRef idx="1">
            <a:schemeClr val="accent3"/>
          </a:effectRef>
          <a:fontRef idx="minor">
            <a:schemeClr val="dk1"/>
          </a:fontRef>
        </p:style>
        <p:txBody>
          <a:bodyPr rtlCol="0" anchor="ctr"/>
          <a:lstStyle/>
          <a:p>
            <a:r>
              <a:rPr dirty="0">
                <a:solidFill>
                  <a:schemeClr val="tx1"/>
                </a:solidFill>
              </a:rPr>
              <a:t>AI &amp; Broad</a:t>
            </a:r>
          </a:p>
          <a:p>
            <a:r>
              <a:rPr dirty="0">
                <a:solidFill>
                  <a:schemeClr val="tx1"/>
                </a:solidFill>
              </a:rPr>
              <a:t>Interests</a:t>
            </a:r>
          </a:p>
        </p:txBody>
      </p:sp>
      <p:sp>
        <p:nvSpPr>
          <p:cNvPr id="8" name="TextBox 7"/>
          <p:cNvSpPr txBox="1"/>
          <p:nvPr/>
        </p:nvSpPr>
        <p:spPr>
          <a:xfrm>
            <a:off x="5870448" y="2331720"/>
            <a:ext cx="182880" cy="182880"/>
          </a:xfrm>
          <a:prstGeom prst="rect">
            <a:avLst/>
          </a:prstGeom>
          <a:noFill/>
        </p:spPr>
        <p:txBody>
          <a:bodyPr wrap="none">
            <a:spAutoFit/>
          </a:bodyPr>
          <a:lstStyle/>
          <a:p>
            <a:r>
              <a:t>→</a:t>
            </a:r>
          </a:p>
        </p:txBody>
      </p:sp>
      <p:sp>
        <p:nvSpPr>
          <p:cNvPr id="9" name="Rounded Rectangle 8"/>
          <p:cNvSpPr/>
          <p:nvPr/>
        </p:nvSpPr>
        <p:spPr>
          <a:xfrm>
            <a:off x="6126480" y="1828800"/>
            <a:ext cx="1645920" cy="1371600"/>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r>
              <a:rPr dirty="0">
                <a:solidFill>
                  <a:schemeClr val="tx1"/>
                </a:solidFill>
              </a:rPr>
              <a:t>Critical</a:t>
            </a:r>
          </a:p>
          <a:p>
            <a:r>
              <a:rPr dirty="0">
                <a:solidFill>
                  <a:schemeClr val="tx1"/>
                </a:solidFill>
              </a:rPr>
              <a:t>Literature</a:t>
            </a:r>
          </a:p>
        </p:txBody>
      </p:sp>
      <p:sp>
        <p:nvSpPr>
          <p:cNvPr id="10" name="TextBox 9"/>
          <p:cNvSpPr txBox="1"/>
          <p:nvPr/>
        </p:nvSpPr>
        <p:spPr>
          <a:xfrm>
            <a:off x="7790688" y="2331720"/>
            <a:ext cx="182880" cy="182880"/>
          </a:xfrm>
          <a:prstGeom prst="rect">
            <a:avLst/>
          </a:prstGeom>
          <a:noFill/>
        </p:spPr>
        <p:txBody>
          <a:bodyPr wrap="none">
            <a:spAutoFit/>
          </a:bodyPr>
          <a:lstStyle/>
          <a:p>
            <a:r>
              <a:t>→</a:t>
            </a:r>
          </a:p>
        </p:txBody>
      </p:sp>
      <p:sp>
        <p:nvSpPr>
          <p:cNvPr id="11" name="Rounded Rectangle 10"/>
          <p:cNvSpPr/>
          <p:nvPr/>
        </p:nvSpPr>
        <p:spPr>
          <a:xfrm>
            <a:off x="8046720" y="1828800"/>
            <a:ext cx="1645920" cy="1371600"/>
          </a:xfrm>
          <a:prstGeom prst="roundRect">
            <a:avLst/>
          </a:prstGeom>
          <a:ln/>
        </p:spPr>
        <p:style>
          <a:lnRef idx="1">
            <a:schemeClr val="accent5"/>
          </a:lnRef>
          <a:fillRef idx="2">
            <a:schemeClr val="accent5"/>
          </a:fillRef>
          <a:effectRef idx="1">
            <a:schemeClr val="accent5"/>
          </a:effectRef>
          <a:fontRef idx="minor">
            <a:schemeClr val="dk1"/>
          </a:fontRef>
        </p:style>
        <p:txBody>
          <a:bodyPr rtlCol="0" anchor="ctr"/>
          <a:lstStyle/>
          <a:p>
            <a:r>
              <a:rPr dirty="0">
                <a:solidFill>
                  <a:schemeClr val="tx1"/>
                </a:solidFill>
              </a:rPr>
              <a:t>Research</a:t>
            </a:r>
          </a:p>
          <a:p>
            <a:r>
              <a:rPr dirty="0">
                <a:solidFill>
                  <a:schemeClr val="tx1"/>
                </a:solidFill>
              </a:rPr>
              <a:t>Gap</a:t>
            </a:r>
          </a:p>
        </p:txBody>
      </p:sp>
      <p:sp>
        <p:nvSpPr>
          <p:cNvPr id="12" name="TextBox 11"/>
          <p:cNvSpPr txBox="1"/>
          <p:nvPr/>
        </p:nvSpPr>
        <p:spPr>
          <a:xfrm>
            <a:off x="9710928" y="2331720"/>
            <a:ext cx="182880" cy="182880"/>
          </a:xfrm>
          <a:prstGeom prst="rect">
            <a:avLst/>
          </a:prstGeom>
          <a:noFill/>
        </p:spPr>
        <p:txBody>
          <a:bodyPr wrap="none">
            <a:spAutoFit/>
          </a:bodyPr>
          <a:lstStyle/>
          <a:p>
            <a:r>
              <a:t>→</a:t>
            </a:r>
          </a:p>
        </p:txBody>
      </p:sp>
      <p:sp>
        <p:nvSpPr>
          <p:cNvPr id="13" name="Rounded Rectangle 12"/>
          <p:cNvSpPr/>
          <p:nvPr/>
        </p:nvSpPr>
        <p:spPr>
          <a:xfrm>
            <a:off x="9966960" y="1828800"/>
            <a:ext cx="1645920" cy="1371600"/>
          </a:xfrm>
          <a:prstGeom prst="roundRect">
            <a:avLst/>
          </a:prstGeom>
          <a:ln/>
        </p:spPr>
        <p:style>
          <a:lnRef idx="1">
            <a:schemeClr val="accent2"/>
          </a:lnRef>
          <a:fillRef idx="2">
            <a:schemeClr val="accent2"/>
          </a:fillRef>
          <a:effectRef idx="1">
            <a:schemeClr val="accent2"/>
          </a:effectRef>
          <a:fontRef idx="minor">
            <a:schemeClr val="dk1"/>
          </a:fontRef>
        </p:style>
        <p:txBody>
          <a:bodyPr rtlCol="0" anchor="ctr"/>
          <a:lstStyle/>
          <a:p>
            <a:r>
              <a:rPr dirty="0">
                <a:solidFill>
                  <a:schemeClr val="tx1"/>
                </a:solidFill>
              </a:rPr>
              <a:t>Final DBA</a:t>
            </a:r>
          </a:p>
          <a:p>
            <a:r>
              <a:rPr dirty="0">
                <a:solidFill>
                  <a:schemeClr val="tx1"/>
                </a:solidFill>
              </a:rPr>
              <a:t>Topic</a:t>
            </a:r>
          </a:p>
        </p:txBody>
      </p:sp>
      <p:sp>
        <p:nvSpPr>
          <p:cNvPr id="14" name="TextBox 13"/>
          <p:cNvSpPr txBox="1"/>
          <p:nvPr/>
        </p:nvSpPr>
        <p:spPr>
          <a:xfrm>
            <a:off x="548640" y="4114800"/>
            <a:ext cx="10964605" cy="923330"/>
          </a:xfrm>
          <a:prstGeom prst="rect">
            <a:avLst/>
          </a:prstGeom>
          <a:noFill/>
        </p:spPr>
        <p:txBody>
          <a:bodyPr wrap="none">
            <a:spAutoFit/>
          </a:bodyPr>
          <a:lstStyle/>
          <a:p>
            <a:r>
              <a:rPr b="1" dirty="0"/>
              <a:t>Key Reflection</a:t>
            </a:r>
          </a:p>
          <a:p>
            <a:r>
              <a:rPr dirty="0"/>
              <a:t>My professional experience identified the practical problem, while critical engagement with the literature refined it</a:t>
            </a:r>
            <a:endParaRPr lang="en-GB" dirty="0"/>
          </a:p>
          <a:p>
            <a:r>
              <a:rPr dirty="0"/>
              <a:t> into a focused and researchable doctoral question.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435580"/>
            <a:ext cx="9144000" cy="548640"/>
          </a:xfrm>
          <a:prstGeom prst="rect">
            <a:avLst/>
          </a:prstGeom>
          <a:noFill/>
        </p:spPr>
        <p:txBody>
          <a:bodyPr wrap="none">
            <a:spAutoFit/>
          </a:bodyPr>
          <a:lstStyle/>
          <a:p>
            <a:pPr>
              <a:defRPr sz="2800" b="1">
                <a:solidFill>
                  <a:srgbClr val="14365E"/>
                </a:solidFill>
              </a:defRPr>
            </a:pPr>
            <a:r>
              <a:rPr dirty="0"/>
              <a:t>Literature Review and Research Gap</a:t>
            </a:r>
          </a:p>
        </p:txBody>
      </p:sp>
      <p:sp>
        <p:nvSpPr>
          <p:cNvPr id="3" name="TextBox 2"/>
          <p:cNvSpPr txBox="1"/>
          <p:nvPr/>
        </p:nvSpPr>
        <p:spPr>
          <a:xfrm>
            <a:off x="607798" y="1473014"/>
            <a:ext cx="4603601" cy="2703694"/>
          </a:xfrm>
          <a:prstGeom prst="rect">
            <a:avLst/>
          </a:prstGeom>
          <a:ln/>
        </p:spPr>
        <p:style>
          <a:lnRef idx="1">
            <a:schemeClr val="accent4"/>
          </a:lnRef>
          <a:fillRef idx="2">
            <a:schemeClr val="accent4"/>
          </a:fillRef>
          <a:effectRef idx="1">
            <a:schemeClr val="accent4"/>
          </a:effectRef>
          <a:fontRef idx="minor">
            <a:schemeClr val="dk1"/>
          </a:fontRef>
        </p:style>
        <p:txBody>
          <a:bodyPr wrap="none">
            <a:spAutoFit/>
          </a:bodyPr>
          <a:lstStyle/>
          <a:p>
            <a:r>
              <a:rPr dirty="0"/>
              <a:t>What the literature tells us</a:t>
            </a:r>
            <a:endParaRPr lang="en-GB" dirty="0"/>
          </a:p>
          <a:p>
            <a:endParaRPr dirty="0"/>
          </a:p>
          <a:p>
            <a:r>
              <a:rPr dirty="0"/>
              <a:t>• Fragmented work schedules</a:t>
            </a:r>
          </a:p>
          <a:p>
            <a:r>
              <a:rPr dirty="0"/>
              <a:t>• Travel time pressure</a:t>
            </a:r>
          </a:p>
          <a:p>
            <a:r>
              <a:rPr dirty="0"/>
              <a:t>• Burnout and fatigue</a:t>
            </a:r>
          </a:p>
          <a:p>
            <a:r>
              <a:rPr dirty="0"/>
              <a:t>• Continuity of care</a:t>
            </a:r>
          </a:p>
          <a:p>
            <a:r>
              <a:rPr dirty="0"/>
              <a:t>• Workforce shortages</a:t>
            </a:r>
          </a:p>
        </p:txBody>
      </p:sp>
      <p:sp>
        <p:nvSpPr>
          <p:cNvPr id="4" name="Rounded Rectangle 3"/>
          <p:cNvSpPr/>
          <p:nvPr/>
        </p:nvSpPr>
        <p:spPr>
          <a:xfrm>
            <a:off x="6400800" y="1280160"/>
            <a:ext cx="5029200" cy="347472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r>
              <a:rPr dirty="0">
                <a:solidFill>
                  <a:schemeClr val="tx1"/>
                </a:solidFill>
              </a:rPr>
              <a:t>Research Gap</a:t>
            </a:r>
          </a:p>
          <a:p>
            <a:r>
              <a:rPr dirty="0">
                <a:solidFill>
                  <a:schemeClr val="tx1"/>
                </a:solidFill>
              </a:rPr>
              <a:t>Limited explanation of how inter-visit travel time simultaneously influences operational performance and psychological wellbeing through underlying </a:t>
            </a:r>
            <a:r>
              <a:rPr dirty="0" err="1">
                <a:solidFill>
                  <a:schemeClr val="tx1"/>
                </a:solidFill>
              </a:rPr>
              <a:t>organisational</a:t>
            </a:r>
            <a:r>
              <a:rPr dirty="0">
                <a:solidFill>
                  <a:schemeClr val="tx1"/>
                </a:solidFill>
              </a:rPr>
              <a:t> mechanisms.</a:t>
            </a:r>
          </a:p>
        </p:txBody>
      </p:sp>
      <p:sp>
        <p:nvSpPr>
          <p:cNvPr id="7" name="TextBox 6"/>
          <p:cNvSpPr txBox="1"/>
          <p:nvPr/>
        </p:nvSpPr>
        <p:spPr>
          <a:xfrm>
            <a:off x="566928" y="6510528"/>
            <a:ext cx="10972800" cy="219456"/>
          </a:xfrm>
          <a:prstGeom prst="rect">
            <a:avLst/>
          </a:prstGeom>
          <a:noFill/>
        </p:spPr>
        <p:txBody>
          <a:bodyPr wrap="none">
            <a:spAutoFit/>
          </a:bodyPr>
          <a:lstStyle/>
          <a:p>
            <a:pPr>
              <a:defRPr sz="850" i="1"/>
            </a:pPr>
            <a:r>
              <a:t>Sources: Johnson, Rubery &amp; Egan (2021); Ravalier et al. (2023); DHSC (2026); NICE (2015).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9144000" cy="548640"/>
          </a:xfrm>
          <a:prstGeom prst="rect">
            <a:avLst/>
          </a:prstGeom>
          <a:noFill/>
        </p:spPr>
        <p:txBody>
          <a:bodyPr wrap="none">
            <a:spAutoFit/>
          </a:bodyPr>
          <a:lstStyle/>
          <a:p>
            <a:pPr>
              <a:defRPr sz="2800" b="1">
                <a:solidFill>
                  <a:srgbClr val="14365E"/>
                </a:solidFill>
              </a:defRPr>
            </a:pPr>
            <a:r>
              <a:t>Why Research Philosophy Became Essential</a:t>
            </a:r>
          </a:p>
        </p:txBody>
      </p:sp>
      <p:sp>
        <p:nvSpPr>
          <p:cNvPr id="3" name="Rounded Rectangle 2"/>
          <p:cNvSpPr/>
          <p:nvPr/>
        </p:nvSpPr>
        <p:spPr>
          <a:xfrm>
            <a:off x="640080" y="2286000"/>
            <a:ext cx="1645920" cy="822960"/>
          </a:xfrm>
          <a:prstGeom prst="roundRect">
            <a:avLst/>
          </a:prstGeom>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dirty="0"/>
              <a:t>Practical Problem</a:t>
            </a:r>
          </a:p>
        </p:txBody>
      </p:sp>
      <p:sp>
        <p:nvSpPr>
          <p:cNvPr id="4" name="TextBox 3"/>
          <p:cNvSpPr txBox="1"/>
          <p:nvPr/>
        </p:nvSpPr>
        <p:spPr>
          <a:xfrm>
            <a:off x="2304288" y="2578608"/>
            <a:ext cx="182880" cy="182880"/>
          </a:xfrm>
          <a:prstGeom prst="rect">
            <a:avLst/>
          </a:prstGeom>
          <a:noFill/>
        </p:spPr>
        <p:txBody>
          <a:bodyPr wrap="none">
            <a:spAutoFit/>
          </a:bodyPr>
          <a:lstStyle/>
          <a:p>
            <a:r>
              <a:t>→</a:t>
            </a:r>
          </a:p>
        </p:txBody>
      </p:sp>
      <p:sp>
        <p:nvSpPr>
          <p:cNvPr id="5" name="Rounded Rectangle 4"/>
          <p:cNvSpPr/>
          <p:nvPr/>
        </p:nvSpPr>
        <p:spPr>
          <a:xfrm>
            <a:off x="2788920" y="2286000"/>
            <a:ext cx="1645920" cy="822960"/>
          </a:xfrm>
          <a:prstGeom prst="roundRect">
            <a:avLst/>
          </a:prstGeom>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r>
              <a:t>Research Questions</a:t>
            </a:r>
          </a:p>
        </p:txBody>
      </p:sp>
      <p:sp>
        <p:nvSpPr>
          <p:cNvPr id="6" name="TextBox 5"/>
          <p:cNvSpPr txBox="1"/>
          <p:nvPr/>
        </p:nvSpPr>
        <p:spPr>
          <a:xfrm>
            <a:off x="4453128" y="2578608"/>
            <a:ext cx="182880" cy="182880"/>
          </a:xfrm>
          <a:prstGeom prst="rect">
            <a:avLst/>
          </a:prstGeom>
          <a:noFill/>
        </p:spPr>
        <p:txBody>
          <a:bodyPr wrap="none">
            <a:spAutoFit/>
          </a:bodyPr>
          <a:lstStyle/>
          <a:p>
            <a:r>
              <a:t>→</a:t>
            </a:r>
          </a:p>
        </p:txBody>
      </p:sp>
      <p:sp>
        <p:nvSpPr>
          <p:cNvPr id="7" name="Rounded Rectangle 6"/>
          <p:cNvSpPr/>
          <p:nvPr/>
        </p:nvSpPr>
        <p:spPr>
          <a:xfrm>
            <a:off x="4937760" y="2286000"/>
            <a:ext cx="1645920" cy="822960"/>
          </a:xfrm>
          <a:prstGeom prst="roundRect">
            <a:avLst/>
          </a:prstGeom>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r>
              <a:rPr dirty="0"/>
              <a:t>Need for Philosophy</a:t>
            </a:r>
          </a:p>
        </p:txBody>
      </p:sp>
      <p:sp>
        <p:nvSpPr>
          <p:cNvPr id="8" name="TextBox 7"/>
          <p:cNvSpPr txBox="1"/>
          <p:nvPr/>
        </p:nvSpPr>
        <p:spPr>
          <a:xfrm>
            <a:off x="6601968" y="2578608"/>
            <a:ext cx="182880" cy="182880"/>
          </a:xfrm>
          <a:prstGeom prst="rect">
            <a:avLst/>
          </a:prstGeom>
          <a:noFill/>
        </p:spPr>
        <p:txBody>
          <a:bodyPr wrap="none">
            <a:spAutoFit/>
          </a:bodyPr>
          <a:lstStyle/>
          <a:p>
            <a:r>
              <a:t>→</a:t>
            </a:r>
          </a:p>
        </p:txBody>
      </p:sp>
      <p:sp>
        <p:nvSpPr>
          <p:cNvPr id="9" name="Rounded Rectangle 8"/>
          <p:cNvSpPr/>
          <p:nvPr/>
        </p:nvSpPr>
        <p:spPr>
          <a:xfrm>
            <a:off x="7086600" y="2286000"/>
            <a:ext cx="1645920" cy="822960"/>
          </a:xfrm>
          <a:prstGeom prst="roundRect">
            <a:avLst/>
          </a:prstGeom>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dirty="0"/>
              <a:t>Choice of Paradigm</a:t>
            </a:r>
          </a:p>
        </p:txBody>
      </p:sp>
      <p:sp>
        <p:nvSpPr>
          <p:cNvPr id="10" name="TextBox 9"/>
          <p:cNvSpPr txBox="1"/>
          <p:nvPr/>
        </p:nvSpPr>
        <p:spPr>
          <a:xfrm>
            <a:off x="8750808" y="2578608"/>
            <a:ext cx="182880" cy="182880"/>
          </a:xfrm>
          <a:prstGeom prst="rect">
            <a:avLst/>
          </a:prstGeom>
          <a:noFill/>
        </p:spPr>
        <p:txBody>
          <a:bodyPr wrap="none">
            <a:spAutoFit/>
          </a:bodyPr>
          <a:lstStyle/>
          <a:p>
            <a:r>
              <a:t>→</a:t>
            </a:r>
          </a:p>
        </p:txBody>
      </p:sp>
      <p:sp>
        <p:nvSpPr>
          <p:cNvPr id="11" name="Rounded Rectangle 10"/>
          <p:cNvSpPr/>
          <p:nvPr/>
        </p:nvSpPr>
        <p:spPr>
          <a:xfrm>
            <a:off x="9235440" y="2286000"/>
            <a:ext cx="1645920" cy="822960"/>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r>
              <a:t>Research Design</a:t>
            </a:r>
          </a:p>
        </p:txBody>
      </p:sp>
      <p:sp>
        <p:nvSpPr>
          <p:cNvPr id="12" name="TextBox 11"/>
          <p:cNvSpPr txBox="1"/>
          <p:nvPr/>
        </p:nvSpPr>
        <p:spPr>
          <a:xfrm>
            <a:off x="640080" y="4572000"/>
            <a:ext cx="10354309" cy="646331"/>
          </a:xfrm>
          <a:prstGeom prst="rect">
            <a:avLst/>
          </a:prstGeom>
          <a:noFill/>
        </p:spPr>
        <p:txBody>
          <a:bodyPr wrap="none">
            <a:spAutoFit/>
          </a:bodyPr>
          <a:lstStyle/>
          <a:p>
            <a:r>
              <a:rPr dirty="0"/>
              <a:t>Research philosophy became essential because the research problem required a justified position on reality, </a:t>
            </a:r>
            <a:endParaRPr lang="en-GB" dirty="0"/>
          </a:p>
          <a:p>
            <a:r>
              <a:rPr dirty="0"/>
              <a:t>knowledge and the most appropriate way to investigate the phenomenon.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6032"/>
            <a:ext cx="11064240" cy="411480"/>
          </a:xfrm>
          <a:prstGeom prst="rect">
            <a:avLst/>
          </a:prstGeom>
          <a:solidFill>
            <a:srgbClr val="E7F3EA"/>
          </a:solidFill>
          <a:ln>
            <a:solidFill>
              <a:srgbClr val="508C65"/>
            </a:solidFill>
          </a:ln>
        </p:spPr>
        <p:txBody>
          <a:bodyPr wrap="square" lIns="0" tIns="0" rIns="0" bIns="0" rtlCol="0" anchor="ctr"/>
          <a:lstStyle/>
          <a:p>
            <a:pPr marL="0" indent="0">
              <a:buNone/>
            </a:pPr>
            <a:r>
              <a:rPr lang="en-US" sz="2500" b="1" dirty="0">
                <a:solidFill>
                  <a:srgbClr val="18304E"/>
                </a:solidFill>
                <a:latin typeface="Aptos Display" pitchFamily="34" charset="0"/>
                <a:ea typeface="Aptos Display" pitchFamily="34" charset="-122"/>
                <a:cs typeface="Aptos Display" pitchFamily="34" charset="-120"/>
              </a:rPr>
              <a:t>Thomas Kuhn: Paradigm, Normal Science and Paradigm Shift</a:t>
            </a:r>
            <a:endParaRPr lang="en-US" sz="2500" dirty="0"/>
          </a:p>
        </p:txBody>
      </p:sp>
      <p:sp>
        <p:nvSpPr>
          <p:cNvPr id="3" name="Shape 1"/>
          <p:cNvSpPr/>
          <p:nvPr/>
        </p:nvSpPr>
        <p:spPr>
          <a:xfrm>
            <a:off x="502920" y="786384"/>
            <a:ext cx="11109960" cy="22860"/>
          </a:xfrm>
          <a:prstGeom prst="rect">
            <a:avLst/>
          </a:prstGeom>
          <a:solidFill>
            <a:srgbClr val="008080"/>
          </a:solidFill>
          <a:ln w="12700">
            <a:solidFill>
              <a:srgbClr val="008080">
                <a:alpha val="0"/>
              </a:srgbClr>
            </a:solidFill>
            <a:prstDash val="solid"/>
          </a:ln>
        </p:spPr>
        <p:txBody>
          <a:bodyPr/>
          <a:lstStyle/>
          <a:p>
            <a:endParaRPr lang="en-GB"/>
          </a:p>
        </p:txBody>
      </p:sp>
      <p:sp>
        <p:nvSpPr>
          <p:cNvPr id="4" name="Shape 2"/>
          <p:cNvSpPr/>
          <p:nvPr/>
        </p:nvSpPr>
        <p:spPr>
          <a:xfrm>
            <a:off x="640080" y="1078992"/>
            <a:ext cx="10881360" cy="530352"/>
          </a:xfrm>
          <a:prstGeom prst="roundRect">
            <a:avLst>
              <a:gd name="adj" fmla="val 13793"/>
            </a:avLst>
          </a:prstGeom>
          <a:solidFill>
            <a:srgbClr val="E8F4F2"/>
          </a:solidFill>
          <a:ln w="12700">
            <a:solidFill>
              <a:srgbClr val="008080"/>
            </a:solidFill>
            <a:prstDash val="solid"/>
          </a:ln>
        </p:spPr>
        <p:txBody>
          <a:bodyPr/>
          <a:lstStyle/>
          <a:p>
            <a:endParaRPr lang="en-GB"/>
          </a:p>
        </p:txBody>
      </p:sp>
      <p:sp>
        <p:nvSpPr>
          <p:cNvPr id="5" name="Text 3"/>
          <p:cNvSpPr/>
          <p:nvPr/>
        </p:nvSpPr>
        <p:spPr>
          <a:xfrm>
            <a:off x="868680" y="1207008"/>
            <a:ext cx="10378440" cy="256032"/>
          </a:xfrm>
          <a:prstGeom prst="rect">
            <a:avLst/>
          </a:prstGeom>
          <a:noFill/>
          <a:ln/>
        </p:spPr>
        <p:txBody>
          <a:bodyPr wrap="square" lIns="0" tIns="0" rIns="0" bIns="0" rtlCol="0" anchor="ctr"/>
          <a:lstStyle/>
          <a:p>
            <a:pPr marL="0" indent="0" algn="ctr">
              <a:buNone/>
            </a:pPr>
            <a:r>
              <a:rPr lang="en-US" sz="1450" b="1" dirty="0">
                <a:solidFill>
                  <a:srgbClr val="162C4A"/>
                </a:solidFill>
              </a:rPr>
              <a:t>Kuhn helps position my DBA as knowledge advancement within an existing intellectual framework—not a scientific revolution.</a:t>
            </a:r>
            <a:endParaRPr lang="en-US" sz="1450" dirty="0"/>
          </a:p>
        </p:txBody>
      </p:sp>
      <p:sp>
        <p:nvSpPr>
          <p:cNvPr id="6" name="Shape 4"/>
          <p:cNvSpPr/>
          <p:nvPr/>
        </p:nvSpPr>
        <p:spPr>
          <a:xfrm>
            <a:off x="594360" y="1828800"/>
            <a:ext cx="3154680" cy="3337560"/>
          </a:xfrm>
          <a:prstGeom prst="roundRect">
            <a:avLst>
              <a:gd name="adj" fmla="val 1739"/>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7" name="Text 5"/>
          <p:cNvSpPr/>
          <p:nvPr/>
        </p:nvSpPr>
        <p:spPr>
          <a:xfrm>
            <a:off x="758952" y="1965960"/>
            <a:ext cx="2825496" cy="274320"/>
          </a:xfrm>
          <a:prstGeom prst="rect">
            <a:avLst/>
          </a:prstGeom>
          <a:noFill/>
          <a:ln/>
        </p:spPr>
        <p:txBody>
          <a:bodyPr wrap="square" lIns="0" tIns="0" rIns="0" bIns="0" rtlCol="0" anchor="ctr"/>
          <a:lstStyle/>
          <a:p>
            <a:pPr marL="0" indent="0">
              <a:buNone/>
            </a:pPr>
            <a:r>
              <a:rPr lang="en-US" sz="1600" b="1" dirty="0">
                <a:solidFill>
                  <a:srgbClr val="162C4A"/>
                </a:solidFill>
              </a:rPr>
              <a:t>Paradigm</a:t>
            </a:r>
            <a:endParaRPr lang="en-US" sz="1600" dirty="0"/>
          </a:p>
        </p:txBody>
      </p:sp>
      <p:sp>
        <p:nvSpPr>
          <p:cNvPr id="8" name="Text 6"/>
          <p:cNvSpPr/>
          <p:nvPr/>
        </p:nvSpPr>
        <p:spPr>
          <a:xfrm>
            <a:off x="777240" y="2395728"/>
            <a:ext cx="2788920" cy="2624328"/>
          </a:xfrm>
          <a:prstGeom prst="rect">
            <a:avLst/>
          </a:prstGeom>
          <a:noFill/>
          <a:ln/>
        </p:spPr>
        <p:txBody>
          <a:bodyPr wrap="square" lIns="381" tIns="381" rIns="381" bIns="381" rtlCol="0" anchor="ctr"/>
          <a:lstStyle/>
          <a:p>
            <a:r>
              <a:rPr lang="en-US" sz="1250" dirty="0">
                <a:solidFill>
                  <a:srgbClr val="333333"/>
                </a:solidFill>
              </a:rPr>
              <a:t>Shared assumptions about reality</a:t>
            </a:r>
            <a:endParaRPr lang="en-US" sz="1250" dirty="0"/>
          </a:p>
          <a:p>
            <a:r>
              <a:rPr lang="en-US" sz="1250" dirty="0">
                <a:solidFill>
                  <a:srgbClr val="333333"/>
                </a:solidFill>
              </a:rPr>
              <a:t>Research questions judged important</a:t>
            </a:r>
            <a:endParaRPr lang="en-US" sz="1250" dirty="0"/>
          </a:p>
          <a:p>
            <a:r>
              <a:rPr lang="en-US" sz="1250" dirty="0">
                <a:solidFill>
                  <a:srgbClr val="333333"/>
                </a:solidFill>
              </a:rPr>
              <a:t>Accepted methods and standards</a:t>
            </a:r>
            <a:endParaRPr lang="en-US" sz="1250" dirty="0"/>
          </a:p>
          <a:p>
            <a:r>
              <a:rPr lang="en-US" sz="1250" dirty="0">
                <a:solidFill>
                  <a:srgbClr val="333333"/>
                </a:solidFill>
              </a:rPr>
              <a:t>Ways of interpreting evidence</a:t>
            </a:r>
            <a:endParaRPr lang="en-US" sz="1250" dirty="0"/>
          </a:p>
        </p:txBody>
      </p:sp>
      <p:sp>
        <p:nvSpPr>
          <p:cNvPr id="9" name="Text 7"/>
          <p:cNvSpPr/>
          <p:nvPr/>
        </p:nvSpPr>
        <p:spPr>
          <a:xfrm>
            <a:off x="4069080" y="1828800"/>
            <a:ext cx="2560320" cy="274320"/>
          </a:xfrm>
          <a:prstGeom prst="rect">
            <a:avLst/>
          </a:prstGeom>
          <a:noFill/>
          <a:ln/>
        </p:spPr>
        <p:txBody>
          <a:bodyPr wrap="square" lIns="0" tIns="0" rIns="0" bIns="0" rtlCol="0" anchor="ctr"/>
          <a:lstStyle/>
          <a:p>
            <a:pPr marL="0" indent="0" algn="ctr">
              <a:buNone/>
            </a:pPr>
            <a:r>
              <a:rPr lang="en-US" sz="1600" b="1" dirty="0">
                <a:solidFill>
                  <a:srgbClr val="162C4A"/>
                </a:solidFill>
              </a:rPr>
              <a:t>Kuhn’s model</a:t>
            </a:r>
            <a:endParaRPr lang="en-US" sz="1600" dirty="0"/>
          </a:p>
        </p:txBody>
      </p:sp>
      <p:sp>
        <p:nvSpPr>
          <p:cNvPr id="10" name="Shape 8"/>
          <p:cNvSpPr/>
          <p:nvPr/>
        </p:nvSpPr>
        <p:spPr>
          <a:xfrm>
            <a:off x="4343400" y="2331720"/>
            <a:ext cx="2011680" cy="502920"/>
          </a:xfrm>
          <a:prstGeom prst="roundRect">
            <a:avLst>
              <a:gd name="adj" fmla="val 9091"/>
            </a:avLst>
          </a:prstGeom>
          <a:solidFill>
            <a:srgbClr val="F4F8FA"/>
          </a:solidFill>
          <a:ln w="12700">
            <a:solidFill>
              <a:srgbClr val="008080"/>
            </a:solidFill>
            <a:prstDash val="solid"/>
          </a:ln>
        </p:spPr>
        <p:txBody>
          <a:bodyPr/>
          <a:lstStyle/>
          <a:p>
            <a:endParaRPr lang="en-GB"/>
          </a:p>
        </p:txBody>
      </p:sp>
      <p:sp>
        <p:nvSpPr>
          <p:cNvPr id="11" name="Text 9"/>
          <p:cNvSpPr/>
          <p:nvPr/>
        </p:nvSpPr>
        <p:spPr>
          <a:xfrm>
            <a:off x="4434840" y="2459736"/>
            <a:ext cx="1828800" cy="201168"/>
          </a:xfrm>
          <a:prstGeom prst="rect">
            <a:avLst/>
          </a:prstGeom>
          <a:noFill/>
          <a:ln/>
        </p:spPr>
        <p:txBody>
          <a:bodyPr wrap="square" lIns="0" tIns="0" rIns="0" bIns="0" rtlCol="0" anchor="ctr"/>
          <a:lstStyle/>
          <a:p>
            <a:pPr marL="0" indent="0" algn="ctr">
              <a:buNone/>
            </a:pPr>
            <a:r>
              <a:rPr lang="en-US" sz="1250" b="1" dirty="0">
                <a:solidFill>
                  <a:srgbClr val="162C4A"/>
                </a:solidFill>
              </a:rPr>
              <a:t>Shared Paradigm</a:t>
            </a:r>
            <a:endParaRPr lang="en-US" sz="1250" dirty="0"/>
          </a:p>
        </p:txBody>
      </p:sp>
      <p:sp>
        <p:nvSpPr>
          <p:cNvPr id="12" name="Shape 10"/>
          <p:cNvSpPr/>
          <p:nvPr/>
        </p:nvSpPr>
        <p:spPr>
          <a:xfrm>
            <a:off x="5166360" y="2880360"/>
            <a:ext cx="365760" cy="292608"/>
          </a:xfrm>
          <a:prstGeom prst="downArrow">
            <a:avLst/>
          </a:prstGeom>
          <a:solidFill>
            <a:srgbClr val="008080"/>
          </a:solidFill>
          <a:ln w="12700">
            <a:solidFill>
              <a:srgbClr val="008080"/>
            </a:solidFill>
            <a:prstDash val="solid"/>
          </a:ln>
        </p:spPr>
        <p:txBody>
          <a:bodyPr/>
          <a:lstStyle/>
          <a:p>
            <a:endParaRPr lang="en-GB"/>
          </a:p>
        </p:txBody>
      </p:sp>
      <p:sp>
        <p:nvSpPr>
          <p:cNvPr id="13" name="Shape 11"/>
          <p:cNvSpPr/>
          <p:nvPr/>
        </p:nvSpPr>
        <p:spPr>
          <a:xfrm>
            <a:off x="4343400" y="3154680"/>
            <a:ext cx="2011680" cy="502920"/>
          </a:xfrm>
          <a:prstGeom prst="roundRect">
            <a:avLst>
              <a:gd name="adj" fmla="val 9091"/>
            </a:avLst>
          </a:prstGeom>
          <a:solidFill>
            <a:srgbClr val="F4F8FA"/>
          </a:solidFill>
          <a:ln w="12700">
            <a:solidFill>
              <a:srgbClr val="008080"/>
            </a:solidFill>
            <a:prstDash val="solid"/>
          </a:ln>
        </p:spPr>
        <p:txBody>
          <a:bodyPr/>
          <a:lstStyle/>
          <a:p>
            <a:endParaRPr lang="en-GB"/>
          </a:p>
        </p:txBody>
      </p:sp>
      <p:sp>
        <p:nvSpPr>
          <p:cNvPr id="14" name="Text 12"/>
          <p:cNvSpPr/>
          <p:nvPr/>
        </p:nvSpPr>
        <p:spPr>
          <a:xfrm>
            <a:off x="4434840" y="3282696"/>
            <a:ext cx="1828800" cy="201168"/>
          </a:xfrm>
          <a:prstGeom prst="rect">
            <a:avLst/>
          </a:prstGeom>
          <a:solidFill>
            <a:srgbClr val="E7F3EA"/>
          </a:solidFill>
          <a:ln>
            <a:solidFill>
              <a:srgbClr val="508C65"/>
            </a:solidFill>
          </a:ln>
        </p:spPr>
        <p:txBody>
          <a:bodyPr wrap="square" lIns="0" tIns="0" rIns="0" bIns="0" rtlCol="0" anchor="ctr"/>
          <a:lstStyle/>
          <a:p>
            <a:pPr marL="0" indent="0" algn="ctr">
              <a:buNone/>
            </a:pPr>
            <a:r>
              <a:rPr lang="en-US" sz="1250" b="1" dirty="0">
                <a:solidFill>
                  <a:srgbClr val="18304E"/>
                </a:solidFill>
              </a:rPr>
              <a:t>Normal Science</a:t>
            </a:r>
            <a:endParaRPr lang="en-US" sz="1250" dirty="0"/>
          </a:p>
        </p:txBody>
      </p:sp>
      <p:sp>
        <p:nvSpPr>
          <p:cNvPr id="15" name="Shape 13"/>
          <p:cNvSpPr/>
          <p:nvPr/>
        </p:nvSpPr>
        <p:spPr>
          <a:xfrm>
            <a:off x="5166360" y="3703320"/>
            <a:ext cx="365760" cy="292608"/>
          </a:xfrm>
          <a:prstGeom prst="downArrow">
            <a:avLst/>
          </a:prstGeom>
          <a:solidFill>
            <a:srgbClr val="008080"/>
          </a:solidFill>
          <a:ln w="12700">
            <a:solidFill>
              <a:srgbClr val="008080"/>
            </a:solidFill>
            <a:prstDash val="solid"/>
          </a:ln>
        </p:spPr>
        <p:txBody>
          <a:bodyPr/>
          <a:lstStyle/>
          <a:p>
            <a:endParaRPr lang="en-GB"/>
          </a:p>
        </p:txBody>
      </p:sp>
      <p:sp>
        <p:nvSpPr>
          <p:cNvPr id="16" name="Shape 14"/>
          <p:cNvSpPr/>
          <p:nvPr/>
        </p:nvSpPr>
        <p:spPr>
          <a:xfrm>
            <a:off x="4343400" y="3977640"/>
            <a:ext cx="2011680" cy="502920"/>
          </a:xfrm>
          <a:prstGeom prst="roundRect">
            <a:avLst>
              <a:gd name="adj" fmla="val 9091"/>
            </a:avLst>
          </a:prstGeom>
          <a:solidFill>
            <a:srgbClr val="F4F8FA"/>
          </a:solidFill>
          <a:ln w="12700">
            <a:solidFill>
              <a:srgbClr val="008080"/>
            </a:solidFill>
            <a:prstDash val="solid"/>
          </a:ln>
        </p:spPr>
        <p:txBody>
          <a:bodyPr/>
          <a:lstStyle/>
          <a:p>
            <a:endParaRPr lang="en-GB"/>
          </a:p>
        </p:txBody>
      </p:sp>
      <p:sp>
        <p:nvSpPr>
          <p:cNvPr id="17" name="Text 15"/>
          <p:cNvSpPr/>
          <p:nvPr/>
        </p:nvSpPr>
        <p:spPr>
          <a:xfrm>
            <a:off x="4434840" y="4105656"/>
            <a:ext cx="1828800" cy="201168"/>
          </a:xfrm>
          <a:prstGeom prst="rect">
            <a:avLst/>
          </a:prstGeom>
          <a:noFill/>
          <a:ln/>
        </p:spPr>
        <p:txBody>
          <a:bodyPr wrap="square" lIns="0" tIns="0" rIns="0" bIns="0" rtlCol="0" anchor="ctr"/>
          <a:lstStyle/>
          <a:p>
            <a:pPr marL="0" indent="0" algn="ctr">
              <a:buNone/>
            </a:pPr>
            <a:r>
              <a:rPr lang="en-US" sz="1250" b="1" dirty="0">
                <a:solidFill>
                  <a:srgbClr val="162C4A"/>
                </a:solidFill>
              </a:rPr>
              <a:t>Persistent Anomalies</a:t>
            </a:r>
            <a:endParaRPr lang="en-US" sz="1250" dirty="0"/>
          </a:p>
        </p:txBody>
      </p:sp>
      <p:sp>
        <p:nvSpPr>
          <p:cNvPr id="18" name="Shape 16"/>
          <p:cNvSpPr/>
          <p:nvPr/>
        </p:nvSpPr>
        <p:spPr>
          <a:xfrm>
            <a:off x="5166360" y="4526280"/>
            <a:ext cx="365760" cy="292608"/>
          </a:xfrm>
          <a:prstGeom prst="downArrow">
            <a:avLst/>
          </a:prstGeom>
          <a:solidFill>
            <a:srgbClr val="008080"/>
          </a:solidFill>
          <a:ln w="12700">
            <a:solidFill>
              <a:srgbClr val="008080"/>
            </a:solidFill>
            <a:prstDash val="solid"/>
          </a:ln>
        </p:spPr>
        <p:txBody>
          <a:bodyPr/>
          <a:lstStyle/>
          <a:p>
            <a:endParaRPr lang="en-GB"/>
          </a:p>
        </p:txBody>
      </p:sp>
      <p:sp>
        <p:nvSpPr>
          <p:cNvPr id="19" name="Shape 17"/>
          <p:cNvSpPr/>
          <p:nvPr/>
        </p:nvSpPr>
        <p:spPr>
          <a:xfrm>
            <a:off x="4343400" y="4800600"/>
            <a:ext cx="2011680" cy="502920"/>
          </a:xfrm>
          <a:prstGeom prst="roundRect">
            <a:avLst>
              <a:gd name="adj" fmla="val 9091"/>
            </a:avLst>
          </a:prstGeom>
          <a:solidFill>
            <a:srgbClr val="FFF2E8"/>
          </a:solidFill>
          <a:ln w="12700">
            <a:solidFill>
              <a:srgbClr val="F4A261"/>
            </a:solidFill>
            <a:prstDash val="solid"/>
          </a:ln>
        </p:spPr>
        <p:txBody>
          <a:bodyPr/>
          <a:lstStyle/>
          <a:p>
            <a:endParaRPr lang="en-GB"/>
          </a:p>
        </p:txBody>
      </p:sp>
      <p:sp>
        <p:nvSpPr>
          <p:cNvPr id="20" name="Text 18"/>
          <p:cNvSpPr/>
          <p:nvPr/>
        </p:nvSpPr>
        <p:spPr>
          <a:xfrm>
            <a:off x="4434840" y="4928616"/>
            <a:ext cx="1828800" cy="201168"/>
          </a:xfrm>
          <a:prstGeom prst="rect">
            <a:avLst/>
          </a:prstGeom>
          <a:solidFill>
            <a:srgbClr val="FAF2DC"/>
          </a:solidFill>
          <a:ln>
            <a:solidFill>
              <a:srgbClr val="C7912D"/>
            </a:solidFill>
          </a:ln>
        </p:spPr>
        <p:txBody>
          <a:bodyPr wrap="square" lIns="0" tIns="0" rIns="0" bIns="0" rtlCol="0" anchor="ctr"/>
          <a:lstStyle/>
          <a:p>
            <a:pPr marL="0" indent="0" algn="ctr">
              <a:buNone/>
            </a:pPr>
            <a:r>
              <a:rPr lang="en-US" sz="1250" b="1" dirty="0">
                <a:solidFill>
                  <a:srgbClr val="162C4A"/>
                </a:solidFill>
              </a:rPr>
              <a:t>Paradigm Shift</a:t>
            </a:r>
            <a:endParaRPr lang="en-US" sz="1250" dirty="0"/>
          </a:p>
        </p:txBody>
      </p:sp>
      <p:sp>
        <p:nvSpPr>
          <p:cNvPr id="21" name="Shape 19"/>
          <p:cNvSpPr/>
          <p:nvPr/>
        </p:nvSpPr>
        <p:spPr>
          <a:xfrm>
            <a:off x="6995160" y="1828800"/>
            <a:ext cx="4526280" cy="3337560"/>
          </a:xfrm>
          <a:prstGeom prst="roundRect">
            <a:avLst>
              <a:gd name="adj" fmla="val 1644"/>
            </a:avLst>
          </a:prstGeom>
          <a:solidFill>
            <a:srgbClr val="E6F4EA"/>
          </a:solidFill>
          <a:ln w="13970">
            <a:solidFill>
              <a:srgbClr val="008080"/>
            </a:solidFill>
            <a:prstDash val="solid"/>
          </a:ln>
        </p:spPr>
        <p:txBody>
          <a:bodyPr/>
          <a:lstStyle/>
          <a:p>
            <a:endParaRPr lang="en-GB"/>
          </a:p>
        </p:txBody>
      </p:sp>
      <p:sp>
        <p:nvSpPr>
          <p:cNvPr id="22" name="Text 20"/>
          <p:cNvSpPr/>
          <p:nvPr/>
        </p:nvSpPr>
        <p:spPr>
          <a:xfrm>
            <a:off x="7159752" y="1965960"/>
            <a:ext cx="4197096" cy="274320"/>
          </a:xfrm>
          <a:prstGeom prst="rect">
            <a:avLst/>
          </a:prstGeom>
          <a:noFill/>
          <a:ln/>
        </p:spPr>
        <p:txBody>
          <a:bodyPr wrap="square" lIns="0" tIns="0" rIns="0" bIns="0" rtlCol="0" anchor="ctr"/>
          <a:lstStyle/>
          <a:p>
            <a:pPr marL="0" indent="0">
              <a:buNone/>
            </a:pPr>
            <a:r>
              <a:rPr lang="en-US" sz="1600" b="1" dirty="0">
                <a:solidFill>
                  <a:srgbClr val="162C4A"/>
                </a:solidFill>
              </a:rPr>
              <a:t>Positioning my DBA</a:t>
            </a:r>
            <a:endParaRPr lang="en-US" sz="1600" dirty="0"/>
          </a:p>
        </p:txBody>
      </p:sp>
      <p:sp>
        <p:nvSpPr>
          <p:cNvPr id="23" name="Text 21"/>
          <p:cNvSpPr/>
          <p:nvPr/>
        </p:nvSpPr>
        <p:spPr>
          <a:xfrm>
            <a:off x="7178040" y="2395728"/>
            <a:ext cx="4160520" cy="2624328"/>
          </a:xfrm>
          <a:prstGeom prst="rect">
            <a:avLst/>
          </a:prstGeom>
          <a:noFill/>
          <a:ln/>
        </p:spPr>
        <p:txBody>
          <a:bodyPr wrap="square" lIns="381" tIns="381" rIns="381" bIns="381" rtlCol="0" anchor="ctr"/>
          <a:lstStyle/>
          <a:p>
            <a:r>
              <a:rPr lang="en-US" sz="1250" dirty="0">
                <a:solidFill>
                  <a:srgbClr val="333333"/>
                </a:solidFill>
              </a:rPr>
              <a:t>Unresolved organisational problem</a:t>
            </a:r>
            <a:endParaRPr lang="en-US" sz="1250" dirty="0"/>
          </a:p>
          <a:p>
            <a:r>
              <a:rPr lang="en-US" sz="1250" dirty="0">
                <a:solidFill>
                  <a:srgbClr val="333333"/>
                </a:solidFill>
              </a:rPr>
              <a:t>Extends existing knowledge</a:t>
            </a:r>
            <a:endParaRPr lang="en-US" sz="1250" dirty="0"/>
          </a:p>
          <a:p>
            <a:r>
              <a:rPr lang="en-US" sz="1250" dirty="0">
                <a:solidFill>
                  <a:srgbClr val="333333"/>
                </a:solidFill>
              </a:rPr>
              <a:t>Generates original empirical evidence</a:t>
            </a:r>
            <a:endParaRPr lang="en-US" sz="1250" dirty="0"/>
          </a:p>
          <a:p>
            <a:r>
              <a:rPr lang="en-US" sz="1250" dirty="0">
                <a:solidFill>
                  <a:srgbClr val="333333"/>
                </a:solidFill>
              </a:rPr>
              <a:t>Does not replace an established paradigm</a:t>
            </a:r>
            <a:endParaRPr lang="en-US" sz="1250" dirty="0"/>
          </a:p>
        </p:txBody>
      </p:sp>
      <p:sp>
        <p:nvSpPr>
          <p:cNvPr id="24" name="Text 22"/>
          <p:cNvSpPr/>
          <p:nvPr/>
        </p:nvSpPr>
        <p:spPr>
          <a:xfrm>
            <a:off x="7406640" y="5413248"/>
            <a:ext cx="3703320" cy="384048"/>
          </a:xfrm>
          <a:prstGeom prst="rect">
            <a:avLst/>
          </a:prstGeom>
          <a:solidFill>
            <a:srgbClr val="E7F3EA"/>
          </a:solidFill>
          <a:ln>
            <a:solidFill>
              <a:srgbClr val="508C65"/>
            </a:solidFill>
          </a:ln>
        </p:spPr>
        <p:txBody>
          <a:bodyPr wrap="square" lIns="0" tIns="0" rIns="0" bIns="0" rtlCol="0" anchor="ctr"/>
          <a:lstStyle/>
          <a:p>
            <a:pPr marL="0" indent="0" algn="ctr">
              <a:buNone/>
            </a:pPr>
            <a:r>
              <a:rPr lang="en-US" sz="1800" b="1" dirty="0">
                <a:solidFill>
                  <a:srgbClr val="18304E"/>
                </a:solidFill>
              </a:rPr>
              <a:t>Therefore: NORMAL SCIENCE</a:t>
            </a:r>
            <a:endParaRPr lang="en-US" sz="1800" dirty="0"/>
          </a:p>
        </p:txBody>
      </p:sp>
      <p:sp>
        <p:nvSpPr>
          <p:cNvPr id="25" name="Text 23"/>
          <p:cNvSpPr/>
          <p:nvPr/>
        </p:nvSpPr>
        <p:spPr>
          <a:xfrm>
            <a:off x="960120" y="5897880"/>
            <a:ext cx="10241280" cy="384048"/>
          </a:xfrm>
          <a:prstGeom prst="rect">
            <a:avLst/>
          </a:prstGeom>
          <a:noFill/>
          <a:ln/>
        </p:spPr>
        <p:txBody>
          <a:bodyPr wrap="square" lIns="0" tIns="0" rIns="0" bIns="0" rtlCol="0" anchor="ctr"/>
          <a:lstStyle/>
          <a:p>
            <a:pPr marL="0" indent="0" algn="ctr">
              <a:buNone/>
            </a:pPr>
            <a:r>
              <a:rPr lang="en-US" sz="1350" i="1" dirty="0">
                <a:solidFill>
                  <a:srgbClr val="162C4A"/>
                </a:solidFill>
              </a:rPr>
              <a:t>Originality ≠ paradigm shift. My contribution is a stronger empirical explanation of a significant organisational problem.</a:t>
            </a:r>
            <a:endParaRPr lang="en-US" sz="1350" dirty="0"/>
          </a:p>
        </p:txBody>
      </p:sp>
      <p:sp>
        <p:nvSpPr>
          <p:cNvPr id="26" name="TextBox 25"/>
          <p:cNvSpPr txBox="1"/>
          <p:nvPr/>
        </p:nvSpPr>
        <p:spPr>
          <a:xfrm>
            <a:off x="566928" y="6528816"/>
            <a:ext cx="10972800" cy="219456"/>
          </a:xfrm>
          <a:prstGeom prst="rect">
            <a:avLst/>
          </a:prstGeom>
          <a:noFill/>
        </p:spPr>
        <p:txBody>
          <a:bodyPr wrap="none">
            <a:spAutoFit/>
          </a:bodyPr>
          <a:lstStyle/>
          <a:p>
            <a:pPr>
              <a:defRPr sz="850" i="1"/>
            </a:pPr>
            <a:r>
              <a:t>Source: Kuhn (2012).</a:t>
            </a:r>
          </a:p>
        </p:txBody>
      </p:sp>
    </p:spTree>
    <p:extLst>
      <p:ext uri="{BB962C8B-B14F-4D97-AF65-F5344CB8AC3E}">
        <p14:creationId xmlns:p14="http://schemas.microsoft.com/office/powerpoint/2010/main" val="648393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6032"/>
            <a:ext cx="11064240" cy="411480"/>
          </a:xfrm>
          <a:prstGeom prst="rect">
            <a:avLst/>
          </a:prstGeom>
          <a:noFill/>
          <a:ln/>
        </p:spPr>
        <p:txBody>
          <a:bodyPr wrap="square" lIns="0" tIns="0" rIns="0" bIns="0" rtlCol="0" anchor="ctr"/>
          <a:lstStyle/>
          <a:p>
            <a:pPr marL="0" indent="0">
              <a:buNone/>
            </a:pPr>
            <a:r>
              <a:rPr lang="en-US" sz="2500" b="1" dirty="0">
                <a:solidFill>
                  <a:srgbClr val="162C4A"/>
                </a:solidFill>
                <a:latin typeface="Aptos Display" pitchFamily="34" charset="0"/>
                <a:ea typeface="Aptos Display" pitchFamily="34" charset="-122"/>
                <a:cs typeface="Aptos Display" pitchFamily="34" charset="-120"/>
              </a:rPr>
              <a:t>Critiquing Kuhn: Relevance and Limits for Management Research</a:t>
            </a:r>
            <a:endParaRPr lang="en-US" sz="2500" dirty="0"/>
          </a:p>
        </p:txBody>
      </p:sp>
      <p:sp>
        <p:nvSpPr>
          <p:cNvPr id="3" name="Shape 1"/>
          <p:cNvSpPr/>
          <p:nvPr/>
        </p:nvSpPr>
        <p:spPr>
          <a:xfrm>
            <a:off x="502920" y="786384"/>
            <a:ext cx="11109960" cy="22860"/>
          </a:xfrm>
          <a:prstGeom prst="rect">
            <a:avLst/>
          </a:prstGeom>
          <a:solidFill>
            <a:srgbClr val="008080"/>
          </a:solidFill>
          <a:ln w="12700">
            <a:solidFill>
              <a:srgbClr val="008080">
                <a:alpha val="0"/>
              </a:srgbClr>
            </a:solidFill>
            <a:prstDash val="solid"/>
          </a:ln>
        </p:spPr>
        <p:txBody>
          <a:bodyPr/>
          <a:lstStyle/>
          <a:p>
            <a:endParaRPr lang="en-GB"/>
          </a:p>
        </p:txBody>
      </p:sp>
      <p:sp>
        <p:nvSpPr>
          <p:cNvPr id="4" name="Shape 2"/>
          <p:cNvSpPr/>
          <p:nvPr/>
        </p:nvSpPr>
        <p:spPr>
          <a:xfrm>
            <a:off x="640080" y="1078992"/>
            <a:ext cx="10881360" cy="530352"/>
          </a:xfrm>
          <a:prstGeom prst="roundRect">
            <a:avLst>
              <a:gd name="adj" fmla="val 13793"/>
            </a:avLst>
          </a:prstGeom>
          <a:solidFill>
            <a:srgbClr val="E8F4F2"/>
          </a:solidFill>
          <a:ln w="12700">
            <a:solidFill>
              <a:srgbClr val="008080"/>
            </a:solidFill>
            <a:prstDash val="solid"/>
          </a:ln>
        </p:spPr>
        <p:txBody>
          <a:bodyPr/>
          <a:lstStyle/>
          <a:p>
            <a:endParaRPr lang="en-GB"/>
          </a:p>
        </p:txBody>
      </p:sp>
      <p:sp>
        <p:nvSpPr>
          <p:cNvPr id="5" name="Text 3"/>
          <p:cNvSpPr/>
          <p:nvPr/>
        </p:nvSpPr>
        <p:spPr>
          <a:xfrm>
            <a:off x="868680" y="1207008"/>
            <a:ext cx="10378440" cy="256032"/>
          </a:xfrm>
          <a:prstGeom prst="rect">
            <a:avLst/>
          </a:prstGeom>
          <a:noFill/>
          <a:ln/>
        </p:spPr>
        <p:txBody>
          <a:bodyPr wrap="square" lIns="0" tIns="0" rIns="0" bIns="0" rtlCol="0" anchor="ctr"/>
          <a:lstStyle/>
          <a:p>
            <a:pPr marL="0" indent="0" algn="ctr">
              <a:buNone/>
            </a:pPr>
            <a:r>
              <a:rPr lang="en-US" sz="1450" b="1" dirty="0">
                <a:solidFill>
                  <a:srgbClr val="162C4A"/>
                </a:solidFill>
              </a:rPr>
              <a:t>Kuhn is useful for understanding research frameworks, but his model should not be applied uncritically to business and management research.</a:t>
            </a:r>
            <a:endParaRPr lang="en-US" sz="1450" dirty="0"/>
          </a:p>
        </p:txBody>
      </p:sp>
      <p:sp>
        <p:nvSpPr>
          <p:cNvPr id="6" name="Shape 4"/>
          <p:cNvSpPr/>
          <p:nvPr/>
        </p:nvSpPr>
        <p:spPr>
          <a:xfrm>
            <a:off x="685800" y="1828800"/>
            <a:ext cx="5166360" cy="3154680"/>
          </a:xfrm>
          <a:prstGeom prst="roundRect">
            <a:avLst>
              <a:gd name="adj" fmla="val 1739"/>
            </a:avLst>
          </a:prstGeom>
          <a:ln/>
        </p:spPr>
        <p:style>
          <a:lnRef idx="1">
            <a:schemeClr val="accent1"/>
          </a:lnRef>
          <a:fillRef idx="2">
            <a:schemeClr val="accent1"/>
          </a:fillRef>
          <a:effectRef idx="1">
            <a:schemeClr val="accent1"/>
          </a:effectRef>
          <a:fontRef idx="minor">
            <a:schemeClr val="dk1"/>
          </a:fontRef>
        </p:style>
        <p:txBody>
          <a:bodyPr/>
          <a:lstStyle/>
          <a:p>
            <a:endParaRPr lang="en-GB"/>
          </a:p>
        </p:txBody>
      </p:sp>
      <p:sp>
        <p:nvSpPr>
          <p:cNvPr id="7" name="Text 5"/>
          <p:cNvSpPr/>
          <p:nvPr/>
        </p:nvSpPr>
        <p:spPr>
          <a:xfrm>
            <a:off x="850392" y="1965960"/>
            <a:ext cx="4837176" cy="274320"/>
          </a:xfrm>
          <a:prstGeom prst="rect">
            <a:avLst/>
          </a:prstGeom>
          <a:noFill/>
          <a:ln/>
        </p:spPr>
        <p:txBody>
          <a:bodyPr wrap="square" lIns="0" tIns="0" rIns="0" bIns="0" rtlCol="0" anchor="ctr"/>
          <a:lstStyle/>
          <a:p>
            <a:pPr marL="0" indent="0">
              <a:buNone/>
            </a:pPr>
            <a:r>
              <a:rPr lang="en-US" sz="1600" b="1" dirty="0">
                <a:solidFill>
                  <a:srgbClr val="162C4A"/>
                </a:solidFill>
              </a:rPr>
              <a:t>Why Kuhn remains useful</a:t>
            </a:r>
            <a:endParaRPr lang="en-US" sz="1600" dirty="0"/>
          </a:p>
        </p:txBody>
      </p:sp>
      <p:sp>
        <p:nvSpPr>
          <p:cNvPr id="8" name="Text 6"/>
          <p:cNvSpPr/>
          <p:nvPr/>
        </p:nvSpPr>
        <p:spPr>
          <a:xfrm>
            <a:off x="868680" y="2395728"/>
            <a:ext cx="4800600" cy="2441448"/>
          </a:xfrm>
          <a:prstGeom prst="rect">
            <a:avLst/>
          </a:prstGeom>
          <a:noFill/>
          <a:ln/>
        </p:spPr>
        <p:txBody>
          <a:bodyPr wrap="square" lIns="381" tIns="381" rIns="381" bIns="381" rtlCol="0" anchor="ctr"/>
          <a:lstStyle/>
          <a:p>
            <a:r>
              <a:rPr lang="en-US" sz="1250" dirty="0">
                <a:solidFill>
                  <a:srgbClr val="333333"/>
                </a:solidFill>
              </a:rPr>
              <a:t>Shows how shared assumptions guide inquiry</a:t>
            </a:r>
            <a:endParaRPr lang="en-US" sz="1250" dirty="0"/>
          </a:p>
          <a:p>
            <a:r>
              <a:rPr lang="en-US" sz="1250" dirty="0">
                <a:solidFill>
                  <a:srgbClr val="333333"/>
                </a:solidFill>
              </a:rPr>
              <a:t>Connects research questions, methods and standards</a:t>
            </a:r>
            <a:endParaRPr lang="en-US" sz="1250" dirty="0"/>
          </a:p>
          <a:p>
            <a:r>
              <a:rPr lang="en-US" sz="1250" dirty="0">
                <a:solidFill>
                  <a:srgbClr val="333333"/>
                </a:solidFill>
              </a:rPr>
              <a:t>Clarifies why most research is cumulative “normal science”</a:t>
            </a:r>
            <a:endParaRPr lang="en-US" sz="1250" dirty="0"/>
          </a:p>
        </p:txBody>
      </p:sp>
      <p:sp>
        <p:nvSpPr>
          <p:cNvPr id="9" name="Shape 7"/>
          <p:cNvSpPr/>
          <p:nvPr/>
        </p:nvSpPr>
        <p:spPr>
          <a:xfrm>
            <a:off x="6309360" y="1828800"/>
            <a:ext cx="5166360" cy="3154680"/>
          </a:xfrm>
          <a:prstGeom prst="roundRect">
            <a:avLst>
              <a:gd name="adj" fmla="val 1739"/>
            </a:avLst>
          </a:prstGeom>
          <a:solidFill>
            <a:srgbClr val="FFF4E8"/>
          </a:solidFill>
          <a:ln w="13970">
            <a:solidFill>
              <a:srgbClr val="008080"/>
            </a:solidFill>
            <a:prstDash val="solid"/>
          </a:ln>
        </p:spPr>
        <p:txBody>
          <a:bodyPr/>
          <a:lstStyle/>
          <a:p>
            <a:endParaRPr lang="en-GB"/>
          </a:p>
        </p:txBody>
      </p:sp>
      <p:sp>
        <p:nvSpPr>
          <p:cNvPr id="10" name="Text 8"/>
          <p:cNvSpPr/>
          <p:nvPr/>
        </p:nvSpPr>
        <p:spPr>
          <a:xfrm>
            <a:off x="6473952" y="1965960"/>
            <a:ext cx="4837176" cy="274320"/>
          </a:xfrm>
          <a:prstGeom prst="rect">
            <a:avLst/>
          </a:prstGeom>
          <a:noFill/>
          <a:ln/>
        </p:spPr>
        <p:txBody>
          <a:bodyPr wrap="square" lIns="0" tIns="0" rIns="0" bIns="0" rtlCol="0" anchor="ctr"/>
          <a:lstStyle/>
          <a:p>
            <a:pPr marL="0" indent="0">
              <a:buNone/>
            </a:pPr>
            <a:r>
              <a:rPr lang="en-US" sz="1600" b="1" dirty="0">
                <a:solidFill>
                  <a:srgbClr val="162C4A"/>
                </a:solidFill>
              </a:rPr>
              <a:t>Why caution is needed</a:t>
            </a:r>
            <a:endParaRPr lang="en-US" sz="1600" dirty="0"/>
          </a:p>
        </p:txBody>
      </p:sp>
      <p:sp>
        <p:nvSpPr>
          <p:cNvPr id="11" name="Text 9"/>
          <p:cNvSpPr/>
          <p:nvPr/>
        </p:nvSpPr>
        <p:spPr>
          <a:xfrm>
            <a:off x="6492240" y="2395728"/>
            <a:ext cx="4800600" cy="2441448"/>
          </a:xfrm>
          <a:prstGeom prst="rect">
            <a:avLst/>
          </a:prstGeom>
          <a:noFill/>
          <a:ln/>
        </p:spPr>
        <p:txBody>
          <a:bodyPr wrap="square" lIns="381" tIns="381" rIns="381" bIns="381" rtlCol="0" anchor="ctr"/>
          <a:lstStyle/>
          <a:p>
            <a:r>
              <a:rPr lang="en-US" sz="1250" dirty="0">
                <a:solidFill>
                  <a:srgbClr val="333333"/>
                </a:solidFill>
              </a:rPr>
              <a:t>Model developed largely from natural science history</a:t>
            </a:r>
            <a:endParaRPr lang="en-US" sz="1250" dirty="0"/>
          </a:p>
          <a:p>
            <a:r>
              <a:rPr lang="en-US" sz="1250" dirty="0">
                <a:solidFill>
                  <a:srgbClr val="333333"/>
                </a:solidFill>
              </a:rPr>
              <a:t>Management research often contains coexisting paradigms</a:t>
            </a:r>
            <a:endParaRPr lang="en-US" sz="1250" dirty="0"/>
          </a:p>
          <a:p>
            <a:r>
              <a:rPr lang="en-US" sz="1250" dirty="0">
                <a:solidFill>
                  <a:srgbClr val="333333"/>
                </a:solidFill>
              </a:rPr>
              <a:t>A single dominant paradigm is harder to identify</a:t>
            </a:r>
            <a:endParaRPr lang="en-US" sz="1250" dirty="0"/>
          </a:p>
          <a:p>
            <a:r>
              <a:rPr lang="en-US" sz="1250" dirty="0">
                <a:solidFill>
                  <a:srgbClr val="333333"/>
                </a:solidFill>
              </a:rPr>
              <a:t>Full paradigm shifts are therefore uncommon</a:t>
            </a:r>
            <a:endParaRPr lang="en-US" sz="1250" dirty="0"/>
          </a:p>
        </p:txBody>
      </p:sp>
      <p:sp>
        <p:nvSpPr>
          <p:cNvPr id="12" name="Shape 10"/>
          <p:cNvSpPr/>
          <p:nvPr/>
        </p:nvSpPr>
        <p:spPr>
          <a:xfrm>
            <a:off x="1234440" y="5285232"/>
            <a:ext cx="9738360" cy="658368"/>
          </a:xfrm>
          <a:prstGeom prst="roundRect">
            <a:avLst>
              <a:gd name="adj" fmla="val 6944"/>
            </a:avLst>
          </a:prstGeom>
          <a:solidFill>
            <a:srgbClr val="E8F4F2"/>
          </a:solidFill>
          <a:ln w="15240">
            <a:solidFill>
              <a:srgbClr val="008080"/>
            </a:solidFill>
            <a:prstDash val="solid"/>
          </a:ln>
        </p:spPr>
        <p:txBody>
          <a:bodyPr/>
          <a:lstStyle/>
          <a:p>
            <a:endParaRPr lang="en-GB"/>
          </a:p>
        </p:txBody>
      </p:sp>
      <p:sp>
        <p:nvSpPr>
          <p:cNvPr id="13" name="Text 11"/>
          <p:cNvSpPr/>
          <p:nvPr/>
        </p:nvSpPr>
        <p:spPr>
          <a:xfrm>
            <a:off x="1508760" y="5468112"/>
            <a:ext cx="9189720" cy="274320"/>
          </a:xfrm>
          <a:prstGeom prst="rect">
            <a:avLst/>
          </a:prstGeom>
          <a:noFill/>
          <a:ln/>
        </p:spPr>
        <p:txBody>
          <a:bodyPr wrap="square" lIns="0" tIns="0" rIns="0" bIns="0" rtlCol="0" anchor="ctr"/>
          <a:lstStyle/>
          <a:p>
            <a:pPr marL="0" indent="0" algn="ctr">
              <a:buNone/>
            </a:pPr>
            <a:r>
              <a:rPr lang="en-US" sz="1400" b="1" dirty="0">
                <a:solidFill>
                  <a:srgbClr val="162C4A"/>
                </a:solidFill>
              </a:rPr>
              <a:t>My position: I use “paradigm” as a framework for making my philosophical assumptions explicit—not to claim that my DBA produces a Kuhnian scientific revolution.</a:t>
            </a:r>
            <a:endParaRPr lang="en-US" sz="1400" dirty="0"/>
          </a:p>
        </p:txBody>
      </p:sp>
      <p:sp>
        <p:nvSpPr>
          <p:cNvPr id="16" name="TextBox 15"/>
          <p:cNvSpPr txBox="1"/>
          <p:nvPr/>
        </p:nvSpPr>
        <p:spPr>
          <a:xfrm>
            <a:off x="566928" y="6528816"/>
            <a:ext cx="10972800" cy="219456"/>
          </a:xfrm>
          <a:prstGeom prst="rect">
            <a:avLst/>
          </a:prstGeom>
          <a:noFill/>
        </p:spPr>
        <p:txBody>
          <a:bodyPr wrap="none">
            <a:spAutoFit/>
          </a:bodyPr>
          <a:lstStyle/>
          <a:p>
            <a:pPr>
              <a:defRPr sz="850" i="1"/>
            </a:pPr>
            <a:r>
              <a:t>Source: Kuhn (2012).</a:t>
            </a:r>
          </a:p>
        </p:txBody>
      </p:sp>
    </p:spTree>
    <p:extLst>
      <p:ext uri="{BB962C8B-B14F-4D97-AF65-F5344CB8AC3E}">
        <p14:creationId xmlns:p14="http://schemas.microsoft.com/office/powerpoint/2010/main" val="1723795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6032"/>
            <a:ext cx="11064240" cy="411480"/>
          </a:xfrm>
          <a:prstGeom prst="rect">
            <a:avLst/>
          </a:prstGeom>
          <a:noFill/>
          <a:ln/>
        </p:spPr>
        <p:txBody>
          <a:bodyPr wrap="square" lIns="0" tIns="0" rIns="0" bIns="0" rtlCol="0" anchor="ctr"/>
          <a:lstStyle/>
          <a:p>
            <a:pPr marL="0" indent="0">
              <a:buNone/>
            </a:pPr>
            <a:r>
              <a:rPr lang="en-US" sz="2500" b="1" dirty="0">
                <a:solidFill>
                  <a:srgbClr val="162C4A"/>
                </a:solidFill>
                <a:latin typeface="Aptos Display" pitchFamily="34" charset="0"/>
                <a:ea typeface="Aptos Display" pitchFamily="34" charset="-122"/>
                <a:cs typeface="Aptos Display" pitchFamily="34" charset="-120"/>
              </a:rPr>
              <a:t>Comparing Research Paradigms: Which Best Fits My Study?</a:t>
            </a:r>
            <a:endParaRPr lang="en-US" sz="2500" dirty="0"/>
          </a:p>
        </p:txBody>
      </p:sp>
      <p:sp>
        <p:nvSpPr>
          <p:cNvPr id="3" name="Shape 1"/>
          <p:cNvSpPr/>
          <p:nvPr/>
        </p:nvSpPr>
        <p:spPr>
          <a:xfrm>
            <a:off x="502920" y="786384"/>
            <a:ext cx="11109960" cy="22860"/>
          </a:xfrm>
          <a:prstGeom prst="rect">
            <a:avLst/>
          </a:prstGeom>
          <a:solidFill>
            <a:srgbClr val="008080"/>
          </a:solidFill>
          <a:ln w="12700">
            <a:solidFill>
              <a:srgbClr val="008080">
                <a:alpha val="0"/>
              </a:srgbClr>
            </a:solidFill>
            <a:prstDash val="solid"/>
          </a:ln>
        </p:spPr>
        <p:txBody>
          <a:bodyPr/>
          <a:lstStyle/>
          <a:p>
            <a:endParaRPr lang="en-GB"/>
          </a:p>
        </p:txBody>
      </p:sp>
      <p:sp>
        <p:nvSpPr>
          <p:cNvPr id="4" name="Shape 2"/>
          <p:cNvSpPr/>
          <p:nvPr/>
        </p:nvSpPr>
        <p:spPr>
          <a:xfrm>
            <a:off x="640080" y="1078992"/>
            <a:ext cx="10881360" cy="530352"/>
          </a:xfrm>
          <a:prstGeom prst="roundRect">
            <a:avLst>
              <a:gd name="adj" fmla="val 13793"/>
            </a:avLst>
          </a:prstGeom>
          <a:solidFill>
            <a:srgbClr val="E8F4F2"/>
          </a:solidFill>
          <a:ln w="12700">
            <a:solidFill>
              <a:srgbClr val="008080"/>
            </a:solidFill>
            <a:prstDash val="solid"/>
          </a:ln>
        </p:spPr>
        <p:txBody>
          <a:bodyPr/>
          <a:lstStyle/>
          <a:p>
            <a:endParaRPr lang="en-GB"/>
          </a:p>
        </p:txBody>
      </p:sp>
      <p:sp>
        <p:nvSpPr>
          <p:cNvPr id="5" name="Text 3"/>
          <p:cNvSpPr/>
          <p:nvPr/>
        </p:nvSpPr>
        <p:spPr>
          <a:xfrm>
            <a:off x="868680" y="1207008"/>
            <a:ext cx="10378440" cy="256032"/>
          </a:xfrm>
          <a:prstGeom prst="rect">
            <a:avLst/>
          </a:prstGeom>
          <a:noFill/>
          <a:ln/>
        </p:spPr>
        <p:txBody>
          <a:bodyPr wrap="square" lIns="0" tIns="0" rIns="0" bIns="0" rtlCol="0" anchor="ctr"/>
          <a:lstStyle/>
          <a:p>
            <a:pPr marL="0" indent="0" algn="ctr">
              <a:buNone/>
            </a:pPr>
            <a:r>
              <a:rPr lang="en-US" sz="1450" b="1" dirty="0">
                <a:solidFill>
                  <a:srgbClr val="162C4A"/>
                </a:solidFill>
              </a:rPr>
              <a:t>The paradigm choice follows the research aim: I need to explain organisational mechanisms while retaining workers’ lived experiences.</a:t>
            </a:r>
            <a:endParaRPr lang="en-US" sz="1450" dirty="0"/>
          </a:p>
        </p:txBody>
      </p:sp>
      <p:sp>
        <p:nvSpPr>
          <p:cNvPr id="6" name="Shape 4"/>
          <p:cNvSpPr/>
          <p:nvPr/>
        </p:nvSpPr>
        <p:spPr>
          <a:xfrm>
            <a:off x="640080" y="1828800"/>
            <a:ext cx="2240280" cy="502920"/>
          </a:xfrm>
          <a:prstGeom prst="rect">
            <a:avLst/>
          </a:prstGeom>
          <a:solidFill>
            <a:srgbClr val="162C4A"/>
          </a:solidFill>
          <a:ln w="12700">
            <a:solidFill>
              <a:srgbClr val="FFFFFF"/>
            </a:solidFill>
            <a:prstDash val="solid"/>
          </a:ln>
        </p:spPr>
        <p:txBody>
          <a:bodyPr/>
          <a:lstStyle/>
          <a:p>
            <a:endParaRPr lang="en-GB"/>
          </a:p>
        </p:txBody>
      </p:sp>
      <p:sp>
        <p:nvSpPr>
          <p:cNvPr id="7" name="Text 5"/>
          <p:cNvSpPr/>
          <p:nvPr/>
        </p:nvSpPr>
        <p:spPr>
          <a:xfrm>
            <a:off x="713232" y="1965960"/>
            <a:ext cx="2093976" cy="182880"/>
          </a:xfrm>
          <a:prstGeom prst="rect">
            <a:avLst/>
          </a:prstGeom>
          <a:ln/>
        </p:spPr>
        <p:style>
          <a:lnRef idx="1">
            <a:schemeClr val="dk1"/>
          </a:lnRef>
          <a:fillRef idx="2">
            <a:schemeClr val="dk1"/>
          </a:fillRef>
          <a:effectRef idx="1">
            <a:schemeClr val="dk1"/>
          </a:effectRef>
          <a:fontRef idx="minor">
            <a:schemeClr val="dk1"/>
          </a:fontRef>
        </p:style>
        <p:txBody>
          <a:bodyPr wrap="square" lIns="0" tIns="0" rIns="0" bIns="0" rtlCol="0" anchor="ctr"/>
          <a:lstStyle/>
          <a:p>
            <a:pPr marL="0" indent="0" algn="ctr">
              <a:buNone/>
            </a:pPr>
            <a:r>
              <a:rPr lang="en-US" sz="1300" b="1" dirty="0">
                <a:solidFill>
                  <a:srgbClr val="FFFFFF"/>
                </a:solidFill>
              </a:rPr>
              <a:t>Dimension</a:t>
            </a:r>
            <a:endParaRPr lang="en-US" sz="1300" dirty="0"/>
          </a:p>
        </p:txBody>
      </p:sp>
      <p:sp>
        <p:nvSpPr>
          <p:cNvPr id="8" name="Shape 6"/>
          <p:cNvSpPr/>
          <p:nvPr/>
        </p:nvSpPr>
        <p:spPr>
          <a:xfrm>
            <a:off x="2971800" y="1828800"/>
            <a:ext cx="2651760" cy="502920"/>
          </a:xfrm>
          <a:prstGeom prst="rect">
            <a:avLst/>
          </a:prstGeom>
          <a:solidFill>
            <a:srgbClr val="162C4A"/>
          </a:solidFill>
          <a:ln w="12700">
            <a:solidFill>
              <a:srgbClr val="FFFFFF"/>
            </a:solidFill>
            <a:prstDash val="solid"/>
          </a:ln>
        </p:spPr>
        <p:txBody>
          <a:bodyPr/>
          <a:lstStyle/>
          <a:p>
            <a:endParaRPr lang="en-GB"/>
          </a:p>
        </p:txBody>
      </p:sp>
      <p:sp>
        <p:nvSpPr>
          <p:cNvPr id="9" name="Text 7"/>
          <p:cNvSpPr/>
          <p:nvPr/>
        </p:nvSpPr>
        <p:spPr>
          <a:xfrm>
            <a:off x="3044952" y="1965960"/>
            <a:ext cx="2505456" cy="182880"/>
          </a:xfrm>
          <a:prstGeom prst="rect">
            <a:avLst/>
          </a:prstGeom>
          <a:solidFill>
            <a:srgbClr val="E8EFF7"/>
          </a:solidFill>
          <a:ln>
            <a:solidFill>
              <a:srgbClr val="4A749E"/>
            </a:solidFill>
          </a:ln>
        </p:spPr>
        <p:txBody>
          <a:bodyPr wrap="square" lIns="0" tIns="0" rIns="0" bIns="0" rtlCol="0" anchor="ctr"/>
          <a:lstStyle/>
          <a:p>
            <a:pPr marL="0" indent="0" algn="ctr">
              <a:buNone/>
            </a:pPr>
            <a:r>
              <a:rPr lang="en-US" sz="1300" b="1" dirty="0">
                <a:solidFill>
                  <a:srgbClr val="18304E"/>
                </a:solidFill>
              </a:rPr>
              <a:t>Positivism</a:t>
            </a:r>
            <a:endParaRPr lang="en-US" sz="1300" dirty="0"/>
          </a:p>
        </p:txBody>
      </p:sp>
      <p:sp>
        <p:nvSpPr>
          <p:cNvPr id="10" name="Shape 8"/>
          <p:cNvSpPr/>
          <p:nvPr/>
        </p:nvSpPr>
        <p:spPr>
          <a:xfrm>
            <a:off x="5760720" y="1828800"/>
            <a:ext cx="2651760" cy="502920"/>
          </a:xfrm>
          <a:prstGeom prst="rect">
            <a:avLst/>
          </a:prstGeom>
          <a:solidFill>
            <a:srgbClr val="162C4A"/>
          </a:solidFill>
          <a:ln w="12700">
            <a:solidFill>
              <a:srgbClr val="FFFFFF"/>
            </a:solidFill>
            <a:prstDash val="solid"/>
          </a:ln>
        </p:spPr>
        <p:txBody>
          <a:bodyPr/>
          <a:lstStyle/>
          <a:p>
            <a:endParaRPr lang="en-GB"/>
          </a:p>
        </p:txBody>
      </p:sp>
      <p:sp>
        <p:nvSpPr>
          <p:cNvPr id="11" name="Text 9"/>
          <p:cNvSpPr/>
          <p:nvPr/>
        </p:nvSpPr>
        <p:spPr>
          <a:xfrm>
            <a:off x="5833872" y="1965960"/>
            <a:ext cx="2505456" cy="182880"/>
          </a:xfrm>
          <a:prstGeom prst="rect">
            <a:avLst/>
          </a:prstGeom>
          <a:solidFill>
            <a:srgbClr val="FAF2DC"/>
          </a:solidFill>
          <a:ln>
            <a:solidFill>
              <a:srgbClr val="C7912D"/>
            </a:solidFill>
          </a:ln>
        </p:spPr>
        <p:txBody>
          <a:bodyPr wrap="square" lIns="0" tIns="0" rIns="0" bIns="0" rtlCol="0" anchor="ctr"/>
          <a:lstStyle/>
          <a:p>
            <a:pPr marL="0" indent="0" algn="ctr">
              <a:buNone/>
            </a:pPr>
            <a:r>
              <a:rPr lang="en-US" sz="1300" b="1" dirty="0">
                <a:solidFill>
                  <a:srgbClr val="18304E"/>
                </a:solidFill>
              </a:rPr>
              <a:t>Interpretivism</a:t>
            </a:r>
            <a:endParaRPr lang="en-US" sz="1300" dirty="0"/>
          </a:p>
        </p:txBody>
      </p:sp>
      <p:sp>
        <p:nvSpPr>
          <p:cNvPr id="12" name="Shape 10"/>
          <p:cNvSpPr/>
          <p:nvPr/>
        </p:nvSpPr>
        <p:spPr>
          <a:xfrm>
            <a:off x="8549640" y="1828800"/>
            <a:ext cx="2971800" cy="502920"/>
          </a:xfrm>
          <a:prstGeom prst="rect">
            <a:avLst/>
          </a:prstGeom>
          <a:solidFill>
            <a:srgbClr val="008080"/>
          </a:solidFill>
          <a:ln w="12700">
            <a:solidFill>
              <a:srgbClr val="FFFFFF"/>
            </a:solidFill>
            <a:prstDash val="solid"/>
          </a:ln>
        </p:spPr>
        <p:txBody>
          <a:bodyPr/>
          <a:lstStyle/>
          <a:p>
            <a:endParaRPr lang="en-GB"/>
          </a:p>
        </p:txBody>
      </p:sp>
      <p:sp>
        <p:nvSpPr>
          <p:cNvPr id="13" name="Text 11"/>
          <p:cNvSpPr/>
          <p:nvPr/>
        </p:nvSpPr>
        <p:spPr>
          <a:xfrm>
            <a:off x="8622792" y="1965960"/>
            <a:ext cx="2825496" cy="182880"/>
          </a:xfrm>
          <a:prstGeom prst="rect">
            <a:avLst/>
          </a:prstGeom>
          <a:solidFill>
            <a:srgbClr val="E2F2F1"/>
          </a:solidFill>
          <a:ln>
            <a:solidFill>
              <a:srgbClr val="157E83"/>
            </a:solidFill>
          </a:ln>
        </p:spPr>
        <p:txBody>
          <a:bodyPr wrap="square" lIns="0" tIns="0" rIns="0" bIns="0" rtlCol="0" anchor="ctr"/>
          <a:lstStyle/>
          <a:p>
            <a:pPr marL="0" indent="0" algn="ctr">
              <a:buNone/>
            </a:pPr>
            <a:r>
              <a:rPr lang="en-US" sz="1300" b="1" dirty="0">
                <a:solidFill>
                  <a:srgbClr val="18304E"/>
                </a:solidFill>
              </a:rPr>
              <a:t>Critical Realism</a:t>
            </a:r>
            <a:endParaRPr lang="en-US" sz="1300" dirty="0"/>
          </a:p>
        </p:txBody>
      </p:sp>
      <p:sp>
        <p:nvSpPr>
          <p:cNvPr id="14" name="Shape 12"/>
          <p:cNvSpPr/>
          <p:nvPr/>
        </p:nvSpPr>
        <p:spPr>
          <a:xfrm>
            <a:off x="640080" y="2331720"/>
            <a:ext cx="2240280" cy="658368"/>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15" name="Text 13"/>
          <p:cNvSpPr/>
          <p:nvPr/>
        </p:nvSpPr>
        <p:spPr>
          <a:xfrm>
            <a:off x="713232" y="2459736"/>
            <a:ext cx="2093976" cy="365760"/>
          </a:xfrm>
          <a:prstGeom prst="rect">
            <a:avLst/>
          </a:prstGeom>
          <a:noFill/>
          <a:ln/>
        </p:spPr>
        <p:txBody>
          <a:bodyPr wrap="square" lIns="0" tIns="0" rIns="0" bIns="0" rtlCol="0" anchor="ctr"/>
          <a:lstStyle/>
          <a:p>
            <a:pPr marL="0" indent="0" algn="l">
              <a:buNone/>
            </a:pPr>
            <a:r>
              <a:rPr lang="en-US" sz="1150" b="1" dirty="0">
                <a:solidFill>
                  <a:srgbClr val="333333"/>
                </a:solidFill>
              </a:rPr>
              <a:t>Reality</a:t>
            </a:r>
            <a:endParaRPr lang="en-US" sz="1150" dirty="0"/>
          </a:p>
        </p:txBody>
      </p:sp>
      <p:sp>
        <p:nvSpPr>
          <p:cNvPr id="16" name="Shape 14"/>
          <p:cNvSpPr/>
          <p:nvPr/>
        </p:nvSpPr>
        <p:spPr>
          <a:xfrm>
            <a:off x="2971800" y="2331720"/>
            <a:ext cx="2651760" cy="658368"/>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17" name="Text 15"/>
          <p:cNvSpPr/>
          <p:nvPr/>
        </p:nvSpPr>
        <p:spPr>
          <a:xfrm>
            <a:off x="3044952" y="2459736"/>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Objective; measurable through observable evidence</a:t>
            </a:r>
            <a:endParaRPr lang="en-US" sz="1150" dirty="0"/>
          </a:p>
        </p:txBody>
      </p:sp>
      <p:sp>
        <p:nvSpPr>
          <p:cNvPr id="18" name="Shape 16"/>
          <p:cNvSpPr/>
          <p:nvPr/>
        </p:nvSpPr>
        <p:spPr>
          <a:xfrm>
            <a:off x="5760720" y="2331720"/>
            <a:ext cx="2651760" cy="658368"/>
          </a:xfrm>
          <a:prstGeom prst="rect">
            <a:avLst/>
          </a:prstGeom>
          <a:solidFill>
            <a:srgbClr val="F4F8FA"/>
          </a:solidFill>
          <a:ln w="8890">
            <a:solidFill>
              <a:srgbClr val="D9E4EA"/>
            </a:solidFill>
            <a:prstDash val="solid"/>
          </a:ln>
        </p:spPr>
        <p:txBody>
          <a:bodyPr/>
          <a:lstStyle/>
          <a:p>
            <a:endParaRPr lang="en-GB"/>
          </a:p>
        </p:txBody>
      </p:sp>
      <p:sp>
        <p:nvSpPr>
          <p:cNvPr id="19" name="Text 17"/>
          <p:cNvSpPr/>
          <p:nvPr/>
        </p:nvSpPr>
        <p:spPr>
          <a:xfrm>
            <a:off x="5833872" y="2459736"/>
            <a:ext cx="2505456" cy="365760"/>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square" lIns="0" tIns="0" rIns="0" bIns="0" rtlCol="0" anchor="ctr"/>
          <a:lstStyle/>
          <a:p>
            <a:pPr marL="0" indent="0" algn="ctr">
              <a:buNone/>
            </a:pPr>
            <a:r>
              <a:rPr lang="en-US" sz="1150" dirty="0">
                <a:solidFill>
                  <a:srgbClr val="333333"/>
                </a:solidFill>
              </a:rPr>
              <a:t>Understood through socially constructed meanings</a:t>
            </a:r>
            <a:endParaRPr lang="en-US" sz="1150" dirty="0"/>
          </a:p>
        </p:txBody>
      </p:sp>
      <p:sp>
        <p:nvSpPr>
          <p:cNvPr id="20" name="Shape 18"/>
          <p:cNvSpPr/>
          <p:nvPr/>
        </p:nvSpPr>
        <p:spPr>
          <a:xfrm>
            <a:off x="8549640" y="2331720"/>
            <a:ext cx="2971800" cy="658368"/>
          </a:xfrm>
          <a:prstGeom prst="rect">
            <a:avLst/>
          </a:prstGeom>
          <a:ln/>
        </p:spPr>
        <p:style>
          <a:lnRef idx="1">
            <a:schemeClr val="accent3"/>
          </a:lnRef>
          <a:fillRef idx="2">
            <a:schemeClr val="accent3"/>
          </a:fillRef>
          <a:effectRef idx="1">
            <a:schemeClr val="accent3"/>
          </a:effectRef>
          <a:fontRef idx="minor">
            <a:schemeClr val="dk1"/>
          </a:fontRef>
        </p:style>
        <p:txBody>
          <a:bodyPr/>
          <a:lstStyle/>
          <a:p>
            <a:endParaRPr lang="en-GB"/>
          </a:p>
        </p:txBody>
      </p:sp>
      <p:sp>
        <p:nvSpPr>
          <p:cNvPr id="21" name="Text 19"/>
          <p:cNvSpPr/>
          <p:nvPr/>
        </p:nvSpPr>
        <p:spPr>
          <a:xfrm>
            <a:off x="8622792" y="2459736"/>
            <a:ext cx="2825496" cy="365760"/>
          </a:xfrm>
          <a:prstGeom prst="rect">
            <a:avLst/>
          </a:prstGeom>
          <a:noFill/>
          <a:ln/>
        </p:spPr>
        <p:txBody>
          <a:bodyPr wrap="square" lIns="0" tIns="0" rIns="0" bIns="0" rtlCol="0" anchor="ctr"/>
          <a:lstStyle/>
          <a:p>
            <a:pPr marL="0" indent="0" algn="ctr">
              <a:buNone/>
            </a:pPr>
            <a:r>
              <a:rPr lang="en-US" sz="1150" dirty="0">
                <a:solidFill>
                  <a:srgbClr val="333333"/>
                </a:solidFill>
              </a:rPr>
              <a:t>Stratified reality; exists independently of perception</a:t>
            </a:r>
            <a:endParaRPr lang="en-US" sz="1150" dirty="0"/>
          </a:p>
        </p:txBody>
      </p:sp>
      <p:sp>
        <p:nvSpPr>
          <p:cNvPr id="22" name="Shape 20"/>
          <p:cNvSpPr/>
          <p:nvPr/>
        </p:nvSpPr>
        <p:spPr>
          <a:xfrm>
            <a:off x="640080" y="2990088"/>
            <a:ext cx="2240280" cy="658368"/>
          </a:xfrm>
          <a:prstGeom prst="rect">
            <a:avLst/>
          </a:prstGeom>
          <a:solidFill>
            <a:srgbClr val="FFFFFF"/>
          </a:solidFill>
          <a:ln w="8890">
            <a:solidFill>
              <a:srgbClr val="D9E4EA"/>
            </a:solidFill>
            <a:prstDash val="solid"/>
          </a:ln>
        </p:spPr>
        <p:txBody>
          <a:bodyPr/>
          <a:lstStyle/>
          <a:p>
            <a:endParaRPr lang="en-GB"/>
          </a:p>
        </p:txBody>
      </p:sp>
      <p:sp>
        <p:nvSpPr>
          <p:cNvPr id="23" name="Text 21"/>
          <p:cNvSpPr/>
          <p:nvPr/>
        </p:nvSpPr>
        <p:spPr>
          <a:xfrm>
            <a:off x="713232" y="3118104"/>
            <a:ext cx="2093976" cy="365760"/>
          </a:xfrm>
          <a:prstGeom prst="rect">
            <a:avLst/>
          </a:prstGeom>
          <a:noFill/>
          <a:ln/>
        </p:spPr>
        <p:txBody>
          <a:bodyPr wrap="square" lIns="0" tIns="0" rIns="0" bIns="0" rtlCol="0" anchor="ctr"/>
          <a:lstStyle/>
          <a:p>
            <a:pPr marL="0" indent="0" algn="l">
              <a:buNone/>
            </a:pPr>
            <a:r>
              <a:rPr lang="en-US" sz="1150" b="1" dirty="0">
                <a:solidFill>
                  <a:srgbClr val="333333"/>
                </a:solidFill>
              </a:rPr>
              <a:t>Purpose</a:t>
            </a:r>
            <a:endParaRPr lang="en-US" sz="1150" dirty="0"/>
          </a:p>
        </p:txBody>
      </p:sp>
      <p:sp>
        <p:nvSpPr>
          <p:cNvPr id="24" name="Shape 22"/>
          <p:cNvSpPr/>
          <p:nvPr/>
        </p:nvSpPr>
        <p:spPr>
          <a:xfrm>
            <a:off x="2971800" y="2990088"/>
            <a:ext cx="2651760" cy="658368"/>
          </a:xfrm>
          <a:prstGeom prst="rect">
            <a:avLst/>
          </a:prstGeom>
          <a:solidFill>
            <a:srgbClr val="FFFFFF"/>
          </a:solidFill>
          <a:ln w="8890">
            <a:solidFill>
              <a:srgbClr val="D9E4EA"/>
            </a:solidFill>
            <a:prstDash val="solid"/>
          </a:ln>
        </p:spPr>
        <p:txBody>
          <a:bodyPr/>
          <a:lstStyle/>
          <a:p>
            <a:endParaRPr lang="en-GB"/>
          </a:p>
        </p:txBody>
      </p:sp>
      <p:sp>
        <p:nvSpPr>
          <p:cNvPr id="25" name="Text 23"/>
          <p:cNvSpPr/>
          <p:nvPr/>
        </p:nvSpPr>
        <p:spPr>
          <a:xfrm>
            <a:off x="3044952" y="3118104"/>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Measure &amp; test</a:t>
            </a:r>
            <a:endParaRPr lang="en-US" sz="1150" dirty="0"/>
          </a:p>
        </p:txBody>
      </p:sp>
      <p:sp>
        <p:nvSpPr>
          <p:cNvPr id="26" name="Shape 24"/>
          <p:cNvSpPr/>
          <p:nvPr/>
        </p:nvSpPr>
        <p:spPr>
          <a:xfrm>
            <a:off x="5760720" y="2990088"/>
            <a:ext cx="2651760" cy="658368"/>
          </a:xfrm>
          <a:prstGeom prst="rect">
            <a:avLst/>
          </a:prstGeom>
          <a:solidFill>
            <a:srgbClr val="FFFFFF"/>
          </a:solidFill>
          <a:ln w="8890">
            <a:solidFill>
              <a:srgbClr val="D9E4EA"/>
            </a:solidFill>
            <a:prstDash val="solid"/>
          </a:ln>
        </p:spPr>
        <p:txBody>
          <a:bodyPr/>
          <a:lstStyle/>
          <a:p>
            <a:endParaRPr lang="en-GB"/>
          </a:p>
        </p:txBody>
      </p:sp>
      <p:sp>
        <p:nvSpPr>
          <p:cNvPr id="27" name="Text 25"/>
          <p:cNvSpPr/>
          <p:nvPr/>
        </p:nvSpPr>
        <p:spPr>
          <a:xfrm>
            <a:off x="5833872" y="3118104"/>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Understand meaning</a:t>
            </a:r>
            <a:endParaRPr lang="en-US" sz="1150" dirty="0"/>
          </a:p>
        </p:txBody>
      </p:sp>
      <p:sp>
        <p:nvSpPr>
          <p:cNvPr id="28" name="Shape 26"/>
          <p:cNvSpPr/>
          <p:nvPr/>
        </p:nvSpPr>
        <p:spPr>
          <a:xfrm>
            <a:off x="8549640" y="2990088"/>
            <a:ext cx="2971800" cy="658368"/>
          </a:xfrm>
          <a:prstGeom prst="rect">
            <a:avLst/>
          </a:prstGeom>
          <a:ln/>
        </p:spPr>
        <p:style>
          <a:lnRef idx="1">
            <a:schemeClr val="accent3"/>
          </a:lnRef>
          <a:fillRef idx="2">
            <a:schemeClr val="accent3"/>
          </a:fillRef>
          <a:effectRef idx="1">
            <a:schemeClr val="accent3"/>
          </a:effectRef>
          <a:fontRef idx="minor">
            <a:schemeClr val="dk1"/>
          </a:fontRef>
        </p:style>
        <p:txBody>
          <a:bodyPr/>
          <a:lstStyle/>
          <a:p>
            <a:endParaRPr lang="en-GB"/>
          </a:p>
        </p:txBody>
      </p:sp>
      <p:sp>
        <p:nvSpPr>
          <p:cNvPr id="29" name="Text 27"/>
          <p:cNvSpPr/>
          <p:nvPr/>
        </p:nvSpPr>
        <p:spPr>
          <a:xfrm>
            <a:off x="8622792" y="3118104"/>
            <a:ext cx="2825496" cy="365760"/>
          </a:xfrm>
          <a:prstGeom prst="rect">
            <a:avLst/>
          </a:prstGeom>
          <a:noFill/>
          <a:ln/>
        </p:spPr>
        <p:txBody>
          <a:bodyPr wrap="square" lIns="0" tIns="0" rIns="0" bIns="0" rtlCol="0" anchor="ctr"/>
          <a:lstStyle/>
          <a:p>
            <a:pPr marL="0" indent="0" algn="ctr">
              <a:buNone/>
            </a:pPr>
            <a:r>
              <a:rPr lang="en-US" sz="1150" dirty="0">
                <a:solidFill>
                  <a:srgbClr val="333333"/>
                </a:solidFill>
              </a:rPr>
              <a:t>Explain mechanisms</a:t>
            </a:r>
            <a:endParaRPr lang="en-US" sz="1150" dirty="0"/>
          </a:p>
        </p:txBody>
      </p:sp>
      <p:sp>
        <p:nvSpPr>
          <p:cNvPr id="30" name="Shape 28"/>
          <p:cNvSpPr/>
          <p:nvPr/>
        </p:nvSpPr>
        <p:spPr>
          <a:xfrm>
            <a:off x="640080" y="3648456"/>
            <a:ext cx="2240280" cy="658368"/>
          </a:xfrm>
          <a:prstGeom prst="rect">
            <a:avLst/>
          </a:prstGeom>
          <a:ln/>
        </p:spPr>
        <p:style>
          <a:lnRef idx="1">
            <a:schemeClr val="accent1"/>
          </a:lnRef>
          <a:fillRef idx="2">
            <a:schemeClr val="accent1"/>
          </a:fillRef>
          <a:effectRef idx="1">
            <a:schemeClr val="accent1"/>
          </a:effectRef>
          <a:fontRef idx="minor">
            <a:schemeClr val="dk1"/>
          </a:fontRef>
        </p:style>
        <p:txBody>
          <a:bodyPr/>
          <a:lstStyle/>
          <a:p>
            <a:endParaRPr lang="en-GB"/>
          </a:p>
        </p:txBody>
      </p:sp>
      <p:sp>
        <p:nvSpPr>
          <p:cNvPr id="31" name="Text 29"/>
          <p:cNvSpPr/>
          <p:nvPr/>
        </p:nvSpPr>
        <p:spPr>
          <a:xfrm>
            <a:off x="713232" y="3776472"/>
            <a:ext cx="2093976" cy="365760"/>
          </a:xfrm>
          <a:prstGeom prst="rect">
            <a:avLst/>
          </a:prstGeom>
          <a:noFill/>
          <a:ln/>
        </p:spPr>
        <p:txBody>
          <a:bodyPr wrap="square" lIns="0" tIns="0" rIns="0" bIns="0" rtlCol="0" anchor="ctr"/>
          <a:lstStyle/>
          <a:p>
            <a:pPr marL="0" indent="0" algn="l">
              <a:buNone/>
            </a:pPr>
            <a:r>
              <a:rPr lang="en-US" sz="1150" b="1" dirty="0">
                <a:solidFill>
                  <a:srgbClr val="333333"/>
                </a:solidFill>
              </a:rPr>
              <a:t>Knowledge</a:t>
            </a:r>
            <a:endParaRPr lang="en-US" sz="1150" dirty="0"/>
          </a:p>
        </p:txBody>
      </p:sp>
      <p:sp>
        <p:nvSpPr>
          <p:cNvPr id="32" name="Shape 30"/>
          <p:cNvSpPr/>
          <p:nvPr/>
        </p:nvSpPr>
        <p:spPr>
          <a:xfrm>
            <a:off x="2971800" y="3648456"/>
            <a:ext cx="2651760" cy="658368"/>
          </a:xfrm>
          <a:prstGeom prst="rect">
            <a:avLst/>
          </a:prstGeom>
          <a:ln/>
        </p:spPr>
        <p:style>
          <a:lnRef idx="1">
            <a:schemeClr val="accent1"/>
          </a:lnRef>
          <a:fillRef idx="2">
            <a:schemeClr val="accent1"/>
          </a:fillRef>
          <a:effectRef idx="1">
            <a:schemeClr val="accent1"/>
          </a:effectRef>
          <a:fontRef idx="minor">
            <a:schemeClr val="dk1"/>
          </a:fontRef>
        </p:style>
        <p:txBody>
          <a:bodyPr/>
          <a:lstStyle/>
          <a:p>
            <a:endParaRPr lang="en-GB"/>
          </a:p>
        </p:txBody>
      </p:sp>
      <p:sp>
        <p:nvSpPr>
          <p:cNvPr id="33" name="Text 31"/>
          <p:cNvSpPr/>
          <p:nvPr/>
        </p:nvSpPr>
        <p:spPr>
          <a:xfrm>
            <a:off x="3044952" y="3776472"/>
            <a:ext cx="2505456" cy="365760"/>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lIns="0" tIns="0" rIns="0" bIns="0" rtlCol="0" anchor="ctr"/>
          <a:lstStyle/>
          <a:p>
            <a:pPr marL="0" indent="0" algn="ctr">
              <a:buNone/>
            </a:pPr>
            <a:r>
              <a:rPr lang="en-US" sz="1150" dirty="0">
                <a:solidFill>
                  <a:srgbClr val="333333"/>
                </a:solidFill>
              </a:rPr>
              <a:t>Knowledge sought through objective observation</a:t>
            </a:r>
            <a:endParaRPr lang="en-US" sz="1150" dirty="0"/>
          </a:p>
        </p:txBody>
      </p:sp>
      <p:sp>
        <p:nvSpPr>
          <p:cNvPr id="34" name="Shape 32"/>
          <p:cNvSpPr/>
          <p:nvPr/>
        </p:nvSpPr>
        <p:spPr>
          <a:xfrm>
            <a:off x="5760720" y="3648456"/>
            <a:ext cx="2651760" cy="658368"/>
          </a:xfrm>
          <a:prstGeom prst="rect">
            <a:avLst/>
          </a:prstGeom>
          <a:ln/>
        </p:spPr>
        <p:style>
          <a:lnRef idx="1">
            <a:schemeClr val="accent1"/>
          </a:lnRef>
          <a:fillRef idx="2">
            <a:schemeClr val="accent1"/>
          </a:fillRef>
          <a:effectRef idx="1">
            <a:schemeClr val="accent1"/>
          </a:effectRef>
          <a:fontRef idx="minor">
            <a:schemeClr val="dk1"/>
          </a:fontRef>
        </p:style>
        <p:txBody>
          <a:bodyPr/>
          <a:lstStyle/>
          <a:p>
            <a:endParaRPr lang="en-GB"/>
          </a:p>
        </p:txBody>
      </p:sp>
      <p:sp>
        <p:nvSpPr>
          <p:cNvPr id="35" name="Text 33"/>
          <p:cNvSpPr/>
          <p:nvPr/>
        </p:nvSpPr>
        <p:spPr>
          <a:xfrm>
            <a:off x="5833872" y="3776472"/>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Knowledge developed through interpretation of meaning</a:t>
            </a:r>
            <a:endParaRPr lang="en-US" sz="1150" dirty="0"/>
          </a:p>
        </p:txBody>
      </p:sp>
      <p:sp>
        <p:nvSpPr>
          <p:cNvPr id="36" name="Shape 34"/>
          <p:cNvSpPr/>
          <p:nvPr/>
        </p:nvSpPr>
        <p:spPr>
          <a:xfrm>
            <a:off x="8549640" y="3648456"/>
            <a:ext cx="2971800" cy="658368"/>
          </a:xfrm>
          <a:prstGeom prst="rect">
            <a:avLst/>
          </a:prstGeom>
          <a:solidFill>
            <a:srgbClr val="E8F4F2"/>
          </a:solidFill>
          <a:ln w="8890">
            <a:solidFill>
              <a:srgbClr val="D9E4EA"/>
            </a:solidFill>
            <a:prstDash val="solid"/>
          </a:ln>
        </p:spPr>
        <p:txBody>
          <a:bodyPr/>
          <a:lstStyle/>
          <a:p>
            <a:endParaRPr lang="en-GB"/>
          </a:p>
        </p:txBody>
      </p:sp>
      <p:sp>
        <p:nvSpPr>
          <p:cNvPr id="37" name="Text 35"/>
          <p:cNvSpPr/>
          <p:nvPr/>
        </p:nvSpPr>
        <p:spPr>
          <a:xfrm>
            <a:off x="8622792" y="3776472"/>
            <a:ext cx="2825496" cy="365760"/>
          </a:xfrm>
          <a:prstGeom prst="rect">
            <a:avLst/>
          </a:prstGeom>
          <a:noFill/>
          <a:ln/>
        </p:spPr>
        <p:txBody>
          <a:bodyPr wrap="square" lIns="0" tIns="0" rIns="0" bIns="0" rtlCol="0" anchor="ctr"/>
          <a:lstStyle/>
          <a:p>
            <a:pPr marL="0" indent="0" algn="ctr">
              <a:buNone/>
            </a:pPr>
            <a:r>
              <a:rPr lang="en-US" sz="1150" dirty="0">
                <a:solidFill>
                  <a:srgbClr val="333333"/>
                </a:solidFill>
              </a:rPr>
              <a:t>Fallible, theory-informed explanation</a:t>
            </a:r>
            <a:endParaRPr lang="en-US" sz="1150" dirty="0"/>
          </a:p>
        </p:txBody>
      </p:sp>
      <p:sp>
        <p:nvSpPr>
          <p:cNvPr id="38" name="Shape 36"/>
          <p:cNvSpPr/>
          <p:nvPr/>
        </p:nvSpPr>
        <p:spPr>
          <a:xfrm>
            <a:off x="640080" y="4306824"/>
            <a:ext cx="2240280" cy="658368"/>
          </a:xfrm>
          <a:prstGeom prst="rect">
            <a:avLst/>
          </a:prstGeom>
          <a:solidFill>
            <a:srgbClr val="FFFFFF"/>
          </a:solidFill>
          <a:ln w="8890">
            <a:solidFill>
              <a:srgbClr val="D9E4EA"/>
            </a:solidFill>
            <a:prstDash val="solid"/>
          </a:ln>
        </p:spPr>
        <p:txBody>
          <a:bodyPr/>
          <a:lstStyle/>
          <a:p>
            <a:endParaRPr lang="en-GB"/>
          </a:p>
        </p:txBody>
      </p:sp>
      <p:sp>
        <p:nvSpPr>
          <p:cNvPr id="39" name="Text 37"/>
          <p:cNvSpPr/>
          <p:nvPr/>
        </p:nvSpPr>
        <p:spPr>
          <a:xfrm>
            <a:off x="713232" y="4434840"/>
            <a:ext cx="2093976" cy="365760"/>
          </a:xfrm>
          <a:prstGeom prst="rect">
            <a:avLst/>
          </a:prstGeom>
          <a:noFill/>
          <a:ln/>
        </p:spPr>
        <p:txBody>
          <a:bodyPr wrap="square" lIns="0" tIns="0" rIns="0" bIns="0" rtlCol="0" anchor="ctr"/>
          <a:lstStyle/>
          <a:p>
            <a:pPr marL="0" indent="0" algn="l">
              <a:buNone/>
            </a:pPr>
            <a:r>
              <a:rPr lang="en-US" sz="1150" b="1" dirty="0">
                <a:solidFill>
                  <a:srgbClr val="333333"/>
                </a:solidFill>
              </a:rPr>
              <a:t>Typical design</a:t>
            </a:r>
            <a:endParaRPr lang="en-US" sz="1150" dirty="0"/>
          </a:p>
        </p:txBody>
      </p:sp>
      <p:sp>
        <p:nvSpPr>
          <p:cNvPr id="40" name="Shape 38"/>
          <p:cNvSpPr/>
          <p:nvPr/>
        </p:nvSpPr>
        <p:spPr>
          <a:xfrm>
            <a:off x="2971800" y="4306824"/>
            <a:ext cx="2651760" cy="658368"/>
          </a:xfrm>
          <a:prstGeom prst="rect">
            <a:avLst/>
          </a:prstGeom>
          <a:solidFill>
            <a:srgbClr val="FFFFFF"/>
          </a:solidFill>
          <a:ln w="8890">
            <a:solidFill>
              <a:srgbClr val="D9E4EA"/>
            </a:solidFill>
            <a:prstDash val="solid"/>
          </a:ln>
        </p:spPr>
        <p:txBody>
          <a:bodyPr/>
          <a:lstStyle/>
          <a:p>
            <a:endParaRPr lang="en-GB"/>
          </a:p>
        </p:txBody>
      </p:sp>
      <p:sp>
        <p:nvSpPr>
          <p:cNvPr id="41" name="Text 39"/>
          <p:cNvSpPr/>
          <p:nvPr/>
        </p:nvSpPr>
        <p:spPr>
          <a:xfrm>
            <a:off x="3044952" y="4434840"/>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Surveys / experiments</a:t>
            </a:r>
            <a:endParaRPr lang="en-US" sz="1150" dirty="0"/>
          </a:p>
        </p:txBody>
      </p:sp>
      <p:sp>
        <p:nvSpPr>
          <p:cNvPr id="42" name="Shape 40"/>
          <p:cNvSpPr/>
          <p:nvPr/>
        </p:nvSpPr>
        <p:spPr>
          <a:xfrm>
            <a:off x="5760720" y="4306824"/>
            <a:ext cx="2651760" cy="658368"/>
          </a:xfrm>
          <a:prstGeom prst="rect">
            <a:avLst/>
          </a:prstGeom>
          <a:solidFill>
            <a:srgbClr val="FFFFFF"/>
          </a:solidFill>
          <a:ln w="8890">
            <a:solidFill>
              <a:srgbClr val="D9E4EA"/>
            </a:solidFill>
            <a:prstDash val="solid"/>
          </a:ln>
        </p:spPr>
        <p:txBody>
          <a:bodyPr/>
          <a:lstStyle/>
          <a:p>
            <a:endParaRPr lang="en-GB"/>
          </a:p>
        </p:txBody>
      </p:sp>
      <p:sp>
        <p:nvSpPr>
          <p:cNvPr id="43" name="Text 41"/>
          <p:cNvSpPr/>
          <p:nvPr/>
        </p:nvSpPr>
        <p:spPr>
          <a:xfrm>
            <a:off x="5833872" y="4434840"/>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Interviews / ethnography</a:t>
            </a:r>
            <a:endParaRPr lang="en-US" sz="1150" dirty="0"/>
          </a:p>
        </p:txBody>
      </p:sp>
      <p:sp>
        <p:nvSpPr>
          <p:cNvPr id="44" name="Shape 42"/>
          <p:cNvSpPr/>
          <p:nvPr/>
        </p:nvSpPr>
        <p:spPr>
          <a:xfrm>
            <a:off x="8549640" y="4306824"/>
            <a:ext cx="2971800" cy="658368"/>
          </a:xfrm>
          <a:prstGeom prst="rect">
            <a:avLst/>
          </a:prstGeom>
          <a:solidFill>
            <a:srgbClr val="E8F4F2"/>
          </a:solidFill>
          <a:ln w="8890">
            <a:solidFill>
              <a:srgbClr val="D9E4EA"/>
            </a:solidFill>
            <a:prstDash val="solid"/>
          </a:ln>
        </p:spPr>
        <p:txBody>
          <a:bodyPr/>
          <a:lstStyle/>
          <a:p>
            <a:endParaRPr lang="en-GB"/>
          </a:p>
        </p:txBody>
      </p:sp>
      <p:sp>
        <p:nvSpPr>
          <p:cNvPr id="45" name="Text 43"/>
          <p:cNvSpPr/>
          <p:nvPr/>
        </p:nvSpPr>
        <p:spPr>
          <a:xfrm>
            <a:off x="8622792" y="4434840"/>
            <a:ext cx="2825496" cy="365760"/>
          </a:xfrm>
          <a:prstGeom prst="rect">
            <a:avLst/>
          </a:prstGeom>
          <a:noFill/>
          <a:ln/>
        </p:spPr>
        <p:txBody>
          <a:bodyPr wrap="square" lIns="0" tIns="0" rIns="0" bIns="0" rtlCol="0" anchor="ctr"/>
          <a:lstStyle/>
          <a:p>
            <a:pPr marL="0" indent="0" algn="ctr">
              <a:buNone/>
            </a:pPr>
            <a:r>
              <a:rPr lang="en-US" sz="1150" dirty="0">
                <a:solidFill>
                  <a:srgbClr val="333333"/>
                </a:solidFill>
              </a:rPr>
              <a:t>Case study; qualitative or mixed</a:t>
            </a:r>
            <a:endParaRPr lang="en-US" sz="1150" dirty="0"/>
          </a:p>
        </p:txBody>
      </p:sp>
      <p:sp>
        <p:nvSpPr>
          <p:cNvPr id="46" name="Shape 44"/>
          <p:cNvSpPr/>
          <p:nvPr/>
        </p:nvSpPr>
        <p:spPr>
          <a:xfrm>
            <a:off x="640080" y="4965192"/>
            <a:ext cx="2240280" cy="658368"/>
          </a:xfrm>
          <a:prstGeom prst="rect">
            <a:avLst/>
          </a:prstGeom>
          <a:ln/>
        </p:spPr>
        <p:style>
          <a:lnRef idx="1">
            <a:schemeClr val="accent4"/>
          </a:lnRef>
          <a:fillRef idx="2">
            <a:schemeClr val="accent4"/>
          </a:fillRef>
          <a:effectRef idx="1">
            <a:schemeClr val="accent4"/>
          </a:effectRef>
          <a:fontRef idx="minor">
            <a:schemeClr val="dk1"/>
          </a:fontRef>
        </p:style>
        <p:txBody>
          <a:bodyPr/>
          <a:lstStyle/>
          <a:p>
            <a:endParaRPr lang="en-GB"/>
          </a:p>
        </p:txBody>
      </p:sp>
      <p:sp>
        <p:nvSpPr>
          <p:cNvPr id="47" name="Text 45"/>
          <p:cNvSpPr/>
          <p:nvPr/>
        </p:nvSpPr>
        <p:spPr>
          <a:xfrm>
            <a:off x="713232" y="5093208"/>
            <a:ext cx="2093976" cy="365760"/>
          </a:xfrm>
          <a:prstGeom prst="rect">
            <a:avLst/>
          </a:prstGeom>
          <a:noFill/>
          <a:ln/>
        </p:spPr>
        <p:txBody>
          <a:bodyPr wrap="square" lIns="0" tIns="0" rIns="0" bIns="0" rtlCol="0" anchor="ctr"/>
          <a:lstStyle/>
          <a:p>
            <a:pPr marL="0" indent="0" algn="l">
              <a:buNone/>
            </a:pPr>
            <a:r>
              <a:rPr lang="en-US" sz="1150" b="1" dirty="0">
                <a:solidFill>
                  <a:srgbClr val="333333"/>
                </a:solidFill>
              </a:rPr>
              <a:t>Fit for my DBA</a:t>
            </a:r>
            <a:endParaRPr lang="en-US" sz="1150" dirty="0"/>
          </a:p>
        </p:txBody>
      </p:sp>
      <p:sp>
        <p:nvSpPr>
          <p:cNvPr id="48" name="Shape 46"/>
          <p:cNvSpPr/>
          <p:nvPr/>
        </p:nvSpPr>
        <p:spPr>
          <a:xfrm>
            <a:off x="2971800" y="4965192"/>
            <a:ext cx="2651760" cy="658368"/>
          </a:xfrm>
          <a:prstGeom prst="rect">
            <a:avLst/>
          </a:prstGeom>
          <a:ln/>
        </p:spPr>
        <p:style>
          <a:lnRef idx="1">
            <a:schemeClr val="accent4"/>
          </a:lnRef>
          <a:fillRef idx="2">
            <a:schemeClr val="accent4"/>
          </a:fillRef>
          <a:effectRef idx="1">
            <a:schemeClr val="accent4"/>
          </a:effectRef>
          <a:fontRef idx="minor">
            <a:schemeClr val="dk1"/>
          </a:fontRef>
        </p:style>
        <p:txBody>
          <a:bodyPr/>
          <a:lstStyle/>
          <a:p>
            <a:endParaRPr lang="en-GB"/>
          </a:p>
        </p:txBody>
      </p:sp>
      <p:sp>
        <p:nvSpPr>
          <p:cNvPr id="49" name="Text 47"/>
          <p:cNvSpPr/>
          <p:nvPr/>
        </p:nvSpPr>
        <p:spPr>
          <a:xfrm>
            <a:off x="3044952" y="5093208"/>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Partial</a:t>
            </a:r>
            <a:endParaRPr lang="en-US" sz="1150" dirty="0"/>
          </a:p>
        </p:txBody>
      </p:sp>
      <p:sp>
        <p:nvSpPr>
          <p:cNvPr id="50" name="Shape 48"/>
          <p:cNvSpPr/>
          <p:nvPr/>
        </p:nvSpPr>
        <p:spPr>
          <a:xfrm>
            <a:off x="5760720" y="4965192"/>
            <a:ext cx="2651760" cy="658368"/>
          </a:xfrm>
          <a:prstGeom prst="rect">
            <a:avLst/>
          </a:prstGeom>
          <a:ln/>
        </p:spPr>
        <p:style>
          <a:lnRef idx="1">
            <a:schemeClr val="accent4"/>
          </a:lnRef>
          <a:fillRef idx="2">
            <a:schemeClr val="accent4"/>
          </a:fillRef>
          <a:effectRef idx="1">
            <a:schemeClr val="accent4"/>
          </a:effectRef>
          <a:fontRef idx="minor">
            <a:schemeClr val="dk1"/>
          </a:fontRef>
        </p:style>
        <p:txBody>
          <a:bodyPr/>
          <a:lstStyle/>
          <a:p>
            <a:endParaRPr lang="en-GB"/>
          </a:p>
        </p:txBody>
      </p:sp>
      <p:sp>
        <p:nvSpPr>
          <p:cNvPr id="51" name="Text 49"/>
          <p:cNvSpPr/>
          <p:nvPr/>
        </p:nvSpPr>
        <p:spPr>
          <a:xfrm>
            <a:off x="5833872" y="5093208"/>
            <a:ext cx="2505456" cy="365760"/>
          </a:xfrm>
          <a:prstGeom prst="rect">
            <a:avLst/>
          </a:prstGeom>
          <a:noFill/>
          <a:ln/>
        </p:spPr>
        <p:txBody>
          <a:bodyPr wrap="square" lIns="0" tIns="0" rIns="0" bIns="0" rtlCol="0" anchor="ctr"/>
          <a:lstStyle/>
          <a:p>
            <a:pPr marL="0" indent="0" algn="ctr">
              <a:buNone/>
            </a:pPr>
            <a:r>
              <a:rPr lang="en-US" sz="1150" dirty="0">
                <a:solidFill>
                  <a:srgbClr val="333333"/>
                </a:solidFill>
              </a:rPr>
              <a:t>Partial</a:t>
            </a:r>
            <a:endParaRPr lang="en-US" sz="1150" dirty="0"/>
          </a:p>
        </p:txBody>
      </p:sp>
      <p:sp>
        <p:nvSpPr>
          <p:cNvPr id="52" name="Shape 50"/>
          <p:cNvSpPr/>
          <p:nvPr/>
        </p:nvSpPr>
        <p:spPr>
          <a:xfrm>
            <a:off x="8549640" y="4965192"/>
            <a:ext cx="2971800" cy="658368"/>
          </a:xfrm>
          <a:prstGeom prst="rect">
            <a:avLst/>
          </a:prstGeom>
          <a:solidFill>
            <a:srgbClr val="E6F4EA"/>
          </a:solidFill>
          <a:ln w="8890">
            <a:solidFill>
              <a:srgbClr val="D9E4EA"/>
            </a:solidFill>
            <a:prstDash val="solid"/>
          </a:ln>
        </p:spPr>
        <p:txBody>
          <a:bodyPr/>
          <a:lstStyle/>
          <a:p>
            <a:endParaRPr lang="en-GB"/>
          </a:p>
        </p:txBody>
      </p:sp>
      <p:sp>
        <p:nvSpPr>
          <p:cNvPr id="53" name="Text 51"/>
          <p:cNvSpPr/>
          <p:nvPr/>
        </p:nvSpPr>
        <p:spPr>
          <a:xfrm>
            <a:off x="8622792" y="5093208"/>
            <a:ext cx="2825496" cy="365760"/>
          </a:xfrm>
          <a:prstGeom prst="rect">
            <a:avLst/>
          </a:prstGeom>
          <a:solidFill>
            <a:srgbClr val="E7F3EA"/>
          </a:solidFill>
          <a:ln>
            <a:solidFill>
              <a:srgbClr val="508C65"/>
            </a:solidFill>
          </a:ln>
        </p:spPr>
        <p:txBody>
          <a:bodyPr wrap="square" lIns="0" tIns="0" rIns="0" bIns="0" rtlCol="0" anchor="ctr"/>
          <a:lstStyle/>
          <a:p>
            <a:pPr marL="0" indent="0" algn="ctr">
              <a:buNone/>
            </a:pPr>
            <a:r>
              <a:rPr lang="en-US" sz="1150" b="1" dirty="0">
                <a:solidFill>
                  <a:srgbClr val="508C65"/>
                </a:solidFill>
              </a:rPr>
              <a:t>STRONGEST FIT</a:t>
            </a:r>
            <a:endParaRPr lang="en-US" sz="1150" dirty="0"/>
          </a:p>
        </p:txBody>
      </p:sp>
      <p:sp>
        <p:nvSpPr>
          <p:cNvPr id="54" name="Text 52"/>
          <p:cNvSpPr/>
          <p:nvPr/>
        </p:nvSpPr>
        <p:spPr>
          <a:xfrm>
            <a:off x="914400" y="5870448"/>
            <a:ext cx="10241280" cy="347472"/>
          </a:xfrm>
          <a:prstGeom prst="rect">
            <a:avLst/>
          </a:prstGeom>
          <a:solidFill>
            <a:srgbClr val="E7F3EA"/>
          </a:solidFill>
          <a:ln>
            <a:solidFill>
              <a:srgbClr val="508C65"/>
            </a:solidFill>
          </a:ln>
        </p:spPr>
        <p:txBody>
          <a:bodyPr wrap="square" lIns="0" tIns="0" rIns="0" bIns="0" rtlCol="0" anchor="ctr"/>
          <a:lstStyle/>
          <a:p>
            <a:pPr marL="0" indent="0" algn="ctr">
              <a:buNone/>
            </a:pPr>
            <a:r>
              <a:rPr lang="en-US" sz="1350" b="1" dirty="0">
                <a:solidFill>
                  <a:srgbClr val="508C65"/>
                </a:solidFill>
              </a:rPr>
              <a:t>Decision: Critical Realism offers the strongest fit because my study seeks to explain underlying organisational mechanisms while also recognising how those mechanisms are experienced and interpreted by community care staff.</a:t>
            </a:r>
            <a:endParaRPr lang="en-US" sz="1350" dirty="0"/>
          </a:p>
        </p:txBody>
      </p:sp>
    </p:spTree>
    <p:extLst>
      <p:ext uri="{BB962C8B-B14F-4D97-AF65-F5344CB8AC3E}">
        <p14:creationId xmlns:p14="http://schemas.microsoft.com/office/powerpoint/2010/main" val="842557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6032"/>
            <a:ext cx="11064240" cy="411480"/>
          </a:xfrm>
          <a:prstGeom prst="rect">
            <a:avLst/>
          </a:prstGeom>
          <a:noFill/>
          <a:ln/>
        </p:spPr>
        <p:txBody>
          <a:bodyPr wrap="square" lIns="0" tIns="0" rIns="0" bIns="0" rtlCol="0" anchor="ctr"/>
          <a:lstStyle/>
          <a:p>
            <a:pPr marL="0" indent="0">
              <a:buNone/>
            </a:pPr>
            <a:r>
              <a:rPr lang="en-US" sz="2500" b="1" dirty="0">
                <a:solidFill>
                  <a:srgbClr val="162C4A"/>
                </a:solidFill>
                <a:latin typeface="Aptos Display" pitchFamily="34" charset="0"/>
                <a:ea typeface="Aptos Display" pitchFamily="34" charset="-122"/>
                <a:cs typeface="Aptos Display" pitchFamily="34" charset="-120"/>
              </a:rPr>
              <a:t>Why Critical Realism?</a:t>
            </a:r>
            <a:endParaRPr lang="en-US" sz="2500" dirty="0"/>
          </a:p>
        </p:txBody>
      </p:sp>
      <p:sp>
        <p:nvSpPr>
          <p:cNvPr id="3" name="Shape 1"/>
          <p:cNvSpPr/>
          <p:nvPr/>
        </p:nvSpPr>
        <p:spPr>
          <a:xfrm>
            <a:off x="502920" y="786384"/>
            <a:ext cx="11109960" cy="22860"/>
          </a:xfrm>
          <a:prstGeom prst="rect">
            <a:avLst/>
          </a:prstGeom>
          <a:solidFill>
            <a:srgbClr val="008080"/>
          </a:solidFill>
          <a:ln w="12700">
            <a:solidFill>
              <a:srgbClr val="008080">
                <a:alpha val="0"/>
              </a:srgbClr>
            </a:solidFill>
            <a:prstDash val="solid"/>
          </a:ln>
        </p:spPr>
        <p:txBody>
          <a:bodyPr/>
          <a:lstStyle/>
          <a:p>
            <a:endParaRPr lang="en-GB"/>
          </a:p>
        </p:txBody>
      </p:sp>
      <p:sp>
        <p:nvSpPr>
          <p:cNvPr id="4" name="Shape 2"/>
          <p:cNvSpPr/>
          <p:nvPr/>
        </p:nvSpPr>
        <p:spPr>
          <a:xfrm>
            <a:off x="640080" y="1078992"/>
            <a:ext cx="10881360" cy="530352"/>
          </a:xfrm>
          <a:prstGeom prst="roundRect">
            <a:avLst>
              <a:gd name="adj" fmla="val 13793"/>
            </a:avLst>
          </a:prstGeom>
          <a:solidFill>
            <a:srgbClr val="E8F4F2"/>
          </a:solidFill>
          <a:ln w="12700">
            <a:solidFill>
              <a:srgbClr val="008080"/>
            </a:solidFill>
            <a:prstDash val="solid"/>
          </a:ln>
        </p:spPr>
        <p:txBody>
          <a:bodyPr/>
          <a:lstStyle/>
          <a:p>
            <a:endParaRPr lang="en-GB"/>
          </a:p>
        </p:txBody>
      </p:sp>
      <p:sp>
        <p:nvSpPr>
          <p:cNvPr id="5" name="Text 3"/>
          <p:cNvSpPr/>
          <p:nvPr/>
        </p:nvSpPr>
        <p:spPr>
          <a:xfrm>
            <a:off x="868680" y="1207008"/>
            <a:ext cx="10378440" cy="256032"/>
          </a:xfrm>
          <a:prstGeom prst="rect">
            <a:avLst/>
          </a:prstGeom>
          <a:noFill/>
          <a:ln/>
        </p:spPr>
        <p:txBody>
          <a:bodyPr wrap="square" lIns="0" tIns="0" rIns="0" bIns="0" rtlCol="0" anchor="ctr"/>
          <a:lstStyle/>
          <a:p>
            <a:pPr marL="0" indent="0" algn="ctr">
              <a:buNone/>
            </a:pPr>
            <a:r>
              <a:rPr lang="en-US" sz="1450" b="1" dirty="0">
                <a:solidFill>
                  <a:srgbClr val="162C4A"/>
                </a:solidFill>
              </a:rPr>
              <a:t>Critical Realism allows me to move beyond describing travel-time experiences to explain the organisational mechanisms that generate them.</a:t>
            </a:r>
            <a:endParaRPr lang="en-US" sz="1450" dirty="0"/>
          </a:p>
        </p:txBody>
      </p:sp>
      <p:sp>
        <p:nvSpPr>
          <p:cNvPr id="6" name="Shape 4"/>
          <p:cNvSpPr/>
          <p:nvPr/>
        </p:nvSpPr>
        <p:spPr>
          <a:xfrm>
            <a:off x="1234440" y="1874520"/>
            <a:ext cx="9692640" cy="914400"/>
          </a:xfrm>
          <a:prstGeom prst="roundRect">
            <a:avLst>
              <a:gd name="adj" fmla="val 5000"/>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7" name="Text 5"/>
          <p:cNvSpPr/>
          <p:nvPr/>
        </p:nvSpPr>
        <p:spPr>
          <a:xfrm>
            <a:off x="1435608" y="2011680"/>
            <a:ext cx="1051560" cy="228600"/>
          </a:xfrm>
          <a:prstGeom prst="rect">
            <a:avLst/>
          </a:prstGeom>
          <a:solidFill>
            <a:srgbClr val="E8EFF7"/>
          </a:solidFill>
          <a:ln>
            <a:solidFill>
              <a:srgbClr val="4A749E"/>
            </a:solidFill>
          </a:ln>
        </p:spPr>
        <p:txBody>
          <a:bodyPr wrap="square" lIns="0" tIns="0" rIns="0" bIns="0" rtlCol="0" anchor="ctr"/>
          <a:lstStyle/>
          <a:p>
            <a:pPr marL="0" indent="0">
              <a:buNone/>
            </a:pPr>
            <a:r>
              <a:rPr lang="en-US" sz="1400" b="1" dirty="0">
                <a:solidFill>
                  <a:srgbClr val="18304E"/>
                </a:solidFill>
              </a:rPr>
              <a:t>REAL</a:t>
            </a:r>
            <a:endParaRPr lang="en-US" sz="1400" dirty="0"/>
          </a:p>
        </p:txBody>
      </p:sp>
      <p:sp>
        <p:nvSpPr>
          <p:cNvPr id="8" name="Text 6"/>
          <p:cNvSpPr/>
          <p:nvPr/>
        </p:nvSpPr>
        <p:spPr>
          <a:xfrm>
            <a:off x="2560320" y="1984248"/>
            <a:ext cx="3749040" cy="237744"/>
          </a:xfrm>
          <a:prstGeom prst="rect">
            <a:avLst/>
          </a:prstGeom>
          <a:noFill/>
          <a:ln/>
        </p:spPr>
        <p:txBody>
          <a:bodyPr wrap="square" lIns="0" tIns="0" rIns="0" bIns="0" rtlCol="0" anchor="ctr"/>
          <a:lstStyle/>
          <a:p>
            <a:pPr marL="0" indent="0">
              <a:buNone/>
            </a:pPr>
            <a:r>
              <a:rPr lang="en-US" sz="1350" b="1" dirty="0">
                <a:solidFill>
                  <a:srgbClr val="162C4A"/>
                </a:solidFill>
              </a:rPr>
              <a:t>Underlying structures &amp; mechanisms</a:t>
            </a:r>
            <a:endParaRPr lang="en-US" sz="1350" dirty="0"/>
          </a:p>
        </p:txBody>
      </p:sp>
      <p:sp>
        <p:nvSpPr>
          <p:cNvPr id="9" name="Text 7"/>
          <p:cNvSpPr/>
          <p:nvPr/>
        </p:nvSpPr>
        <p:spPr>
          <a:xfrm>
            <a:off x="2560320" y="2313432"/>
            <a:ext cx="8138160" cy="274320"/>
          </a:xfrm>
          <a:prstGeom prst="rect">
            <a:avLst/>
          </a:prstGeom>
          <a:noFill/>
          <a:ln/>
        </p:spPr>
        <p:txBody>
          <a:bodyPr wrap="square" lIns="0" tIns="0" rIns="0" bIns="0" rtlCol="0" anchor="ctr"/>
          <a:lstStyle/>
          <a:p>
            <a:pPr marL="0" indent="0">
              <a:buNone/>
            </a:pPr>
            <a:r>
              <a:rPr lang="en-US" sz="1150" dirty="0">
                <a:solidFill>
                  <a:srgbClr val="333333"/>
                </a:solidFill>
              </a:rPr>
              <a:t>Scheduling systems • commissioning • staffing • route planning</a:t>
            </a:r>
            <a:endParaRPr lang="en-US" sz="1150" dirty="0"/>
          </a:p>
        </p:txBody>
      </p:sp>
      <p:sp>
        <p:nvSpPr>
          <p:cNvPr id="10" name="Shape 8"/>
          <p:cNvSpPr/>
          <p:nvPr/>
        </p:nvSpPr>
        <p:spPr>
          <a:xfrm>
            <a:off x="1600200" y="2953512"/>
            <a:ext cx="8961120" cy="914400"/>
          </a:xfrm>
          <a:prstGeom prst="roundRect">
            <a:avLst>
              <a:gd name="adj" fmla="val 5000"/>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11" name="Text 9"/>
          <p:cNvSpPr/>
          <p:nvPr/>
        </p:nvSpPr>
        <p:spPr>
          <a:xfrm>
            <a:off x="1801368" y="3090672"/>
            <a:ext cx="1051560" cy="228600"/>
          </a:xfrm>
          <a:prstGeom prst="rect">
            <a:avLst/>
          </a:prstGeom>
          <a:solidFill>
            <a:srgbClr val="FAF2DC"/>
          </a:solidFill>
          <a:ln>
            <a:solidFill>
              <a:srgbClr val="C7912D"/>
            </a:solidFill>
          </a:ln>
        </p:spPr>
        <p:txBody>
          <a:bodyPr wrap="square" lIns="0" tIns="0" rIns="0" bIns="0" rtlCol="0" anchor="ctr"/>
          <a:lstStyle/>
          <a:p>
            <a:pPr marL="0" indent="0">
              <a:buNone/>
            </a:pPr>
            <a:r>
              <a:rPr lang="en-US" sz="1400" b="1" dirty="0">
                <a:solidFill>
                  <a:srgbClr val="18304E"/>
                </a:solidFill>
              </a:rPr>
              <a:t>ACTUAL</a:t>
            </a:r>
            <a:endParaRPr lang="en-US" sz="1400" dirty="0"/>
          </a:p>
        </p:txBody>
      </p:sp>
      <p:sp>
        <p:nvSpPr>
          <p:cNvPr id="12" name="Text 10"/>
          <p:cNvSpPr/>
          <p:nvPr/>
        </p:nvSpPr>
        <p:spPr>
          <a:xfrm>
            <a:off x="2926080" y="3063240"/>
            <a:ext cx="3749040" cy="237744"/>
          </a:xfrm>
          <a:prstGeom prst="rect">
            <a:avLst/>
          </a:prstGeom>
          <a:noFill/>
          <a:ln/>
        </p:spPr>
        <p:txBody>
          <a:bodyPr wrap="square" lIns="0" tIns="0" rIns="0" bIns="0" rtlCol="0" anchor="ctr"/>
          <a:lstStyle/>
          <a:p>
            <a:pPr marL="0" indent="0">
              <a:buNone/>
            </a:pPr>
            <a:r>
              <a:rPr lang="en-US" sz="1350" b="1" dirty="0">
                <a:solidFill>
                  <a:srgbClr val="162C4A"/>
                </a:solidFill>
              </a:rPr>
              <a:t>Events generated by those mechanisms</a:t>
            </a:r>
            <a:endParaRPr lang="en-US" sz="1350" dirty="0"/>
          </a:p>
        </p:txBody>
      </p:sp>
      <p:sp>
        <p:nvSpPr>
          <p:cNvPr id="13" name="Text 11"/>
          <p:cNvSpPr/>
          <p:nvPr/>
        </p:nvSpPr>
        <p:spPr>
          <a:xfrm>
            <a:off x="2926080" y="3392424"/>
            <a:ext cx="7406640" cy="274320"/>
          </a:xfrm>
          <a:prstGeom prst="rect">
            <a:avLst/>
          </a:prstGeom>
          <a:noFill/>
          <a:ln/>
        </p:spPr>
        <p:txBody>
          <a:bodyPr wrap="square" lIns="0" tIns="0" rIns="0" bIns="0" rtlCol="0" anchor="ctr"/>
          <a:lstStyle/>
          <a:p>
            <a:pPr marL="0" indent="0">
              <a:buNone/>
            </a:pPr>
            <a:r>
              <a:rPr lang="en-US" sz="1150" dirty="0">
                <a:solidFill>
                  <a:srgbClr val="333333"/>
                </a:solidFill>
              </a:rPr>
              <a:t>Travel delays • compressed visits • time pressure</a:t>
            </a:r>
            <a:endParaRPr lang="en-US" sz="1150" dirty="0"/>
          </a:p>
        </p:txBody>
      </p:sp>
      <p:sp>
        <p:nvSpPr>
          <p:cNvPr id="14" name="Shape 12"/>
          <p:cNvSpPr/>
          <p:nvPr/>
        </p:nvSpPr>
        <p:spPr>
          <a:xfrm>
            <a:off x="1965960" y="4032504"/>
            <a:ext cx="8229600" cy="914400"/>
          </a:xfrm>
          <a:prstGeom prst="roundRect">
            <a:avLst>
              <a:gd name="adj" fmla="val 5000"/>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15" name="Text 13"/>
          <p:cNvSpPr/>
          <p:nvPr/>
        </p:nvSpPr>
        <p:spPr>
          <a:xfrm>
            <a:off x="2167128" y="4169664"/>
            <a:ext cx="1051560" cy="228600"/>
          </a:xfrm>
          <a:prstGeom prst="rect">
            <a:avLst/>
          </a:prstGeom>
          <a:solidFill>
            <a:srgbClr val="E2F2F1"/>
          </a:solidFill>
          <a:ln>
            <a:solidFill>
              <a:srgbClr val="157E83"/>
            </a:solidFill>
          </a:ln>
        </p:spPr>
        <p:txBody>
          <a:bodyPr wrap="square" lIns="0" tIns="0" rIns="0" bIns="0" rtlCol="0" anchor="ctr"/>
          <a:lstStyle/>
          <a:p>
            <a:pPr marL="0" indent="0">
              <a:buNone/>
            </a:pPr>
            <a:r>
              <a:rPr lang="en-US" sz="1400" b="1" dirty="0">
                <a:solidFill>
                  <a:srgbClr val="18304E"/>
                </a:solidFill>
              </a:rPr>
              <a:t>EMPIRICAL</a:t>
            </a:r>
            <a:endParaRPr lang="en-US" sz="1400" dirty="0"/>
          </a:p>
        </p:txBody>
      </p:sp>
      <p:sp>
        <p:nvSpPr>
          <p:cNvPr id="16" name="Text 14"/>
          <p:cNvSpPr/>
          <p:nvPr/>
        </p:nvSpPr>
        <p:spPr>
          <a:xfrm>
            <a:off x="3291840" y="4142232"/>
            <a:ext cx="3749040" cy="237744"/>
          </a:xfrm>
          <a:prstGeom prst="rect">
            <a:avLst/>
          </a:prstGeom>
          <a:noFill/>
          <a:ln/>
        </p:spPr>
        <p:txBody>
          <a:bodyPr wrap="square" lIns="0" tIns="0" rIns="0" bIns="0" rtlCol="0" anchor="ctr"/>
          <a:lstStyle/>
          <a:p>
            <a:pPr marL="0" indent="0">
              <a:buNone/>
            </a:pPr>
            <a:r>
              <a:rPr lang="en-US" sz="1350" b="1" dirty="0">
                <a:solidFill>
                  <a:srgbClr val="162C4A"/>
                </a:solidFill>
              </a:rPr>
              <a:t>What workers experience and report</a:t>
            </a:r>
            <a:endParaRPr lang="en-US" sz="1350" dirty="0"/>
          </a:p>
        </p:txBody>
      </p:sp>
      <p:sp>
        <p:nvSpPr>
          <p:cNvPr id="17" name="Text 15"/>
          <p:cNvSpPr/>
          <p:nvPr/>
        </p:nvSpPr>
        <p:spPr>
          <a:xfrm>
            <a:off x="3291840" y="4471416"/>
            <a:ext cx="6675120" cy="274320"/>
          </a:xfrm>
          <a:prstGeom prst="rect">
            <a:avLst/>
          </a:prstGeom>
          <a:noFill/>
          <a:ln/>
        </p:spPr>
        <p:txBody>
          <a:bodyPr wrap="square" lIns="0" tIns="0" rIns="0" bIns="0" rtlCol="0" anchor="ctr"/>
          <a:lstStyle/>
          <a:p>
            <a:pPr marL="0" indent="0">
              <a:buNone/>
            </a:pPr>
            <a:r>
              <a:rPr lang="en-US" sz="1150" dirty="0">
                <a:solidFill>
                  <a:srgbClr val="333333"/>
                </a:solidFill>
              </a:rPr>
              <a:t>Stress • fatigue • coping • perceived care impact</a:t>
            </a:r>
            <a:endParaRPr lang="en-US" sz="1150" dirty="0"/>
          </a:p>
        </p:txBody>
      </p:sp>
      <p:sp>
        <p:nvSpPr>
          <p:cNvPr id="18" name="Shape 16"/>
          <p:cNvSpPr/>
          <p:nvPr/>
        </p:nvSpPr>
        <p:spPr>
          <a:xfrm>
            <a:off x="5349240" y="5188803"/>
            <a:ext cx="1417320" cy="438912"/>
          </a:xfrm>
          <a:prstGeom prst="rightArrow">
            <a:avLst/>
          </a:prstGeom>
          <a:solidFill>
            <a:srgbClr val="008080"/>
          </a:solidFill>
          <a:ln w="12700">
            <a:solidFill>
              <a:srgbClr val="008080"/>
            </a:solidFill>
            <a:prstDash val="solid"/>
          </a:ln>
        </p:spPr>
        <p:txBody>
          <a:bodyPr/>
          <a:lstStyle/>
          <a:p>
            <a:endParaRPr lang="en-GB"/>
          </a:p>
        </p:txBody>
      </p:sp>
      <p:sp>
        <p:nvSpPr>
          <p:cNvPr id="19" name="Text 17"/>
          <p:cNvSpPr/>
          <p:nvPr/>
        </p:nvSpPr>
        <p:spPr>
          <a:xfrm>
            <a:off x="3657600" y="5285232"/>
            <a:ext cx="1645920" cy="228600"/>
          </a:xfrm>
          <a:prstGeom prst="rect">
            <a:avLst/>
          </a:prstGeom>
          <a:solidFill>
            <a:srgbClr val="E7F3EA"/>
          </a:solidFill>
          <a:ln>
            <a:solidFill>
              <a:srgbClr val="508C65"/>
            </a:solidFill>
          </a:ln>
        </p:spPr>
        <p:txBody>
          <a:bodyPr wrap="square" lIns="0" tIns="0" rIns="0" bIns="0" rtlCol="0" anchor="ctr"/>
          <a:lstStyle/>
          <a:p>
            <a:pPr marL="0" indent="0" algn="r">
              <a:buNone/>
            </a:pPr>
            <a:r>
              <a:rPr lang="en-US" sz="1200" b="1" dirty="0">
                <a:solidFill>
                  <a:srgbClr val="18304E"/>
                </a:solidFill>
              </a:rPr>
              <a:t>RETRODUCTION</a:t>
            </a:r>
            <a:endParaRPr lang="en-US" sz="1200" dirty="0"/>
          </a:p>
        </p:txBody>
      </p:sp>
      <p:sp>
        <p:nvSpPr>
          <p:cNvPr id="20" name="Text 18"/>
          <p:cNvSpPr/>
          <p:nvPr/>
        </p:nvSpPr>
        <p:spPr>
          <a:xfrm>
            <a:off x="6903720" y="5230368"/>
            <a:ext cx="3931920" cy="411480"/>
          </a:xfrm>
          <a:prstGeom prst="rect">
            <a:avLst/>
          </a:prstGeom>
          <a:noFill/>
          <a:ln/>
        </p:spPr>
        <p:txBody>
          <a:bodyPr wrap="square" lIns="0" tIns="0" rIns="0" bIns="0" rtlCol="0" anchor="ctr"/>
          <a:lstStyle/>
          <a:p>
            <a:pPr marL="0" indent="0">
              <a:buNone/>
            </a:pPr>
            <a:r>
              <a:rPr lang="en-US" sz="1250" i="1" dirty="0">
                <a:solidFill>
                  <a:srgbClr val="162C4A"/>
                </a:solidFill>
              </a:rPr>
              <a:t>Ask: “What mechanisms must exist for these observed experiences to occur?”</a:t>
            </a:r>
            <a:endParaRPr lang="en-US" sz="1250" dirty="0"/>
          </a:p>
        </p:txBody>
      </p:sp>
      <p:sp>
        <p:nvSpPr>
          <p:cNvPr id="21" name="Text 19"/>
          <p:cNvSpPr/>
          <p:nvPr/>
        </p:nvSpPr>
        <p:spPr>
          <a:xfrm>
            <a:off x="1920240" y="5925312"/>
            <a:ext cx="8412480" cy="320040"/>
          </a:xfrm>
          <a:prstGeom prst="rect">
            <a:avLst/>
          </a:prstGeom>
          <a:noFill/>
          <a:ln/>
        </p:spPr>
        <p:txBody>
          <a:bodyPr wrap="square" lIns="0" tIns="0" rIns="0" bIns="0" rtlCol="0" anchor="ctr"/>
          <a:lstStyle/>
          <a:p>
            <a:pPr marL="0" indent="0" algn="ctr">
              <a:buNone/>
            </a:pPr>
            <a:r>
              <a:rPr lang="en-US" sz="1500" b="1" dirty="0">
                <a:solidFill>
                  <a:srgbClr val="008080"/>
                </a:solidFill>
              </a:rPr>
              <a:t>Best fit for my DBA: explanation + context + lived experience</a:t>
            </a:r>
            <a:endParaRPr lang="en-US" sz="1500" dirty="0"/>
          </a:p>
        </p:txBody>
      </p:sp>
      <p:sp>
        <p:nvSpPr>
          <p:cNvPr id="22" name="TextBox 21"/>
          <p:cNvSpPr txBox="1"/>
          <p:nvPr/>
        </p:nvSpPr>
        <p:spPr>
          <a:xfrm>
            <a:off x="566928" y="6528816"/>
            <a:ext cx="10972800" cy="219456"/>
          </a:xfrm>
          <a:prstGeom prst="rect">
            <a:avLst/>
          </a:prstGeom>
          <a:noFill/>
        </p:spPr>
        <p:txBody>
          <a:bodyPr wrap="none">
            <a:spAutoFit/>
          </a:bodyPr>
          <a:lstStyle/>
          <a:p>
            <a:pPr>
              <a:defRPr sz="850" i="1"/>
            </a:pPr>
            <a:r>
              <a:t>Sources: Bhaskar (2013); Fletcher (2017).</a:t>
            </a:r>
          </a:p>
        </p:txBody>
      </p:sp>
    </p:spTree>
    <p:extLst>
      <p:ext uri="{BB962C8B-B14F-4D97-AF65-F5344CB8AC3E}">
        <p14:creationId xmlns:p14="http://schemas.microsoft.com/office/powerpoint/2010/main" val="17452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56032"/>
            <a:ext cx="11064240" cy="411480"/>
          </a:xfrm>
          <a:prstGeom prst="rect">
            <a:avLst/>
          </a:prstGeom>
          <a:noFill/>
          <a:ln/>
        </p:spPr>
        <p:txBody>
          <a:bodyPr wrap="square" lIns="0" tIns="0" rIns="0" bIns="0" rtlCol="0" anchor="ctr"/>
          <a:lstStyle/>
          <a:p>
            <a:pPr marL="0" indent="0">
              <a:buNone/>
            </a:pPr>
            <a:r>
              <a:rPr lang="en-US" sz="2500" b="1" dirty="0">
                <a:solidFill>
                  <a:srgbClr val="162C4A"/>
                </a:solidFill>
                <a:latin typeface="Aptos Display" pitchFamily="34" charset="0"/>
                <a:ea typeface="Aptos Display" pitchFamily="34" charset="-122"/>
                <a:cs typeface="Aptos Display" pitchFamily="34" charset="-120"/>
              </a:rPr>
              <a:t>Philosophical Alignment: From Assumptions to Research Design</a:t>
            </a:r>
            <a:endParaRPr lang="en-US" sz="2500" dirty="0"/>
          </a:p>
        </p:txBody>
      </p:sp>
      <p:sp>
        <p:nvSpPr>
          <p:cNvPr id="3" name="Shape 1"/>
          <p:cNvSpPr/>
          <p:nvPr/>
        </p:nvSpPr>
        <p:spPr>
          <a:xfrm>
            <a:off x="502920" y="786384"/>
            <a:ext cx="11109960" cy="22860"/>
          </a:xfrm>
          <a:prstGeom prst="rect">
            <a:avLst/>
          </a:prstGeom>
          <a:solidFill>
            <a:srgbClr val="008080"/>
          </a:solidFill>
          <a:ln w="12700">
            <a:solidFill>
              <a:srgbClr val="008080">
                <a:alpha val="0"/>
              </a:srgbClr>
            </a:solidFill>
            <a:prstDash val="solid"/>
          </a:ln>
        </p:spPr>
        <p:txBody>
          <a:bodyPr/>
          <a:lstStyle/>
          <a:p>
            <a:endParaRPr lang="en-GB"/>
          </a:p>
        </p:txBody>
      </p:sp>
      <p:sp>
        <p:nvSpPr>
          <p:cNvPr id="4" name="Shape 2"/>
          <p:cNvSpPr/>
          <p:nvPr/>
        </p:nvSpPr>
        <p:spPr>
          <a:xfrm>
            <a:off x="640080" y="1078992"/>
            <a:ext cx="10881360" cy="530352"/>
          </a:xfrm>
          <a:prstGeom prst="roundRect">
            <a:avLst>
              <a:gd name="adj" fmla="val 13793"/>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GB"/>
          </a:p>
        </p:txBody>
      </p:sp>
      <p:sp>
        <p:nvSpPr>
          <p:cNvPr id="5" name="Text 3"/>
          <p:cNvSpPr/>
          <p:nvPr/>
        </p:nvSpPr>
        <p:spPr>
          <a:xfrm>
            <a:off x="868680" y="1207008"/>
            <a:ext cx="10378440" cy="256032"/>
          </a:xfrm>
          <a:prstGeom prst="rect">
            <a:avLst/>
          </a:prstGeom>
          <a:noFill/>
          <a:ln/>
        </p:spPr>
        <p:txBody>
          <a:bodyPr wrap="square" lIns="0" tIns="0" rIns="0" bIns="0" rtlCol="0" anchor="ctr"/>
          <a:lstStyle/>
          <a:p>
            <a:pPr marL="0" indent="0" algn="ctr">
              <a:buNone/>
            </a:pPr>
            <a:r>
              <a:rPr lang="en-US" sz="1450" b="1" dirty="0">
                <a:solidFill>
                  <a:srgbClr val="162C4A"/>
                </a:solidFill>
              </a:rPr>
              <a:t>A coherent DBA requires alignment between what I believe exists, how I can know it, and how I investigate it.</a:t>
            </a:r>
            <a:endParaRPr lang="en-US" sz="1450" dirty="0"/>
          </a:p>
        </p:txBody>
      </p:sp>
      <p:sp>
        <p:nvSpPr>
          <p:cNvPr id="6" name="Shape 4"/>
          <p:cNvSpPr/>
          <p:nvPr/>
        </p:nvSpPr>
        <p:spPr>
          <a:xfrm>
            <a:off x="640080" y="1965960"/>
            <a:ext cx="2240280" cy="2240280"/>
          </a:xfrm>
          <a:prstGeom prst="roundRect">
            <a:avLst>
              <a:gd name="adj" fmla="val 2041"/>
            </a:avLst>
          </a:prstGeom>
          <a:solidFill>
            <a:srgbClr val="E8F4F2"/>
          </a:solidFill>
          <a:ln w="15240">
            <a:solidFill>
              <a:srgbClr val="008080"/>
            </a:solidFill>
            <a:prstDash val="solid"/>
          </a:ln>
          <a:effectLst>
            <a:outerShdw blurRad="50800" dist="38100" dir="2700000" algn="tl" rotWithShape="0">
              <a:prstClr val="black">
                <a:alpha val="40000"/>
              </a:prstClr>
            </a:outerShdw>
          </a:effectLst>
        </p:spPr>
        <p:txBody>
          <a:bodyPr/>
          <a:lstStyle/>
          <a:p>
            <a:endParaRPr lang="en-GB"/>
          </a:p>
        </p:txBody>
      </p:sp>
      <p:sp>
        <p:nvSpPr>
          <p:cNvPr id="7" name="Text 5"/>
          <p:cNvSpPr/>
          <p:nvPr/>
        </p:nvSpPr>
        <p:spPr>
          <a:xfrm>
            <a:off x="749808" y="2176272"/>
            <a:ext cx="2011680" cy="256032"/>
          </a:xfrm>
          <a:prstGeom prst="rect">
            <a:avLst/>
          </a:prstGeom>
          <a:solidFill>
            <a:srgbClr val="E8EFF7"/>
          </a:solidFill>
          <a:ln>
            <a:solidFill>
              <a:srgbClr val="4A749E"/>
            </a:solidFill>
          </a:ln>
        </p:spPr>
        <p:txBody>
          <a:bodyPr wrap="square" lIns="0" tIns="0" rIns="0" bIns="0" rtlCol="0" anchor="ctr"/>
          <a:lstStyle/>
          <a:p>
            <a:pPr marL="0" indent="0" algn="ctr">
              <a:buNone/>
            </a:pPr>
            <a:r>
              <a:rPr lang="en-US" sz="1400" b="1" dirty="0">
                <a:solidFill>
                  <a:srgbClr val="008080"/>
                </a:solidFill>
              </a:rPr>
              <a:t>ONTOLOGY</a:t>
            </a:r>
            <a:endParaRPr lang="en-US" sz="1400" dirty="0"/>
          </a:p>
        </p:txBody>
      </p:sp>
      <p:sp>
        <p:nvSpPr>
          <p:cNvPr id="8" name="Text 6"/>
          <p:cNvSpPr/>
          <p:nvPr/>
        </p:nvSpPr>
        <p:spPr>
          <a:xfrm>
            <a:off x="822960" y="2697480"/>
            <a:ext cx="1874520" cy="1051560"/>
          </a:xfrm>
          <a:prstGeom prst="rect">
            <a:avLst/>
          </a:prstGeom>
          <a:noFill/>
          <a:ln/>
        </p:spPr>
        <p:txBody>
          <a:bodyPr wrap="square" lIns="0" tIns="0" rIns="0" bIns="0" rtlCol="0" anchor="ctr"/>
          <a:lstStyle/>
          <a:p>
            <a:pPr marL="0" indent="0" algn="ctr">
              <a:buNone/>
            </a:pPr>
            <a:r>
              <a:rPr lang="en-US" sz="1200" dirty="0">
                <a:solidFill>
                  <a:srgbClr val="333333"/>
                </a:solidFill>
              </a:rPr>
              <a:t>Critical Realism</a:t>
            </a:r>
            <a:endParaRPr lang="en-US" sz="1200" dirty="0"/>
          </a:p>
          <a:p>
            <a:pPr marL="0" indent="0" algn="ctr">
              <a:buNone/>
            </a:pPr>
            <a:r>
              <a:rPr lang="en-US" sz="1200" dirty="0">
                <a:solidFill>
                  <a:srgbClr val="333333"/>
                </a:solidFill>
              </a:rPr>
              <a:t>A stratified reality exists beyond perception</a:t>
            </a:r>
            <a:endParaRPr lang="en-US" sz="1200" dirty="0"/>
          </a:p>
        </p:txBody>
      </p:sp>
      <p:sp>
        <p:nvSpPr>
          <p:cNvPr id="9" name="Shape 7"/>
          <p:cNvSpPr/>
          <p:nvPr/>
        </p:nvSpPr>
        <p:spPr>
          <a:xfrm>
            <a:off x="2926080" y="2880360"/>
            <a:ext cx="502920" cy="347472"/>
          </a:xfrm>
          <a:prstGeom prst="rightArrow">
            <a:avLst/>
          </a:prstGeom>
          <a:solidFill>
            <a:srgbClr val="008080"/>
          </a:solidFill>
          <a:ln w="12700">
            <a:solidFill>
              <a:srgbClr val="008080"/>
            </a:solidFill>
            <a:prstDash val="solid"/>
          </a:ln>
        </p:spPr>
        <p:txBody>
          <a:bodyPr/>
          <a:lstStyle/>
          <a:p>
            <a:endParaRPr lang="en-GB"/>
          </a:p>
        </p:txBody>
      </p:sp>
      <p:sp>
        <p:nvSpPr>
          <p:cNvPr id="10" name="Shape 8"/>
          <p:cNvSpPr/>
          <p:nvPr/>
        </p:nvSpPr>
        <p:spPr>
          <a:xfrm>
            <a:off x="3520440" y="1965960"/>
            <a:ext cx="2240280" cy="2240280"/>
          </a:xfrm>
          <a:prstGeom prst="roundRect">
            <a:avLst>
              <a:gd name="adj" fmla="val 2041"/>
            </a:avLst>
          </a:prstGeom>
          <a:solidFill>
            <a:srgbClr val="F4F8FA"/>
          </a:solidFill>
          <a:ln w="15240">
            <a:solidFill>
              <a:schemeClr val="accent1">
                <a:lumMod val="60000"/>
                <a:lumOff val="40000"/>
              </a:schemeClr>
            </a:solidFill>
            <a:prstDash val="solid"/>
          </a:ln>
        </p:spPr>
        <p:txBody>
          <a:bodyPr/>
          <a:lstStyle/>
          <a:p>
            <a:endParaRPr lang="en-GB"/>
          </a:p>
        </p:txBody>
      </p:sp>
      <p:sp>
        <p:nvSpPr>
          <p:cNvPr id="11" name="Text 9"/>
          <p:cNvSpPr/>
          <p:nvPr/>
        </p:nvSpPr>
        <p:spPr>
          <a:xfrm>
            <a:off x="3630168" y="2176272"/>
            <a:ext cx="2011680" cy="256032"/>
          </a:xfrm>
          <a:prstGeom prst="rect">
            <a:avLst/>
          </a:prstGeom>
          <a:solidFill>
            <a:srgbClr val="FAF2DC"/>
          </a:solidFill>
          <a:ln>
            <a:solidFill>
              <a:srgbClr val="C7912D"/>
            </a:solidFill>
          </a:ln>
        </p:spPr>
        <p:txBody>
          <a:bodyPr wrap="square" lIns="0" tIns="0" rIns="0" bIns="0" rtlCol="0" anchor="ctr"/>
          <a:lstStyle/>
          <a:p>
            <a:pPr marL="0" indent="0" algn="ctr">
              <a:buNone/>
            </a:pPr>
            <a:r>
              <a:rPr lang="en-US" sz="1400" b="1" dirty="0">
                <a:solidFill>
                  <a:srgbClr val="008080"/>
                </a:solidFill>
              </a:rPr>
              <a:t>EPISTEMOLOGY</a:t>
            </a:r>
            <a:endParaRPr lang="en-US" sz="1400" dirty="0"/>
          </a:p>
        </p:txBody>
      </p:sp>
      <p:sp>
        <p:nvSpPr>
          <p:cNvPr id="12" name="Text 10"/>
          <p:cNvSpPr/>
          <p:nvPr/>
        </p:nvSpPr>
        <p:spPr>
          <a:xfrm>
            <a:off x="3703320" y="2697480"/>
            <a:ext cx="1874520" cy="1051560"/>
          </a:xfrm>
          <a:prstGeom prst="rect">
            <a:avLst/>
          </a:prstGeom>
          <a:noFill/>
          <a:ln/>
          <a:effectLst/>
        </p:spPr>
        <p:txBody>
          <a:bodyPr wrap="square" lIns="0" tIns="0" rIns="0" bIns="0" rtlCol="0" anchor="ctr"/>
          <a:lstStyle/>
          <a:p>
            <a:pPr marL="0" indent="0" algn="ctr">
              <a:buNone/>
            </a:pPr>
            <a:r>
              <a:rPr lang="en-US" sz="1200" dirty="0">
                <a:solidFill>
                  <a:srgbClr val="333333"/>
                </a:solidFill>
              </a:rPr>
              <a:t>Knowledge is fallible</a:t>
            </a:r>
            <a:endParaRPr lang="en-US" sz="1200" dirty="0"/>
          </a:p>
          <a:p>
            <a:pPr marL="0" indent="0" algn="ctr">
              <a:buNone/>
            </a:pPr>
            <a:r>
              <a:rPr lang="en-US" sz="1200" dirty="0">
                <a:solidFill>
                  <a:srgbClr val="333333"/>
                </a:solidFill>
              </a:rPr>
              <a:t>Accessed through evidence and interpretation</a:t>
            </a:r>
            <a:endParaRPr lang="en-US" sz="1200" dirty="0"/>
          </a:p>
        </p:txBody>
      </p:sp>
      <p:sp>
        <p:nvSpPr>
          <p:cNvPr id="13" name="Shape 11"/>
          <p:cNvSpPr/>
          <p:nvPr/>
        </p:nvSpPr>
        <p:spPr>
          <a:xfrm>
            <a:off x="5806440" y="2880360"/>
            <a:ext cx="502920" cy="347472"/>
          </a:xfrm>
          <a:prstGeom prst="rightArrow">
            <a:avLst/>
          </a:prstGeom>
          <a:solidFill>
            <a:srgbClr val="008080"/>
          </a:solidFill>
          <a:ln w="12700">
            <a:solidFill>
              <a:srgbClr val="008080"/>
            </a:solidFill>
            <a:prstDash val="solid"/>
          </a:ln>
        </p:spPr>
        <p:txBody>
          <a:bodyPr/>
          <a:lstStyle/>
          <a:p>
            <a:endParaRPr lang="en-GB"/>
          </a:p>
        </p:txBody>
      </p:sp>
      <p:sp>
        <p:nvSpPr>
          <p:cNvPr id="14" name="Shape 12"/>
          <p:cNvSpPr/>
          <p:nvPr/>
        </p:nvSpPr>
        <p:spPr>
          <a:xfrm>
            <a:off x="6400800" y="1965960"/>
            <a:ext cx="2240280" cy="2240280"/>
          </a:xfrm>
          <a:prstGeom prst="roundRect">
            <a:avLst>
              <a:gd name="adj" fmla="val 2041"/>
            </a:avLst>
          </a:prstGeom>
          <a:solidFill>
            <a:srgbClr val="F4F8FA"/>
          </a:solidFill>
          <a:ln w="15240">
            <a:solidFill>
              <a:srgbClr val="008080"/>
            </a:solidFill>
            <a:prstDash val="solid"/>
          </a:ln>
        </p:spPr>
        <p:txBody>
          <a:bodyPr/>
          <a:lstStyle/>
          <a:p>
            <a:endParaRPr lang="en-GB"/>
          </a:p>
        </p:txBody>
      </p:sp>
      <p:sp>
        <p:nvSpPr>
          <p:cNvPr id="15" name="Text 13"/>
          <p:cNvSpPr/>
          <p:nvPr/>
        </p:nvSpPr>
        <p:spPr>
          <a:xfrm>
            <a:off x="6510528" y="2165993"/>
            <a:ext cx="2011680" cy="453577"/>
          </a:xfrm>
          <a:prstGeom prst="rect">
            <a:avLst/>
          </a:prstGeom>
          <a:solidFill>
            <a:srgbClr val="E2F2F1"/>
          </a:solidFill>
          <a:ln>
            <a:solidFill>
              <a:srgbClr val="157E83"/>
            </a:solidFill>
          </a:ln>
        </p:spPr>
        <p:txBody>
          <a:bodyPr wrap="square" lIns="0" tIns="0" rIns="0" bIns="0" rtlCol="0" anchor="ctr"/>
          <a:lstStyle/>
          <a:p>
            <a:pPr marL="0" indent="0" algn="ctr">
              <a:buNone/>
            </a:pPr>
            <a:r>
              <a:rPr lang="en-US" sz="1400" b="1" dirty="0">
                <a:solidFill>
                  <a:srgbClr val="008080"/>
                </a:solidFill>
              </a:rPr>
              <a:t>METHODOLOGICAL LOGIC</a:t>
            </a:r>
            <a:endParaRPr lang="en-US" sz="1400" dirty="0"/>
          </a:p>
        </p:txBody>
      </p:sp>
      <p:sp>
        <p:nvSpPr>
          <p:cNvPr id="16" name="Text 14"/>
          <p:cNvSpPr/>
          <p:nvPr/>
        </p:nvSpPr>
        <p:spPr>
          <a:xfrm>
            <a:off x="6583680" y="2697480"/>
            <a:ext cx="1874520" cy="1051560"/>
          </a:xfrm>
          <a:prstGeom prst="rect">
            <a:avLst/>
          </a:prstGeom>
          <a:noFill/>
          <a:ln/>
          <a:effectLst/>
        </p:spPr>
        <p:txBody>
          <a:bodyPr wrap="square" lIns="0" tIns="0" rIns="0" bIns="0" rtlCol="0" anchor="ctr"/>
          <a:lstStyle/>
          <a:p>
            <a:pPr marL="0" indent="0" algn="ctr">
              <a:buNone/>
            </a:pPr>
            <a:r>
              <a:rPr lang="en-US" sz="1200" dirty="0">
                <a:solidFill>
                  <a:srgbClr val="333333"/>
                </a:solidFill>
              </a:rPr>
              <a:t>Explanatory &amp; retroductive reasoning</a:t>
            </a:r>
            <a:endParaRPr lang="en-US" sz="1200" dirty="0"/>
          </a:p>
          <a:p>
            <a:pPr marL="0" indent="0" algn="ctr">
              <a:buNone/>
            </a:pPr>
            <a:r>
              <a:rPr lang="en-US" sz="1200" dirty="0">
                <a:solidFill>
                  <a:srgbClr val="333333"/>
                </a:solidFill>
              </a:rPr>
              <a:t>Move from observed experiences to plausible mechanisms</a:t>
            </a:r>
            <a:endParaRPr lang="en-US" sz="1200" dirty="0"/>
          </a:p>
        </p:txBody>
      </p:sp>
      <p:sp>
        <p:nvSpPr>
          <p:cNvPr id="17" name="Shape 15"/>
          <p:cNvSpPr/>
          <p:nvPr/>
        </p:nvSpPr>
        <p:spPr>
          <a:xfrm>
            <a:off x="8686800" y="2880360"/>
            <a:ext cx="502920" cy="347472"/>
          </a:xfrm>
          <a:prstGeom prst="rightArrow">
            <a:avLst/>
          </a:prstGeom>
          <a:solidFill>
            <a:srgbClr val="008080"/>
          </a:solidFill>
          <a:ln w="12700">
            <a:solidFill>
              <a:srgbClr val="008080"/>
            </a:solidFill>
            <a:prstDash val="solid"/>
          </a:ln>
        </p:spPr>
        <p:txBody>
          <a:bodyPr/>
          <a:lstStyle/>
          <a:p>
            <a:endParaRPr lang="en-GB"/>
          </a:p>
        </p:txBody>
      </p:sp>
      <p:sp>
        <p:nvSpPr>
          <p:cNvPr id="18" name="Shape 16"/>
          <p:cNvSpPr/>
          <p:nvPr/>
        </p:nvSpPr>
        <p:spPr>
          <a:xfrm>
            <a:off x="9281160" y="1965960"/>
            <a:ext cx="2240280" cy="2240280"/>
          </a:xfrm>
          <a:prstGeom prst="roundRect">
            <a:avLst>
              <a:gd name="adj" fmla="val 2041"/>
            </a:avLst>
          </a:prstGeom>
          <a:solidFill>
            <a:srgbClr val="F4F8FA"/>
          </a:solidFill>
          <a:ln w="15240">
            <a:solidFill>
              <a:srgbClr val="008080"/>
            </a:solidFill>
            <a:prstDash val="solid"/>
          </a:ln>
        </p:spPr>
        <p:txBody>
          <a:bodyPr/>
          <a:lstStyle/>
          <a:p>
            <a:endParaRPr lang="en-GB"/>
          </a:p>
        </p:txBody>
      </p:sp>
      <p:sp>
        <p:nvSpPr>
          <p:cNvPr id="19" name="Text 17"/>
          <p:cNvSpPr/>
          <p:nvPr/>
        </p:nvSpPr>
        <p:spPr>
          <a:xfrm>
            <a:off x="9390888" y="2054821"/>
            <a:ext cx="2011680" cy="498935"/>
          </a:xfrm>
          <a:prstGeom prst="rect">
            <a:avLst/>
          </a:prstGeom>
          <a:solidFill>
            <a:srgbClr val="E7F3EA"/>
          </a:solidFill>
          <a:ln>
            <a:solidFill>
              <a:srgbClr val="508C65"/>
            </a:solidFill>
          </a:ln>
        </p:spPr>
        <p:txBody>
          <a:bodyPr wrap="square" lIns="0" tIns="0" rIns="0" bIns="0" rtlCol="0" anchor="ctr"/>
          <a:lstStyle/>
          <a:p>
            <a:pPr marL="0" indent="0" algn="ctr">
              <a:buNone/>
            </a:pPr>
            <a:r>
              <a:rPr lang="en-US" sz="1400" b="1" dirty="0">
                <a:solidFill>
                  <a:srgbClr val="008080"/>
                </a:solidFill>
              </a:rPr>
              <a:t>RESEARCH STRATEGY &amp; METHODS</a:t>
            </a:r>
            <a:endParaRPr lang="en-US" sz="1400" dirty="0"/>
          </a:p>
        </p:txBody>
      </p:sp>
      <p:sp>
        <p:nvSpPr>
          <p:cNvPr id="20" name="Text 18"/>
          <p:cNvSpPr/>
          <p:nvPr/>
        </p:nvSpPr>
        <p:spPr>
          <a:xfrm>
            <a:off x="9439951" y="2664584"/>
            <a:ext cx="1874520" cy="1399627"/>
          </a:xfrm>
          <a:prstGeom prst="rect">
            <a:avLst/>
          </a:prstGeom>
          <a:noFill/>
          <a:ln>
            <a:solidFill>
              <a:srgbClr val="002060"/>
            </a:solidFill>
          </a:ln>
        </p:spPr>
        <p:txBody>
          <a:bodyPr wrap="square" lIns="0" tIns="0" rIns="0" bIns="0" rtlCol="0" anchor="ctr"/>
          <a:lstStyle/>
          <a:p>
            <a:pPr marL="0" indent="0" algn="ctr">
              <a:buNone/>
            </a:pPr>
            <a:r>
              <a:rPr lang="en-US" sz="1200" dirty="0">
                <a:solidFill>
                  <a:srgbClr val="333333"/>
                </a:solidFill>
              </a:rPr>
              <a:t>Qualitative case-study strategy</a:t>
            </a:r>
            <a:endParaRPr lang="en-US" sz="1200" dirty="0"/>
          </a:p>
          <a:p>
            <a:pPr marL="0" indent="0" algn="ctr">
              <a:buNone/>
            </a:pPr>
            <a:r>
              <a:rPr lang="en-US" sz="1200" dirty="0">
                <a:solidFill>
                  <a:srgbClr val="333333"/>
                </a:solidFill>
              </a:rPr>
              <a:t>Semi-structured interviews + contextual/documentary evidence</a:t>
            </a:r>
            <a:endParaRPr lang="en-US" sz="1200" dirty="0"/>
          </a:p>
          <a:p>
            <a:pPr marL="0" indent="0" algn="ctr">
              <a:buNone/>
            </a:pPr>
            <a:r>
              <a:rPr lang="en-US" sz="1200" dirty="0">
                <a:solidFill>
                  <a:srgbClr val="333333"/>
                </a:solidFill>
              </a:rPr>
              <a:t>Thematic analysis informed by retroductive reasoning</a:t>
            </a:r>
            <a:endParaRPr lang="en-US" sz="1200" dirty="0"/>
          </a:p>
        </p:txBody>
      </p:sp>
      <p:sp>
        <p:nvSpPr>
          <p:cNvPr id="21" name="Shape 19"/>
          <p:cNvSpPr/>
          <p:nvPr/>
        </p:nvSpPr>
        <p:spPr>
          <a:xfrm>
            <a:off x="1234440" y="4800600"/>
            <a:ext cx="9738360" cy="841248"/>
          </a:xfrm>
          <a:prstGeom prst="roundRect">
            <a:avLst>
              <a:gd name="adj" fmla="val 5435"/>
            </a:avLst>
          </a:prstGeom>
          <a:solidFill>
            <a:srgbClr val="E6F4EA"/>
          </a:solidFill>
          <a:ln w="15240">
            <a:solidFill>
              <a:srgbClr val="008080"/>
            </a:solidFill>
            <a:prstDash val="solid"/>
          </a:ln>
        </p:spPr>
        <p:txBody>
          <a:bodyPr/>
          <a:lstStyle/>
          <a:p>
            <a:endParaRPr lang="en-GB"/>
          </a:p>
        </p:txBody>
      </p:sp>
      <p:sp>
        <p:nvSpPr>
          <p:cNvPr id="22" name="Text 20"/>
          <p:cNvSpPr/>
          <p:nvPr/>
        </p:nvSpPr>
        <p:spPr>
          <a:xfrm>
            <a:off x="1508760" y="5056632"/>
            <a:ext cx="9189720" cy="320040"/>
          </a:xfrm>
          <a:prstGeom prst="rect">
            <a:avLst/>
          </a:prstGeom>
          <a:noFill/>
          <a:ln/>
        </p:spPr>
        <p:txBody>
          <a:bodyPr wrap="square" lIns="0" tIns="0" rIns="0" bIns="0" rtlCol="0" anchor="ctr"/>
          <a:lstStyle/>
          <a:p>
            <a:pPr marL="0" indent="0" algn="ctr">
              <a:buNone/>
            </a:pPr>
            <a:r>
              <a:rPr lang="en-US" sz="1400" b="1" dirty="0">
                <a:solidFill>
                  <a:srgbClr val="162C4A"/>
                </a:solidFill>
              </a:rPr>
              <a:t>Alignment with my question: explain how underlying organisational mechanisms shape inter-visit travel time and how their effects are experienced by community care staff.</a:t>
            </a:r>
            <a:endParaRPr lang="en-US" sz="1400" dirty="0"/>
          </a:p>
        </p:txBody>
      </p:sp>
      <p:sp>
        <p:nvSpPr>
          <p:cNvPr id="23" name="Text 21"/>
          <p:cNvSpPr/>
          <p:nvPr/>
        </p:nvSpPr>
        <p:spPr>
          <a:xfrm>
            <a:off x="2194560" y="5897880"/>
            <a:ext cx="7772400" cy="274320"/>
          </a:xfrm>
          <a:prstGeom prst="rect">
            <a:avLst/>
          </a:prstGeom>
          <a:noFill/>
          <a:ln/>
        </p:spPr>
        <p:txBody>
          <a:bodyPr wrap="square" lIns="0" tIns="0" rIns="0" bIns="0" rtlCol="0" anchor="ctr"/>
          <a:lstStyle/>
          <a:p>
            <a:pPr marL="0" indent="0" algn="ctr">
              <a:buNone/>
            </a:pPr>
            <a:r>
              <a:rPr lang="en-US" sz="1350" i="1" dirty="0">
                <a:solidFill>
                  <a:srgbClr val="162C4A"/>
                </a:solidFill>
              </a:rPr>
              <a:t>Philosophy informs methodological logic, which then guides research strategy, methods and analysis.</a:t>
            </a:r>
            <a:endParaRPr lang="en-US" sz="1350" dirty="0"/>
          </a:p>
        </p:txBody>
      </p:sp>
      <p:sp>
        <p:nvSpPr>
          <p:cNvPr id="24" name="Text 22"/>
          <p:cNvSpPr/>
          <p:nvPr/>
        </p:nvSpPr>
        <p:spPr>
          <a:xfrm>
            <a:off x="7543800" y="6473952"/>
            <a:ext cx="4069080" cy="164592"/>
          </a:xfrm>
          <a:prstGeom prst="rect">
            <a:avLst/>
          </a:prstGeom>
          <a:noFill/>
          <a:ln/>
        </p:spPr>
        <p:txBody>
          <a:bodyPr wrap="square" lIns="0" tIns="0" rIns="0" bIns="0" rtlCol="0" anchor="ctr"/>
          <a:lstStyle/>
          <a:p>
            <a:pPr marL="0" indent="0" algn="r">
              <a:buNone/>
            </a:pPr>
            <a:r>
              <a:rPr lang="en-US" sz="850" i="1" dirty="0">
                <a:solidFill>
                  <a:srgbClr val="5A5A5A"/>
                </a:solidFill>
              </a:rPr>
              <a:t>Saunders et al. (2023); Fletcher (2017)</a:t>
            </a:r>
            <a:endParaRPr lang="en-US" sz="850" dirty="0"/>
          </a:p>
        </p:txBody>
      </p:sp>
    </p:spTree>
    <p:extLst>
      <p:ext uri="{BB962C8B-B14F-4D97-AF65-F5344CB8AC3E}">
        <p14:creationId xmlns:p14="http://schemas.microsoft.com/office/powerpoint/2010/main" val="6654840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920" y="256032"/>
            <a:ext cx="10698480" cy="502920"/>
          </a:xfrm>
          <a:prstGeom prst="rect">
            <a:avLst/>
          </a:prstGeom>
          <a:noFill/>
        </p:spPr>
        <p:txBody>
          <a:bodyPr wrap="none">
            <a:spAutoFit/>
          </a:bodyPr>
          <a:lstStyle/>
          <a:p>
            <a:pPr>
              <a:defRPr sz="2700" b="1">
                <a:solidFill>
                  <a:srgbClr val="162C4A"/>
                </a:solidFill>
                <a:latin typeface="Aptos Display"/>
              </a:defRPr>
            </a:pPr>
            <a:r>
              <a:t>Axiology, Ethics and Research Quality</a:t>
            </a:r>
          </a:p>
        </p:txBody>
      </p:sp>
      <p:sp>
        <p:nvSpPr>
          <p:cNvPr id="3" name="TextBox 2"/>
          <p:cNvSpPr txBox="1"/>
          <p:nvPr/>
        </p:nvSpPr>
        <p:spPr>
          <a:xfrm>
            <a:off x="11292840" y="274320"/>
            <a:ext cx="411480" cy="320040"/>
          </a:xfrm>
          <a:prstGeom prst="rect">
            <a:avLst/>
          </a:prstGeom>
          <a:noFill/>
        </p:spPr>
        <p:txBody>
          <a:bodyPr wrap="none">
            <a:spAutoFit/>
          </a:bodyPr>
          <a:lstStyle/>
          <a:p>
            <a:pPr algn="r">
              <a:defRPr sz="1300">
                <a:solidFill>
                  <a:srgbClr val="5A5A5A"/>
                </a:solidFill>
              </a:defRPr>
            </a:pPr>
            <a:r>
              <a:t>11</a:t>
            </a:r>
          </a:p>
        </p:txBody>
      </p:sp>
      <p:sp>
        <p:nvSpPr>
          <p:cNvPr id="4" name="Rectangle 3"/>
          <p:cNvSpPr/>
          <p:nvPr/>
        </p:nvSpPr>
        <p:spPr>
          <a:xfrm>
            <a:off x="502920" y="804672"/>
            <a:ext cx="11155680" cy="32004"/>
          </a:xfrm>
          <a:prstGeom prst="rect">
            <a:avLst/>
          </a:prstGeom>
          <a:solidFill>
            <a:srgbClr val="00808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58368" y="987552"/>
            <a:ext cx="10881360" cy="658368"/>
          </a:xfrm>
          <a:prstGeom prst="roundRect">
            <a:avLst/>
          </a:prstGeom>
          <a:solidFill>
            <a:srgbClr val="EBF3F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i="1">
                <a:solidFill>
                  <a:srgbClr val="162C4A"/>
                </a:solidFill>
                <a:latin typeface="Aptos"/>
              </a:defRPr>
            </a:pPr>
            <a:r>
              <a:t>My professional experience is a source of insight, but it also requires reflexivity, ethical safeguards and transparent procedures to protect research quality.</a:t>
            </a:r>
          </a:p>
        </p:txBody>
      </p:sp>
      <p:sp>
        <p:nvSpPr>
          <p:cNvPr id="6" name="Rounded Rectangle 5"/>
          <p:cNvSpPr/>
          <p:nvPr/>
        </p:nvSpPr>
        <p:spPr>
          <a:xfrm>
            <a:off x="640080" y="1874519"/>
            <a:ext cx="3383280" cy="3611880"/>
          </a:xfrm>
          <a:prstGeom prst="roundRect">
            <a:avLst/>
          </a:prstGeom>
          <a:ln/>
        </p:spPr>
        <p:style>
          <a:lnRef idx="1">
            <a:schemeClr val="accent1"/>
          </a:lnRef>
          <a:fillRef idx="2">
            <a:schemeClr val="accent1"/>
          </a:fillRef>
          <a:effectRef idx="1">
            <a:schemeClr val="accent1"/>
          </a:effectRef>
          <a:fontRef idx="minor">
            <a:schemeClr val="dk1"/>
          </a:fontRef>
        </p:style>
        <p:txBody>
          <a:bodyPr lIns="164592" tIns="109728" rIns="164592" rtlCol="0" anchor="t"/>
          <a:lstStyle/>
          <a:p>
            <a:pPr algn="ctr">
              <a:defRPr sz="1700" b="1">
                <a:solidFill>
                  <a:srgbClr val="162C4A"/>
                </a:solidFill>
                <a:latin typeface="Aptos"/>
              </a:defRPr>
            </a:pPr>
            <a:r>
              <a:rPr dirty="0"/>
              <a:t>Axiology &amp; Reflexivity</a:t>
            </a:r>
          </a:p>
          <a:p>
            <a:pPr>
              <a:spcBef>
                <a:spcPts val="500"/>
              </a:spcBef>
              <a:defRPr sz="1300">
                <a:solidFill>
                  <a:srgbClr val="282828"/>
                </a:solidFill>
                <a:latin typeface="Aptos"/>
              </a:defRPr>
            </a:pPr>
            <a:r>
              <a:rPr dirty="0"/>
              <a:t>• Professional experience informs problem identification</a:t>
            </a:r>
          </a:p>
          <a:p>
            <a:pPr>
              <a:spcBef>
                <a:spcPts val="500"/>
              </a:spcBef>
              <a:defRPr sz="1300">
                <a:solidFill>
                  <a:srgbClr val="282828"/>
                </a:solidFill>
                <a:latin typeface="Aptos"/>
              </a:defRPr>
            </a:pPr>
            <a:r>
              <a:rPr dirty="0"/>
              <a:t>• Values may shape interpretation</a:t>
            </a:r>
          </a:p>
          <a:p>
            <a:pPr>
              <a:spcBef>
                <a:spcPts val="500"/>
              </a:spcBef>
              <a:defRPr sz="1300">
                <a:solidFill>
                  <a:srgbClr val="282828"/>
                </a:solidFill>
                <a:latin typeface="Aptos"/>
              </a:defRPr>
            </a:pPr>
            <a:r>
              <a:rPr dirty="0"/>
              <a:t>• Reflexive notes make assumptions visible</a:t>
            </a:r>
          </a:p>
          <a:p>
            <a:pPr>
              <a:spcBef>
                <a:spcPts val="500"/>
              </a:spcBef>
              <a:defRPr sz="1300">
                <a:solidFill>
                  <a:srgbClr val="282828"/>
                </a:solidFill>
                <a:latin typeface="Aptos"/>
              </a:defRPr>
            </a:pPr>
            <a:r>
              <a:rPr dirty="0"/>
              <a:t>• Researcher positioning is acknowledged</a:t>
            </a:r>
          </a:p>
        </p:txBody>
      </p:sp>
      <p:sp>
        <p:nvSpPr>
          <p:cNvPr id="7" name="Rounded Rectangle 6"/>
          <p:cNvSpPr/>
          <p:nvPr/>
        </p:nvSpPr>
        <p:spPr>
          <a:xfrm>
            <a:off x="4407408" y="1874519"/>
            <a:ext cx="3383280" cy="3611880"/>
          </a:xfrm>
          <a:prstGeom prst="roundRect">
            <a:avLst/>
          </a:prstGeom>
          <a:solidFill>
            <a:srgbClr val="E6F5EB"/>
          </a:solidFill>
          <a:ln w="15240">
            <a:solidFill>
              <a:srgbClr val="008080"/>
            </a:solidFill>
          </a:ln>
        </p:spPr>
        <p:style>
          <a:lnRef idx="1">
            <a:schemeClr val="accent1"/>
          </a:lnRef>
          <a:fillRef idx="3">
            <a:schemeClr val="accent1"/>
          </a:fillRef>
          <a:effectRef idx="2">
            <a:schemeClr val="accent1"/>
          </a:effectRef>
          <a:fontRef idx="minor">
            <a:schemeClr val="lt1"/>
          </a:fontRef>
        </p:style>
        <p:txBody>
          <a:bodyPr lIns="164592" tIns="109728" rIns="164592" rtlCol="0" anchor="t"/>
          <a:lstStyle/>
          <a:p>
            <a:pPr algn="ctr">
              <a:defRPr sz="1700" b="1">
                <a:solidFill>
                  <a:srgbClr val="162C4A"/>
                </a:solidFill>
                <a:latin typeface="Aptos"/>
              </a:defRPr>
            </a:pPr>
            <a:r>
              <a:t>Ethical Safeguards</a:t>
            </a:r>
          </a:p>
          <a:p>
            <a:pPr>
              <a:spcBef>
                <a:spcPts val="500"/>
              </a:spcBef>
              <a:defRPr sz="1300">
                <a:solidFill>
                  <a:srgbClr val="282828"/>
                </a:solidFill>
                <a:latin typeface="Aptos"/>
              </a:defRPr>
            </a:pPr>
            <a:r>
              <a:t>• Informed and voluntary consent</a:t>
            </a:r>
          </a:p>
          <a:p>
            <a:pPr>
              <a:spcBef>
                <a:spcPts val="500"/>
              </a:spcBef>
              <a:defRPr sz="1300">
                <a:solidFill>
                  <a:srgbClr val="282828"/>
                </a:solidFill>
                <a:latin typeface="Aptos"/>
              </a:defRPr>
            </a:pPr>
            <a:r>
              <a:t>• Confidentiality and anonymisation</a:t>
            </a:r>
          </a:p>
          <a:p>
            <a:pPr>
              <a:spcBef>
                <a:spcPts val="500"/>
              </a:spcBef>
              <a:defRPr sz="1300">
                <a:solidFill>
                  <a:srgbClr val="282828"/>
                </a:solidFill>
                <a:latin typeface="Aptos"/>
              </a:defRPr>
            </a:pPr>
            <a:r>
              <a:t>• Right to withdraw</a:t>
            </a:r>
          </a:p>
          <a:p>
            <a:pPr>
              <a:spcBef>
                <a:spcPts val="500"/>
              </a:spcBef>
              <a:defRPr sz="1300">
                <a:solidFill>
                  <a:srgbClr val="282828"/>
                </a:solidFill>
                <a:latin typeface="Aptos"/>
              </a:defRPr>
            </a:pPr>
            <a:r>
              <a:t>• Secure data handling</a:t>
            </a:r>
          </a:p>
          <a:p>
            <a:pPr>
              <a:spcBef>
                <a:spcPts val="500"/>
              </a:spcBef>
              <a:defRPr sz="1300">
                <a:solidFill>
                  <a:srgbClr val="282828"/>
                </a:solidFill>
                <a:latin typeface="Aptos"/>
              </a:defRPr>
            </a:pPr>
            <a:r>
              <a:t>• Avoidance of organisational harm</a:t>
            </a:r>
          </a:p>
        </p:txBody>
      </p:sp>
      <p:sp>
        <p:nvSpPr>
          <p:cNvPr id="8" name="Rounded Rectangle 7"/>
          <p:cNvSpPr/>
          <p:nvPr/>
        </p:nvSpPr>
        <p:spPr>
          <a:xfrm>
            <a:off x="8174736" y="1874519"/>
            <a:ext cx="3383280" cy="3611880"/>
          </a:xfrm>
          <a:prstGeom prst="roundRect">
            <a:avLst/>
          </a:prstGeom>
          <a:ln/>
        </p:spPr>
        <p:style>
          <a:lnRef idx="1">
            <a:schemeClr val="accent3"/>
          </a:lnRef>
          <a:fillRef idx="2">
            <a:schemeClr val="accent3"/>
          </a:fillRef>
          <a:effectRef idx="1">
            <a:schemeClr val="accent3"/>
          </a:effectRef>
          <a:fontRef idx="minor">
            <a:schemeClr val="dk1"/>
          </a:fontRef>
        </p:style>
        <p:txBody>
          <a:bodyPr lIns="164592" tIns="109728" rIns="164592" rtlCol="0" anchor="t"/>
          <a:lstStyle/>
          <a:p>
            <a:pPr algn="ctr">
              <a:defRPr sz="1700" b="1">
                <a:solidFill>
                  <a:srgbClr val="162C4A"/>
                </a:solidFill>
                <a:latin typeface="Aptos"/>
              </a:defRPr>
            </a:pPr>
            <a:r>
              <a:t>Trustworthiness</a:t>
            </a:r>
          </a:p>
          <a:p>
            <a:pPr>
              <a:spcBef>
                <a:spcPts val="500"/>
              </a:spcBef>
              <a:defRPr sz="1300">
                <a:solidFill>
                  <a:srgbClr val="282828"/>
                </a:solidFill>
                <a:latin typeface="Aptos"/>
              </a:defRPr>
            </a:pPr>
            <a:r>
              <a:t>• Credibility</a:t>
            </a:r>
          </a:p>
          <a:p>
            <a:pPr>
              <a:spcBef>
                <a:spcPts val="500"/>
              </a:spcBef>
              <a:defRPr sz="1300">
                <a:solidFill>
                  <a:srgbClr val="282828"/>
                </a:solidFill>
                <a:latin typeface="Aptos"/>
              </a:defRPr>
            </a:pPr>
            <a:r>
              <a:t>• Dependability</a:t>
            </a:r>
          </a:p>
          <a:p>
            <a:pPr>
              <a:spcBef>
                <a:spcPts val="500"/>
              </a:spcBef>
              <a:defRPr sz="1300">
                <a:solidFill>
                  <a:srgbClr val="282828"/>
                </a:solidFill>
                <a:latin typeface="Aptos"/>
              </a:defRPr>
            </a:pPr>
            <a:r>
              <a:t>• Confirmability</a:t>
            </a:r>
          </a:p>
          <a:p>
            <a:pPr>
              <a:spcBef>
                <a:spcPts val="500"/>
              </a:spcBef>
              <a:defRPr sz="1300">
                <a:solidFill>
                  <a:srgbClr val="282828"/>
                </a:solidFill>
                <a:latin typeface="Aptos"/>
              </a:defRPr>
            </a:pPr>
            <a:r>
              <a:t>• Transferability</a:t>
            </a:r>
          </a:p>
          <a:p>
            <a:pPr>
              <a:spcBef>
                <a:spcPts val="500"/>
              </a:spcBef>
              <a:defRPr sz="1300">
                <a:solidFill>
                  <a:srgbClr val="282828"/>
                </a:solidFill>
                <a:latin typeface="Aptos"/>
              </a:defRPr>
            </a:pPr>
            <a:r>
              <a:t>• Transparent analytic decisions</a:t>
            </a:r>
          </a:p>
        </p:txBody>
      </p:sp>
      <p:sp>
        <p:nvSpPr>
          <p:cNvPr id="9" name="TextBox 8"/>
          <p:cNvSpPr txBox="1"/>
          <p:nvPr/>
        </p:nvSpPr>
        <p:spPr>
          <a:xfrm>
            <a:off x="822960" y="5715000"/>
            <a:ext cx="10424160" cy="411480"/>
          </a:xfrm>
          <a:prstGeom prst="rect">
            <a:avLst/>
          </a:prstGeom>
          <a:noFill/>
        </p:spPr>
        <p:txBody>
          <a:bodyPr wrap="none">
            <a:spAutoFit/>
          </a:bodyPr>
          <a:lstStyle/>
          <a:p>
            <a:pPr algn="ctr">
              <a:defRPr sz="1500" b="1">
                <a:solidFill>
                  <a:srgbClr val="008080"/>
                </a:solidFill>
              </a:defRPr>
            </a:pPr>
            <a:r>
              <a:t>Research quality is strengthened by reflexive transparency rather than by claiming complete researcher neutrality.</a:t>
            </a:r>
          </a:p>
        </p:txBody>
      </p:sp>
      <p:sp>
        <p:nvSpPr>
          <p:cNvPr id="10" name="TextBox 9"/>
          <p:cNvSpPr txBox="1"/>
          <p:nvPr/>
        </p:nvSpPr>
        <p:spPr>
          <a:xfrm>
            <a:off x="566928" y="6528816"/>
            <a:ext cx="10972800" cy="219456"/>
          </a:xfrm>
          <a:prstGeom prst="rect">
            <a:avLst/>
          </a:prstGeom>
          <a:noFill/>
        </p:spPr>
        <p:txBody>
          <a:bodyPr wrap="none">
            <a:spAutoFit/>
          </a:bodyPr>
          <a:lstStyle/>
          <a:p>
            <a:pPr>
              <a:defRPr sz="850" i="1"/>
            </a:pPr>
            <a:r>
              <a:t>Source: Tracy (2010).</a:t>
            </a:r>
          </a:p>
        </p:txBody>
      </p:sp>
    </p:spTree>
    <p:extLst>
      <p:ext uri="{BB962C8B-B14F-4D97-AF65-F5344CB8AC3E}">
        <p14:creationId xmlns:p14="http://schemas.microsoft.com/office/powerpoint/2010/main" val="1762870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920" y="256032"/>
            <a:ext cx="10698480" cy="502920"/>
          </a:xfrm>
          <a:prstGeom prst="rect">
            <a:avLst/>
          </a:prstGeom>
          <a:noFill/>
        </p:spPr>
        <p:txBody>
          <a:bodyPr wrap="none">
            <a:spAutoFit/>
          </a:bodyPr>
          <a:lstStyle/>
          <a:p>
            <a:pPr>
              <a:defRPr sz="2700" b="1">
                <a:solidFill>
                  <a:srgbClr val="162C4A"/>
                </a:solidFill>
                <a:latin typeface="Aptos Display"/>
              </a:defRPr>
            </a:pPr>
            <a:r>
              <a:t>Conceptual Framework: From Mechanisms to Outcomes</a:t>
            </a:r>
          </a:p>
        </p:txBody>
      </p:sp>
      <p:sp>
        <p:nvSpPr>
          <p:cNvPr id="3" name="TextBox 2"/>
          <p:cNvSpPr txBox="1"/>
          <p:nvPr/>
        </p:nvSpPr>
        <p:spPr>
          <a:xfrm>
            <a:off x="11292840" y="274320"/>
            <a:ext cx="411480" cy="320040"/>
          </a:xfrm>
          <a:prstGeom prst="rect">
            <a:avLst/>
          </a:prstGeom>
          <a:noFill/>
        </p:spPr>
        <p:txBody>
          <a:bodyPr wrap="none">
            <a:spAutoFit/>
          </a:bodyPr>
          <a:lstStyle/>
          <a:p>
            <a:pPr algn="r">
              <a:defRPr sz="1300">
                <a:solidFill>
                  <a:srgbClr val="5A5A5A"/>
                </a:solidFill>
              </a:defRPr>
            </a:pPr>
            <a:r>
              <a:t>12</a:t>
            </a:r>
          </a:p>
        </p:txBody>
      </p:sp>
      <p:sp>
        <p:nvSpPr>
          <p:cNvPr id="4" name="Rectangle 3"/>
          <p:cNvSpPr/>
          <p:nvPr/>
        </p:nvSpPr>
        <p:spPr>
          <a:xfrm>
            <a:off x="502920" y="804672"/>
            <a:ext cx="11155680" cy="32004"/>
          </a:xfrm>
          <a:prstGeom prst="rect">
            <a:avLst/>
          </a:prstGeom>
          <a:solidFill>
            <a:srgbClr val="00808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58368" y="987552"/>
            <a:ext cx="10881360" cy="658368"/>
          </a:xfrm>
          <a:prstGeom prst="roundRect">
            <a:avLst/>
          </a:prstGeom>
          <a:solidFill>
            <a:srgbClr val="EBF3F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i="1">
                <a:solidFill>
                  <a:srgbClr val="162C4A"/>
                </a:solidFill>
                <a:latin typeface="Aptos"/>
              </a:defRPr>
            </a:pPr>
            <a:r>
              <a:t>Critical Realism directs attention beyond observable travel time to investigate how organisational mechanisms may shape operational and psychological consequences.</a:t>
            </a:r>
          </a:p>
        </p:txBody>
      </p:sp>
      <p:sp>
        <p:nvSpPr>
          <p:cNvPr id="6" name="Rounded Rectangle 5"/>
          <p:cNvSpPr/>
          <p:nvPr/>
        </p:nvSpPr>
        <p:spPr>
          <a:xfrm>
            <a:off x="411480" y="2057400"/>
            <a:ext cx="1965960" cy="2788920"/>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defRPr sz="1600" b="1">
                <a:solidFill>
                  <a:srgbClr val="162C4A"/>
                </a:solidFill>
              </a:defRPr>
            </a:pPr>
            <a:r>
              <a:t>Organisational</a:t>
            </a:r>
            <a:br/>
            <a:r>
              <a:t>Mechanisms</a:t>
            </a:r>
          </a:p>
          <a:p>
            <a:pPr algn="ctr">
              <a:spcBef>
                <a:spcPts val="700"/>
              </a:spcBef>
              <a:defRPr sz="1150"/>
            </a:pPr>
            <a:r>
              <a:t>Scheduling</a:t>
            </a:r>
          </a:p>
          <a:p>
            <a:pPr algn="ctr">
              <a:spcBef>
                <a:spcPts val="700"/>
              </a:spcBef>
              <a:defRPr sz="1150"/>
            </a:pPr>
            <a:r>
              <a:t>Route planning</a:t>
            </a:r>
          </a:p>
          <a:p>
            <a:pPr algn="ctr">
              <a:spcBef>
                <a:spcPts val="700"/>
              </a:spcBef>
              <a:defRPr sz="1150"/>
            </a:pPr>
            <a:r>
              <a:t>Workforce capacity</a:t>
            </a:r>
          </a:p>
          <a:p>
            <a:pPr algn="ctr">
              <a:spcBef>
                <a:spcPts val="700"/>
              </a:spcBef>
              <a:defRPr sz="1150"/>
            </a:pPr>
            <a:r>
              <a:t>Commissioning</a:t>
            </a:r>
          </a:p>
        </p:txBody>
      </p:sp>
      <p:sp>
        <p:nvSpPr>
          <p:cNvPr id="7" name="TextBox 6"/>
          <p:cNvSpPr txBox="1"/>
          <p:nvPr/>
        </p:nvSpPr>
        <p:spPr>
          <a:xfrm>
            <a:off x="2386584" y="3154680"/>
            <a:ext cx="329184" cy="365760"/>
          </a:xfrm>
          <a:prstGeom prst="rect">
            <a:avLst/>
          </a:prstGeom>
          <a:noFill/>
        </p:spPr>
        <p:txBody>
          <a:bodyPr wrap="none">
            <a:spAutoFit/>
          </a:bodyPr>
          <a:lstStyle/>
          <a:p>
            <a:pPr algn="ctr">
              <a:defRPr sz="2400">
                <a:solidFill>
                  <a:srgbClr val="008080"/>
                </a:solidFill>
              </a:defRPr>
            </a:pPr>
            <a:r>
              <a:t>→</a:t>
            </a:r>
          </a:p>
        </p:txBody>
      </p:sp>
      <p:sp>
        <p:nvSpPr>
          <p:cNvPr id="8" name="Rounded Rectangle 7"/>
          <p:cNvSpPr/>
          <p:nvPr/>
        </p:nvSpPr>
        <p:spPr>
          <a:xfrm>
            <a:off x="2743200" y="2057400"/>
            <a:ext cx="1965960" cy="2788920"/>
          </a:xfrm>
          <a:prstGeom prst="round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defRPr sz="1600" b="1">
                <a:solidFill>
                  <a:srgbClr val="162C4A"/>
                </a:solidFill>
              </a:defRPr>
            </a:pPr>
            <a:r>
              <a:t>Inter-Visit</a:t>
            </a:r>
            <a:br/>
            <a:r>
              <a:t>Travel Time</a:t>
            </a:r>
          </a:p>
          <a:p>
            <a:pPr algn="ctr">
              <a:spcBef>
                <a:spcPts val="700"/>
              </a:spcBef>
              <a:defRPr sz="1150"/>
            </a:pPr>
            <a:r>
              <a:t>Distance</a:t>
            </a:r>
          </a:p>
          <a:p>
            <a:pPr algn="ctr">
              <a:spcBef>
                <a:spcPts val="700"/>
              </a:spcBef>
              <a:defRPr sz="1150"/>
            </a:pPr>
            <a:r>
              <a:t>Traffic</a:t>
            </a:r>
          </a:p>
          <a:p>
            <a:pPr algn="ctr">
              <a:spcBef>
                <a:spcPts val="700"/>
              </a:spcBef>
              <a:defRPr sz="1150"/>
            </a:pPr>
            <a:r>
              <a:t>Visit sequencing</a:t>
            </a:r>
          </a:p>
        </p:txBody>
      </p:sp>
      <p:sp>
        <p:nvSpPr>
          <p:cNvPr id="9" name="TextBox 8"/>
          <p:cNvSpPr txBox="1"/>
          <p:nvPr/>
        </p:nvSpPr>
        <p:spPr>
          <a:xfrm>
            <a:off x="4718304" y="3154680"/>
            <a:ext cx="329184" cy="365760"/>
          </a:xfrm>
          <a:prstGeom prst="rect">
            <a:avLst/>
          </a:prstGeom>
          <a:noFill/>
        </p:spPr>
        <p:txBody>
          <a:bodyPr wrap="none">
            <a:spAutoFit/>
          </a:bodyPr>
          <a:lstStyle/>
          <a:p>
            <a:pPr algn="ctr">
              <a:defRPr sz="2400">
                <a:solidFill>
                  <a:srgbClr val="008080"/>
                </a:solidFill>
              </a:defRPr>
            </a:pPr>
            <a:r>
              <a:t>→</a:t>
            </a:r>
          </a:p>
        </p:txBody>
      </p:sp>
      <p:sp>
        <p:nvSpPr>
          <p:cNvPr id="10" name="Rounded Rectangle 9"/>
          <p:cNvSpPr/>
          <p:nvPr/>
        </p:nvSpPr>
        <p:spPr>
          <a:xfrm>
            <a:off x="5074920" y="2057400"/>
            <a:ext cx="1965960" cy="2788920"/>
          </a:xfrm>
          <a:prstGeom prst="round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defRPr sz="1600" b="1">
                <a:solidFill>
                  <a:srgbClr val="162C4A"/>
                </a:solidFill>
              </a:defRPr>
            </a:pPr>
            <a:r>
              <a:rPr dirty="0"/>
              <a:t>Operational</a:t>
            </a:r>
            <a:br>
              <a:rPr dirty="0"/>
            </a:br>
            <a:r>
              <a:rPr dirty="0"/>
              <a:t>Impacts</a:t>
            </a:r>
          </a:p>
          <a:p>
            <a:pPr algn="ctr">
              <a:spcBef>
                <a:spcPts val="700"/>
              </a:spcBef>
              <a:defRPr sz="1150"/>
            </a:pPr>
            <a:r>
              <a:rPr dirty="0"/>
              <a:t>Delay</a:t>
            </a:r>
          </a:p>
          <a:p>
            <a:pPr algn="ctr">
              <a:spcBef>
                <a:spcPts val="700"/>
              </a:spcBef>
              <a:defRPr sz="1150"/>
            </a:pPr>
            <a:r>
              <a:rPr dirty="0"/>
              <a:t>Time pressure</a:t>
            </a:r>
          </a:p>
          <a:p>
            <a:pPr algn="ctr">
              <a:spcBef>
                <a:spcPts val="700"/>
              </a:spcBef>
              <a:defRPr sz="1150"/>
            </a:pPr>
            <a:r>
              <a:rPr dirty="0"/>
              <a:t>Reduced flexibility</a:t>
            </a:r>
          </a:p>
        </p:txBody>
      </p:sp>
      <p:sp>
        <p:nvSpPr>
          <p:cNvPr id="11" name="TextBox 10"/>
          <p:cNvSpPr txBox="1"/>
          <p:nvPr/>
        </p:nvSpPr>
        <p:spPr>
          <a:xfrm>
            <a:off x="7050024" y="3154680"/>
            <a:ext cx="329184" cy="365760"/>
          </a:xfrm>
          <a:prstGeom prst="rect">
            <a:avLst/>
          </a:prstGeom>
          <a:noFill/>
        </p:spPr>
        <p:txBody>
          <a:bodyPr wrap="none">
            <a:spAutoFit/>
          </a:bodyPr>
          <a:lstStyle/>
          <a:p>
            <a:pPr algn="ctr">
              <a:defRPr sz="2400">
                <a:solidFill>
                  <a:srgbClr val="008080"/>
                </a:solidFill>
              </a:defRPr>
            </a:pPr>
            <a:r>
              <a:t>→</a:t>
            </a:r>
          </a:p>
        </p:txBody>
      </p:sp>
      <p:sp>
        <p:nvSpPr>
          <p:cNvPr id="12" name="Rounded Rectangle 11"/>
          <p:cNvSpPr/>
          <p:nvPr/>
        </p:nvSpPr>
        <p:spPr>
          <a:xfrm>
            <a:off x="7406640" y="2057400"/>
            <a:ext cx="1965960" cy="2788920"/>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defRPr sz="1600" b="1">
                <a:solidFill>
                  <a:srgbClr val="162C4A"/>
                </a:solidFill>
              </a:defRPr>
            </a:pPr>
            <a:r>
              <a:rPr dirty="0"/>
              <a:t>Psychological</a:t>
            </a:r>
            <a:br>
              <a:rPr dirty="0"/>
            </a:br>
            <a:r>
              <a:rPr dirty="0"/>
              <a:t>Impacts</a:t>
            </a:r>
          </a:p>
          <a:p>
            <a:pPr algn="ctr">
              <a:spcBef>
                <a:spcPts val="700"/>
              </a:spcBef>
              <a:defRPr sz="1150"/>
            </a:pPr>
            <a:r>
              <a:rPr dirty="0"/>
              <a:t>Stress</a:t>
            </a:r>
          </a:p>
          <a:p>
            <a:pPr algn="ctr">
              <a:spcBef>
                <a:spcPts val="700"/>
              </a:spcBef>
              <a:defRPr sz="1150"/>
            </a:pPr>
            <a:r>
              <a:rPr dirty="0"/>
              <a:t>Fatigue</a:t>
            </a:r>
          </a:p>
          <a:p>
            <a:pPr algn="ctr">
              <a:spcBef>
                <a:spcPts val="700"/>
              </a:spcBef>
              <a:defRPr sz="1150"/>
            </a:pPr>
            <a:r>
              <a:rPr dirty="0"/>
              <a:t>Burnout</a:t>
            </a:r>
          </a:p>
        </p:txBody>
      </p:sp>
      <p:sp>
        <p:nvSpPr>
          <p:cNvPr id="13" name="TextBox 12"/>
          <p:cNvSpPr txBox="1"/>
          <p:nvPr/>
        </p:nvSpPr>
        <p:spPr>
          <a:xfrm>
            <a:off x="9381744" y="3154680"/>
            <a:ext cx="329184" cy="365760"/>
          </a:xfrm>
          <a:prstGeom prst="rect">
            <a:avLst/>
          </a:prstGeom>
          <a:noFill/>
        </p:spPr>
        <p:txBody>
          <a:bodyPr wrap="none">
            <a:spAutoFit/>
          </a:bodyPr>
          <a:lstStyle/>
          <a:p>
            <a:pPr algn="ctr">
              <a:defRPr sz="2400">
                <a:solidFill>
                  <a:srgbClr val="008080"/>
                </a:solidFill>
              </a:defRPr>
            </a:pPr>
            <a:r>
              <a:t>→</a:t>
            </a:r>
          </a:p>
        </p:txBody>
      </p:sp>
      <p:sp>
        <p:nvSpPr>
          <p:cNvPr id="14" name="Rounded Rectangle 13"/>
          <p:cNvSpPr/>
          <p:nvPr/>
        </p:nvSpPr>
        <p:spPr>
          <a:xfrm>
            <a:off x="9738360" y="2057400"/>
            <a:ext cx="1965960" cy="2788920"/>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defRPr sz="1600" b="1">
                <a:solidFill>
                  <a:srgbClr val="162C4A"/>
                </a:solidFill>
              </a:defRPr>
            </a:pPr>
            <a:r>
              <a:rPr dirty="0" err="1"/>
              <a:t>Organisational</a:t>
            </a:r>
            <a:br>
              <a:rPr dirty="0"/>
            </a:br>
            <a:r>
              <a:rPr dirty="0"/>
              <a:t>Outcomes</a:t>
            </a:r>
          </a:p>
          <a:p>
            <a:pPr algn="ctr">
              <a:spcBef>
                <a:spcPts val="700"/>
              </a:spcBef>
              <a:defRPr sz="1150"/>
            </a:pPr>
            <a:r>
              <a:rPr dirty="0"/>
              <a:t>Care quality</a:t>
            </a:r>
          </a:p>
          <a:p>
            <a:pPr algn="ctr">
              <a:spcBef>
                <a:spcPts val="700"/>
              </a:spcBef>
              <a:defRPr sz="1150"/>
            </a:pPr>
            <a:r>
              <a:rPr dirty="0"/>
              <a:t>Retention</a:t>
            </a:r>
          </a:p>
          <a:p>
            <a:pPr algn="ctr">
              <a:spcBef>
                <a:spcPts val="700"/>
              </a:spcBef>
              <a:defRPr sz="1150"/>
            </a:pPr>
            <a:r>
              <a:rPr dirty="0"/>
              <a:t>Sustainability</a:t>
            </a:r>
          </a:p>
        </p:txBody>
      </p:sp>
      <p:sp>
        <p:nvSpPr>
          <p:cNvPr id="15" name="Rounded Rectangle 14"/>
          <p:cNvSpPr/>
          <p:nvPr/>
        </p:nvSpPr>
        <p:spPr>
          <a:xfrm>
            <a:off x="2011680" y="5166360"/>
            <a:ext cx="8138160" cy="594360"/>
          </a:xfrm>
          <a:prstGeom prst="roundRect">
            <a:avLst/>
          </a:prstGeom>
          <a:solidFill>
            <a:srgbClr val="EEF2F7"/>
          </a:solidFill>
          <a:ln>
            <a:solidFill>
              <a:srgbClr val="162C4A"/>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500" b="1">
                <a:solidFill>
                  <a:srgbClr val="162C4A"/>
                </a:solidFill>
              </a:defRPr>
            </a:pPr>
            <a:r>
              <a:t>Critical Realist lens: What underlying mechanisms could plausibly account for the events and experiences observed?</a:t>
            </a:r>
          </a:p>
        </p:txBody>
      </p:sp>
      <p:sp>
        <p:nvSpPr>
          <p:cNvPr id="17" name="TextBox 16"/>
          <p:cNvSpPr txBox="1"/>
          <p:nvPr/>
        </p:nvSpPr>
        <p:spPr>
          <a:xfrm>
            <a:off x="685800" y="5715000"/>
            <a:ext cx="6984604" cy="400110"/>
          </a:xfrm>
          <a:prstGeom prst="rect">
            <a:avLst/>
          </a:prstGeom>
          <a:noFill/>
        </p:spPr>
        <p:txBody>
          <a:bodyPr wrap="none">
            <a:spAutoFit/>
          </a:bodyPr>
          <a:lstStyle/>
          <a:p>
            <a:pPr>
              <a:defRPr sz="1000" i="1"/>
            </a:pPr>
            <a:endParaRPr lang="en-GB" dirty="0"/>
          </a:p>
          <a:p>
            <a:pPr>
              <a:defRPr sz="1000" i="1"/>
            </a:pPr>
            <a:r>
              <a:rPr dirty="0"/>
              <a:t>Arrows represent proposed explanatory relationships to be investigated empirically; they do not imply established causality.</a:t>
            </a:r>
          </a:p>
        </p:txBody>
      </p:sp>
    </p:spTree>
    <p:extLst>
      <p:ext uri="{BB962C8B-B14F-4D97-AF65-F5344CB8AC3E}">
        <p14:creationId xmlns:p14="http://schemas.microsoft.com/office/powerpoint/2010/main" val="2947495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920" y="256032"/>
            <a:ext cx="10698480" cy="502920"/>
          </a:xfrm>
          <a:prstGeom prst="rect">
            <a:avLst/>
          </a:prstGeom>
          <a:noFill/>
        </p:spPr>
        <p:txBody>
          <a:bodyPr wrap="none">
            <a:spAutoFit/>
          </a:bodyPr>
          <a:lstStyle/>
          <a:p>
            <a:pPr>
              <a:defRPr sz="2700" b="1">
                <a:solidFill>
                  <a:srgbClr val="162C4A"/>
                </a:solidFill>
                <a:latin typeface="Aptos Display"/>
              </a:defRPr>
            </a:pPr>
            <a:r>
              <a:t>Expected Doctoral Contribution</a:t>
            </a:r>
          </a:p>
        </p:txBody>
      </p:sp>
      <p:sp>
        <p:nvSpPr>
          <p:cNvPr id="3" name="TextBox 2"/>
          <p:cNvSpPr txBox="1"/>
          <p:nvPr/>
        </p:nvSpPr>
        <p:spPr>
          <a:xfrm>
            <a:off x="11292840" y="274320"/>
            <a:ext cx="411480" cy="320040"/>
          </a:xfrm>
          <a:prstGeom prst="rect">
            <a:avLst/>
          </a:prstGeom>
          <a:noFill/>
        </p:spPr>
        <p:txBody>
          <a:bodyPr wrap="none">
            <a:spAutoFit/>
          </a:bodyPr>
          <a:lstStyle/>
          <a:p>
            <a:pPr algn="r">
              <a:defRPr sz="1300">
                <a:solidFill>
                  <a:srgbClr val="5A5A5A"/>
                </a:solidFill>
              </a:defRPr>
            </a:pPr>
            <a:r>
              <a:t>13</a:t>
            </a:r>
          </a:p>
        </p:txBody>
      </p:sp>
      <p:sp>
        <p:nvSpPr>
          <p:cNvPr id="4" name="Rectangle 3"/>
          <p:cNvSpPr/>
          <p:nvPr/>
        </p:nvSpPr>
        <p:spPr>
          <a:xfrm>
            <a:off x="502920" y="804672"/>
            <a:ext cx="11155680" cy="32004"/>
          </a:xfrm>
          <a:prstGeom prst="rect">
            <a:avLst/>
          </a:prstGeom>
          <a:solidFill>
            <a:srgbClr val="00808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58368" y="987552"/>
            <a:ext cx="10881360" cy="658368"/>
          </a:xfrm>
          <a:prstGeom prst="roundRect">
            <a:avLst/>
          </a:prstGeom>
          <a:solidFill>
            <a:srgbClr val="EBF3F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600" i="1">
                <a:solidFill>
                  <a:srgbClr val="162C4A"/>
                </a:solidFill>
                <a:latin typeface="Aptos"/>
              </a:defRPr>
            </a:pPr>
            <a:r>
              <a:t>The DBA contribution is explanatory and practice-oriented: generating new empirical understanding that can improve organisational decision-making.</a:t>
            </a:r>
          </a:p>
        </p:txBody>
      </p:sp>
      <p:sp>
        <p:nvSpPr>
          <p:cNvPr id="6" name="Rounded Rectangle 5"/>
          <p:cNvSpPr/>
          <p:nvPr/>
        </p:nvSpPr>
        <p:spPr>
          <a:xfrm>
            <a:off x="640080" y="1874519"/>
            <a:ext cx="2514600" cy="3566160"/>
          </a:xfrm>
          <a:prstGeom prst="roundRect">
            <a:avLst/>
          </a:prstGeom>
          <a:ln/>
          <a:effectLst>
            <a:glow rad="228600">
              <a:schemeClr val="accent5">
                <a:satMod val="175000"/>
                <a:alpha val="40000"/>
              </a:schemeClr>
            </a:glow>
          </a:effectLst>
        </p:spPr>
        <p:style>
          <a:lnRef idx="2">
            <a:schemeClr val="accent5"/>
          </a:lnRef>
          <a:fillRef idx="1">
            <a:schemeClr val="lt1"/>
          </a:fillRef>
          <a:effectRef idx="0">
            <a:schemeClr val="accent5"/>
          </a:effectRef>
          <a:fontRef idx="minor">
            <a:schemeClr val="dk1"/>
          </a:fontRef>
        </p:style>
        <p:txBody>
          <a:bodyPr lIns="164592" tIns="109728" rIns="164592" rtlCol="0" anchor="t"/>
          <a:lstStyle/>
          <a:p>
            <a:pPr algn="ctr">
              <a:defRPr sz="1700" b="1">
                <a:solidFill>
                  <a:srgbClr val="162C4A"/>
                </a:solidFill>
                <a:latin typeface="Aptos"/>
              </a:defRPr>
            </a:pPr>
            <a:r>
              <a:t>Theory</a:t>
            </a:r>
          </a:p>
          <a:p>
            <a:pPr>
              <a:spcBef>
                <a:spcPts val="500"/>
              </a:spcBef>
              <a:defRPr sz="1300">
                <a:solidFill>
                  <a:srgbClr val="282828"/>
                </a:solidFill>
                <a:latin typeface="Aptos"/>
              </a:defRPr>
            </a:pPr>
            <a:r>
              <a:t>Explain links between travel time, mechanisms and wellbeing</a:t>
            </a:r>
          </a:p>
          <a:p>
            <a:pPr>
              <a:spcBef>
                <a:spcPts val="500"/>
              </a:spcBef>
              <a:defRPr sz="1300">
                <a:solidFill>
                  <a:srgbClr val="282828"/>
                </a:solidFill>
                <a:latin typeface="Aptos"/>
              </a:defRPr>
            </a:pPr>
            <a:r>
              <a:t>Move beyond descriptive associations</a:t>
            </a:r>
          </a:p>
        </p:txBody>
      </p:sp>
      <p:sp>
        <p:nvSpPr>
          <p:cNvPr id="7" name="Rounded Rectangle 6"/>
          <p:cNvSpPr/>
          <p:nvPr/>
        </p:nvSpPr>
        <p:spPr>
          <a:xfrm>
            <a:off x="3401568" y="1874519"/>
            <a:ext cx="2514600" cy="3566160"/>
          </a:xfrm>
          <a:prstGeom prst="roundRect">
            <a:avLst/>
          </a:prstGeom>
          <a:ln/>
          <a:effectLst>
            <a:glow rad="228600">
              <a:schemeClr val="accent4">
                <a:satMod val="175000"/>
                <a:alpha val="40000"/>
              </a:schemeClr>
            </a:glow>
          </a:effectLst>
        </p:spPr>
        <p:style>
          <a:lnRef idx="2">
            <a:schemeClr val="accent2"/>
          </a:lnRef>
          <a:fillRef idx="1">
            <a:schemeClr val="lt1"/>
          </a:fillRef>
          <a:effectRef idx="0">
            <a:schemeClr val="accent2"/>
          </a:effectRef>
          <a:fontRef idx="minor">
            <a:schemeClr val="dk1"/>
          </a:fontRef>
        </p:style>
        <p:txBody>
          <a:bodyPr lIns="164592" tIns="109728" rIns="164592" rtlCol="0" anchor="t"/>
          <a:lstStyle/>
          <a:p>
            <a:pPr algn="ctr">
              <a:defRPr sz="1700" b="1">
                <a:solidFill>
                  <a:srgbClr val="162C4A"/>
                </a:solidFill>
                <a:latin typeface="Aptos"/>
              </a:defRPr>
            </a:pPr>
            <a:r>
              <a:t>Practice</a:t>
            </a:r>
          </a:p>
          <a:p>
            <a:pPr>
              <a:spcBef>
                <a:spcPts val="500"/>
              </a:spcBef>
              <a:defRPr sz="1300">
                <a:solidFill>
                  <a:srgbClr val="282828"/>
                </a:solidFill>
                <a:latin typeface="Aptos"/>
              </a:defRPr>
            </a:pPr>
            <a:r>
              <a:t>Inform scheduling and route planning</a:t>
            </a:r>
          </a:p>
          <a:p>
            <a:pPr>
              <a:spcBef>
                <a:spcPts val="500"/>
              </a:spcBef>
              <a:defRPr sz="1300">
                <a:solidFill>
                  <a:srgbClr val="282828"/>
                </a:solidFill>
                <a:latin typeface="Aptos"/>
              </a:defRPr>
            </a:pPr>
            <a:r>
              <a:t>Support workforce wellbeing and retention</a:t>
            </a:r>
          </a:p>
        </p:txBody>
      </p:sp>
      <p:sp>
        <p:nvSpPr>
          <p:cNvPr id="8" name="Rounded Rectangle 7"/>
          <p:cNvSpPr/>
          <p:nvPr/>
        </p:nvSpPr>
        <p:spPr>
          <a:xfrm>
            <a:off x="6163056" y="1874519"/>
            <a:ext cx="2514600" cy="3566160"/>
          </a:xfrm>
          <a:prstGeom prst="roundRect">
            <a:avLst/>
          </a:prstGeom>
          <a:ln/>
          <a:effectLst>
            <a:glow rad="228600">
              <a:schemeClr val="accent3">
                <a:satMod val="175000"/>
                <a:alpha val="40000"/>
              </a:schemeClr>
            </a:glow>
          </a:effectLst>
        </p:spPr>
        <p:style>
          <a:lnRef idx="2">
            <a:schemeClr val="accent1"/>
          </a:lnRef>
          <a:fillRef idx="1">
            <a:schemeClr val="lt1"/>
          </a:fillRef>
          <a:effectRef idx="0">
            <a:schemeClr val="accent1"/>
          </a:effectRef>
          <a:fontRef idx="minor">
            <a:schemeClr val="dk1"/>
          </a:fontRef>
        </p:style>
        <p:txBody>
          <a:bodyPr lIns="164592" tIns="109728" rIns="164592" rtlCol="0" anchor="t"/>
          <a:lstStyle/>
          <a:p>
            <a:pPr algn="ctr">
              <a:defRPr sz="1700" b="1">
                <a:solidFill>
                  <a:srgbClr val="162C4A"/>
                </a:solidFill>
                <a:latin typeface="Aptos"/>
              </a:defRPr>
            </a:pPr>
            <a:r>
              <a:rPr lang="en-GB" dirty="0"/>
              <a:t>Policy</a:t>
            </a:r>
          </a:p>
          <a:p>
            <a:pPr>
              <a:spcBef>
                <a:spcPts val="500"/>
              </a:spcBef>
              <a:defRPr sz="1300">
                <a:solidFill>
                  <a:srgbClr val="282828"/>
                </a:solidFill>
                <a:latin typeface="Aptos"/>
              </a:defRPr>
            </a:pPr>
            <a:r>
              <a:rPr lang="en-GB" dirty="0"/>
              <a:t>Inform realistic travel allocation</a:t>
            </a:r>
          </a:p>
          <a:p>
            <a:pPr>
              <a:spcBef>
                <a:spcPts val="500"/>
              </a:spcBef>
              <a:defRPr sz="1300">
                <a:solidFill>
                  <a:srgbClr val="282828"/>
                </a:solidFill>
                <a:latin typeface="Aptos"/>
              </a:defRPr>
            </a:pPr>
            <a:r>
              <a:rPr lang="en-GB" dirty="0"/>
              <a:t>Support commissioning and workforce planning</a:t>
            </a:r>
          </a:p>
        </p:txBody>
      </p:sp>
      <p:sp>
        <p:nvSpPr>
          <p:cNvPr id="9" name="Rounded Rectangle 8"/>
          <p:cNvSpPr/>
          <p:nvPr/>
        </p:nvSpPr>
        <p:spPr>
          <a:xfrm>
            <a:off x="8924544" y="1874519"/>
            <a:ext cx="2514600" cy="3566160"/>
          </a:xfrm>
          <a:prstGeom prst="roundRect">
            <a:avLst/>
          </a:prstGeom>
          <a:ln/>
          <a:effectLst>
            <a:glow rad="228600">
              <a:schemeClr val="accent2">
                <a:satMod val="175000"/>
                <a:alpha val="40000"/>
              </a:schemeClr>
            </a:glow>
          </a:effectLst>
        </p:spPr>
        <p:style>
          <a:lnRef idx="2">
            <a:schemeClr val="accent6"/>
          </a:lnRef>
          <a:fillRef idx="1">
            <a:schemeClr val="lt1"/>
          </a:fillRef>
          <a:effectRef idx="0">
            <a:schemeClr val="accent6"/>
          </a:effectRef>
          <a:fontRef idx="minor">
            <a:schemeClr val="dk1"/>
          </a:fontRef>
        </p:style>
        <p:txBody>
          <a:bodyPr lIns="164592" tIns="109728" rIns="164592" rtlCol="0" anchor="t"/>
          <a:lstStyle/>
          <a:p>
            <a:pPr algn="ctr">
              <a:defRPr sz="1700" b="1">
                <a:solidFill>
                  <a:srgbClr val="162C4A"/>
                </a:solidFill>
                <a:latin typeface="Aptos"/>
              </a:defRPr>
            </a:pPr>
            <a:r>
              <a:t>Methodology</a:t>
            </a:r>
          </a:p>
          <a:p>
            <a:pPr>
              <a:spcBef>
                <a:spcPts val="500"/>
              </a:spcBef>
              <a:defRPr sz="1300">
                <a:solidFill>
                  <a:srgbClr val="282828"/>
                </a:solidFill>
                <a:latin typeface="Aptos"/>
              </a:defRPr>
            </a:pPr>
            <a:r>
              <a:t>Apply Critical Realist explanation</a:t>
            </a:r>
          </a:p>
          <a:p>
            <a:pPr>
              <a:spcBef>
                <a:spcPts val="500"/>
              </a:spcBef>
              <a:defRPr sz="1300">
                <a:solidFill>
                  <a:srgbClr val="282828"/>
                </a:solidFill>
                <a:latin typeface="Aptos"/>
              </a:defRPr>
            </a:pPr>
            <a:r>
              <a:t>Provide propositions for future testing</a:t>
            </a:r>
          </a:p>
        </p:txBody>
      </p:sp>
      <p:sp>
        <p:nvSpPr>
          <p:cNvPr id="10" name="TextBox 9"/>
          <p:cNvSpPr txBox="1"/>
          <p:nvPr/>
        </p:nvSpPr>
        <p:spPr>
          <a:xfrm>
            <a:off x="731520" y="5669280"/>
            <a:ext cx="10607040" cy="438912"/>
          </a:xfrm>
          <a:prstGeom prst="rect">
            <a:avLst/>
          </a:prstGeom>
          <a:noFill/>
        </p:spPr>
        <p:txBody>
          <a:bodyPr wrap="none">
            <a:spAutoFit/>
          </a:bodyPr>
          <a:lstStyle/>
          <a:p>
            <a:pPr algn="ctr">
              <a:defRPr sz="1500" b="1">
                <a:solidFill>
                  <a:srgbClr val="008080"/>
                </a:solidFill>
              </a:defRPr>
            </a:pPr>
            <a:r>
              <a:t>Originality ≠ paradigm shift. Originality can arise from a new explanation of an important organisational problem.</a:t>
            </a:r>
          </a:p>
        </p:txBody>
      </p:sp>
    </p:spTree>
    <p:extLst>
      <p:ext uri="{BB962C8B-B14F-4D97-AF65-F5344CB8AC3E}">
        <p14:creationId xmlns:p14="http://schemas.microsoft.com/office/powerpoint/2010/main" val="2449653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920" y="256032"/>
            <a:ext cx="10698480" cy="502920"/>
          </a:xfrm>
          <a:prstGeom prst="rect">
            <a:avLst/>
          </a:prstGeom>
          <a:noFill/>
        </p:spPr>
        <p:txBody>
          <a:bodyPr wrap="none">
            <a:spAutoFit/>
          </a:bodyPr>
          <a:lstStyle/>
          <a:p>
            <a:pPr>
              <a:defRPr sz="2700" b="1">
                <a:solidFill>
                  <a:srgbClr val="162C4A"/>
                </a:solidFill>
                <a:latin typeface="Aptos Display"/>
              </a:defRPr>
            </a:pPr>
            <a:r>
              <a:t>Conclusion: From Practice to Philosophically Coherent Research</a:t>
            </a:r>
          </a:p>
        </p:txBody>
      </p:sp>
      <p:sp>
        <p:nvSpPr>
          <p:cNvPr id="3" name="TextBox 2"/>
          <p:cNvSpPr txBox="1"/>
          <p:nvPr/>
        </p:nvSpPr>
        <p:spPr>
          <a:xfrm>
            <a:off x="11292840" y="274320"/>
            <a:ext cx="411480" cy="320040"/>
          </a:xfrm>
          <a:prstGeom prst="rect">
            <a:avLst/>
          </a:prstGeom>
          <a:noFill/>
        </p:spPr>
        <p:txBody>
          <a:bodyPr wrap="none">
            <a:spAutoFit/>
          </a:bodyPr>
          <a:lstStyle/>
          <a:p>
            <a:pPr algn="r">
              <a:defRPr sz="1300">
                <a:solidFill>
                  <a:srgbClr val="5A5A5A"/>
                </a:solidFill>
              </a:defRPr>
            </a:pPr>
            <a:r>
              <a:t>14</a:t>
            </a:r>
          </a:p>
        </p:txBody>
      </p:sp>
      <p:sp>
        <p:nvSpPr>
          <p:cNvPr id="4" name="Rectangle 3"/>
          <p:cNvSpPr/>
          <p:nvPr/>
        </p:nvSpPr>
        <p:spPr>
          <a:xfrm>
            <a:off x="502920" y="804672"/>
            <a:ext cx="11155680" cy="32004"/>
          </a:xfrm>
          <a:prstGeom prst="rect">
            <a:avLst/>
          </a:prstGeom>
          <a:solidFill>
            <a:srgbClr val="00808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58368" y="987552"/>
            <a:ext cx="10881360" cy="658368"/>
          </a:xfrm>
          <a:prstGeom prst="roundRect">
            <a:avLst/>
          </a:prstGeom>
          <a:ln/>
        </p:spPr>
        <p:style>
          <a:lnRef idx="1">
            <a:schemeClr val="dk1"/>
          </a:lnRef>
          <a:fillRef idx="2">
            <a:schemeClr val="dk1"/>
          </a:fillRef>
          <a:effectRef idx="1">
            <a:schemeClr val="dk1"/>
          </a:effectRef>
          <a:fontRef idx="minor">
            <a:schemeClr val="dk1"/>
          </a:fontRef>
        </p:style>
        <p:txBody>
          <a:bodyPr rtlCol="0" anchor="ctr"/>
          <a:lstStyle/>
          <a:p>
            <a:pPr algn="ctr">
              <a:defRPr sz="1600" i="1">
                <a:solidFill>
                  <a:srgbClr val="162C4A"/>
                </a:solidFill>
                <a:latin typeface="Aptos"/>
              </a:defRPr>
            </a:pPr>
            <a:r>
              <a:t>The research journey connects professional experience, evidence, philosophy and method into one coherent DBA study.</a:t>
            </a:r>
          </a:p>
        </p:txBody>
      </p:sp>
      <p:sp>
        <p:nvSpPr>
          <p:cNvPr id="6" name="Rounded Rectangle 5"/>
          <p:cNvSpPr/>
          <p:nvPr/>
        </p:nvSpPr>
        <p:spPr>
          <a:xfrm>
            <a:off x="502920" y="2148840"/>
            <a:ext cx="1508760" cy="960120"/>
          </a:xfrm>
          <a:prstGeom prst="roundRect">
            <a:avLst/>
          </a:prstGeom>
          <a:solidFill>
            <a:srgbClr val="E6F5EB"/>
          </a:solidFill>
          <a:ln>
            <a:solidFill>
              <a:srgbClr val="00808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400" b="1">
                <a:solidFill>
                  <a:srgbClr val="162C4A"/>
                </a:solidFill>
              </a:defRPr>
            </a:pPr>
            <a:r>
              <a:t>Professional</a:t>
            </a:r>
            <a:br/>
            <a:r>
              <a:t>Experience</a:t>
            </a:r>
          </a:p>
        </p:txBody>
      </p:sp>
      <p:sp>
        <p:nvSpPr>
          <p:cNvPr id="7" name="TextBox 6"/>
          <p:cNvSpPr txBox="1"/>
          <p:nvPr/>
        </p:nvSpPr>
        <p:spPr>
          <a:xfrm>
            <a:off x="2020824" y="2450592"/>
            <a:ext cx="320040" cy="320040"/>
          </a:xfrm>
          <a:prstGeom prst="rect">
            <a:avLst/>
          </a:prstGeom>
          <a:noFill/>
        </p:spPr>
        <p:txBody>
          <a:bodyPr wrap="none">
            <a:spAutoFit/>
          </a:bodyPr>
          <a:lstStyle/>
          <a:p>
            <a:pPr>
              <a:defRPr sz="2300">
                <a:solidFill>
                  <a:srgbClr val="008080"/>
                </a:solidFill>
              </a:defRPr>
            </a:pPr>
            <a:r>
              <a:t>→</a:t>
            </a:r>
          </a:p>
        </p:txBody>
      </p:sp>
      <p:sp>
        <p:nvSpPr>
          <p:cNvPr id="8" name="Rounded Rectangle 7"/>
          <p:cNvSpPr/>
          <p:nvPr/>
        </p:nvSpPr>
        <p:spPr>
          <a:xfrm>
            <a:off x="2377439" y="2148840"/>
            <a:ext cx="1508760" cy="960120"/>
          </a:xfrm>
          <a:prstGeom prst="round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defRPr sz="1400" b="1">
                <a:solidFill>
                  <a:srgbClr val="162C4A"/>
                </a:solidFill>
              </a:defRPr>
            </a:pPr>
            <a:r>
              <a:rPr dirty="0"/>
              <a:t>Research</a:t>
            </a:r>
            <a:br>
              <a:rPr dirty="0"/>
            </a:br>
            <a:r>
              <a:rPr dirty="0"/>
              <a:t>Gap</a:t>
            </a:r>
          </a:p>
        </p:txBody>
      </p:sp>
      <p:sp>
        <p:nvSpPr>
          <p:cNvPr id="9" name="TextBox 8"/>
          <p:cNvSpPr txBox="1"/>
          <p:nvPr/>
        </p:nvSpPr>
        <p:spPr>
          <a:xfrm>
            <a:off x="3895344" y="2450592"/>
            <a:ext cx="320040" cy="320040"/>
          </a:xfrm>
          <a:prstGeom prst="rect">
            <a:avLst/>
          </a:prstGeom>
          <a:noFill/>
        </p:spPr>
        <p:txBody>
          <a:bodyPr wrap="none">
            <a:spAutoFit/>
          </a:bodyPr>
          <a:lstStyle/>
          <a:p>
            <a:pPr>
              <a:defRPr sz="2300">
                <a:solidFill>
                  <a:srgbClr val="008080"/>
                </a:solidFill>
              </a:defRPr>
            </a:pPr>
            <a:r>
              <a:t>→</a:t>
            </a:r>
          </a:p>
        </p:txBody>
      </p:sp>
      <p:sp>
        <p:nvSpPr>
          <p:cNvPr id="10" name="Rounded Rectangle 9"/>
          <p:cNvSpPr/>
          <p:nvPr/>
        </p:nvSpPr>
        <p:spPr>
          <a:xfrm>
            <a:off x="4251959" y="2148840"/>
            <a:ext cx="1508760" cy="960120"/>
          </a:xfrm>
          <a:prstGeom prst="round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sz="1400" b="1">
                <a:solidFill>
                  <a:srgbClr val="162C4A"/>
                </a:solidFill>
              </a:defRPr>
            </a:pPr>
            <a:r>
              <a:rPr dirty="0"/>
              <a:t>Kuhn &amp;</a:t>
            </a:r>
            <a:br>
              <a:rPr dirty="0"/>
            </a:br>
            <a:r>
              <a:rPr dirty="0"/>
              <a:t>Normal Science</a:t>
            </a:r>
          </a:p>
        </p:txBody>
      </p:sp>
      <p:sp>
        <p:nvSpPr>
          <p:cNvPr id="11" name="TextBox 10"/>
          <p:cNvSpPr txBox="1"/>
          <p:nvPr/>
        </p:nvSpPr>
        <p:spPr>
          <a:xfrm>
            <a:off x="5769864" y="2450592"/>
            <a:ext cx="320040" cy="320040"/>
          </a:xfrm>
          <a:prstGeom prst="rect">
            <a:avLst/>
          </a:prstGeom>
          <a:noFill/>
        </p:spPr>
        <p:txBody>
          <a:bodyPr wrap="none">
            <a:spAutoFit/>
          </a:bodyPr>
          <a:lstStyle/>
          <a:p>
            <a:pPr>
              <a:defRPr sz="2300">
                <a:solidFill>
                  <a:srgbClr val="008080"/>
                </a:solidFill>
              </a:defRPr>
            </a:pPr>
            <a:r>
              <a:t>→</a:t>
            </a:r>
          </a:p>
        </p:txBody>
      </p:sp>
      <p:sp>
        <p:nvSpPr>
          <p:cNvPr id="12" name="Rounded Rectangle 11"/>
          <p:cNvSpPr/>
          <p:nvPr/>
        </p:nvSpPr>
        <p:spPr>
          <a:xfrm>
            <a:off x="6126479" y="2148840"/>
            <a:ext cx="1508760" cy="960120"/>
          </a:xfrm>
          <a:prstGeom prst="roundRect">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sz="1400" b="1">
                <a:solidFill>
                  <a:srgbClr val="162C4A"/>
                </a:solidFill>
              </a:defRPr>
            </a:pPr>
            <a:r>
              <a:t>Critical</a:t>
            </a:r>
            <a:br/>
            <a:r>
              <a:t>Realism</a:t>
            </a:r>
          </a:p>
        </p:txBody>
      </p:sp>
      <p:sp>
        <p:nvSpPr>
          <p:cNvPr id="13" name="TextBox 12"/>
          <p:cNvSpPr txBox="1"/>
          <p:nvPr/>
        </p:nvSpPr>
        <p:spPr>
          <a:xfrm>
            <a:off x="7644383" y="2450592"/>
            <a:ext cx="320040" cy="320040"/>
          </a:xfrm>
          <a:prstGeom prst="rect">
            <a:avLst/>
          </a:prstGeom>
          <a:noFill/>
        </p:spPr>
        <p:txBody>
          <a:bodyPr wrap="none">
            <a:spAutoFit/>
          </a:bodyPr>
          <a:lstStyle/>
          <a:p>
            <a:pPr>
              <a:defRPr sz="2300">
                <a:solidFill>
                  <a:srgbClr val="008080"/>
                </a:solidFill>
              </a:defRPr>
            </a:pPr>
            <a:r>
              <a:t>→</a:t>
            </a:r>
          </a:p>
        </p:txBody>
      </p:sp>
      <p:sp>
        <p:nvSpPr>
          <p:cNvPr id="14" name="Rounded Rectangle 13"/>
          <p:cNvSpPr/>
          <p:nvPr/>
        </p:nvSpPr>
        <p:spPr>
          <a:xfrm>
            <a:off x="8001000" y="2148840"/>
            <a:ext cx="1508760" cy="960120"/>
          </a:xfrm>
          <a:prstGeom prst="roundRect">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sz="1400" b="1">
                <a:solidFill>
                  <a:srgbClr val="162C4A"/>
                </a:solidFill>
              </a:defRPr>
            </a:pPr>
            <a:r>
              <a:t>Aligned</a:t>
            </a:r>
            <a:br/>
            <a:r>
              <a:t>Design</a:t>
            </a:r>
          </a:p>
        </p:txBody>
      </p:sp>
      <p:sp>
        <p:nvSpPr>
          <p:cNvPr id="15" name="TextBox 14"/>
          <p:cNvSpPr txBox="1"/>
          <p:nvPr/>
        </p:nvSpPr>
        <p:spPr>
          <a:xfrm>
            <a:off x="9518904" y="2450592"/>
            <a:ext cx="320040" cy="320040"/>
          </a:xfrm>
          <a:prstGeom prst="rect">
            <a:avLst/>
          </a:prstGeom>
          <a:noFill/>
        </p:spPr>
        <p:txBody>
          <a:bodyPr wrap="none">
            <a:spAutoFit/>
          </a:bodyPr>
          <a:lstStyle/>
          <a:p>
            <a:pPr>
              <a:defRPr sz="2300">
                <a:solidFill>
                  <a:srgbClr val="008080"/>
                </a:solidFill>
              </a:defRPr>
            </a:pPr>
            <a:r>
              <a:t>→</a:t>
            </a:r>
          </a:p>
        </p:txBody>
      </p:sp>
      <p:sp>
        <p:nvSpPr>
          <p:cNvPr id="16" name="Rounded Rectangle 15"/>
          <p:cNvSpPr/>
          <p:nvPr/>
        </p:nvSpPr>
        <p:spPr>
          <a:xfrm>
            <a:off x="9875520" y="2148840"/>
            <a:ext cx="1508760" cy="960120"/>
          </a:xfrm>
          <a:prstGeom prst="roundRect">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sz="1400" b="1">
                <a:solidFill>
                  <a:srgbClr val="162C4A"/>
                </a:solidFill>
              </a:defRPr>
            </a:pPr>
            <a:r>
              <a:rPr dirty="0"/>
              <a:t>DBA</a:t>
            </a:r>
            <a:br>
              <a:rPr dirty="0"/>
            </a:br>
            <a:r>
              <a:rPr dirty="0"/>
              <a:t>Contribution</a:t>
            </a:r>
          </a:p>
        </p:txBody>
      </p:sp>
      <p:sp>
        <p:nvSpPr>
          <p:cNvPr id="17" name="Rounded Rectangle 16"/>
          <p:cNvSpPr/>
          <p:nvPr/>
        </p:nvSpPr>
        <p:spPr>
          <a:xfrm>
            <a:off x="914400" y="3886200"/>
            <a:ext cx="3154680" cy="1325880"/>
          </a:xfrm>
          <a:prstGeom prst="roundRect">
            <a:avLst/>
          </a:prstGeom>
          <a:solidFill>
            <a:srgbClr val="FAF2DC"/>
          </a:solidFill>
          <a:ln w="15240">
            <a:solidFill>
              <a:srgbClr val="C7912D"/>
            </a:solidFill>
          </a:ln>
        </p:spPr>
        <p:style>
          <a:lnRef idx="1">
            <a:schemeClr val="accent1"/>
          </a:lnRef>
          <a:fillRef idx="3">
            <a:schemeClr val="accent1"/>
          </a:fillRef>
          <a:effectRef idx="2">
            <a:schemeClr val="accent1"/>
          </a:effectRef>
          <a:fontRef idx="minor">
            <a:schemeClr val="lt1"/>
          </a:fontRef>
        </p:style>
        <p:txBody>
          <a:bodyPr lIns="164592" tIns="109728" rIns="164592" rtlCol="0" anchor="t"/>
          <a:lstStyle/>
          <a:p>
            <a:pPr algn="ctr">
              <a:defRPr sz="1700" b="1">
                <a:solidFill>
                  <a:srgbClr val="162C4A"/>
                </a:solidFill>
                <a:latin typeface="Aptos"/>
              </a:defRPr>
            </a:pPr>
            <a:r>
              <a:t>1  Position</a:t>
            </a:r>
          </a:p>
          <a:p>
            <a:pPr>
              <a:spcBef>
                <a:spcPts val="500"/>
              </a:spcBef>
              <a:defRPr sz="1300">
                <a:solidFill>
                  <a:srgbClr val="282828"/>
                </a:solidFill>
                <a:latin typeface="Aptos"/>
              </a:defRPr>
            </a:pPr>
            <a:r>
              <a:t>Normal science, not paradigm shift</a:t>
            </a:r>
          </a:p>
        </p:txBody>
      </p:sp>
      <p:sp>
        <p:nvSpPr>
          <p:cNvPr id="18" name="Rounded Rectangle 17"/>
          <p:cNvSpPr/>
          <p:nvPr/>
        </p:nvSpPr>
        <p:spPr>
          <a:xfrm>
            <a:off x="4526280" y="3886200"/>
            <a:ext cx="3154680" cy="1325880"/>
          </a:xfrm>
          <a:prstGeom prst="roundRect">
            <a:avLst/>
          </a:prstGeom>
          <a:solidFill>
            <a:srgbClr val="E2F2F1"/>
          </a:solidFill>
          <a:ln w="15240">
            <a:solidFill>
              <a:srgbClr val="157E83"/>
            </a:solidFill>
          </a:ln>
        </p:spPr>
        <p:style>
          <a:lnRef idx="1">
            <a:schemeClr val="accent1"/>
          </a:lnRef>
          <a:fillRef idx="3">
            <a:schemeClr val="accent1"/>
          </a:fillRef>
          <a:effectRef idx="2">
            <a:schemeClr val="accent1"/>
          </a:effectRef>
          <a:fontRef idx="minor">
            <a:schemeClr val="lt1"/>
          </a:fontRef>
        </p:style>
        <p:txBody>
          <a:bodyPr lIns="164592" tIns="109728" rIns="164592" rtlCol="0" anchor="t"/>
          <a:lstStyle/>
          <a:p>
            <a:pPr algn="ctr">
              <a:defRPr sz="1700" b="1">
                <a:solidFill>
                  <a:srgbClr val="162C4A"/>
                </a:solidFill>
                <a:latin typeface="Aptos"/>
              </a:defRPr>
            </a:pPr>
            <a:r>
              <a:t>2  Philosophy</a:t>
            </a:r>
          </a:p>
          <a:p>
            <a:pPr>
              <a:spcBef>
                <a:spcPts val="500"/>
              </a:spcBef>
              <a:defRPr sz="1300">
                <a:solidFill>
                  <a:srgbClr val="282828"/>
                </a:solidFill>
                <a:latin typeface="Aptos"/>
              </a:defRPr>
            </a:pPr>
            <a:r>
              <a:t>Critical Realism provides best fit</a:t>
            </a:r>
          </a:p>
        </p:txBody>
      </p:sp>
      <p:sp>
        <p:nvSpPr>
          <p:cNvPr id="19" name="Rounded Rectangle 18"/>
          <p:cNvSpPr/>
          <p:nvPr/>
        </p:nvSpPr>
        <p:spPr>
          <a:xfrm>
            <a:off x="8138160" y="3886200"/>
            <a:ext cx="3154680" cy="1325880"/>
          </a:xfrm>
          <a:prstGeom prst="roundRect">
            <a:avLst/>
          </a:prstGeom>
          <a:solidFill>
            <a:srgbClr val="E7F3EA"/>
          </a:solidFill>
          <a:ln w="15240">
            <a:solidFill>
              <a:srgbClr val="508C65"/>
            </a:solidFill>
          </a:ln>
        </p:spPr>
        <p:style>
          <a:lnRef idx="1">
            <a:schemeClr val="accent1"/>
          </a:lnRef>
          <a:fillRef idx="3">
            <a:schemeClr val="accent1"/>
          </a:fillRef>
          <a:effectRef idx="2">
            <a:schemeClr val="accent1"/>
          </a:effectRef>
          <a:fontRef idx="minor">
            <a:schemeClr val="lt1"/>
          </a:fontRef>
        </p:style>
        <p:txBody>
          <a:bodyPr lIns="164592" tIns="109728" rIns="164592" rtlCol="0" anchor="t"/>
          <a:lstStyle/>
          <a:p>
            <a:pPr algn="ctr">
              <a:defRPr sz="1700" b="1">
                <a:solidFill>
                  <a:srgbClr val="162C4A"/>
                </a:solidFill>
                <a:latin typeface="Aptos"/>
              </a:defRPr>
            </a:pPr>
            <a:r>
              <a:t>3  Contribution</a:t>
            </a:r>
          </a:p>
          <a:p>
            <a:pPr>
              <a:spcBef>
                <a:spcPts val="500"/>
              </a:spcBef>
              <a:defRPr sz="1300">
                <a:solidFill>
                  <a:srgbClr val="282828"/>
                </a:solidFill>
                <a:latin typeface="Aptos"/>
              </a:defRPr>
            </a:pPr>
            <a:r>
              <a:t>Original explanatory evidence for practice</a:t>
            </a:r>
          </a:p>
        </p:txBody>
      </p:sp>
      <p:sp>
        <p:nvSpPr>
          <p:cNvPr id="20" name="TextBox 19"/>
          <p:cNvSpPr txBox="1"/>
          <p:nvPr/>
        </p:nvSpPr>
        <p:spPr>
          <a:xfrm>
            <a:off x="1695809" y="5532120"/>
            <a:ext cx="8769901" cy="553998"/>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defRPr sz="1500" i="1">
                <a:solidFill>
                  <a:srgbClr val="162C4A"/>
                </a:solidFill>
              </a:defRPr>
            </a:pPr>
            <a:r>
              <a:rPr dirty="0"/>
              <a:t>My study seeks to explain how </a:t>
            </a:r>
            <a:r>
              <a:rPr dirty="0" err="1"/>
              <a:t>organisational</a:t>
            </a:r>
            <a:r>
              <a:rPr dirty="0"/>
              <a:t> conditions shape travel-related experiences and outcomes</a:t>
            </a:r>
            <a:endParaRPr lang="en-GB" dirty="0"/>
          </a:p>
          <a:p>
            <a:pPr algn="ctr">
              <a:defRPr sz="1500" i="1">
                <a:solidFill>
                  <a:srgbClr val="162C4A"/>
                </a:solidFill>
              </a:defRPr>
            </a:pPr>
            <a:r>
              <a:rPr dirty="0"/>
              <a:t>and how that knowledge can improve community care practice.</a:t>
            </a:r>
          </a:p>
        </p:txBody>
      </p:sp>
    </p:spTree>
    <p:extLst>
      <p:ext uri="{BB962C8B-B14F-4D97-AF65-F5344CB8AC3E}">
        <p14:creationId xmlns:p14="http://schemas.microsoft.com/office/powerpoint/2010/main" val="2667169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2920" y="1143000"/>
            <a:ext cx="5394960" cy="2885405"/>
          </a:xfrm>
          <a:prstGeom prst="rect">
            <a:avLst/>
          </a:prstGeom>
          <a:noFill/>
        </p:spPr>
        <p:txBody>
          <a:bodyPr wrap="square">
            <a:spAutoFit/>
          </a:bodyPr>
          <a:lstStyle/>
          <a:p>
            <a:pPr algn="just">
              <a:spcAft>
                <a:spcPts val="900"/>
              </a:spcAft>
              <a:defRPr sz="1000"/>
            </a:pPr>
            <a:r>
              <a:rPr lang="en-GB" sz="1200" dirty="0"/>
              <a:t>References:</a:t>
            </a:r>
          </a:p>
          <a:p>
            <a:pPr algn="just">
              <a:spcAft>
                <a:spcPts val="900"/>
              </a:spcAft>
              <a:defRPr sz="1000"/>
            </a:pPr>
            <a:r>
              <a:rPr sz="1200" dirty="0"/>
              <a:t>Bhaskar, R. (2013) A Realist Theory of Science. Routledge.</a:t>
            </a:r>
          </a:p>
          <a:p>
            <a:pPr algn="just">
              <a:spcAft>
                <a:spcPts val="900"/>
              </a:spcAft>
              <a:defRPr sz="1000"/>
            </a:pPr>
            <a:r>
              <a:rPr sz="1200" dirty="0"/>
              <a:t>Fletcher, A.J. (2017) ‘Applying critical realism in qualitative research: methodology meets method’, International Journal of Social Research Methodology, 20(2), pp. 181–194. doi:10.1080/13645579.2016.1144401.</a:t>
            </a:r>
          </a:p>
          <a:p>
            <a:pPr algn="just">
              <a:spcAft>
                <a:spcPts val="900"/>
              </a:spcAft>
              <a:defRPr sz="1000"/>
            </a:pPr>
            <a:r>
              <a:rPr sz="1200" dirty="0"/>
              <a:t>Kuhn, T.S. (2012) The Structure of Scientific Revolutions. 4th ed. Chicago: University of Chicago Press.</a:t>
            </a:r>
          </a:p>
          <a:p>
            <a:pPr algn="just">
              <a:spcAft>
                <a:spcPts val="900"/>
              </a:spcAft>
              <a:defRPr sz="1000"/>
            </a:pPr>
            <a:r>
              <a:rPr sz="1200" dirty="0"/>
              <a:t>Saunders, M.N.K., Lewis, P. and Thornhill, A. (2023) Research Methods for Business Students. 9th ed. Harlow: Pearson.</a:t>
            </a:r>
          </a:p>
          <a:p>
            <a:pPr algn="just">
              <a:spcAft>
                <a:spcPts val="900"/>
              </a:spcAft>
              <a:defRPr sz="1000"/>
            </a:pPr>
            <a:r>
              <a:rPr sz="1200" dirty="0"/>
              <a:t>Tracy, S.J. (2010) ‘Qualitative quality: Eight “big-tent” criteria for excellent qualitative research’, Qualitative Inquiry, 16(10), pp. 837–851. doi:10.1177/1077800410383121.</a:t>
            </a:r>
          </a:p>
        </p:txBody>
      </p:sp>
      <p:sp>
        <p:nvSpPr>
          <p:cNvPr id="3" name="TextBox 2"/>
          <p:cNvSpPr txBox="1"/>
          <p:nvPr/>
        </p:nvSpPr>
        <p:spPr>
          <a:xfrm>
            <a:off x="6172200" y="1143000"/>
            <a:ext cx="5394960" cy="2985433"/>
          </a:xfrm>
          <a:prstGeom prst="rect">
            <a:avLst/>
          </a:prstGeom>
          <a:noFill/>
        </p:spPr>
        <p:txBody>
          <a:bodyPr wrap="square">
            <a:spAutoFit/>
          </a:bodyPr>
          <a:lstStyle/>
          <a:p>
            <a:pPr algn="just">
              <a:spcAft>
                <a:spcPts val="800"/>
              </a:spcAft>
              <a:defRPr sz="960"/>
            </a:pPr>
            <a:r>
              <a:rPr sz="1200" dirty="0"/>
              <a:t>Department of Health and Social Care (2026) Work-related quality of life of the adult social care workforce in England in 2025. London: DHSC.</a:t>
            </a:r>
          </a:p>
          <a:p>
            <a:pPr algn="just">
              <a:spcAft>
                <a:spcPts val="800"/>
              </a:spcAft>
              <a:defRPr sz="960"/>
            </a:pPr>
            <a:r>
              <a:rPr sz="1200" dirty="0"/>
              <a:t>Johnson, M., Rubery, J. and Egan, M. (2021) ‘Raising the bar? The impact of the UNISON ethical care campaign in UK domiciliary care’, Transfer: European Review of </a:t>
            </a:r>
            <a:r>
              <a:rPr sz="1200" dirty="0" err="1"/>
              <a:t>Labour</a:t>
            </a:r>
            <a:r>
              <a:rPr sz="1200" dirty="0"/>
              <a:t> and Research, 27(3), pp. 367–382. doi:10.1177/10242589211028460.</a:t>
            </a:r>
          </a:p>
          <a:p>
            <a:pPr algn="just">
              <a:spcAft>
                <a:spcPts val="800"/>
              </a:spcAft>
              <a:defRPr sz="960"/>
            </a:pPr>
            <a:r>
              <a:rPr sz="1200" dirty="0" err="1"/>
              <a:t>Ravalier</a:t>
            </a:r>
            <a:r>
              <a:rPr sz="1200" dirty="0"/>
              <a:t>, J.M., McFadden, P., Gillen, P., Mallett, J., Nicholl, P., Neill, R., Manthorpe, J., Moriarty, J., Schroder, H. and Curry, D. (2023) ‘Working Conditions and Well-Being across the COVID Pandemic in UK Social (Care) Workers’, The British Journal of Social Work, 53(2), pp. 1225–1242. doi:10.1093/</a:t>
            </a:r>
            <a:r>
              <a:rPr sz="1200" dirty="0" err="1"/>
              <a:t>bjsw</a:t>
            </a:r>
            <a:r>
              <a:rPr sz="1200" dirty="0"/>
              <a:t>/bcac214.</a:t>
            </a:r>
          </a:p>
          <a:p>
            <a:pPr algn="just">
              <a:spcAft>
                <a:spcPts val="800"/>
              </a:spcAft>
              <a:defRPr sz="960"/>
            </a:pPr>
            <a:r>
              <a:rPr sz="1200" dirty="0"/>
              <a:t>National Institute for Health and Care Excellence (NICE) (2015) Home care: delivering personal care and practical support to older people living in their own homes. NICE guideline NG21. London: NICE.</a:t>
            </a:r>
          </a:p>
        </p:txBody>
      </p:sp>
    </p:spTree>
    <p:extLst>
      <p:ext uri="{BB962C8B-B14F-4D97-AF65-F5344CB8AC3E}">
        <p14:creationId xmlns:p14="http://schemas.microsoft.com/office/powerpoint/2010/main" val="1372391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341</TotalTime>
  <Words>3647</Words>
  <Application>Microsoft Office PowerPoint</Application>
  <PresentationFormat>Widescreen</PresentationFormat>
  <Paragraphs>303</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Aklima Begum</cp:lastModifiedBy>
  <cp:revision>39</cp:revision>
  <dcterms:created xsi:type="dcterms:W3CDTF">2013-01-27T09:14:16Z</dcterms:created>
  <dcterms:modified xsi:type="dcterms:W3CDTF">2026-08-10T06:46:42Z</dcterms:modified>
  <cp:category/>
</cp:coreProperties>
</file>