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7" r:id="rId2"/>
    <p:sldId id="258" r:id="rId3"/>
    <p:sldId id="259" r:id="rId4"/>
    <p:sldId id="260" r:id="rId5"/>
    <p:sldId id="261" r:id="rId6"/>
    <p:sldId id="262" r:id="rId7"/>
    <p:sldId id="264" r:id="rId8"/>
    <p:sldId id="266" r:id="rId9"/>
    <p:sldId id="267" r:id="rId10"/>
    <p:sldId id="268" r:id="rId11"/>
    <p:sldId id="269" r:id="rId12"/>
    <p:sldId id="270" r:id="rId13"/>
    <p:sldId id="271" r:id="rId14"/>
    <p:sldId id="273" r:id="rId15"/>
    <p:sldId id="274" r:id="rId16"/>
    <p:sldId id="275" r:id="rId17"/>
    <p:sldId id="26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74" d="100"/>
          <a:sy n="74" d="100"/>
        </p:scale>
        <p:origin x="29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4C1572-B9EB-4B25-886A-AB0CBF6CF070}" type="datetimeFigureOut">
              <a:rPr lang="en-GB" smtClean="0"/>
              <a:t>06/10/2016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0DE45-7F76-4D01-9B63-E03453BC2FC9}" type="slidenum">
              <a:rPr lang="en-GB" smtClean="0"/>
              <a:t>‹#›</a:t>
            </a:fld>
            <a:endParaRPr lang="en-GB"/>
          </a:p>
        </p:txBody>
      </p:sp>
    </p:spTree>
    <p:extLst>
      <p:ext uri="{BB962C8B-B14F-4D97-AF65-F5344CB8AC3E}">
        <p14:creationId xmlns:p14="http://schemas.microsoft.com/office/powerpoint/2010/main" val="773984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TextEdit="1"/>
          </p:cNvSpPr>
          <p:nvPr>
            <p:ph type="sldImg"/>
          </p:nvPr>
        </p:nvSpPr>
        <p:spPr bwMode="auto">
          <a:noFill/>
          <a:ln>
            <a:solidFill>
              <a:srgbClr val="000000"/>
            </a:solidFill>
            <a:miter lim="800000"/>
            <a:headEnd/>
            <a:tailEnd/>
          </a:ln>
        </p:spPr>
      </p:sp>
      <p:sp>
        <p:nvSpPr>
          <p:cNvPr id="35843" name="Rectangle 3"/>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endParaRPr lang="en-US" smtClean="0"/>
          </a:p>
        </p:txBody>
      </p:sp>
    </p:spTree>
    <p:extLst>
      <p:ext uri="{BB962C8B-B14F-4D97-AF65-F5344CB8AC3E}">
        <p14:creationId xmlns:p14="http://schemas.microsoft.com/office/powerpoint/2010/main" val="1786752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268334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63951020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70248640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95341224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415669303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458570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109224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48289803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06/10/2016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82281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06063158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06/10/2016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81651747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06/10/2016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22886975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upload.wikimedia.org/wikipedia/commons/e/ec/Maison_carree_side.jpg"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75656" y="2677403"/>
            <a:ext cx="6400800" cy="1752600"/>
          </a:xfrm>
        </p:spPr>
        <p:txBody>
          <a:bodyPr/>
          <a:lstStyle/>
          <a:p>
            <a:r>
              <a:rPr lang="en-GB" dirty="0" smtClean="0"/>
              <a:t>CLAH5005</a:t>
            </a:r>
          </a:p>
          <a:p>
            <a:r>
              <a:rPr lang="en-GB" dirty="0"/>
              <a:t>Roman Society in the Julio-</a:t>
            </a:r>
            <a:r>
              <a:rPr lang="en-GB" dirty="0" err="1"/>
              <a:t>Claudian</a:t>
            </a:r>
            <a:r>
              <a:rPr lang="en-GB" dirty="0"/>
              <a:t> period </a:t>
            </a:r>
            <a:r>
              <a:rPr lang="en-GB" dirty="0" smtClean="0"/>
              <a:t>and the reign of </a:t>
            </a:r>
            <a:r>
              <a:rPr lang="en-GB" dirty="0" err="1" smtClean="0"/>
              <a:t>claudius</a:t>
            </a:r>
            <a:endParaRPr lang="en-GB" dirty="0"/>
          </a:p>
        </p:txBody>
      </p:sp>
      <p:sp>
        <p:nvSpPr>
          <p:cNvPr id="2" name="Title 1"/>
          <p:cNvSpPr>
            <a:spLocks noGrp="1"/>
          </p:cNvSpPr>
          <p:nvPr>
            <p:ph type="ctrTitle"/>
          </p:nvPr>
        </p:nvSpPr>
        <p:spPr>
          <a:xfrm>
            <a:off x="685800" y="188640"/>
            <a:ext cx="7772400" cy="1440160"/>
          </a:xfrm>
        </p:spPr>
        <p:txBody>
          <a:bodyPr>
            <a:normAutofit/>
          </a:bodyPr>
          <a:lstStyle/>
          <a:p>
            <a:r>
              <a:rPr lang="en-GB" dirty="0"/>
              <a:t>Literature and Culture in the Reign of Nero</a:t>
            </a:r>
          </a:p>
        </p:txBody>
      </p:sp>
      <p:pic>
        <p:nvPicPr>
          <p:cNvPr id="4" name="Picture 3"/>
          <p:cNvPicPr>
            <a:picLocks noChangeAspect="1"/>
          </p:cNvPicPr>
          <p:nvPr/>
        </p:nvPicPr>
        <p:blipFill>
          <a:blip r:embed="rId2"/>
          <a:stretch>
            <a:fillRect/>
          </a:stretch>
        </p:blipFill>
        <p:spPr>
          <a:xfrm>
            <a:off x="6999450" y="3729310"/>
            <a:ext cx="1840976" cy="2230760"/>
          </a:xfrm>
          <a:prstGeom prst="rect">
            <a:avLst/>
          </a:prstGeom>
        </p:spPr>
      </p:pic>
      <p:pic>
        <p:nvPicPr>
          <p:cNvPr id="9" name="Picture 8"/>
          <p:cNvPicPr>
            <a:picLocks noChangeAspect="1"/>
          </p:cNvPicPr>
          <p:nvPr/>
        </p:nvPicPr>
        <p:blipFill>
          <a:blip r:embed="rId3"/>
          <a:stretch>
            <a:fillRect/>
          </a:stretch>
        </p:blipFill>
        <p:spPr>
          <a:xfrm>
            <a:off x="2950407" y="3729310"/>
            <a:ext cx="3899603" cy="2056256"/>
          </a:xfrm>
          <a:prstGeom prst="rect">
            <a:avLst/>
          </a:prstGeom>
        </p:spPr>
      </p:pic>
      <p:sp>
        <p:nvSpPr>
          <p:cNvPr id="13" name="Rectangle 12"/>
          <p:cNvSpPr/>
          <p:nvPr/>
        </p:nvSpPr>
        <p:spPr>
          <a:xfrm>
            <a:off x="2753386" y="5829766"/>
            <a:ext cx="4246064" cy="523220"/>
          </a:xfrm>
          <a:prstGeom prst="rect">
            <a:avLst/>
          </a:prstGeom>
        </p:spPr>
        <p:txBody>
          <a:bodyPr wrap="square">
            <a:spAutoFit/>
          </a:bodyPr>
          <a:lstStyle/>
          <a:p>
            <a:pPr algn="ctr"/>
            <a:r>
              <a:rPr lang="en-GB" sz="1400" b="1" dirty="0"/>
              <a:t>Lawrence Alma-Tadema (1871) </a:t>
            </a:r>
            <a:endParaRPr lang="en-GB" sz="1400" dirty="0"/>
          </a:p>
          <a:p>
            <a:pPr algn="ctr"/>
            <a:r>
              <a:rPr lang="en-GB" sz="1400" b="1" dirty="0"/>
              <a:t>“A Roman Emperor Claudius” </a:t>
            </a:r>
            <a:endParaRPr lang="en-GB" sz="1400" dirty="0"/>
          </a:p>
        </p:txBody>
      </p:sp>
      <p:pic>
        <p:nvPicPr>
          <p:cNvPr id="10" name="Picture 9"/>
          <p:cNvPicPr>
            <a:picLocks noChangeAspect="1"/>
          </p:cNvPicPr>
          <p:nvPr/>
        </p:nvPicPr>
        <p:blipFill>
          <a:blip r:embed="rId4"/>
          <a:stretch>
            <a:fillRect/>
          </a:stretch>
        </p:blipFill>
        <p:spPr>
          <a:xfrm>
            <a:off x="246081" y="3729310"/>
            <a:ext cx="2598369" cy="1749296"/>
          </a:xfrm>
          <a:prstGeom prst="rect">
            <a:avLst/>
          </a:prstGeom>
        </p:spPr>
      </p:pic>
      <p:sp>
        <p:nvSpPr>
          <p:cNvPr id="14" name="Rectangle 13"/>
          <p:cNvSpPr/>
          <p:nvPr/>
        </p:nvSpPr>
        <p:spPr>
          <a:xfrm>
            <a:off x="6826220" y="6058841"/>
            <a:ext cx="2073082" cy="308953"/>
          </a:xfrm>
          <a:prstGeom prst="rect">
            <a:avLst/>
          </a:prstGeom>
        </p:spPr>
        <p:txBody>
          <a:bodyPr wrap="square">
            <a:spAutoFit/>
          </a:bodyPr>
          <a:lstStyle/>
          <a:p>
            <a:pPr algn="ctr"/>
            <a:r>
              <a:rPr lang="en-GB" sz="1400" b="1" dirty="0" smtClean="0"/>
              <a:t>Bust of Claudius</a:t>
            </a:r>
            <a:endParaRPr lang="en-GB" sz="1400" dirty="0"/>
          </a:p>
        </p:txBody>
      </p:sp>
      <p:sp>
        <p:nvSpPr>
          <p:cNvPr id="16" name="Rectangle 15"/>
          <p:cNvSpPr/>
          <p:nvPr/>
        </p:nvSpPr>
        <p:spPr>
          <a:xfrm>
            <a:off x="246081" y="5521989"/>
            <a:ext cx="2507305" cy="584775"/>
          </a:xfrm>
          <a:prstGeom prst="rect">
            <a:avLst/>
          </a:prstGeom>
        </p:spPr>
        <p:txBody>
          <a:bodyPr wrap="square">
            <a:spAutoFit/>
          </a:bodyPr>
          <a:lstStyle/>
          <a:p>
            <a:r>
              <a:rPr lang="en-GB" sz="1600" b="1" dirty="0" smtClean="0"/>
              <a:t>Temple of Hathor, </a:t>
            </a:r>
            <a:r>
              <a:rPr lang="en-GB" sz="1600" b="1" dirty="0" err="1" smtClean="0"/>
              <a:t>Dendera</a:t>
            </a:r>
            <a:r>
              <a:rPr lang="en-GB" sz="1600" b="1" dirty="0" smtClean="0"/>
              <a:t>, Egypt</a:t>
            </a:r>
          </a:p>
        </p:txBody>
      </p:sp>
    </p:spTree>
    <p:extLst>
      <p:ext uri="{BB962C8B-B14F-4D97-AF65-F5344CB8AC3E}">
        <p14:creationId xmlns:p14="http://schemas.microsoft.com/office/powerpoint/2010/main" val="26397436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Society in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5923408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Styles of the Elite</a:t>
            </a:r>
            <a:endParaRPr lang="en-GB" dirty="0"/>
          </a:p>
        </p:txBody>
      </p:sp>
      <p:sp>
        <p:nvSpPr>
          <p:cNvPr id="6" name="Content Placeholder 4"/>
          <p:cNvSpPr>
            <a:spLocks noGrp="1"/>
          </p:cNvSpPr>
          <p:nvPr>
            <p:ph sz="quarter" idx="1"/>
          </p:nvPr>
        </p:nvSpPr>
        <p:spPr>
          <a:xfrm>
            <a:off x="193183" y="1527048"/>
            <a:ext cx="6310648" cy="2581313"/>
          </a:xfrm>
        </p:spPr>
        <p:txBody>
          <a:bodyPr>
            <a:normAutofit fontScale="77500" lnSpcReduction="20000"/>
          </a:bodyPr>
          <a:lstStyle/>
          <a:p>
            <a:r>
              <a:rPr lang="en-GB" dirty="0" smtClean="0"/>
              <a:t>Competition among the elite for status important aspect of Roman Culture.</a:t>
            </a:r>
          </a:p>
          <a:p>
            <a:endParaRPr lang="en-GB" sz="1200" dirty="0" smtClean="0"/>
          </a:p>
          <a:p>
            <a:r>
              <a:rPr lang="en-GB" dirty="0" smtClean="0"/>
              <a:t>Private “extravagance” alongside public munificence.</a:t>
            </a:r>
          </a:p>
          <a:p>
            <a:pPr>
              <a:buNone/>
            </a:pPr>
            <a:endParaRPr lang="en-GB" sz="1200" dirty="0" smtClean="0"/>
          </a:p>
          <a:p>
            <a:r>
              <a:rPr lang="en-GB" dirty="0" smtClean="0"/>
              <a:t>Social and political prestige interwoven. </a:t>
            </a:r>
          </a:p>
          <a:p>
            <a:pPr>
              <a:buNone/>
            </a:pPr>
            <a:endParaRPr lang="en-GB" sz="1200" dirty="0" smtClean="0"/>
          </a:p>
          <a:p>
            <a:r>
              <a:rPr lang="en-GB" dirty="0" smtClean="0"/>
              <a:t>Moralising against decadence by traditionalists (often by stoics). </a:t>
            </a:r>
          </a:p>
          <a:p>
            <a:endParaRPr lang="en-GB" dirty="0"/>
          </a:p>
        </p:txBody>
      </p:sp>
      <p:pic>
        <p:nvPicPr>
          <p:cNvPr id="7" name="Content Placeholder 6"/>
          <p:cNvPicPr>
            <a:picLocks noGrp="1" noChangeAspect="1"/>
          </p:cNvPicPr>
          <p:nvPr>
            <p:ph sz="half" idx="4294967295"/>
          </p:nvPr>
        </p:nvPicPr>
        <p:blipFill>
          <a:blip r:embed="rId2"/>
          <a:stretch>
            <a:fillRect/>
          </a:stretch>
        </p:blipFill>
        <p:spPr>
          <a:xfrm>
            <a:off x="6615155" y="1527048"/>
            <a:ext cx="2094583" cy="2391643"/>
          </a:xfrm>
          <a:prstGeom prst="rect">
            <a:avLst/>
          </a:prstGeom>
        </p:spPr>
      </p:pic>
      <p:sp>
        <p:nvSpPr>
          <p:cNvPr id="8" name="Content Placeholder 2"/>
          <p:cNvSpPr txBox="1">
            <a:spLocks/>
          </p:cNvSpPr>
          <p:nvPr/>
        </p:nvSpPr>
        <p:spPr>
          <a:xfrm>
            <a:off x="193183" y="4108361"/>
            <a:ext cx="8796271" cy="2749639"/>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dirty="0" smtClean="0"/>
              <a:t>“The consulate of Gaius </a:t>
            </a:r>
            <a:r>
              <a:rPr lang="en-GB" dirty="0" err="1" smtClean="0"/>
              <a:t>Sulpicius</a:t>
            </a:r>
            <a:r>
              <a:rPr lang="en-GB" dirty="0" smtClean="0"/>
              <a:t> and </a:t>
            </a:r>
            <a:r>
              <a:rPr lang="en-GB" dirty="0" err="1" smtClean="0"/>
              <a:t>Decimus</a:t>
            </a:r>
            <a:r>
              <a:rPr lang="en-GB" dirty="0" smtClean="0"/>
              <a:t> </a:t>
            </a:r>
            <a:r>
              <a:rPr lang="en-GB" dirty="0" err="1" smtClean="0"/>
              <a:t>Haterius</a:t>
            </a:r>
            <a:r>
              <a:rPr lang="en-GB" dirty="0" smtClean="0"/>
              <a:t> followed [AD 22]: a year of quiet abroad, though at home there was uneasiness against the luxury which had broken all bounds and extended to every object on which money can be squandered. But other extravagances, though actually more serious, could as a rule be kept private by concealing the prices paid: it was the apparatus of gluttony and intemperance which had become the eternal theme of gossip and had awakened anxiety lest a prince of old-world thriftiness might adopt too harsh measures. For, when the point was mooted by Gaius </a:t>
            </a:r>
            <a:r>
              <a:rPr lang="en-GB" dirty="0" err="1" smtClean="0"/>
              <a:t>Bibulus</a:t>
            </a:r>
            <a:r>
              <a:rPr lang="en-GB" dirty="0" smtClean="0"/>
              <a:t>, it had been maintained by his fellow-</a:t>
            </a:r>
            <a:r>
              <a:rPr lang="en-GB" dirty="0" err="1" smtClean="0"/>
              <a:t>aediles</a:t>
            </a:r>
            <a:r>
              <a:rPr lang="en-GB" dirty="0" smtClean="0"/>
              <a:t> also that the sumptuary law was a dead letter; that the prohibited prices for articles of food were rising daily; and that the advance could not be checked by moderate methods.” – </a:t>
            </a:r>
            <a:r>
              <a:rPr lang="en-GB" b="1" dirty="0" smtClean="0"/>
              <a:t>Tacitus </a:t>
            </a:r>
            <a:r>
              <a:rPr lang="en-GB" b="1" i="1" dirty="0" smtClean="0"/>
              <a:t>Annals </a:t>
            </a:r>
            <a:r>
              <a:rPr lang="en-GB" b="1" dirty="0" smtClean="0"/>
              <a:t>3.52</a:t>
            </a:r>
            <a:r>
              <a:rPr lang="en-GB" dirty="0" smtClean="0"/>
              <a:t>.</a:t>
            </a:r>
            <a:endParaRPr lang="en-GB" dirty="0"/>
          </a:p>
        </p:txBody>
      </p:sp>
    </p:spTree>
    <p:extLst>
      <p:ext uri="{BB962C8B-B14F-4D97-AF65-F5344CB8AC3E}">
        <p14:creationId xmlns:p14="http://schemas.microsoft.com/office/powerpoint/2010/main" val="4213897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Exotic Import from the East</a:t>
            </a:r>
            <a:endParaRPr lang="en-GB" dirty="0"/>
          </a:p>
        </p:txBody>
      </p:sp>
      <p:pic>
        <p:nvPicPr>
          <p:cNvPr id="7" name="Content Placeholder 6"/>
          <p:cNvPicPr>
            <a:picLocks noGrp="1" noChangeAspect="1"/>
          </p:cNvPicPr>
          <p:nvPr>
            <p:ph sz="half" idx="1"/>
          </p:nvPr>
        </p:nvPicPr>
        <p:blipFill>
          <a:blip r:embed="rId2"/>
          <a:stretch>
            <a:fillRect/>
          </a:stretch>
        </p:blipFill>
        <p:spPr>
          <a:xfrm>
            <a:off x="302974" y="1529812"/>
            <a:ext cx="4035902" cy="4365114"/>
          </a:xfrm>
          <a:prstGeom prst="rect">
            <a:avLst/>
          </a:prstGeom>
        </p:spPr>
      </p:pic>
      <p:sp>
        <p:nvSpPr>
          <p:cNvPr id="6" name="Content Placeholder 2"/>
          <p:cNvSpPr>
            <a:spLocks noGrp="1"/>
          </p:cNvSpPr>
          <p:nvPr>
            <p:ph sz="half" idx="2"/>
          </p:nvPr>
        </p:nvSpPr>
        <p:spPr>
          <a:xfrm>
            <a:off x="4662151" y="1687132"/>
            <a:ext cx="4288665" cy="4829577"/>
          </a:xfrm>
        </p:spPr>
        <p:txBody>
          <a:bodyPr>
            <a:normAutofit fontScale="77500" lnSpcReduction="20000"/>
          </a:bodyPr>
          <a:lstStyle/>
          <a:p>
            <a:pPr marL="0">
              <a:buNone/>
            </a:pPr>
            <a:r>
              <a:rPr lang="en-GB" sz="3000" dirty="0" smtClean="0"/>
              <a:t>“For on what am I to make my first effort at prohibition and retrenchment to the ancient standard? On the infinite expanse of our villas? The numbers — the nations — of our slaves? The weight of our silver and gold? The miracles of bronze and canvas? The promiscuous dress of male and female — and the specially female extravagance by which,</a:t>
            </a:r>
            <a:r>
              <a:rPr lang="en-GB" sz="3000" b="1" dirty="0" smtClean="0"/>
              <a:t> for the sake of jewels, our wealth is transported to alien or hostile countries</a:t>
            </a:r>
            <a:r>
              <a:rPr lang="en-GB" sz="3000" dirty="0" smtClean="0"/>
              <a:t>?” – </a:t>
            </a:r>
            <a:r>
              <a:rPr lang="en-GB" sz="3000" b="1" dirty="0" smtClean="0"/>
              <a:t>Tacitus </a:t>
            </a:r>
            <a:r>
              <a:rPr lang="en-GB" sz="3000" b="1" i="1" dirty="0" smtClean="0"/>
              <a:t>Annals </a:t>
            </a:r>
            <a:r>
              <a:rPr lang="en-GB" sz="3000" b="1" dirty="0" smtClean="0"/>
              <a:t>3.53</a:t>
            </a:r>
            <a:r>
              <a:rPr lang="en-GB" sz="3000" dirty="0" smtClean="0"/>
              <a:t>.</a:t>
            </a:r>
            <a:r>
              <a:rPr lang="en-GB" sz="3000" b="1" i="1" dirty="0" smtClean="0"/>
              <a:t> </a:t>
            </a:r>
            <a:endParaRPr lang="en-GB" sz="3000" dirty="0"/>
          </a:p>
        </p:txBody>
      </p:sp>
      <p:sp>
        <p:nvSpPr>
          <p:cNvPr id="8" name="Rectangle 7"/>
          <p:cNvSpPr/>
          <p:nvPr/>
        </p:nvSpPr>
        <p:spPr>
          <a:xfrm>
            <a:off x="301752" y="6000796"/>
            <a:ext cx="4104456" cy="307777"/>
          </a:xfrm>
          <a:prstGeom prst="rect">
            <a:avLst/>
          </a:prstGeom>
        </p:spPr>
        <p:txBody>
          <a:bodyPr wrap="square">
            <a:spAutoFit/>
          </a:bodyPr>
          <a:lstStyle/>
          <a:p>
            <a:pPr algn="ctr"/>
            <a:r>
              <a:rPr lang="en-GB" sz="1400" dirty="0"/>
              <a:t>Map of Roman Coins in India – Suresh (2004). </a:t>
            </a:r>
          </a:p>
        </p:txBody>
      </p:sp>
    </p:spTree>
    <p:extLst>
      <p:ext uri="{BB962C8B-B14F-4D97-AF65-F5344CB8AC3E}">
        <p14:creationId xmlns:p14="http://schemas.microsoft.com/office/powerpoint/2010/main" val="3336884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 Crisis of AD 33</a:t>
            </a:r>
            <a:endParaRPr lang="en-GB" dirty="0"/>
          </a:p>
        </p:txBody>
      </p:sp>
      <p:sp>
        <p:nvSpPr>
          <p:cNvPr id="3" name="Content Placeholder 2"/>
          <p:cNvSpPr>
            <a:spLocks noGrp="1"/>
          </p:cNvSpPr>
          <p:nvPr>
            <p:ph sz="quarter" idx="1"/>
          </p:nvPr>
        </p:nvSpPr>
        <p:spPr>
          <a:xfrm>
            <a:off x="193183" y="1527048"/>
            <a:ext cx="8642969" cy="4963904"/>
          </a:xfrm>
        </p:spPr>
        <p:txBody>
          <a:bodyPr>
            <a:normAutofit fontScale="92500" lnSpcReduction="20000"/>
          </a:bodyPr>
          <a:lstStyle/>
          <a:p>
            <a:r>
              <a:rPr lang="en-GB" i="1" dirty="0" err="1"/>
              <a:t>d</a:t>
            </a:r>
            <a:r>
              <a:rPr lang="en-GB" i="1" dirty="0" err="1" smtClean="0"/>
              <a:t>elatores</a:t>
            </a:r>
            <a:r>
              <a:rPr lang="en-GB" i="1" dirty="0" smtClean="0"/>
              <a:t> </a:t>
            </a:r>
            <a:r>
              <a:rPr lang="en-GB" dirty="0" smtClean="0"/>
              <a:t>targeting those engaged in usury – widespread floating of an earlier law of </a:t>
            </a:r>
            <a:r>
              <a:rPr lang="en-GB" dirty="0"/>
              <a:t>Julius Caesar on </a:t>
            </a:r>
            <a:r>
              <a:rPr lang="en-GB" dirty="0" smtClean="0"/>
              <a:t>loans </a:t>
            </a:r>
            <a:r>
              <a:rPr lang="en-GB" dirty="0"/>
              <a:t>and land-ownership in </a:t>
            </a:r>
            <a:r>
              <a:rPr lang="en-GB" dirty="0" smtClean="0"/>
              <a:t>Italy.</a:t>
            </a:r>
          </a:p>
          <a:p>
            <a:r>
              <a:rPr lang="en-GB" dirty="0" smtClean="0"/>
              <a:t>The </a:t>
            </a:r>
            <a:r>
              <a:rPr lang="en-GB" dirty="0"/>
              <a:t>praetor </a:t>
            </a:r>
            <a:r>
              <a:rPr lang="en-GB" dirty="0" err="1"/>
              <a:t>Sempronius</a:t>
            </a:r>
            <a:r>
              <a:rPr lang="en-GB" dirty="0"/>
              <a:t> </a:t>
            </a:r>
            <a:r>
              <a:rPr lang="en-GB" dirty="0" smtClean="0"/>
              <a:t>Gracchus refers matter to the Senate, the Senate to the emperor Tiberius. </a:t>
            </a:r>
          </a:p>
          <a:p>
            <a:r>
              <a:rPr lang="en-GB" dirty="0" smtClean="0"/>
              <a:t>18 </a:t>
            </a:r>
            <a:r>
              <a:rPr lang="en-GB" dirty="0"/>
              <a:t>months granted in order to comply with the law. </a:t>
            </a:r>
          </a:p>
          <a:p>
            <a:r>
              <a:rPr lang="en-GB" dirty="0"/>
              <a:t>Shortage of coined money resulting from mass calling in of debts, and the concentration of currency in the state treasuries due to confiscation and sale of property of those denounced in treason trails. </a:t>
            </a:r>
          </a:p>
          <a:p>
            <a:r>
              <a:rPr lang="en-GB" dirty="0"/>
              <a:t>Requirement to invest in land in Italy. </a:t>
            </a:r>
          </a:p>
          <a:p>
            <a:r>
              <a:rPr lang="en-GB" dirty="0"/>
              <a:t>Creditors demanded payment in full, money hoarded and property prices collapse. </a:t>
            </a:r>
          </a:p>
          <a:p>
            <a:r>
              <a:rPr lang="en-GB" dirty="0"/>
              <a:t>Heavily indebt found it difficult to sell and repay loans. </a:t>
            </a:r>
          </a:p>
        </p:txBody>
      </p:sp>
    </p:spTree>
    <p:extLst>
      <p:ext uri="{BB962C8B-B14F-4D97-AF65-F5344CB8AC3E}">
        <p14:creationId xmlns:p14="http://schemas.microsoft.com/office/powerpoint/2010/main" val="356043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496944" cy="5847755"/>
          </a:xfrm>
          <a:prstGeom prst="rect">
            <a:avLst/>
          </a:prstGeom>
        </p:spPr>
        <p:txBody>
          <a:bodyPr wrap="square">
            <a:spAutoFit/>
          </a:bodyPr>
          <a:lstStyle/>
          <a:p>
            <a:r>
              <a:rPr lang="en-GB" sz="3400" dirty="0"/>
              <a:t>“The Tiberius came to the rescue. He distributed a hundred million sesterces among specially established banks, for interest-free three-year state loans, against security of double the value in landed property. Credit was thus restored; and gradually private lenders, too, reappeared. However, land transactions failed to adhere to the provisions of the senatorial decree. As usual, the beginning was strict, the sequel slack.” – </a:t>
            </a:r>
            <a:r>
              <a:rPr lang="en-GB" sz="3400" b="1" dirty="0"/>
              <a:t>Tacitus </a:t>
            </a:r>
            <a:r>
              <a:rPr lang="en-GB" sz="3400" b="1" i="1" dirty="0"/>
              <a:t>Annals </a:t>
            </a:r>
            <a:r>
              <a:rPr lang="en-GB" sz="3400" b="1" dirty="0" smtClean="0"/>
              <a:t>6.16</a:t>
            </a:r>
            <a:r>
              <a:rPr lang="en-GB" sz="3400" dirty="0" smtClean="0"/>
              <a:t>.</a:t>
            </a:r>
            <a:r>
              <a:rPr lang="en-GB" sz="3400" b="1" dirty="0" smtClean="0"/>
              <a:t> </a:t>
            </a:r>
            <a:endParaRPr lang="en-GB" sz="3400" dirty="0"/>
          </a:p>
        </p:txBody>
      </p:sp>
    </p:spTree>
    <p:extLst>
      <p:ext uri="{BB962C8B-B14F-4D97-AF65-F5344CB8AC3E}">
        <p14:creationId xmlns:p14="http://schemas.microsoft.com/office/powerpoint/2010/main" val="1682478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115616" y="1906073"/>
            <a:ext cx="6768752" cy="3251119"/>
          </a:xfrm>
          <a:prstGeom prst="rect">
            <a:avLst/>
          </a:prstGeom>
        </p:spPr>
        <p:txBody>
          <a:bodyPr vert="horz">
            <a:normAutofit/>
          </a:bodyPr>
          <a:lstStyle/>
          <a:p>
            <a:pPr marL="274320" indent="-274320" algn="ctr">
              <a:spcBef>
                <a:spcPct val="20000"/>
              </a:spcBef>
              <a:buClr>
                <a:srgbClr val="D16349"/>
              </a:buClr>
              <a:buSzPct val="85000"/>
              <a:defRPr/>
            </a:pPr>
            <a:r>
              <a:rPr lang="en-GB" sz="6000" b="1" dirty="0" smtClean="0">
                <a:solidFill>
                  <a:prstClr val="black"/>
                </a:solidFill>
              </a:rPr>
              <a:t>Immigration to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7056070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Foreign born Population in Rome</a:t>
            </a:r>
            <a:endParaRPr lang="en-GB" dirty="0"/>
          </a:p>
        </p:txBody>
      </p:sp>
      <p:sp>
        <p:nvSpPr>
          <p:cNvPr id="3" name="Content Placeholder 2"/>
          <p:cNvSpPr>
            <a:spLocks noGrp="1"/>
          </p:cNvSpPr>
          <p:nvPr>
            <p:ph idx="1"/>
          </p:nvPr>
        </p:nvSpPr>
        <p:spPr>
          <a:xfrm>
            <a:off x="179512" y="1628800"/>
            <a:ext cx="8784976" cy="4968552"/>
          </a:xfrm>
        </p:spPr>
        <p:txBody>
          <a:bodyPr>
            <a:normAutofit fontScale="92500" lnSpcReduction="10000"/>
          </a:bodyPr>
          <a:lstStyle/>
          <a:p>
            <a:r>
              <a:rPr lang="en-GB" dirty="0"/>
              <a:t>Difficult to estimate free born foreign immigrant population of Rome – but Rome had constantly had peoples moving into the city.</a:t>
            </a:r>
          </a:p>
          <a:p>
            <a:endParaRPr lang="en-GB" sz="500" dirty="0" smtClean="0"/>
          </a:p>
          <a:p>
            <a:r>
              <a:rPr lang="en-GB" dirty="0" smtClean="0"/>
              <a:t>Motives for coming to Rome:</a:t>
            </a:r>
          </a:p>
          <a:p>
            <a:pPr lvl="1"/>
            <a:r>
              <a:rPr lang="en-GB" dirty="0" smtClean="0"/>
              <a:t>To practice a trade like sculpting (</a:t>
            </a:r>
            <a:r>
              <a:rPr lang="en-GB" b="1" i="1" dirty="0" smtClean="0"/>
              <a:t>IGUR </a:t>
            </a:r>
            <a:r>
              <a:rPr lang="en-GB" b="1" dirty="0" smtClean="0"/>
              <a:t>1222</a:t>
            </a:r>
            <a:r>
              <a:rPr lang="en-GB" dirty="0" smtClean="0"/>
              <a:t>).</a:t>
            </a:r>
          </a:p>
          <a:p>
            <a:pPr lvl="1"/>
            <a:r>
              <a:rPr lang="en-GB" dirty="0" smtClean="0"/>
              <a:t>To trade – </a:t>
            </a:r>
            <a:r>
              <a:rPr lang="en-GB" dirty="0" err="1" smtClean="0"/>
              <a:t>garum</a:t>
            </a:r>
            <a:r>
              <a:rPr lang="en-GB" dirty="0" smtClean="0"/>
              <a:t> trader from Malaga and his family (</a:t>
            </a:r>
            <a:r>
              <a:rPr lang="en-GB" b="1" i="1" dirty="0" smtClean="0"/>
              <a:t>CIL </a:t>
            </a:r>
            <a:r>
              <a:rPr lang="en-GB" b="1" dirty="0" smtClean="0"/>
              <a:t>VI 9677</a:t>
            </a:r>
            <a:r>
              <a:rPr lang="en-GB" dirty="0" smtClean="0"/>
              <a:t>).</a:t>
            </a:r>
          </a:p>
          <a:p>
            <a:pPr lvl="1"/>
            <a:r>
              <a:rPr lang="en-GB" dirty="0" smtClean="0"/>
              <a:t>Forced migration, i.e. slaves. </a:t>
            </a:r>
            <a:r>
              <a:rPr lang="en-GB" dirty="0"/>
              <a:t>Slaves would have mostly been foreign born – manumitted slaves thus become foreign born citizens</a:t>
            </a:r>
            <a:r>
              <a:rPr lang="en-GB" dirty="0" smtClean="0"/>
              <a:t>.</a:t>
            </a:r>
          </a:p>
          <a:p>
            <a:endParaRPr lang="en-GB" sz="500" dirty="0" smtClean="0"/>
          </a:p>
          <a:p>
            <a:pPr>
              <a:buNone/>
            </a:pPr>
            <a:r>
              <a:rPr lang="en-GB" dirty="0" smtClean="0"/>
              <a:t>“… young men who had maintained a wretched existence by manual labour in the country, tempted by public and private doles had come to prefer idleness in the city to their hateful toil: these, like all the others, battened on the public ills.” - </a:t>
            </a:r>
            <a:r>
              <a:rPr lang="en-GB" b="1" dirty="0" smtClean="0"/>
              <a:t>Sallust </a:t>
            </a:r>
            <a:r>
              <a:rPr lang="en-GB" b="1" i="1" dirty="0" smtClean="0"/>
              <a:t>BC</a:t>
            </a:r>
            <a:r>
              <a:rPr lang="en-GB" b="1" dirty="0" smtClean="0"/>
              <a:t> 37</a:t>
            </a:r>
            <a:r>
              <a:rPr lang="en-GB" dirty="0" smtClean="0"/>
              <a:t>.</a:t>
            </a:r>
          </a:p>
          <a:p>
            <a:pPr>
              <a:buNone/>
            </a:pPr>
            <a:endParaRPr lang="en-GB" dirty="0"/>
          </a:p>
        </p:txBody>
      </p:sp>
    </p:spTree>
    <p:extLst>
      <p:ext uri="{BB962C8B-B14F-4D97-AF65-F5344CB8AC3E}">
        <p14:creationId xmlns:p14="http://schemas.microsoft.com/office/powerpoint/2010/main" val="908346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Prejudices</a:t>
            </a:r>
            <a:endParaRPr lang="en-GB" dirty="0"/>
          </a:p>
        </p:txBody>
      </p:sp>
      <p:sp>
        <p:nvSpPr>
          <p:cNvPr id="3" name="Content Placeholder 2"/>
          <p:cNvSpPr>
            <a:spLocks noGrp="1"/>
          </p:cNvSpPr>
          <p:nvPr>
            <p:ph sz="quarter" idx="1"/>
          </p:nvPr>
        </p:nvSpPr>
        <p:spPr>
          <a:xfrm>
            <a:off x="251520" y="1484784"/>
            <a:ext cx="8640960" cy="5112568"/>
          </a:xfrm>
        </p:spPr>
        <p:txBody>
          <a:bodyPr>
            <a:normAutofit lnSpcReduction="10000"/>
          </a:bodyPr>
          <a:lstStyle/>
          <a:p>
            <a:pPr marL="0">
              <a:buNone/>
            </a:pPr>
            <a:r>
              <a:rPr lang="en-GB" dirty="0" smtClean="0"/>
              <a:t>“Augustus thought it most important not to let the native Roman stock be tainted with foreign or servile blood, and was therefore very unwilling to create new Roman citizens or permit manumission of more than a limited number of slaves… Augustus even set himself to revive the ancient Roman dress, and once, on seeing a group of men in dark cloaks among the crowd, burst out indignantly – ‘Behold them, conquerors of the world, the toga-clad Romans’ [Vergil</a:t>
            </a:r>
            <a:r>
              <a:rPr lang="en-GB" i="1" dirty="0" smtClean="0"/>
              <a:t> </a:t>
            </a:r>
            <a:r>
              <a:rPr lang="en-GB" i="1" dirty="0" err="1" smtClean="0"/>
              <a:t>Aen</a:t>
            </a:r>
            <a:r>
              <a:rPr lang="en-GB" i="1" dirty="0" smtClean="0"/>
              <a:t>. </a:t>
            </a:r>
            <a:r>
              <a:rPr lang="en-GB" dirty="0" smtClean="0"/>
              <a:t>1.282] – and he instructed the </a:t>
            </a:r>
            <a:r>
              <a:rPr lang="en-GB" dirty="0" err="1" smtClean="0"/>
              <a:t>aediles</a:t>
            </a:r>
            <a:r>
              <a:rPr lang="en-GB" dirty="0" smtClean="0"/>
              <a:t> that on one should ever again be admitted to the Forum or its environs unless he wore a toga and no cloak.” – </a:t>
            </a:r>
            <a:r>
              <a:rPr lang="en-GB" b="1" dirty="0" smtClean="0"/>
              <a:t>Suetonius </a:t>
            </a:r>
            <a:r>
              <a:rPr lang="en-GB" b="1" i="1" dirty="0" err="1" smtClean="0"/>
              <a:t>Divus</a:t>
            </a:r>
            <a:r>
              <a:rPr lang="en-GB" b="1" i="1" dirty="0" smtClean="0"/>
              <a:t> Augustus </a:t>
            </a:r>
            <a:r>
              <a:rPr lang="en-GB" b="1" dirty="0" smtClean="0"/>
              <a:t>40.3, 5</a:t>
            </a:r>
            <a:r>
              <a:rPr lang="en-GB" dirty="0" smtClean="0"/>
              <a:t>.</a:t>
            </a:r>
          </a:p>
          <a:p>
            <a:pPr marL="0"/>
            <a:endParaRPr lang="en-GB" sz="1400" dirty="0" smtClean="0"/>
          </a:p>
        </p:txBody>
      </p:sp>
    </p:spTree>
    <p:extLst>
      <p:ext uri="{BB962C8B-B14F-4D97-AF65-F5344CB8AC3E}">
        <p14:creationId xmlns:p14="http://schemas.microsoft.com/office/powerpoint/2010/main" val="1377763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rmAutofit fontScale="90000"/>
          </a:bodyPr>
          <a:lstStyle/>
          <a:p>
            <a:r>
              <a:rPr lang="en-GB" dirty="0" smtClean="0"/>
              <a:t>Expulsions from Rome under the Julio-Claudians </a:t>
            </a:r>
            <a:endParaRPr lang="en-GB" dirty="0"/>
          </a:p>
        </p:txBody>
      </p:sp>
      <p:sp>
        <p:nvSpPr>
          <p:cNvPr id="3" name="Content Placeholder 2"/>
          <p:cNvSpPr>
            <a:spLocks noGrp="1"/>
          </p:cNvSpPr>
          <p:nvPr>
            <p:ph idx="1"/>
          </p:nvPr>
        </p:nvSpPr>
        <p:spPr>
          <a:xfrm>
            <a:off x="251520" y="1600200"/>
            <a:ext cx="8640960" cy="4925144"/>
          </a:xfrm>
        </p:spPr>
        <p:txBody>
          <a:bodyPr>
            <a:normAutofit fontScale="92500" lnSpcReduction="10000"/>
          </a:bodyPr>
          <a:lstStyle/>
          <a:p>
            <a:r>
              <a:rPr lang="en-GB" dirty="0" smtClean="0"/>
              <a:t>Expulsion </a:t>
            </a:r>
            <a:r>
              <a:rPr lang="en-GB" dirty="0"/>
              <a:t>of Jews </a:t>
            </a:r>
            <a:r>
              <a:rPr lang="en-GB" dirty="0" smtClean="0"/>
              <a:t>and Egyptians </a:t>
            </a:r>
            <a:r>
              <a:rPr lang="en-GB" dirty="0"/>
              <a:t>in AD 19 - </a:t>
            </a:r>
            <a:r>
              <a:rPr lang="en-GB" b="1" dirty="0"/>
              <a:t>Tacitus </a:t>
            </a:r>
            <a:r>
              <a:rPr lang="en-GB" b="1" i="1" dirty="0"/>
              <a:t>Annals </a:t>
            </a:r>
            <a:r>
              <a:rPr lang="en-GB" b="1" dirty="0"/>
              <a:t>2.85.4</a:t>
            </a:r>
            <a:r>
              <a:rPr lang="en-GB" dirty="0"/>
              <a:t>; expulsion under Claudius - </a:t>
            </a:r>
            <a:r>
              <a:rPr lang="en-GB" b="1" dirty="0"/>
              <a:t>Suetonius </a:t>
            </a:r>
            <a:r>
              <a:rPr lang="en-GB" b="1" i="1" dirty="0" err="1"/>
              <a:t>Divus</a:t>
            </a:r>
            <a:r>
              <a:rPr lang="en-GB" b="1" i="1" dirty="0"/>
              <a:t> Claudius </a:t>
            </a:r>
            <a:r>
              <a:rPr lang="en-GB" b="1" dirty="0"/>
              <a:t>25.4</a:t>
            </a:r>
            <a:r>
              <a:rPr lang="en-GB" dirty="0"/>
              <a:t>; </a:t>
            </a:r>
            <a:r>
              <a:rPr lang="en-GB" b="1" i="1" dirty="0"/>
              <a:t>Acts of the Apostles </a:t>
            </a:r>
            <a:r>
              <a:rPr lang="en-GB" b="1" dirty="0"/>
              <a:t>18.2</a:t>
            </a:r>
            <a:r>
              <a:rPr lang="en-GB" dirty="0"/>
              <a:t>.</a:t>
            </a:r>
            <a:r>
              <a:rPr lang="en-GB" b="1" dirty="0"/>
              <a:t> </a:t>
            </a:r>
          </a:p>
          <a:p>
            <a:pPr>
              <a:buNone/>
            </a:pPr>
            <a:endParaRPr lang="en-GB" sz="1300" b="1" i="1" dirty="0"/>
          </a:p>
          <a:p>
            <a:pPr marL="0">
              <a:buNone/>
            </a:pPr>
            <a:r>
              <a:rPr lang="en-GB" dirty="0"/>
              <a:t>“Because the Jews at Rome caused continuous disturbances at the instigation of </a:t>
            </a:r>
            <a:r>
              <a:rPr lang="en-GB" dirty="0" err="1"/>
              <a:t>Chrestus</a:t>
            </a:r>
            <a:r>
              <a:rPr lang="en-GB" dirty="0"/>
              <a:t>, he expelled them from the city.” – </a:t>
            </a:r>
            <a:r>
              <a:rPr lang="en-GB" b="1" dirty="0"/>
              <a:t>Suetonius </a:t>
            </a:r>
            <a:r>
              <a:rPr lang="en-GB" b="1" i="1" dirty="0"/>
              <a:t>Div. </a:t>
            </a:r>
            <a:r>
              <a:rPr lang="en-GB" b="1" i="1" dirty="0" err="1"/>
              <a:t>Claud</a:t>
            </a:r>
            <a:r>
              <a:rPr lang="en-GB" b="1" i="1" dirty="0"/>
              <a:t>. </a:t>
            </a:r>
            <a:r>
              <a:rPr lang="en-GB" b="1" dirty="0"/>
              <a:t>25.4</a:t>
            </a:r>
            <a:r>
              <a:rPr lang="en-GB" b="1" i="1" dirty="0" smtClean="0"/>
              <a:t>.</a:t>
            </a:r>
          </a:p>
          <a:p>
            <a:pPr marL="0">
              <a:buNone/>
            </a:pPr>
            <a:endParaRPr lang="en-GB" sz="1300" b="1" i="1" dirty="0" smtClean="0"/>
          </a:p>
          <a:p>
            <a:pPr marL="0">
              <a:buNone/>
            </a:pPr>
            <a:r>
              <a:rPr lang="en-GB" dirty="0" smtClean="0"/>
              <a:t>“In the consulships of Faustus Sulla and </a:t>
            </a:r>
            <a:r>
              <a:rPr lang="en-GB" dirty="0" err="1" smtClean="0"/>
              <a:t>Salvius</a:t>
            </a:r>
            <a:r>
              <a:rPr lang="en-GB" dirty="0" smtClean="0"/>
              <a:t> </a:t>
            </a:r>
            <a:r>
              <a:rPr lang="en-GB" dirty="0" err="1" smtClean="0"/>
              <a:t>Otho</a:t>
            </a:r>
            <a:r>
              <a:rPr lang="en-GB" dirty="0" smtClean="0"/>
              <a:t> [AD 52], </a:t>
            </a:r>
            <a:r>
              <a:rPr lang="en-GB" dirty="0" err="1" smtClean="0"/>
              <a:t>Furius</a:t>
            </a:r>
            <a:r>
              <a:rPr lang="en-GB" dirty="0" smtClean="0"/>
              <a:t> </a:t>
            </a:r>
            <a:r>
              <a:rPr lang="en-GB" dirty="0" err="1" smtClean="0"/>
              <a:t>Scribonianus</a:t>
            </a:r>
            <a:r>
              <a:rPr lang="en-GB" dirty="0" smtClean="0"/>
              <a:t> was sent into exile on the grounds that he had consulted and looked into the death of the emperor... The expulsion of the astrologers from Italy was ordered by a drastic and impotent decree of the senate. ” -  </a:t>
            </a:r>
            <a:r>
              <a:rPr lang="en-GB" b="1" dirty="0" smtClean="0"/>
              <a:t>Tacitus </a:t>
            </a:r>
            <a:r>
              <a:rPr lang="en-GB" b="1" i="1" dirty="0" smtClean="0"/>
              <a:t>Annals </a:t>
            </a:r>
            <a:r>
              <a:rPr lang="en-GB" b="1" dirty="0" smtClean="0"/>
              <a:t>12.52</a:t>
            </a:r>
            <a:r>
              <a:rPr lang="en-GB" dirty="0" smtClean="0"/>
              <a:t>.</a:t>
            </a:r>
            <a:endParaRPr lang="en-GB" dirty="0"/>
          </a:p>
        </p:txBody>
      </p:sp>
    </p:spTree>
    <p:extLst>
      <p:ext uri="{BB962C8B-B14F-4D97-AF65-F5344CB8AC3E}">
        <p14:creationId xmlns:p14="http://schemas.microsoft.com/office/powerpoint/2010/main" val="3089756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060848"/>
            <a:ext cx="6768752" cy="309634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Citizens Abroad and Provincial</a:t>
            </a:r>
            <a:r>
              <a:rPr kumimoji="0" lang="en-GB" sz="6000" b="1" i="0" u="none" strike="noStrike" kern="1200" cap="none" spc="0" normalizeH="0" noProof="0" dirty="0" smtClean="0">
                <a:ln>
                  <a:noFill/>
                </a:ln>
                <a:solidFill>
                  <a:schemeClr val="tx1"/>
                </a:solidFill>
                <a:effectLst/>
                <a:uLnTx/>
                <a:uFillTx/>
                <a:latin typeface="+mn-lt"/>
                <a:ea typeface="+mn-ea"/>
                <a:cs typeface="+mn-cs"/>
              </a:rPr>
              <a:t> Governance</a:t>
            </a:r>
            <a:endParaRPr kumimoji="0" lang="en-GB" sz="6000" b="1"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4024439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Citizens Abroad</a:t>
            </a:r>
            <a:endParaRPr lang="en-GB" dirty="0"/>
          </a:p>
        </p:txBody>
      </p:sp>
      <p:sp>
        <p:nvSpPr>
          <p:cNvPr id="3" name="Content Placeholder 2"/>
          <p:cNvSpPr>
            <a:spLocks noGrp="1"/>
          </p:cNvSpPr>
          <p:nvPr>
            <p:ph sz="quarter" idx="1"/>
          </p:nvPr>
        </p:nvSpPr>
        <p:spPr>
          <a:xfrm>
            <a:off x="251520" y="1700808"/>
            <a:ext cx="8640960" cy="4752528"/>
          </a:xfrm>
        </p:spPr>
        <p:txBody>
          <a:bodyPr>
            <a:normAutofit fontScale="92500" lnSpcReduction="20000"/>
          </a:bodyPr>
          <a:lstStyle/>
          <a:p>
            <a:r>
              <a:rPr lang="en-GB" dirty="0" smtClean="0"/>
              <a:t>Founding of military colonies (</a:t>
            </a:r>
            <a:r>
              <a:rPr lang="en-GB" i="1" dirty="0" err="1" smtClean="0"/>
              <a:t>coloniae</a:t>
            </a:r>
            <a:r>
              <a:rPr lang="en-GB" dirty="0" smtClean="0"/>
              <a:t>) goes well back into Republican times – initially focused in Italy.</a:t>
            </a:r>
          </a:p>
          <a:p>
            <a:endParaRPr lang="en-GB" sz="1200" dirty="0" smtClean="0"/>
          </a:p>
          <a:p>
            <a:r>
              <a:rPr lang="en-GB" dirty="0" smtClean="0"/>
              <a:t>Becomes extremely important in late Republic, </a:t>
            </a:r>
            <a:r>
              <a:rPr lang="en-GB" dirty="0" err="1" smtClean="0"/>
              <a:t>triumviral</a:t>
            </a:r>
            <a:r>
              <a:rPr lang="en-GB" dirty="0" smtClean="0"/>
              <a:t> and Augustan periods – powerful generals need to find land for settlement for their veterans.</a:t>
            </a:r>
          </a:p>
          <a:p>
            <a:endParaRPr lang="en-GB" sz="1200" dirty="0" smtClean="0"/>
          </a:p>
          <a:p>
            <a:r>
              <a:rPr lang="en-GB" dirty="0" smtClean="0"/>
              <a:t>Large foundations by Julius Caesar (e.g. Carthage, Corinth) and Augustus (numerous ones, especially in Asia Minor, Dalmatia, Spain) – also foundation of </a:t>
            </a:r>
            <a:r>
              <a:rPr lang="en-GB" i="1" dirty="0" err="1" smtClean="0"/>
              <a:t>municipia</a:t>
            </a:r>
            <a:r>
              <a:rPr lang="en-GB" dirty="0" smtClean="0"/>
              <a:t> – later settlements also granted the status of </a:t>
            </a:r>
            <a:r>
              <a:rPr lang="en-GB" i="1" dirty="0" err="1" smtClean="0"/>
              <a:t>colonia</a:t>
            </a:r>
            <a:r>
              <a:rPr lang="en-GB" dirty="0" smtClean="0"/>
              <a:t>.</a:t>
            </a:r>
            <a:r>
              <a:rPr lang="en-GB" i="1" dirty="0" smtClean="0"/>
              <a:t> </a:t>
            </a:r>
            <a:endParaRPr lang="en-GB" dirty="0" smtClean="0"/>
          </a:p>
          <a:p>
            <a:endParaRPr lang="en-GB" sz="1200" dirty="0" smtClean="0"/>
          </a:p>
          <a:p>
            <a:r>
              <a:rPr lang="en-GB" dirty="0" smtClean="0"/>
              <a:t>Also grants of citizenship or Latin rights to loyal communities – citizenship not tied to ethnicity or place of birth – citizenship often reward for local elite.</a:t>
            </a:r>
            <a:endParaRPr lang="en-GB" dirty="0"/>
          </a:p>
        </p:txBody>
      </p:sp>
    </p:spTree>
    <p:extLst>
      <p:ext uri="{BB962C8B-B14F-4D97-AF65-F5344CB8AC3E}">
        <p14:creationId xmlns:p14="http://schemas.microsoft.com/office/powerpoint/2010/main" val="4243934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8313" y="260649"/>
            <a:ext cx="8229600" cy="648072"/>
          </a:xfrm>
          <a:noFill/>
        </p:spPr>
        <p:txBody>
          <a:bodyPr>
            <a:normAutofit/>
          </a:bodyPr>
          <a:lstStyle/>
          <a:p>
            <a:r>
              <a:rPr lang="en-GB" dirty="0" smtClean="0">
                <a:effectLst/>
              </a:rPr>
              <a:t>An Empire of Cities</a:t>
            </a:r>
          </a:p>
        </p:txBody>
      </p:sp>
      <p:sp>
        <p:nvSpPr>
          <p:cNvPr id="14339" name="Rectangle 3"/>
          <p:cNvSpPr>
            <a:spLocks noGrp="1" noChangeArrowheads="1"/>
          </p:cNvSpPr>
          <p:nvPr>
            <p:ph type="body" idx="1"/>
          </p:nvPr>
        </p:nvSpPr>
        <p:spPr>
          <a:xfrm>
            <a:off x="193183" y="1572019"/>
            <a:ext cx="8699297" cy="2982171"/>
          </a:xfrm>
          <a:noFill/>
        </p:spPr>
        <p:txBody>
          <a:bodyPr>
            <a:normAutofit fontScale="85000" lnSpcReduction="20000"/>
          </a:bodyPr>
          <a:lstStyle/>
          <a:p>
            <a:pPr>
              <a:lnSpc>
                <a:spcPct val="90000"/>
              </a:lnSpc>
            </a:pPr>
            <a:r>
              <a:rPr lang="en-GB" sz="2800" dirty="0" smtClean="0">
                <a:effectLst/>
              </a:rPr>
              <a:t>The city-state (urban centre plus rural territory) as basic administrative unit.</a:t>
            </a:r>
          </a:p>
          <a:p>
            <a:pPr>
              <a:lnSpc>
                <a:spcPct val="90000"/>
              </a:lnSpc>
            </a:pPr>
            <a:endParaRPr lang="en-GB" sz="1200" b="1" dirty="0" smtClean="0">
              <a:effectLst/>
            </a:endParaRPr>
          </a:p>
          <a:p>
            <a:pPr>
              <a:lnSpc>
                <a:spcPct val="90000"/>
              </a:lnSpc>
            </a:pPr>
            <a:r>
              <a:rPr lang="en-GB" sz="2800" dirty="0" smtClean="0">
                <a:effectLst/>
              </a:rPr>
              <a:t>Basic administration devolved from Roman authorities to civic authorities (tax, police, </a:t>
            </a:r>
            <a:r>
              <a:rPr lang="en-GB" sz="2800" dirty="0" err="1" smtClean="0">
                <a:effectLst/>
              </a:rPr>
              <a:t>lawcourts</a:t>
            </a:r>
            <a:r>
              <a:rPr lang="en-GB" sz="2800" dirty="0" smtClean="0">
                <a:effectLst/>
              </a:rPr>
              <a:t> etc).</a:t>
            </a:r>
          </a:p>
          <a:p>
            <a:pPr>
              <a:lnSpc>
                <a:spcPct val="90000"/>
              </a:lnSpc>
            </a:pPr>
            <a:endParaRPr lang="en-GB" sz="1200" dirty="0" smtClean="0">
              <a:effectLst/>
            </a:endParaRPr>
          </a:p>
          <a:p>
            <a:pPr>
              <a:lnSpc>
                <a:spcPct val="90000"/>
              </a:lnSpc>
            </a:pPr>
            <a:r>
              <a:rPr lang="en-GB" sz="2800" dirty="0" smtClean="0">
                <a:effectLst/>
              </a:rPr>
              <a:t>Small scale of Roman provincial government.</a:t>
            </a:r>
          </a:p>
          <a:p>
            <a:pPr>
              <a:lnSpc>
                <a:spcPct val="90000"/>
              </a:lnSpc>
            </a:pPr>
            <a:endParaRPr lang="en-GB" sz="1200" dirty="0" smtClean="0">
              <a:effectLst/>
            </a:endParaRPr>
          </a:p>
          <a:p>
            <a:pPr>
              <a:lnSpc>
                <a:spcPct val="90000"/>
              </a:lnSpc>
            </a:pPr>
            <a:r>
              <a:rPr lang="en-GB" sz="2800" dirty="0" smtClean="0">
                <a:effectLst/>
              </a:rPr>
              <a:t>Urban traditions in the Mediterranean (Greeks, Phoenician (‘Punic’ -Lebanon) colonization).</a:t>
            </a:r>
          </a:p>
          <a:p>
            <a:pPr>
              <a:lnSpc>
                <a:spcPct val="90000"/>
              </a:lnSpc>
              <a:buNone/>
            </a:pPr>
            <a:endParaRPr lang="en-GB" sz="1200" dirty="0" smtClean="0">
              <a:effectLst/>
            </a:endParaRPr>
          </a:p>
          <a:p>
            <a:pPr>
              <a:lnSpc>
                <a:spcPct val="90000"/>
              </a:lnSpc>
            </a:pPr>
            <a:r>
              <a:rPr lang="en-GB" sz="2800" dirty="0" smtClean="0">
                <a:effectLst/>
              </a:rPr>
              <a:t>New cities encouraged by Romans in NW Europe.</a:t>
            </a:r>
          </a:p>
          <a:p>
            <a:pPr>
              <a:lnSpc>
                <a:spcPct val="90000"/>
              </a:lnSpc>
              <a:buFont typeface="Wingdings" pitchFamily="2" charset="2"/>
              <a:buNone/>
            </a:pPr>
            <a:endParaRPr lang="en-GB" sz="2800" dirty="0" smtClean="0">
              <a:effectLst/>
            </a:endParaRPr>
          </a:p>
        </p:txBody>
      </p:sp>
      <p:sp>
        <p:nvSpPr>
          <p:cNvPr id="2" name="Rectangle 1"/>
          <p:cNvSpPr/>
          <p:nvPr/>
        </p:nvSpPr>
        <p:spPr>
          <a:xfrm>
            <a:off x="298637" y="4682979"/>
            <a:ext cx="8568952" cy="1754326"/>
          </a:xfrm>
          <a:prstGeom prst="rect">
            <a:avLst/>
          </a:prstGeom>
        </p:spPr>
        <p:txBody>
          <a:bodyPr wrap="square">
            <a:spAutoFit/>
          </a:bodyPr>
          <a:lstStyle/>
          <a:p>
            <a:r>
              <a:rPr lang="en-GB" dirty="0" smtClean="0"/>
              <a:t>“Finding that certain cities which had treaties of alliance with Rome were ruining themselves through political irresponsibility, he took away their right of self governance; but he also granted subsidies to others crippled by public debts, rebuilt some cities which had been devastated by earthquakes, and even awarded partial or full citizenship to those that could show a record of faithful service in the Roman cause.” - </a:t>
            </a:r>
            <a:r>
              <a:rPr lang="en-GB" b="1" dirty="0" smtClean="0"/>
              <a:t>Suetonius </a:t>
            </a:r>
            <a:r>
              <a:rPr lang="en-GB" b="1" i="1" dirty="0" err="1" smtClean="0"/>
              <a:t>Divus</a:t>
            </a:r>
            <a:r>
              <a:rPr lang="en-GB" b="1" i="1" dirty="0" smtClean="0"/>
              <a:t> Augustus </a:t>
            </a:r>
            <a:r>
              <a:rPr lang="en-GB" b="1" dirty="0" smtClean="0"/>
              <a:t>47</a:t>
            </a:r>
            <a:r>
              <a:rPr lang="en-GB" dirty="0" smtClean="0"/>
              <a:t>.</a:t>
            </a:r>
          </a:p>
        </p:txBody>
      </p:sp>
    </p:spTree>
    <p:extLst>
      <p:ext uri="{BB962C8B-B14F-4D97-AF65-F5344CB8AC3E}">
        <p14:creationId xmlns:p14="http://schemas.microsoft.com/office/powerpoint/2010/main" val="1717348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Governor and Procurators</a:t>
            </a:r>
          </a:p>
        </p:txBody>
      </p:sp>
      <p:sp>
        <p:nvSpPr>
          <p:cNvPr id="3" name="Content Placeholder 2"/>
          <p:cNvSpPr>
            <a:spLocks noGrp="1"/>
          </p:cNvSpPr>
          <p:nvPr>
            <p:ph sz="half" idx="1"/>
          </p:nvPr>
        </p:nvSpPr>
        <p:spPr>
          <a:xfrm>
            <a:off x="128789" y="1371600"/>
            <a:ext cx="4481847" cy="5486400"/>
          </a:xfrm>
        </p:spPr>
        <p:txBody>
          <a:bodyPr>
            <a:normAutofit fontScale="77500" lnSpcReduction="20000"/>
          </a:bodyPr>
          <a:lstStyle/>
          <a:p>
            <a:r>
              <a:rPr lang="en-GB" sz="2600" dirty="0" smtClean="0"/>
              <a:t>Governor is supreme military commander (under the emperor) in his province.</a:t>
            </a:r>
          </a:p>
          <a:p>
            <a:endParaRPr lang="en-GB" sz="600" dirty="0" smtClean="0"/>
          </a:p>
          <a:p>
            <a:r>
              <a:rPr lang="en-GB" dirty="0" smtClean="0"/>
              <a:t>Responsibility for maintaining public order and dispensing justice:</a:t>
            </a:r>
          </a:p>
          <a:p>
            <a:pPr lvl="1">
              <a:defRPr/>
            </a:pPr>
            <a:r>
              <a:rPr lang="en-GB" sz="1900" dirty="0" smtClean="0"/>
              <a:t>judging cases involving Roman citizens</a:t>
            </a:r>
          </a:p>
          <a:p>
            <a:pPr lvl="1">
              <a:defRPr/>
            </a:pPr>
            <a:r>
              <a:rPr lang="en-GB" sz="1900" dirty="0" smtClean="0"/>
              <a:t>arbitrating and judging local disputes</a:t>
            </a:r>
          </a:p>
          <a:p>
            <a:pPr lvl="1">
              <a:defRPr/>
            </a:pPr>
            <a:r>
              <a:rPr lang="en-GB" sz="1900" dirty="0" smtClean="0"/>
              <a:t>travelling between assize-centres (</a:t>
            </a:r>
            <a:r>
              <a:rPr lang="en-GB" sz="1900" i="1" dirty="0" err="1" smtClean="0"/>
              <a:t>conventus</a:t>
            </a:r>
            <a:r>
              <a:rPr lang="en-GB" sz="1900" dirty="0" smtClean="0"/>
              <a:t>) to hold courts:</a:t>
            </a:r>
          </a:p>
          <a:p>
            <a:endParaRPr lang="en-GB" sz="600" dirty="0" smtClean="0"/>
          </a:p>
          <a:p>
            <a:pPr marL="0">
              <a:buNone/>
            </a:pPr>
            <a:r>
              <a:rPr lang="en-GB" dirty="0" smtClean="0"/>
              <a:t>“</a:t>
            </a:r>
            <a:r>
              <a:rPr lang="en-GB" sz="2800" dirty="0" smtClean="0"/>
              <a:t>It is appropriate for a good governor who takes his duties seriously to see that the province under his control is kept quiet and peaceful… he ought besides hunting out temple robbers, highway robbers, kidnappers and thieves….” -</a:t>
            </a:r>
            <a:r>
              <a:rPr lang="en-GB" sz="2800" i="1" dirty="0" smtClean="0"/>
              <a:t> </a:t>
            </a:r>
            <a:r>
              <a:rPr lang="en-GB" sz="2800" b="1" i="1" dirty="0" smtClean="0"/>
              <a:t>Digest </a:t>
            </a:r>
            <a:r>
              <a:rPr lang="en-GB" sz="2800" b="1" dirty="0" smtClean="0"/>
              <a:t>1.18.13.pr </a:t>
            </a:r>
            <a:r>
              <a:rPr lang="en-GB" sz="2800" dirty="0" smtClean="0"/>
              <a:t>(Ulpian, </a:t>
            </a:r>
            <a:r>
              <a:rPr lang="en-GB" sz="2800" i="1" dirty="0" smtClean="0"/>
              <a:t>On the Duty of the Proconsul</a:t>
            </a:r>
            <a:r>
              <a:rPr lang="en-GB" sz="2800" dirty="0" smtClean="0"/>
              <a:t> Book 7).</a:t>
            </a:r>
          </a:p>
          <a:p>
            <a:pPr>
              <a:buNone/>
            </a:pPr>
            <a:endParaRPr lang="en-GB" dirty="0"/>
          </a:p>
        </p:txBody>
      </p:sp>
      <p:sp>
        <p:nvSpPr>
          <p:cNvPr id="5" name="Content Placeholder 2"/>
          <p:cNvSpPr>
            <a:spLocks noGrp="1"/>
          </p:cNvSpPr>
          <p:nvPr>
            <p:ph sz="half" idx="2"/>
          </p:nvPr>
        </p:nvSpPr>
        <p:spPr>
          <a:xfrm>
            <a:off x="4610636" y="1532586"/>
            <a:ext cx="4378818" cy="5325414"/>
          </a:xfrm>
        </p:spPr>
        <p:txBody>
          <a:bodyPr>
            <a:normAutofit fontScale="77500" lnSpcReduction="20000"/>
          </a:bodyPr>
          <a:lstStyle/>
          <a:p>
            <a:pPr>
              <a:defRPr/>
            </a:pPr>
            <a:r>
              <a:rPr lang="en-GB" sz="2800" dirty="0" smtClean="0"/>
              <a:t>AD 53, reign of Claudius – “On several occasions this year the emperor was heard saying that the decisions of knights (</a:t>
            </a:r>
            <a:r>
              <a:rPr lang="en-GB" sz="2800" i="1" dirty="0" err="1" smtClean="0"/>
              <a:t>equites</a:t>
            </a:r>
            <a:r>
              <a:rPr lang="en-GB" sz="2800" dirty="0" smtClean="0"/>
              <a:t>) who were his procurators should be as valid as his own judgments.” </a:t>
            </a:r>
            <a:r>
              <a:rPr lang="en-GB" sz="2800" b="1" dirty="0" smtClean="0"/>
              <a:t>Tacitus </a:t>
            </a:r>
            <a:r>
              <a:rPr lang="en-GB" sz="2800" b="1" i="1" dirty="0" smtClean="0"/>
              <a:t>Annals</a:t>
            </a:r>
            <a:r>
              <a:rPr lang="en-GB" sz="2800" b="1" dirty="0" smtClean="0"/>
              <a:t> 12.60</a:t>
            </a:r>
            <a:r>
              <a:rPr lang="en-GB" sz="2800" dirty="0" smtClean="0"/>
              <a:t>.</a:t>
            </a:r>
            <a:r>
              <a:rPr lang="en-GB" sz="2800" i="1" dirty="0" smtClean="0"/>
              <a:t> </a:t>
            </a:r>
            <a:endParaRPr lang="en-GB" sz="2800" dirty="0" smtClean="0"/>
          </a:p>
          <a:p>
            <a:pPr>
              <a:defRPr/>
            </a:pPr>
            <a:endParaRPr lang="en-GB" sz="1300" dirty="0" smtClean="0"/>
          </a:p>
          <a:p>
            <a:pPr>
              <a:defRPr/>
            </a:pPr>
            <a:r>
              <a:rPr lang="en-GB" sz="2800" dirty="0" smtClean="0"/>
              <a:t>“There is nothing in the province which is not the proconsul’s [i.e. governor’s] concern. But if there is a case about money due to the </a:t>
            </a:r>
            <a:r>
              <a:rPr lang="en-GB" sz="2800" dirty="0" err="1" smtClean="0"/>
              <a:t>Fiscus</a:t>
            </a:r>
            <a:r>
              <a:rPr lang="en-GB" sz="2800" dirty="0" smtClean="0"/>
              <a:t> (imperial treasury), which concerns the Emperor’s procurator, he does better to keep off.” - </a:t>
            </a:r>
            <a:r>
              <a:rPr lang="en-GB" sz="2800" b="1" i="1" dirty="0" smtClean="0"/>
              <a:t>Digest</a:t>
            </a:r>
            <a:r>
              <a:rPr lang="en-GB" sz="2800" b="1" dirty="0" smtClean="0"/>
              <a:t> 1.16.9.pr </a:t>
            </a:r>
            <a:r>
              <a:rPr lang="en-GB" sz="2800" dirty="0" smtClean="0"/>
              <a:t>(Ulpian). </a:t>
            </a:r>
          </a:p>
          <a:p>
            <a:endParaRPr lang="en-GB" dirty="0"/>
          </a:p>
        </p:txBody>
      </p:sp>
    </p:spTree>
    <p:extLst>
      <p:ext uri="{BB962C8B-B14F-4D97-AF65-F5344CB8AC3E}">
        <p14:creationId xmlns:p14="http://schemas.microsoft.com/office/powerpoint/2010/main" val="1951381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Interaction</a:t>
            </a:r>
            <a:endParaRPr lang="en-GB" dirty="0"/>
          </a:p>
        </p:txBody>
      </p:sp>
      <p:sp>
        <p:nvSpPr>
          <p:cNvPr id="3" name="Content Placeholder 2"/>
          <p:cNvSpPr>
            <a:spLocks noGrp="1"/>
          </p:cNvSpPr>
          <p:nvPr>
            <p:ph sz="quarter" idx="1"/>
          </p:nvPr>
        </p:nvSpPr>
        <p:spPr>
          <a:xfrm>
            <a:off x="251520" y="1527048"/>
            <a:ext cx="8640960" cy="4572000"/>
          </a:xfrm>
        </p:spPr>
        <p:txBody>
          <a:bodyPr/>
          <a:lstStyle/>
          <a:p>
            <a:r>
              <a:rPr lang="en-GB" sz="2400" dirty="0" smtClean="0"/>
              <a:t>Romanisation? - Roman culture co-existed with, influenced, and was influenced by, local cultures throughout the empire.</a:t>
            </a:r>
          </a:p>
          <a:p>
            <a:endParaRPr lang="en-GB" sz="1200" dirty="0" smtClean="0"/>
          </a:p>
          <a:p>
            <a:pPr>
              <a:defRPr/>
            </a:pPr>
            <a:r>
              <a:rPr lang="en-GB" sz="2400" dirty="0" smtClean="0"/>
              <a:t>Continuing strength of local cultures in some regions</a:t>
            </a:r>
          </a:p>
          <a:p>
            <a:pPr lvl="1">
              <a:defRPr/>
            </a:pPr>
            <a:r>
              <a:rPr lang="en-GB" sz="2000" dirty="0" smtClean="0"/>
              <a:t>(religion, language, literature, art and architecture, burial customs; legal systems; political and social institutions )</a:t>
            </a:r>
          </a:p>
          <a:p>
            <a:endParaRPr lang="en-GB" sz="2400" dirty="0" smtClean="0"/>
          </a:p>
          <a:p>
            <a:endParaRPr lang="en-GB" dirty="0"/>
          </a:p>
        </p:txBody>
      </p:sp>
      <p:pic>
        <p:nvPicPr>
          <p:cNvPr id="5" name="Content Placeholder 3" descr="Dendera_7_977.bmp"/>
          <p:cNvPicPr>
            <a:picLocks noChangeAspect="1"/>
          </p:cNvPicPr>
          <p:nvPr/>
        </p:nvPicPr>
        <p:blipFill>
          <a:blip r:embed="rId2" cstate="print"/>
          <a:srcRect t="16377" b="23936"/>
          <a:stretch>
            <a:fillRect/>
          </a:stretch>
        </p:blipFill>
        <p:spPr>
          <a:xfrm>
            <a:off x="5796136" y="3789040"/>
            <a:ext cx="3096344" cy="2088232"/>
          </a:xfrm>
          <a:prstGeom prst="rect">
            <a:avLst/>
          </a:prstGeom>
        </p:spPr>
      </p:pic>
      <p:sp>
        <p:nvSpPr>
          <p:cNvPr id="6" name="Rectangle 5"/>
          <p:cNvSpPr/>
          <p:nvPr/>
        </p:nvSpPr>
        <p:spPr>
          <a:xfrm>
            <a:off x="5724128" y="5877272"/>
            <a:ext cx="3419872" cy="584775"/>
          </a:xfrm>
          <a:prstGeom prst="rect">
            <a:avLst/>
          </a:prstGeom>
        </p:spPr>
        <p:txBody>
          <a:bodyPr wrap="square">
            <a:spAutoFit/>
          </a:bodyPr>
          <a:lstStyle/>
          <a:p>
            <a:r>
              <a:rPr lang="en-GB" sz="1600" dirty="0" smtClean="0"/>
              <a:t>Temple of </a:t>
            </a:r>
            <a:r>
              <a:rPr lang="en-GB" sz="1600" dirty="0" err="1" smtClean="0"/>
              <a:t>Hathor</a:t>
            </a:r>
            <a:r>
              <a:rPr lang="en-GB" sz="1600" dirty="0" smtClean="0"/>
              <a:t>, </a:t>
            </a:r>
            <a:r>
              <a:rPr lang="en-GB" sz="1600" dirty="0" err="1" smtClean="0"/>
              <a:t>Dendera</a:t>
            </a:r>
            <a:r>
              <a:rPr lang="en-GB" sz="1600" dirty="0" smtClean="0"/>
              <a:t>, Egypt </a:t>
            </a:r>
          </a:p>
          <a:p>
            <a:r>
              <a:rPr lang="en-GB" sz="1600" dirty="0" smtClean="0"/>
              <a:t>– a </a:t>
            </a:r>
            <a:r>
              <a:rPr lang="en-GB" sz="1600" dirty="0" err="1" smtClean="0"/>
              <a:t>Tiberian</a:t>
            </a:r>
            <a:r>
              <a:rPr lang="en-GB" sz="1600" dirty="0" smtClean="0"/>
              <a:t> temple</a:t>
            </a:r>
            <a:endParaRPr lang="en-GB" sz="1600" dirty="0"/>
          </a:p>
        </p:txBody>
      </p:sp>
      <p:pic>
        <p:nvPicPr>
          <p:cNvPr id="7" name="Picture 2" descr="File:Maison carree side.jpg">
            <a:hlinkClick r:id="rId3"/>
          </p:cNvPr>
          <p:cNvPicPr>
            <a:picLocks noChangeAspect="1" noChangeArrowheads="1"/>
          </p:cNvPicPr>
          <p:nvPr/>
        </p:nvPicPr>
        <p:blipFill>
          <a:blip r:embed="rId4" cstate="print"/>
          <a:srcRect/>
          <a:stretch>
            <a:fillRect/>
          </a:stretch>
        </p:blipFill>
        <p:spPr>
          <a:xfrm>
            <a:off x="395536" y="3789040"/>
            <a:ext cx="5112568" cy="2088232"/>
          </a:xfrm>
          <a:prstGeom prst="rect">
            <a:avLst/>
          </a:prstGeom>
          <a:noFill/>
        </p:spPr>
      </p:pic>
      <p:sp>
        <p:nvSpPr>
          <p:cNvPr id="8" name="Rectangle 7"/>
          <p:cNvSpPr/>
          <p:nvPr/>
        </p:nvSpPr>
        <p:spPr>
          <a:xfrm>
            <a:off x="323528" y="5877272"/>
            <a:ext cx="5256584" cy="584775"/>
          </a:xfrm>
          <a:prstGeom prst="rect">
            <a:avLst/>
          </a:prstGeom>
        </p:spPr>
        <p:txBody>
          <a:bodyPr wrap="square">
            <a:spAutoFit/>
          </a:bodyPr>
          <a:lstStyle/>
          <a:p>
            <a:r>
              <a:rPr lang="en-GB" sz="1600" dirty="0" smtClean="0"/>
              <a:t>A ‘typical’ Roman temple, the </a:t>
            </a:r>
            <a:r>
              <a:rPr lang="en-GB" sz="1600" dirty="0" err="1" smtClean="0"/>
              <a:t>Maison</a:t>
            </a:r>
            <a:r>
              <a:rPr lang="en-GB" sz="1600" dirty="0" smtClean="0"/>
              <a:t> </a:t>
            </a:r>
            <a:r>
              <a:rPr lang="en-GB" sz="1600" dirty="0" err="1" smtClean="0"/>
              <a:t>Carree</a:t>
            </a:r>
            <a:r>
              <a:rPr lang="en-GB" sz="1600" dirty="0" smtClean="0"/>
              <a:t> at Nimes, France (Augustan, Gaius and </a:t>
            </a:r>
            <a:r>
              <a:rPr lang="en-GB" sz="1600" dirty="0" err="1" smtClean="0"/>
              <a:t>Lucius</a:t>
            </a:r>
            <a:r>
              <a:rPr lang="en-GB" sz="1600" dirty="0" smtClean="0"/>
              <a:t> Caesar)</a:t>
            </a:r>
            <a:endParaRPr lang="en-GB" sz="1600" dirty="0"/>
          </a:p>
        </p:txBody>
      </p:sp>
    </p:spTree>
    <p:extLst>
      <p:ext uri="{BB962C8B-B14F-4D97-AF65-F5344CB8AC3E}">
        <p14:creationId xmlns:p14="http://schemas.microsoft.com/office/powerpoint/2010/main" val="4135842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as Focus of Loyalty</a:t>
            </a:r>
            <a:endParaRPr lang="en-GB" dirty="0"/>
          </a:p>
        </p:txBody>
      </p:sp>
      <p:sp>
        <p:nvSpPr>
          <p:cNvPr id="6" name="Rectangle 5"/>
          <p:cNvSpPr/>
          <p:nvPr/>
        </p:nvSpPr>
        <p:spPr>
          <a:xfrm>
            <a:off x="251520" y="2924944"/>
            <a:ext cx="4896544" cy="3416320"/>
          </a:xfrm>
          <a:prstGeom prst="rect">
            <a:avLst/>
          </a:prstGeom>
        </p:spPr>
        <p:txBody>
          <a:bodyPr wrap="square">
            <a:spAutoFit/>
          </a:bodyPr>
          <a:lstStyle/>
          <a:p>
            <a:r>
              <a:rPr lang="en-GB" dirty="0" smtClean="0"/>
              <a:t>“This practice began with Octavian [Augustus] and it has been carried on under other emperors, not only with regard to the Hellenic peoples, but to all others in so far as they acknowledge Roman rule. In Rome itself and in Italy generally, no emperor, however greatly venerated he may have been, has so far ventured to do this. However, even there other divine honours are conferred after their death upon those emperors who have ruled virtuously, and in fact shrines are built in their honour.” - </a:t>
            </a:r>
            <a:r>
              <a:rPr lang="en-GB" b="1" dirty="0" smtClean="0"/>
              <a:t>Cassius </a:t>
            </a:r>
            <a:r>
              <a:rPr lang="en-GB" b="1" dirty="0" err="1" smtClean="0"/>
              <a:t>Dio</a:t>
            </a:r>
            <a:r>
              <a:rPr lang="en-GB" b="1" dirty="0" smtClean="0"/>
              <a:t> 51.20.6-8</a:t>
            </a:r>
            <a:r>
              <a:rPr lang="en-GB" dirty="0" smtClean="0"/>
              <a:t>.</a:t>
            </a:r>
            <a:endParaRPr lang="en-GB" dirty="0"/>
          </a:p>
        </p:txBody>
      </p:sp>
      <p:pic>
        <p:nvPicPr>
          <p:cNvPr id="8" name="Content Placeholder 3" descr="Roma et Augustus Lugdunum.jpg"/>
          <p:cNvPicPr>
            <a:picLocks noGrp="1" noChangeAspect="1"/>
          </p:cNvPicPr>
          <p:nvPr>
            <p:ph idx="1"/>
          </p:nvPr>
        </p:nvPicPr>
        <p:blipFill>
          <a:blip r:embed="rId2" cstate="print"/>
          <a:srcRect l="48189"/>
          <a:stretch>
            <a:fillRect/>
          </a:stretch>
        </p:blipFill>
        <p:spPr>
          <a:xfrm>
            <a:off x="5724128" y="1484784"/>
            <a:ext cx="2664296" cy="1728192"/>
          </a:xfrm>
        </p:spPr>
      </p:pic>
      <p:sp>
        <p:nvSpPr>
          <p:cNvPr id="9" name="Content Placeholder 2"/>
          <p:cNvSpPr txBox="1">
            <a:spLocks/>
          </p:cNvSpPr>
          <p:nvPr/>
        </p:nvSpPr>
        <p:spPr>
          <a:xfrm>
            <a:off x="251520" y="1628800"/>
            <a:ext cx="4896544" cy="1296144"/>
          </a:xfrm>
          <a:prstGeom prst="rect">
            <a:avLst/>
          </a:prstGeom>
        </p:spPr>
        <p:txBody>
          <a:bodyPr vert="horz">
            <a:normAutofit fontScale="77500" lnSpcReduction="2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lang="en-GB" sz="2400" dirty="0" smtClean="0"/>
              <a:t>Imperial Cult and the Capitoline Triad, e.g. Temple of </a:t>
            </a:r>
            <a:r>
              <a:rPr lang="en-GB" sz="2400" dirty="0" err="1" smtClean="0"/>
              <a:t>Divus</a:t>
            </a:r>
            <a:r>
              <a:rPr lang="en-GB" sz="2400" dirty="0" smtClean="0"/>
              <a:t> Augustus at </a:t>
            </a:r>
            <a:r>
              <a:rPr lang="en-GB" sz="2400" dirty="0" err="1" smtClean="0"/>
              <a:t>Taracco</a:t>
            </a:r>
            <a:r>
              <a:rPr lang="en-GB" sz="2400" dirty="0" smtClean="0"/>
              <a:t> (permission granted AD 15); temple of Capitoline Triad at </a:t>
            </a:r>
            <a:r>
              <a:rPr lang="en-GB" sz="2400" dirty="0" err="1" smtClean="0"/>
              <a:t>Thugga</a:t>
            </a:r>
            <a:r>
              <a:rPr lang="en-GB" sz="2400" dirty="0" smtClean="0"/>
              <a:t> (modern </a:t>
            </a:r>
            <a:r>
              <a:rPr lang="en-GB" sz="2400" dirty="0" err="1" smtClean="0"/>
              <a:t>Dougga</a:t>
            </a:r>
            <a:r>
              <a:rPr lang="en-GB" sz="2400" dirty="0" smtClean="0"/>
              <a:t>).</a:t>
            </a: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2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pic>
        <p:nvPicPr>
          <p:cNvPr id="10" name="Picture 4" descr="https://netstorage1.singleton.swan.ac.uk/oneNet/NetStorage/DriveP%40CLPOLLND/New%20Folder%20(2)/Cities%20outside%20of%20Italy/Dougga%20Capitolium.jpg"/>
          <p:cNvPicPr>
            <a:picLocks noChangeAspect="1" noChangeArrowheads="1"/>
          </p:cNvPicPr>
          <p:nvPr/>
        </p:nvPicPr>
        <p:blipFill>
          <a:blip r:embed="rId3" cstate="print"/>
          <a:srcRect/>
          <a:stretch>
            <a:fillRect/>
          </a:stretch>
        </p:blipFill>
        <p:spPr bwMode="auto">
          <a:xfrm>
            <a:off x="5508104" y="3284984"/>
            <a:ext cx="3024708" cy="3024336"/>
          </a:xfrm>
          <a:prstGeom prst="rect">
            <a:avLst/>
          </a:prstGeom>
          <a:noFill/>
          <a:ln w="9525">
            <a:noFill/>
            <a:miter lim="800000"/>
            <a:headEnd/>
            <a:tailEnd/>
          </a:ln>
        </p:spPr>
      </p:pic>
    </p:spTree>
    <p:extLst>
      <p:ext uri="{BB962C8B-B14F-4D97-AF65-F5344CB8AC3E}">
        <p14:creationId xmlns:p14="http://schemas.microsoft.com/office/powerpoint/2010/main" val="854500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Bibliography</a:t>
            </a:r>
            <a:endParaRPr lang="en-GB" dirty="0"/>
          </a:p>
        </p:txBody>
      </p:sp>
      <p:sp>
        <p:nvSpPr>
          <p:cNvPr id="3" name="Content Placeholder 2"/>
          <p:cNvSpPr>
            <a:spLocks noGrp="1"/>
          </p:cNvSpPr>
          <p:nvPr>
            <p:ph sz="quarter" idx="1"/>
          </p:nvPr>
        </p:nvSpPr>
        <p:spPr>
          <a:xfrm>
            <a:off x="301752" y="1532586"/>
            <a:ext cx="8503920" cy="5048518"/>
          </a:xfrm>
        </p:spPr>
        <p:txBody>
          <a:bodyPr>
            <a:normAutofit lnSpcReduction="10000"/>
          </a:bodyPr>
          <a:lstStyle/>
          <a:p>
            <a:r>
              <a:rPr lang="en-GB" dirty="0" err="1"/>
              <a:t>Noy</a:t>
            </a:r>
            <a:r>
              <a:rPr lang="en-GB" dirty="0"/>
              <a:t>, D. </a:t>
            </a:r>
            <a:r>
              <a:rPr lang="en-GB" dirty="0" smtClean="0"/>
              <a:t>(2000) </a:t>
            </a:r>
            <a:r>
              <a:rPr lang="en-GB" i="1" dirty="0"/>
              <a:t>Foreigners at Rome: Citizens and Strangers</a:t>
            </a:r>
            <a:r>
              <a:rPr lang="en-GB" dirty="0"/>
              <a:t>. London.</a:t>
            </a:r>
          </a:p>
          <a:p>
            <a:endParaRPr lang="en-GB" sz="500" dirty="0" smtClean="0"/>
          </a:p>
          <a:p>
            <a:r>
              <a:rPr lang="en-GB" dirty="0"/>
              <a:t>Purcell, N. </a:t>
            </a:r>
            <a:r>
              <a:rPr lang="en-GB" dirty="0" smtClean="0"/>
              <a:t>(2005) ‘Romans </a:t>
            </a:r>
            <a:r>
              <a:rPr lang="en-GB" dirty="0"/>
              <a:t>in the Roman </a:t>
            </a:r>
            <a:r>
              <a:rPr lang="en-GB" dirty="0" smtClean="0"/>
              <a:t>World’, in </a:t>
            </a:r>
            <a:r>
              <a:rPr lang="en-GB" i="1" dirty="0"/>
              <a:t>The Cambridge Companion to the Augustan </a:t>
            </a:r>
            <a:r>
              <a:rPr lang="en-GB" i="1" dirty="0" smtClean="0"/>
              <a:t>Age</a:t>
            </a:r>
            <a:r>
              <a:rPr lang="en-GB" dirty="0"/>
              <a:t> </a:t>
            </a:r>
            <a:r>
              <a:rPr lang="en-GB" dirty="0" smtClean="0"/>
              <a:t>(</a:t>
            </a:r>
            <a:r>
              <a:rPr lang="en-GB" dirty="0" err="1" smtClean="0"/>
              <a:t>Galinsky</a:t>
            </a:r>
            <a:r>
              <a:rPr lang="en-GB" dirty="0"/>
              <a:t>, K. </a:t>
            </a:r>
            <a:r>
              <a:rPr lang="en-GB" dirty="0" smtClean="0"/>
              <a:t>ed</a:t>
            </a:r>
            <a:r>
              <a:rPr lang="en-GB" dirty="0"/>
              <a:t>.), Cambridge: 85-105.</a:t>
            </a:r>
          </a:p>
          <a:p>
            <a:endParaRPr lang="en-GB" sz="500" dirty="0" smtClean="0"/>
          </a:p>
          <a:p>
            <a:r>
              <a:rPr lang="en-GB" dirty="0" err="1" smtClean="0"/>
              <a:t>Seagar</a:t>
            </a:r>
            <a:r>
              <a:rPr lang="en-GB" dirty="0" smtClean="0"/>
              <a:t>, R. (2005) </a:t>
            </a:r>
            <a:r>
              <a:rPr lang="en-GB" i="1" dirty="0" smtClean="0"/>
              <a:t>Tiberius</a:t>
            </a:r>
            <a:r>
              <a:rPr lang="en-GB" dirty="0" smtClean="0"/>
              <a:t>. Oxford.</a:t>
            </a:r>
          </a:p>
          <a:p>
            <a:endParaRPr lang="en-GB" sz="500" dirty="0"/>
          </a:p>
          <a:p>
            <a:r>
              <a:rPr lang="en-GB" dirty="0"/>
              <a:t>Suresh, S. </a:t>
            </a:r>
            <a:r>
              <a:rPr lang="en-GB" dirty="0" smtClean="0"/>
              <a:t>(2004) </a:t>
            </a:r>
            <a:r>
              <a:rPr lang="en-GB" i="1" dirty="0"/>
              <a:t>Symbols of Trade: Roman and Pseudo-Roman Objects found in India</a:t>
            </a:r>
            <a:r>
              <a:rPr lang="en-GB" dirty="0"/>
              <a:t>. New Delhi</a:t>
            </a:r>
            <a:r>
              <a:rPr lang="en-GB" dirty="0" smtClean="0"/>
              <a:t>.</a:t>
            </a:r>
          </a:p>
          <a:p>
            <a:endParaRPr lang="en-GB" sz="500" dirty="0"/>
          </a:p>
          <a:p>
            <a:pPr lvl="0">
              <a:buClr>
                <a:srgbClr val="D16349"/>
              </a:buClr>
            </a:pPr>
            <a:r>
              <a:rPr lang="en-GB" dirty="0">
                <a:solidFill>
                  <a:prstClr val="black"/>
                </a:solidFill>
              </a:rPr>
              <a:t>Woolf, G. </a:t>
            </a:r>
            <a:r>
              <a:rPr lang="en-GB" dirty="0" smtClean="0">
                <a:solidFill>
                  <a:prstClr val="black"/>
                </a:solidFill>
              </a:rPr>
              <a:t>(2005) ‘Provincial Perspectives’, in </a:t>
            </a:r>
            <a:r>
              <a:rPr lang="en-GB" i="1" dirty="0">
                <a:solidFill>
                  <a:prstClr val="black"/>
                </a:solidFill>
              </a:rPr>
              <a:t>The Cambridge Companion to the Augustan Age</a:t>
            </a:r>
            <a:r>
              <a:rPr lang="en-GB" dirty="0">
                <a:solidFill>
                  <a:prstClr val="black"/>
                </a:solidFill>
              </a:rPr>
              <a:t>, </a:t>
            </a:r>
            <a:r>
              <a:rPr lang="en-GB" dirty="0" smtClean="0">
                <a:solidFill>
                  <a:prstClr val="black"/>
                </a:solidFill>
              </a:rPr>
              <a:t>(</a:t>
            </a:r>
            <a:r>
              <a:rPr lang="en-GB" dirty="0" err="1" smtClean="0">
                <a:solidFill>
                  <a:prstClr val="black"/>
                </a:solidFill>
              </a:rPr>
              <a:t>Galinsky</a:t>
            </a:r>
            <a:r>
              <a:rPr lang="en-GB" dirty="0">
                <a:solidFill>
                  <a:prstClr val="black"/>
                </a:solidFill>
              </a:rPr>
              <a:t>, K. </a:t>
            </a:r>
            <a:r>
              <a:rPr lang="en-GB" dirty="0" smtClean="0">
                <a:solidFill>
                  <a:prstClr val="black"/>
                </a:solidFill>
              </a:rPr>
              <a:t>ed</a:t>
            </a:r>
            <a:r>
              <a:rPr lang="en-GB" dirty="0">
                <a:solidFill>
                  <a:prstClr val="black"/>
                </a:solidFill>
              </a:rPr>
              <a:t>.), Cambridge: 106-129.</a:t>
            </a:r>
          </a:p>
          <a:p>
            <a:endParaRPr lang="en-GB" dirty="0"/>
          </a:p>
          <a:p>
            <a:endParaRPr lang="en-GB" dirty="0"/>
          </a:p>
        </p:txBody>
      </p:sp>
    </p:spTree>
    <p:extLst>
      <p:ext uri="{BB962C8B-B14F-4D97-AF65-F5344CB8AC3E}">
        <p14:creationId xmlns:p14="http://schemas.microsoft.com/office/powerpoint/2010/main" val="26692622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91</TotalTime>
  <Words>1752</Words>
  <Application>Microsoft Office PowerPoint</Application>
  <PresentationFormat>On-screen Show (4:3)</PresentationFormat>
  <Paragraphs>101</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Georgia</vt:lpstr>
      <vt:lpstr>Wingdings</vt:lpstr>
      <vt:lpstr>Wingdings 2</vt:lpstr>
      <vt:lpstr>Civic</vt:lpstr>
      <vt:lpstr>Literature and Culture in the Reign of Nero</vt:lpstr>
      <vt:lpstr>PowerPoint Presentation</vt:lpstr>
      <vt:lpstr>Life Styles of the Elite</vt:lpstr>
      <vt:lpstr>Exotic Import from the East</vt:lpstr>
      <vt:lpstr>Credit Crisis of AD 33</vt:lpstr>
      <vt:lpstr>PowerPoint Presentation</vt:lpstr>
      <vt:lpstr>PowerPoint Presentation</vt:lpstr>
      <vt:lpstr>Foreign born Population in Rome</vt:lpstr>
      <vt:lpstr>Prejudices</vt:lpstr>
      <vt:lpstr>Expulsions from Rome under the Julio-Claudians </vt:lpstr>
      <vt:lpstr>PowerPoint Presentation</vt:lpstr>
      <vt:lpstr>Roman Citizens Abroad</vt:lpstr>
      <vt:lpstr>An Empire of Cities</vt:lpstr>
      <vt:lpstr>Governor and Procurators</vt:lpstr>
      <vt:lpstr>Cultural Interaction</vt:lpstr>
      <vt:lpstr>Religion as Focus of Loyalty</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and Culture in the Reign of Nero</dc:title>
  <dc:creator>Matthew Cobb</dc:creator>
  <cp:lastModifiedBy>Matthew Cobb</cp:lastModifiedBy>
  <cp:revision>30</cp:revision>
  <dcterms:created xsi:type="dcterms:W3CDTF">2016-10-06T09:44:55Z</dcterms:created>
  <dcterms:modified xsi:type="dcterms:W3CDTF">2016-10-06T12:01:09Z</dcterms:modified>
</cp:coreProperties>
</file>