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9" r:id="rId1"/>
  </p:sldMasterIdLst>
  <p:notesMasterIdLst>
    <p:notesMasterId r:id="rId14"/>
  </p:notesMasterIdLst>
  <p:sldIdLst>
    <p:sldId id="256" r:id="rId2"/>
    <p:sldId id="267" r:id="rId3"/>
    <p:sldId id="257" r:id="rId4"/>
    <p:sldId id="258" r:id="rId5"/>
    <p:sldId id="259" r:id="rId6"/>
    <p:sldId id="260" r:id="rId7"/>
    <p:sldId id="261" r:id="rId8"/>
    <p:sldId id="262" r:id="rId9"/>
    <p:sldId id="263" r:id="rId10"/>
    <p:sldId id="264" r:id="rId11"/>
    <p:sldId id="265"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62"/>
      </p:cViewPr>
      <p:guideLst>
        <p:guide orient="horz" pos="2160"/>
        <p:guide pos="3840"/>
      </p:guideLst>
    </p:cSldViewPr>
  </p:slideViewPr>
  <p:notesTextViewPr>
    <p:cViewPr>
      <p:scale>
        <a:sx n="3" d="2"/>
        <a:sy n="3" d="2"/>
      </p:scale>
      <p:origin x="0" y="-47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1FA4FD-0741-4926-AB3B-3B8B2BBD4A3C}" type="datetimeFigureOut">
              <a:rPr lang="en-GB" smtClean="0"/>
              <a:pPr/>
              <a:t>25/05/2023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389BC4-C078-4CD3-91B1-E42774C3948A}" type="slidenum">
              <a:rPr lang="en-GB" smtClean="0"/>
              <a:pPr/>
              <a:t>‹#›</a:t>
            </a:fld>
            <a:endParaRPr lang="en-GB"/>
          </a:p>
        </p:txBody>
      </p:sp>
    </p:spTree>
    <p:extLst>
      <p:ext uri="{BB962C8B-B14F-4D97-AF65-F5344CB8AC3E}">
        <p14:creationId xmlns:p14="http://schemas.microsoft.com/office/powerpoint/2010/main" val="40720113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Calibri" panose="020F0502020204030204" pitchFamily="34" charset="0"/>
                <a:cs typeface="Arial" panose="020B0604020202020204" pitchFamily="34" charset="0"/>
              </a:rPr>
              <a:t>As per the report published by </a:t>
            </a:r>
            <a:r>
              <a:rPr lang="en-US" sz="1800" dirty="0">
                <a:effectLst/>
                <a:latin typeface="Times New Roman" panose="02020603050405020304" pitchFamily="18" charset="0"/>
                <a:ea typeface="Calibri" panose="020F0502020204030204" pitchFamily="34" charset="0"/>
                <a:cs typeface="Arial" panose="020B0604020202020204" pitchFamily="34" charset="0"/>
              </a:rPr>
              <a:t>Forbes (2022), </a:t>
            </a:r>
            <a:r>
              <a:rPr lang="en-GB" sz="1800" dirty="0">
                <a:effectLst/>
                <a:latin typeface="Times New Roman" panose="02020603050405020304" pitchFamily="18" charset="0"/>
                <a:ea typeface="Calibri" panose="020F0502020204030204" pitchFamily="34" charset="0"/>
                <a:cs typeface="Arial" panose="020B0604020202020204" pitchFamily="34" charset="0"/>
              </a:rPr>
              <a:t>Marriott International engages in the franchise and operations of residential, hotel, and timeshare properties. According to the data published in Statista (2023), Marriott International is the leading hotel company in terms of revenue, generating more than $20 billion dollars in 2022. Among the brands of Marriott International, Fairfield has been selected for this assignment, for which all the aspects of the brand will be clearly highlighted for generating a proper understanding of the subject matter. </a:t>
            </a:r>
            <a:endParaRPr lang="en-GB" dirty="0"/>
          </a:p>
        </p:txBody>
      </p:sp>
      <p:sp>
        <p:nvSpPr>
          <p:cNvPr id="4" name="Slide Number Placeholder 3"/>
          <p:cNvSpPr>
            <a:spLocks noGrp="1"/>
          </p:cNvSpPr>
          <p:nvPr>
            <p:ph type="sldNum" sz="quarter" idx="5"/>
          </p:nvPr>
        </p:nvSpPr>
        <p:spPr/>
        <p:txBody>
          <a:bodyPr/>
          <a:lstStyle/>
          <a:p>
            <a:fld id="{3C389BC4-C078-4CD3-91B1-E42774C3948A}" type="slidenum">
              <a:rPr lang="en-GB" smtClean="0"/>
              <a:pPr/>
              <a:t>3</a:t>
            </a:fld>
            <a:endParaRPr lang="en-GB"/>
          </a:p>
        </p:txBody>
      </p:sp>
    </p:spTree>
    <p:extLst>
      <p:ext uri="{BB962C8B-B14F-4D97-AF65-F5344CB8AC3E}">
        <p14:creationId xmlns:p14="http://schemas.microsoft.com/office/powerpoint/2010/main" val="25207305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GB" sz="1800" kern="100" dirty="0">
                <a:effectLst/>
                <a:latin typeface="Times New Roman" panose="02020603050405020304" pitchFamily="18" charset="0"/>
                <a:ea typeface="Calibri" panose="020F0502020204030204" pitchFamily="34" charset="0"/>
                <a:cs typeface="Arial" panose="020B0604020202020204" pitchFamily="34" charset="0"/>
              </a:rPr>
              <a:t>The Luxury Brand Group’s presentation by Marriott International on the State of Luxury Travel has demonstrated the shift in customer behaviour and attitudes in the post-pandemic world. The demands of the guests have changed with luxury travelling shifting from a flashier to a much more silent form of affluence. In this aspect, Elyssa (2020) has pointed out that the current target groups of Marriott International and Fairfield mainly consists of solo, over-the-road, or luxury travellers and other travel professionals offering. The company has more than 1.5 million guestrooms in several properties worldwide surpassing Hilton Worldwide by more than 400 thousand hotel rooms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Statista, 2023)</a:t>
            </a:r>
            <a:r>
              <a:rPr lang="en-GB" sz="1800" kern="100" dirty="0">
                <a:effectLst/>
                <a:latin typeface="Times New Roman" panose="02020603050405020304" pitchFamily="18" charset="0"/>
                <a:ea typeface="Calibri" panose="020F0502020204030204" pitchFamily="34" charset="0"/>
                <a:cs typeface="Arial" panose="020B0604020202020204" pitchFamily="34" charset="0"/>
              </a:rPr>
              <a:t>. It can be deduced that Fairfield has its fair number of guest rooms as well for always accommodating its guests comfortably. </a:t>
            </a:r>
          </a:p>
          <a:p>
            <a:pPr algn="just">
              <a:lnSpc>
                <a:spcPct val="150000"/>
              </a:lnSpc>
            </a:pPr>
            <a:endParaRPr lang="en-GB" dirty="0"/>
          </a:p>
        </p:txBody>
      </p:sp>
      <p:sp>
        <p:nvSpPr>
          <p:cNvPr id="4" name="Slide Number Placeholder 3"/>
          <p:cNvSpPr>
            <a:spLocks noGrp="1"/>
          </p:cNvSpPr>
          <p:nvPr>
            <p:ph type="sldNum" sz="quarter" idx="5"/>
          </p:nvPr>
        </p:nvSpPr>
        <p:spPr/>
        <p:txBody>
          <a:bodyPr/>
          <a:lstStyle/>
          <a:p>
            <a:fld id="{3C389BC4-C078-4CD3-91B1-E42774C3948A}" type="slidenum">
              <a:rPr lang="en-GB" smtClean="0"/>
              <a:pPr/>
              <a:t>4</a:t>
            </a:fld>
            <a:endParaRPr lang="en-GB"/>
          </a:p>
        </p:txBody>
      </p:sp>
    </p:spTree>
    <p:extLst>
      <p:ext uri="{BB962C8B-B14F-4D97-AF65-F5344CB8AC3E}">
        <p14:creationId xmlns:p14="http://schemas.microsoft.com/office/powerpoint/2010/main" val="4638950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1800" kern="100" dirty="0">
                <a:effectLst/>
                <a:latin typeface="Times New Roman" panose="02020603050405020304" pitchFamily="18" charset="0"/>
                <a:ea typeface="Calibri" panose="020F0502020204030204" pitchFamily="34" charset="0"/>
                <a:cs typeface="Arial" panose="020B0604020202020204" pitchFamily="34" charset="0"/>
              </a:rPr>
              <a:t>An article published by Fairfield (2022) shows that the brand has </a:t>
            </a:r>
            <a:r>
              <a:rPr lang="en-GB" sz="1800" kern="100" dirty="0">
                <a:effectLst/>
                <a:latin typeface="Times New Roman" panose="02020603050405020304" pitchFamily="18" charset="0"/>
                <a:ea typeface="Calibri" panose="020F0502020204030204" pitchFamily="34" charset="0"/>
                <a:cs typeface="Arial" panose="020B0604020202020204" pitchFamily="34" charset="0"/>
              </a:rPr>
              <a:t>a great room view from all its guestrooms that significantly leverages the company’s amazing customer service and great hospitality for improving its long-term brand reputation in the market.</a:t>
            </a:r>
          </a:p>
          <a:p>
            <a:pPr algn="just">
              <a:lnSpc>
                <a:spcPct val="150000"/>
              </a:lnSpc>
            </a:pPr>
            <a:endParaRPr lang="en-GB" dirty="0"/>
          </a:p>
        </p:txBody>
      </p:sp>
      <p:sp>
        <p:nvSpPr>
          <p:cNvPr id="4" name="Slide Number Placeholder 3"/>
          <p:cNvSpPr>
            <a:spLocks noGrp="1"/>
          </p:cNvSpPr>
          <p:nvPr>
            <p:ph type="sldNum" sz="quarter" idx="5"/>
          </p:nvPr>
        </p:nvSpPr>
        <p:spPr/>
        <p:txBody>
          <a:bodyPr/>
          <a:lstStyle/>
          <a:p>
            <a:fld id="{3C389BC4-C078-4CD3-91B1-E42774C3948A}" type="slidenum">
              <a:rPr lang="en-GB" smtClean="0"/>
              <a:pPr/>
              <a:t>5</a:t>
            </a:fld>
            <a:endParaRPr lang="en-GB"/>
          </a:p>
        </p:txBody>
      </p:sp>
    </p:spTree>
    <p:extLst>
      <p:ext uri="{BB962C8B-B14F-4D97-AF65-F5344CB8AC3E}">
        <p14:creationId xmlns:p14="http://schemas.microsoft.com/office/powerpoint/2010/main" val="1021573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800" dirty="0">
                <a:effectLst/>
                <a:latin typeface="Times New Roman" panose="02020603050405020304" pitchFamily="18" charset="0"/>
                <a:ea typeface="Calibri" panose="020F0502020204030204" pitchFamily="34" charset="0"/>
                <a:cs typeface="Arial" panose="020B0604020202020204" pitchFamily="34" charset="0"/>
              </a:rPr>
              <a:t>The report published by </a:t>
            </a:r>
            <a:r>
              <a:rPr lang="en-US" sz="1800" dirty="0">
                <a:effectLst/>
                <a:latin typeface="Times New Roman" panose="02020603050405020304" pitchFamily="18" charset="0"/>
                <a:ea typeface="Calibri" panose="020F0502020204030204" pitchFamily="34" charset="0"/>
                <a:cs typeface="Arial" panose="020B0604020202020204" pitchFamily="34" charset="0"/>
              </a:rPr>
              <a:t>Fairfield (2022) </a:t>
            </a:r>
            <a:r>
              <a:rPr lang="en-GB" sz="1800" dirty="0">
                <a:effectLst/>
                <a:latin typeface="Times New Roman" panose="02020603050405020304" pitchFamily="18" charset="0"/>
                <a:ea typeface="Calibri" panose="020F0502020204030204" pitchFamily="34" charset="0"/>
                <a:cs typeface="Arial" panose="020B0604020202020204" pitchFamily="34" charset="0"/>
              </a:rPr>
              <a:t>highlights that the brand continuously gives special offers to its guests for elevating the brand’s level of customer service. It has also been found that the Fairfield Shops sells their hotel’s premium pillows and mattresses that enable the guests to bring the comfort of the brand to their homes.</a:t>
            </a:r>
            <a:endParaRPr lang="en-GB" dirty="0"/>
          </a:p>
        </p:txBody>
      </p:sp>
      <p:sp>
        <p:nvSpPr>
          <p:cNvPr id="4" name="Slide Number Placeholder 3"/>
          <p:cNvSpPr>
            <a:spLocks noGrp="1"/>
          </p:cNvSpPr>
          <p:nvPr>
            <p:ph type="sldNum" sz="quarter" idx="5"/>
          </p:nvPr>
        </p:nvSpPr>
        <p:spPr/>
        <p:txBody>
          <a:bodyPr/>
          <a:lstStyle/>
          <a:p>
            <a:fld id="{3C389BC4-C078-4CD3-91B1-E42774C3948A}" type="slidenum">
              <a:rPr lang="en-GB" smtClean="0"/>
              <a:pPr/>
              <a:t>6</a:t>
            </a:fld>
            <a:endParaRPr lang="en-GB"/>
          </a:p>
        </p:txBody>
      </p:sp>
    </p:spTree>
    <p:extLst>
      <p:ext uri="{BB962C8B-B14F-4D97-AF65-F5344CB8AC3E}">
        <p14:creationId xmlns:p14="http://schemas.microsoft.com/office/powerpoint/2010/main" val="3496226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dirty="0">
                <a:solidFill>
                  <a:schemeClr val="tx1"/>
                </a:solidFill>
                <a:effectLst/>
                <a:latin typeface="Times New Roman" panose="02020603050405020304" pitchFamily="18" charset="0"/>
                <a:ea typeface="Calibri" panose="020F0502020204030204" pitchFamily="34" charset="0"/>
                <a:cs typeface="Arial" panose="020B0604020202020204" pitchFamily="34" charset="0"/>
              </a:rPr>
              <a:t>With the growth of the organisational management of the services, the staff must be taking care of the details that can help in managing the needs of the guests. It is the responsibility of the employees to develop the influence of organisational morale and values in front of the guests. Moreover, </a:t>
            </a:r>
            <a:r>
              <a:rPr lang="en-GB" sz="1200" dirty="0" err="1">
                <a:solidFill>
                  <a:schemeClr val="tx1"/>
                </a:solidFill>
                <a:effectLst/>
                <a:latin typeface="Times New Roman" panose="02020603050405020304" pitchFamily="18" charset="0"/>
                <a:ea typeface="Calibri" panose="020F0502020204030204" pitchFamily="34" charset="0"/>
                <a:cs typeface="Arial" panose="020B0604020202020204" pitchFamily="34" charset="0"/>
              </a:rPr>
              <a:t>Juanamasta</a:t>
            </a:r>
            <a:r>
              <a:rPr lang="en-GB" sz="1200" dirty="0">
                <a:solidFill>
                  <a:schemeClr val="tx1"/>
                </a:solidFill>
                <a:effectLst/>
                <a:latin typeface="Times New Roman" panose="02020603050405020304" pitchFamily="18" charset="0"/>
                <a:ea typeface="Calibri" panose="020F0502020204030204" pitchFamily="34" charset="0"/>
                <a:cs typeface="Arial" panose="020B0604020202020204" pitchFamily="34" charset="0"/>
              </a:rPr>
              <a:t> </a:t>
            </a:r>
            <a:r>
              <a:rPr lang="en-GB" sz="1200" i="1" dirty="0">
                <a:solidFill>
                  <a:schemeClr val="tx1"/>
                </a:solidFill>
                <a:effectLst/>
                <a:latin typeface="Times New Roman" panose="02020603050405020304" pitchFamily="18" charset="0"/>
                <a:ea typeface="Calibri" panose="020F0502020204030204" pitchFamily="34" charset="0"/>
                <a:cs typeface="Arial" panose="020B0604020202020204" pitchFamily="34" charset="0"/>
              </a:rPr>
              <a:t>et al. </a:t>
            </a:r>
            <a:r>
              <a:rPr lang="en-GB" sz="1200" dirty="0">
                <a:solidFill>
                  <a:schemeClr val="tx1"/>
                </a:solidFill>
                <a:effectLst/>
                <a:latin typeface="Times New Roman" panose="02020603050405020304" pitchFamily="18" charset="0"/>
                <a:ea typeface="Calibri" panose="020F0502020204030204" pitchFamily="34" charset="0"/>
                <a:cs typeface="Arial" panose="020B0604020202020204" pitchFamily="34" charset="0"/>
              </a:rPr>
              <a:t>(2019) suggested that the trust of the hotels is within the hand of the employees as they help in giving the guests, the services that can be memorable. Attending to the needs of the guests and managing the essentials of the clients, is the sole purpose of the employees while attending to them. The organisational value and the happiness are also signified with the help of gestures and the lookouts that caters to the proper code of conduct for the employees</a:t>
            </a:r>
            <a:endParaRPr lang="en-GB" dirty="0">
              <a:solidFill>
                <a:schemeClr val="tx1"/>
              </a:solidFill>
            </a:endParaRPr>
          </a:p>
        </p:txBody>
      </p:sp>
      <p:sp>
        <p:nvSpPr>
          <p:cNvPr id="4" name="Slide Number Placeholder 3"/>
          <p:cNvSpPr>
            <a:spLocks noGrp="1"/>
          </p:cNvSpPr>
          <p:nvPr>
            <p:ph type="sldNum" sz="quarter" idx="5"/>
          </p:nvPr>
        </p:nvSpPr>
        <p:spPr/>
        <p:txBody>
          <a:bodyPr/>
          <a:lstStyle/>
          <a:p>
            <a:fld id="{3C389BC4-C078-4CD3-91B1-E42774C3948A}" type="slidenum">
              <a:rPr lang="en-GB" smtClean="0"/>
              <a:pPr/>
              <a:t>7</a:t>
            </a:fld>
            <a:endParaRPr lang="en-GB"/>
          </a:p>
        </p:txBody>
      </p:sp>
    </p:spTree>
    <p:extLst>
      <p:ext uri="{BB962C8B-B14F-4D97-AF65-F5344CB8AC3E}">
        <p14:creationId xmlns:p14="http://schemas.microsoft.com/office/powerpoint/2010/main" val="6001329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dirty="0">
                <a:solidFill>
                  <a:schemeClr val="tx1"/>
                </a:solidFill>
                <a:effectLst/>
                <a:latin typeface="Times New Roman" panose="02020603050405020304" pitchFamily="18" charset="0"/>
                <a:ea typeface="Calibri" panose="020F0502020204030204" pitchFamily="34" charset="0"/>
                <a:cs typeface="Arial" panose="020B0604020202020204" pitchFamily="34" charset="0"/>
              </a:rPr>
              <a:t>With the growth of the hospitality provisions, the hotels can be able to conduct better services and cater to improvised loyalty of the consumers. It is stated by Xu </a:t>
            </a:r>
            <a:r>
              <a:rPr lang="en-GB" sz="1200" i="1" dirty="0">
                <a:solidFill>
                  <a:schemeClr val="tx1"/>
                </a:solidFill>
                <a:effectLst/>
                <a:latin typeface="Times New Roman" panose="02020603050405020304" pitchFamily="18" charset="0"/>
                <a:ea typeface="Calibri" panose="020F0502020204030204" pitchFamily="34" charset="0"/>
                <a:cs typeface="Arial" panose="020B0604020202020204" pitchFamily="34" charset="0"/>
              </a:rPr>
              <a:t>et al. </a:t>
            </a:r>
            <a:r>
              <a:rPr lang="en-GB" sz="1200" dirty="0">
                <a:solidFill>
                  <a:schemeClr val="tx1"/>
                </a:solidFill>
                <a:effectLst/>
                <a:latin typeface="Times New Roman" panose="02020603050405020304" pitchFamily="18" charset="0"/>
                <a:ea typeface="Calibri" panose="020F0502020204030204" pitchFamily="34" charset="0"/>
                <a:cs typeface="Arial" panose="020B0604020202020204" pitchFamily="34" charset="0"/>
              </a:rPr>
              <a:t>(2020), that a satisfied customer will go on boosting about the experience to three of their friends while an angry customer will go ahead and tell 3000 people about the negative experiences that they have shared with the organisation. This impacts the overall services and the hospitality ratio of the hotel industry and impacts over the consumer loyalty gain. According to Raman (2019), providing the consumers with better hospitality can help in significantly separating the organization from the remaining imitable organisations within the competitive scenarios. This refers to the active consideration of hiring proactive team members who are polite and efficient in their contributions.</a:t>
            </a:r>
            <a:endParaRPr lang="en-GB" dirty="0">
              <a:solidFill>
                <a:schemeClr val="tx1"/>
              </a:solidFill>
            </a:endParaRPr>
          </a:p>
        </p:txBody>
      </p:sp>
      <p:sp>
        <p:nvSpPr>
          <p:cNvPr id="4" name="Slide Number Placeholder 3"/>
          <p:cNvSpPr>
            <a:spLocks noGrp="1"/>
          </p:cNvSpPr>
          <p:nvPr>
            <p:ph type="sldNum" sz="quarter" idx="5"/>
          </p:nvPr>
        </p:nvSpPr>
        <p:spPr/>
        <p:txBody>
          <a:bodyPr/>
          <a:lstStyle/>
          <a:p>
            <a:fld id="{3C389BC4-C078-4CD3-91B1-E42774C3948A}" type="slidenum">
              <a:rPr lang="en-GB" smtClean="0"/>
              <a:pPr/>
              <a:t>8</a:t>
            </a:fld>
            <a:endParaRPr lang="en-GB"/>
          </a:p>
        </p:txBody>
      </p:sp>
    </p:spTree>
    <p:extLst>
      <p:ext uri="{BB962C8B-B14F-4D97-AF65-F5344CB8AC3E}">
        <p14:creationId xmlns:p14="http://schemas.microsoft.com/office/powerpoint/2010/main" val="2064585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GB" sz="1200" dirty="0">
                <a:solidFill>
                  <a:schemeClr val="tx1"/>
                </a:solidFill>
                <a:effectLst/>
                <a:latin typeface="Times New Roman" panose="02020603050405020304" pitchFamily="18" charset="0"/>
                <a:ea typeface="Calibri" panose="020F0502020204030204" pitchFamily="34" charset="0"/>
                <a:cs typeface="Arial" panose="020B0604020202020204" pitchFamily="34" charset="0"/>
              </a:rPr>
              <a:t>Due to the consideration of the negative reviews, the customers often feel enraged and organisation losses a chance to improve their mistakes. Huang and Rust (2021) suggested that the development of the negative feedbacks is often heard from 4% of the customers who are not satisfied with the service. This must be modified and taken care of for the recognition of the needs and the improvements that the organisation must be taking care of for better customer loyalty. </a:t>
            </a:r>
            <a:endParaRPr lang="en-GB" dirty="0">
              <a:solidFill>
                <a:schemeClr val="tx1"/>
              </a:solidFill>
            </a:endParaRPr>
          </a:p>
        </p:txBody>
      </p:sp>
      <p:sp>
        <p:nvSpPr>
          <p:cNvPr id="4" name="Slide Number Placeholder 3"/>
          <p:cNvSpPr>
            <a:spLocks noGrp="1"/>
          </p:cNvSpPr>
          <p:nvPr>
            <p:ph type="sldNum" sz="quarter" idx="5"/>
          </p:nvPr>
        </p:nvSpPr>
        <p:spPr/>
        <p:txBody>
          <a:bodyPr/>
          <a:lstStyle/>
          <a:p>
            <a:fld id="{3C389BC4-C078-4CD3-91B1-E42774C3948A}" type="slidenum">
              <a:rPr lang="en-GB" smtClean="0"/>
              <a:pPr/>
              <a:t>9</a:t>
            </a:fld>
            <a:endParaRPr lang="en-GB"/>
          </a:p>
        </p:txBody>
      </p:sp>
    </p:spTree>
    <p:extLst>
      <p:ext uri="{BB962C8B-B14F-4D97-AF65-F5344CB8AC3E}">
        <p14:creationId xmlns:p14="http://schemas.microsoft.com/office/powerpoint/2010/main" val="9815210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C389BC4-C078-4CD3-91B1-E42774C3948A}" type="slidenum">
              <a:rPr lang="en-GB" smtClean="0"/>
              <a:pPr/>
              <a:t>12</a:t>
            </a:fld>
            <a:endParaRPr lang="en-GB"/>
          </a:p>
        </p:txBody>
      </p:sp>
    </p:spTree>
    <p:extLst>
      <p:ext uri="{BB962C8B-B14F-4D97-AF65-F5344CB8AC3E}">
        <p14:creationId xmlns:p14="http://schemas.microsoft.com/office/powerpoint/2010/main" val="3751307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3FEA57E-7C1A-457B-A4CD-5DCEB057B502}" type="datetime1">
              <a:rPr lang="en-US" smtClean="0"/>
              <a:pPr/>
              <a:t>5/25/2023</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8E28480-1C08-4458-AD97-0283E6FFD09D}" type="slidenum">
              <a:rPr lang="en-US" smtClean="0"/>
              <a:pPr/>
              <a:t>‹#›</a:t>
            </a:fld>
            <a:endParaRPr lang="en-US" dirty="0"/>
          </a:p>
        </p:txBody>
      </p:sp>
    </p:spTree>
    <p:extLst>
      <p:ext uri="{BB962C8B-B14F-4D97-AF65-F5344CB8AC3E}">
        <p14:creationId xmlns:p14="http://schemas.microsoft.com/office/powerpoint/2010/main" val="1531318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lvl1pPr>
              <a:buClr>
                <a:schemeClr val="accent1">
                  <a:lumMod val="75000"/>
                </a:schemeClr>
              </a:buClr>
              <a:defRPr/>
            </a:lvl1pPr>
            <a:lvl2pPr>
              <a:buClr>
                <a:schemeClr val="accent1">
                  <a:lumMod val="75000"/>
                </a:schemeClr>
              </a:buClr>
              <a:defRPr/>
            </a:lvl2pPr>
            <a:lvl3pPr>
              <a:buClr>
                <a:schemeClr val="accent1">
                  <a:lumMod val="75000"/>
                </a:schemeClr>
              </a:buClr>
              <a:defRPr/>
            </a:lvl3pPr>
            <a:lvl4pPr>
              <a:buClr>
                <a:schemeClr val="accent1">
                  <a:lumMod val="75000"/>
                </a:schemeClr>
              </a:buClr>
              <a:defRPr/>
            </a:lvl4pPr>
            <a:lvl5pPr>
              <a:buClr>
                <a:schemeClr val="accent1">
                  <a:lumMod val="75000"/>
                </a:schemeClr>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01AF2CE-4F37-411C-A3EE-BBBE223265BF}" type="datetime1">
              <a:rPr lang="en-US" smtClean="0"/>
              <a:pPr/>
              <a:t>5/25/2023</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6" name="Slide Number Placeholder 5"/>
          <p:cNvSpPr>
            <a:spLocks noGrp="1"/>
          </p:cNvSpPr>
          <p:nvPr>
            <p:ph type="sldNum" sz="quarter" idx="12"/>
          </p:nvPr>
        </p:nvSpPr>
        <p:spPr>
          <a:xfrm>
            <a:off x="10951856" y="5867131"/>
            <a:ext cx="551167" cy="365125"/>
          </a:xfrm>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3244331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96083D4-708C-4BB5-B4FD-30CE9FA12FD5}" type="datetime1">
              <a:rPr lang="en-US" smtClean="0"/>
              <a:pPr/>
              <a:t>5/25/2023</a:t>
            </a:fld>
            <a:endParaRPr lang="en-US"/>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6548082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0D239B2-65BC-4C2A-A62B-3EABFE9590E4}" type="datetime1">
              <a:rPr lang="en-US" smtClean="0"/>
              <a:pPr/>
              <a:t>5/25/2023</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7" name="Slide Number Placeholder 6"/>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179127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buClr>
                <a:schemeClr val="accent1">
                  <a:lumMod val="75000"/>
                </a:schemeClr>
              </a:buClr>
              <a:defRPr sz="1800"/>
            </a:lvl1pPr>
            <a:lvl2pPr>
              <a:buClr>
                <a:schemeClr val="accent1">
                  <a:lumMod val="75000"/>
                </a:schemeClr>
              </a:buClr>
              <a:defRPr sz="1600"/>
            </a:lvl2pPr>
            <a:lvl3pPr>
              <a:buClr>
                <a:schemeClr val="accent1">
                  <a:lumMod val="75000"/>
                </a:schemeClr>
              </a:buClr>
              <a:defRPr sz="1400"/>
            </a:lvl3pPr>
            <a:lvl4pPr>
              <a:buClr>
                <a:schemeClr val="accent1">
                  <a:lumMod val="75000"/>
                </a:schemeClr>
              </a:buClr>
              <a:defRPr sz="1200"/>
            </a:lvl4pPr>
            <a:lvl5pPr>
              <a:buClr>
                <a:schemeClr val="accent1">
                  <a:lumMod val="75000"/>
                </a:schemeClr>
              </a:buCl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FE42E8-8B57-452D-A122-4DCE9AC771EF}" type="datetime1">
              <a:rPr lang="en-US" smtClean="0"/>
              <a:pPr/>
              <a:t>5/25/2023</a:t>
            </a:fld>
            <a:endParaRPr lang="en-US"/>
          </a:p>
        </p:txBody>
      </p:sp>
      <p:sp>
        <p:nvSpPr>
          <p:cNvPr id="8" name="Footer Placeholder 7"/>
          <p:cNvSpPr>
            <a:spLocks noGrp="1"/>
          </p:cNvSpPr>
          <p:nvPr>
            <p:ph type="ftr" sz="quarter" idx="11"/>
          </p:nvPr>
        </p:nvSpPr>
        <p:spPr/>
        <p:txBody>
          <a:bodyPr/>
          <a:lstStyle/>
          <a:p>
            <a:r>
              <a:rPr lang="en-US"/>
              <a:t>Sample Footer Text</a:t>
            </a:r>
            <a:endParaRPr lang="en-US" dirty="0"/>
          </a:p>
        </p:txBody>
      </p:sp>
      <p:sp>
        <p:nvSpPr>
          <p:cNvPr id="9" name="Slide Number Placeholder 8"/>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233871715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3761515-4A26-4F31-9F61-5A10B1FABBFC}" type="datetime1">
              <a:rPr lang="en-US" smtClean="0"/>
              <a:pPr/>
              <a:t>5/25/2023</a:t>
            </a:fld>
            <a:endParaRPr lang="en-US"/>
          </a:p>
        </p:txBody>
      </p:sp>
      <p:sp>
        <p:nvSpPr>
          <p:cNvPr id="4" name="Footer Placeholder 3"/>
          <p:cNvSpPr>
            <a:spLocks noGrp="1"/>
          </p:cNvSpPr>
          <p:nvPr>
            <p:ph type="ftr" sz="quarter" idx="11"/>
          </p:nvPr>
        </p:nvSpPr>
        <p:spPr/>
        <p:txBody>
          <a:bodyPr/>
          <a:lstStyle/>
          <a:p>
            <a:r>
              <a:rPr lang="en-US"/>
              <a:t>Sample Footer Text</a:t>
            </a:r>
          </a:p>
        </p:txBody>
      </p:sp>
      <p:sp>
        <p:nvSpPr>
          <p:cNvPr id="5" name="Slide Number Placeholder 4"/>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2135048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75DC65-7D1F-4BAB-9695-F7E734143E14}" type="datetime1">
              <a:rPr lang="en-US" smtClean="0"/>
              <a:pPr/>
              <a:t>5/25/2023</a:t>
            </a:fld>
            <a:endParaRPr lang="en-US"/>
          </a:p>
        </p:txBody>
      </p:sp>
      <p:sp>
        <p:nvSpPr>
          <p:cNvPr id="3" name="Footer Placeholder 2"/>
          <p:cNvSpPr>
            <a:spLocks noGrp="1"/>
          </p:cNvSpPr>
          <p:nvPr>
            <p:ph type="ftr" sz="quarter" idx="11"/>
          </p:nvPr>
        </p:nvSpPr>
        <p:spPr/>
        <p:txBody>
          <a:bodyPr/>
          <a:lstStyle/>
          <a:p>
            <a:r>
              <a:rPr lang="en-US"/>
              <a:t>Sample Footer Text</a:t>
            </a:r>
          </a:p>
        </p:txBody>
      </p:sp>
      <p:sp>
        <p:nvSpPr>
          <p:cNvPr id="4" name="Slide Number Placeholder 3"/>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2007404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624077-BD55-4036-8E92-6558FDF3B653}" type="datetime1">
              <a:rPr lang="en-US" smtClean="0"/>
              <a:pPr/>
              <a:t>5/25/2023</a:t>
            </a:fld>
            <a:endParaRPr lang="en-US"/>
          </a:p>
        </p:txBody>
      </p:sp>
      <p:sp>
        <p:nvSpPr>
          <p:cNvPr id="6" name="Footer Placeholder 5"/>
          <p:cNvSpPr>
            <a:spLocks noGrp="1"/>
          </p:cNvSpPr>
          <p:nvPr>
            <p:ph type="ftr" sz="quarter" idx="11"/>
          </p:nvPr>
        </p:nvSpPr>
        <p:spPr/>
        <p:txBody>
          <a:bodyPr/>
          <a:lstStyle/>
          <a:p>
            <a:r>
              <a:rPr lang="en-US"/>
              <a:t>Sample Footer Text</a:t>
            </a:r>
          </a:p>
        </p:txBody>
      </p:sp>
      <p:sp>
        <p:nvSpPr>
          <p:cNvPr id="7" name="Slide Number Placeholder 6"/>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1614326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FE42E8-8B57-452D-A122-4DCE9AC771EF}" type="datetime1">
              <a:rPr lang="en-US" smtClean="0"/>
              <a:pPr/>
              <a:t>5/25/2023</a:t>
            </a:fld>
            <a:endParaRPr lang="en-US"/>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3061467182"/>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FE42E8-8B57-452D-A122-4DCE9AC771EF}" type="datetime1">
              <a:rPr lang="en-US" smtClean="0"/>
              <a:pPr/>
              <a:t>5/25/2023</a:t>
            </a:fld>
            <a:endParaRPr lang="en-US"/>
          </a:p>
        </p:txBody>
      </p:sp>
      <p:sp>
        <p:nvSpPr>
          <p:cNvPr id="6" name="Footer Placeholder 5"/>
          <p:cNvSpPr>
            <a:spLocks noGrp="1"/>
          </p:cNvSpPr>
          <p:nvPr>
            <p:ph type="ftr" sz="quarter" idx="11"/>
          </p:nvPr>
        </p:nvSpPr>
        <p:spPr/>
        <p:txBody>
          <a:bodyPr/>
          <a:lstStyle/>
          <a:p>
            <a:r>
              <a:rPr lang="en-US"/>
              <a:t>Sample Footer Text</a:t>
            </a:r>
            <a:endParaRPr lang="en-US" dirty="0"/>
          </a:p>
        </p:txBody>
      </p:sp>
      <p:sp>
        <p:nvSpPr>
          <p:cNvPr id="7" name="Slide Number Placeholder 6"/>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163724722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FE42E8-8B57-452D-A122-4DCE9AC771EF}" type="datetime1">
              <a:rPr lang="en-US" smtClean="0"/>
              <a:pPr/>
              <a:t>5/25/2023</a:t>
            </a:fld>
            <a:endParaRPr lang="en-US"/>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331670437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FE42E8-8B57-452D-A122-4DCE9AC771EF}" type="datetime1">
              <a:rPr lang="en-US" smtClean="0"/>
              <a:pPr/>
              <a:t>5/25/2023</a:t>
            </a:fld>
            <a:endParaRPr lang="en-US"/>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275444198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FE42E8-8B57-452D-A122-4DCE9AC771EF}" type="datetime1">
              <a:rPr lang="en-US" smtClean="0"/>
              <a:pPr/>
              <a:t>5/25/2023</a:t>
            </a:fld>
            <a:endParaRPr lang="en-US"/>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2773890191"/>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FE42E8-8B57-452D-A122-4DCE9AC771EF}" type="datetime1">
              <a:rPr lang="en-US" smtClean="0"/>
              <a:pPr/>
              <a:t>5/25/2023</a:t>
            </a:fld>
            <a:endParaRPr lang="en-US"/>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2813485082"/>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FE42E8-8B57-452D-A122-4DCE9AC771EF}" type="datetime1">
              <a:rPr lang="en-US" smtClean="0"/>
              <a:pPr/>
              <a:t>5/25/2023</a:t>
            </a:fld>
            <a:endParaRPr lang="en-US"/>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2869888671"/>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789749-A4CD-447F-8298-2B7988C91CEA}" type="datetime1">
              <a:rPr lang="en-US" smtClean="0"/>
              <a:pPr/>
              <a:t>5/25/2023</a:t>
            </a:fld>
            <a:endParaRPr lang="en-US"/>
          </a:p>
        </p:txBody>
      </p:sp>
      <p:sp>
        <p:nvSpPr>
          <p:cNvPr id="5" name="Footer Placeholder 4"/>
          <p:cNvSpPr>
            <a:spLocks noGrp="1"/>
          </p:cNvSpPr>
          <p:nvPr>
            <p:ph type="ftr" sz="quarter" idx="11"/>
          </p:nvPr>
        </p:nvSpPr>
        <p:spPr/>
        <p:txBody>
          <a:bodyPr/>
          <a:lstStyle/>
          <a:p>
            <a:r>
              <a:rPr lang="en-US"/>
              <a:t>Sample Footer Text</a:t>
            </a:r>
            <a:endParaRPr lang="en-US" dirty="0"/>
          </a:p>
        </p:txBody>
      </p:sp>
      <p:sp>
        <p:nvSpPr>
          <p:cNvPr id="6" name="Slide Number Placeholder 5"/>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358679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0444D3-C0BA-4587-A56C-581AB9F841BE}" type="datetime1">
              <a:rPr lang="en-US" smtClean="0"/>
              <a:pPr/>
              <a:t>5/25/2023</a:t>
            </a:fld>
            <a:endParaRPr lang="en-US"/>
          </a:p>
        </p:txBody>
      </p:sp>
      <p:sp>
        <p:nvSpPr>
          <p:cNvPr id="5" name="Footer Placeholder 4"/>
          <p:cNvSpPr>
            <a:spLocks noGrp="1"/>
          </p:cNvSpPr>
          <p:nvPr>
            <p:ph type="ftr" sz="quarter" idx="11"/>
          </p:nvPr>
        </p:nvSpPr>
        <p:spPr/>
        <p:txBody>
          <a:bodyPr/>
          <a:lstStyle/>
          <a:p>
            <a:r>
              <a:rPr lang="en-US"/>
              <a:t>Sample Footer Text</a:t>
            </a:r>
          </a:p>
        </p:txBody>
      </p:sp>
      <p:sp>
        <p:nvSpPr>
          <p:cNvPr id="6" name="Slide Number Placeholder 5"/>
          <p:cNvSpPr>
            <a:spLocks noGrp="1"/>
          </p:cNvSpPr>
          <p:nvPr>
            <p:ph type="sldNum" sz="quarter" idx="12"/>
          </p:nvPr>
        </p:nvSpPr>
        <p:spPr/>
        <p:txBody>
          <a:bodyPr/>
          <a:lstStyle/>
          <a:p>
            <a:fld id="{F8E28480-1C08-4458-AD97-0283E6FFD09D}" type="slidenum">
              <a:rPr lang="en-US" smtClean="0"/>
              <a:pPr/>
              <a:t>‹#›</a:t>
            </a:fld>
            <a:endParaRPr lang="en-US"/>
          </a:p>
        </p:txBody>
      </p:sp>
    </p:spTree>
    <p:extLst>
      <p:ext uri="{BB962C8B-B14F-4D97-AF65-F5344CB8AC3E}">
        <p14:creationId xmlns:p14="http://schemas.microsoft.com/office/powerpoint/2010/main" val="1042441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3FE42E8-8B57-452D-A122-4DCE9AC771EF}" type="datetime1">
              <a:rPr lang="en-US" smtClean="0"/>
              <a:pPr/>
              <a:t>5/25/2023</a:t>
            </a:fld>
            <a:endParaRPr lang="en-US"/>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r>
              <a:rPr lang="en-US"/>
              <a:t>Sample Footer Text</a:t>
            </a:r>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8E28480-1C08-4458-AD97-0283E6FFD09D}" type="slidenum">
              <a:rPr lang="en-US" smtClean="0"/>
              <a:pPr/>
              <a:t>‹#›</a:t>
            </a:fld>
            <a:endParaRPr lang="en-US"/>
          </a:p>
        </p:txBody>
      </p:sp>
    </p:spTree>
    <p:extLst>
      <p:ext uri="{BB962C8B-B14F-4D97-AF65-F5344CB8AC3E}">
        <p14:creationId xmlns:p14="http://schemas.microsoft.com/office/powerpoint/2010/main" val="4044092933"/>
      </p:ext>
    </p:extLst>
  </p:cSld>
  <p:clrMap bg1="lt1" tx1="dk1" bg2="lt2" tx2="dk2" accent1="accent1" accent2="accent2" accent3="accent3" accent4="accent4" accent5="accent5" accent6="accent6" hlink="hlink" folHlink="folHlink"/>
  <p:sldLayoutIdLst>
    <p:sldLayoutId id="2147483840"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 id="2147483851" r:id="rId12"/>
    <p:sldLayoutId id="2147483852" r:id="rId13"/>
    <p:sldLayoutId id="2147483853" r:id="rId14"/>
    <p:sldLayoutId id="2147483854" r:id="rId15"/>
    <p:sldLayoutId id="2147483855" r:id="rId16"/>
    <p:sldLayoutId id="2147483856" r:id="rId17"/>
  </p:sldLayoutIdLst>
  <p:hf sldNum="0" hdr="0" ftr="0" dt="0"/>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73F9D11-20BD-4755-B131-A5F531520E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Digital rendering of a colored world map">
            <a:extLst>
              <a:ext uri="{FF2B5EF4-FFF2-40B4-BE49-F238E27FC236}">
                <a16:creationId xmlns:a16="http://schemas.microsoft.com/office/drawing/2014/main" id="{CF823846-1B1D-20AA-3BD1-C0301B66322C}"/>
              </a:ext>
            </a:extLst>
          </p:cNvPr>
          <p:cNvPicPr>
            <a:picLocks noChangeAspect="1"/>
          </p:cNvPicPr>
          <p:nvPr/>
        </p:nvPicPr>
        <p:blipFill rotWithShape="1">
          <a:blip r:embed="rId3"/>
          <a:srcRect t="16448" r="9091" b="9975"/>
          <a:stretch/>
        </p:blipFill>
        <p:spPr>
          <a:xfrm>
            <a:off x="20" y="0"/>
            <a:ext cx="12191980" cy="6858000"/>
          </a:xfrm>
          <a:prstGeom prst="rect">
            <a:avLst/>
          </a:prstGeom>
        </p:spPr>
      </p:pic>
      <p:sp>
        <p:nvSpPr>
          <p:cNvPr id="11" name="Freeform 13">
            <a:extLst>
              <a:ext uri="{FF2B5EF4-FFF2-40B4-BE49-F238E27FC236}">
                <a16:creationId xmlns:a16="http://schemas.microsoft.com/office/drawing/2014/main" id="{8EB90C4A-98AE-4031-9ED8-4063AF898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6933" y="-16933"/>
            <a:ext cx="7340600" cy="6883400"/>
          </a:xfrm>
          <a:custGeom>
            <a:avLst/>
            <a:gdLst>
              <a:gd name="connsiteX0" fmla="*/ 5427133 w 7340600"/>
              <a:gd name="connsiteY0" fmla="*/ 8466 h 6883400"/>
              <a:gd name="connsiteX1" fmla="*/ 4783666 w 7340600"/>
              <a:gd name="connsiteY1" fmla="*/ 2573866 h 6883400"/>
              <a:gd name="connsiteX2" fmla="*/ 7340600 w 7340600"/>
              <a:gd name="connsiteY2" fmla="*/ 6874933 h 6883400"/>
              <a:gd name="connsiteX3" fmla="*/ 0 w 7340600"/>
              <a:gd name="connsiteY3" fmla="*/ 6883400 h 6883400"/>
              <a:gd name="connsiteX4" fmla="*/ 8466 w 7340600"/>
              <a:gd name="connsiteY4" fmla="*/ 0 h 6883400"/>
              <a:gd name="connsiteX5" fmla="*/ 5427133 w 7340600"/>
              <a:gd name="connsiteY5" fmla="*/ 8466 h 688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40600" h="6883400">
                <a:moveTo>
                  <a:pt x="5427133" y="8466"/>
                </a:moveTo>
                <a:lnTo>
                  <a:pt x="4783666" y="2573866"/>
                </a:lnTo>
                <a:lnTo>
                  <a:pt x="7340600" y="6874933"/>
                </a:lnTo>
                <a:lnTo>
                  <a:pt x="0" y="6883400"/>
                </a:lnTo>
                <a:lnTo>
                  <a:pt x="8466" y="0"/>
                </a:lnTo>
                <a:lnTo>
                  <a:pt x="5427133" y="8466"/>
                </a:lnTo>
                <a:close/>
              </a:path>
            </a:pathLst>
          </a:custGeom>
          <a:solidFill>
            <a:schemeClr val="tx1">
              <a:lumMod val="95000"/>
              <a:lumOff val="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9B675E-07CF-A93C-852C-25AE3F210901}"/>
              </a:ext>
            </a:extLst>
          </p:cNvPr>
          <p:cNvSpPr>
            <a:spLocks noGrp="1"/>
          </p:cNvSpPr>
          <p:nvPr>
            <p:ph type="ctrTitle"/>
          </p:nvPr>
        </p:nvSpPr>
        <p:spPr>
          <a:xfrm>
            <a:off x="0" y="389884"/>
            <a:ext cx="5531370" cy="3417618"/>
          </a:xfrm>
        </p:spPr>
        <p:txBody>
          <a:bodyPr>
            <a:normAutofit/>
          </a:bodyPr>
          <a:lstStyle/>
          <a:p>
            <a:pPr algn="l"/>
            <a:r>
              <a:rPr lang="en-US" sz="5400" b="1" dirty="0">
                <a:solidFill>
                  <a:schemeClr val="bg1"/>
                </a:solidFill>
                <a:latin typeface="Times New Roman" panose="02020603050405020304" pitchFamily="18" charset="0"/>
                <a:cs typeface="Times New Roman" panose="02020603050405020304" pitchFamily="18" charset="0"/>
              </a:rPr>
              <a:t>Hospitality and Guest services </a:t>
            </a:r>
            <a:endParaRPr lang="en-GB" sz="5400" b="1" dirty="0">
              <a:solidFill>
                <a:schemeClr val="bg1"/>
              </a:solidFill>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82E3AD52-405A-D66F-5F00-D9B6470B924F}"/>
              </a:ext>
            </a:extLst>
          </p:cNvPr>
          <p:cNvSpPr>
            <a:spLocks noGrp="1"/>
          </p:cNvSpPr>
          <p:nvPr>
            <p:ph type="subTitle" idx="1"/>
          </p:nvPr>
        </p:nvSpPr>
        <p:spPr>
          <a:xfrm>
            <a:off x="685800" y="4944534"/>
            <a:ext cx="4080933" cy="939799"/>
          </a:xfrm>
        </p:spPr>
        <p:txBody>
          <a:bodyPr>
            <a:normAutofit fontScale="92500"/>
          </a:bodyPr>
          <a:lstStyle/>
          <a:p>
            <a:pPr algn="ctr"/>
            <a:r>
              <a:rPr lang="en-US" b="1" dirty="0">
                <a:solidFill>
                  <a:schemeClr val="bg1"/>
                </a:solidFill>
                <a:latin typeface="Times New Roman" panose="02020603050405020304" pitchFamily="18" charset="0"/>
                <a:cs typeface="Times New Roman" panose="02020603050405020304" pitchFamily="18" charset="0"/>
              </a:rPr>
              <a:t>Student name: Ioana Roxana Apostol</a:t>
            </a:r>
          </a:p>
          <a:p>
            <a:pPr algn="ctr"/>
            <a:r>
              <a:rPr lang="en-US" b="1" dirty="0">
                <a:solidFill>
                  <a:schemeClr val="bg1"/>
                </a:solidFill>
                <a:latin typeface="Times New Roman" panose="02020603050405020304" pitchFamily="18" charset="0"/>
                <a:cs typeface="Times New Roman" panose="02020603050405020304" pitchFamily="18" charset="0"/>
              </a:rPr>
              <a:t>ID: 2223646</a:t>
            </a:r>
            <a:endParaRPr lang="en-GB" b="1" dirty="0">
              <a:solidFill>
                <a:schemeClr val="bg1"/>
              </a:solidFill>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D763F840-D9FC-4A00-AD5E-A92B1469D25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864100" y="-4763"/>
            <a:ext cx="5014912" cy="6862763"/>
            <a:chOff x="2928938" y="-4763"/>
            <a:chExt cx="5014912" cy="6862763"/>
          </a:xfrm>
        </p:grpSpPr>
        <p:sp>
          <p:nvSpPr>
            <p:cNvPr id="14" name="Freeform 6">
              <a:extLst>
                <a:ext uri="{FF2B5EF4-FFF2-40B4-BE49-F238E27FC236}">
                  <a16:creationId xmlns:a16="http://schemas.microsoft.com/office/drawing/2014/main" id="{8D38D45D-EF27-4B10-ACF6-5709ECC2B7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15" name="Freeform 7">
              <a:extLst>
                <a:ext uri="{FF2B5EF4-FFF2-40B4-BE49-F238E27FC236}">
                  <a16:creationId xmlns:a16="http://schemas.microsoft.com/office/drawing/2014/main" id="{7E738667-74E2-4FA0-9B05-260D9F3D75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16" name="Freeform 9">
              <a:extLst>
                <a:ext uri="{FF2B5EF4-FFF2-40B4-BE49-F238E27FC236}">
                  <a16:creationId xmlns:a16="http://schemas.microsoft.com/office/drawing/2014/main" id="{A5044C01-88A9-414D-ACC3-1A13B71FC0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17" name="Freeform 10">
              <a:extLst>
                <a:ext uri="{FF2B5EF4-FFF2-40B4-BE49-F238E27FC236}">
                  <a16:creationId xmlns:a16="http://schemas.microsoft.com/office/drawing/2014/main" id="{5883D39A-EF33-4BD1-AA7F-AD7CC905D4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18" name="Freeform 11">
              <a:extLst>
                <a:ext uri="{FF2B5EF4-FFF2-40B4-BE49-F238E27FC236}">
                  <a16:creationId xmlns:a16="http://schemas.microsoft.com/office/drawing/2014/main" id="{7C98FB2E-0AE9-4B67-BBA2-65D60B7603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19" name="Freeform 12">
              <a:extLst>
                <a:ext uri="{FF2B5EF4-FFF2-40B4-BE49-F238E27FC236}">
                  <a16:creationId xmlns:a16="http://schemas.microsoft.com/office/drawing/2014/main" id="{B5ECBF49-84ED-4A43-BDB5-7B89B3E77D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pic>
        <p:nvPicPr>
          <p:cNvPr id="20" name="Picture 19" descr="Uni-Wales-Trinity-David-logo-600x300.jpg"/>
          <p:cNvPicPr>
            <a:picLocks noChangeAspect="1"/>
          </p:cNvPicPr>
          <p:nvPr/>
        </p:nvPicPr>
        <p:blipFill>
          <a:blip r:embed="rId4"/>
          <a:stretch>
            <a:fillRect/>
          </a:stretch>
        </p:blipFill>
        <p:spPr>
          <a:xfrm>
            <a:off x="0" y="0"/>
            <a:ext cx="3509303" cy="1754652"/>
          </a:xfrm>
          <a:prstGeom prst="rect">
            <a:avLst/>
          </a:prstGeom>
        </p:spPr>
      </p:pic>
    </p:spTree>
    <p:extLst>
      <p:ext uri="{BB962C8B-B14F-4D97-AF65-F5344CB8AC3E}">
        <p14:creationId xmlns:p14="http://schemas.microsoft.com/office/powerpoint/2010/main" val="2602095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22" name="Rectangle 9">
            <a:extLst>
              <a:ext uri="{FF2B5EF4-FFF2-40B4-BE49-F238E27FC236}">
                <a16:creationId xmlns:a16="http://schemas.microsoft.com/office/drawing/2014/main" id="{6AD30037-67ED-4367-9BE0-45787510B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11">
            <a:extLst>
              <a:ext uri="{FF2B5EF4-FFF2-40B4-BE49-F238E27FC236}">
                <a16:creationId xmlns:a16="http://schemas.microsoft.com/office/drawing/2014/main" id="{50841A4E-5BC1-44B4-83CF-D524E8AEAD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32760" y="0"/>
            <a:ext cx="2436813" cy="6858001"/>
            <a:chOff x="1320800" y="0"/>
            <a:chExt cx="2436813" cy="6858001"/>
          </a:xfrm>
        </p:grpSpPr>
        <p:sp>
          <p:nvSpPr>
            <p:cNvPr id="13" name="Freeform 6">
              <a:extLst>
                <a:ext uri="{FF2B5EF4-FFF2-40B4-BE49-F238E27FC236}">
                  <a16:creationId xmlns:a16="http://schemas.microsoft.com/office/drawing/2014/main" id="{BF371BCC-8954-44E2-8C4F-29DC188727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4" name="Freeform 7">
              <a:extLst>
                <a:ext uri="{FF2B5EF4-FFF2-40B4-BE49-F238E27FC236}">
                  <a16:creationId xmlns:a16="http://schemas.microsoft.com/office/drawing/2014/main" id="{CD3505BE-B420-41C5-BE34-3E7652D37A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5" name="Freeform 8">
              <a:extLst>
                <a:ext uri="{FF2B5EF4-FFF2-40B4-BE49-F238E27FC236}">
                  <a16:creationId xmlns:a16="http://schemas.microsoft.com/office/drawing/2014/main" id="{4B68A05B-A78B-4D59-8CF9-1900731A2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6" name="Freeform 9">
              <a:extLst>
                <a:ext uri="{FF2B5EF4-FFF2-40B4-BE49-F238E27FC236}">
                  <a16:creationId xmlns:a16="http://schemas.microsoft.com/office/drawing/2014/main" id="{84D57A01-C112-4FF2-B5ED-0B762AAD9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7" name="Freeform 10">
              <a:extLst>
                <a:ext uri="{FF2B5EF4-FFF2-40B4-BE49-F238E27FC236}">
                  <a16:creationId xmlns:a16="http://schemas.microsoft.com/office/drawing/2014/main" id="{6CCCCDF1-5D4F-4CA1-8400-DFBB96BB0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8" name="Freeform 11">
              <a:extLst>
                <a:ext uri="{FF2B5EF4-FFF2-40B4-BE49-F238E27FC236}">
                  <a16:creationId xmlns:a16="http://schemas.microsoft.com/office/drawing/2014/main" id="{20A090B2-5344-43CD-BC70-A6D44F15E8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76F40A94-49E5-1253-A5BA-8AA95642C809}"/>
              </a:ext>
            </a:extLst>
          </p:cNvPr>
          <p:cNvSpPr>
            <a:spLocks noGrp="1"/>
          </p:cNvSpPr>
          <p:nvPr>
            <p:ph type="title"/>
          </p:nvPr>
        </p:nvSpPr>
        <p:spPr>
          <a:xfrm>
            <a:off x="936317" y="196121"/>
            <a:ext cx="5260680" cy="763249"/>
          </a:xfrm>
        </p:spPr>
        <p:txBody>
          <a:bodyPr>
            <a:normAutofit/>
          </a:bodyPr>
          <a:lstStyle/>
          <a:p>
            <a:r>
              <a:rPr lang="en-US" b="1" dirty="0">
                <a:latin typeface="Times New Roman" panose="02020603050405020304" pitchFamily="18" charset="0"/>
                <a:cs typeface="Times New Roman" panose="02020603050405020304" pitchFamily="18" charset="0"/>
              </a:rPr>
              <a:t>Table of Contents </a:t>
            </a:r>
            <a:endParaRPr lang="en-GB" b="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4997894-0CD2-E459-FE78-02CC3A3884ED}"/>
              </a:ext>
            </a:extLst>
          </p:cNvPr>
          <p:cNvPicPr>
            <a:picLocks noChangeAspect="1"/>
          </p:cNvPicPr>
          <p:nvPr/>
        </p:nvPicPr>
        <p:blipFill rotWithShape="1">
          <a:blip r:embed="rId3"/>
          <a:srcRect l="7307" t="-3932" r="48070" b="3931"/>
          <a:stretch/>
        </p:blipFill>
        <p:spPr>
          <a:xfrm>
            <a:off x="6832716" y="-14288"/>
            <a:ext cx="5303520" cy="6863740"/>
          </a:xfrm>
          <a:custGeom>
            <a:avLst/>
            <a:gdLst/>
            <a:ahLst/>
            <a:cxnLst/>
            <a:rect l="l" t="t" r="r" b="b"/>
            <a:pathLst>
              <a:path w="5299077" h="6858000">
                <a:moveTo>
                  <a:pt x="836871" y="0"/>
                </a:moveTo>
                <a:lnTo>
                  <a:pt x="5299077" y="0"/>
                </a:lnTo>
                <a:lnTo>
                  <a:pt x="5299077" y="6858000"/>
                </a:lnTo>
                <a:lnTo>
                  <a:pt x="1911312" y="6858000"/>
                </a:lnTo>
                <a:lnTo>
                  <a:pt x="0" y="5333999"/>
                </a:lnTo>
                <a:close/>
              </a:path>
            </a:pathLst>
          </a:custGeom>
        </p:spPr>
      </p:pic>
      <p:sp>
        <p:nvSpPr>
          <p:cNvPr id="3" name="Content Placeholder 2">
            <a:extLst>
              <a:ext uri="{FF2B5EF4-FFF2-40B4-BE49-F238E27FC236}">
                <a16:creationId xmlns:a16="http://schemas.microsoft.com/office/drawing/2014/main" id="{959F299D-E82A-F6A3-DDE6-05F6EF3E1C5B}"/>
              </a:ext>
            </a:extLst>
          </p:cNvPr>
          <p:cNvSpPr>
            <a:spLocks noGrp="1"/>
          </p:cNvSpPr>
          <p:nvPr>
            <p:ph idx="1"/>
          </p:nvPr>
        </p:nvSpPr>
        <p:spPr>
          <a:xfrm>
            <a:off x="248178" y="972996"/>
            <a:ext cx="6090944" cy="5876456"/>
          </a:xfrm>
        </p:spPr>
        <p:txBody>
          <a:bodyPr>
            <a:normAutofit/>
          </a:bodyPr>
          <a:lstStyle/>
          <a:p>
            <a:pPr marL="0" indent="0" algn="just">
              <a:lnSpc>
                <a:spcPct val="160000"/>
              </a:lnSpc>
              <a:buNone/>
            </a:pPr>
            <a:r>
              <a:rPr lang="en-US" sz="1600" b="1" dirty="0">
                <a:latin typeface="Times New Roman" panose="02020603050405020304" pitchFamily="18" charset="0"/>
                <a:cs typeface="Times New Roman" panose="02020603050405020304" pitchFamily="18" charset="0"/>
              </a:rPr>
              <a:t>Slide 1: Title </a:t>
            </a:r>
          </a:p>
          <a:p>
            <a:pPr marL="0" indent="0" algn="just">
              <a:lnSpc>
                <a:spcPct val="160000"/>
              </a:lnSpc>
              <a:buNone/>
            </a:pPr>
            <a:r>
              <a:rPr lang="en-US" sz="1600" b="1" dirty="0">
                <a:latin typeface="Times New Roman" panose="02020603050405020304" pitchFamily="18" charset="0"/>
                <a:cs typeface="Times New Roman" panose="02020603050405020304" pitchFamily="18" charset="0"/>
              </a:rPr>
              <a:t>Slide 2: Company Background </a:t>
            </a:r>
          </a:p>
          <a:p>
            <a:pPr marL="0" indent="0" algn="just">
              <a:lnSpc>
                <a:spcPct val="160000"/>
              </a:lnSpc>
              <a:buNone/>
            </a:pPr>
            <a:r>
              <a:rPr lang="en-US" sz="1600" b="1" dirty="0">
                <a:latin typeface="Times New Roman" panose="02020603050405020304" pitchFamily="18" charset="0"/>
                <a:cs typeface="Times New Roman" panose="02020603050405020304" pitchFamily="18" charset="0"/>
              </a:rPr>
              <a:t>Slide 3: Main consumers of Fairfield Marriott </a:t>
            </a:r>
          </a:p>
          <a:p>
            <a:pPr marL="0" indent="0" algn="just">
              <a:lnSpc>
                <a:spcPct val="160000"/>
              </a:lnSpc>
              <a:buNone/>
            </a:pPr>
            <a:r>
              <a:rPr lang="en-US" sz="1600" b="1" dirty="0">
                <a:latin typeface="Times New Roman" panose="02020603050405020304" pitchFamily="18" charset="0"/>
                <a:cs typeface="Times New Roman" panose="02020603050405020304" pitchFamily="18" charset="0"/>
              </a:rPr>
              <a:t>Slide 4: Nature, Scope and role of the Guest services </a:t>
            </a:r>
          </a:p>
          <a:p>
            <a:pPr marL="0" indent="0" algn="just">
              <a:lnSpc>
                <a:spcPct val="160000"/>
              </a:lnSpc>
              <a:buNone/>
            </a:pPr>
            <a:r>
              <a:rPr lang="en-US" sz="1600" b="1" dirty="0">
                <a:latin typeface="Times New Roman" panose="02020603050405020304" pitchFamily="18" charset="0"/>
                <a:cs typeface="Times New Roman" panose="02020603050405020304" pitchFamily="18" charset="0"/>
              </a:rPr>
              <a:t>Slide 5: Nature, Scope and role of the Guest services (Contd..)</a:t>
            </a:r>
          </a:p>
          <a:p>
            <a:pPr marL="0" indent="0" algn="just">
              <a:lnSpc>
                <a:spcPct val="160000"/>
              </a:lnSpc>
              <a:buNone/>
            </a:pPr>
            <a:r>
              <a:rPr lang="en-US" sz="1600" b="1" dirty="0">
                <a:latin typeface="Times New Roman" panose="02020603050405020304" pitchFamily="18" charset="0"/>
                <a:cs typeface="Times New Roman" panose="02020603050405020304" pitchFamily="18" charset="0"/>
              </a:rPr>
              <a:t>Slide 6: Role and functions of the Guest services </a:t>
            </a:r>
          </a:p>
          <a:p>
            <a:pPr marL="0" indent="0" algn="just">
              <a:lnSpc>
                <a:spcPct val="160000"/>
              </a:lnSpc>
              <a:buNone/>
            </a:pPr>
            <a:r>
              <a:rPr lang="en-GB" sz="1600" b="1" dirty="0">
                <a:latin typeface="Times New Roman" panose="02020603050405020304" pitchFamily="18" charset="0"/>
                <a:cs typeface="Times New Roman" panose="02020603050405020304" pitchFamily="18" charset="0"/>
              </a:rPr>
              <a:t>Slide 7: Importance of Hospitality </a:t>
            </a:r>
          </a:p>
          <a:p>
            <a:pPr marL="0" indent="0" algn="just">
              <a:lnSpc>
                <a:spcPct val="160000"/>
              </a:lnSpc>
              <a:buNone/>
            </a:pPr>
            <a:r>
              <a:rPr lang="en-GB" sz="1600" b="1" dirty="0">
                <a:latin typeface="Times New Roman" panose="02020603050405020304" pitchFamily="18" charset="0"/>
                <a:cs typeface="Times New Roman" panose="02020603050405020304" pitchFamily="18" charset="0"/>
              </a:rPr>
              <a:t>Slide 8: Exceeding the Guest expectations </a:t>
            </a:r>
          </a:p>
          <a:p>
            <a:pPr marL="0" indent="0" algn="just">
              <a:lnSpc>
                <a:spcPct val="160000"/>
              </a:lnSpc>
              <a:buNone/>
            </a:pPr>
            <a:r>
              <a:rPr lang="en-GB" sz="1600" b="1" dirty="0">
                <a:latin typeface="Times New Roman" panose="02020603050405020304" pitchFamily="18" charset="0"/>
                <a:cs typeface="Times New Roman" panose="02020603050405020304" pitchFamily="18" charset="0"/>
              </a:rPr>
              <a:t>Slide 9: Conclusion</a:t>
            </a:r>
          </a:p>
          <a:p>
            <a:pPr marL="0" indent="0" algn="just">
              <a:lnSpc>
                <a:spcPct val="160000"/>
              </a:lnSpc>
              <a:buNone/>
            </a:pPr>
            <a:r>
              <a:rPr lang="en-GB" sz="1600" b="1" dirty="0">
                <a:latin typeface="Times New Roman" panose="02020603050405020304" pitchFamily="18" charset="0"/>
                <a:cs typeface="Times New Roman" panose="02020603050405020304" pitchFamily="18" charset="0"/>
              </a:rPr>
              <a:t>Slide 10: References </a:t>
            </a:r>
          </a:p>
          <a:p>
            <a:pPr marL="0" indent="0" algn="just">
              <a:lnSpc>
                <a:spcPct val="160000"/>
              </a:lnSpc>
              <a:buNone/>
            </a:pPr>
            <a:r>
              <a:rPr lang="en-GB" sz="1600" b="1" dirty="0">
                <a:latin typeface="Times New Roman" panose="02020603050405020304" pitchFamily="18" charset="0"/>
                <a:cs typeface="Times New Roman" panose="02020603050405020304" pitchFamily="18" charset="0"/>
              </a:rPr>
              <a:t>Slide 11: Thank You </a:t>
            </a:r>
          </a:p>
        </p:txBody>
      </p:sp>
    </p:spTree>
    <p:extLst>
      <p:ext uri="{BB962C8B-B14F-4D97-AF65-F5344CB8AC3E}">
        <p14:creationId xmlns:p14="http://schemas.microsoft.com/office/powerpoint/2010/main" val="35212982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8F2F4-17F3-0D99-B97D-68E512EE1772}"/>
              </a:ext>
            </a:extLst>
          </p:cNvPr>
          <p:cNvSpPr>
            <a:spLocks noGrp="1"/>
          </p:cNvSpPr>
          <p:nvPr>
            <p:ph type="title"/>
          </p:nvPr>
        </p:nvSpPr>
        <p:spPr>
          <a:xfrm>
            <a:off x="5140733" y="685800"/>
            <a:ext cx="6362291" cy="1752599"/>
          </a:xfrm>
        </p:spPr>
        <p:txBody>
          <a:bodyPr vert="horz" lIns="91440" tIns="45720" rIns="91440" bIns="45720" rtlCol="0">
            <a:normAutofit/>
          </a:bodyPr>
          <a:lstStyle/>
          <a:p>
            <a:pPr algn="just"/>
            <a:r>
              <a:rPr lang="en-US" sz="4400" b="1" dirty="0">
                <a:latin typeface="Times New Roman" panose="02020603050405020304" pitchFamily="18" charset="0"/>
                <a:cs typeface="Times New Roman" panose="02020603050405020304" pitchFamily="18" charset="0"/>
              </a:rPr>
              <a:t>Company Background </a:t>
            </a:r>
          </a:p>
        </p:txBody>
      </p:sp>
      <p:pic>
        <p:nvPicPr>
          <p:cNvPr id="4" name="Content Placeholder 3">
            <a:extLst>
              <a:ext uri="{FF2B5EF4-FFF2-40B4-BE49-F238E27FC236}">
                <a16:creationId xmlns:a16="http://schemas.microsoft.com/office/drawing/2014/main" id="{BB711B99-AB1D-09C4-5EF8-8CB9A4279DFF}"/>
              </a:ext>
            </a:extLst>
          </p:cNvPr>
          <p:cNvPicPr>
            <a:picLocks noChangeAspect="1"/>
          </p:cNvPicPr>
          <p:nvPr/>
        </p:nvPicPr>
        <p:blipFill>
          <a:blip r:embed="rId4"/>
          <a:stretch>
            <a:fillRect/>
          </a:stretch>
        </p:blipFill>
        <p:spPr bwMode="auto">
          <a:xfrm>
            <a:off x="654345" y="758465"/>
            <a:ext cx="3982088" cy="2293682"/>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pic>
        <p:nvPicPr>
          <p:cNvPr id="5" name="Picture 4">
            <a:extLst>
              <a:ext uri="{FF2B5EF4-FFF2-40B4-BE49-F238E27FC236}">
                <a16:creationId xmlns:a16="http://schemas.microsoft.com/office/drawing/2014/main" id="{2CBD5276-B4ED-2F33-84BE-9F45F16717B2}"/>
              </a:ext>
            </a:extLst>
          </p:cNvPr>
          <p:cNvPicPr>
            <a:picLocks noChangeAspect="1"/>
          </p:cNvPicPr>
          <p:nvPr/>
        </p:nvPicPr>
        <p:blipFill>
          <a:blip r:embed="rId5"/>
          <a:stretch>
            <a:fillRect/>
          </a:stretch>
        </p:blipFill>
        <p:spPr bwMode="auto">
          <a:xfrm>
            <a:off x="654345" y="3612015"/>
            <a:ext cx="3982088" cy="2080385"/>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sp>
        <p:nvSpPr>
          <p:cNvPr id="47" name="Content Placeholder 44">
            <a:extLst>
              <a:ext uri="{FF2B5EF4-FFF2-40B4-BE49-F238E27FC236}">
                <a16:creationId xmlns:a16="http://schemas.microsoft.com/office/drawing/2014/main" id="{437CAA88-03F3-5AD5-7481-2218200924AE}"/>
              </a:ext>
            </a:extLst>
          </p:cNvPr>
          <p:cNvSpPr>
            <a:spLocks noGrp="1"/>
          </p:cNvSpPr>
          <p:nvPr>
            <p:ph idx="1"/>
          </p:nvPr>
        </p:nvSpPr>
        <p:spPr>
          <a:xfrm>
            <a:off x="5140732" y="2666999"/>
            <a:ext cx="6362291" cy="3124201"/>
          </a:xfrm>
        </p:spPr>
        <p:txBody>
          <a:bodyPr>
            <a:normAutofit fontScale="85000" lnSpcReduction="10000"/>
          </a:bodyPr>
          <a:lstStyle/>
          <a:p>
            <a:pPr marL="342900" marR="0" lvl="0" indent="-342900" algn="just">
              <a:lnSpc>
                <a:spcPct val="150000"/>
              </a:lnSpc>
              <a:spcBef>
                <a:spcPts val="0"/>
              </a:spcBef>
              <a:spcAft>
                <a:spcPts val="0"/>
              </a:spcAft>
              <a:buFont typeface="Symbol" panose="05050102010706020507" pitchFamily="18" charset="2"/>
              <a:buChar char=""/>
            </a:pPr>
            <a:r>
              <a:rPr lang="en-GB" sz="2400" kern="100" dirty="0">
                <a:effectLst/>
                <a:latin typeface="Times New Roman" panose="02020603050405020304" pitchFamily="18" charset="0"/>
                <a:ea typeface="Calibri" panose="020F0502020204030204" pitchFamily="34" charset="0"/>
                <a:cs typeface="Arial" panose="020B0604020202020204" pitchFamily="34" charset="0"/>
              </a:rPr>
              <a:t>Marriott International founded in 1927 has its headquarters in Bethesda. </a:t>
            </a:r>
          </a:p>
          <a:p>
            <a:pPr marL="342900" marR="0" lvl="0" indent="-342900" algn="just">
              <a:lnSpc>
                <a:spcPct val="150000"/>
              </a:lnSpc>
              <a:spcBef>
                <a:spcPts val="0"/>
              </a:spcBef>
              <a:spcAft>
                <a:spcPts val="0"/>
              </a:spcAft>
              <a:buFont typeface="Symbol" panose="05050102010706020507" pitchFamily="18" charset="2"/>
              <a:buChar char=""/>
            </a:pPr>
            <a:r>
              <a:rPr lang="en-GB" sz="2400" kern="100" dirty="0">
                <a:effectLst/>
                <a:latin typeface="Times New Roman" panose="02020603050405020304" pitchFamily="18" charset="0"/>
                <a:ea typeface="Calibri" panose="020F0502020204030204" pitchFamily="34" charset="0"/>
                <a:cs typeface="Arial" panose="020B0604020202020204" pitchFamily="34" charset="0"/>
              </a:rPr>
              <a:t>The company has more than 7,000 properties in over 130 countries with brands that include Fairfield and many more.</a:t>
            </a:r>
          </a:p>
          <a:p>
            <a:pPr marL="342900" marR="0" lvl="0" indent="-342900" algn="just">
              <a:lnSpc>
                <a:spcPct val="150000"/>
              </a:lnSpc>
              <a:spcBef>
                <a:spcPts val="0"/>
              </a:spcBef>
              <a:spcAft>
                <a:spcPts val="0"/>
              </a:spcAft>
              <a:buFont typeface="Symbol" panose="05050102010706020507" pitchFamily="18" charset="2"/>
              <a:buChar char=""/>
            </a:pPr>
            <a:r>
              <a:rPr lang="en-US" sz="2400" kern="100" dirty="0">
                <a:effectLst/>
                <a:latin typeface="Times New Roman" panose="02020603050405020304" pitchFamily="18" charset="0"/>
                <a:ea typeface="Calibri" panose="020F0502020204030204" pitchFamily="34" charset="0"/>
                <a:cs typeface="Arial" panose="020B0604020202020204" pitchFamily="34" charset="0"/>
              </a:rPr>
              <a:t>Fairfield </a:t>
            </a:r>
            <a:r>
              <a:rPr lang="en-GB" sz="2400" kern="100" dirty="0">
                <a:effectLst/>
                <a:latin typeface="Times New Roman" panose="02020603050405020304" pitchFamily="18" charset="0"/>
                <a:ea typeface="Calibri" panose="020F0502020204030204" pitchFamily="34" charset="0"/>
                <a:cs typeface="Arial" panose="020B0604020202020204" pitchFamily="34" charset="0"/>
              </a:rPr>
              <a:t>has more than 1000 properties worldwide that caters its guests with the highest level of service.</a:t>
            </a:r>
          </a:p>
        </p:txBody>
      </p:sp>
    </p:spTree>
    <p:extLst>
      <p:ext uri="{BB962C8B-B14F-4D97-AF65-F5344CB8AC3E}">
        <p14:creationId xmlns:p14="http://schemas.microsoft.com/office/powerpoint/2010/main" val="21366980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33940-8F4E-719F-CE0C-582D8FFDDE45}"/>
              </a:ext>
            </a:extLst>
          </p:cNvPr>
          <p:cNvSpPr>
            <a:spLocks noGrp="1"/>
          </p:cNvSpPr>
          <p:nvPr>
            <p:ph type="title"/>
          </p:nvPr>
        </p:nvSpPr>
        <p:spPr>
          <a:xfrm>
            <a:off x="1484311" y="1081548"/>
            <a:ext cx="3333495" cy="1504335"/>
          </a:xfrm>
        </p:spPr>
        <p:txBody>
          <a:bodyPr>
            <a:normAutofit/>
          </a:bodyPr>
          <a:lstStyle/>
          <a:p>
            <a:pPr algn="just"/>
            <a:r>
              <a:rPr lang="en-US" sz="2400" b="1" dirty="0">
                <a:latin typeface="Times New Roman" panose="02020603050405020304" pitchFamily="18" charset="0"/>
                <a:cs typeface="Times New Roman" panose="02020603050405020304" pitchFamily="18" charset="0"/>
              </a:rPr>
              <a:t>Main Consumers of Fairfield Marriott </a:t>
            </a:r>
            <a:endParaRPr lang="en-GB" sz="24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F99C422-F524-3B4A-ABF0-7493D563BA05}"/>
              </a:ext>
            </a:extLst>
          </p:cNvPr>
          <p:cNvSpPr>
            <a:spLocks noGrp="1"/>
          </p:cNvSpPr>
          <p:nvPr>
            <p:ph idx="1"/>
          </p:nvPr>
        </p:nvSpPr>
        <p:spPr>
          <a:xfrm>
            <a:off x="1484311" y="2666999"/>
            <a:ext cx="3333496" cy="3791858"/>
          </a:xfrm>
        </p:spPr>
        <p:txBody>
          <a:bodyPr anchor="t">
            <a:normAutofit lnSpcReduction="10000"/>
          </a:bodyPr>
          <a:lstStyle/>
          <a:p>
            <a:pPr marL="342900" marR="0" lvl="0" indent="-342900" algn="just">
              <a:lnSpc>
                <a:spcPct val="150000"/>
              </a:lnSpc>
              <a:spcBef>
                <a:spcPts val="0"/>
              </a:spcBef>
              <a:buFont typeface="Symbol" panose="05050102010706020507" pitchFamily="18" charset="2"/>
              <a:buChar char=""/>
            </a:pPr>
            <a:r>
              <a:rPr lang="en-GB" sz="1600" kern="100" dirty="0">
                <a:effectLst/>
                <a:latin typeface="Times New Roman" panose="02020603050405020304" pitchFamily="18" charset="0"/>
                <a:ea typeface="Calibri" panose="020F0502020204030204" pitchFamily="34" charset="0"/>
                <a:cs typeface="Arial" panose="020B0604020202020204" pitchFamily="34" charset="0"/>
              </a:rPr>
              <a:t>Main consumer of Fairfield by Marriot mainly consists of solo, over-the-road, or luxury travellers and other travel professionals offering signature spaces such as ‘meeting salons’ and ‘lounges”.</a:t>
            </a:r>
          </a:p>
          <a:p>
            <a:pPr marL="342900" marR="0" lvl="0" indent="-342900" algn="just">
              <a:lnSpc>
                <a:spcPct val="150000"/>
              </a:lnSpc>
              <a:spcBef>
                <a:spcPts val="0"/>
              </a:spcBef>
              <a:buFont typeface="Symbol" panose="05050102010706020507" pitchFamily="18" charset="2"/>
              <a:buChar char=""/>
            </a:pPr>
            <a:r>
              <a:rPr lang="en-GB" sz="1600" kern="100" dirty="0">
                <a:effectLst/>
                <a:latin typeface="Times New Roman" panose="02020603050405020304" pitchFamily="18" charset="0"/>
                <a:ea typeface="Calibri" panose="020F0502020204030204" pitchFamily="34" charset="0"/>
                <a:cs typeface="Arial" panose="020B0604020202020204" pitchFamily="34" charset="0"/>
              </a:rPr>
              <a:t>The brand has its fair number of guest rooms for always accommodating its guests comfortably.</a:t>
            </a:r>
          </a:p>
        </p:txBody>
      </p:sp>
      <p:pic>
        <p:nvPicPr>
          <p:cNvPr id="4" name="Picture 3">
            <a:extLst>
              <a:ext uri="{FF2B5EF4-FFF2-40B4-BE49-F238E27FC236}">
                <a16:creationId xmlns:a16="http://schemas.microsoft.com/office/drawing/2014/main" id="{7F34BB2C-A180-12A5-3AF8-80AE18D2EFDB}"/>
              </a:ext>
            </a:extLst>
          </p:cNvPr>
          <p:cNvPicPr>
            <a:picLocks noChangeAspect="1"/>
          </p:cNvPicPr>
          <p:nvPr/>
        </p:nvPicPr>
        <p:blipFill>
          <a:blip r:embed="rId4"/>
          <a:stretch>
            <a:fillRect/>
          </a:stretch>
        </p:blipFill>
        <p:spPr bwMode="auto">
          <a:xfrm>
            <a:off x="5262033" y="1262015"/>
            <a:ext cx="6240990" cy="3900617"/>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12064123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33940-8F4E-719F-CE0C-582D8FFDDE45}"/>
              </a:ext>
            </a:extLst>
          </p:cNvPr>
          <p:cNvSpPr>
            <a:spLocks noGrp="1"/>
          </p:cNvSpPr>
          <p:nvPr>
            <p:ph type="title"/>
          </p:nvPr>
        </p:nvSpPr>
        <p:spPr>
          <a:xfrm>
            <a:off x="1484311" y="1081548"/>
            <a:ext cx="3333495" cy="1504335"/>
          </a:xfrm>
        </p:spPr>
        <p:txBody>
          <a:bodyPr>
            <a:normAutofit/>
          </a:bodyPr>
          <a:lstStyle/>
          <a:p>
            <a:pPr algn="just"/>
            <a:r>
              <a:rPr lang="en-US" sz="2400" b="1" dirty="0">
                <a:latin typeface="Times New Roman" panose="02020603050405020304" pitchFamily="18" charset="0"/>
                <a:cs typeface="Times New Roman" panose="02020603050405020304" pitchFamily="18" charset="0"/>
              </a:rPr>
              <a:t>Nature, Scope and role of the Guest services </a:t>
            </a:r>
            <a:endParaRPr lang="en-GB" sz="24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F99C422-F524-3B4A-ABF0-7493D563BA05}"/>
              </a:ext>
            </a:extLst>
          </p:cNvPr>
          <p:cNvSpPr>
            <a:spLocks noGrp="1"/>
          </p:cNvSpPr>
          <p:nvPr>
            <p:ph idx="1"/>
          </p:nvPr>
        </p:nvSpPr>
        <p:spPr>
          <a:xfrm>
            <a:off x="1484311" y="2666999"/>
            <a:ext cx="3333496" cy="3124201"/>
          </a:xfrm>
        </p:spPr>
        <p:txBody>
          <a:bodyPr anchor="t">
            <a:normAutofit fontScale="92500" lnSpcReduction="10000"/>
          </a:bodyPr>
          <a:lstStyle/>
          <a:p>
            <a:pPr marL="342900" marR="0" lvl="0" indent="-342900" algn="just">
              <a:lnSpc>
                <a:spcPct val="150000"/>
              </a:lnSpc>
              <a:spcBef>
                <a:spcPts val="0"/>
              </a:spcBef>
              <a:buFont typeface="Symbol" panose="05050102010706020507" pitchFamily="18" charset="2"/>
              <a:buChar char=""/>
            </a:pPr>
            <a:r>
              <a:rPr lang="en-GB" sz="1800" b="1" kern="100" dirty="0">
                <a:effectLst/>
                <a:latin typeface="Times New Roman" panose="02020603050405020304" pitchFamily="18" charset="0"/>
                <a:ea typeface="Calibri" panose="020F0502020204030204" pitchFamily="34" charset="0"/>
                <a:cs typeface="Arial" panose="020B0604020202020204" pitchFamily="34" charset="0"/>
              </a:rPr>
              <a:t>Provides the highest level of services to all its guests by providing several facilities and amenities such as airport transportation, 24-hour front desk service, room service, free Wi-Fi, and free breakfasts.</a:t>
            </a:r>
          </a:p>
        </p:txBody>
      </p:sp>
      <p:pic>
        <p:nvPicPr>
          <p:cNvPr id="5" name="Picture 4" descr="A person and a child at a table&#10;&#10;Description automatically generated with low confidence">
            <a:extLst>
              <a:ext uri="{FF2B5EF4-FFF2-40B4-BE49-F238E27FC236}">
                <a16:creationId xmlns:a16="http://schemas.microsoft.com/office/drawing/2014/main" id="{81D2C41A-D5D4-5D32-AC85-747C089A0A74}"/>
              </a:ext>
            </a:extLst>
          </p:cNvPr>
          <p:cNvPicPr>
            <a:picLocks noChangeAspect="1"/>
          </p:cNvPicPr>
          <p:nvPr/>
        </p:nvPicPr>
        <p:blipFill>
          <a:blip r:embed="rId4"/>
          <a:stretch>
            <a:fillRect/>
          </a:stretch>
        </p:blipFill>
        <p:spPr bwMode="auto">
          <a:xfrm>
            <a:off x="5262033" y="1496052"/>
            <a:ext cx="6240990" cy="3432544"/>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pic>
    </p:spTree>
    <p:extLst>
      <p:ext uri="{BB962C8B-B14F-4D97-AF65-F5344CB8AC3E}">
        <p14:creationId xmlns:p14="http://schemas.microsoft.com/office/powerpoint/2010/main" val="38661477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6AD30037-67ED-4367-9BE0-45787510B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stack of white towels&#10;&#10;Description automatically generated with low confidence">
            <a:extLst>
              <a:ext uri="{FF2B5EF4-FFF2-40B4-BE49-F238E27FC236}">
                <a16:creationId xmlns:a16="http://schemas.microsoft.com/office/drawing/2014/main" id="{A131DEBE-EDBE-DA45-7B2E-A16462275104}"/>
              </a:ext>
            </a:extLst>
          </p:cNvPr>
          <p:cNvPicPr>
            <a:picLocks noChangeAspect="1"/>
          </p:cNvPicPr>
          <p:nvPr/>
        </p:nvPicPr>
        <p:blipFill rotWithShape="1">
          <a:blip r:embed="rId4"/>
          <a:srcRect l="11136" t="-3989" r="44628" b="3990"/>
          <a:stretch/>
        </p:blipFill>
        <p:spPr bwMode="auto">
          <a:xfrm>
            <a:off x="6700603" y="-299803"/>
            <a:ext cx="5436305" cy="7157803"/>
          </a:xfrm>
          <a:custGeom>
            <a:avLst/>
            <a:gdLst/>
            <a:ahLst/>
            <a:cxnLst/>
            <a:rect l="l" t="t" r="r" b="b"/>
            <a:pathLst>
              <a:path w="5299077" h="6858000">
                <a:moveTo>
                  <a:pt x="836871" y="0"/>
                </a:moveTo>
                <a:lnTo>
                  <a:pt x="5299077" y="0"/>
                </a:lnTo>
                <a:lnTo>
                  <a:pt x="5299077" y="6858000"/>
                </a:lnTo>
                <a:lnTo>
                  <a:pt x="1911312" y="6858000"/>
                </a:lnTo>
                <a:lnTo>
                  <a:pt x="0" y="5333999"/>
                </a:lnTo>
                <a:close/>
              </a:path>
            </a:pathLst>
          </a:custGeom>
        </p:spPr>
      </p:pic>
      <p:grpSp>
        <p:nvGrpSpPr>
          <p:cNvPr id="40" name="Group 39">
            <a:extLst>
              <a:ext uri="{FF2B5EF4-FFF2-40B4-BE49-F238E27FC236}">
                <a16:creationId xmlns:a16="http://schemas.microsoft.com/office/drawing/2014/main" id="{50841A4E-5BC1-44B4-83CF-D524E8AEAD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32760" y="0"/>
            <a:ext cx="2436813" cy="6858001"/>
            <a:chOff x="1320800" y="0"/>
            <a:chExt cx="2436813" cy="6858001"/>
          </a:xfrm>
        </p:grpSpPr>
        <p:sp>
          <p:nvSpPr>
            <p:cNvPr id="41" name="Freeform 6">
              <a:extLst>
                <a:ext uri="{FF2B5EF4-FFF2-40B4-BE49-F238E27FC236}">
                  <a16:creationId xmlns:a16="http://schemas.microsoft.com/office/drawing/2014/main" id="{BF371BCC-8954-44E2-8C4F-29DC188727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42" name="Freeform 7">
              <a:extLst>
                <a:ext uri="{FF2B5EF4-FFF2-40B4-BE49-F238E27FC236}">
                  <a16:creationId xmlns:a16="http://schemas.microsoft.com/office/drawing/2014/main" id="{CD3505BE-B420-41C5-BE34-3E7652D37A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43" name="Freeform 8">
              <a:extLst>
                <a:ext uri="{FF2B5EF4-FFF2-40B4-BE49-F238E27FC236}">
                  <a16:creationId xmlns:a16="http://schemas.microsoft.com/office/drawing/2014/main" id="{4B68A05B-A78B-4D59-8CF9-1900731A2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44" name="Freeform 9">
              <a:extLst>
                <a:ext uri="{FF2B5EF4-FFF2-40B4-BE49-F238E27FC236}">
                  <a16:creationId xmlns:a16="http://schemas.microsoft.com/office/drawing/2014/main" id="{84D57A01-C112-4FF2-B5ED-0B762AAD9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45" name="Freeform 10">
              <a:extLst>
                <a:ext uri="{FF2B5EF4-FFF2-40B4-BE49-F238E27FC236}">
                  <a16:creationId xmlns:a16="http://schemas.microsoft.com/office/drawing/2014/main" id="{6CCCCDF1-5D4F-4CA1-8400-DFBB96BB0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46" name="Freeform 11">
              <a:extLst>
                <a:ext uri="{FF2B5EF4-FFF2-40B4-BE49-F238E27FC236}">
                  <a16:creationId xmlns:a16="http://schemas.microsoft.com/office/drawing/2014/main" id="{20A090B2-5344-43CD-BC70-A6D44F15E8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2E833940-8F4E-719F-CE0C-582D8FFDDE45}"/>
              </a:ext>
            </a:extLst>
          </p:cNvPr>
          <p:cNvSpPr>
            <a:spLocks noGrp="1"/>
          </p:cNvSpPr>
          <p:nvPr>
            <p:ph type="title"/>
          </p:nvPr>
        </p:nvSpPr>
        <p:spPr>
          <a:xfrm>
            <a:off x="972080" y="685800"/>
            <a:ext cx="5260680" cy="1752599"/>
          </a:xfrm>
        </p:spPr>
        <p:txBody>
          <a:bodyPr>
            <a:normAutofit/>
          </a:bodyPr>
          <a:lstStyle/>
          <a:p>
            <a:pPr algn="just">
              <a:lnSpc>
                <a:spcPct val="90000"/>
              </a:lnSpc>
            </a:pPr>
            <a:r>
              <a:rPr lang="en-US" b="1" dirty="0">
                <a:latin typeface="Times New Roman" panose="02020603050405020304" pitchFamily="18" charset="0"/>
                <a:cs typeface="Times New Roman" panose="02020603050405020304" pitchFamily="18" charset="0"/>
              </a:rPr>
              <a:t>Nature, Scope and role of the Guest services (Contd..)</a:t>
            </a:r>
            <a:endParaRPr lang="en-GB" dirty="0"/>
          </a:p>
        </p:txBody>
      </p:sp>
      <p:sp>
        <p:nvSpPr>
          <p:cNvPr id="3" name="Content Placeholder 2">
            <a:extLst>
              <a:ext uri="{FF2B5EF4-FFF2-40B4-BE49-F238E27FC236}">
                <a16:creationId xmlns:a16="http://schemas.microsoft.com/office/drawing/2014/main" id="{8F99C422-F524-3B4A-ABF0-7493D563BA05}"/>
              </a:ext>
            </a:extLst>
          </p:cNvPr>
          <p:cNvSpPr>
            <a:spLocks noGrp="1"/>
          </p:cNvSpPr>
          <p:nvPr>
            <p:ph idx="1"/>
          </p:nvPr>
        </p:nvSpPr>
        <p:spPr>
          <a:xfrm>
            <a:off x="643468" y="2666999"/>
            <a:ext cx="5260680" cy="3124201"/>
          </a:xfrm>
        </p:spPr>
        <p:txBody>
          <a:bodyPr>
            <a:normAutofit/>
          </a:bodyPr>
          <a:lstStyle/>
          <a:p>
            <a:pPr marL="342900" marR="0" lvl="0" indent="-342900" algn="just">
              <a:spcBef>
                <a:spcPts val="0"/>
              </a:spcBef>
              <a:buFont typeface="Symbol" panose="05050102010706020507" pitchFamily="18" charset="2"/>
              <a:buChar char=""/>
            </a:pPr>
            <a:r>
              <a:rPr lang="en-GB" sz="2000" kern="100" dirty="0">
                <a:effectLst/>
                <a:latin typeface="Times New Roman" panose="02020603050405020304" pitchFamily="18" charset="0"/>
                <a:ea typeface="Calibri" panose="020F0502020204030204" pitchFamily="34" charset="0"/>
                <a:cs typeface="Arial" panose="020B0604020202020204" pitchFamily="34" charset="0"/>
              </a:rPr>
              <a:t>Provides special offers, discounts, and many more to its guests</a:t>
            </a:r>
          </a:p>
          <a:p>
            <a:pPr marL="342900" marR="0" lvl="0" indent="-342900" algn="just">
              <a:spcBef>
                <a:spcPts val="0"/>
              </a:spcBef>
              <a:buFont typeface="Symbol" panose="05050102010706020507" pitchFamily="18" charset="2"/>
              <a:buChar char=""/>
            </a:pPr>
            <a:r>
              <a:rPr lang="en-GB" sz="2000" kern="100" dirty="0">
                <a:effectLst/>
                <a:latin typeface="Times New Roman" panose="02020603050405020304" pitchFamily="18" charset="0"/>
                <a:ea typeface="Calibri" panose="020F0502020204030204" pitchFamily="34" charset="0"/>
                <a:cs typeface="Arial" panose="020B0604020202020204" pitchFamily="34" charset="0"/>
              </a:rPr>
              <a:t>Shops by Fairfield enables guests to buy their premium hotel mattresses</a:t>
            </a:r>
          </a:p>
        </p:txBody>
      </p:sp>
    </p:spTree>
    <p:extLst>
      <p:ext uri="{BB962C8B-B14F-4D97-AF65-F5344CB8AC3E}">
        <p14:creationId xmlns:p14="http://schemas.microsoft.com/office/powerpoint/2010/main" val="39341544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6AD30037-67ED-4367-9BE0-45787510B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uest Service Agent | Careers | Ayres Hotels">
            <a:extLst>
              <a:ext uri="{FF2B5EF4-FFF2-40B4-BE49-F238E27FC236}">
                <a16:creationId xmlns:a16="http://schemas.microsoft.com/office/drawing/2014/main" id="{E6D95748-07B0-8932-8145-F379300D1CC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5467" r="33967"/>
          <a:stretch/>
        </p:blipFill>
        <p:spPr bwMode="auto">
          <a:xfrm>
            <a:off x="6892924" y="10"/>
            <a:ext cx="5299077" cy="6857990"/>
          </a:xfrm>
          <a:custGeom>
            <a:avLst/>
            <a:gdLst/>
            <a:ahLst/>
            <a:cxnLst/>
            <a:rect l="l" t="t" r="r" b="b"/>
            <a:pathLst>
              <a:path w="5299077" h="6858000">
                <a:moveTo>
                  <a:pt x="836871" y="0"/>
                </a:moveTo>
                <a:lnTo>
                  <a:pt x="5299077" y="0"/>
                </a:lnTo>
                <a:lnTo>
                  <a:pt x="5299077" y="6858000"/>
                </a:lnTo>
                <a:lnTo>
                  <a:pt x="1911312" y="6858000"/>
                </a:lnTo>
                <a:lnTo>
                  <a:pt x="0" y="5333999"/>
                </a:lnTo>
                <a:close/>
              </a:path>
            </a:pathLst>
          </a:custGeom>
          <a:noFill/>
        </p:spPr>
      </p:pic>
      <p:grpSp>
        <p:nvGrpSpPr>
          <p:cNvPr id="25" name="Group 24">
            <a:extLst>
              <a:ext uri="{FF2B5EF4-FFF2-40B4-BE49-F238E27FC236}">
                <a16:creationId xmlns:a16="http://schemas.microsoft.com/office/drawing/2014/main" id="{50841A4E-5BC1-44B4-83CF-D524E8AEAD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32760" y="0"/>
            <a:ext cx="2436813" cy="6858001"/>
            <a:chOff x="1320800" y="0"/>
            <a:chExt cx="2436813" cy="6858001"/>
          </a:xfrm>
        </p:grpSpPr>
        <p:sp>
          <p:nvSpPr>
            <p:cNvPr id="26" name="Freeform 6">
              <a:extLst>
                <a:ext uri="{FF2B5EF4-FFF2-40B4-BE49-F238E27FC236}">
                  <a16:creationId xmlns:a16="http://schemas.microsoft.com/office/drawing/2014/main" id="{BF371BCC-8954-44E2-8C4F-29DC188727A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7" name="Freeform 7">
              <a:extLst>
                <a:ext uri="{FF2B5EF4-FFF2-40B4-BE49-F238E27FC236}">
                  <a16:creationId xmlns:a16="http://schemas.microsoft.com/office/drawing/2014/main" id="{CD3505BE-B420-41C5-BE34-3E7652D37A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28" name="Freeform 8">
              <a:extLst>
                <a:ext uri="{FF2B5EF4-FFF2-40B4-BE49-F238E27FC236}">
                  <a16:creationId xmlns:a16="http://schemas.microsoft.com/office/drawing/2014/main" id="{4B68A05B-A78B-4D59-8CF9-1900731A21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29" name="Freeform 9">
              <a:extLst>
                <a:ext uri="{FF2B5EF4-FFF2-40B4-BE49-F238E27FC236}">
                  <a16:creationId xmlns:a16="http://schemas.microsoft.com/office/drawing/2014/main" id="{84D57A01-C112-4FF2-B5ED-0B762AAD9CE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30" name="Freeform 10">
              <a:extLst>
                <a:ext uri="{FF2B5EF4-FFF2-40B4-BE49-F238E27FC236}">
                  <a16:creationId xmlns:a16="http://schemas.microsoft.com/office/drawing/2014/main" id="{6CCCCDF1-5D4F-4CA1-8400-DFBB96BB01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31" name="Freeform 11">
              <a:extLst>
                <a:ext uri="{FF2B5EF4-FFF2-40B4-BE49-F238E27FC236}">
                  <a16:creationId xmlns:a16="http://schemas.microsoft.com/office/drawing/2014/main" id="{20A090B2-5344-43CD-BC70-A6D44F15E8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2E833940-8F4E-719F-CE0C-582D8FFDDE45}"/>
              </a:ext>
            </a:extLst>
          </p:cNvPr>
          <p:cNvSpPr>
            <a:spLocks noGrp="1"/>
          </p:cNvSpPr>
          <p:nvPr>
            <p:ph type="title"/>
          </p:nvPr>
        </p:nvSpPr>
        <p:spPr>
          <a:xfrm>
            <a:off x="972080" y="685800"/>
            <a:ext cx="5260680" cy="1752599"/>
          </a:xfrm>
        </p:spPr>
        <p:txBody>
          <a:bodyPr>
            <a:normAutofit fontScale="90000"/>
          </a:bodyPr>
          <a:lstStyle/>
          <a:p>
            <a:pPr algn="just">
              <a:lnSpc>
                <a:spcPct val="150000"/>
              </a:lnSpc>
            </a:pPr>
            <a:r>
              <a:rPr lang="en-US" b="1" dirty="0">
                <a:latin typeface="Times New Roman" panose="02020603050405020304" pitchFamily="18" charset="0"/>
                <a:cs typeface="Times New Roman" panose="02020603050405020304" pitchFamily="18" charset="0"/>
              </a:rPr>
              <a:t>Role and functions of the Guest services </a:t>
            </a:r>
            <a:endParaRPr lang="en-GB" b="1" dirty="0">
              <a:latin typeface="Times New Roman" panose="02020603050405020304" pitchFamily="18" charset="0"/>
              <a:cs typeface="Times New Roman" panose="02020603050405020304" pitchFamily="18" charset="0"/>
            </a:endParaRPr>
          </a:p>
        </p:txBody>
      </p:sp>
      <p:sp>
        <p:nvSpPr>
          <p:cNvPr id="4" name="Rectangle 1">
            <a:extLst>
              <a:ext uri="{FF2B5EF4-FFF2-40B4-BE49-F238E27FC236}">
                <a16:creationId xmlns:a16="http://schemas.microsoft.com/office/drawing/2014/main" id="{AEF51C2A-AF68-CD41-3B14-5BD6369E3E0B}"/>
              </a:ext>
            </a:extLst>
          </p:cNvPr>
          <p:cNvSpPr>
            <a:spLocks noGrp="1" noChangeArrowheads="1"/>
          </p:cNvSpPr>
          <p:nvPr>
            <p:ph idx="1"/>
          </p:nvPr>
        </p:nvSpPr>
        <p:spPr bwMode="auto">
          <a:xfrm>
            <a:off x="643468" y="2666999"/>
            <a:ext cx="5260680" cy="3505201"/>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50000"/>
              </a:lnSpc>
              <a:spcBef>
                <a:spcPct val="0"/>
              </a:spcBef>
              <a:spcAft>
                <a:spcPts val="600"/>
              </a:spcAft>
              <a:buClrTx/>
              <a:buSzTx/>
              <a:buFontTx/>
              <a:buChar char="•"/>
              <a:tabLst/>
            </a:pPr>
            <a:r>
              <a:rPr kumimoji="0" lang="en-GB" altLang="en-US" b="1"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Assist the guests during check-in and check-out </a:t>
            </a:r>
            <a:endParaRPr kumimoji="0" lang="en-GB" altLang="en-US" b="1"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ts val="600"/>
              </a:spcAft>
              <a:buClrTx/>
              <a:buSzTx/>
              <a:buFontTx/>
              <a:buChar char="•"/>
              <a:tabLst/>
            </a:pPr>
            <a:r>
              <a:rPr kumimoji="0" lang="en-GB" altLang="en-US" b="1"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Providing the guests with hotel services </a:t>
            </a:r>
            <a:endParaRPr kumimoji="0" lang="en-GB" altLang="en-US" b="1" i="0" u="none" strike="noStrike" cap="none" normalizeH="0" baseline="0" dirty="0">
              <a:ln>
                <a:noFill/>
              </a:ln>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50000"/>
              </a:lnSpc>
              <a:spcBef>
                <a:spcPct val="0"/>
              </a:spcBef>
              <a:spcAft>
                <a:spcPts val="600"/>
              </a:spcAft>
              <a:buClrTx/>
              <a:buSzTx/>
              <a:buFontTx/>
              <a:buChar char="•"/>
              <a:tabLst/>
            </a:pPr>
            <a:r>
              <a:rPr kumimoji="0" lang="en-GB" altLang="en-US" b="1" i="0" u="none" strike="noStrike" cap="none" normalizeH="0" baseline="0" dirty="0">
                <a:ln>
                  <a:noFill/>
                </a:ln>
                <a:effectLst/>
                <a:latin typeface="Times New Roman" panose="02020603050405020304" pitchFamily="18" charset="0"/>
                <a:ea typeface="Calibri" panose="020F0502020204030204" pitchFamily="34" charset="0"/>
                <a:cs typeface="Times New Roman" panose="02020603050405020304" pitchFamily="18" charset="0"/>
              </a:rPr>
              <a:t>Attending the guests while their stay</a:t>
            </a:r>
            <a:endParaRPr kumimoji="0" lang="en-GB" altLang="en-US" b="1" i="0" u="none" strike="noStrike" cap="none" normalizeH="0" baseline="0" dirty="0">
              <a:ln>
                <a:noFill/>
              </a:ln>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5323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33940-8F4E-719F-CE0C-582D8FFDDE45}"/>
              </a:ext>
            </a:extLst>
          </p:cNvPr>
          <p:cNvSpPr>
            <a:spLocks noGrp="1"/>
          </p:cNvSpPr>
          <p:nvPr>
            <p:ph type="title"/>
          </p:nvPr>
        </p:nvSpPr>
        <p:spPr>
          <a:xfrm>
            <a:off x="1484312" y="685800"/>
            <a:ext cx="5747778" cy="1752599"/>
          </a:xfrm>
        </p:spPr>
        <p:txBody>
          <a:bodyPr>
            <a:normAutofit fontScale="90000"/>
          </a:bodyPr>
          <a:lstStyle/>
          <a:p>
            <a:pPr algn="just">
              <a:lnSpc>
                <a:spcPct val="150000"/>
              </a:lnSpc>
            </a:pPr>
            <a:r>
              <a:rPr lang="en-US" b="1" dirty="0">
                <a:latin typeface="Times New Roman" panose="02020603050405020304" pitchFamily="18" charset="0"/>
                <a:cs typeface="Times New Roman" panose="02020603050405020304" pitchFamily="18" charset="0"/>
              </a:rPr>
              <a:t>Importance of Hospitality </a:t>
            </a:r>
            <a:endParaRPr lang="en-GB"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F99C422-F524-3B4A-ABF0-7493D563BA05}"/>
              </a:ext>
            </a:extLst>
          </p:cNvPr>
          <p:cNvSpPr>
            <a:spLocks noGrp="1"/>
          </p:cNvSpPr>
          <p:nvPr>
            <p:ph idx="1"/>
          </p:nvPr>
        </p:nvSpPr>
        <p:spPr>
          <a:xfrm>
            <a:off x="1484311" y="2666999"/>
            <a:ext cx="5747778" cy="3124201"/>
          </a:xfrm>
        </p:spPr>
        <p:txBody>
          <a:bodyPr>
            <a:normAutofit fontScale="92500" lnSpcReduction="20000"/>
          </a:bodyPr>
          <a:lstStyle/>
          <a:p>
            <a:pPr marL="342900" marR="0" lvl="0" indent="-342900" algn="just">
              <a:lnSpc>
                <a:spcPct val="150000"/>
              </a:lnSpc>
              <a:spcBef>
                <a:spcPts val="0"/>
              </a:spcBef>
              <a:buFont typeface="Symbol" panose="05050102010706020507" pitchFamily="18" charset="2"/>
              <a:buChar char=""/>
            </a:pPr>
            <a:r>
              <a:rPr lang="en-GB" b="1" kern="100" dirty="0">
                <a:effectLst/>
                <a:latin typeface="Times New Roman" panose="02020603050405020304" pitchFamily="18" charset="0"/>
                <a:ea typeface="Calibri" panose="020F0502020204030204" pitchFamily="34" charset="0"/>
                <a:cs typeface="Arial" panose="020B0604020202020204" pitchFamily="34" charset="0"/>
              </a:rPr>
              <a:t>Gaining loyal customers </a:t>
            </a:r>
          </a:p>
          <a:p>
            <a:pPr marL="342900" marR="0" lvl="0" indent="-342900" algn="just">
              <a:lnSpc>
                <a:spcPct val="150000"/>
              </a:lnSpc>
              <a:spcBef>
                <a:spcPts val="0"/>
              </a:spcBef>
              <a:buFont typeface="Symbol" panose="05050102010706020507" pitchFamily="18" charset="2"/>
              <a:buChar char=""/>
            </a:pPr>
            <a:r>
              <a:rPr lang="en-GB" b="1" kern="100" dirty="0">
                <a:effectLst/>
                <a:latin typeface="Times New Roman" panose="02020603050405020304" pitchFamily="18" charset="0"/>
                <a:ea typeface="Calibri" panose="020F0502020204030204" pitchFamily="34" charset="0"/>
                <a:cs typeface="Arial" panose="020B0604020202020204" pitchFamily="34" charset="0"/>
              </a:rPr>
              <a:t>Rarity of the services </a:t>
            </a:r>
          </a:p>
          <a:p>
            <a:pPr marL="342900" marR="0" lvl="0" indent="-342900" algn="just">
              <a:lnSpc>
                <a:spcPct val="150000"/>
              </a:lnSpc>
              <a:spcBef>
                <a:spcPts val="0"/>
              </a:spcBef>
              <a:buFont typeface="Symbol" panose="05050102010706020507" pitchFamily="18" charset="2"/>
              <a:buChar char=""/>
            </a:pPr>
            <a:r>
              <a:rPr lang="en-GB" b="1" kern="100" dirty="0">
                <a:effectLst/>
                <a:latin typeface="Times New Roman" panose="02020603050405020304" pitchFamily="18" charset="0"/>
                <a:ea typeface="Calibri" panose="020F0502020204030204" pitchFamily="34" charset="0"/>
                <a:cs typeface="Arial" panose="020B0604020202020204" pitchFamily="34" charset="0"/>
              </a:rPr>
              <a:t>Growth in the business </a:t>
            </a:r>
          </a:p>
          <a:p>
            <a:pPr marL="342900" marR="0" lvl="0" indent="-342900" algn="just">
              <a:lnSpc>
                <a:spcPct val="150000"/>
              </a:lnSpc>
              <a:spcBef>
                <a:spcPts val="0"/>
              </a:spcBef>
              <a:buFont typeface="Symbol" panose="05050102010706020507" pitchFamily="18" charset="2"/>
              <a:buChar char=""/>
            </a:pPr>
            <a:r>
              <a:rPr lang="en-GB" b="1" kern="100" dirty="0">
                <a:effectLst/>
                <a:latin typeface="Times New Roman" panose="02020603050405020304" pitchFamily="18" charset="0"/>
                <a:ea typeface="Calibri" panose="020F0502020204030204" pitchFamily="34" charset="0"/>
                <a:cs typeface="Arial" panose="020B0604020202020204" pitchFamily="34" charset="0"/>
              </a:rPr>
              <a:t>Over 86% of the customers pay more for better customer experiences (Xu </a:t>
            </a:r>
            <a:r>
              <a:rPr lang="en-GB" b="1" i="1" kern="100" dirty="0">
                <a:effectLst/>
                <a:latin typeface="Times New Roman" panose="02020603050405020304" pitchFamily="18" charset="0"/>
                <a:ea typeface="Calibri" panose="020F0502020204030204" pitchFamily="34" charset="0"/>
                <a:cs typeface="Arial" panose="020B0604020202020204" pitchFamily="34" charset="0"/>
              </a:rPr>
              <a:t>et al., </a:t>
            </a:r>
            <a:r>
              <a:rPr lang="en-GB" b="1" kern="100" dirty="0">
                <a:effectLst/>
                <a:latin typeface="Times New Roman" panose="02020603050405020304" pitchFamily="18" charset="0"/>
                <a:ea typeface="Calibri" panose="020F0502020204030204" pitchFamily="34" charset="0"/>
                <a:cs typeface="Arial" panose="020B0604020202020204" pitchFamily="34" charset="0"/>
              </a:rPr>
              <a:t>2020) </a:t>
            </a:r>
          </a:p>
        </p:txBody>
      </p:sp>
      <p:sp>
        <p:nvSpPr>
          <p:cNvPr id="54" name="Rounded Rectangle 6">
            <a:extLst>
              <a:ext uri="{FF2B5EF4-FFF2-40B4-BE49-F238E27FC236}">
                <a16:creationId xmlns:a16="http://schemas.microsoft.com/office/drawing/2014/main" id="{93C4D4C4-585F-43C1-BF44-268A79A025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2944" y="648931"/>
            <a:ext cx="3982086" cy="5231964"/>
          </a:xfrm>
          <a:prstGeom prst="roundRect">
            <a:avLst>
              <a:gd name="adj" fmla="val 4834"/>
            </a:avLst>
          </a:prstGeom>
          <a:solidFill>
            <a:schemeClr val="bg1"/>
          </a:solid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Inventory Management In Hospitality Industry">
            <a:extLst>
              <a:ext uri="{FF2B5EF4-FFF2-40B4-BE49-F238E27FC236}">
                <a16:creationId xmlns:a16="http://schemas.microsoft.com/office/drawing/2014/main" id="{97EB2A9A-4D68-DC26-B603-FC18204F2AD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8186" r="16244" b="2"/>
          <a:stretch/>
        </p:blipFill>
        <p:spPr bwMode="auto">
          <a:xfrm>
            <a:off x="7873801" y="1011765"/>
            <a:ext cx="3341190" cy="2191058"/>
          </a:xfrm>
          <a:prstGeom prst="rect">
            <a:avLst/>
          </a:prstGeom>
          <a:noFill/>
        </p:spPr>
      </p:pic>
      <p:pic>
        <p:nvPicPr>
          <p:cNvPr id="5" name="Picture 4" descr="A picture containing still life photography, black and white, monochrome photography, monochrome&#10;&#10;Description automatically generated">
            <a:extLst>
              <a:ext uri="{FF2B5EF4-FFF2-40B4-BE49-F238E27FC236}">
                <a16:creationId xmlns:a16="http://schemas.microsoft.com/office/drawing/2014/main" id="{6D0F51A3-D3AB-AF2D-849C-F2A446E08A94}"/>
              </a:ext>
            </a:extLst>
          </p:cNvPr>
          <p:cNvPicPr>
            <a:picLocks noChangeAspect="1"/>
          </p:cNvPicPr>
          <p:nvPr/>
        </p:nvPicPr>
        <p:blipFill rotWithShape="1">
          <a:blip r:embed="rId5">
            <a:extLst>
              <a:ext uri="{28A0092B-C50C-407E-A947-70E740481C1C}">
                <a14:useLocalDpi xmlns:a14="http://schemas.microsoft.com/office/drawing/2010/main" val="0"/>
              </a:ext>
            </a:extLst>
          </a:blip>
          <a:srcRect t="55243" r="2" b="2"/>
          <a:stretch/>
        </p:blipFill>
        <p:spPr bwMode="auto">
          <a:xfrm>
            <a:off x="7873801" y="3367415"/>
            <a:ext cx="3341190" cy="2191058"/>
          </a:xfrm>
          <a:prstGeom prst="rect">
            <a:avLst/>
          </a:prstGeom>
          <a:noFill/>
          <a:extLst>
            <a:ext uri="{53640926-AAD7-44D8-BBD7-CCE9431645EC}">
              <a14:shadowObscured xmlns:a14="http://schemas.microsoft.com/office/drawing/2010/main"/>
            </a:ext>
          </a:extLst>
        </p:spPr>
      </p:pic>
    </p:spTree>
    <p:extLst>
      <p:ext uri="{BB962C8B-B14F-4D97-AF65-F5344CB8AC3E}">
        <p14:creationId xmlns:p14="http://schemas.microsoft.com/office/powerpoint/2010/main" val="4118860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2065" name="Group 2054">
            <a:extLst>
              <a:ext uri="{FF2B5EF4-FFF2-40B4-BE49-F238E27FC236}">
                <a16:creationId xmlns:a16="http://schemas.microsoft.com/office/drawing/2014/main" id="{37FDA103-E93C-4CEF-81ED-76C691476AB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2056" name="Freeform 6">
              <a:extLst>
                <a:ext uri="{FF2B5EF4-FFF2-40B4-BE49-F238E27FC236}">
                  <a16:creationId xmlns:a16="http://schemas.microsoft.com/office/drawing/2014/main" id="{C34390FC-0287-47DE-BC09-4B8AD26125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057" name="Freeform 7">
              <a:extLst>
                <a:ext uri="{FF2B5EF4-FFF2-40B4-BE49-F238E27FC236}">
                  <a16:creationId xmlns:a16="http://schemas.microsoft.com/office/drawing/2014/main" id="{D8FAF106-53CB-4766-A369-0DF61B5639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2058" name="Freeform 8">
              <a:extLst>
                <a:ext uri="{FF2B5EF4-FFF2-40B4-BE49-F238E27FC236}">
                  <a16:creationId xmlns:a16="http://schemas.microsoft.com/office/drawing/2014/main" id="{EE066CE1-19D1-4BE6-ACF8-EAA97B3912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2059" name="Freeform 9">
              <a:extLst>
                <a:ext uri="{FF2B5EF4-FFF2-40B4-BE49-F238E27FC236}">
                  <a16:creationId xmlns:a16="http://schemas.microsoft.com/office/drawing/2014/main" id="{CC70B74E-2A5C-40A6-98DB-A57702C1D6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2060" name="Freeform 10">
              <a:extLst>
                <a:ext uri="{FF2B5EF4-FFF2-40B4-BE49-F238E27FC236}">
                  <a16:creationId xmlns:a16="http://schemas.microsoft.com/office/drawing/2014/main" id="{EF2F2CE3-E9F2-4B88-A344-E673E08CFF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2061" name="Freeform 11">
              <a:extLst>
                <a:ext uri="{FF2B5EF4-FFF2-40B4-BE49-F238E27FC236}">
                  <a16:creationId xmlns:a16="http://schemas.microsoft.com/office/drawing/2014/main" id="{FB11C1E1-E825-4847-9FF9-8194D26DA35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1">
            <a:extLst>
              <a:ext uri="{FF2B5EF4-FFF2-40B4-BE49-F238E27FC236}">
                <a16:creationId xmlns:a16="http://schemas.microsoft.com/office/drawing/2014/main" id="{2E833940-8F4E-719F-CE0C-582D8FFDDE45}"/>
              </a:ext>
            </a:extLst>
          </p:cNvPr>
          <p:cNvSpPr>
            <a:spLocks noGrp="1"/>
          </p:cNvSpPr>
          <p:nvPr>
            <p:ph type="title"/>
          </p:nvPr>
        </p:nvSpPr>
        <p:spPr>
          <a:xfrm>
            <a:off x="1484312" y="685800"/>
            <a:ext cx="4278928" cy="1752599"/>
          </a:xfrm>
        </p:spPr>
        <p:txBody>
          <a:bodyPr>
            <a:normAutofit fontScale="90000"/>
          </a:bodyPr>
          <a:lstStyle/>
          <a:p>
            <a:pPr algn="just">
              <a:lnSpc>
                <a:spcPct val="150000"/>
              </a:lnSpc>
            </a:pPr>
            <a:r>
              <a:rPr lang="en-US" b="1" dirty="0">
                <a:latin typeface="Times New Roman" panose="02020603050405020304" pitchFamily="18" charset="0"/>
                <a:cs typeface="Times New Roman" panose="02020603050405020304" pitchFamily="18" charset="0"/>
              </a:rPr>
              <a:t>Exceeding the Guest expectations </a:t>
            </a:r>
            <a:endParaRPr lang="en-GB"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F99C422-F524-3B4A-ABF0-7493D563BA05}"/>
              </a:ext>
            </a:extLst>
          </p:cNvPr>
          <p:cNvSpPr>
            <a:spLocks noGrp="1"/>
          </p:cNvSpPr>
          <p:nvPr>
            <p:ph idx="1"/>
          </p:nvPr>
        </p:nvSpPr>
        <p:spPr>
          <a:xfrm>
            <a:off x="1484310" y="2666999"/>
            <a:ext cx="4278929" cy="3124201"/>
          </a:xfrm>
        </p:spPr>
        <p:txBody>
          <a:bodyPr>
            <a:normAutofit fontScale="77500" lnSpcReduction="20000"/>
          </a:bodyPr>
          <a:lstStyle/>
          <a:p>
            <a:pPr marL="342900" marR="0" lvl="0" indent="-342900" algn="just">
              <a:lnSpc>
                <a:spcPct val="160000"/>
              </a:lnSpc>
              <a:spcBef>
                <a:spcPts val="0"/>
              </a:spcBef>
              <a:buFont typeface="Symbol" panose="05050102010706020507" pitchFamily="18" charset="2"/>
              <a:buChar char=""/>
            </a:pPr>
            <a:r>
              <a:rPr lang="en-GB" sz="2200" b="1" kern="100" dirty="0">
                <a:effectLst/>
                <a:latin typeface="Times New Roman" panose="02020603050405020304" pitchFamily="18" charset="0"/>
                <a:ea typeface="Calibri" panose="020F0502020204030204" pitchFamily="34" charset="0"/>
                <a:cs typeface="Arial" panose="020B0604020202020204" pitchFamily="34" charset="0"/>
              </a:rPr>
              <a:t>Earning the trust of the employees and the customers </a:t>
            </a:r>
          </a:p>
          <a:p>
            <a:pPr marL="342900" marR="0" lvl="0" indent="-342900" algn="just">
              <a:lnSpc>
                <a:spcPct val="160000"/>
              </a:lnSpc>
              <a:spcBef>
                <a:spcPts val="0"/>
              </a:spcBef>
              <a:buFont typeface="Symbol" panose="05050102010706020507" pitchFamily="18" charset="2"/>
              <a:buChar char=""/>
            </a:pPr>
            <a:r>
              <a:rPr lang="en-GB" sz="2200" b="1" kern="100" dirty="0">
                <a:effectLst/>
                <a:latin typeface="Times New Roman" panose="02020603050405020304" pitchFamily="18" charset="0"/>
                <a:ea typeface="Calibri" panose="020F0502020204030204" pitchFamily="34" charset="0"/>
                <a:cs typeface="Arial" panose="020B0604020202020204" pitchFamily="34" charset="0"/>
              </a:rPr>
              <a:t>Guest reviewing to improve the feedbacks </a:t>
            </a:r>
          </a:p>
          <a:p>
            <a:pPr marL="342900" marR="0" lvl="0" indent="-342900" algn="just">
              <a:lnSpc>
                <a:spcPct val="160000"/>
              </a:lnSpc>
              <a:spcBef>
                <a:spcPts val="0"/>
              </a:spcBef>
              <a:buFont typeface="Symbol" panose="05050102010706020507" pitchFamily="18" charset="2"/>
              <a:buChar char=""/>
            </a:pPr>
            <a:r>
              <a:rPr lang="en-GB" sz="2200" b="1" kern="100" dirty="0">
                <a:effectLst/>
                <a:latin typeface="Times New Roman" panose="02020603050405020304" pitchFamily="18" charset="0"/>
                <a:ea typeface="Calibri" panose="020F0502020204030204" pitchFamily="34" charset="0"/>
                <a:cs typeface="Arial" panose="020B0604020202020204" pitchFamily="34" charset="0"/>
              </a:rPr>
              <a:t>Simplifying the user-experiences (Huang and Rust, 2021)</a:t>
            </a:r>
          </a:p>
          <a:p>
            <a:pPr marL="342900" marR="0" lvl="0" indent="-342900" algn="just">
              <a:lnSpc>
                <a:spcPct val="160000"/>
              </a:lnSpc>
              <a:spcBef>
                <a:spcPts val="0"/>
              </a:spcBef>
              <a:buFont typeface="Symbol" panose="05050102010706020507" pitchFamily="18" charset="2"/>
              <a:buChar char=""/>
            </a:pPr>
            <a:r>
              <a:rPr lang="en-GB" sz="2200" b="1" kern="100" dirty="0">
                <a:effectLst/>
                <a:latin typeface="Times New Roman" panose="02020603050405020304" pitchFamily="18" charset="0"/>
                <a:ea typeface="Calibri" panose="020F0502020204030204" pitchFamily="34" charset="0"/>
                <a:cs typeface="Arial" panose="020B0604020202020204" pitchFamily="34" charset="0"/>
              </a:rPr>
              <a:t>Enhancing the customer services </a:t>
            </a:r>
          </a:p>
        </p:txBody>
      </p:sp>
      <p:sp>
        <p:nvSpPr>
          <p:cNvPr id="2066" name="Rounded Rectangle 16">
            <a:extLst>
              <a:ext uri="{FF2B5EF4-FFF2-40B4-BE49-F238E27FC236}">
                <a16:creationId xmlns:a16="http://schemas.microsoft.com/office/drawing/2014/main" id="{A26D183E-22A6-4713-B267-DCB0605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648931"/>
            <a:ext cx="5407023" cy="5231964"/>
          </a:xfrm>
          <a:prstGeom prst="roundRect">
            <a:avLst>
              <a:gd name="adj" fmla="val 4834"/>
            </a:avLst>
          </a:prstGeom>
          <a:solidFill>
            <a:schemeClr val="bg1"/>
          </a:solidFill>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a:extLst>
              <a:ext uri="{FF2B5EF4-FFF2-40B4-BE49-F238E27FC236}">
                <a16:creationId xmlns:a16="http://schemas.microsoft.com/office/drawing/2014/main" id="{09E09E6F-F208-30C2-00B8-DB427209C8A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434407" y="1708879"/>
            <a:ext cx="4744154" cy="3222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90730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2FCD9B94-D70B-4446-85E5-ACD3904289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erson and a child sitting at a table&#10;&#10;Description automatically generated with medium confidence">
            <a:extLst>
              <a:ext uri="{FF2B5EF4-FFF2-40B4-BE49-F238E27FC236}">
                <a16:creationId xmlns:a16="http://schemas.microsoft.com/office/drawing/2014/main" id="{F8AB1F04-A845-685D-2936-4F1037BAB20C}"/>
              </a:ext>
            </a:extLst>
          </p:cNvPr>
          <p:cNvPicPr>
            <a:picLocks noChangeAspect="1"/>
          </p:cNvPicPr>
          <p:nvPr/>
        </p:nvPicPr>
        <p:blipFill rotWithShape="1">
          <a:blip r:embed="rId2">
            <a:duotone>
              <a:schemeClr val="bg2">
                <a:shade val="45000"/>
                <a:satMod val="135000"/>
              </a:schemeClr>
              <a:prstClr val="white"/>
            </a:duotone>
            <a:alphaModFix amt="25000"/>
          </a:blip>
          <a:srcRect t="442"/>
          <a:stretch/>
        </p:blipFill>
        <p:spPr>
          <a:xfrm>
            <a:off x="20" y="10"/>
            <a:ext cx="12191980" cy="6857990"/>
          </a:xfrm>
          <a:prstGeom prst="rect">
            <a:avLst/>
          </a:prstGeom>
        </p:spPr>
      </p:pic>
      <p:sp>
        <p:nvSpPr>
          <p:cNvPr id="2" name="Title 1">
            <a:extLst>
              <a:ext uri="{FF2B5EF4-FFF2-40B4-BE49-F238E27FC236}">
                <a16:creationId xmlns:a16="http://schemas.microsoft.com/office/drawing/2014/main" id="{2E833940-8F4E-719F-CE0C-582D8FFDDE45}"/>
              </a:ext>
            </a:extLst>
          </p:cNvPr>
          <p:cNvSpPr>
            <a:spLocks noGrp="1"/>
          </p:cNvSpPr>
          <p:nvPr>
            <p:ph type="title"/>
          </p:nvPr>
        </p:nvSpPr>
        <p:spPr>
          <a:xfrm>
            <a:off x="643467" y="639099"/>
            <a:ext cx="3647493" cy="4965833"/>
          </a:xfrm>
        </p:spPr>
        <p:txBody>
          <a:bodyPr>
            <a:normAutofit/>
          </a:bodyPr>
          <a:lstStyle/>
          <a:p>
            <a:pPr algn="r"/>
            <a:r>
              <a:rPr lang="en-GB" sz="5400" b="1" dirty="0">
                <a:effectLst/>
                <a:latin typeface="Times New Roman" panose="02020603050405020304" pitchFamily="18" charset="0"/>
                <a:ea typeface="Calibri" panose="020F0502020204030204" pitchFamily="34" charset="0"/>
                <a:cs typeface="Arial" panose="020B0604020202020204" pitchFamily="34" charset="0"/>
              </a:rPr>
              <a:t>Conclusion </a:t>
            </a:r>
            <a:endParaRPr lang="en-GB" sz="5400" dirty="0"/>
          </a:p>
        </p:txBody>
      </p:sp>
      <p:cxnSp>
        <p:nvCxnSpPr>
          <p:cNvPr id="40" name="Straight Connector 39">
            <a:extLst>
              <a:ext uri="{FF2B5EF4-FFF2-40B4-BE49-F238E27FC236}">
                <a16:creationId xmlns:a16="http://schemas.microsoft.com/office/drawing/2014/main" id="{3378FF8B-3743-48E1-88E3-F4CADB3DECE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406171"/>
            <a:ext cx="0" cy="3431689"/>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F99C422-F524-3B4A-ABF0-7493D563BA05}"/>
              </a:ext>
            </a:extLst>
          </p:cNvPr>
          <p:cNvSpPr>
            <a:spLocks noGrp="1"/>
          </p:cNvSpPr>
          <p:nvPr>
            <p:ph idx="1"/>
          </p:nvPr>
        </p:nvSpPr>
        <p:spPr>
          <a:xfrm>
            <a:off x="4979938" y="639099"/>
            <a:ext cx="6591346" cy="5466279"/>
          </a:xfrm>
        </p:spPr>
        <p:txBody>
          <a:bodyPr>
            <a:normAutofit fontScale="70000" lnSpcReduction="20000"/>
          </a:bodyPr>
          <a:lstStyle/>
          <a:p>
            <a:pPr marL="0" indent="0" algn="just">
              <a:lnSpc>
                <a:spcPct val="160000"/>
              </a:lnSpc>
              <a:spcBef>
                <a:spcPts val="0"/>
              </a:spcBef>
            </a:pPr>
            <a:r>
              <a:rPr lang="en-GB" b="1" kern="100" dirty="0">
                <a:effectLst/>
                <a:latin typeface="Times New Roman" panose="02020603050405020304" pitchFamily="18" charset="0"/>
                <a:ea typeface="Calibri" panose="020F0502020204030204" pitchFamily="34" charset="0"/>
                <a:cs typeface="Arial" panose="020B0604020202020204" pitchFamily="34" charset="0"/>
              </a:rPr>
              <a:t>The growth of the organisational acceptance regarding the management of the brand name of Marriott has been taken care of by Fairfield Marriott. </a:t>
            </a:r>
          </a:p>
          <a:p>
            <a:pPr marL="0" indent="0" algn="just">
              <a:lnSpc>
                <a:spcPct val="160000"/>
              </a:lnSpc>
              <a:spcBef>
                <a:spcPts val="0"/>
              </a:spcBef>
            </a:pPr>
            <a:r>
              <a:rPr lang="en-GB" b="1" kern="100" dirty="0">
                <a:effectLst/>
                <a:latin typeface="Times New Roman" panose="02020603050405020304" pitchFamily="18" charset="0"/>
                <a:ea typeface="Calibri" panose="020F0502020204030204" pitchFamily="34" charset="0"/>
                <a:cs typeface="Arial" panose="020B0604020202020204" pitchFamily="34" charset="0"/>
              </a:rPr>
              <a:t>The depiction of the project provides with the ideas of taking care of the customer needs and managing the organisational value for better customer experiences. </a:t>
            </a:r>
          </a:p>
          <a:p>
            <a:pPr marL="0" indent="0" algn="just">
              <a:lnSpc>
                <a:spcPct val="160000"/>
              </a:lnSpc>
              <a:spcBef>
                <a:spcPts val="0"/>
              </a:spcBef>
            </a:pPr>
            <a:r>
              <a:rPr lang="en-GB" b="1" kern="100" dirty="0">
                <a:effectLst/>
                <a:latin typeface="Times New Roman" panose="02020603050405020304" pitchFamily="18" charset="0"/>
                <a:ea typeface="Calibri" panose="020F0502020204030204" pitchFamily="34" charset="0"/>
                <a:cs typeface="Arial" panose="020B0604020202020204" pitchFamily="34" charset="0"/>
              </a:rPr>
              <a:t>Catering to the proper means of helping the customers also must be taken care of for better ideas and the </a:t>
            </a:r>
            <a:r>
              <a:rPr lang="en-GB" sz="2100" b="1" kern="100" dirty="0">
                <a:effectLst/>
                <a:latin typeface="Times New Roman" panose="02020603050405020304" pitchFamily="18" charset="0"/>
                <a:ea typeface="Calibri" panose="020F0502020204030204" pitchFamily="34" charset="0"/>
                <a:cs typeface="Arial" panose="020B0604020202020204" pitchFamily="34" charset="0"/>
              </a:rPr>
              <a:t>realisation</a:t>
            </a:r>
            <a:r>
              <a:rPr lang="en-GB" b="1" kern="100" dirty="0">
                <a:effectLst/>
                <a:latin typeface="Times New Roman" panose="02020603050405020304" pitchFamily="18" charset="0"/>
                <a:ea typeface="Calibri" panose="020F0502020204030204" pitchFamily="34" charset="0"/>
                <a:cs typeface="Arial" panose="020B0604020202020204" pitchFamily="34" charset="0"/>
              </a:rPr>
              <a:t> of the roles and functions. </a:t>
            </a:r>
          </a:p>
          <a:p>
            <a:pPr marL="0" indent="0" algn="just">
              <a:lnSpc>
                <a:spcPct val="160000"/>
              </a:lnSpc>
              <a:spcBef>
                <a:spcPts val="0"/>
              </a:spcBef>
            </a:pPr>
            <a:r>
              <a:rPr lang="en-GB" b="1" kern="100" dirty="0">
                <a:effectLst/>
                <a:latin typeface="Times New Roman" panose="02020603050405020304" pitchFamily="18" charset="0"/>
                <a:ea typeface="Calibri" panose="020F0502020204030204" pitchFamily="34" charset="0"/>
                <a:cs typeface="Arial" panose="020B0604020202020204" pitchFamily="34" charset="0"/>
              </a:rPr>
              <a:t>With the development of the services, the organisation must be keeping the ideas and the actions of the employees subtle so that it can reflect the ethnicity and the culture of the organisation. </a:t>
            </a:r>
          </a:p>
        </p:txBody>
      </p:sp>
    </p:spTree>
    <p:extLst>
      <p:ext uri="{BB962C8B-B14F-4D97-AF65-F5344CB8AC3E}">
        <p14:creationId xmlns:p14="http://schemas.microsoft.com/office/powerpoint/2010/main" val="1564030300"/>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6B41A1B0-5371-4B20-AEA6-6D72BC7341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5239"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FAF887E-CC2E-1C9E-F1DD-A0B4D255F49A}"/>
              </a:ext>
            </a:extLst>
          </p:cNvPr>
          <p:cNvPicPr>
            <a:picLocks noChangeAspect="1"/>
          </p:cNvPicPr>
          <p:nvPr/>
        </p:nvPicPr>
        <p:blipFill rotWithShape="1">
          <a:blip r:embed="rId3"/>
          <a:srcRect t="7671" r="9091" b="3781"/>
          <a:stretch/>
        </p:blipFill>
        <p:spPr>
          <a:xfrm>
            <a:off x="20" y="10"/>
            <a:ext cx="12191980" cy="6857990"/>
          </a:xfrm>
          <a:prstGeom prst="rect">
            <a:avLst/>
          </a:prstGeom>
        </p:spPr>
      </p:pic>
      <p:sp>
        <p:nvSpPr>
          <p:cNvPr id="25" name="Freeform 15">
            <a:extLst>
              <a:ext uri="{FF2B5EF4-FFF2-40B4-BE49-F238E27FC236}">
                <a16:creationId xmlns:a16="http://schemas.microsoft.com/office/drawing/2014/main" id="{8D596E77-548C-426C-B479-84681CF16C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6933" y="-16933"/>
            <a:ext cx="9491133" cy="6883400"/>
          </a:xfrm>
          <a:custGeom>
            <a:avLst/>
            <a:gdLst>
              <a:gd name="connsiteX0" fmla="*/ 5427133 w 7340600"/>
              <a:gd name="connsiteY0" fmla="*/ 8466 h 6883400"/>
              <a:gd name="connsiteX1" fmla="*/ 4783666 w 7340600"/>
              <a:gd name="connsiteY1" fmla="*/ 2573866 h 6883400"/>
              <a:gd name="connsiteX2" fmla="*/ 7340600 w 7340600"/>
              <a:gd name="connsiteY2" fmla="*/ 6874933 h 6883400"/>
              <a:gd name="connsiteX3" fmla="*/ 0 w 7340600"/>
              <a:gd name="connsiteY3" fmla="*/ 6883400 h 6883400"/>
              <a:gd name="connsiteX4" fmla="*/ 8466 w 7340600"/>
              <a:gd name="connsiteY4" fmla="*/ 0 h 6883400"/>
              <a:gd name="connsiteX5" fmla="*/ 5427133 w 7340600"/>
              <a:gd name="connsiteY5" fmla="*/ 8466 h 6883400"/>
              <a:gd name="connsiteX0" fmla="*/ 9203266 w 9203266"/>
              <a:gd name="connsiteY0" fmla="*/ 16933 h 6883400"/>
              <a:gd name="connsiteX1" fmla="*/ 4783666 w 9203266"/>
              <a:gd name="connsiteY1" fmla="*/ 2573866 h 6883400"/>
              <a:gd name="connsiteX2" fmla="*/ 7340600 w 9203266"/>
              <a:gd name="connsiteY2" fmla="*/ 6874933 h 6883400"/>
              <a:gd name="connsiteX3" fmla="*/ 0 w 9203266"/>
              <a:gd name="connsiteY3" fmla="*/ 6883400 h 6883400"/>
              <a:gd name="connsiteX4" fmla="*/ 8466 w 9203266"/>
              <a:gd name="connsiteY4" fmla="*/ 0 h 6883400"/>
              <a:gd name="connsiteX5" fmla="*/ 9203266 w 9203266"/>
              <a:gd name="connsiteY5" fmla="*/ 16933 h 6883400"/>
              <a:gd name="connsiteX0" fmla="*/ 9203266 w 9203266"/>
              <a:gd name="connsiteY0" fmla="*/ 16933 h 6883400"/>
              <a:gd name="connsiteX1" fmla="*/ 8339666 w 9203266"/>
              <a:gd name="connsiteY1" fmla="*/ 5240866 h 6883400"/>
              <a:gd name="connsiteX2" fmla="*/ 7340600 w 9203266"/>
              <a:gd name="connsiteY2" fmla="*/ 6874933 h 6883400"/>
              <a:gd name="connsiteX3" fmla="*/ 0 w 9203266"/>
              <a:gd name="connsiteY3" fmla="*/ 6883400 h 6883400"/>
              <a:gd name="connsiteX4" fmla="*/ 8466 w 9203266"/>
              <a:gd name="connsiteY4" fmla="*/ 0 h 6883400"/>
              <a:gd name="connsiteX5" fmla="*/ 9203266 w 9203266"/>
              <a:gd name="connsiteY5" fmla="*/ 16933 h 6883400"/>
              <a:gd name="connsiteX0" fmla="*/ 9203266 w 9491133"/>
              <a:gd name="connsiteY0" fmla="*/ 16933 h 6883400"/>
              <a:gd name="connsiteX1" fmla="*/ 8339666 w 9491133"/>
              <a:gd name="connsiteY1" fmla="*/ 5240866 h 6883400"/>
              <a:gd name="connsiteX2" fmla="*/ 9491133 w 9491133"/>
              <a:gd name="connsiteY2" fmla="*/ 6883400 h 6883400"/>
              <a:gd name="connsiteX3" fmla="*/ 0 w 9491133"/>
              <a:gd name="connsiteY3" fmla="*/ 6883400 h 6883400"/>
              <a:gd name="connsiteX4" fmla="*/ 8466 w 9491133"/>
              <a:gd name="connsiteY4" fmla="*/ 0 h 6883400"/>
              <a:gd name="connsiteX5" fmla="*/ 9203266 w 9491133"/>
              <a:gd name="connsiteY5" fmla="*/ 16933 h 6883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491133" h="6883400">
                <a:moveTo>
                  <a:pt x="9203266" y="16933"/>
                </a:moveTo>
                <a:lnTo>
                  <a:pt x="8339666" y="5240866"/>
                </a:lnTo>
                <a:lnTo>
                  <a:pt x="9491133" y="6883400"/>
                </a:lnTo>
                <a:lnTo>
                  <a:pt x="0" y="6883400"/>
                </a:lnTo>
                <a:lnTo>
                  <a:pt x="8466" y="0"/>
                </a:lnTo>
                <a:lnTo>
                  <a:pt x="9203266" y="16933"/>
                </a:lnTo>
                <a:close/>
              </a:path>
            </a:pathLst>
          </a:custGeom>
          <a:solidFill>
            <a:schemeClr val="tx1">
              <a:lumMod val="95000"/>
              <a:lumOff val="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833940-8F4E-719F-CE0C-582D8FFDDE45}"/>
              </a:ext>
            </a:extLst>
          </p:cNvPr>
          <p:cNvSpPr>
            <a:spLocks noGrp="1"/>
          </p:cNvSpPr>
          <p:nvPr>
            <p:ph type="title"/>
          </p:nvPr>
        </p:nvSpPr>
        <p:spPr>
          <a:xfrm>
            <a:off x="685800" y="1"/>
            <a:ext cx="7391400" cy="734518"/>
          </a:xfrm>
        </p:spPr>
        <p:txBody>
          <a:bodyPr>
            <a:normAutofit fontScale="90000"/>
          </a:bodyPr>
          <a:lstStyle/>
          <a:p>
            <a:r>
              <a:rPr lang="en-US" sz="5400" b="1" dirty="0">
                <a:solidFill>
                  <a:schemeClr val="bg1"/>
                </a:solidFill>
                <a:latin typeface="Times New Roman" panose="02020603050405020304" pitchFamily="18" charset="0"/>
                <a:cs typeface="Times New Roman" panose="02020603050405020304" pitchFamily="18" charset="0"/>
              </a:rPr>
              <a:t>References</a:t>
            </a:r>
            <a:r>
              <a:rPr lang="en-US" b="1" dirty="0">
                <a:solidFill>
                  <a:schemeClr val="bg1"/>
                </a:solidFill>
                <a:latin typeface="Times New Roman" panose="02020603050405020304" pitchFamily="18" charset="0"/>
                <a:cs typeface="Times New Roman" panose="02020603050405020304" pitchFamily="18" charset="0"/>
              </a:rPr>
              <a:t> </a:t>
            </a:r>
            <a:endParaRPr lang="en-GB"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F99C422-F524-3B4A-ABF0-7493D563BA05}"/>
              </a:ext>
            </a:extLst>
          </p:cNvPr>
          <p:cNvSpPr>
            <a:spLocks noGrp="1"/>
          </p:cNvSpPr>
          <p:nvPr>
            <p:ph idx="1"/>
          </p:nvPr>
        </p:nvSpPr>
        <p:spPr>
          <a:xfrm>
            <a:off x="25239" y="929390"/>
            <a:ext cx="8269448" cy="5928599"/>
          </a:xfrm>
        </p:spPr>
        <p:txBody>
          <a:bodyPr>
            <a:normAutofit/>
          </a:bodyPr>
          <a:lstStyle/>
          <a:p>
            <a:pPr marL="0" marR="0" algn="just">
              <a:lnSpc>
                <a:spcPct val="170000"/>
              </a:lnSpc>
              <a:spcBef>
                <a:spcPts val="0"/>
              </a:spcBef>
              <a:spcAft>
                <a:spcPts val="0"/>
              </a:spcAft>
            </a:pPr>
            <a:r>
              <a:rPr lang="en-US"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Elyssa, A. (2020) </a:t>
            </a:r>
            <a:r>
              <a:rPr lang="en-US" sz="1200" b="1" i="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Marriott: The luxury consumer is changing, but demand remains strong ...</a:t>
            </a:r>
            <a:r>
              <a:rPr lang="en-US"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Available at: https://hotelbusiness.com/marriott-the-luxury-consumer-is-changing-but-demand-remains-strong/ (Accessed: 10 May 2023). </a:t>
            </a:r>
            <a:endPar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endParaRPr>
          </a:p>
          <a:p>
            <a:pPr marL="0" marR="0" algn="just">
              <a:lnSpc>
                <a:spcPct val="170000"/>
              </a:lnSpc>
              <a:spcBef>
                <a:spcPts val="0"/>
              </a:spcBef>
              <a:spcAft>
                <a:spcPts val="0"/>
              </a:spcAft>
            </a:pPr>
            <a:r>
              <a:rPr lang="en-US"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Fairfield (2022) </a:t>
            </a:r>
            <a:r>
              <a:rPr lang="en-US" sz="1200" b="1" i="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Fairfield by Marriott: Business Hotels</a:t>
            </a:r>
            <a:r>
              <a:rPr lang="en-US"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t>
            </a:r>
            <a:r>
              <a:rPr lang="en-US" sz="1200" b="1" i="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Business Hotels | Fairfield Inn and Suites</a:t>
            </a:r>
            <a:r>
              <a:rPr lang="en-US"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Available at: https://fairfield.marriott.com/ (Accessed: 10 May 2023).</a:t>
            </a:r>
            <a:endPar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endParaRPr>
          </a:p>
          <a:p>
            <a:pPr marL="0" marR="0" algn="just">
              <a:lnSpc>
                <a:spcPct val="170000"/>
              </a:lnSpc>
              <a:spcBef>
                <a:spcPts val="0"/>
              </a:spcBef>
              <a:spcAft>
                <a:spcPts val="0"/>
              </a:spcAft>
            </a:pPr>
            <a:r>
              <a:rPr lang="en-US"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Forbes (2022) </a:t>
            </a:r>
            <a:r>
              <a:rPr lang="en-US" sz="1200" b="1" i="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Marriott International | Mar Stock Price, company Overview &amp; News</a:t>
            </a:r>
            <a:r>
              <a:rPr lang="en-US"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t>
            </a:r>
            <a:r>
              <a:rPr lang="en-US" sz="1200" b="1" i="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Forbes</a:t>
            </a:r>
            <a:r>
              <a:rPr lang="en-US"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Available at: https://www.forbes.com/companies/marriott-international/ (Accessed: 10 May 2023). </a:t>
            </a:r>
            <a:endPar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endParaRPr>
          </a:p>
          <a:p>
            <a:pPr marL="0" marR="0" algn="just">
              <a:lnSpc>
                <a:spcPct val="170000"/>
              </a:lnSpc>
              <a:spcBef>
                <a:spcPts val="0"/>
              </a:spcBef>
              <a:spcAft>
                <a:spcPts val="0"/>
              </a:spcAft>
            </a:pP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Huang, M.H. and Rust, R.T., (2021). Engaged to a robot? The role of AI in service. </a:t>
            </a:r>
            <a:r>
              <a:rPr lang="en-GB" sz="1200" b="1" i="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Journal of Service Research</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t>
            </a:r>
            <a:r>
              <a:rPr lang="en-GB" sz="1200" b="1" i="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24</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(1), pp.30-41.</a:t>
            </a:r>
          </a:p>
          <a:p>
            <a:pPr marL="0" marR="0" algn="just">
              <a:lnSpc>
                <a:spcPct val="170000"/>
              </a:lnSpc>
              <a:spcBef>
                <a:spcPts val="0"/>
              </a:spcBef>
              <a:spcAft>
                <a:spcPts val="0"/>
              </a:spcAft>
            </a:pPr>
            <a:r>
              <a:rPr lang="en-GB" sz="1200" b="1" kern="100" dirty="0" err="1">
                <a:solidFill>
                  <a:schemeClr val="bg1"/>
                </a:solidFill>
                <a:effectLst/>
                <a:latin typeface="Times New Roman" panose="02020603050405020304" pitchFamily="18" charset="0"/>
                <a:ea typeface="Calibri" panose="020F0502020204030204" pitchFamily="34" charset="0"/>
                <a:cs typeface="Arial" panose="020B0604020202020204" pitchFamily="34" charset="0"/>
              </a:rPr>
              <a:t>Juanamasta</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I.G., Wati, N.M.N., </a:t>
            </a:r>
            <a:r>
              <a:rPr lang="en-GB" sz="1200" b="1" kern="100" dirty="0" err="1">
                <a:solidFill>
                  <a:schemeClr val="bg1"/>
                </a:solidFill>
                <a:effectLst/>
                <a:latin typeface="Times New Roman" panose="02020603050405020304" pitchFamily="18" charset="0"/>
                <a:ea typeface="Calibri" panose="020F0502020204030204" pitchFamily="34" charset="0"/>
                <a:cs typeface="Arial" panose="020B0604020202020204" pitchFamily="34" charset="0"/>
              </a:rPr>
              <a:t>Hendrawati</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E., Wahyuni, W., </a:t>
            </a:r>
            <a:r>
              <a:rPr lang="en-GB" sz="1200" b="1" kern="100" dirty="0" err="1">
                <a:solidFill>
                  <a:schemeClr val="bg1"/>
                </a:solidFill>
                <a:effectLst/>
                <a:latin typeface="Times New Roman" panose="02020603050405020304" pitchFamily="18" charset="0"/>
                <a:ea typeface="Calibri" panose="020F0502020204030204" pitchFamily="34" charset="0"/>
                <a:cs typeface="Arial" panose="020B0604020202020204" pitchFamily="34" charset="0"/>
              </a:rPr>
              <a:t>Pramudianti</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M., </a:t>
            </a:r>
            <a:r>
              <a:rPr lang="en-GB" sz="1200" b="1" kern="100" dirty="0" err="1">
                <a:solidFill>
                  <a:schemeClr val="bg1"/>
                </a:solidFill>
                <a:effectLst/>
                <a:latin typeface="Times New Roman" panose="02020603050405020304" pitchFamily="18" charset="0"/>
                <a:ea typeface="Calibri" panose="020F0502020204030204" pitchFamily="34" charset="0"/>
                <a:cs typeface="Arial" panose="020B0604020202020204" pitchFamily="34" charset="0"/>
              </a:rPr>
              <a:t>Wisnujati</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N.S., Setiawati, A.P., </a:t>
            </a:r>
            <a:r>
              <a:rPr lang="en-GB" sz="1200" b="1" kern="100" dirty="0" err="1">
                <a:solidFill>
                  <a:schemeClr val="bg1"/>
                </a:solidFill>
                <a:effectLst/>
                <a:latin typeface="Times New Roman" panose="02020603050405020304" pitchFamily="18" charset="0"/>
                <a:ea typeface="Calibri" panose="020F0502020204030204" pitchFamily="34" charset="0"/>
                <a:cs typeface="Arial" panose="020B0604020202020204" pitchFamily="34" charset="0"/>
              </a:rPr>
              <a:t>Susetyorini</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S., Elan, U., </a:t>
            </a:r>
            <a:r>
              <a:rPr lang="en-GB" sz="1200" b="1" kern="100" dirty="0" err="1">
                <a:solidFill>
                  <a:schemeClr val="bg1"/>
                </a:solidFill>
                <a:effectLst/>
                <a:latin typeface="Times New Roman" panose="02020603050405020304" pitchFamily="18" charset="0"/>
                <a:ea typeface="Calibri" panose="020F0502020204030204" pitchFamily="34" charset="0"/>
                <a:cs typeface="Arial" panose="020B0604020202020204" pitchFamily="34" charset="0"/>
              </a:rPr>
              <a:t>Rusdiyanto</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R. and </a:t>
            </a:r>
            <a:r>
              <a:rPr lang="en-GB" sz="1200" b="1" kern="100" dirty="0" err="1">
                <a:solidFill>
                  <a:schemeClr val="bg1"/>
                </a:solidFill>
                <a:effectLst/>
                <a:latin typeface="Times New Roman" panose="02020603050405020304" pitchFamily="18" charset="0"/>
                <a:ea typeface="Calibri" panose="020F0502020204030204" pitchFamily="34" charset="0"/>
                <a:cs typeface="Arial" panose="020B0604020202020204" pitchFamily="34" charset="0"/>
              </a:rPr>
              <a:t>Astanto</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D., (2019). The role of customer service through customer relationship management (</a:t>
            </a:r>
            <a:r>
              <a:rPr lang="en-GB" sz="1200" b="1" kern="100" dirty="0" err="1">
                <a:solidFill>
                  <a:schemeClr val="bg1"/>
                </a:solidFill>
                <a:effectLst/>
                <a:latin typeface="Times New Roman" panose="02020603050405020304" pitchFamily="18" charset="0"/>
                <a:ea typeface="Calibri" panose="020F0502020204030204" pitchFamily="34" charset="0"/>
                <a:cs typeface="Arial" panose="020B0604020202020204" pitchFamily="34" charset="0"/>
              </a:rPr>
              <a:t>Crm</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to increase customer loyalty and good image. </a:t>
            </a:r>
            <a:r>
              <a:rPr lang="en-GB" sz="1200" b="1" i="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International Journal of Scientific and Technology Research</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t>
            </a:r>
            <a:r>
              <a:rPr lang="en-GB" sz="1200" b="1" i="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8</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(10), pp.2004-2007.</a:t>
            </a:r>
          </a:p>
          <a:p>
            <a:pPr marL="0" marR="0" algn="just">
              <a:lnSpc>
                <a:spcPct val="170000"/>
              </a:lnSpc>
              <a:spcBef>
                <a:spcPts val="0"/>
              </a:spcBef>
              <a:spcAft>
                <a:spcPts val="0"/>
              </a:spcAft>
            </a:pP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Raman, P., (2019). Understanding female consumers’ intention to shop online: The role of trust, convenience and customer service. </a:t>
            </a:r>
            <a:r>
              <a:rPr lang="en-GB" sz="1200" b="1" i="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Asia Pacific Journal of Marketing and Logistics</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p>
          <a:p>
            <a:pPr marL="0" marR="0" algn="just">
              <a:lnSpc>
                <a:spcPct val="170000"/>
              </a:lnSpc>
              <a:spcBef>
                <a:spcPts val="0"/>
              </a:spcBef>
              <a:spcAft>
                <a:spcPts val="0"/>
              </a:spcAft>
            </a:pPr>
            <a:r>
              <a:rPr lang="en-US"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Statista (2023) </a:t>
            </a:r>
            <a:r>
              <a:rPr lang="en-US" sz="1200" b="1" i="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Marriott Revenue Worldwide 2022</a:t>
            </a:r>
            <a:r>
              <a:rPr lang="en-US"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t>
            </a:r>
            <a:r>
              <a:rPr lang="en-US" sz="1200" b="1" i="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Statista</a:t>
            </a:r>
            <a:r>
              <a:rPr lang="en-US"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Available at: https://www.statista.com/statistics/266279/revenue-of-the-marriott-international-inc-hotel-chain/ (Accessed: 10 May 2023). </a:t>
            </a:r>
            <a:endPar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endParaRPr>
          </a:p>
          <a:p>
            <a:pPr marL="0" marR="0" algn="just">
              <a:lnSpc>
                <a:spcPct val="170000"/>
              </a:lnSpc>
              <a:spcBef>
                <a:spcPts val="0"/>
              </a:spcBef>
              <a:spcAft>
                <a:spcPts val="0"/>
              </a:spcAft>
            </a:pP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Xu, Y., Shieh, C.H., van </a:t>
            </a:r>
            <a:r>
              <a:rPr lang="en-GB" sz="1200" b="1" kern="100" dirty="0" err="1">
                <a:solidFill>
                  <a:schemeClr val="bg1"/>
                </a:solidFill>
                <a:effectLst/>
                <a:latin typeface="Times New Roman" panose="02020603050405020304" pitchFamily="18" charset="0"/>
                <a:ea typeface="Calibri" panose="020F0502020204030204" pitchFamily="34" charset="0"/>
                <a:cs typeface="Arial" panose="020B0604020202020204" pitchFamily="34" charset="0"/>
              </a:rPr>
              <a:t>Esch</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P. and Ling, I.L., (2020). AI customer service: Task complexity, problem-solving ability, and usage intention. </a:t>
            </a:r>
            <a:r>
              <a:rPr lang="en-GB" sz="1200" b="1" i="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Australasian marketing journal</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 </a:t>
            </a:r>
            <a:r>
              <a:rPr lang="en-GB" sz="1200" b="1" i="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28</a:t>
            </a:r>
            <a:r>
              <a:rPr lang="en-GB" sz="12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(4), pp.189-199.</a:t>
            </a:r>
          </a:p>
        </p:txBody>
      </p:sp>
      <p:grpSp>
        <p:nvGrpSpPr>
          <p:cNvPr id="27" name="Group 26">
            <a:extLst>
              <a:ext uri="{FF2B5EF4-FFF2-40B4-BE49-F238E27FC236}">
                <a16:creationId xmlns:a16="http://schemas.microsoft.com/office/drawing/2014/main" id="{A687C7F6-58BD-459B-9FD4-9B4326520E6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05812" y="0"/>
            <a:ext cx="2436813" cy="6858001"/>
            <a:chOff x="1320800" y="0"/>
            <a:chExt cx="2436813" cy="6858001"/>
          </a:xfrm>
        </p:grpSpPr>
        <p:sp>
          <p:nvSpPr>
            <p:cNvPr id="28" name="Freeform 6">
              <a:extLst>
                <a:ext uri="{FF2B5EF4-FFF2-40B4-BE49-F238E27FC236}">
                  <a16:creationId xmlns:a16="http://schemas.microsoft.com/office/drawing/2014/main" id="{7E1BE2BF-ED62-4173-BCC7-50E94D3360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29" name="Freeform 7">
              <a:extLst>
                <a:ext uri="{FF2B5EF4-FFF2-40B4-BE49-F238E27FC236}">
                  <a16:creationId xmlns:a16="http://schemas.microsoft.com/office/drawing/2014/main" id="{7DCB2C33-6146-4662-B2E3-290C0E735D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30" name="Freeform 8">
              <a:extLst>
                <a:ext uri="{FF2B5EF4-FFF2-40B4-BE49-F238E27FC236}">
                  <a16:creationId xmlns:a16="http://schemas.microsoft.com/office/drawing/2014/main" id="{BAAB3803-3169-4DC0-8FE3-BECC5F90DE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31" name="Freeform 9">
              <a:extLst>
                <a:ext uri="{FF2B5EF4-FFF2-40B4-BE49-F238E27FC236}">
                  <a16:creationId xmlns:a16="http://schemas.microsoft.com/office/drawing/2014/main" id="{183A2417-5C50-4455-9D99-69459EFDDDC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32" name="Freeform 10">
              <a:extLst>
                <a:ext uri="{FF2B5EF4-FFF2-40B4-BE49-F238E27FC236}">
                  <a16:creationId xmlns:a16="http://schemas.microsoft.com/office/drawing/2014/main" id="{3DDF06AF-3BFB-433A-84F4-D74649A1CB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36" name="Freeform 11">
              <a:extLst>
                <a:ext uri="{FF2B5EF4-FFF2-40B4-BE49-F238E27FC236}">
                  <a16:creationId xmlns:a16="http://schemas.microsoft.com/office/drawing/2014/main" id="{7A7A9102-0F6A-4CFC-97A6-1CD5522FC5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Tree>
    <p:extLst>
      <p:ext uri="{BB962C8B-B14F-4D97-AF65-F5344CB8AC3E}">
        <p14:creationId xmlns:p14="http://schemas.microsoft.com/office/powerpoint/2010/main" val="23030647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76000"/>
                <a:satMod val="180000"/>
              </a:schemeClr>
              <a:schemeClr val="bg2">
                <a:tint val="80000"/>
                <a:satMod val="120000"/>
                <a:lumMod val="180000"/>
              </a:schemeClr>
            </a:duotone>
          </a:blip>
          <a:stretch/>
        </a:blipFill>
        <a:effectLst/>
      </p:bgPr>
    </p:bg>
    <p:spTree>
      <p:nvGrpSpPr>
        <p:cNvPr id="1" name=""/>
        <p:cNvGrpSpPr/>
        <p:nvPr/>
      </p:nvGrpSpPr>
      <p:grpSpPr>
        <a:xfrm>
          <a:off x="0" y="0"/>
          <a:ext cx="0" cy="0"/>
          <a:chOff x="0" y="0"/>
          <a:chExt cx="0" cy="0"/>
        </a:xfrm>
      </p:grpSpPr>
      <p:grpSp>
        <p:nvGrpSpPr>
          <p:cNvPr id="3079" name="Group 3078">
            <a:extLst>
              <a:ext uri="{FF2B5EF4-FFF2-40B4-BE49-F238E27FC236}">
                <a16:creationId xmlns:a16="http://schemas.microsoft.com/office/drawing/2014/main" id="{DD65B30C-427F-449E-B039-E288E85D8AF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0812" y="0"/>
            <a:ext cx="2436813" cy="6858001"/>
            <a:chOff x="1320800" y="0"/>
            <a:chExt cx="2436813" cy="6858001"/>
          </a:xfrm>
        </p:grpSpPr>
        <p:sp>
          <p:nvSpPr>
            <p:cNvPr id="3080" name="Freeform 6">
              <a:extLst>
                <a:ext uri="{FF2B5EF4-FFF2-40B4-BE49-F238E27FC236}">
                  <a16:creationId xmlns:a16="http://schemas.microsoft.com/office/drawing/2014/main" id="{9F47D947-83F7-46E3-872B-0777122A0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3081" name="Freeform 7">
              <a:extLst>
                <a:ext uri="{FF2B5EF4-FFF2-40B4-BE49-F238E27FC236}">
                  <a16:creationId xmlns:a16="http://schemas.microsoft.com/office/drawing/2014/main" id="{60C7B45B-6634-46FA-862D-B86F1C3C50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3082" name="Freeform 8">
              <a:extLst>
                <a:ext uri="{FF2B5EF4-FFF2-40B4-BE49-F238E27FC236}">
                  <a16:creationId xmlns:a16="http://schemas.microsoft.com/office/drawing/2014/main" id="{C7504CC0-DD94-4ED9-ADC9-6FE7AEA33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3083" name="Freeform 9">
              <a:extLst>
                <a:ext uri="{FF2B5EF4-FFF2-40B4-BE49-F238E27FC236}">
                  <a16:creationId xmlns:a16="http://schemas.microsoft.com/office/drawing/2014/main" id="{64268326-B6DD-4E00-9788-6C319279AC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3084" name="Freeform 10">
              <a:extLst>
                <a:ext uri="{FF2B5EF4-FFF2-40B4-BE49-F238E27FC236}">
                  <a16:creationId xmlns:a16="http://schemas.microsoft.com/office/drawing/2014/main" id="{92C7B3DE-DB23-4AAC-B142-C803C0C0A1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3085" name="Freeform 11">
              <a:extLst>
                <a:ext uri="{FF2B5EF4-FFF2-40B4-BE49-F238E27FC236}">
                  <a16:creationId xmlns:a16="http://schemas.microsoft.com/office/drawing/2014/main" id="{1EEF04DC-4E0D-4127-A98D-EA81C3B2DE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3087" name="Freeform: Shape 3086">
            <a:extLst>
              <a:ext uri="{FF2B5EF4-FFF2-40B4-BE49-F238E27FC236}">
                <a16:creationId xmlns:a16="http://schemas.microsoft.com/office/drawing/2014/main" id="{084966D2-3C9B-4F47-8231-1DEC33D3BD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6066" y="321734"/>
            <a:ext cx="11074201" cy="6214533"/>
          </a:xfrm>
          <a:custGeom>
            <a:avLst/>
            <a:gdLst>
              <a:gd name="connsiteX0" fmla="*/ 815396 w 11074201"/>
              <a:gd name="connsiteY0" fmla="*/ 0 h 6214533"/>
              <a:gd name="connsiteX1" fmla="*/ 11074201 w 11074201"/>
              <a:gd name="connsiteY1" fmla="*/ 0 h 6214533"/>
              <a:gd name="connsiteX2" fmla="*/ 11074201 w 11074201"/>
              <a:gd name="connsiteY2" fmla="*/ 6214533 h 6214533"/>
              <a:gd name="connsiteX3" fmla="*/ 1498193 w 11074201"/>
              <a:gd name="connsiteY3" fmla="*/ 6214533 h 6214533"/>
              <a:gd name="connsiteX4" fmla="*/ 0 w 11074201"/>
              <a:gd name="connsiteY4" fmla="*/ 4992543 h 6214533"/>
              <a:gd name="connsiteX5" fmla="*/ 433971 w 11074201"/>
              <a:gd name="connsiteY5" fmla="*/ 2335405 h 6214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74201" h="6214533">
                <a:moveTo>
                  <a:pt x="815396" y="0"/>
                </a:moveTo>
                <a:lnTo>
                  <a:pt x="11074201" y="0"/>
                </a:lnTo>
                <a:lnTo>
                  <a:pt x="11074201" y="6214533"/>
                </a:lnTo>
                <a:lnTo>
                  <a:pt x="1498193" y="6214533"/>
                </a:lnTo>
                <a:lnTo>
                  <a:pt x="0" y="4992543"/>
                </a:lnTo>
                <a:cubicBezTo>
                  <a:pt x="141071" y="4106831"/>
                  <a:pt x="287521" y="3221118"/>
                  <a:pt x="433971" y="2335405"/>
                </a:cubicBezTo>
                <a:close/>
              </a:path>
            </a:pathLst>
          </a:custGeom>
          <a:solidFill>
            <a:srgbClr val="FFFFFF"/>
          </a:solidFill>
          <a:ln w="38100">
            <a:gradFill flip="none" rotWithShape="1">
              <a:gsLst>
                <a:gs pos="0">
                  <a:schemeClr val="bg2"/>
                </a:gs>
                <a:gs pos="100000">
                  <a:schemeClr val="bg2">
                    <a:lumMod val="75000"/>
                  </a:schemeClr>
                </a:gs>
              </a:gsLst>
              <a:lin ang="5400000" scaled="1"/>
              <a:tileRect/>
            </a:grad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263 Thank You Slide Images, Stock Photos &amp; Vectors | Shutterstock">
            <a:extLst>
              <a:ext uri="{FF2B5EF4-FFF2-40B4-BE49-F238E27FC236}">
                <a16:creationId xmlns:a16="http://schemas.microsoft.com/office/drawing/2014/main" id="{E4051295-A39C-2DEC-324C-170150F4907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6989"/>
          <a:stretch/>
        </p:blipFill>
        <p:spPr bwMode="auto">
          <a:xfrm>
            <a:off x="2222695" y="974725"/>
            <a:ext cx="8609428" cy="4556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23726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EB8F22"/>
      </a:accent1>
      <a:accent2>
        <a:srgbClr val="CD4223"/>
      </a:accent2>
      <a:accent3>
        <a:srgbClr val="A89374"/>
      </a:accent3>
      <a:accent4>
        <a:srgbClr val="83AA67"/>
      </a:accent4>
      <a:accent5>
        <a:srgbClr val="4FA9C1"/>
      </a:accent5>
      <a:accent6>
        <a:srgbClr val="9390AF"/>
      </a:accent6>
      <a:hlink>
        <a:srgbClr val="EC7220"/>
      </a:hlink>
      <a:folHlink>
        <a:srgbClr val="F09355"/>
      </a:folHlink>
    </a:clrScheme>
    <a:fontScheme name="Parallax">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EBEC8F79-A447-43FC-8E81-85E8468AF3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TM03457496[[fn=Parallax]]</Template>
  <TotalTime>103</TotalTime>
  <Words>1571</Words>
  <Application>Microsoft Office PowerPoint</Application>
  <PresentationFormat>Widescreen</PresentationFormat>
  <Paragraphs>70</Paragraphs>
  <Slides>12</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Corbel</vt:lpstr>
      <vt:lpstr>Symbol</vt:lpstr>
      <vt:lpstr>Times New Roman</vt:lpstr>
      <vt:lpstr>Parallax</vt:lpstr>
      <vt:lpstr>Hospitality and Guest services </vt:lpstr>
      <vt:lpstr>Table of Contents </vt:lpstr>
      <vt:lpstr>Company Background </vt:lpstr>
      <vt:lpstr>Main Consumers of Fairfield Marriott </vt:lpstr>
      <vt:lpstr>Nature, Scope and role of the Guest services </vt:lpstr>
      <vt:lpstr>Nature, Scope and role of the Guest services (Contd..)</vt:lpstr>
      <vt:lpstr>Role and functions of the Guest services </vt:lpstr>
      <vt:lpstr>Importance of Hospitality </vt:lpstr>
      <vt:lpstr>Exceeding the Guest expectations </vt:lpstr>
      <vt:lpstr>Conclusion </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Hospitality and Guest services </dc:title>
  <cp:lastModifiedBy>Admin</cp:lastModifiedBy>
  <cp:revision>1</cp:revision>
  <dcterms:created xsi:type="dcterms:W3CDTF">2023-05-10T09:19:12Z</dcterms:created>
  <dcterms:modified xsi:type="dcterms:W3CDTF">2023-05-25T08:38:33Z</dcterms:modified>
</cp:coreProperties>
</file>