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64" r:id="rId4"/>
    <p:sldId id="265" r:id="rId5"/>
    <p:sldId id="263" r:id="rId6"/>
    <p:sldId id="261" r:id="rId7"/>
    <p:sldId id="258" r:id="rId8"/>
    <p:sldId id="260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25"/>
    <p:restoredTop sz="93241"/>
  </p:normalViewPr>
  <p:slideViewPr>
    <p:cSldViewPr>
      <p:cViewPr varScale="1">
        <p:scale>
          <a:sx n="81" d="100"/>
          <a:sy n="81" d="100"/>
        </p:scale>
        <p:origin x="74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663D07-7167-4FD7-B38C-2E2777C4FAF0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BAF198-4D5B-4353-BF70-C290FC7F447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677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Please remind them that this</a:t>
            </a:r>
            <a:r>
              <a:rPr lang="en-GB" baseline="0" dirty="0" smtClean="0"/>
              <a:t> is the section we will be using when marking their performance (mark goes towards mark awarded for portfolio)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The first 3 sections were assessed in the ‘</a:t>
            </a:r>
            <a:r>
              <a:rPr lang="en-GB" baseline="0" dirty="0" err="1" smtClean="0"/>
              <a:t>Sioe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ffasiynau</a:t>
            </a:r>
            <a:r>
              <a:rPr lang="en-GB" baseline="0" dirty="0" smtClean="0"/>
              <a:t>’ but progress should now be evident. The last section (interpersonal discourse) will only be assessed in this task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70B1B-292D-4FAF-8BF9-F43E385D7E6D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029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70B1B-292D-4FAF-8BF9-F43E385D7E6D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2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Explain how to use the blog again please.</a:t>
            </a:r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AF198-4D5B-4353-BF70-C290FC7F4471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799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06545DCA-FCBC-4A9D-872C-3A183ED7A27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05504E7-3971-45FD-96B4-6835FEA84593}" type="datetimeFigureOut">
              <a:rPr lang="en-GB" smtClean="0"/>
              <a:pPr/>
              <a:t>02/11/2017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oodle.uwtsd.ac.uk/course/view.php?id=3196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13000" dirty="0" smtClean="0">
                <a:latin typeface="Arial" panose="020B0604020202020204" pitchFamily="34" charset="0"/>
                <a:cs typeface="Arial" panose="020B0604020202020204" pitchFamily="34" charset="0"/>
              </a:rPr>
              <a:t>BWYD</a:t>
            </a:r>
            <a:endParaRPr lang="en-GB" sz="1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513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  <a:cs typeface="Arial" panose="020B0604020202020204" pitchFamily="34" charset="0"/>
              </a:rPr>
              <a:t>Scenario:</a:t>
            </a:r>
            <a:endParaRPr lang="en-GB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60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Paratowch</a:t>
            </a:r>
            <a:r>
              <a:rPr lang="en-GB" sz="6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sz="60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sgript</a:t>
            </a:r>
            <a:r>
              <a:rPr lang="en-GB" sz="6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sz="60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ar</a:t>
            </a:r>
            <a:r>
              <a:rPr lang="en-GB" sz="6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sz="60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gyfer</a:t>
            </a:r>
            <a:r>
              <a:rPr lang="en-GB" sz="6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sz="60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sioe</a:t>
            </a:r>
            <a:r>
              <a:rPr lang="en-GB" sz="6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‘Saturday Kitchen’.</a:t>
            </a:r>
          </a:p>
          <a:p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Prepare a script for a ‘Saturday kitchen’ style presentation.</a:t>
            </a:r>
            <a:endParaRPr lang="en-GB" sz="44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19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989729"/>
          </a:xfrm>
        </p:spPr>
        <p:txBody>
          <a:bodyPr/>
          <a:lstStyle/>
          <a:p>
            <a:r>
              <a:rPr lang="en-US" sz="3600" dirty="0" err="1" smtClean="0">
                <a:latin typeface="Comic Sans MS" panose="030F0702030302020204" pitchFamily="66" charset="0"/>
              </a:rPr>
              <a:t>Meini</a:t>
            </a:r>
            <a:r>
              <a:rPr lang="en-US" sz="3600" dirty="0" smtClean="0">
                <a:latin typeface="Comic Sans MS" panose="030F0702030302020204" pitchFamily="66" charset="0"/>
              </a:rPr>
              <a:t> </a:t>
            </a:r>
            <a:r>
              <a:rPr lang="en-US" sz="3600" dirty="0" err="1" smtClean="0">
                <a:latin typeface="Comic Sans MS" panose="030F0702030302020204" pitchFamily="66" charset="0"/>
              </a:rPr>
              <a:t>Prawf</a:t>
            </a:r>
            <a:r>
              <a:rPr lang="en-US" sz="3600" dirty="0" smtClean="0">
                <a:latin typeface="Comic Sans MS" panose="030F0702030302020204" pitchFamily="66" charset="0"/>
              </a:rPr>
              <a:t> </a:t>
            </a:r>
            <a:r>
              <a:rPr lang="en-US" sz="3600" dirty="0" err="1" smtClean="0">
                <a:latin typeface="Comic Sans MS" panose="030F0702030302020204" pitchFamily="66" charset="0"/>
              </a:rPr>
              <a:t>Llwyddiant</a:t>
            </a:r>
            <a:r>
              <a:rPr lang="en-US" sz="3600" dirty="0" smtClean="0">
                <a:latin typeface="Comic Sans MS" panose="030F0702030302020204" pitchFamily="66" charset="0"/>
              </a:rPr>
              <a:t> (WRITTEN)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229600" cy="479302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sz="3000" dirty="0" smtClean="0">
                <a:latin typeface="Comic Sans MS" panose="030F0702030302020204" pitchFamily="66" charset="0"/>
              </a:rPr>
              <a:t>You must:</a:t>
            </a:r>
          </a:p>
          <a:p>
            <a:pPr lvl="0"/>
            <a:r>
              <a:rPr lang="en-GB" sz="3200" dirty="0" smtClean="0">
                <a:latin typeface="Comic Sans MS"/>
                <a:cs typeface="Comic Sans MS"/>
              </a:rPr>
              <a:t>Include likes &amp; dislikes</a:t>
            </a:r>
            <a:endParaRPr lang="en-US" sz="3200" dirty="0" smtClean="0">
              <a:latin typeface="Comic Sans MS"/>
              <a:cs typeface="Comic Sans MS"/>
            </a:endParaRPr>
          </a:p>
          <a:p>
            <a:r>
              <a:rPr lang="en-GB" sz="3200" dirty="0" smtClean="0">
                <a:latin typeface="Comic Sans MS"/>
                <a:cs typeface="Comic Sans MS"/>
              </a:rPr>
              <a:t>Include appropriate greetings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Demonstrate your ability to write in Welsh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the first person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the second person to ask questions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Create a realistic dialogue</a:t>
            </a:r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dirty="0" smtClean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US" sz="3000" dirty="0" smtClean="0">
                <a:latin typeface="Comic Sans MS" panose="030F0702030302020204" pitchFamily="66" charset="0"/>
              </a:rPr>
              <a:t>You should: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correct sentence patterns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Commands</a:t>
            </a:r>
          </a:p>
          <a:p>
            <a:endParaRPr lang="en-US" sz="3000" dirty="0" smtClean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US" sz="3000" dirty="0" smtClean="0">
                <a:latin typeface="Comic Sans MS" panose="030F0702030302020204" pitchFamily="66" charset="0"/>
              </a:rPr>
              <a:t>You could: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Extend your sentences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a rich vocabulary</a:t>
            </a:r>
          </a:p>
          <a:p>
            <a:pPr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61648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 dirty="0">
                <a:latin typeface="Comic Sans MS" panose="030F0702030302020204" pitchFamily="66" charset="0"/>
                <a:ea typeface="Times New Roman"/>
                <a:cs typeface="Times New Roman"/>
              </a:rPr>
              <a:t>COMMON ASSESSMENT AND MARKING CRITERIA FOR The </a:t>
            </a:r>
            <a:r>
              <a:rPr lang="en-GB" sz="2400" b="1" dirty="0" smtClean="0">
                <a:latin typeface="Comic Sans MS" panose="030F0702030302020204" pitchFamily="66" charset="0"/>
                <a:ea typeface="Times New Roman"/>
                <a:cs typeface="Times New Roman"/>
              </a:rPr>
              <a:t>WRITTEN </a:t>
            </a:r>
            <a:r>
              <a:rPr lang="en-GB" sz="2400" b="1" dirty="0">
                <a:latin typeface="Comic Sans MS" panose="030F0702030302020204" pitchFamily="66" charset="0"/>
                <a:ea typeface="Times New Roman"/>
                <a:cs typeface="Times New Roman"/>
              </a:rPr>
              <a:t>PART OF THE  ASSIGNMENT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-1991638" y="5636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6940178"/>
              </p:ext>
            </p:extLst>
          </p:nvPr>
        </p:nvGraphicFramePr>
        <p:xfrm>
          <a:off x="304798" y="1752601"/>
          <a:ext cx="7772401" cy="4419599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946515"/>
                <a:gridCol w="1157181"/>
                <a:gridCol w="945773"/>
                <a:gridCol w="1051848"/>
                <a:gridCol w="1156440"/>
                <a:gridCol w="1257322"/>
                <a:gridCol w="1257322"/>
              </a:tblGrid>
              <a:tr h="525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Ch. Writing / Ysgrifennu</a:t>
                      </a:r>
                      <a:endParaRPr lang="en-GB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378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Structure of the work and understanding of the form of writing 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 weak structure and an unclear writing style No understanding of the essential elements of the form of writing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Satisfactory writing structure and style Showing some understanding of the essential elements of the form of writing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 good structure with a clear writing style. Showing an understanding of the essential elements of the form in general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 very good structure which supports the reader. A clear understanding of the essential elements of the form in most of the work.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Excellent structure and writing style which stimulates and maintains the reader’s interest A solid understanding of the essential elements of the form 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Excellent mature structure and writing style which stimulates and maintains the reader’s interest A solid understanding of the essential elements of the form 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0566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ii. Language accuracy, including e.g.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* spelling and punctuation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* grammatical elements relevant to the level of linguistic attainment 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* use of the correct register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Hardly any correct sentences or syntax and weak vocabulary. 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Some correct sentences or syntax using satisfactory vocabulary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Some sentences or syntax generally correct using suitable vocabulary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Correct sentences and syntaxes on the whole, very good vocabulary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Extended sentences and thoroughly correct syntax, a rich and idiomatic vocabulary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Extended sentences and thoroughly correct syntax, a rich and idiomatic vocabulary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  <a:cs typeface="Arial" panose="020B0604020202020204" pitchFamily="34" charset="0"/>
              </a:rPr>
              <a:t>Scenario:</a:t>
            </a:r>
            <a:endParaRPr lang="en-GB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60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Perfformiwch</a:t>
            </a:r>
            <a:r>
              <a:rPr lang="en-GB" sz="6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sz="60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eich</a:t>
            </a:r>
            <a:r>
              <a:rPr lang="en-GB" sz="6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sz="60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sgript</a:t>
            </a:r>
            <a:r>
              <a:rPr lang="en-GB" sz="6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‘Saturday Kitchen’.</a:t>
            </a:r>
          </a:p>
          <a:p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Perform your Saturday Kitchen script.</a:t>
            </a:r>
            <a:endParaRPr lang="en-GB" sz="44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19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989729"/>
          </a:xfrm>
        </p:spPr>
        <p:txBody>
          <a:bodyPr/>
          <a:lstStyle/>
          <a:p>
            <a:r>
              <a:rPr lang="en-US" sz="4000" dirty="0" err="1" smtClean="0">
                <a:latin typeface="Comic Sans MS" panose="030F0702030302020204" pitchFamily="66" charset="0"/>
              </a:rPr>
              <a:t>Meini</a:t>
            </a:r>
            <a:r>
              <a:rPr lang="en-US" sz="4000" dirty="0" smtClean="0">
                <a:latin typeface="Comic Sans MS" panose="030F0702030302020204" pitchFamily="66" charset="0"/>
              </a:rPr>
              <a:t> </a:t>
            </a:r>
            <a:r>
              <a:rPr lang="en-US" sz="4000" dirty="0" err="1" smtClean="0">
                <a:latin typeface="Comic Sans MS" panose="030F0702030302020204" pitchFamily="66" charset="0"/>
              </a:rPr>
              <a:t>Prawf</a:t>
            </a:r>
            <a:r>
              <a:rPr lang="en-US" sz="4000" dirty="0" smtClean="0">
                <a:latin typeface="Comic Sans MS" panose="030F0702030302020204" pitchFamily="66" charset="0"/>
              </a:rPr>
              <a:t> </a:t>
            </a:r>
            <a:r>
              <a:rPr lang="en-US" sz="4000" dirty="0" err="1" smtClean="0">
                <a:latin typeface="Comic Sans MS" panose="030F0702030302020204" pitchFamily="66" charset="0"/>
              </a:rPr>
              <a:t>Llwyddiant</a:t>
            </a:r>
            <a:r>
              <a:rPr lang="en-US" sz="4000" dirty="0" smtClean="0">
                <a:latin typeface="Comic Sans MS" panose="030F0702030302020204" pitchFamily="66" charset="0"/>
              </a:rPr>
              <a:t> (ORACY)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229600" cy="479302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sz="3000" dirty="0" smtClean="0">
                <a:latin typeface="Comic Sans MS" panose="030F0702030302020204" pitchFamily="66" charset="0"/>
              </a:rPr>
              <a:t>You must: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Demonstrate your oral communication skills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the first person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the second person to ask questions</a:t>
            </a:r>
          </a:p>
          <a:p>
            <a:r>
              <a:rPr lang="en-US" sz="3000" dirty="0">
                <a:latin typeface="Comic Sans MS" panose="030F0702030302020204" pitchFamily="66" charset="0"/>
              </a:rPr>
              <a:t>Use </a:t>
            </a:r>
            <a:r>
              <a:rPr lang="en-US" sz="3000" dirty="0" smtClean="0">
                <a:latin typeface="Comic Sans MS" panose="030F0702030302020204" pitchFamily="66" charset="0"/>
              </a:rPr>
              <a:t>correct sentence patterns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Interact with your partner</a:t>
            </a:r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dirty="0" smtClean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US" sz="3000" dirty="0" smtClean="0">
                <a:latin typeface="Comic Sans MS" panose="030F0702030302020204" pitchFamily="66" charset="0"/>
              </a:rPr>
              <a:t>You should: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Speak clearly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commands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Use appropriate Welsh pronunciation</a:t>
            </a:r>
          </a:p>
          <a:p>
            <a:endParaRPr lang="en-US" sz="3000" dirty="0" smtClean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US" sz="3000" dirty="0" smtClean="0">
                <a:latin typeface="Comic Sans MS" panose="030F0702030302020204" pitchFamily="66" charset="0"/>
              </a:rPr>
              <a:t>You could:</a:t>
            </a:r>
          </a:p>
          <a:p>
            <a:r>
              <a:rPr lang="en-US" sz="3000" dirty="0" smtClean="0">
                <a:latin typeface="Comic Sans MS" panose="030F0702030302020204" pitchFamily="66" charset="0"/>
              </a:rPr>
              <a:t>Extend your sentences</a:t>
            </a:r>
          </a:p>
          <a:p>
            <a:pPr lvl="0"/>
            <a:r>
              <a:rPr lang="en-US" sz="3000" dirty="0" smtClean="0">
                <a:latin typeface="Comic Sans MS" panose="030F0702030302020204" pitchFamily="66" charset="0"/>
              </a:rPr>
              <a:t>Use a rich vocabulary</a:t>
            </a:r>
          </a:p>
          <a:p>
            <a:pPr lvl="0"/>
            <a:r>
              <a:rPr lang="en-GB" sz="3200" dirty="0" smtClean="0">
                <a:latin typeface="Comic Sans MS"/>
                <a:cs typeface="Comic Sans MS"/>
              </a:rPr>
              <a:t>Give an opinion – </a:t>
            </a:r>
            <a:r>
              <a:rPr lang="en-GB" sz="3200" dirty="0" err="1" smtClean="0">
                <a:latin typeface="Comic Sans MS"/>
                <a:cs typeface="Comic Sans MS"/>
              </a:rPr>
              <a:t>fy</a:t>
            </a:r>
            <a:r>
              <a:rPr lang="en-GB" sz="3200" dirty="0" smtClean="0">
                <a:latin typeface="Comic Sans MS"/>
                <a:cs typeface="Comic Sans MS"/>
              </a:rPr>
              <a:t> </a:t>
            </a:r>
            <a:r>
              <a:rPr lang="en-GB" sz="3200" dirty="0" err="1" smtClean="0">
                <a:latin typeface="Comic Sans MS"/>
                <a:cs typeface="Comic Sans MS"/>
              </a:rPr>
              <a:t>hoff</a:t>
            </a:r>
            <a:r>
              <a:rPr lang="en-GB" sz="3200" dirty="0" smtClean="0">
                <a:latin typeface="Comic Sans MS"/>
                <a:cs typeface="Comic Sans MS"/>
              </a:rPr>
              <a:t>, </a:t>
            </a:r>
            <a:r>
              <a:rPr lang="en-GB" sz="3200" dirty="0" err="1" smtClean="0">
                <a:latin typeface="Comic Sans MS"/>
                <a:cs typeface="Comic Sans MS"/>
              </a:rPr>
              <a:t>yn</a:t>
            </a:r>
            <a:r>
              <a:rPr lang="en-GB" sz="3200" dirty="0" smtClean="0">
                <a:latin typeface="Comic Sans MS"/>
                <a:cs typeface="Comic Sans MS"/>
              </a:rPr>
              <a:t> </a:t>
            </a:r>
            <a:r>
              <a:rPr lang="en-GB" sz="3200" dirty="0" err="1" smtClean="0">
                <a:latin typeface="Comic Sans MS"/>
                <a:cs typeface="Comic Sans MS"/>
              </a:rPr>
              <a:t>fy</a:t>
            </a:r>
            <a:r>
              <a:rPr lang="en-GB" sz="3200" dirty="0" smtClean="0">
                <a:latin typeface="Comic Sans MS"/>
                <a:cs typeface="Comic Sans MS"/>
              </a:rPr>
              <a:t> </a:t>
            </a:r>
            <a:r>
              <a:rPr lang="en-GB" sz="3200" dirty="0" err="1" smtClean="0">
                <a:latin typeface="Comic Sans MS"/>
                <a:cs typeface="Comic Sans MS"/>
              </a:rPr>
              <a:t>marn</a:t>
            </a:r>
            <a:r>
              <a:rPr lang="en-GB" sz="3200" dirty="0" smtClean="0">
                <a:latin typeface="Comic Sans MS"/>
                <a:cs typeface="Comic Sans MS"/>
              </a:rPr>
              <a:t> </a:t>
            </a:r>
            <a:r>
              <a:rPr lang="en-GB" sz="3200" dirty="0" err="1" smtClean="0">
                <a:latin typeface="Comic Sans MS"/>
                <a:cs typeface="Comic Sans MS"/>
              </a:rPr>
              <a:t>i</a:t>
            </a:r>
            <a:r>
              <a:rPr lang="en-GB" sz="3200" dirty="0" smtClean="0">
                <a:latin typeface="Comic Sans MS"/>
                <a:cs typeface="Comic Sans MS"/>
              </a:rPr>
              <a:t> </a:t>
            </a:r>
            <a:r>
              <a:rPr lang="en-GB" sz="3200" dirty="0" err="1" smtClean="0">
                <a:latin typeface="Comic Sans MS"/>
                <a:cs typeface="Comic Sans MS"/>
              </a:rPr>
              <a:t>mae</a:t>
            </a:r>
            <a:r>
              <a:rPr lang="en-GB" sz="3200" dirty="0" smtClean="0">
                <a:latin typeface="Comic Sans MS"/>
                <a:cs typeface="Comic Sans MS"/>
              </a:rPr>
              <a:t>, </a:t>
            </a:r>
          </a:p>
          <a:p>
            <a:pPr lvl="0"/>
            <a:r>
              <a:rPr lang="en-GB" sz="3200" dirty="0" smtClean="0">
                <a:latin typeface="Comic Sans MS"/>
                <a:cs typeface="Comic Sans MS"/>
              </a:rPr>
              <a:t>Add humour!</a:t>
            </a:r>
            <a:endParaRPr lang="en-US" sz="3200" dirty="0" smtClean="0">
              <a:latin typeface="Comic Sans MS"/>
              <a:cs typeface="Comic Sans MS"/>
            </a:endParaRPr>
          </a:p>
          <a:p>
            <a:endParaRPr lang="en-US" sz="3000" dirty="0" smtClean="0">
              <a:latin typeface="Comic Sans MS" panose="030F0702030302020204" pitchFamily="66" charset="0"/>
            </a:endParaRPr>
          </a:p>
          <a:p>
            <a:pPr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61648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 dirty="0">
                <a:latin typeface="Comic Sans MS" panose="030F0702030302020204" pitchFamily="66" charset="0"/>
                <a:ea typeface="Times New Roman"/>
                <a:cs typeface="Times New Roman"/>
              </a:rPr>
              <a:t>COMMON ASSESSMENT AND MARKING CRITERIA FOR </a:t>
            </a:r>
            <a:r>
              <a:rPr lang="en-GB" sz="2400" b="1" dirty="0" smtClean="0">
                <a:latin typeface="Comic Sans MS" panose="030F0702030302020204" pitchFamily="66" charset="0"/>
                <a:ea typeface="Times New Roman"/>
                <a:cs typeface="Times New Roman"/>
              </a:rPr>
              <a:t>The ORAL PART OF THE  </a:t>
            </a:r>
            <a:r>
              <a:rPr lang="en-GB" sz="2400" b="1" dirty="0">
                <a:latin typeface="Comic Sans MS" panose="030F0702030302020204" pitchFamily="66" charset="0"/>
                <a:ea typeface="Times New Roman"/>
                <a:cs typeface="Times New Roman"/>
              </a:rPr>
              <a:t>ASSIGNMENT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7415265"/>
              </p:ext>
            </p:extLst>
          </p:nvPr>
        </p:nvGraphicFramePr>
        <p:xfrm>
          <a:off x="228601" y="1371600"/>
          <a:ext cx="8001002" cy="520192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974353"/>
                <a:gridCol w="1191217"/>
                <a:gridCol w="973590"/>
                <a:gridCol w="1082786"/>
                <a:gridCol w="1190452"/>
                <a:gridCol w="1294302"/>
                <a:gridCol w="1294302"/>
              </a:tblGrid>
              <a:tr h="357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Times New Roman"/>
                          <a:ea typeface="Times New Roman"/>
                        </a:rPr>
                        <a:t>A. </a:t>
                      </a:r>
                      <a:r>
                        <a:rPr lang="en-GB" sz="900" b="1" dirty="0" err="1">
                          <a:effectLst/>
                          <a:latin typeface="Times New Roman"/>
                          <a:ea typeface="Times New Roman"/>
                        </a:rPr>
                        <a:t>Siarad</a:t>
                      </a:r>
                      <a:r>
                        <a:rPr lang="en-GB" sz="900" b="1" dirty="0">
                          <a:effectLst/>
                          <a:latin typeface="Times New Roman"/>
                          <a:ea typeface="Times New Roman"/>
                        </a:rPr>
                        <a:t> / Speaking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3168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Oral communication skills. Including considerations such as posture, eye contact, body </a:t>
                      </a:r>
                      <a:r>
                        <a:rPr lang="en-GB" sz="900" dirty="0" err="1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langua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and the effective use of notes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No effective oral communication.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Beginning to communicate effectively orally.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Generally effective oral communication.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Usually communicating very effectively orally.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Confident and coherent oral communication.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Thoroughly confident and coherent oral communication.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11959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ii. Intonation and pronunciation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Speaking indistinctly, monotonously with much hesitation, incorrect pronunciation and not sounding Welsh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Speaking clearly on the whole, with some hesitation, and an attempt to pronounce correctly and to sound Welsh.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Generally speaking clearly, with little hesitation and with a Welsh pronunciation.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Speaking clearly for the most part, without hesitation and with a Welsh pronunciation on the whole.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Speaking clearly and confidently without hesitation and a Welsh and correct pronunciation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Speaking clearly and confidently without any hesitation and with a thoroughly Welsh, correct pronunciation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2961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iii. Language accuracy, including e.g.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* Grammatical elements relevant to the level of linguistic attainment 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buFont typeface="Arial" charset="0"/>
                        <a:buChar char="•"/>
                      </a:pP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Use </a:t>
                      </a: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of the correct 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register</a:t>
                      </a:r>
                    </a:p>
                    <a:p>
                      <a:pPr>
                        <a:spcAft>
                          <a:spcPts val="0"/>
                        </a:spcAft>
                        <a:buFont typeface="Arial" charset="0"/>
                        <a:buChar char="•"/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Iv.</a:t>
                      </a:r>
                      <a:r>
                        <a:rPr lang="en-GB" sz="9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Interpersonal discourse e.g. speaking impromptu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Hardly any correct sentences or syntax 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and </a:t>
                      </a: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weak vocabulary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Not interacting with others in Welsh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Some </a:t>
                      </a: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correct sentences or syntax using satisfactory 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vocabulary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Beginning to interact in Welsh by asking and answering simple questions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Some sentences or syntax generally correct using 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suitable vocabulary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Interacting well in Welsh and starting to stimulate discourse and respond independently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Correct sentences and syntax on the whole, rich 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vocabulary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Interacting very well in Welsh, independently stimulating a purposeful discourse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Extended sentences and correct syntax on the whole with a rich 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vocabulary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Interacting confidently in Welsh and extending the discourse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Extended sentences and thoroughly correct syntax, a rich and idiomatic </a:t>
                      </a:r>
                      <a:r>
                        <a:rPr lang="en-GB" sz="9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vocabulary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Interacting confidently in Welsh and extending the discourse without prompting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228600" y="5638800"/>
            <a:ext cx="800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826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20000" cy="1143000"/>
          </a:xfrm>
        </p:spPr>
        <p:txBody>
          <a:bodyPr/>
          <a:lstStyle/>
          <a:p>
            <a:r>
              <a:rPr lang="en-US" sz="4800" dirty="0" err="1" smtClean="0">
                <a:latin typeface="Comic Sans MS" panose="030F0702030302020204" pitchFamily="66" charset="0"/>
              </a:rPr>
              <a:t>Rhagfyr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7924800" cy="5715000"/>
          </a:xfrm>
        </p:spPr>
        <p:txBody>
          <a:bodyPr>
            <a:noAutofit/>
          </a:bodyPr>
          <a:lstStyle/>
          <a:p>
            <a:r>
              <a:rPr lang="en-US" sz="2600" dirty="0">
                <a:latin typeface="Comic Sans MS" panose="030F0702030302020204" pitchFamily="66" charset="0"/>
              </a:rPr>
              <a:t>Upload </a:t>
            </a:r>
            <a:r>
              <a:rPr lang="en-US" sz="2600" dirty="0" smtClean="0">
                <a:latin typeface="Comic Sans MS" panose="030F0702030302020204" pitchFamily="66" charset="0"/>
              </a:rPr>
              <a:t>your written script on ‘Saturday Kitchen’. You need to work </a:t>
            </a:r>
            <a:r>
              <a:rPr lang="en-US" sz="2600" dirty="0" err="1" smtClean="0">
                <a:latin typeface="Comic Sans MS" panose="030F0702030302020204" pitchFamily="66" charset="0"/>
              </a:rPr>
              <a:t>coperatively</a:t>
            </a:r>
            <a:r>
              <a:rPr lang="en-US" sz="2600" dirty="0" smtClean="0">
                <a:latin typeface="Comic Sans MS" panose="030F0702030302020204" pitchFamily="66" charset="0"/>
              </a:rPr>
              <a:t> but also highlight the part of the work that you have completed</a:t>
            </a:r>
          </a:p>
          <a:p>
            <a:r>
              <a:rPr lang="en-US" sz="2600" dirty="0" smtClean="0">
                <a:latin typeface="Comic Sans MS" panose="030F0702030302020204" pitchFamily="66" charset="0"/>
              </a:rPr>
              <a:t>Upload your oral presentation based on ‘Saturday Kitchen’ to your blog via a link to a </a:t>
            </a:r>
            <a:r>
              <a:rPr lang="en-US" sz="2600" dirty="0" err="1" smtClean="0">
                <a:latin typeface="Comic Sans MS" panose="030F0702030302020204" pitchFamily="66" charset="0"/>
              </a:rPr>
              <a:t>Youtube</a:t>
            </a:r>
            <a:r>
              <a:rPr lang="en-US" sz="2600" dirty="0" smtClean="0">
                <a:latin typeface="Comic Sans MS" panose="030F0702030302020204" pitchFamily="66" charset="0"/>
              </a:rPr>
              <a:t> link</a:t>
            </a:r>
          </a:p>
          <a:p>
            <a:r>
              <a:rPr lang="en-US" sz="2600" dirty="0" smtClean="0">
                <a:latin typeface="Comic Sans MS" panose="030F0702030302020204" pitchFamily="66" charset="0"/>
              </a:rPr>
              <a:t>Reflect </a:t>
            </a:r>
            <a:r>
              <a:rPr lang="en-US" sz="2600" dirty="0">
                <a:latin typeface="Comic Sans MS" panose="030F0702030302020204" pitchFamily="66" charset="0"/>
              </a:rPr>
              <a:t>on your use of language and suggest improvements</a:t>
            </a:r>
            <a:r>
              <a:rPr lang="en-US" sz="26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sz="26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This is a paired activity – do not worry if your written work is not exactly the same as your film.</a:t>
            </a:r>
            <a:endParaRPr lang="en-GB" sz="26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8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Moodle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  <a:hlinkClick r:id="rId3"/>
              </a:rPr>
              <a:t>http://moodle.uwtsd.ac.uk/course/view.php?id=3196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681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169</TotalTime>
  <Words>887</Words>
  <Application>Microsoft Office PowerPoint</Application>
  <PresentationFormat>On-screen Show (4:3)</PresentationFormat>
  <Paragraphs>166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Cambria</vt:lpstr>
      <vt:lpstr>Comic Sans MS</vt:lpstr>
      <vt:lpstr>Times New Roman</vt:lpstr>
      <vt:lpstr>Adjacency</vt:lpstr>
      <vt:lpstr>BWYD</vt:lpstr>
      <vt:lpstr>Scenario:</vt:lpstr>
      <vt:lpstr>Meini Prawf Llwyddiant (WRITTEN)</vt:lpstr>
      <vt:lpstr>COMMON ASSESSMENT AND MARKING CRITERIA FOR The WRITTEN PART OF THE  ASSIGNMENT</vt:lpstr>
      <vt:lpstr>Scenario:</vt:lpstr>
      <vt:lpstr>Meini Prawf Llwyddiant (ORACY)</vt:lpstr>
      <vt:lpstr>COMMON ASSESSMENT AND MARKING CRITERIA FOR The ORAL PART OF THE  ASSIGNMENT</vt:lpstr>
      <vt:lpstr>Rhagfyr</vt:lpstr>
      <vt:lpstr>Moodle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Arwyr</dc:title>
  <dc:creator>Di</dc:creator>
  <cp:lastModifiedBy>Natalie Griffiths</cp:lastModifiedBy>
  <cp:revision>24</cp:revision>
  <dcterms:created xsi:type="dcterms:W3CDTF">2016-10-03T18:50:44Z</dcterms:created>
  <dcterms:modified xsi:type="dcterms:W3CDTF">2017-11-02T14:15:36Z</dcterms:modified>
</cp:coreProperties>
</file>