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1"/>
  </p:sldMasterIdLst>
  <p:notesMasterIdLst>
    <p:notesMasterId r:id="rId92"/>
  </p:notesMasterIdLst>
  <p:sldIdLst>
    <p:sldId id="256" r:id="rId2"/>
    <p:sldId id="304" r:id="rId3"/>
    <p:sldId id="258" r:id="rId4"/>
    <p:sldId id="259" r:id="rId5"/>
    <p:sldId id="260" r:id="rId6"/>
    <p:sldId id="306" r:id="rId7"/>
    <p:sldId id="307" r:id="rId8"/>
    <p:sldId id="308" r:id="rId9"/>
    <p:sldId id="309" r:id="rId10"/>
    <p:sldId id="321" r:id="rId11"/>
    <p:sldId id="310" r:id="rId12"/>
    <p:sldId id="322" r:id="rId13"/>
    <p:sldId id="311" r:id="rId14"/>
    <p:sldId id="312" r:id="rId15"/>
    <p:sldId id="313" r:id="rId16"/>
    <p:sldId id="314" r:id="rId17"/>
    <p:sldId id="315" r:id="rId18"/>
    <p:sldId id="316" r:id="rId19"/>
    <p:sldId id="317" r:id="rId20"/>
    <p:sldId id="318" r:id="rId21"/>
    <p:sldId id="319" r:id="rId22"/>
    <p:sldId id="324" r:id="rId23"/>
    <p:sldId id="323" r:id="rId24"/>
    <p:sldId id="320" r:id="rId25"/>
    <p:sldId id="325" r:id="rId26"/>
    <p:sldId id="326" r:id="rId27"/>
    <p:sldId id="327" r:id="rId28"/>
    <p:sldId id="328" r:id="rId29"/>
    <p:sldId id="329" r:id="rId30"/>
    <p:sldId id="331" r:id="rId31"/>
    <p:sldId id="330" r:id="rId32"/>
    <p:sldId id="333" r:id="rId33"/>
    <p:sldId id="332" r:id="rId34"/>
    <p:sldId id="334" r:id="rId35"/>
    <p:sldId id="335" r:id="rId36"/>
    <p:sldId id="336" r:id="rId37"/>
    <p:sldId id="337" r:id="rId38"/>
    <p:sldId id="338" r:id="rId39"/>
    <p:sldId id="339" r:id="rId40"/>
    <p:sldId id="340" r:id="rId41"/>
    <p:sldId id="341" r:id="rId42"/>
    <p:sldId id="343" r:id="rId43"/>
    <p:sldId id="344" r:id="rId44"/>
    <p:sldId id="345" r:id="rId45"/>
    <p:sldId id="347" r:id="rId46"/>
    <p:sldId id="346" r:id="rId47"/>
    <p:sldId id="348" r:id="rId48"/>
    <p:sldId id="349" r:id="rId49"/>
    <p:sldId id="350" r:id="rId50"/>
    <p:sldId id="351" r:id="rId51"/>
    <p:sldId id="352" r:id="rId52"/>
    <p:sldId id="353" r:id="rId53"/>
    <p:sldId id="354" r:id="rId54"/>
    <p:sldId id="355" r:id="rId55"/>
    <p:sldId id="356" r:id="rId56"/>
    <p:sldId id="357" r:id="rId57"/>
    <p:sldId id="359" r:id="rId58"/>
    <p:sldId id="358" r:id="rId59"/>
    <p:sldId id="360" r:id="rId60"/>
    <p:sldId id="361" r:id="rId61"/>
    <p:sldId id="362" r:id="rId62"/>
    <p:sldId id="363" r:id="rId63"/>
    <p:sldId id="364" r:id="rId64"/>
    <p:sldId id="365" r:id="rId65"/>
    <p:sldId id="366" r:id="rId66"/>
    <p:sldId id="367" r:id="rId67"/>
    <p:sldId id="368" r:id="rId68"/>
    <p:sldId id="369" r:id="rId69"/>
    <p:sldId id="370" r:id="rId70"/>
    <p:sldId id="371" r:id="rId71"/>
    <p:sldId id="372" r:id="rId72"/>
    <p:sldId id="374" r:id="rId73"/>
    <p:sldId id="390" r:id="rId74"/>
    <p:sldId id="375" r:id="rId75"/>
    <p:sldId id="263" r:id="rId76"/>
    <p:sldId id="271" r:id="rId77"/>
    <p:sldId id="376" r:id="rId78"/>
    <p:sldId id="378" r:id="rId79"/>
    <p:sldId id="379" r:id="rId80"/>
    <p:sldId id="384" r:id="rId81"/>
    <p:sldId id="383" r:id="rId82"/>
    <p:sldId id="386" r:id="rId83"/>
    <p:sldId id="385" r:id="rId84"/>
    <p:sldId id="382" r:id="rId85"/>
    <p:sldId id="387" r:id="rId86"/>
    <p:sldId id="389" r:id="rId87"/>
    <p:sldId id="388" r:id="rId88"/>
    <p:sldId id="381" r:id="rId89"/>
    <p:sldId id="380" r:id="rId90"/>
    <p:sldId id="283" r:id="rId91"/>
  </p:sldIdLst>
  <p:sldSz cx="9144000" cy="5143500" type="screen16x9"/>
  <p:notesSz cx="6858000" cy="9144000"/>
  <p:embeddedFontLst>
    <p:embeddedFont>
      <p:font typeface="Abel" panose="02000506030000020004" pitchFamily="2" charset="0"/>
      <p:regular r:id="rId93"/>
    </p:embeddedFont>
    <p:embeddedFont>
      <p:font typeface="Assistant" pitchFamily="2" charset="-79"/>
      <p:regular r:id="rId94"/>
      <p:bold r:id="rId95"/>
    </p:embeddedFont>
    <p:embeddedFont>
      <p:font typeface="Assistant Medium" panose="020B0604020202020204" charset="-79"/>
      <p:regular r:id="rId96"/>
      <p:bold r:id="rId97"/>
    </p:embeddedFont>
    <p:embeddedFont>
      <p:font typeface="Inter" panose="020B0604020202020204" charset="0"/>
      <p:regular r:id="rId98"/>
      <p:bold r:id="rId99"/>
      <p:italic r:id="rId100"/>
      <p:boldItalic r:id="rId101"/>
    </p:embeddedFont>
    <p:embeddedFont>
      <p:font typeface="Inter Medium" panose="020B0604020202020204" charset="0"/>
      <p:regular r:id="rId102"/>
      <p:bold r:id="rId103"/>
      <p:italic r:id="rId104"/>
      <p:boldItalic r:id="rId105"/>
    </p:embeddedFont>
    <p:embeddedFont>
      <p:font typeface="Nunito Light" pitchFamily="2" charset="0"/>
      <p:regular r:id="rId106"/>
      <p:italic r:id="rId10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308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3CB5ED0-0EB8-4175-B36F-93686B6239EC}">
  <a:tblStyle styleId="{23CB5ED0-0EB8-4175-B36F-93686B6239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99" autoAdjust="0"/>
    <p:restoredTop sz="94660"/>
  </p:normalViewPr>
  <p:slideViewPr>
    <p:cSldViewPr snapToGrid="0">
      <p:cViewPr varScale="1">
        <p:scale>
          <a:sx n="93" d="100"/>
          <a:sy n="93" d="100"/>
        </p:scale>
        <p:origin x="-60" y="192"/>
      </p:cViewPr>
      <p:guideLst>
        <p:guide orient="horz" pos="1308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07" Type="http://schemas.openxmlformats.org/officeDocument/2006/relationships/font" Target="fonts/font15.fntdata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font" Target="fonts/font10.fntdata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font" Target="fonts/font3.fntdata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font" Target="fonts/font11.fntdata"/><Relationship Id="rId108" Type="http://schemas.openxmlformats.org/officeDocument/2006/relationships/presProps" Target="pres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font" Target="fonts/font14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font" Target="fonts/font2.fntdata"/><Relationship Id="rId99" Type="http://schemas.openxmlformats.org/officeDocument/2006/relationships/font" Target="fonts/font7.fntdata"/><Relationship Id="rId10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viewProps" Target="viewProps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font" Target="fonts/font5.fntdata"/><Relationship Id="rId104" Type="http://schemas.openxmlformats.org/officeDocument/2006/relationships/font" Target="fonts/font12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theme" Target="theme/theme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font" Target="fonts/font8.fntdata"/><Relationship Id="rId105" Type="http://schemas.openxmlformats.org/officeDocument/2006/relationships/font" Target="fonts/font13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font" Target="fonts/font1.fntdata"/><Relationship Id="rId98" Type="http://schemas.openxmlformats.org/officeDocument/2006/relationships/font" Target="fonts/font6.fntdata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7" name="Google Shape;347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>
          <a:extLst>
            <a:ext uri="{FF2B5EF4-FFF2-40B4-BE49-F238E27FC236}">
              <a16:creationId xmlns:a16="http://schemas.microsoft.com/office/drawing/2014/main" id="{C3EE4E8B-F9F5-E78A-6D23-E36D481F5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133f6155f6d_0_3:notes">
            <a:extLst>
              <a:ext uri="{FF2B5EF4-FFF2-40B4-BE49-F238E27FC236}">
                <a16:creationId xmlns:a16="http://schemas.microsoft.com/office/drawing/2014/main" id="{6CDB20E4-8228-7504-4BE8-F46E497523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133f6155f6d_0_3:notes">
            <a:extLst>
              <a:ext uri="{FF2B5EF4-FFF2-40B4-BE49-F238E27FC236}">
                <a16:creationId xmlns:a16="http://schemas.microsoft.com/office/drawing/2014/main" id="{5BBBD04B-C205-9C8C-5E2D-4FE241FCA5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083425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d431007ba2_0_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d431007ba2_0_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161ca7da69_2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2161ca7da69_2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BE490FD1-3DBB-2140-42C6-2B528F648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56388CE0-2C51-72D5-1C02-7AF3741E2B1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180BFF40-76C0-0522-0599-02DE84E8E2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987432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023D026E-7BDD-431A-CC8B-98544D2D8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DDAE0D43-FFE8-CE9B-50B6-0BA68E99C0B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CF2BE260-D188-5F06-3769-1FD129FC025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123028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D7E2623B-E298-CF05-AD60-D6415148C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161ca7da69_2_7:notes">
            <a:extLst>
              <a:ext uri="{FF2B5EF4-FFF2-40B4-BE49-F238E27FC236}">
                <a16:creationId xmlns:a16="http://schemas.microsoft.com/office/drawing/2014/main" id="{0D3D9B4E-9050-07B3-547A-181F7DEDC8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2161ca7da69_2_7:notes">
            <a:extLst>
              <a:ext uri="{FF2B5EF4-FFF2-40B4-BE49-F238E27FC236}">
                <a16:creationId xmlns:a16="http://schemas.microsoft.com/office/drawing/2014/main" id="{DC97992B-4D2A-7F31-AD57-5845F26FC7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81341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">
          <a:extLst>
            <a:ext uri="{FF2B5EF4-FFF2-40B4-BE49-F238E27FC236}">
              <a16:creationId xmlns:a16="http://schemas.microsoft.com/office/drawing/2014/main" id="{62877D2E-DB92-21C4-61B5-D5BA9D85A0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g133f6155f6d_0_69:notes">
            <a:extLst>
              <a:ext uri="{FF2B5EF4-FFF2-40B4-BE49-F238E27FC236}">
                <a16:creationId xmlns:a16="http://schemas.microsoft.com/office/drawing/2014/main" id="{A40EAC72-7DD5-F1DC-E909-A094B518EB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8" name="Google Shape;488;g133f6155f6d_0_69:notes">
            <a:extLst>
              <a:ext uri="{FF2B5EF4-FFF2-40B4-BE49-F238E27FC236}">
                <a16:creationId xmlns:a16="http://schemas.microsoft.com/office/drawing/2014/main" id="{A1BAA913-E3A7-0E07-1515-3F4644CE03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597117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">
          <a:extLst>
            <a:ext uri="{FF2B5EF4-FFF2-40B4-BE49-F238E27FC236}">
              <a16:creationId xmlns:a16="http://schemas.microsoft.com/office/drawing/2014/main" id="{3D0DA250-2411-7621-F27D-CBED718A0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g133f6155f6d_0_69:notes">
            <a:extLst>
              <a:ext uri="{FF2B5EF4-FFF2-40B4-BE49-F238E27FC236}">
                <a16:creationId xmlns:a16="http://schemas.microsoft.com/office/drawing/2014/main" id="{E8518EE6-BF81-08E7-31F5-60A5052B93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8" name="Google Shape;488;g133f6155f6d_0_69:notes">
            <a:extLst>
              <a:ext uri="{FF2B5EF4-FFF2-40B4-BE49-F238E27FC236}">
                <a16:creationId xmlns:a16="http://schemas.microsoft.com/office/drawing/2014/main" id="{F3B2F6F5-49BC-4B4A-BD97-0E77E65AFA8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993144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0CEAFAB0-D83C-2A6A-A8CD-5A5F8AFF33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86682133-FDC0-78E0-9CA5-EE10E2A3B12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399CEFEE-7B59-4CE1-9F88-81DED64E2B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449470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">
          <a:extLst>
            <a:ext uri="{FF2B5EF4-FFF2-40B4-BE49-F238E27FC236}">
              <a16:creationId xmlns:a16="http://schemas.microsoft.com/office/drawing/2014/main" id="{636F0A3A-B047-3828-CDDC-78255F7CD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g133f6155f6d_0_69:notes">
            <a:extLst>
              <a:ext uri="{FF2B5EF4-FFF2-40B4-BE49-F238E27FC236}">
                <a16:creationId xmlns:a16="http://schemas.microsoft.com/office/drawing/2014/main" id="{B20B8DAF-37F1-46C8-E096-9DE187C01C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8" name="Google Shape;488;g133f6155f6d_0_69:notes">
            <a:extLst>
              <a:ext uri="{FF2B5EF4-FFF2-40B4-BE49-F238E27FC236}">
                <a16:creationId xmlns:a16="http://schemas.microsoft.com/office/drawing/2014/main" id="{ED9E09A0-2E39-24B4-D7A2-6EAF99768C9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522750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8FF14934-5D84-B7BD-A6F3-AB160DED82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41B01333-F803-2200-5F0A-D72D31AD9D6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B3ED5D79-DD4C-2DAD-7F66-757DD686040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37027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52794808-F56C-8267-30AC-C6D4EE351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39ED99FC-3456-0F7E-48D2-3C5CDB51A71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E2BAF0F1-8DDB-7844-4DC2-62331344724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176060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D5393A7A-CCDB-223F-C605-A70647F43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91E6A441-0FCA-3D4C-FCFA-FAD060B18FC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E86E241C-27A4-9DDC-E8BF-E48C94D08A8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157884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6D51E861-BA1C-551D-DAAE-9D1CBEA90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D4D799E6-6019-A31D-B17E-24FD032485E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BBCA4FDD-D5C9-A645-836E-42DF8885DC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648034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FE297521-B1F2-A928-A329-A0874ECFA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D8D112A4-0072-5860-1440-8E386C0E983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A14EA173-3F4B-8A57-C962-FD5A3A74B5A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225576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DB63C2BF-8419-C662-EDC8-91718FEF1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7828C5E9-3E7E-2DA6-3219-B17E762A694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22392F2C-EAEB-10F7-34B9-A4649353DE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433643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5B661229-C2D3-76CD-5CAF-5E454CE2C7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43508D10-F22A-95EB-7951-CAD977991C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CFDE2F38-B237-B46C-E1CB-7C45076D34C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202957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F3CD49A4-0AF2-0AFD-F69F-965B6F30C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A2CF5B34-E51E-C97C-FEA0-CBA5BBE70A9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3D7F933A-B430-25D6-2119-7F97128FEC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658104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4A689FA7-4A2B-E24E-5552-18A72B21B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061EE2A9-105F-8E91-2A70-D462495E4F4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92368A53-F878-3F78-2AC3-769929395BE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782655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65FE285F-F99C-B98B-BDDB-C64D531B5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8A49AB17-5011-219F-45B8-8B6E6FC8E34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602D05F9-D40C-9EC3-D79B-1AEFD598782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420337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">
          <a:extLst>
            <a:ext uri="{FF2B5EF4-FFF2-40B4-BE49-F238E27FC236}">
              <a16:creationId xmlns:a16="http://schemas.microsoft.com/office/drawing/2014/main" id="{755D7B01-1E5E-F7C0-0610-2F8443493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g133f6155f6d_0_69:notes">
            <a:extLst>
              <a:ext uri="{FF2B5EF4-FFF2-40B4-BE49-F238E27FC236}">
                <a16:creationId xmlns:a16="http://schemas.microsoft.com/office/drawing/2014/main" id="{3874898B-7857-CBBE-FFEB-85A1C6C7CF8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8" name="Google Shape;488;g133f6155f6d_0_69:notes">
            <a:extLst>
              <a:ext uri="{FF2B5EF4-FFF2-40B4-BE49-F238E27FC236}">
                <a16:creationId xmlns:a16="http://schemas.microsoft.com/office/drawing/2014/main" id="{BDD2DD60-C600-4514-DA8C-0E64EDA5CD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9463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DAEC265E-8DCC-0165-ABDF-E0B1DEB8C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FAAACAA4-E643-2364-E8CB-FBD09167F2A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D4C4809D-1062-C5E1-DEFD-C31A961630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896353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4E892E68-0C29-B5EB-3BB1-C590E93A0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787DE5C6-6464-58FF-A851-54B1E818391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D571C342-D7B4-4E56-DB67-FDD40E5FF3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16906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7DF8AABB-C8D7-CA81-6FEC-81015DCD1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F8974698-71A3-AD0D-3B30-167E92B0CEA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DE2CC18E-803B-9C36-4069-63C1368158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089375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44632046-E02B-18D0-3E13-1F71FBA39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EB4BA484-D443-18A8-C88F-0CA98AB5F24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BF1CB2A0-2EC5-4103-D390-4920F079E9C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974124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320975DA-26A2-6583-C89E-1BF9314EA4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0CADDA1D-9FE2-FBC6-7033-0F159D6F86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52ED8637-BE25-BAD7-861F-785AA24778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172853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93DEF0F0-E85B-9417-EAEA-22594B34D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161ca7da69_2_7:notes">
            <a:extLst>
              <a:ext uri="{FF2B5EF4-FFF2-40B4-BE49-F238E27FC236}">
                <a16:creationId xmlns:a16="http://schemas.microsoft.com/office/drawing/2014/main" id="{E8081883-D606-2252-C5FE-DF52572D6A2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2161ca7da69_2_7:notes">
            <a:extLst>
              <a:ext uri="{FF2B5EF4-FFF2-40B4-BE49-F238E27FC236}">
                <a16:creationId xmlns:a16="http://schemas.microsoft.com/office/drawing/2014/main" id="{9FE86C45-28BF-D583-FE3E-76519974D6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5523991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97D35C49-9720-23A1-97E6-261ACAD36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4EF9213C-C9A9-7DD2-E1FA-E1A25EE313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ED6CBD03-F5D9-CFB0-EAB9-7B50D84C9A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3405712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60382BE1-2411-AC18-3EB6-91D10684D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14984B7A-F368-30FD-AA74-75CC11FFBD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83DC93D0-B1E5-12E7-5D81-EE62942A4E1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9929992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AF332DFF-E8C6-B999-AF5D-B93D8C5EEA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B01D5EE6-E40D-B1DE-1CE5-70DC69B07FF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D9EA44A7-8093-1601-57AA-0BF979F17DD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5293512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C7D3E8C8-0920-EB27-64D7-33C56F900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78718C63-32DE-C821-D187-F55C40B34E3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1CBBF5AD-E710-BC07-9BC1-8AA29F322E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6610722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4556A15F-DC75-B925-17F9-D671F7A38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161ca7da69_2_7:notes">
            <a:extLst>
              <a:ext uri="{FF2B5EF4-FFF2-40B4-BE49-F238E27FC236}">
                <a16:creationId xmlns:a16="http://schemas.microsoft.com/office/drawing/2014/main" id="{8884B809-9C57-5BDC-709C-208956E0C92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2161ca7da69_2_7:notes">
            <a:extLst>
              <a:ext uri="{FF2B5EF4-FFF2-40B4-BE49-F238E27FC236}">
                <a16:creationId xmlns:a16="http://schemas.microsoft.com/office/drawing/2014/main" id="{C62410B6-E3A2-0F8A-CCA7-14C538C617F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219516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0B55B8C3-3DC5-2074-EF5D-2BD1C8A48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3C7694F0-27C0-E01D-8739-B19010656D9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A25A5CF7-81BC-2231-6521-91FB9994935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1772731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1A60BA9E-4A61-5739-D56B-C7A69E22F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293AD866-EB87-5E37-F451-D276CED08EB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F0E1945B-164D-5F2D-724E-FB4A02A10A3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3839745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02B8A0E7-74D8-1429-F836-D1E29709F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1D6AFB90-1886-756E-AAEE-8B7856C3B4D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8BD64BA0-DED7-AC08-A2FD-312CB28CC3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2322619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B42A1603-A2FC-2FA0-7A8C-1D8C82974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07F6DFBC-D6FD-C735-8C1A-85CED8A1303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FF44DD8D-8CA9-240F-EE35-8F516658C4F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5275933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79F3FE83-7B08-4E62-1D02-22EE6AE762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3ACC3E98-91FA-7C5B-42CC-6A31416628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1A2D7724-A655-8973-A53E-A9C5DC51105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7190882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162DA22B-1AAE-D770-B40D-73BFC397E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E4266503-DE2E-A3B3-247C-FFEE3722959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E69B0740-BED9-E729-5371-32EAB46187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561179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1F4DCFB2-BBE5-4A6B-7EE6-50CC28DB20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A9C49E0E-7558-0DD2-1DDA-F3339BBC1EB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52FFF5EE-6D1D-0387-A759-D4EE367A0E1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5506403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0F2FF614-BC25-B07D-659E-084CBB8145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7E96731C-E47A-B1A1-6E9F-3AC562216BF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71D81A28-5A3C-5010-AA8B-507868451E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7197052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F7F34B62-4132-4969-2DC9-9C018DB2C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FCC8910A-1BE2-1C00-86BA-143DA155595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8125B4FB-58DE-1253-4373-811E9502DE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6925762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F465F35D-416B-2830-C6FA-95A72A49E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161ca7da69_2_7:notes">
            <a:extLst>
              <a:ext uri="{FF2B5EF4-FFF2-40B4-BE49-F238E27FC236}">
                <a16:creationId xmlns:a16="http://schemas.microsoft.com/office/drawing/2014/main" id="{425EFD66-9FD1-E072-2527-CDBF034AA79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2161ca7da69_2_7:notes">
            <a:extLst>
              <a:ext uri="{FF2B5EF4-FFF2-40B4-BE49-F238E27FC236}">
                <a16:creationId xmlns:a16="http://schemas.microsoft.com/office/drawing/2014/main" id="{82991CD4-BC96-16E1-A9D4-D402621C5A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7013485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DDD2050F-11B2-B506-F6CC-5F59C28888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E25EC853-04BC-798D-B592-A04DD2A27A4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EC5C03AF-79F1-D860-D4E5-75FBA64C6FD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517093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5CA41E15-C232-EC48-3C50-AEC6A95BB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4B886A3F-5D4B-FB78-7074-11291B90E09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6695AD64-75FF-F277-2B9F-22F2CE2279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0326248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87C6D445-3553-1F3E-5604-114220BDEA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18D13955-3608-6A26-BF3C-A8D273976C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715A74BD-EB05-C8A0-7A4D-B3DC18F3A0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9285710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2359A748-5841-8733-CC68-4E7CFB2AC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4CFB925F-943C-EACE-6D91-79CF0B41EB8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C33244FD-BEBD-7D37-2038-2B4289E8255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897041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FAF32D97-2330-1157-C30B-BE09CF0B2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31DFA047-6D5C-6A86-32C2-45B4563360A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B48EDD34-F3AE-9307-2830-5A2D063B0EE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3231099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E0A923BA-5014-B22C-35AC-1B40FC0EED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10DF34AA-2B17-A3BD-D770-A82E0BB85A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2B28F36E-8CD8-F1D8-12ED-66E6403EB4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0979248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1E0C67BC-2C4E-80F5-616E-7D92FD51AF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931CD746-F5E9-02AD-9388-A4F5FD1B841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E48D71FE-51B3-12D2-5787-0CDAECCE6BA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406027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7754B740-9B93-62CB-FD1C-435AF92CA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5B7B936F-25DB-1E98-3377-FAE77DF4391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B3735116-9A67-2533-6511-847A22A319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0876824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0A060765-59A2-6858-2502-09DA3B3D1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C3F62358-E685-226F-6288-5ED194E602E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57A79751-40AF-99AA-BC0C-027DD91C7E5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7459151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2ACC31B8-FD11-0FC7-D753-B9854788A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92C75D6B-106C-FB23-34B5-DACFF431093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B10B7941-793E-01AA-CA28-DDC96B4A743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0859028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E3E9F9A4-890C-AFC5-90D8-9016791FB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9F943DDA-E5AB-7CDA-3370-840F9ECA1C5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7622CABB-EC4C-56A2-77D9-CF7F94CA008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5688788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2D91952A-150F-FD0F-E426-B13DEA4B5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ED20B9AA-AF9F-D538-C17C-92F124E8566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9D380B0B-BE6E-95C8-3B5D-8F6B0B805CC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39058308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4D2AC9BD-8136-2CD1-EC79-B09BD9D1F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B7C081CF-AD90-ED0A-4D42-54050141B7E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CF2C28C4-6ECB-BD58-A8D3-3FC17D1B565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2704819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C6C84E90-3EDC-51A7-EFE5-280B1D882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240BA4B5-1ECC-F7C6-8A9F-744D2D1310D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F408A5D7-2EE7-4EBD-6FF2-68E0C44DC39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6990467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1ABA775C-99FF-862F-4D9B-B614A9875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296C8BCA-172F-8097-EA4C-D616A1171D4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DFC6E021-47BC-034F-30FC-1E2D3D51CA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4486183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7B5A9BA2-7B52-1256-76DC-D5A0FEB9D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FE27BD01-4339-1148-639A-A4839C0DBAE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517DBB99-D5D6-6951-A7C0-03FA898DB4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26722588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8AC93E44-D2EC-81F5-92F1-9375741172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21DA40C9-E733-B1F9-CFF2-53154BBCD88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1A47F796-8BBE-562B-3D04-60C1BC3DD6E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2738848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D6E13E27-C8A6-A4F2-6800-14B449887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2C666C39-7F13-9FDB-5E2E-3D69D7A8C46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552B8921-A5EC-EF93-B1AC-A1DE0FE8A50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8960558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DF822086-5FA2-2838-2718-43FCB04DC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CB4AA4EF-9B97-CBD2-3476-E061A1C4FF5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E1586A68-D5DD-3280-1DD1-46971C6E76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36203059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69EA4876-C043-E2EF-5A82-F95B17749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C9209A7B-D93A-4893-0195-0230C44E50F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3F4A44DC-4E6E-50AE-03C2-13553C0C94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13419459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FD460AC7-2A78-01B4-010B-163F010AF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8E9D6B32-4486-BE5A-EF93-B344088C17A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5CB8C770-72A0-1930-B5D9-ABBB8A39FAB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57419104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95568EEB-9846-E646-8B52-50A7725FB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E9D7CEB3-D73B-8868-2DCA-4B6885EF0B5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6F27DBDE-EAA4-D65D-F74F-861ADDAEB76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04716203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3D9BF87F-5007-7EFB-18CF-359C1F256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713791BB-F660-1CD9-EF4A-84F73E8E0A8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2922091D-CFB9-A072-162D-E6899D7510F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9829840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8BC69EF5-49A7-B1D5-99CC-D5ABEF668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47C67A75-7620-A63D-7139-8ADE9661BD1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9465F372-2B18-C084-804F-09B468A801F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771576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66D2F0B3-30F2-E8C5-5BAD-C9A407B112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D4F748AE-FBB0-B6C3-EB12-E248DA168A5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8BEE1CC3-E49B-A5BC-310A-FE9995E3EC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84504376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7AE01D19-343D-42C7-0F2A-8C5201B4F8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15BB293A-5CA1-19F2-52FE-18412D98D8C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797063E9-F627-264E-CE20-1B836D59B8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3944765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FBF2C6A8-B431-C8D6-16F3-4DDAB95F3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F27CAD25-87BF-2C1B-8DD1-C480BEA59CF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BE93BBC2-F85C-B6C5-0497-CA57930EB6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13793572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50D605CC-4CAE-0A32-3B0F-9BAE86404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161ca7da69_2_7:notes">
            <a:extLst>
              <a:ext uri="{FF2B5EF4-FFF2-40B4-BE49-F238E27FC236}">
                <a16:creationId xmlns:a16="http://schemas.microsoft.com/office/drawing/2014/main" id="{57C6A5FA-6944-52A1-FAF7-0DBBFCD763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2161ca7da69_2_7:notes">
            <a:extLst>
              <a:ext uri="{FF2B5EF4-FFF2-40B4-BE49-F238E27FC236}">
                <a16:creationId xmlns:a16="http://schemas.microsoft.com/office/drawing/2014/main" id="{E580C869-D4BA-EC33-1D1D-4E9259CE436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24623787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2527365E-C77A-28B2-956B-E3EED56A3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2BC63B9E-7800-E5A9-CA87-21E4A3C6EF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81ACF4E5-0996-8A6E-C12B-12B96D3D03B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62363989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>
          <a:extLst>
            <a:ext uri="{FF2B5EF4-FFF2-40B4-BE49-F238E27FC236}">
              <a16:creationId xmlns:a16="http://schemas.microsoft.com/office/drawing/2014/main" id="{ECB5F497-E347-ED7E-2F4A-525D895A7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33f6155f6d_0_30:notes">
            <a:extLst>
              <a:ext uri="{FF2B5EF4-FFF2-40B4-BE49-F238E27FC236}">
                <a16:creationId xmlns:a16="http://schemas.microsoft.com/office/drawing/2014/main" id="{631F180A-A95D-5962-FC6B-F62D415821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133f6155f6d_0_30:notes">
            <a:extLst>
              <a:ext uri="{FF2B5EF4-FFF2-40B4-BE49-F238E27FC236}">
                <a16:creationId xmlns:a16="http://schemas.microsoft.com/office/drawing/2014/main" id="{6C9BF4F8-65A3-6250-FE43-C6ADF87FA8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65039187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g1dd46dd1d67_2_1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5" name="Google Shape;415;g1dd46dd1d67_2_1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5497240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38266075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95667642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FFE7AD2A-A533-E9F2-6718-B0899134B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FC2C365A-CA0A-EB7D-E7AF-8E8B63510E8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12B03AA4-A319-06E4-EEEA-97CD6209400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18012609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7F330377-D7DB-A74A-C7CD-F1DBC722F2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936B2380-318A-1C7B-33E9-A4F5BC4384A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6B16499E-2B48-7FDE-C524-148687C952C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2791103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8D788F47-3705-9672-2B90-40A02D383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D16018CE-F8BC-F8F8-A76C-708A1CAB53A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D50C79DC-D432-EE22-2FF0-431B1F894A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314176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06C83D8F-756D-C1EE-7A34-24540BFE2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05A5099A-210E-D160-67BD-EDE3B5F6A4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3E6CB365-A601-44D6-E975-ACB32143E44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93370945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902DBAF8-8DF0-6C83-6A1C-3D36790427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D40B05E2-394D-2D98-CFB9-B5D01644E09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C4FEB93D-C42D-9892-70B2-858B0E825AB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26153086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9A00733E-2490-2945-BE7E-6CCD681D9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BDB877B7-B922-1D64-624F-FE345A11F62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3A0F49C3-9A3F-008F-CFDC-127BCD6239F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3916449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7F52925B-274F-8F73-58DF-4EDB609E08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E9D8A464-902E-2228-6031-6E65158091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642A329B-B1C9-44CD-48B8-F347FFA502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36075821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03CEDCF0-EDFF-87F8-1E89-1756E9005E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BDEDB378-D4DF-9FB8-6CFF-48BAC4F5ED3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56C3672F-8AE8-81DC-2857-0585063AB4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19803229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94224696-1B3B-B6FC-EA16-5E678E9789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F9E49CD1-734F-FBD8-B599-CFD8E59266C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406F3D6A-15E1-7FC1-50C9-86DC7EC7E7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11828404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>
          <a:extLst>
            <a:ext uri="{FF2B5EF4-FFF2-40B4-BE49-F238E27FC236}">
              <a16:creationId xmlns:a16="http://schemas.microsoft.com/office/drawing/2014/main" id="{41CFED5A-5A67-4FFD-3F85-42E7C148B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4dda1946d_6_332:notes">
            <a:extLst>
              <a:ext uri="{FF2B5EF4-FFF2-40B4-BE49-F238E27FC236}">
                <a16:creationId xmlns:a16="http://schemas.microsoft.com/office/drawing/2014/main" id="{A0D38B52-2750-76A8-7EE9-E6FD22CBFF9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4dda1946d_6_332:notes">
            <a:extLst>
              <a:ext uri="{FF2B5EF4-FFF2-40B4-BE49-F238E27FC236}">
                <a16:creationId xmlns:a16="http://schemas.microsoft.com/office/drawing/2014/main" id="{0E8D8A4E-91BC-6910-E8B2-B2F3C8D760A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24508891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" name="Google Shape;881;g1340135a080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2" name="Google Shape;882;g1340135a080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3A1uf1Q" TargetMode="External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hyperlink" Target="http://bit.ly/2TtBDfr" TargetMode="External"/><Relationship Id="rId4" Type="http://schemas.openxmlformats.org/officeDocument/2006/relationships/hyperlink" Target="http://bit.ly/2TyoMsr" TargetMode="Externa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464075" y="833175"/>
            <a:ext cx="6215700" cy="277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2626425" y="3740975"/>
            <a:ext cx="3891300" cy="3660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2" name="Google Shape;12;p2"/>
          <p:cNvGrpSpPr/>
          <p:nvPr/>
        </p:nvGrpSpPr>
        <p:grpSpPr>
          <a:xfrm>
            <a:off x="-153575" y="-575900"/>
            <a:ext cx="9518875" cy="6299875"/>
            <a:chOff x="-153575" y="-575900"/>
            <a:chExt cx="9518875" cy="6299875"/>
          </a:xfrm>
        </p:grpSpPr>
        <p:grpSp>
          <p:nvGrpSpPr>
            <p:cNvPr id="13" name="Google Shape;13;p2"/>
            <p:cNvGrpSpPr/>
            <p:nvPr/>
          </p:nvGrpSpPr>
          <p:grpSpPr>
            <a:xfrm>
              <a:off x="-153575" y="-575900"/>
              <a:ext cx="9518875" cy="6299875"/>
              <a:chOff x="-153575" y="-575900"/>
              <a:chExt cx="9518875" cy="6299875"/>
            </a:xfrm>
          </p:grpSpPr>
          <p:sp>
            <p:nvSpPr>
              <p:cNvPr id="14" name="Google Shape;14;p2"/>
              <p:cNvSpPr/>
              <p:nvPr/>
            </p:nvSpPr>
            <p:spPr>
              <a:xfrm>
                <a:off x="153625" y="1676650"/>
                <a:ext cx="374100" cy="374100"/>
              </a:xfrm>
              <a:prstGeom prst="rect">
                <a:avLst/>
              </a:prstGeom>
              <a:solidFill>
                <a:schemeClr val="dk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>
                <a:off x="-153575" y="3898025"/>
                <a:ext cx="627900" cy="161700"/>
              </a:xfrm>
              <a:prstGeom prst="rect">
                <a:avLst/>
              </a:prstGeom>
              <a:solidFill>
                <a:schemeClr val="dk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-153575" y="4158525"/>
                <a:ext cx="627900" cy="161700"/>
              </a:xfrm>
              <a:prstGeom prst="rect">
                <a:avLst/>
              </a:prstGeom>
              <a:solidFill>
                <a:schemeClr val="lt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8483450" y="3740975"/>
                <a:ext cx="374100" cy="374100"/>
              </a:xfrm>
              <a:prstGeom prst="rect">
                <a:avLst/>
              </a:prstGeom>
              <a:solidFill>
                <a:schemeClr val="accent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8769900" y="680325"/>
                <a:ext cx="374100" cy="255000"/>
              </a:xfrm>
              <a:prstGeom prst="rect">
                <a:avLst/>
              </a:prstGeom>
              <a:solidFill>
                <a:schemeClr val="dk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8769900" y="1047700"/>
                <a:ext cx="374100" cy="255000"/>
              </a:xfrm>
              <a:prstGeom prst="rect">
                <a:avLst/>
              </a:prstGeom>
              <a:solidFill>
                <a:schemeClr val="accent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394125" y="-575900"/>
                <a:ext cx="1115400" cy="1115400"/>
              </a:xfrm>
              <a:prstGeom prst="ellipse">
                <a:avLst/>
              </a:pr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7019300" y="4608575"/>
                <a:ext cx="1115400" cy="1115400"/>
              </a:xfrm>
              <a:prstGeom prst="ellipse">
                <a:avLst/>
              </a:pr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cxnSp>
            <p:nvCxnSpPr>
              <p:cNvPr id="22" name="Google Shape;22;p2"/>
              <p:cNvCxnSpPr>
                <a:stCxn id="14" idx="0"/>
                <a:endCxn id="20" idx="2"/>
              </p:cNvCxnSpPr>
              <p:nvPr/>
            </p:nvCxnSpPr>
            <p:spPr>
              <a:xfrm rot="-5400000">
                <a:off x="-480125" y="802450"/>
                <a:ext cx="1695000" cy="53400"/>
              </a:xfrm>
              <a:prstGeom prst="bentConnector2">
                <a:avLst/>
              </a:prstGeom>
              <a:noFill/>
              <a:ln w="9525" cap="flat" cmpd="sng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3" name="Google Shape;23;p2"/>
              <p:cNvCxnSpPr>
                <a:stCxn id="14" idx="1"/>
              </p:cNvCxnSpPr>
              <p:nvPr/>
            </p:nvCxnSpPr>
            <p:spPr>
              <a:xfrm flipH="1">
                <a:off x="-153575" y="1863700"/>
                <a:ext cx="307200" cy="600"/>
              </a:xfrm>
              <a:prstGeom prst="bentConnector3">
                <a:avLst>
                  <a:gd name="adj1" fmla="val 50000"/>
                </a:avLst>
              </a:prstGeom>
              <a:noFill/>
              <a:ln w="9525" cap="flat" cmpd="sng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4" name="Google Shape;24;p2"/>
              <p:cNvCxnSpPr>
                <a:stCxn id="17" idx="0"/>
              </p:cNvCxnSpPr>
              <p:nvPr/>
            </p:nvCxnSpPr>
            <p:spPr>
              <a:xfrm rot="-5400000">
                <a:off x="7618400" y="1994075"/>
                <a:ext cx="2799000" cy="694800"/>
              </a:xfrm>
              <a:prstGeom prst="bentConnector3">
                <a:avLst>
                  <a:gd name="adj1" fmla="val 50000"/>
                </a:avLst>
              </a:prstGeom>
              <a:noFill/>
              <a:ln w="9525" cap="flat" cmpd="sng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25" name="Google Shape;25;p2"/>
              <p:cNvSpPr/>
              <p:nvPr/>
            </p:nvSpPr>
            <p:spPr>
              <a:xfrm>
                <a:off x="400800" y="4869625"/>
                <a:ext cx="6258900" cy="347400"/>
              </a:xfrm>
              <a:prstGeom prst="rect">
                <a:avLst/>
              </a:prstGeom>
              <a:noFill/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cxnSp>
          <p:nvCxnSpPr>
            <p:cNvPr id="26" name="Google Shape;26;p2"/>
            <p:cNvCxnSpPr/>
            <p:nvPr/>
          </p:nvCxnSpPr>
          <p:spPr>
            <a:xfrm rot="5400000">
              <a:off x="7877000" y="4372775"/>
              <a:ext cx="1051200" cy="535800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3"/>
          <p:cNvSpPr txBox="1">
            <a:spLocks noGrp="1"/>
          </p:cNvSpPr>
          <p:nvPr>
            <p:ph type="title"/>
          </p:nvPr>
        </p:nvSpPr>
        <p:spPr>
          <a:xfrm>
            <a:off x="1074050" y="2330725"/>
            <a:ext cx="4630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title" idx="2" hasCustomPrompt="1"/>
          </p:nvPr>
        </p:nvSpPr>
        <p:spPr>
          <a:xfrm>
            <a:off x="1074050" y="1195700"/>
            <a:ext cx="1324200" cy="10128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1" name="Google Shape;31;p3"/>
          <p:cNvSpPr txBox="1">
            <a:spLocks noGrp="1"/>
          </p:cNvSpPr>
          <p:nvPr>
            <p:ph type="subTitle" idx="1"/>
          </p:nvPr>
        </p:nvSpPr>
        <p:spPr>
          <a:xfrm>
            <a:off x="1074050" y="3246000"/>
            <a:ext cx="4630500" cy="49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32" name="Google Shape;32;p3"/>
          <p:cNvGrpSpPr/>
          <p:nvPr/>
        </p:nvGrpSpPr>
        <p:grpSpPr>
          <a:xfrm>
            <a:off x="-634575" y="0"/>
            <a:ext cx="10220275" cy="5473650"/>
            <a:chOff x="-634575" y="0"/>
            <a:chExt cx="10220275" cy="5473650"/>
          </a:xfrm>
        </p:grpSpPr>
        <p:cxnSp>
          <p:nvCxnSpPr>
            <p:cNvPr id="33" name="Google Shape;33;p3"/>
            <p:cNvCxnSpPr>
              <a:stCxn id="34" idx="2"/>
              <a:endCxn id="35" idx="2"/>
            </p:cNvCxnSpPr>
            <p:nvPr/>
          </p:nvCxnSpPr>
          <p:spPr>
            <a:xfrm rot="-5400000" flipH="1">
              <a:off x="3139850" y="1582950"/>
              <a:ext cx="405600" cy="6231000"/>
            </a:xfrm>
            <a:prstGeom prst="bentConnector2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36" name="Google Shape;36;p3"/>
            <p:cNvGrpSpPr/>
            <p:nvPr/>
          </p:nvGrpSpPr>
          <p:grpSpPr>
            <a:xfrm>
              <a:off x="-634575" y="0"/>
              <a:ext cx="10220275" cy="5473650"/>
              <a:chOff x="-634575" y="0"/>
              <a:chExt cx="10220275" cy="5473650"/>
            </a:xfrm>
          </p:grpSpPr>
          <p:sp>
            <p:nvSpPr>
              <p:cNvPr id="37" name="Google Shape;37;p3"/>
              <p:cNvSpPr/>
              <p:nvPr/>
            </p:nvSpPr>
            <p:spPr>
              <a:xfrm>
                <a:off x="-247150" y="1449525"/>
                <a:ext cx="494400" cy="2478300"/>
              </a:xfrm>
              <a:prstGeom prst="rect">
                <a:avLst/>
              </a:prstGeom>
              <a:noFill/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38" name="Google Shape;38;p3"/>
              <p:cNvSpPr/>
              <p:nvPr/>
            </p:nvSpPr>
            <p:spPr>
              <a:xfrm>
                <a:off x="8764000" y="440875"/>
                <a:ext cx="821700" cy="3633900"/>
              </a:xfrm>
              <a:prstGeom prst="rect">
                <a:avLst/>
              </a:prstGeom>
              <a:noFill/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39" name="Google Shape;39;p3"/>
              <p:cNvSpPr/>
              <p:nvPr/>
            </p:nvSpPr>
            <p:spPr>
              <a:xfrm>
                <a:off x="8470075" y="801575"/>
                <a:ext cx="721500" cy="173700"/>
              </a:xfrm>
              <a:prstGeom prst="rect">
                <a:avLst/>
              </a:prstGeom>
              <a:solidFill>
                <a:schemeClr val="lt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40" name="Google Shape;40;p3"/>
              <p:cNvSpPr/>
              <p:nvPr/>
            </p:nvSpPr>
            <p:spPr>
              <a:xfrm>
                <a:off x="8470075" y="1088800"/>
                <a:ext cx="721500" cy="173700"/>
              </a:xfrm>
              <a:prstGeom prst="rect">
                <a:avLst/>
              </a:prstGeom>
              <a:solidFill>
                <a:schemeClr val="accent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41" name="Google Shape;41;p3"/>
              <p:cNvSpPr/>
              <p:nvPr/>
            </p:nvSpPr>
            <p:spPr>
              <a:xfrm>
                <a:off x="8470075" y="1376025"/>
                <a:ext cx="721500" cy="173700"/>
              </a:xfrm>
              <a:prstGeom prst="rect">
                <a:avLst/>
              </a:prstGeom>
              <a:solidFill>
                <a:schemeClr val="dk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42" name="Google Shape;42;p3"/>
              <p:cNvSpPr/>
              <p:nvPr/>
            </p:nvSpPr>
            <p:spPr>
              <a:xfrm>
                <a:off x="-634575" y="0"/>
                <a:ext cx="1275900" cy="1275900"/>
              </a:xfrm>
              <a:prstGeom prst="ellipse">
                <a:avLst/>
              </a:pr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35" name="Google Shape;35;p3"/>
              <p:cNvSpPr/>
              <p:nvPr/>
            </p:nvSpPr>
            <p:spPr>
              <a:xfrm>
                <a:off x="6458200" y="4328550"/>
                <a:ext cx="1145100" cy="1145100"/>
              </a:xfrm>
              <a:prstGeom prst="ellipse">
                <a:avLst/>
              </a:prstGeom>
              <a:solidFill>
                <a:schemeClr val="accent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34" name="Google Shape;34;p3"/>
              <p:cNvSpPr/>
              <p:nvPr/>
            </p:nvSpPr>
            <p:spPr>
              <a:xfrm>
                <a:off x="-120250" y="3800850"/>
                <a:ext cx="694800" cy="694800"/>
              </a:xfrm>
              <a:prstGeom prst="rect">
                <a:avLst/>
              </a:prstGeom>
              <a:solidFill>
                <a:schemeClr val="dk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Google Shape;44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45" name="Google Shape;45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4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7940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800"/>
              <a:buFont typeface="Nunito Light"/>
              <a:buChar char="●"/>
              <a:defRPr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47" name="Google Shape;47;p4"/>
          <p:cNvGrpSpPr/>
          <p:nvPr/>
        </p:nvGrpSpPr>
        <p:grpSpPr>
          <a:xfrm>
            <a:off x="-700175" y="-80150"/>
            <a:ext cx="10398200" cy="4949775"/>
            <a:chOff x="-700175" y="-80150"/>
            <a:chExt cx="10398200" cy="4949775"/>
          </a:xfrm>
        </p:grpSpPr>
        <p:sp>
          <p:nvSpPr>
            <p:cNvPr id="48" name="Google Shape;48;p4"/>
            <p:cNvSpPr/>
            <p:nvPr/>
          </p:nvSpPr>
          <p:spPr>
            <a:xfrm>
              <a:off x="-700175" y="407475"/>
              <a:ext cx="1095600" cy="1095600"/>
            </a:xfrm>
            <a:prstGeom prst="ellipse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9" name="Google Shape;49;p4"/>
            <p:cNvSpPr/>
            <p:nvPr/>
          </p:nvSpPr>
          <p:spPr>
            <a:xfrm>
              <a:off x="8602425" y="3305300"/>
              <a:ext cx="1095600" cy="1095600"/>
            </a:xfrm>
            <a:prstGeom prst="ellipse">
              <a:avLst/>
            </a:pr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50" name="Google Shape;50;p4"/>
            <p:cNvSpPr/>
            <p:nvPr/>
          </p:nvSpPr>
          <p:spPr>
            <a:xfrm>
              <a:off x="8055925" y="-80150"/>
              <a:ext cx="247200" cy="4410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51" name="Google Shape;51;p4"/>
            <p:cNvSpPr/>
            <p:nvPr/>
          </p:nvSpPr>
          <p:spPr>
            <a:xfrm>
              <a:off x="8389925" y="-80150"/>
              <a:ext cx="247200" cy="4410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52" name="Google Shape;52;p4"/>
            <p:cNvCxnSpPr>
              <a:stCxn id="48" idx="0"/>
              <a:endCxn id="50" idx="1"/>
            </p:cNvCxnSpPr>
            <p:nvPr/>
          </p:nvCxnSpPr>
          <p:spPr>
            <a:xfrm rot="-5400000">
              <a:off x="3818275" y="-3830175"/>
              <a:ext cx="267000" cy="8208300"/>
            </a:xfrm>
            <a:prstGeom prst="bentConnector2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3" name="Google Shape;53;p4"/>
            <p:cNvCxnSpPr>
              <a:stCxn id="49" idx="0"/>
              <a:endCxn id="51" idx="2"/>
            </p:cNvCxnSpPr>
            <p:nvPr/>
          </p:nvCxnSpPr>
          <p:spPr>
            <a:xfrm rot="5400000" flipH="1">
              <a:off x="7359675" y="1514750"/>
              <a:ext cx="2944500" cy="636600"/>
            </a:xfrm>
            <a:prstGeom prst="bentConnector3">
              <a:avLst>
                <a:gd name="adj1" fmla="val 49999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54" name="Google Shape;54;p4"/>
            <p:cNvSpPr/>
            <p:nvPr/>
          </p:nvSpPr>
          <p:spPr>
            <a:xfrm>
              <a:off x="-440875" y="2211025"/>
              <a:ext cx="687900" cy="2658600"/>
            </a:xfrm>
            <a:prstGeom prst="rect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73" name="Google Shape;73;p6"/>
          <p:cNvGrpSpPr/>
          <p:nvPr/>
        </p:nvGrpSpPr>
        <p:grpSpPr>
          <a:xfrm>
            <a:off x="-700175" y="-80150"/>
            <a:ext cx="10398200" cy="4949775"/>
            <a:chOff x="-700175" y="-80150"/>
            <a:chExt cx="10398200" cy="4949775"/>
          </a:xfrm>
        </p:grpSpPr>
        <p:sp>
          <p:nvSpPr>
            <p:cNvPr id="74" name="Google Shape;74;p6"/>
            <p:cNvSpPr/>
            <p:nvPr/>
          </p:nvSpPr>
          <p:spPr>
            <a:xfrm>
              <a:off x="-700175" y="407475"/>
              <a:ext cx="1095600" cy="1095600"/>
            </a:xfrm>
            <a:prstGeom prst="ellipse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75" name="Google Shape;75;p6"/>
            <p:cNvSpPr/>
            <p:nvPr/>
          </p:nvSpPr>
          <p:spPr>
            <a:xfrm>
              <a:off x="8602425" y="3305300"/>
              <a:ext cx="1095600" cy="1095600"/>
            </a:xfrm>
            <a:prstGeom prst="ellipse">
              <a:avLst/>
            </a:pr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76" name="Google Shape;76;p6"/>
            <p:cNvSpPr/>
            <p:nvPr/>
          </p:nvSpPr>
          <p:spPr>
            <a:xfrm>
              <a:off x="8055925" y="-80150"/>
              <a:ext cx="247200" cy="4410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77" name="Google Shape;77;p6"/>
            <p:cNvSpPr/>
            <p:nvPr/>
          </p:nvSpPr>
          <p:spPr>
            <a:xfrm>
              <a:off x="8389925" y="-80150"/>
              <a:ext cx="247200" cy="4410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78" name="Google Shape;78;p6"/>
            <p:cNvCxnSpPr>
              <a:stCxn id="74" idx="0"/>
              <a:endCxn id="76" idx="1"/>
            </p:cNvCxnSpPr>
            <p:nvPr/>
          </p:nvCxnSpPr>
          <p:spPr>
            <a:xfrm rot="-5400000">
              <a:off x="3818275" y="-3830175"/>
              <a:ext cx="267000" cy="8208300"/>
            </a:xfrm>
            <a:prstGeom prst="bentConnector2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9" name="Google Shape;79;p6"/>
            <p:cNvCxnSpPr>
              <a:stCxn id="75" idx="0"/>
              <a:endCxn id="77" idx="2"/>
            </p:cNvCxnSpPr>
            <p:nvPr/>
          </p:nvCxnSpPr>
          <p:spPr>
            <a:xfrm rot="5400000" flipH="1">
              <a:off x="7359675" y="1514750"/>
              <a:ext cx="2944500" cy="636600"/>
            </a:xfrm>
            <a:prstGeom prst="bentConnector3">
              <a:avLst>
                <a:gd name="adj1" fmla="val 49999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80" name="Google Shape;80;p6"/>
            <p:cNvSpPr/>
            <p:nvPr/>
          </p:nvSpPr>
          <p:spPr>
            <a:xfrm>
              <a:off x="-440875" y="2211025"/>
              <a:ext cx="687900" cy="2658600"/>
            </a:xfrm>
            <a:prstGeom prst="rect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9"/>
          <p:cNvSpPr txBox="1">
            <a:spLocks noGrp="1"/>
          </p:cNvSpPr>
          <p:nvPr>
            <p:ph type="title"/>
          </p:nvPr>
        </p:nvSpPr>
        <p:spPr>
          <a:xfrm>
            <a:off x="720000" y="1413525"/>
            <a:ext cx="4294800" cy="209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9"/>
          <p:cNvSpPr txBox="1">
            <a:spLocks noGrp="1"/>
          </p:cNvSpPr>
          <p:nvPr>
            <p:ph type="subTitle" idx="1"/>
          </p:nvPr>
        </p:nvSpPr>
        <p:spPr>
          <a:xfrm>
            <a:off x="720000" y="3508800"/>
            <a:ext cx="4294800" cy="100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Google Shape;126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6768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13"/>
          <p:cNvSpPr txBox="1">
            <a:spLocks noGrp="1"/>
          </p:cNvSpPr>
          <p:nvPr>
            <p:ph type="subTitle" idx="1"/>
          </p:nvPr>
        </p:nvSpPr>
        <p:spPr>
          <a:xfrm>
            <a:off x="713225" y="2095119"/>
            <a:ext cx="2305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Assistant Medium"/>
                <a:ea typeface="Assistant Medium"/>
                <a:cs typeface="Assistant Medium"/>
                <a:sym typeface="Assistant Medium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13"/>
          <p:cNvSpPr txBox="1">
            <a:spLocks noGrp="1"/>
          </p:cNvSpPr>
          <p:nvPr>
            <p:ph type="subTitle" idx="2"/>
          </p:nvPr>
        </p:nvSpPr>
        <p:spPr>
          <a:xfrm>
            <a:off x="713225" y="3937821"/>
            <a:ext cx="2305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3"/>
          <p:cNvSpPr txBox="1">
            <a:spLocks noGrp="1"/>
          </p:cNvSpPr>
          <p:nvPr>
            <p:ph type="subTitle" idx="3"/>
          </p:nvPr>
        </p:nvSpPr>
        <p:spPr>
          <a:xfrm>
            <a:off x="3419250" y="3937821"/>
            <a:ext cx="2305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3"/>
          <p:cNvSpPr txBox="1">
            <a:spLocks noGrp="1"/>
          </p:cNvSpPr>
          <p:nvPr>
            <p:ph type="subTitle" idx="4"/>
          </p:nvPr>
        </p:nvSpPr>
        <p:spPr>
          <a:xfrm>
            <a:off x="3419250" y="2095119"/>
            <a:ext cx="2305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13"/>
          <p:cNvSpPr txBox="1">
            <a:spLocks noGrp="1"/>
          </p:cNvSpPr>
          <p:nvPr>
            <p:ph type="title" idx="5" hasCustomPrompt="1"/>
          </p:nvPr>
        </p:nvSpPr>
        <p:spPr>
          <a:xfrm>
            <a:off x="1415375" y="1175425"/>
            <a:ext cx="901200" cy="5187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3" name="Google Shape;133;p13"/>
          <p:cNvSpPr txBox="1">
            <a:spLocks noGrp="1"/>
          </p:cNvSpPr>
          <p:nvPr>
            <p:ph type="title" idx="6" hasCustomPrompt="1"/>
          </p:nvPr>
        </p:nvSpPr>
        <p:spPr>
          <a:xfrm>
            <a:off x="4121400" y="3018275"/>
            <a:ext cx="901200" cy="5187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4" name="Google Shape;134;p13"/>
          <p:cNvSpPr txBox="1">
            <a:spLocks noGrp="1"/>
          </p:cNvSpPr>
          <p:nvPr>
            <p:ph type="title" idx="7" hasCustomPrompt="1"/>
          </p:nvPr>
        </p:nvSpPr>
        <p:spPr>
          <a:xfrm>
            <a:off x="1415375" y="3018275"/>
            <a:ext cx="901200" cy="5187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5" name="Google Shape;135;p13"/>
          <p:cNvSpPr txBox="1">
            <a:spLocks noGrp="1"/>
          </p:cNvSpPr>
          <p:nvPr>
            <p:ph type="title" idx="8" hasCustomPrompt="1"/>
          </p:nvPr>
        </p:nvSpPr>
        <p:spPr>
          <a:xfrm>
            <a:off x="4121400" y="1175425"/>
            <a:ext cx="901200" cy="5187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6" name="Google Shape;136;p13"/>
          <p:cNvSpPr txBox="1">
            <a:spLocks noGrp="1"/>
          </p:cNvSpPr>
          <p:nvPr>
            <p:ph type="subTitle" idx="9"/>
          </p:nvPr>
        </p:nvSpPr>
        <p:spPr>
          <a:xfrm>
            <a:off x="6125275" y="3937821"/>
            <a:ext cx="2305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3"/>
          <p:cNvSpPr txBox="1">
            <a:spLocks noGrp="1"/>
          </p:cNvSpPr>
          <p:nvPr>
            <p:ph type="subTitle" idx="13"/>
          </p:nvPr>
        </p:nvSpPr>
        <p:spPr>
          <a:xfrm>
            <a:off x="6125275" y="2095119"/>
            <a:ext cx="2305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3"/>
          <p:cNvSpPr txBox="1">
            <a:spLocks noGrp="1"/>
          </p:cNvSpPr>
          <p:nvPr>
            <p:ph type="title" idx="14" hasCustomPrompt="1"/>
          </p:nvPr>
        </p:nvSpPr>
        <p:spPr>
          <a:xfrm>
            <a:off x="6827425" y="3018275"/>
            <a:ext cx="901200" cy="5187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9" name="Google Shape;139;p13"/>
          <p:cNvSpPr txBox="1">
            <a:spLocks noGrp="1"/>
          </p:cNvSpPr>
          <p:nvPr>
            <p:ph type="title" idx="15" hasCustomPrompt="1"/>
          </p:nvPr>
        </p:nvSpPr>
        <p:spPr>
          <a:xfrm>
            <a:off x="6827425" y="1175425"/>
            <a:ext cx="901200" cy="5187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40" name="Google Shape;140;p13"/>
          <p:cNvSpPr txBox="1">
            <a:spLocks noGrp="1"/>
          </p:cNvSpPr>
          <p:nvPr>
            <p:ph type="subTitle" idx="16"/>
          </p:nvPr>
        </p:nvSpPr>
        <p:spPr>
          <a:xfrm>
            <a:off x="713225" y="1807419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300" b="1">
                <a:latin typeface="Abel"/>
                <a:ea typeface="Abel"/>
                <a:cs typeface="Abel"/>
                <a:sym typeface="Abel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141" name="Google Shape;141;p13"/>
          <p:cNvSpPr txBox="1">
            <a:spLocks noGrp="1"/>
          </p:cNvSpPr>
          <p:nvPr>
            <p:ph type="subTitle" idx="17"/>
          </p:nvPr>
        </p:nvSpPr>
        <p:spPr>
          <a:xfrm>
            <a:off x="713225" y="3649994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142" name="Google Shape;142;p13"/>
          <p:cNvSpPr txBox="1">
            <a:spLocks noGrp="1"/>
          </p:cNvSpPr>
          <p:nvPr>
            <p:ph type="subTitle" idx="18"/>
          </p:nvPr>
        </p:nvSpPr>
        <p:spPr>
          <a:xfrm>
            <a:off x="3419250" y="3649994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143" name="Google Shape;143;p13"/>
          <p:cNvSpPr txBox="1">
            <a:spLocks noGrp="1"/>
          </p:cNvSpPr>
          <p:nvPr>
            <p:ph type="subTitle" idx="19"/>
          </p:nvPr>
        </p:nvSpPr>
        <p:spPr>
          <a:xfrm>
            <a:off x="3419250" y="1807419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144" name="Google Shape;144;p13"/>
          <p:cNvSpPr txBox="1">
            <a:spLocks noGrp="1"/>
          </p:cNvSpPr>
          <p:nvPr>
            <p:ph type="subTitle" idx="20"/>
          </p:nvPr>
        </p:nvSpPr>
        <p:spPr>
          <a:xfrm>
            <a:off x="6125275" y="3649994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145" name="Google Shape;145;p13"/>
          <p:cNvSpPr txBox="1">
            <a:spLocks noGrp="1"/>
          </p:cNvSpPr>
          <p:nvPr>
            <p:ph type="subTitle" idx="21"/>
          </p:nvPr>
        </p:nvSpPr>
        <p:spPr>
          <a:xfrm>
            <a:off x="6125275" y="1807419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grpSp>
        <p:nvGrpSpPr>
          <p:cNvPr id="146" name="Google Shape;146;p13"/>
          <p:cNvGrpSpPr/>
          <p:nvPr/>
        </p:nvGrpSpPr>
        <p:grpSpPr>
          <a:xfrm>
            <a:off x="-66775" y="-80150"/>
            <a:ext cx="9720775" cy="5388325"/>
            <a:chOff x="-66775" y="-80150"/>
            <a:chExt cx="9720775" cy="5388325"/>
          </a:xfrm>
        </p:grpSpPr>
        <p:sp>
          <p:nvSpPr>
            <p:cNvPr id="147" name="Google Shape;147;p13"/>
            <p:cNvSpPr/>
            <p:nvPr/>
          </p:nvSpPr>
          <p:spPr>
            <a:xfrm>
              <a:off x="8625300" y="1302575"/>
              <a:ext cx="439200" cy="439200"/>
            </a:xfrm>
            <a:prstGeom prst="rect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48" name="Google Shape;148;p13"/>
            <p:cNvSpPr/>
            <p:nvPr/>
          </p:nvSpPr>
          <p:spPr>
            <a:xfrm>
              <a:off x="0" y="3887675"/>
              <a:ext cx="439200" cy="2520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49" name="Google Shape;149;p13"/>
            <p:cNvSpPr/>
            <p:nvPr/>
          </p:nvSpPr>
          <p:spPr>
            <a:xfrm>
              <a:off x="0" y="4261750"/>
              <a:ext cx="439200" cy="2520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0" name="Google Shape;150;p13"/>
            <p:cNvSpPr/>
            <p:nvPr/>
          </p:nvSpPr>
          <p:spPr>
            <a:xfrm>
              <a:off x="8625300" y="3967850"/>
              <a:ext cx="1028700" cy="1028700"/>
            </a:xfrm>
            <a:prstGeom prst="ellipse">
              <a:avLst/>
            </a:pr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1" name="Google Shape;151;p13"/>
            <p:cNvSpPr/>
            <p:nvPr/>
          </p:nvSpPr>
          <p:spPr>
            <a:xfrm>
              <a:off x="193725" y="140025"/>
              <a:ext cx="332700" cy="3327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152" name="Google Shape;152;p13"/>
            <p:cNvCxnSpPr>
              <a:stCxn id="151" idx="2"/>
              <a:endCxn id="148" idx="0"/>
            </p:cNvCxnSpPr>
            <p:nvPr/>
          </p:nvCxnSpPr>
          <p:spPr>
            <a:xfrm rot="5400000">
              <a:off x="-1417575" y="2109975"/>
              <a:ext cx="3414900" cy="140400"/>
            </a:xfrm>
            <a:prstGeom prst="bentConnector3">
              <a:avLst>
                <a:gd name="adj1" fmla="val 50001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3" name="Google Shape;153;p13"/>
            <p:cNvCxnSpPr>
              <a:stCxn id="147" idx="2"/>
            </p:cNvCxnSpPr>
            <p:nvPr/>
          </p:nvCxnSpPr>
          <p:spPr>
            <a:xfrm rot="-5400000" flipH="1">
              <a:off x="8335950" y="2250725"/>
              <a:ext cx="1431300" cy="413400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54" name="Google Shape;154;p13"/>
            <p:cNvSpPr/>
            <p:nvPr/>
          </p:nvSpPr>
          <p:spPr>
            <a:xfrm>
              <a:off x="4842900" y="-80150"/>
              <a:ext cx="4402200" cy="332700"/>
            </a:xfrm>
            <a:prstGeom prst="rect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5" name="Google Shape;155;p13"/>
            <p:cNvSpPr/>
            <p:nvPr/>
          </p:nvSpPr>
          <p:spPr>
            <a:xfrm>
              <a:off x="-66775" y="4789475"/>
              <a:ext cx="1990500" cy="518700"/>
            </a:xfrm>
            <a:prstGeom prst="rect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Google Shape;204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18"/>
          <p:cNvSpPr txBox="1">
            <a:spLocks noGrp="1"/>
          </p:cNvSpPr>
          <p:nvPr>
            <p:ph type="subTitle" idx="1"/>
          </p:nvPr>
        </p:nvSpPr>
        <p:spPr>
          <a:xfrm>
            <a:off x="720025" y="1564476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7" name="Google Shape;207;p18"/>
          <p:cNvSpPr txBox="1">
            <a:spLocks noGrp="1"/>
          </p:cNvSpPr>
          <p:nvPr>
            <p:ph type="subTitle" idx="2"/>
          </p:nvPr>
        </p:nvSpPr>
        <p:spPr>
          <a:xfrm>
            <a:off x="720025" y="2800468"/>
            <a:ext cx="7704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8" name="Google Shape;208;p18"/>
          <p:cNvSpPr txBox="1">
            <a:spLocks noGrp="1"/>
          </p:cNvSpPr>
          <p:nvPr>
            <p:ph type="subTitle" idx="3"/>
          </p:nvPr>
        </p:nvSpPr>
        <p:spPr>
          <a:xfrm>
            <a:off x="720025" y="4033759"/>
            <a:ext cx="7704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9" name="Google Shape;209;p18"/>
          <p:cNvSpPr txBox="1">
            <a:spLocks noGrp="1"/>
          </p:cNvSpPr>
          <p:nvPr>
            <p:ph type="subTitle" idx="4"/>
          </p:nvPr>
        </p:nvSpPr>
        <p:spPr>
          <a:xfrm>
            <a:off x="720025" y="1117955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210" name="Google Shape;210;p18"/>
          <p:cNvSpPr txBox="1">
            <a:spLocks noGrp="1"/>
          </p:cNvSpPr>
          <p:nvPr>
            <p:ph type="subTitle" idx="5"/>
          </p:nvPr>
        </p:nvSpPr>
        <p:spPr>
          <a:xfrm>
            <a:off x="720025" y="2348282"/>
            <a:ext cx="77040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211" name="Google Shape;211;p18"/>
          <p:cNvSpPr txBox="1">
            <a:spLocks noGrp="1"/>
          </p:cNvSpPr>
          <p:nvPr>
            <p:ph type="subTitle" idx="6"/>
          </p:nvPr>
        </p:nvSpPr>
        <p:spPr>
          <a:xfrm>
            <a:off x="720025" y="3575909"/>
            <a:ext cx="77040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000" b="1">
                <a:latin typeface="Abel"/>
                <a:ea typeface="Abel"/>
                <a:cs typeface="Abel"/>
                <a:sym typeface="Abel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bel"/>
              <a:buNone/>
              <a:defRPr sz="24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grpSp>
        <p:nvGrpSpPr>
          <p:cNvPr id="212" name="Google Shape;212;p18"/>
          <p:cNvGrpSpPr/>
          <p:nvPr/>
        </p:nvGrpSpPr>
        <p:grpSpPr>
          <a:xfrm>
            <a:off x="-293925" y="240550"/>
            <a:ext cx="9746800" cy="4929550"/>
            <a:chOff x="-293925" y="240550"/>
            <a:chExt cx="9746800" cy="4929550"/>
          </a:xfrm>
        </p:grpSpPr>
        <p:sp>
          <p:nvSpPr>
            <p:cNvPr id="213" name="Google Shape;213;p18"/>
            <p:cNvSpPr/>
            <p:nvPr/>
          </p:nvSpPr>
          <p:spPr>
            <a:xfrm>
              <a:off x="-293925" y="647950"/>
              <a:ext cx="821700" cy="821700"/>
            </a:xfrm>
            <a:prstGeom prst="rect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14" name="Google Shape;214;p18"/>
            <p:cNvSpPr/>
            <p:nvPr/>
          </p:nvSpPr>
          <p:spPr>
            <a:xfrm>
              <a:off x="8631175" y="4348600"/>
              <a:ext cx="821700" cy="2706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15" name="Google Shape;215;p18"/>
            <p:cNvSpPr/>
            <p:nvPr/>
          </p:nvSpPr>
          <p:spPr>
            <a:xfrm>
              <a:off x="8631175" y="4738018"/>
              <a:ext cx="821700" cy="2706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216" name="Google Shape;216;p18"/>
            <p:cNvCxnSpPr>
              <a:stCxn id="213" idx="0"/>
            </p:cNvCxnSpPr>
            <p:nvPr/>
          </p:nvCxnSpPr>
          <p:spPr>
            <a:xfrm rot="-5400000">
              <a:off x="4564125" y="-4206650"/>
              <a:ext cx="407400" cy="9301800"/>
            </a:xfrm>
            <a:prstGeom prst="bentConnector2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7" name="Google Shape;217;p18"/>
            <p:cNvCxnSpPr/>
            <p:nvPr/>
          </p:nvCxnSpPr>
          <p:spPr>
            <a:xfrm rot="-5400000">
              <a:off x="8004625" y="3021400"/>
              <a:ext cx="2364600" cy="289800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18" name="Google Shape;218;p18"/>
            <p:cNvSpPr/>
            <p:nvPr/>
          </p:nvSpPr>
          <p:spPr>
            <a:xfrm>
              <a:off x="-213750" y="2852300"/>
              <a:ext cx="521100" cy="2317800"/>
            </a:xfrm>
            <a:prstGeom prst="rect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CUSTOM_6_1_1"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Google Shape;220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19"/>
          <p:cNvSpPr txBox="1">
            <a:spLocks noGrp="1"/>
          </p:cNvSpPr>
          <p:nvPr>
            <p:ph type="subTitle" idx="1"/>
          </p:nvPr>
        </p:nvSpPr>
        <p:spPr>
          <a:xfrm>
            <a:off x="1294375" y="1641825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3" name="Google Shape;223;p19"/>
          <p:cNvSpPr txBox="1">
            <a:spLocks noGrp="1"/>
          </p:cNvSpPr>
          <p:nvPr>
            <p:ph type="subTitle" idx="2"/>
          </p:nvPr>
        </p:nvSpPr>
        <p:spPr>
          <a:xfrm>
            <a:off x="1294385" y="2761349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4" name="Google Shape;224;p19"/>
          <p:cNvSpPr txBox="1">
            <a:spLocks noGrp="1"/>
          </p:cNvSpPr>
          <p:nvPr>
            <p:ph type="subTitle" idx="3"/>
          </p:nvPr>
        </p:nvSpPr>
        <p:spPr>
          <a:xfrm>
            <a:off x="1294385" y="3880873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5" name="Google Shape;225;p19"/>
          <p:cNvSpPr txBox="1">
            <a:spLocks noGrp="1"/>
          </p:cNvSpPr>
          <p:nvPr>
            <p:ph type="subTitle" idx="4"/>
          </p:nvPr>
        </p:nvSpPr>
        <p:spPr>
          <a:xfrm>
            <a:off x="1294375" y="1329825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300" b="1">
                <a:latin typeface="Abel"/>
                <a:ea typeface="Abel"/>
                <a:cs typeface="Abel"/>
                <a:sym typeface="Abel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226" name="Google Shape;226;p19"/>
          <p:cNvSpPr txBox="1">
            <a:spLocks noGrp="1"/>
          </p:cNvSpPr>
          <p:nvPr>
            <p:ph type="subTitle" idx="5"/>
          </p:nvPr>
        </p:nvSpPr>
        <p:spPr>
          <a:xfrm>
            <a:off x="1294375" y="2450375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300" b="1">
                <a:latin typeface="Abel"/>
                <a:ea typeface="Abel"/>
                <a:cs typeface="Abel"/>
                <a:sym typeface="Abel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227" name="Google Shape;227;p19"/>
          <p:cNvSpPr txBox="1">
            <a:spLocks noGrp="1"/>
          </p:cNvSpPr>
          <p:nvPr>
            <p:ph type="subTitle" idx="6"/>
          </p:nvPr>
        </p:nvSpPr>
        <p:spPr>
          <a:xfrm>
            <a:off x="1294375" y="3570925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300" b="1">
                <a:latin typeface="Abel"/>
                <a:ea typeface="Abel"/>
                <a:cs typeface="Abel"/>
                <a:sym typeface="Abel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Font typeface="Abel"/>
              <a:buNone/>
              <a:defRPr sz="2600" b="1"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grpSp>
        <p:nvGrpSpPr>
          <p:cNvPr id="228" name="Google Shape;228;p19"/>
          <p:cNvGrpSpPr/>
          <p:nvPr/>
        </p:nvGrpSpPr>
        <p:grpSpPr>
          <a:xfrm>
            <a:off x="152400" y="80225"/>
            <a:ext cx="9039100" cy="4929225"/>
            <a:chOff x="152400" y="80225"/>
            <a:chExt cx="9039100" cy="4929225"/>
          </a:xfrm>
        </p:grpSpPr>
        <p:sp>
          <p:nvSpPr>
            <p:cNvPr id="229" name="Google Shape;229;p19"/>
            <p:cNvSpPr/>
            <p:nvPr/>
          </p:nvSpPr>
          <p:spPr>
            <a:xfrm>
              <a:off x="8363200" y="80225"/>
              <a:ext cx="828300" cy="160200"/>
            </a:xfrm>
            <a:prstGeom prst="rect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30" name="Google Shape;230;p19"/>
            <p:cNvSpPr/>
            <p:nvPr/>
          </p:nvSpPr>
          <p:spPr>
            <a:xfrm>
              <a:off x="8363200" y="314025"/>
              <a:ext cx="828300" cy="1602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31" name="Google Shape;231;p19"/>
            <p:cNvSpPr/>
            <p:nvPr/>
          </p:nvSpPr>
          <p:spPr>
            <a:xfrm>
              <a:off x="152400" y="4649150"/>
              <a:ext cx="408600" cy="3603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cxnSp>
          <p:nvCxnSpPr>
            <p:cNvPr id="232" name="Google Shape;232;p19"/>
            <p:cNvCxnSpPr>
              <a:endCxn id="229" idx="1"/>
            </p:cNvCxnSpPr>
            <p:nvPr/>
          </p:nvCxnSpPr>
          <p:spPr>
            <a:xfrm rot="10800000" flipH="1">
              <a:off x="356800" y="160325"/>
              <a:ext cx="8006400" cy="4488900"/>
            </a:xfrm>
            <a:prstGeom prst="bentConnector3">
              <a:avLst>
                <a:gd name="adj1" fmla="val 24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" name="Google Shape;276;p2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77" name="Google Shape;277;p22"/>
          <p:cNvSpPr txBox="1">
            <a:spLocks noGrp="1"/>
          </p:cNvSpPr>
          <p:nvPr>
            <p:ph type="title" hasCustomPrompt="1"/>
          </p:nvPr>
        </p:nvSpPr>
        <p:spPr>
          <a:xfrm>
            <a:off x="2223600" y="585702"/>
            <a:ext cx="4696800" cy="7059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5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78" name="Google Shape;278;p22"/>
          <p:cNvSpPr txBox="1">
            <a:spLocks noGrp="1"/>
          </p:cNvSpPr>
          <p:nvPr>
            <p:ph type="subTitle" idx="1"/>
          </p:nvPr>
        </p:nvSpPr>
        <p:spPr>
          <a:xfrm>
            <a:off x="2223600" y="1261182"/>
            <a:ext cx="4696800" cy="45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79" name="Google Shape;279;p22"/>
          <p:cNvSpPr txBox="1">
            <a:spLocks noGrp="1"/>
          </p:cNvSpPr>
          <p:nvPr>
            <p:ph type="title" idx="2" hasCustomPrompt="1"/>
          </p:nvPr>
        </p:nvSpPr>
        <p:spPr>
          <a:xfrm>
            <a:off x="2223600" y="2014164"/>
            <a:ext cx="4696800" cy="7059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5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80" name="Google Shape;280;p22"/>
          <p:cNvSpPr txBox="1">
            <a:spLocks noGrp="1"/>
          </p:cNvSpPr>
          <p:nvPr>
            <p:ph type="subTitle" idx="3"/>
          </p:nvPr>
        </p:nvSpPr>
        <p:spPr>
          <a:xfrm>
            <a:off x="2223600" y="2689643"/>
            <a:ext cx="4696800" cy="45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81" name="Google Shape;281;p22"/>
          <p:cNvSpPr txBox="1">
            <a:spLocks noGrp="1"/>
          </p:cNvSpPr>
          <p:nvPr>
            <p:ph type="title" idx="4" hasCustomPrompt="1"/>
          </p:nvPr>
        </p:nvSpPr>
        <p:spPr>
          <a:xfrm>
            <a:off x="2223600" y="3442626"/>
            <a:ext cx="4696800" cy="7059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5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82" name="Google Shape;282;p22"/>
          <p:cNvSpPr txBox="1">
            <a:spLocks noGrp="1"/>
          </p:cNvSpPr>
          <p:nvPr>
            <p:ph type="subTitle" idx="5"/>
          </p:nvPr>
        </p:nvSpPr>
        <p:spPr>
          <a:xfrm>
            <a:off x="2223600" y="4118103"/>
            <a:ext cx="4696800" cy="45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283" name="Google Shape;283;p22"/>
          <p:cNvGrpSpPr/>
          <p:nvPr/>
        </p:nvGrpSpPr>
        <p:grpSpPr>
          <a:xfrm>
            <a:off x="-66775" y="-80150"/>
            <a:ext cx="9720775" cy="5388325"/>
            <a:chOff x="-66775" y="-80150"/>
            <a:chExt cx="9720775" cy="5388325"/>
          </a:xfrm>
        </p:grpSpPr>
        <p:sp>
          <p:nvSpPr>
            <p:cNvPr id="284" name="Google Shape;284;p22"/>
            <p:cNvSpPr/>
            <p:nvPr/>
          </p:nvSpPr>
          <p:spPr>
            <a:xfrm>
              <a:off x="8625300" y="1302575"/>
              <a:ext cx="439200" cy="439200"/>
            </a:xfrm>
            <a:prstGeom prst="rect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5" name="Google Shape;285;p22"/>
            <p:cNvSpPr/>
            <p:nvPr/>
          </p:nvSpPr>
          <p:spPr>
            <a:xfrm>
              <a:off x="0" y="3887675"/>
              <a:ext cx="439200" cy="2520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6" name="Google Shape;286;p22"/>
            <p:cNvSpPr/>
            <p:nvPr/>
          </p:nvSpPr>
          <p:spPr>
            <a:xfrm>
              <a:off x="0" y="4261750"/>
              <a:ext cx="439200" cy="2520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7" name="Google Shape;287;p22"/>
            <p:cNvSpPr/>
            <p:nvPr/>
          </p:nvSpPr>
          <p:spPr>
            <a:xfrm>
              <a:off x="8625300" y="3967850"/>
              <a:ext cx="1028700" cy="1028700"/>
            </a:xfrm>
            <a:prstGeom prst="ellipse">
              <a:avLst/>
            </a:pr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88" name="Google Shape;288;p22"/>
            <p:cNvSpPr/>
            <p:nvPr/>
          </p:nvSpPr>
          <p:spPr>
            <a:xfrm>
              <a:off x="193725" y="140025"/>
              <a:ext cx="332700" cy="3327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289" name="Google Shape;289;p22"/>
            <p:cNvCxnSpPr>
              <a:stCxn id="288" idx="2"/>
              <a:endCxn id="285" idx="0"/>
            </p:cNvCxnSpPr>
            <p:nvPr/>
          </p:nvCxnSpPr>
          <p:spPr>
            <a:xfrm rot="5400000">
              <a:off x="-1417575" y="2109975"/>
              <a:ext cx="3414900" cy="140400"/>
            </a:xfrm>
            <a:prstGeom prst="bentConnector3">
              <a:avLst>
                <a:gd name="adj1" fmla="val 50001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90" name="Google Shape;290;p22"/>
            <p:cNvCxnSpPr>
              <a:stCxn id="284" idx="2"/>
            </p:cNvCxnSpPr>
            <p:nvPr/>
          </p:nvCxnSpPr>
          <p:spPr>
            <a:xfrm rot="-5400000" flipH="1">
              <a:off x="8335950" y="2250725"/>
              <a:ext cx="1431300" cy="413400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1" name="Google Shape;291;p22"/>
            <p:cNvSpPr/>
            <p:nvPr/>
          </p:nvSpPr>
          <p:spPr>
            <a:xfrm>
              <a:off x="4842900" y="-80150"/>
              <a:ext cx="4402200" cy="332700"/>
            </a:xfrm>
            <a:prstGeom prst="rect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92" name="Google Shape;292;p22"/>
            <p:cNvSpPr/>
            <p:nvPr/>
          </p:nvSpPr>
          <p:spPr>
            <a:xfrm>
              <a:off x="-66775" y="4789475"/>
              <a:ext cx="1990500" cy="518700"/>
            </a:xfrm>
            <a:prstGeom prst="rect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Google Shape;305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06" name="Google Shape;306;p24"/>
          <p:cNvSpPr txBox="1">
            <a:spLocks noGrp="1"/>
          </p:cNvSpPr>
          <p:nvPr>
            <p:ph type="title"/>
          </p:nvPr>
        </p:nvSpPr>
        <p:spPr>
          <a:xfrm>
            <a:off x="2347938" y="540000"/>
            <a:ext cx="4448100" cy="10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8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24"/>
          <p:cNvSpPr txBox="1">
            <a:spLocks noGrp="1"/>
          </p:cNvSpPr>
          <p:nvPr>
            <p:ph type="subTitle" idx="1"/>
          </p:nvPr>
        </p:nvSpPr>
        <p:spPr>
          <a:xfrm>
            <a:off x="2347900" y="1770662"/>
            <a:ext cx="4448100" cy="12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8" name="Google Shape;308;p24"/>
          <p:cNvSpPr txBox="1"/>
          <p:nvPr/>
        </p:nvSpPr>
        <p:spPr>
          <a:xfrm>
            <a:off x="2099100" y="3611950"/>
            <a:ext cx="4945800" cy="5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CREDITS: This presentation template was created by </a:t>
            </a:r>
            <a:r>
              <a:rPr lang="en" sz="1200" b="1" u="sng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 b="1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,</a:t>
            </a:r>
            <a:r>
              <a:rPr lang="en" sz="1200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 and includes icons by</a:t>
            </a:r>
            <a:r>
              <a:rPr lang="en" sz="1200" b="1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 </a:t>
            </a:r>
            <a:r>
              <a:rPr lang="en" sz="1200" b="1" u="sng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 b="1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,</a:t>
            </a:r>
            <a:r>
              <a:rPr lang="en" sz="1200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 and infographics &amp; images by </a:t>
            </a:r>
            <a:r>
              <a:rPr lang="en" sz="1200" b="1" u="sng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200" b="1" u="sng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 </a:t>
            </a:r>
            <a:endParaRPr sz="1200" b="1" u="sng">
              <a:solidFill>
                <a:schemeClr val="dk1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grpSp>
        <p:nvGrpSpPr>
          <p:cNvPr id="309" name="Google Shape;309;p24"/>
          <p:cNvGrpSpPr/>
          <p:nvPr/>
        </p:nvGrpSpPr>
        <p:grpSpPr>
          <a:xfrm>
            <a:off x="-370425" y="-167000"/>
            <a:ext cx="9815800" cy="5510950"/>
            <a:chOff x="-370425" y="-167000"/>
            <a:chExt cx="9815800" cy="5510950"/>
          </a:xfrm>
        </p:grpSpPr>
        <p:sp>
          <p:nvSpPr>
            <p:cNvPr id="310" name="Google Shape;310;p24"/>
            <p:cNvSpPr/>
            <p:nvPr/>
          </p:nvSpPr>
          <p:spPr>
            <a:xfrm>
              <a:off x="-370425" y="3941150"/>
              <a:ext cx="1402800" cy="1402800"/>
            </a:xfrm>
            <a:prstGeom prst="ellipse">
              <a:avLst/>
            </a:pr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11" name="Google Shape;311;p24"/>
            <p:cNvSpPr/>
            <p:nvPr/>
          </p:nvSpPr>
          <p:spPr>
            <a:xfrm>
              <a:off x="8530200" y="4161525"/>
              <a:ext cx="774900" cy="3408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12" name="Google Shape;312;p24"/>
            <p:cNvSpPr/>
            <p:nvPr/>
          </p:nvSpPr>
          <p:spPr>
            <a:xfrm>
              <a:off x="8530200" y="4649175"/>
              <a:ext cx="774900" cy="340800"/>
            </a:xfrm>
            <a:prstGeom prst="rect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13" name="Google Shape;313;p24"/>
            <p:cNvSpPr/>
            <p:nvPr/>
          </p:nvSpPr>
          <p:spPr>
            <a:xfrm>
              <a:off x="93525" y="741475"/>
              <a:ext cx="474300" cy="4743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14" name="Google Shape;314;p24"/>
            <p:cNvSpPr/>
            <p:nvPr/>
          </p:nvSpPr>
          <p:spPr>
            <a:xfrm>
              <a:off x="8295175" y="-167000"/>
              <a:ext cx="1150200" cy="1150200"/>
            </a:xfrm>
            <a:prstGeom prst="ellipse">
              <a:avLst/>
            </a:prstGeom>
            <a:solidFill>
              <a:schemeClr val="accen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cxnSp>
          <p:nvCxnSpPr>
            <p:cNvPr id="315" name="Google Shape;315;p24"/>
            <p:cNvCxnSpPr>
              <a:stCxn id="313" idx="0"/>
              <a:endCxn id="314" idx="2"/>
            </p:cNvCxnSpPr>
            <p:nvPr/>
          </p:nvCxnSpPr>
          <p:spPr>
            <a:xfrm rot="-5400000">
              <a:off x="4146225" y="-3407375"/>
              <a:ext cx="333300" cy="7964400"/>
            </a:xfrm>
            <a:prstGeom prst="bentConnector2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16" name="Google Shape;316;p24"/>
            <p:cNvCxnSpPr>
              <a:stCxn id="310" idx="0"/>
              <a:endCxn id="313" idx="2"/>
            </p:cNvCxnSpPr>
            <p:nvPr/>
          </p:nvCxnSpPr>
          <p:spPr>
            <a:xfrm rot="-5400000">
              <a:off x="-1031475" y="2578100"/>
              <a:ext cx="2725500" cy="600"/>
            </a:xfrm>
            <a:prstGeom prst="bentConnector3">
              <a:avLst>
                <a:gd name="adj1" fmla="val 49998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17" name="Google Shape;317;p24"/>
            <p:cNvCxnSpPr>
              <a:stCxn id="312" idx="1"/>
              <a:endCxn id="310" idx="6"/>
            </p:cNvCxnSpPr>
            <p:nvPr/>
          </p:nvCxnSpPr>
          <p:spPr>
            <a:xfrm rot="10800000">
              <a:off x="1032300" y="4642575"/>
              <a:ext cx="7497900" cy="177000"/>
            </a:xfrm>
            <a:prstGeom prst="bentConnector3">
              <a:avLst>
                <a:gd name="adj1" fmla="val 49999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9" name="Google Shape;319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20" name="Google Shape;320;p25"/>
          <p:cNvGrpSpPr/>
          <p:nvPr/>
        </p:nvGrpSpPr>
        <p:grpSpPr>
          <a:xfrm>
            <a:off x="-370425" y="-167000"/>
            <a:ext cx="9815800" cy="5510950"/>
            <a:chOff x="-370425" y="-167000"/>
            <a:chExt cx="9815800" cy="5510950"/>
          </a:xfrm>
        </p:grpSpPr>
        <p:sp>
          <p:nvSpPr>
            <p:cNvPr id="321" name="Google Shape;321;p25"/>
            <p:cNvSpPr/>
            <p:nvPr/>
          </p:nvSpPr>
          <p:spPr>
            <a:xfrm>
              <a:off x="-370425" y="3941150"/>
              <a:ext cx="1402800" cy="1402800"/>
            </a:xfrm>
            <a:prstGeom prst="ellipse">
              <a:avLst/>
            </a:pr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22" name="Google Shape;322;p25"/>
            <p:cNvSpPr/>
            <p:nvPr/>
          </p:nvSpPr>
          <p:spPr>
            <a:xfrm>
              <a:off x="8530200" y="4161525"/>
              <a:ext cx="774900" cy="3408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23" name="Google Shape;323;p25"/>
            <p:cNvSpPr/>
            <p:nvPr/>
          </p:nvSpPr>
          <p:spPr>
            <a:xfrm>
              <a:off x="8530200" y="4649175"/>
              <a:ext cx="774900" cy="340800"/>
            </a:xfrm>
            <a:prstGeom prst="rect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24" name="Google Shape;324;p25"/>
            <p:cNvSpPr/>
            <p:nvPr/>
          </p:nvSpPr>
          <p:spPr>
            <a:xfrm>
              <a:off x="93525" y="741475"/>
              <a:ext cx="474300" cy="4743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25" name="Google Shape;325;p25"/>
            <p:cNvSpPr/>
            <p:nvPr/>
          </p:nvSpPr>
          <p:spPr>
            <a:xfrm>
              <a:off x="8295175" y="-167000"/>
              <a:ext cx="1150200" cy="1150200"/>
            </a:xfrm>
            <a:prstGeom prst="ellipse">
              <a:avLst/>
            </a:prstGeom>
            <a:solidFill>
              <a:schemeClr val="accen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cxnSp>
          <p:nvCxnSpPr>
            <p:cNvPr id="326" name="Google Shape;326;p25"/>
            <p:cNvCxnSpPr>
              <a:stCxn id="324" idx="0"/>
              <a:endCxn id="325" idx="2"/>
            </p:cNvCxnSpPr>
            <p:nvPr/>
          </p:nvCxnSpPr>
          <p:spPr>
            <a:xfrm rot="-5400000">
              <a:off x="4146225" y="-3407375"/>
              <a:ext cx="333300" cy="7964400"/>
            </a:xfrm>
            <a:prstGeom prst="bentConnector2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7" name="Google Shape;327;p25"/>
            <p:cNvCxnSpPr>
              <a:stCxn id="321" idx="0"/>
              <a:endCxn id="324" idx="2"/>
            </p:cNvCxnSpPr>
            <p:nvPr/>
          </p:nvCxnSpPr>
          <p:spPr>
            <a:xfrm rot="-5400000">
              <a:off x="-1031475" y="2578100"/>
              <a:ext cx="2725500" cy="600"/>
            </a:xfrm>
            <a:prstGeom prst="bentConnector3">
              <a:avLst>
                <a:gd name="adj1" fmla="val 49998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28" name="Google Shape;328;p25"/>
            <p:cNvCxnSpPr>
              <a:stCxn id="323" idx="1"/>
              <a:endCxn id="321" idx="6"/>
            </p:cNvCxnSpPr>
            <p:nvPr/>
          </p:nvCxnSpPr>
          <p:spPr>
            <a:xfrm rot="10800000">
              <a:off x="1032300" y="4642575"/>
              <a:ext cx="7497900" cy="177000"/>
            </a:xfrm>
            <a:prstGeom prst="bentConnector3">
              <a:avLst>
                <a:gd name="adj1" fmla="val 49999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0" name="Google Shape;330;p2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8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31" name="Google Shape;331;p26"/>
          <p:cNvGrpSpPr/>
          <p:nvPr/>
        </p:nvGrpSpPr>
        <p:grpSpPr>
          <a:xfrm>
            <a:off x="-100075" y="371500"/>
            <a:ext cx="9757500" cy="4758625"/>
            <a:chOff x="-100075" y="371500"/>
            <a:chExt cx="9757500" cy="4758625"/>
          </a:xfrm>
        </p:grpSpPr>
        <p:sp>
          <p:nvSpPr>
            <p:cNvPr id="332" name="Google Shape;332;p26"/>
            <p:cNvSpPr/>
            <p:nvPr/>
          </p:nvSpPr>
          <p:spPr>
            <a:xfrm>
              <a:off x="8617025" y="371500"/>
              <a:ext cx="1040400" cy="1040400"/>
            </a:xfrm>
            <a:prstGeom prst="ellipse">
              <a:avLst/>
            </a:pr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33" name="Google Shape;333;p26"/>
            <p:cNvSpPr/>
            <p:nvPr/>
          </p:nvSpPr>
          <p:spPr>
            <a:xfrm>
              <a:off x="-86850" y="2518300"/>
              <a:ext cx="561900" cy="267900"/>
            </a:xfrm>
            <a:prstGeom prst="rect">
              <a:avLst/>
            </a:prstGeom>
            <a:solidFill>
              <a:schemeClr val="dk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34" name="Google Shape;334;p26"/>
            <p:cNvSpPr/>
            <p:nvPr/>
          </p:nvSpPr>
          <p:spPr>
            <a:xfrm>
              <a:off x="-86850" y="2905750"/>
              <a:ext cx="561900" cy="267900"/>
            </a:xfrm>
            <a:prstGeom prst="rect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335" name="Google Shape;335;p26"/>
            <p:cNvSpPr/>
            <p:nvPr/>
          </p:nvSpPr>
          <p:spPr>
            <a:xfrm>
              <a:off x="8617025" y="4475525"/>
              <a:ext cx="654600" cy="6546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cxnSp>
          <p:nvCxnSpPr>
            <p:cNvPr id="336" name="Google Shape;336;p26"/>
            <p:cNvCxnSpPr>
              <a:stCxn id="333" idx="0"/>
              <a:endCxn id="332" idx="0"/>
            </p:cNvCxnSpPr>
            <p:nvPr/>
          </p:nvCxnSpPr>
          <p:spPr>
            <a:xfrm rot="-5400000">
              <a:off x="3592200" y="-3026600"/>
              <a:ext cx="2146800" cy="8943000"/>
            </a:xfrm>
            <a:prstGeom prst="bentConnector3">
              <a:avLst>
                <a:gd name="adj1" fmla="val 111092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7" name="Google Shape;337;p26"/>
            <p:cNvCxnSpPr>
              <a:stCxn id="333" idx="2"/>
              <a:endCxn id="334" idx="0"/>
            </p:cNvCxnSpPr>
            <p:nvPr/>
          </p:nvCxnSpPr>
          <p:spPr>
            <a:xfrm rot="-5400000" flipH="1">
              <a:off x="134550" y="2845750"/>
              <a:ext cx="119700" cy="600"/>
            </a:xfrm>
            <a:prstGeom prst="bentConnector3">
              <a:avLst>
                <a:gd name="adj1" fmla="val 49937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8" name="Google Shape;338;p26"/>
            <p:cNvCxnSpPr>
              <a:stCxn id="335" idx="1"/>
            </p:cNvCxnSpPr>
            <p:nvPr/>
          </p:nvCxnSpPr>
          <p:spPr>
            <a:xfrm flipH="1">
              <a:off x="-100075" y="4802825"/>
              <a:ext cx="8717100" cy="600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bel"/>
              <a:buNone/>
              <a:defRPr sz="3000" b="1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400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●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○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■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●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○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■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●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○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■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5" r:id="rId5"/>
    <p:sldLayoutId id="2147483658" r:id="rId6"/>
    <p:sldLayoutId id="2147483659" r:id="rId7"/>
    <p:sldLayoutId id="2147483664" r:id="rId8"/>
    <p:sldLayoutId id="2147483665" r:id="rId9"/>
    <p:sldLayoutId id="2147483668" r:id="rId10"/>
    <p:sldLayoutId id="2147483670" r:id="rId11"/>
    <p:sldLayoutId id="2147483671" r:id="rId12"/>
    <p:sldLayoutId id="2147483672" r:id="rId1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2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12" Type="http://schemas.openxmlformats.org/officeDocument/2006/relationships/image" Target="../media/image11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jpg"/><Relationship Id="rId11" Type="http://schemas.openxmlformats.org/officeDocument/2006/relationships/image" Target="../media/image10.jpg"/><Relationship Id="rId5" Type="http://schemas.openxmlformats.org/officeDocument/2006/relationships/image" Target="../media/image4.jpg"/><Relationship Id="rId10" Type="http://schemas.openxmlformats.org/officeDocument/2006/relationships/image" Target="../media/image9.jpg"/><Relationship Id="rId4" Type="http://schemas.openxmlformats.org/officeDocument/2006/relationships/image" Target="../media/image3.jpg"/><Relationship Id="rId9" Type="http://schemas.openxmlformats.org/officeDocument/2006/relationships/image" Target="../media/image8.jpg"/><Relationship Id="rId14" Type="http://schemas.openxmlformats.org/officeDocument/2006/relationships/image" Target="../media/image13.jp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2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12" Type="http://schemas.openxmlformats.org/officeDocument/2006/relationships/image" Target="../media/image11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jpg"/><Relationship Id="rId11" Type="http://schemas.openxmlformats.org/officeDocument/2006/relationships/image" Target="../media/image10.jpg"/><Relationship Id="rId5" Type="http://schemas.openxmlformats.org/officeDocument/2006/relationships/image" Target="../media/image4.jpg"/><Relationship Id="rId10" Type="http://schemas.openxmlformats.org/officeDocument/2006/relationships/image" Target="../media/image9.jpg"/><Relationship Id="rId4" Type="http://schemas.openxmlformats.org/officeDocument/2006/relationships/image" Target="../media/image3.jpg"/><Relationship Id="rId9" Type="http://schemas.openxmlformats.org/officeDocument/2006/relationships/image" Target="../media/image8.jpg"/><Relationship Id="rId14" Type="http://schemas.openxmlformats.org/officeDocument/2006/relationships/image" Target="../media/image13.jp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2.jpg"/><Relationship Id="rId7" Type="http://schemas.openxmlformats.org/officeDocument/2006/relationships/image" Target="../media/image9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5.jp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8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8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8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8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8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8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8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8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8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8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8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8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8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8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8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8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10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3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3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3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3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3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3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3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3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3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3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3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3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3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30"/>
          <p:cNvSpPr txBox="1">
            <a:spLocks noGrp="1"/>
          </p:cNvSpPr>
          <p:nvPr>
            <p:ph type="ctrTitle"/>
          </p:nvPr>
        </p:nvSpPr>
        <p:spPr>
          <a:xfrm>
            <a:off x="1464075" y="833175"/>
            <a:ext cx="6215700" cy="277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dirty="0"/>
              <a:t>Work-Based Learning Project Module 6</a:t>
            </a:r>
            <a:endParaRPr sz="4800" dirty="0"/>
          </a:p>
        </p:txBody>
      </p:sp>
      <p:sp>
        <p:nvSpPr>
          <p:cNvPr id="350" name="Google Shape;350;p30"/>
          <p:cNvSpPr txBox="1">
            <a:spLocks noGrp="1"/>
          </p:cNvSpPr>
          <p:nvPr>
            <p:ph type="subTitle" idx="1"/>
          </p:nvPr>
        </p:nvSpPr>
        <p:spPr>
          <a:xfrm>
            <a:off x="2626425" y="3740974"/>
            <a:ext cx="3891300" cy="76145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Patty Pai 2029973</a:t>
            </a:r>
            <a:br>
              <a:rPr lang="en" dirty="0"/>
            </a:br>
            <a:r>
              <a:rPr lang="en" dirty="0"/>
              <a:t>Voice Study Centre</a:t>
            </a:r>
            <a:br>
              <a:rPr lang="en" dirty="0"/>
            </a:br>
            <a:r>
              <a:rPr lang="en" dirty="0"/>
              <a:t>Univeristy of Wales Trinity Saint David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4">
          <a:extLst>
            <a:ext uri="{FF2B5EF4-FFF2-40B4-BE49-F238E27FC236}">
              <a16:creationId xmlns:a16="http://schemas.microsoft.com/office/drawing/2014/main" id="{8EFCAEF6-4A92-80EA-2C5C-22C4AE3D5B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31">
            <a:extLst>
              <a:ext uri="{FF2B5EF4-FFF2-40B4-BE49-F238E27FC236}">
                <a16:creationId xmlns:a16="http://schemas.microsoft.com/office/drawing/2014/main" id="{2D55519F-B01D-8E8A-44CD-EE263CF72F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What singing-pedagogy concepts are conveyed in highly bookmarked, Mandarin-Chinese singing tutorial videos targeting beginners on BiliBili.com?</a:t>
            </a:r>
            <a:br>
              <a:rPr lang="en-US" dirty="0"/>
            </a:br>
            <a:br>
              <a:rPr lang="en-US" dirty="0"/>
            </a:br>
            <a:r>
              <a:rPr lang="en-US" sz="2400" dirty="0">
                <a:solidFill>
                  <a:schemeClr val="accent2"/>
                </a:solidFill>
              </a:rPr>
              <a:t>An exploratory, qualitative descriptive research </a:t>
            </a:r>
            <a:r>
              <a:rPr lang="en-US" sz="2400">
                <a:solidFill>
                  <a:schemeClr val="accent2"/>
                </a:solidFill>
              </a:rPr>
              <a:t>project using </a:t>
            </a:r>
            <a:r>
              <a:rPr lang="en-US" sz="2400" dirty="0">
                <a:solidFill>
                  <a:schemeClr val="accent2"/>
                </a:solidFill>
              </a:rPr>
              <a:t>document analysis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356" name="Google Shape;356;p31">
            <a:extLst>
              <a:ext uri="{FF2B5EF4-FFF2-40B4-BE49-F238E27FC236}">
                <a16:creationId xmlns:a16="http://schemas.microsoft.com/office/drawing/2014/main" id="{2A837FAD-F142-8077-A4A0-47445FDD0E2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20000" y="4196515"/>
            <a:ext cx="7704000" cy="35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WBL Project, Module 6: M.A. Professional Practice in Voice Pedagogy</a:t>
            </a:r>
            <a:br>
              <a:rPr lang="en" dirty="0"/>
            </a:br>
            <a:r>
              <a:rPr lang="en" dirty="0"/>
              <a:t>Voice Study Centre, University of Wales Trinity Saint David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32085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3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Agenda</a:t>
            </a:r>
            <a:endParaRPr dirty="0"/>
          </a:p>
        </p:txBody>
      </p:sp>
      <p:sp>
        <p:nvSpPr>
          <p:cNvPr id="369" name="Google Shape;369;p32"/>
          <p:cNvSpPr txBox="1">
            <a:spLocks noGrp="1"/>
          </p:cNvSpPr>
          <p:nvPr>
            <p:ph type="title" idx="5"/>
          </p:nvPr>
        </p:nvSpPr>
        <p:spPr>
          <a:xfrm>
            <a:off x="1415375" y="1175425"/>
            <a:ext cx="901200" cy="518700"/>
          </a:xfrm>
          <a:prstGeom prst="rect">
            <a:avLst/>
          </a:prstGeom>
        </p:spPr>
        <p:txBody>
          <a:bodyPr spcFirstLastPara="1" wrap="square" lIns="91425" tIns="45700" rIns="91425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370" name="Google Shape;370;p32"/>
          <p:cNvSpPr txBox="1">
            <a:spLocks noGrp="1"/>
          </p:cNvSpPr>
          <p:nvPr>
            <p:ph type="title" idx="6"/>
          </p:nvPr>
        </p:nvSpPr>
        <p:spPr>
          <a:xfrm>
            <a:off x="4121400" y="3018275"/>
            <a:ext cx="901200" cy="518700"/>
          </a:xfrm>
          <a:prstGeom prst="rect">
            <a:avLst/>
          </a:prstGeom>
        </p:spPr>
        <p:txBody>
          <a:bodyPr spcFirstLastPara="1" wrap="square" lIns="91425" tIns="45700" rIns="91425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371" name="Google Shape;371;p32"/>
          <p:cNvSpPr txBox="1">
            <a:spLocks noGrp="1"/>
          </p:cNvSpPr>
          <p:nvPr>
            <p:ph type="title" idx="7"/>
          </p:nvPr>
        </p:nvSpPr>
        <p:spPr>
          <a:xfrm>
            <a:off x="1415375" y="3018275"/>
            <a:ext cx="901200" cy="518700"/>
          </a:xfrm>
          <a:prstGeom prst="rect">
            <a:avLst/>
          </a:prstGeom>
        </p:spPr>
        <p:txBody>
          <a:bodyPr spcFirstLastPara="1" wrap="square" lIns="91425" tIns="45700" rIns="91425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372" name="Google Shape;372;p32"/>
          <p:cNvSpPr txBox="1">
            <a:spLocks noGrp="1"/>
          </p:cNvSpPr>
          <p:nvPr>
            <p:ph type="title" idx="8"/>
          </p:nvPr>
        </p:nvSpPr>
        <p:spPr>
          <a:xfrm>
            <a:off x="4121400" y="1175425"/>
            <a:ext cx="901200" cy="518700"/>
          </a:xfrm>
          <a:prstGeom prst="rect">
            <a:avLst/>
          </a:prstGeom>
        </p:spPr>
        <p:txBody>
          <a:bodyPr spcFirstLastPara="1" wrap="square" lIns="91425" tIns="45700" rIns="91425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375" name="Google Shape;375;p32"/>
          <p:cNvSpPr txBox="1">
            <a:spLocks noGrp="1"/>
          </p:cNvSpPr>
          <p:nvPr>
            <p:ph type="title" idx="14"/>
          </p:nvPr>
        </p:nvSpPr>
        <p:spPr>
          <a:xfrm>
            <a:off x="6827425" y="3018275"/>
            <a:ext cx="901200" cy="518700"/>
          </a:xfrm>
          <a:prstGeom prst="rect">
            <a:avLst/>
          </a:prstGeom>
        </p:spPr>
        <p:txBody>
          <a:bodyPr spcFirstLastPara="1" wrap="square" lIns="91425" tIns="45700" rIns="91425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  <p:sp>
        <p:nvSpPr>
          <p:cNvPr id="376" name="Google Shape;376;p32"/>
          <p:cNvSpPr txBox="1">
            <a:spLocks noGrp="1"/>
          </p:cNvSpPr>
          <p:nvPr>
            <p:ph type="title" idx="15"/>
          </p:nvPr>
        </p:nvSpPr>
        <p:spPr>
          <a:xfrm>
            <a:off x="6827425" y="1175425"/>
            <a:ext cx="901200" cy="518700"/>
          </a:xfrm>
          <a:prstGeom prst="rect">
            <a:avLst/>
          </a:prstGeom>
        </p:spPr>
        <p:txBody>
          <a:bodyPr spcFirstLastPara="1" wrap="square" lIns="91425" tIns="45700" rIns="91425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377" name="Google Shape;377;p32"/>
          <p:cNvSpPr txBox="1">
            <a:spLocks noGrp="1"/>
          </p:cNvSpPr>
          <p:nvPr>
            <p:ph type="subTitle" idx="16"/>
          </p:nvPr>
        </p:nvSpPr>
        <p:spPr>
          <a:xfrm>
            <a:off x="713225" y="2225528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Context;</a:t>
            </a:r>
            <a:br>
              <a:rPr lang="en" dirty="0"/>
            </a:br>
            <a:r>
              <a:rPr lang="en" dirty="0"/>
              <a:t>Aims &amp; Objectives </a:t>
            </a:r>
            <a:endParaRPr dirty="0"/>
          </a:p>
        </p:txBody>
      </p:sp>
      <p:sp>
        <p:nvSpPr>
          <p:cNvPr id="378" name="Google Shape;378;p32"/>
          <p:cNvSpPr txBox="1">
            <a:spLocks noGrp="1"/>
          </p:cNvSpPr>
          <p:nvPr>
            <p:ph type="subTitle" idx="17"/>
          </p:nvPr>
        </p:nvSpPr>
        <p:spPr>
          <a:xfrm>
            <a:off x="713225" y="3649994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endParaRPr dirty="0"/>
          </a:p>
        </p:txBody>
      </p:sp>
      <p:sp>
        <p:nvSpPr>
          <p:cNvPr id="379" name="Google Shape;379;p32"/>
          <p:cNvSpPr txBox="1">
            <a:spLocks noGrp="1"/>
          </p:cNvSpPr>
          <p:nvPr>
            <p:ph type="subTitle" idx="18"/>
          </p:nvPr>
        </p:nvSpPr>
        <p:spPr>
          <a:xfrm>
            <a:off x="3419250" y="3649994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dirty="0"/>
          </a:p>
        </p:txBody>
      </p:sp>
      <p:sp>
        <p:nvSpPr>
          <p:cNvPr id="380" name="Google Shape;380;p32"/>
          <p:cNvSpPr txBox="1">
            <a:spLocks noGrp="1"/>
          </p:cNvSpPr>
          <p:nvPr>
            <p:ph type="subTitle" idx="19"/>
          </p:nvPr>
        </p:nvSpPr>
        <p:spPr>
          <a:xfrm>
            <a:off x="3419250" y="1807419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381" name="Google Shape;381;p32"/>
          <p:cNvSpPr txBox="1">
            <a:spLocks noGrp="1"/>
          </p:cNvSpPr>
          <p:nvPr>
            <p:ph type="subTitle" idx="20"/>
          </p:nvPr>
        </p:nvSpPr>
        <p:spPr>
          <a:xfrm>
            <a:off x="6125275" y="3649994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Conclusions</a:t>
            </a:r>
            <a:endParaRPr dirty="0"/>
          </a:p>
        </p:txBody>
      </p:sp>
      <p:sp>
        <p:nvSpPr>
          <p:cNvPr id="382" name="Google Shape;382;p32"/>
          <p:cNvSpPr txBox="1">
            <a:spLocks noGrp="1"/>
          </p:cNvSpPr>
          <p:nvPr>
            <p:ph type="subTitle" idx="21"/>
          </p:nvPr>
        </p:nvSpPr>
        <p:spPr>
          <a:xfrm>
            <a:off x="6125275" y="2130831"/>
            <a:ext cx="2305500" cy="4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Research Methodology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3"/>
          <p:cNvSpPr txBox="1">
            <a:spLocks noGrp="1"/>
          </p:cNvSpPr>
          <p:nvPr>
            <p:ph type="title"/>
          </p:nvPr>
        </p:nvSpPr>
        <p:spPr>
          <a:xfrm>
            <a:off x="1074050" y="2330725"/>
            <a:ext cx="4630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Context;</a:t>
            </a:r>
            <a:br>
              <a:rPr lang="en" dirty="0"/>
            </a:br>
            <a:r>
              <a:rPr lang="en" dirty="0"/>
              <a:t>Aims &amp; Objectives</a:t>
            </a:r>
            <a:endParaRPr dirty="0"/>
          </a:p>
        </p:txBody>
      </p:sp>
      <p:sp>
        <p:nvSpPr>
          <p:cNvPr id="388" name="Google Shape;388;p33"/>
          <p:cNvSpPr txBox="1">
            <a:spLocks noGrp="1"/>
          </p:cNvSpPr>
          <p:nvPr>
            <p:ph type="subTitle" idx="1"/>
          </p:nvPr>
        </p:nvSpPr>
        <p:spPr>
          <a:xfrm>
            <a:off x="1074050" y="4098755"/>
            <a:ext cx="4630500" cy="49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Reasons for undertaking this project</a:t>
            </a:r>
            <a:endParaRPr dirty="0"/>
          </a:p>
        </p:txBody>
      </p:sp>
      <p:sp>
        <p:nvSpPr>
          <p:cNvPr id="389" name="Google Shape;389;p33"/>
          <p:cNvSpPr txBox="1">
            <a:spLocks noGrp="1"/>
          </p:cNvSpPr>
          <p:nvPr>
            <p:ph type="title" idx="2"/>
          </p:nvPr>
        </p:nvSpPr>
        <p:spPr>
          <a:xfrm>
            <a:off x="1074050" y="1195700"/>
            <a:ext cx="1324200" cy="1012800"/>
          </a:xfrm>
          <a:prstGeom prst="rect">
            <a:avLst/>
          </a:prstGeom>
        </p:spPr>
        <p:txBody>
          <a:bodyPr spcFirstLastPara="1" wrap="square" lIns="91425" tIns="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/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Context</a:t>
            </a:r>
            <a:br>
              <a:rPr lang="en" dirty="0"/>
            </a:br>
            <a:r>
              <a:rPr lang="en" sz="1200" b="0" dirty="0"/>
              <a:t>Reasons for undertaking this project</a:t>
            </a:r>
            <a:endParaRPr sz="1200" b="0" dirty="0"/>
          </a:p>
        </p:txBody>
      </p:sp>
      <p:sp>
        <p:nvSpPr>
          <p:cNvPr id="395" name="Google Shape;395;p34"/>
          <p:cNvSpPr txBox="1">
            <a:spLocks noGrp="1"/>
          </p:cNvSpPr>
          <p:nvPr>
            <p:ph type="subTitle" idx="1"/>
          </p:nvPr>
        </p:nvSpPr>
        <p:spPr>
          <a:xfrm>
            <a:off x="719975" y="2037083"/>
            <a:ext cx="7704050" cy="61364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Culturally sensitive materials and pedagogies for multicultural teaching environments and online (Parrish &amp; Linder-</a:t>
            </a:r>
            <a:r>
              <a:rPr lang="en-US" dirty="0" err="1"/>
              <a:t>Vanberschot</a:t>
            </a:r>
            <a:r>
              <a:rPr lang="en-US" dirty="0"/>
              <a:t>, 2010)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8" name="Google Shape;398;p34"/>
          <p:cNvSpPr txBox="1">
            <a:spLocks noGrp="1"/>
          </p:cNvSpPr>
          <p:nvPr>
            <p:ph type="subTitle" idx="4"/>
          </p:nvPr>
        </p:nvSpPr>
        <p:spPr>
          <a:xfrm>
            <a:off x="720025" y="159056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Intercultural Competence </a:t>
            </a:r>
            <a:r>
              <a:rPr lang="en-US" dirty="0"/>
              <a:t>(</a:t>
            </a:r>
            <a:r>
              <a:rPr lang="en-US" dirty="0" err="1"/>
              <a:t>Arasaratnam</a:t>
            </a:r>
            <a:r>
              <a:rPr lang="en-US" dirty="0"/>
              <a:t>, 2016; Fantini, 2020)</a:t>
            </a:r>
            <a:endParaRPr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CCC1A8DF-E030-A6F7-1391-BFE8C6EA94FA}"/>
              </a:ext>
            </a:extLst>
          </p:cNvPr>
          <p:cNvSpPr txBox="1">
            <a:spLocks/>
          </p:cNvSpPr>
          <p:nvPr/>
        </p:nvSpPr>
        <p:spPr>
          <a:xfrm>
            <a:off x="719925" y="3146890"/>
            <a:ext cx="7704050" cy="15515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1.1 billion internet users in China (Anon., 2024b)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Mandarin Chinese = main language of 1.31 billion people (Anon., 2024a)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1.02 million study-abroad students from China (Anon., 2025d, Anon., 2025c)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Top four choices: United States, the United Kingdom, Australia, and Canada (Anon., 2025c)</a:t>
            </a:r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8F175A24-6D74-5DCF-906A-2B0EEC8286F4}"/>
              </a:ext>
            </a:extLst>
          </p:cNvPr>
          <p:cNvSpPr txBox="1">
            <a:spLocks/>
          </p:cNvSpPr>
          <p:nvPr/>
        </p:nvSpPr>
        <p:spPr>
          <a:xfrm>
            <a:off x="720025" y="270037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Potential Students from China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9C9F82E-EA58-BC70-1974-DC5B0BFBA4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6E3A6172-BAB9-D422-C772-C18BF614EF2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Context</a:t>
            </a:r>
            <a:br>
              <a:rPr lang="en" dirty="0"/>
            </a:br>
            <a:r>
              <a:rPr lang="en" sz="1200" b="0" dirty="0"/>
              <a:t>Reasons for undertaking this project</a:t>
            </a: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DAB06ECA-EFA6-41CF-F36A-74FDC839EBC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037082"/>
            <a:ext cx="7704050" cy="106397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Professional freelance translator since 2005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Graduate-level translation instructor since 2017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Classically trained vocalist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Personal experiences with own voice teachers re: intercultural competence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30A05230-41FB-6CE5-96EB-68C15B9F1350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59056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Researcher Background</a:t>
            </a:r>
            <a:endParaRPr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EF89017C-7DE4-73BC-8326-374385767DF3}"/>
              </a:ext>
            </a:extLst>
          </p:cNvPr>
          <p:cNvSpPr txBox="1">
            <a:spLocks/>
          </p:cNvSpPr>
          <p:nvPr/>
        </p:nvSpPr>
        <p:spPr>
          <a:xfrm>
            <a:off x="719925" y="3547577"/>
            <a:ext cx="7704050" cy="8700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Only one paper found, assesses belting pedagogy in YouTube videos (Tan,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other similar research, none studying Mandarin Chinese videos</a:t>
            </a:r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FA51887A-A4F9-3306-9AA4-31FC84033DFA}"/>
              </a:ext>
            </a:extLst>
          </p:cNvPr>
          <p:cNvSpPr txBox="1">
            <a:spLocks/>
          </p:cNvSpPr>
          <p:nvPr/>
        </p:nvSpPr>
        <p:spPr>
          <a:xfrm>
            <a:off x="720025" y="3101056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Existing Literature</a:t>
            </a:r>
          </a:p>
        </p:txBody>
      </p:sp>
    </p:spTree>
    <p:extLst>
      <p:ext uri="{BB962C8B-B14F-4D97-AF65-F5344CB8AC3E}">
        <p14:creationId xmlns:p14="http://schemas.microsoft.com/office/powerpoint/2010/main" val="1152398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1D3F7106-3253-20BB-CDB6-6199F241BE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7DCDE399-CA32-4E16-2915-11258A121F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Context</a:t>
            </a:r>
            <a:br>
              <a:rPr lang="en" dirty="0"/>
            </a:br>
            <a:r>
              <a:rPr lang="en" sz="1200" b="0" dirty="0"/>
              <a:t>Reasons for undertaking this project</a:t>
            </a: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31B0877E-A8CE-E8D5-D92B-6571E0E9DC7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037083"/>
            <a:ext cx="7704050" cy="98545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Contribute to knowledge base about online videos as pedagogical tools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Resource for voice teachers to gain insight into concepts in online singing tutorial videos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Resource for increasing understanding about Mandarin-Chinese singing pedagogy concepts to support intercultural competence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3EF0EBF4-BE77-3191-7FD6-92EE55E64307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59056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Aims, Objectives</a:t>
            </a:r>
            <a:endParaRPr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F32EEA2C-4263-1F81-0ADF-A9BC084469A3}"/>
              </a:ext>
            </a:extLst>
          </p:cNvPr>
          <p:cNvSpPr txBox="1">
            <a:spLocks/>
          </p:cNvSpPr>
          <p:nvPr/>
        </p:nvSpPr>
        <p:spPr>
          <a:xfrm>
            <a:off x="719925" y="3547577"/>
            <a:ext cx="7704050" cy="1065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 to conduct a qualitative descriptive research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Perform rigorous document analysis and thematic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Gain an understanding of history of Chinese vocal music and Western music in China for context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Become familiar with singing pedagogy concepts as expressed in Mandarin Chinese</a:t>
            </a:r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8F5302BB-04EF-3B98-22E6-3FE605414555}"/>
              </a:ext>
            </a:extLst>
          </p:cNvPr>
          <p:cNvSpPr txBox="1">
            <a:spLocks/>
          </p:cNvSpPr>
          <p:nvPr/>
        </p:nvSpPr>
        <p:spPr>
          <a:xfrm>
            <a:off x="720025" y="3101056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3990848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61B0F0A7-9608-A46A-7BE1-D8855069A0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3">
            <a:extLst>
              <a:ext uri="{FF2B5EF4-FFF2-40B4-BE49-F238E27FC236}">
                <a16:creationId xmlns:a16="http://schemas.microsoft.com/office/drawing/2014/main" id="{1A5AAD7C-1409-D751-5FF3-FF4477D56E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74050" y="2330725"/>
            <a:ext cx="4630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388" name="Google Shape;388;p33">
            <a:extLst>
              <a:ext uri="{FF2B5EF4-FFF2-40B4-BE49-F238E27FC236}">
                <a16:creationId xmlns:a16="http://schemas.microsoft.com/office/drawing/2014/main" id="{F69C42C0-EAFE-7F97-273D-37A7EDCE16D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74050" y="4098755"/>
            <a:ext cx="4630500" cy="49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Purpose: Contextualization of the Study</a:t>
            </a:r>
            <a:endParaRPr dirty="0"/>
          </a:p>
        </p:txBody>
      </p:sp>
      <p:sp>
        <p:nvSpPr>
          <p:cNvPr id="389" name="Google Shape;389;p33">
            <a:extLst>
              <a:ext uri="{FF2B5EF4-FFF2-40B4-BE49-F238E27FC236}">
                <a16:creationId xmlns:a16="http://schemas.microsoft.com/office/drawing/2014/main" id="{7C9C0866-7C49-6AAC-39ED-9749CE1D2700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1074050" y="1195700"/>
            <a:ext cx="1324200" cy="1012800"/>
          </a:xfrm>
          <a:prstGeom prst="rect">
            <a:avLst/>
          </a:prstGeom>
        </p:spPr>
        <p:txBody>
          <a:bodyPr spcFirstLastPara="1" wrap="square" lIns="91425" tIns="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20942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">
          <a:extLst>
            <a:ext uri="{FF2B5EF4-FFF2-40B4-BE49-F238E27FC236}">
              <a16:creationId xmlns:a16="http://schemas.microsoft.com/office/drawing/2014/main" id="{D74B7EB6-E1B4-BCF9-B092-AEECE97C7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42">
            <a:extLst>
              <a:ext uri="{FF2B5EF4-FFF2-40B4-BE49-F238E27FC236}">
                <a16:creationId xmlns:a16="http://schemas.microsoft.com/office/drawing/2014/main" id="{C38D60AA-85FC-E56B-3C7B-A02710A296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491" name="Google Shape;491;p42">
            <a:extLst>
              <a:ext uri="{FF2B5EF4-FFF2-40B4-BE49-F238E27FC236}">
                <a16:creationId xmlns:a16="http://schemas.microsoft.com/office/drawing/2014/main" id="{089D54E0-5178-98D5-21C5-51ACA5BCF83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94375" y="1785661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Why study online videos?</a:t>
            </a:r>
            <a:endParaRPr dirty="0"/>
          </a:p>
        </p:txBody>
      </p:sp>
      <p:sp>
        <p:nvSpPr>
          <p:cNvPr id="492" name="Google Shape;492;p42">
            <a:extLst>
              <a:ext uri="{FF2B5EF4-FFF2-40B4-BE49-F238E27FC236}">
                <a16:creationId xmlns:a16="http://schemas.microsoft.com/office/drawing/2014/main" id="{2C6A3004-4361-4968-AEE4-D5DA8A88D62F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1294385" y="2905185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is China’s history of vocal music, how did Western music become dominant, and what is the current state?</a:t>
            </a:r>
            <a:endParaRPr dirty="0"/>
          </a:p>
        </p:txBody>
      </p:sp>
      <p:sp>
        <p:nvSpPr>
          <p:cNvPr id="493" name="Google Shape;493;p42">
            <a:extLst>
              <a:ext uri="{FF2B5EF4-FFF2-40B4-BE49-F238E27FC236}">
                <a16:creationId xmlns:a16="http://schemas.microsoft.com/office/drawing/2014/main" id="{E90B4E39-3619-3CA1-7651-DE54E82F6CD3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1294385" y="4024709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factors are important to keep in mind when reading translations from Chinese into English?</a:t>
            </a:r>
            <a:endParaRPr dirty="0"/>
          </a:p>
        </p:txBody>
      </p:sp>
      <p:sp>
        <p:nvSpPr>
          <p:cNvPr id="494" name="Google Shape;494;p42">
            <a:extLst>
              <a:ext uri="{FF2B5EF4-FFF2-40B4-BE49-F238E27FC236}">
                <a16:creationId xmlns:a16="http://schemas.microsoft.com/office/drawing/2014/main" id="{C9723E8C-7FF7-D7D3-58F5-28F042A304C9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1294375" y="14736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Validity of Online Videos as Pedagogical Tools</a:t>
            </a:r>
            <a:endParaRPr dirty="0"/>
          </a:p>
        </p:txBody>
      </p:sp>
      <p:sp>
        <p:nvSpPr>
          <p:cNvPr id="495" name="Google Shape;495;p42">
            <a:extLst>
              <a:ext uri="{FF2B5EF4-FFF2-40B4-BE49-F238E27FC236}">
                <a16:creationId xmlns:a16="http://schemas.microsoft.com/office/drawing/2014/main" id="{35211899-35A7-C390-A58F-D028A0A6D847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1294375" y="259421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endParaRPr dirty="0"/>
          </a:p>
        </p:txBody>
      </p:sp>
      <p:sp>
        <p:nvSpPr>
          <p:cNvPr id="496" name="Google Shape;496;p42">
            <a:extLst>
              <a:ext uri="{FF2B5EF4-FFF2-40B4-BE49-F238E27FC236}">
                <a16:creationId xmlns:a16="http://schemas.microsoft.com/office/drawing/2014/main" id="{1F7271FE-AE64-9084-C916-36055E8054DD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1294375" y="37147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Issues in Translations from Chinese to English</a:t>
            </a:r>
            <a:endParaRPr dirty="0"/>
          </a:p>
        </p:txBody>
      </p:sp>
      <p:sp>
        <p:nvSpPr>
          <p:cNvPr id="497" name="Google Shape;497;p42">
            <a:extLst>
              <a:ext uri="{FF2B5EF4-FFF2-40B4-BE49-F238E27FC236}">
                <a16:creationId xmlns:a16="http://schemas.microsoft.com/office/drawing/2014/main" id="{A228E560-0F86-B501-97B5-C2E46640FEE3}"/>
              </a:ext>
            </a:extLst>
          </p:cNvPr>
          <p:cNvSpPr/>
          <p:nvPr/>
        </p:nvSpPr>
        <p:spPr>
          <a:xfrm>
            <a:off x="720000" y="1482661"/>
            <a:ext cx="521100" cy="4095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1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8" name="Google Shape;498;p42">
            <a:extLst>
              <a:ext uri="{FF2B5EF4-FFF2-40B4-BE49-F238E27FC236}">
                <a16:creationId xmlns:a16="http://schemas.microsoft.com/office/drawing/2014/main" id="{E868E1EC-49E6-C315-8A7A-09A4C493B14B}"/>
              </a:ext>
            </a:extLst>
          </p:cNvPr>
          <p:cNvSpPr/>
          <p:nvPr/>
        </p:nvSpPr>
        <p:spPr>
          <a:xfrm>
            <a:off x="719988" y="2600950"/>
            <a:ext cx="521100" cy="4095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2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9" name="Google Shape;499;p42">
            <a:extLst>
              <a:ext uri="{FF2B5EF4-FFF2-40B4-BE49-F238E27FC236}">
                <a16:creationId xmlns:a16="http://schemas.microsoft.com/office/drawing/2014/main" id="{37A27089-CB86-7063-33ED-94AD0F3661C5}"/>
              </a:ext>
            </a:extLst>
          </p:cNvPr>
          <p:cNvSpPr/>
          <p:nvPr/>
        </p:nvSpPr>
        <p:spPr>
          <a:xfrm>
            <a:off x="720000" y="3719240"/>
            <a:ext cx="521100" cy="4095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3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2" name="Google Shape;388;p33">
            <a:extLst>
              <a:ext uri="{FF2B5EF4-FFF2-40B4-BE49-F238E27FC236}">
                <a16:creationId xmlns:a16="http://schemas.microsoft.com/office/drawing/2014/main" id="{82209817-2BD7-2A97-6E1C-5194AF4E8F6A}"/>
              </a:ext>
            </a:extLst>
          </p:cNvPr>
          <p:cNvSpPr txBox="1">
            <a:spLocks/>
          </p:cNvSpPr>
          <p:nvPr/>
        </p:nvSpPr>
        <p:spPr>
          <a:xfrm>
            <a:off x="719825" y="869550"/>
            <a:ext cx="4630500" cy="49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/>
              <a:t>Purpose: Contextualization of the Study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503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">
          <a:extLst>
            <a:ext uri="{FF2B5EF4-FFF2-40B4-BE49-F238E27FC236}">
              <a16:creationId xmlns:a16="http://schemas.microsoft.com/office/drawing/2014/main" id="{1B27FEBC-6A7C-3592-ADC1-374B5699F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42">
            <a:extLst>
              <a:ext uri="{FF2B5EF4-FFF2-40B4-BE49-F238E27FC236}">
                <a16:creationId xmlns:a16="http://schemas.microsoft.com/office/drawing/2014/main" id="{0781D8BC-B35C-1722-068B-BD51651C1A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491" name="Google Shape;491;p42">
            <a:extLst>
              <a:ext uri="{FF2B5EF4-FFF2-40B4-BE49-F238E27FC236}">
                <a16:creationId xmlns:a16="http://schemas.microsoft.com/office/drawing/2014/main" id="{F1BAAC27-1CAB-C85B-8A83-B4A6FAB80FF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94375" y="1785661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Why study online videos?</a:t>
            </a:r>
            <a:endParaRPr dirty="0"/>
          </a:p>
        </p:txBody>
      </p:sp>
      <p:sp>
        <p:nvSpPr>
          <p:cNvPr id="492" name="Google Shape;492;p42">
            <a:extLst>
              <a:ext uri="{FF2B5EF4-FFF2-40B4-BE49-F238E27FC236}">
                <a16:creationId xmlns:a16="http://schemas.microsoft.com/office/drawing/2014/main" id="{732215F7-5352-5837-0272-06C975E2CF36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1294385" y="2905185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What is China’s history of vocal music, how did Western music become dominant, and what is the current state?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3" name="Google Shape;493;p42">
            <a:extLst>
              <a:ext uri="{FF2B5EF4-FFF2-40B4-BE49-F238E27FC236}">
                <a16:creationId xmlns:a16="http://schemas.microsoft.com/office/drawing/2014/main" id="{299C5773-732F-E6FA-8233-F0962E8163C3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1294385" y="4024709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What factors are important to keep in mind when reading translations from Chinese into English?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4" name="Google Shape;494;p42">
            <a:extLst>
              <a:ext uri="{FF2B5EF4-FFF2-40B4-BE49-F238E27FC236}">
                <a16:creationId xmlns:a16="http://schemas.microsoft.com/office/drawing/2014/main" id="{C92AA2A0-E1BE-3B8E-1AB6-DB0D4150CEB9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1294375" y="14736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Validity of Online Videos as Pedagogical Tools</a:t>
            </a:r>
            <a:endParaRPr dirty="0"/>
          </a:p>
        </p:txBody>
      </p:sp>
      <p:sp>
        <p:nvSpPr>
          <p:cNvPr id="495" name="Google Shape;495;p42">
            <a:extLst>
              <a:ext uri="{FF2B5EF4-FFF2-40B4-BE49-F238E27FC236}">
                <a16:creationId xmlns:a16="http://schemas.microsoft.com/office/drawing/2014/main" id="{264A1058-78A6-C4C2-0AFA-D61130814F67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1294375" y="259421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Brief History of Traditional and Western Vocal Music in China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6" name="Google Shape;496;p42">
            <a:extLst>
              <a:ext uri="{FF2B5EF4-FFF2-40B4-BE49-F238E27FC236}">
                <a16:creationId xmlns:a16="http://schemas.microsoft.com/office/drawing/2014/main" id="{E16B7DFD-1912-BED0-6B73-F4210238F3F0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1294375" y="37147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Issues in Translations from Chinese to English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7" name="Google Shape;497;p42">
            <a:extLst>
              <a:ext uri="{FF2B5EF4-FFF2-40B4-BE49-F238E27FC236}">
                <a16:creationId xmlns:a16="http://schemas.microsoft.com/office/drawing/2014/main" id="{9F525138-65F0-8EBF-B3A6-21BFD0BEF411}"/>
              </a:ext>
            </a:extLst>
          </p:cNvPr>
          <p:cNvSpPr/>
          <p:nvPr/>
        </p:nvSpPr>
        <p:spPr>
          <a:xfrm>
            <a:off x="720000" y="1482661"/>
            <a:ext cx="521100" cy="4095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1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8" name="Google Shape;498;p42">
            <a:extLst>
              <a:ext uri="{FF2B5EF4-FFF2-40B4-BE49-F238E27FC236}">
                <a16:creationId xmlns:a16="http://schemas.microsoft.com/office/drawing/2014/main" id="{B4B7621B-BB23-21F4-4247-BD8BF604E88B}"/>
              </a:ext>
            </a:extLst>
          </p:cNvPr>
          <p:cNvSpPr/>
          <p:nvPr/>
        </p:nvSpPr>
        <p:spPr>
          <a:xfrm>
            <a:off x="719988" y="2600950"/>
            <a:ext cx="521100" cy="4095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2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9" name="Google Shape;499;p42">
            <a:extLst>
              <a:ext uri="{FF2B5EF4-FFF2-40B4-BE49-F238E27FC236}">
                <a16:creationId xmlns:a16="http://schemas.microsoft.com/office/drawing/2014/main" id="{354C97A7-FEA3-ABCB-6A3D-4399F8868D25}"/>
              </a:ext>
            </a:extLst>
          </p:cNvPr>
          <p:cNvSpPr/>
          <p:nvPr/>
        </p:nvSpPr>
        <p:spPr>
          <a:xfrm>
            <a:off x="720000" y="3719240"/>
            <a:ext cx="521100" cy="4095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3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2" name="Google Shape;388;p33">
            <a:extLst>
              <a:ext uri="{FF2B5EF4-FFF2-40B4-BE49-F238E27FC236}">
                <a16:creationId xmlns:a16="http://schemas.microsoft.com/office/drawing/2014/main" id="{902912B2-43FB-3DD4-C336-7CC50FCFF638}"/>
              </a:ext>
            </a:extLst>
          </p:cNvPr>
          <p:cNvSpPr txBox="1">
            <a:spLocks/>
          </p:cNvSpPr>
          <p:nvPr/>
        </p:nvSpPr>
        <p:spPr>
          <a:xfrm>
            <a:off x="719825" y="869550"/>
            <a:ext cx="4630500" cy="49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/>
              <a:t>Purpose: Contextualization of the Study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420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9FBDBE4-C4F5-5792-2213-45687D522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98A7C860-7C2F-57E3-193A-C58A85AE96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Validity of Online Videos as Pedagogical Tools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7752897D-A45E-F2AC-40D0-B75448C4EB3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667213"/>
            <a:ext cx="7704050" cy="141503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Student-centered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Learning: socially and culturally mediated activity within the larger context of a student’s society and culture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Cultural tools appropriate to the learner play an important role in their learning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r>
              <a:rPr lang="de-DE" dirty="0"/>
              <a:t>(Mahn and John‐Steiner, 2012; Van der Veer, 2014)</a:t>
            </a: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397A5878-851C-7123-B777-6980F25D379D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2206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Vygotsky’s Sociocultural Learning Theory</a:t>
            </a:r>
            <a:endParaRPr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7D3BAB3E-001F-FB52-826B-26B506EAD268}"/>
              </a:ext>
            </a:extLst>
          </p:cNvPr>
          <p:cNvSpPr txBox="1">
            <a:spLocks/>
          </p:cNvSpPr>
          <p:nvPr/>
        </p:nvSpPr>
        <p:spPr>
          <a:xfrm>
            <a:off x="719925" y="3537297"/>
            <a:ext cx="7704050" cy="1065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Incorporating videos in formal curricula improves student engagement and learning outcomes (</a:t>
            </a:r>
            <a:r>
              <a:rPr lang="en-US" dirty="0" err="1"/>
              <a:t>Noetel</a:t>
            </a:r>
            <a:r>
              <a:rPr lang="en-US" dirty="0"/>
              <a:t> et al., 2021; Zhu et al., 2022; Zhang and </a:t>
            </a:r>
            <a:r>
              <a:rPr lang="en-US" dirty="0" err="1"/>
              <a:t>Taranikanti</a:t>
            </a:r>
            <a:r>
              <a:rPr lang="en-US" dirty="0"/>
              <a:t>, 2024)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Avocational use of online instructional videos aligns with Bandura’s theory of self-efficacy (Bandura, 1977)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3324A10E-7872-9D2D-C689-E55F892659F5}"/>
              </a:ext>
            </a:extLst>
          </p:cNvPr>
          <p:cNvSpPr txBox="1">
            <a:spLocks/>
          </p:cNvSpPr>
          <p:nvPr/>
        </p:nvSpPr>
        <p:spPr>
          <a:xfrm>
            <a:off x="720000" y="3090776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Videos as Pedagogical Tools</a:t>
            </a:r>
          </a:p>
        </p:txBody>
      </p:sp>
    </p:spTree>
    <p:extLst>
      <p:ext uri="{BB962C8B-B14F-4D97-AF65-F5344CB8AC3E}">
        <p14:creationId xmlns:p14="http://schemas.microsoft.com/office/powerpoint/2010/main" val="3725647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">
          <a:extLst>
            <a:ext uri="{FF2B5EF4-FFF2-40B4-BE49-F238E27FC236}">
              <a16:creationId xmlns:a16="http://schemas.microsoft.com/office/drawing/2014/main" id="{46CF30F2-FDFE-6D36-4B6C-F03C6910E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42">
            <a:extLst>
              <a:ext uri="{FF2B5EF4-FFF2-40B4-BE49-F238E27FC236}">
                <a16:creationId xmlns:a16="http://schemas.microsoft.com/office/drawing/2014/main" id="{9D253539-54C9-8667-9077-2C474ED28E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491" name="Google Shape;491;p42">
            <a:extLst>
              <a:ext uri="{FF2B5EF4-FFF2-40B4-BE49-F238E27FC236}">
                <a16:creationId xmlns:a16="http://schemas.microsoft.com/office/drawing/2014/main" id="{4D74C332-4547-1F72-FCED-C18D4E343DB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94375" y="1785661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Why study online videos?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2" name="Google Shape;492;p42">
            <a:extLst>
              <a:ext uri="{FF2B5EF4-FFF2-40B4-BE49-F238E27FC236}">
                <a16:creationId xmlns:a16="http://schemas.microsoft.com/office/drawing/2014/main" id="{1066DC02-1968-980C-AE3C-72AB2D5F6F37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1294385" y="2905185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tx1"/>
                </a:solidFill>
              </a:rPr>
              <a:t>What is China’s history of vocal music, how did Western music become dominant, and what is the current state?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493" name="Google Shape;493;p42">
            <a:extLst>
              <a:ext uri="{FF2B5EF4-FFF2-40B4-BE49-F238E27FC236}">
                <a16:creationId xmlns:a16="http://schemas.microsoft.com/office/drawing/2014/main" id="{F62E99CB-5FD3-B6D0-29D3-D5A49407101D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1294385" y="4024709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What factors are important to keep in mind when reading translations from Chinese into English?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4" name="Google Shape;494;p42">
            <a:extLst>
              <a:ext uri="{FF2B5EF4-FFF2-40B4-BE49-F238E27FC236}">
                <a16:creationId xmlns:a16="http://schemas.microsoft.com/office/drawing/2014/main" id="{E3026F35-E58D-7DBC-4D36-41D43C50EF3E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1294375" y="14736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Validity of Online Videos as Pedagogical Tools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5" name="Google Shape;495;p42">
            <a:extLst>
              <a:ext uri="{FF2B5EF4-FFF2-40B4-BE49-F238E27FC236}">
                <a16:creationId xmlns:a16="http://schemas.microsoft.com/office/drawing/2014/main" id="{F78E28D1-4D32-2524-823E-17DC62B59CFC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1294375" y="259421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tx1"/>
                </a:solidFill>
              </a:rPr>
              <a:t>Brief History of Traditional and Western Vocal Music in China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496" name="Google Shape;496;p42">
            <a:extLst>
              <a:ext uri="{FF2B5EF4-FFF2-40B4-BE49-F238E27FC236}">
                <a16:creationId xmlns:a16="http://schemas.microsoft.com/office/drawing/2014/main" id="{BBF3F0AC-96B9-0C71-40C5-D627F0368C3A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1294375" y="37147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Issues in Translations from Chinese to English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7" name="Google Shape;497;p42">
            <a:extLst>
              <a:ext uri="{FF2B5EF4-FFF2-40B4-BE49-F238E27FC236}">
                <a16:creationId xmlns:a16="http://schemas.microsoft.com/office/drawing/2014/main" id="{5C88B8BE-A813-293A-D3C4-82EFB380D78C}"/>
              </a:ext>
            </a:extLst>
          </p:cNvPr>
          <p:cNvSpPr/>
          <p:nvPr/>
        </p:nvSpPr>
        <p:spPr>
          <a:xfrm>
            <a:off x="720000" y="1482661"/>
            <a:ext cx="521100" cy="4095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1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8" name="Google Shape;498;p42">
            <a:extLst>
              <a:ext uri="{FF2B5EF4-FFF2-40B4-BE49-F238E27FC236}">
                <a16:creationId xmlns:a16="http://schemas.microsoft.com/office/drawing/2014/main" id="{921C9CCF-8642-3CB9-B08D-5515F34195B6}"/>
              </a:ext>
            </a:extLst>
          </p:cNvPr>
          <p:cNvSpPr/>
          <p:nvPr/>
        </p:nvSpPr>
        <p:spPr>
          <a:xfrm>
            <a:off x="719988" y="2600950"/>
            <a:ext cx="521100" cy="4095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2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9" name="Google Shape;499;p42">
            <a:extLst>
              <a:ext uri="{FF2B5EF4-FFF2-40B4-BE49-F238E27FC236}">
                <a16:creationId xmlns:a16="http://schemas.microsoft.com/office/drawing/2014/main" id="{B31B50AA-B472-97B7-DFE1-F63AF1D87836}"/>
              </a:ext>
            </a:extLst>
          </p:cNvPr>
          <p:cNvSpPr/>
          <p:nvPr/>
        </p:nvSpPr>
        <p:spPr>
          <a:xfrm>
            <a:off x="720000" y="3719240"/>
            <a:ext cx="521100" cy="4095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3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2" name="Google Shape;388;p33">
            <a:extLst>
              <a:ext uri="{FF2B5EF4-FFF2-40B4-BE49-F238E27FC236}">
                <a16:creationId xmlns:a16="http://schemas.microsoft.com/office/drawing/2014/main" id="{041080B4-F94D-2F2A-2635-7FEDA386C49A}"/>
              </a:ext>
            </a:extLst>
          </p:cNvPr>
          <p:cNvSpPr txBox="1">
            <a:spLocks/>
          </p:cNvSpPr>
          <p:nvPr/>
        </p:nvSpPr>
        <p:spPr>
          <a:xfrm>
            <a:off x="719825" y="869550"/>
            <a:ext cx="4630500" cy="49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/>
              <a:t>Purpose: Contextualization of the Study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119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0377C6F9-2ADA-6D3F-748C-0569191C04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CF2D114D-F942-7856-08E9-803051B609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46F30EBF-5557-24AE-95EF-756D88BEB93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321330"/>
            <a:ext cx="7704050" cy="45032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Supports culturally informed perspective on study’s findings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6F3F5D72-2952-C420-00D9-3ECBDE76C243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874809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For Contextualization of Findings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834271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075AC50D-FC11-B9DF-BFF7-235B876A3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CECCC1B7-DCE4-4934-3162-C9B9D6DE93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2A3D8F91-D976-C4C0-3080-01C8A3E00CD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87765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Known references date back to Shang dynasty (1600 BCE–1046 BCE) (Yang, 2020; Yan, 2023)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Records of vocal music theories in Western Zhou dynasty (1046 BCE–771 BCE) (Duan, </a:t>
            </a:r>
            <a:r>
              <a:rPr lang="en-US" dirty="0" err="1"/>
              <a:t>Pattananon</a:t>
            </a:r>
            <a:r>
              <a:rPr lang="en-US" dirty="0"/>
              <a:t> and </a:t>
            </a:r>
            <a:r>
              <a:rPr lang="en-US" dirty="0" err="1"/>
              <a:t>Thanawat</a:t>
            </a:r>
            <a:r>
              <a:rPr lang="en-US" dirty="0"/>
              <a:t>, 2023; Yan, 2023)</a:t>
            </a:r>
            <a:br>
              <a:rPr lang="en-US" dirty="0"/>
            </a:b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Traditional Chinese vocal music through the centuries: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Folk performance shows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Chinese opera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Songs and vocal works: solo, ensemble, accompanied and unaccompanied</a:t>
            </a:r>
          </a:p>
          <a:p>
            <a:pPr marL="0" indent="0" algn="r"/>
            <a:r>
              <a:rPr lang="en-US" dirty="0"/>
              <a:t> (Duan, </a:t>
            </a:r>
            <a:r>
              <a:rPr lang="en-US" dirty="0" err="1"/>
              <a:t>Pattananon</a:t>
            </a:r>
            <a:r>
              <a:rPr lang="en-US" dirty="0"/>
              <a:t> and </a:t>
            </a:r>
            <a:r>
              <a:rPr lang="en-US" dirty="0" err="1"/>
              <a:t>Thanawat</a:t>
            </a:r>
            <a:r>
              <a:rPr lang="en-US" dirty="0"/>
              <a:t>, 2023; Li Yanfeng and Lin </a:t>
            </a:r>
            <a:r>
              <a:rPr lang="en-US" dirty="0" err="1"/>
              <a:t>Nengjie</a:t>
            </a:r>
            <a:r>
              <a:rPr lang="en-US" dirty="0"/>
              <a:t>, 2023; Yan, 2023)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47955E30-8F1E-51A6-9F53-080B1B6B1218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57366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Early History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04572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23900D82-B1F3-98BC-E043-E975D6A59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51B12342-361A-0C4A-EB61-F353DD7F55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B39283BF-EB7F-6E46-A430-000389AD27B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87765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Based on a discourse on vocal music theory, Yuan dynasty (1279 CE–1368 CE) and other written works referencing singing</a:t>
            </a:r>
            <a:br>
              <a:rPr lang="en-US" dirty="0"/>
            </a:b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apparatus and its parts (larynx, head and neck cavities, oral cavity and its parts, soft palate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placement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Importance of breath in singing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Rhythm, diction, emotive delivery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 algn="r"/>
            <a:r>
              <a:rPr lang="en-US" dirty="0"/>
              <a:t>(Yang, 2020; Duan, </a:t>
            </a:r>
            <a:r>
              <a:rPr lang="en-US" dirty="0" err="1"/>
              <a:t>Pattananon</a:t>
            </a:r>
            <a:r>
              <a:rPr lang="en-US" dirty="0"/>
              <a:t> and </a:t>
            </a:r>
            <a:r>
              <a:rPr lang="en-US" dirty="0" err="1"/>
              <a:t>Thanawat</a:t>
            </a:r>
            <a:r>
              <a:rPr lang="en-US" dirty="0"/>
              <a:t>, 2023; Li and Lin, 2023; Yan, 2023)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CCE054FB-2462-7E24-74AB-A66B31CBAD7D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57366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Pedagogical Focuses in Traditional Chinese Singing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20981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DD28F38-7C3D-FB12-156D-608CCDCFD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BBC332E9-393D-A415-542C-2BBE98FE0E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9A6FBF8A-99D9-B60D-60EA-3019140A609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87765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Clarity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Purity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Resonance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Penetration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Directed focus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	(Yang, 2020; Li and Lin, 2023; Yan, 2023)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sz="2000" b="1" dirty="0">
                <a:latin typeface="Abel" panose="02000506030000020004" pitchFamily="2" charset="0"/>
              </a:rPr>
              <a:t>English-language Descriptions of Traditional Chinese Singing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Bright, forward, nasal, and straight-tone (Zhang, 2011; Pan, 2023)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7571757B-9ACC-837E-551A-E51A2E29C4F7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57366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Desirable Vocal Qualities in Traditional Chinese Singing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09096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796279E4-904B-11BF-9DEF-EC0A9A12A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DA17D891-C26A-DEFD-ADB7-190D4C384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70D5AB7E-5084-3600-7422-6EF5EA40B73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87765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Missionaries in the 1600s: instruments, music, ideas 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Rise in trade between China and the West, 1700s and 1800s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Wars with Western countries in 1800s, concessions and ceded territories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Internal conflicts, push toward Westernization in the 1900s (dynastic to republic to Marxist)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(Anon., 2025g; Melvin and Cai, 2004)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ECD13AE0-BCB3-2DF1-D315-C968A4C2E1EC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57366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Western Influence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875411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0906216-ABE2-7ADF-60EB-8FFF9C59C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682FC83B-8F32-37A6-F76B-F82531DAE2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D03E36B9-12AB-E069-A185-B8175A4A6BD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77491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>
                <a:solidFill>
                  <a:schemeClr val="accent2"/>
                </a:solidFill>
              </a:rPr>
              <a:t>Rise 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Western music’s acceptance was closely linked to historical and political developments in China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Westernization push after Opium Wars, to catch up to the Western countries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Led to overthrow of dynastic rule and establishment of republic in </a:t>
            </a:r>
            <a:r>
              <a:rPr lang="en-US" dirty="0" err="1"/>
              <a:t>Xinhai</a:t>
            </a:r>
            <a:r>
              <a:rPr lang="en-US" dirty="0"/>
              <a:t> Rebellion of 1911,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Systematic rejection of traditional Chinese values and social structures after May 4</a:t>
            </a:r>
            <a:r>
              <a:rPr lang="en-US" baseline="30000" dirty="0"/>
              <a:t>th</a:t>
            </a:r>
            <a:r>
              <a:rPr lang="en-US" dirty="0"/>
              <a:t> Movement of 1919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Establishment of Western conservatories and music academies began in 1927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Western classical instrumental and vocal pedagogies (bel canto) became part of national school curricula </a:t>
            </a:r>
          </a:p>
          <a:p>
            <a:pPr marL="0" indent="0" algn="r"/>
            <a:r>
              <a:rPr lang="en-US" dirty="0"/>
              <a:t>(Anon., 2025g; Melvin and Cai, 2004; Duan, </a:t>
            </a:r>
            <a:r>
              <a:rPr lang="en-US" dirty="0" err="1"/>
              <a:t>Pattananon</a:t>
            </a:r>
            <a:r>
              <a:rPr lang="en-US" dirty="0"/>
              <a:t> and </a:t>
            </a:r>
            <a:r>
              <a:rPr lang="en-US" dirty="0" err="1"/>
              <a:t>Thanawat</a:t>
            </a:r>
            <a:r>
              <a:rPr lang="en-US" dirty="0"/>
              <a:t>, 2023; Li and Lin, 2023; Li, 2024)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6D5D7653-5F7F-BCAF-F770-89AA9697D454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470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Rise, Fall and Revival of Western Music in China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876585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5C068540-B99D-F29A-E0E1-E89042299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1DB63F25-ACA0-77A0-E542-E571B69723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1212BA75-BABC-F0F4-245D-7AD43F6A39C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77491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>
                <a:solidFill>
                  <a:schemeClr val="accent2"/>
                </a:solidFill>
              </a:rPr>
              <a:t>Fall 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Western music and Western musicians were targeted due to anti-intellectual, anti-elitist, anti-Western ideologies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Reactionary ideas took hold in Great Leap Forward, 1958 to 1962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Cultural Revolution, starting in 1966: widespread rejection and persecution of “elitist” and “bourgeois” elements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Only works reflecting Marxist ideologies were approved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Few references to vocal music, except that vocal music education was stagnant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 algn="r"/>
            <a:r>
              <a:rPr lang="en-US" dirty="0"/>
              <a:t>(Yang, 1969; Melvin and Cai, 2004; Duan, </a:t>
            </a:r>
            <a:r>
              <a:rPr lang="en-US" dirty="0" err="1"/>
              <a:t>Pattananon</a:t>
            </a:r>
            <a:r>
              <a:rPr lang="en-US" dirty="0"/>
              <a:t> and </a:t>
            </a:r>
            <a:r>
              <a:rPr lang="en-US" dirty="0" err="1"/>
              <a:t>Thanawat</a:t>
            </a:r>
            <a:r>
              <a:rPr lang="en-US" dirty="0"/>
              <a:t>, 2023)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B0D25E8B-2D97-81B2-4D55-E81AF46EF03A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470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Rise, Fall and Revival of Western Music in China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9799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C2AD89CD-0C52-44EB-A8A0-672B44652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F298C762-5FA6-5672-0E96-42B5B2CFAE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F92571F4-47FA-E8F7-BDA1-F0B977948DC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77491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b="1" dirty="0">
                <a:solidFill>
                  <a:schemeClr val="accent2"/>
                </a:solidFill>
              </a:rPr>
              <a:t>Revival 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Western music with Chinese characteristics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Western symphonic scoring of traditional Chinese operas, and Western compositions with Chinese and revolutionary themes helped Western music regain political acceptance in 1969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Western musical performances were a key aspect of diplomacy with the West in the 1970s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1980s, vocal music curricula were again based on Western pedagogy, with teachers sent overseas for training and instructors invited to lecture in China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 algn="r"/>
            <a:r>
              <a:rPr lang="en-US" dirty="0"/>
              <a:t>(Yang, 1969; Melvin and Cai, 2004; Duan, </a:t>
            </a:r>
            <a:r>
              <a:rPr lang="en-US" dirty="0" err="1"/>
              <a:t>Pattananon</a:t>
            </a:r>
            <a:r>
              <a:rPr lang="en-US" dirty="0"/>
              <a:t> and </a:t>
            </a:r>
            <a:r>
              <a:rPr lang="en-US" dirty="0" err="1"/>
              <a:t>Thanawat</a:t>
            </a:r>
            <a:r>
              <a:rPr lang="en-US" dirty="0"/>
              <a:t>, 2023; Li, 2024)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C039B16B-AB49-0353-1B61-AB14C1630134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470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Rise, Fall and Revival of Western Music in China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076470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C7016688-F798-AFFA-8602-0F3995332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02B65296-C289-C6D5-71A4-B1D02DB031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0A6900DE-48B1-24BA-53A5-046B0BD8D72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77491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Recent push to create modern Chinese school of voice pedagogy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Traditional Chinese singing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Regional and ethnic singing traditions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Western vocal pedagogy and styles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 algn="r"/>
            <a:r>
              <a:rPr lang="en-US" dirty="0"/>
              <a:t>(Guan, 2021; Xie, 2021; Cui and Chen, 2023; Duan, </a:t>
            </a:r>
            <a:r>
              <a:rPr lang="en-US" dirty="0" err="1"/>
              <a:t>Pattananon</a:t>
            </a:r>
            <a:r>
              <a:rPr lang="en-US" dirty="0"/>
              <a:t> and </a:t>
            </a:r>
            <a:r>
              <a:rPr lang="en-US" dirty="0" err="1"/>
              <a:t>Thanawat</a:t>
            </a:r>
            <a:r>
              <a:rPr lang="en-US" dirty="0"/>
              <a:t>, 2023; Li, 2024).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D4485DCF-04AC-D2B2-4D43-E0A624E8C101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470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Vocal Music Education in China Today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34950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A22098CC-1B54-D560-E8B7-DEBD291D7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8D1CE195-6988-8381-1CF9-E4E99FC3F6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Brief History of Traditional and Western Vocal Music in China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D04337AA-08B0-3103-741F-9F86ABB0CCB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2177491"/>
            <a:ext cx="7704050" cy="251070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Be aware of implications when mentioning specific events or topics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Chinese government censorship and monitoring: topics that do not conform to officially approved, sanitized historical narratives (Yan and Li, 2024)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Students from China may not know full history of events above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99F6F60D-695B-315C-54C9-BD3C349D0FE1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6470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Intercultural Competence and Sensitivity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25648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">
          <a:extLst>
            <a:ext uri="{FF2B5EF4-FFF2-40B4-BE49-F238E27FC236}">
              <a16:creationId xmlns:a16="http://schemas.microsoft.com/office/drawing/2014/main" id="{635004F7-CBF0-D516-0C39-60C502AD7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42">
            <a:extLst>
              <a:ext uri="{FF2B5EF4-FFF2-40B4-BE49-F238E27FC236}">
                <a16:creationId xmlns:a16="http://schemas.microsoft.com/office/drawing/2014/main" id="{723B2B61-B111-F410-3585-43EFA96E2B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491" name="Google Shape;491;p42">
            <a:extLst>
              <a:ext uri="{FF2B5EF4-FFF2-40B4-BE49-F238E27FC236}">
                <a16:creationId xmlns:a16="http://schemas.microsoft.com/office/drawing/2014/main" id="{D911D692-D4F7-0974-DF2E-506C8484F66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94375" y="1785661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Why study online videos?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2" name="Google Shape;492;p42">
            <a:extLst>
              <a:ext uri="{FF2B5EF4-FFF2-40B4-BE49-F238E27FC236}">
                <a16:creationId xmlns:a16="http://schemas.microsoft.com/office/drawing/2014/main" id="{1223C10F-ABEE-C649-D099-B78479214A9C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1294385" y="2905185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What is China’s history of vocal music, how did Western music become dominant, and what is the current state?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3" name="Google Shape;493;p42">
            <a:extLst>
              <a:ext uri="{FF2B5EF4-FFF2-40B4-BE49-F238E27FC236}">
                <a16:creationId xmlns:a16="http://schemas.microsoft.com/office/drawing/2014/main" id="{9985B281-3C1F-0FFE-2137-94824D8B6D23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1294385" y="4024709"/>
            <a:ext cx="71298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factors are important to keep in mind when reading translations from Chinese into English?</a:t>
            </a:r>
            <a:endParaRPr dirty="0"/>
          </a:p>
        </p:txBody>
      </p:sp>
      <p:sp>
        <p:nvSpPr>
          <p:cNvPr id="494" name="Google Shape;494;p42">
            <a:extLst>
              <a:ext uri="{FF2B5EF4-FFF2-40B4-BE49-F238E27FC236}">
                <a16:creationId xmlns:a16="http://schemas.microsoft.com/office/drawing/2014/main" id="{E777E665-59F8-3E54-9190-FA8285B83A7E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1294375" y="14736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Validity of Online Videos as Pedagogical Tools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5" name="Google Shape;495;p42">
            <a:extLst>
              <a:ext uri="{FF2B5EF4-FFF2-40B4-BE49-F238E27FC236}">
                <a16:creationId xmlns:a16="http://schemas.microsoft.com/office/drawing/2014/main" id="{7058CC4C-A04A-0098-E55E-4D36514917C6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1294375" y="259421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1"/>
                </a:solidFill>
              </a:rPr>
              <a:t>Brief History of Traditional and Western Vocal Music in China</a:t>
            </a:r>
            <a:endParaRPr dirty="0">
              <a:solidFill>
                <a:schemeClr val="accent1"/>
              </a:solidFill>
            </a:endParaRPr>
          </a:p>
        </p:txBody>
      </p:sp>
      <p:sp>
        <p:nvSpPr>
          <p:cNvPr id="496" name="Google Shape;496;p42">
            <a:extLst>
              <a:ext uri="{FF2B5EF4-FFF2-40B4-BE49-F238E27FC236}">
                <a16:creationId xmlns:a16="http://schemas.microsoft.com/office/drawing/2014/main" id="{6B0A62B5-09C3-FB42-BBF1-0EB9AFABFE6F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1294375" y="3714761"/>
            <a:ext cx="7129800" cy="42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Issues in Translations from Chinese to English</a:t>
            </a:r>
            <a:endParaRPr dirty="0"/>
          </a:p>
        </p:txBody>
      </p:sp>
      <p:sp>
        <p:nvSpPr>
          <p:cNvPr id="497" name="Google Shape;497;p42">
            <a:extLst>
              <a:ext uri="{FF2B5EF4-FFF2-40B4-BE49-F238E27FC236}">
                <a16:creationId xmlns:a16="http://schemas.microsoft.com/office/drawing/2014/main" id="{120ABD5B-3EC8-85BB-1546-4E7B1B4703F1}"/>
              </a:ext>
            </a:extLst>
          </p:cNvPr>
          <p:cNvSpPr/>
          <p:nvPr/>
        </p:nvSpPr>
        <p:spPr>
          <a:xfrm>
            <a:off x="720000" y="1482661"/>
            <a:ext cx="521100" cy="4095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1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8" name="Google Shape;498;p42">
            <a:extLst>
              <a:ext uri="{FF2B5EF4-FFF2-40B4-BE49-F238E27FC236}">
                <a16:creationId xmlns:a16="http://schemas.microsoft.com/office/drawing/2014/main" id="{BFEA63D7-71BD-4F8C-605F-529404404EF4}"/>
              </a:ext>
            </a:extLst>
          </p:cNvPr>
          <p:cNvSpPr/>
          <p:nvPr/>
        </p:nvSpPr>
        <p:spPr>
          <a:xfrm>
            <a:off x="719988" y="2600950"/>
            <a:ext cx="521100" cy="4095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2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499" name="Google Shape;499;p42">
            <a:extLst>
              <a:ext uri="{FF2B5EF4-FFF2-40B4-BE49-F238E27FC236}">
                <a16:creationId xmlns:a16="http://schemas.microsoft.com/office/drawing/2014/main" id="{3C1DEBAA-9CA6-224A-2506-9415641755D8}"/>
              </a:ext>
            </a:extLst>
          </p:cNvPr>
          <p:cNvSpPr/>
          <p:nvPr/>
        </p:nvSpPr>
        <p:spPr>
          <a:xfrm>
            <a:off x="720000" y="3719240"/>
            <a:ext cx="521100" cy="4095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3</a:t>
            </a: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2" name="Google Shape;388;p33">
            <a:extLst>
              <a:ext uri="{FF2B5EF4-FFF2-40B4-BE49-F238E27FC236}">
                <a16:creationId xmlns:a16="http://schemas.microsoft.com/office/drawing/2014/main" id="{3CB3A6E5-3871-7CB0-E0B7-79917C9BC34E}"/>
              </a:ext>
            </a:extLst>
          </p:cNvPr>
          <p:cNvSpPr txBox="1">
            <a:spLocks/>
          </p:cNvSpPr>
          <p:nvPr/>
        </p:nvSpPr>
        <p:spPr>
          <a:xfrm>
            <a:off x="719825" y="869550"/>
            <a:ext cx="4630500" cy="49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/>
              <a:t>Purpose: Contextualization of the Study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7306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F2E1243-6550-C5E3-4C8E-1E44D1173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5A59F7BD-E8F1-3585-52AF-53A74FB42B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Issues in Translations from Chinese to English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8672642B-4D82-ED42-6C67-72F9FA4786A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667212"/>
            <a:ext cx="7704050" cy="241162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Bilingualism alone is not enough (Johnson, 2008)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Proficient translation: linguistic fluency, innate talent, training, cultural fluency (Kolawole, 2012)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Not straightforward and easily achieved with a click </a:t>
            </a:r>
            <a:r>
              <a:rPr lang="lt-LT" dirty="0"/>
              <a:t>(Kasperė et al., 2021)</a:t>
            </a: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AV translations, with non-linguistic information from sound and images, are especially prone to errors with machine translations (Qiu and Pym, 2024)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Competent translator crucial in translation QA of machine or algorithmic translations (Chen, 2023)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C6FBB690-5410-F0A6-C3CB-C5BC672D99E0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2206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Clearing Up Common Misconceptions About Translation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643895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E706DF1F-CFFA-CEC3-9BF3-770E46068D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2D8059EC-72DB-9EC2-2A9E-508EBC4D6D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Issues in Translations from Chinese to English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134DFAED-6C56-DA41-B437-D29E91F88F4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667212"/>
            <a:ext cx="7704050" cy="241162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2"/>
                </a:solidFill>
              </a:rPr>
              <a:t>Linguistically distant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Language families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Mandarin Chinese: Sino-Tibetan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English: Indo-European	</a:t>
            </a:r>
          </a:p>
          <a:p>
            <a:pPr marL="914400" lvl="2" indent="0" algn="r"/>
            <a:r>
              <a:rPr lang="it-IT" dirty="0"/>
              <a:t>(Chai and Bao, 2023; Cui, 2023; Tao et al., 2024)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Taxis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Mandarin Chinese: Parataxis. Coordinate arrangement of linguistic elements (same-level), no subordinate clauses or explicit logic relationship indicators or logic. Relies on context and implicit logic.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English: Hypotaxis. Subordinate arrangement, with explicit structural indicators of context and relationship.</a:t>
            </a:r>
          </a:p>
          <a:p>
            <a:pPr marL="914400" lvl="2" indent="0" algn="r"/>
            <a:r>
              <a:rPr lang="it-IT" dirty="0"/>
              <a:t>(Li and Yu, 2021; Chen, 2022).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E06B2CD9-9435-844D-C024-DD43E657DCD7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2206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Chinese and English: Very Distant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87497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BC71FDC-9A32-8889-EA7B-42A5B1AAD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E8FA521A-DEB7-DC63-61A3-1CA2F6EAE7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Issues in Translations from Chinese to English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6765D615-08CD-54BE-4AD5-FEAF0C49B8C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667212"/>
            <a:ext cx="7704050" cy="31102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2"/>
                </a:solidFill>
              </a:rPr>
              <a:t>Culturally distant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Hofstede’s Cultural Dimensions </a:t>
            </a:r>
            <a:r>
              <a:rPr lang="de-DE" dirty="0"/>
              <a:t>(Hofstede, 2011; Gerlach and Eriksson, 2021)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China differs significantly from major Western Anglophone countries in measures of four out of six cultural dimensions: power distance, individualism, long-term orientation, and indulgence (Anon., 2025f)</a:t>
            </a:r>
          </a:p>
          <a:p>
            <a:pPr marL="0" indent="0"/>
            <a:endParaRPr lang="en-US" dirty="0"/>
          </a:p>
          <a:p>
            <a:pPr marL="0" indent="0"/>
            <a:r>
              <a:rPr lang="en-US" dirty="0">
                <a:solidFill>
                  <a:schemeClr val="accent2"/>
                </a:solidFill>
              </a:rPr>
              <a:t>Distance in culture manifests as distance in expression through language </a:t>
            </a:r>
            <a:r>
              <a:rPr lang="en-US" dirty="0"/>
              <a:t>(Su,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Translation between Chinese and English much less straightforward than between more closely related languages and cultures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Specialized translation training and cultural fluency needed in both languages to translate competently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2A1C719B-AF31-BE4E-0CEE-3CB08E8A155D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2206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Chinese and English: Very Distant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39118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5D4FC98-F8F5-E69A-EF13-D739ECDC5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3B91E207-7E55-0B75-F37E-8C6C77C45C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Issues in Translations from Chinese to English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C6EE1A35-CAD9-F47C-8628-62D9A3834FE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667212"/>
            <a:ext cx="7704050" cy="31102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2"/>
                </a:solidFill>
              </a:rPr>
              <a:t>When it goes wrong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 literature review article: “’spitting words’” (Yang, 2020, p.31)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More appropriate translation is “diction” or “enunciation”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Translating the Chinese word literally as “spitting” can cause or reinforce negative assumptions about traditional Chinese singing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9F8DE2DA-CADF-9BA4-2D80-2EE4330E0AA0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2206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Chinese and English: Very Distant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77508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1DDB1B76-78B4-27A1-DDBC-94771D638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3B616036-9FD2-F288-B1EF-99C8FE3C5E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6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Issues in Translations from Chinese to English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AE6C1FA9-065A-6204-F2D9-43CC163BA72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667212"/>
            <a:ext cx="7704050" cy="31102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Fidelity in each stage, from transcription to translation, is crucial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Translation is not neutral or straightforward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Translation involves complex processes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Linguistic and cultural factors complicate the processes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/>
                </a:solidFill>
              </a:rPr>
              <a:t>Awareness of the impact of translator competency on translation quality is crucial, especially when conducting multilingual qualitative studies</a:t>
            </a:r>
            <a:r>
              <a:rPr lang="en-US" dirty="0"/>
              <a:t> (Smith, Chen and Liu, 2008; Oxley et al.,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4D54A07C-7796-4BC3-EA3A-273C7469397A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220692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Translations in Multilingual Qualitative Studies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483528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380B4F83-A12D-208E-55A6-EF9181245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3">
            <a:extLst>
              <a:ext uri="{FF2B5EF4-FFF2-40B4-BE49-F238E27FC236}">
                <a16:creationId xmlns:a16="http://schemas.microsoft.com/office/drawing/2014/main" id="{E980F6F3-C259-53F1-E233-4434519051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74050" y="2330725"/>
            <a:ext cx="4630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Research Methodology</a:t>
            </a:r>
            <a:endParaRPr dirty="0"/>
          </a:p>
        </p:txBody>
      </p:sp>
      <p:sp>
        <p:nvSpPr>
          <p:cNvPr id="388" name="Google Shape;388;p33">
            <a:extLst>
              <a:ext uri="{FF2B5EF4-FFF2-40B4-BE49-F238E27FC236}">
                <a16:creationId xmlns:a16="http://schemas.microsoft.com/office/drawing/2014/main" id="{259AF84E-8C1E-3896-AE7E-3399A32A8A2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74050" y="4098755"/>
            <a:ext cx="4630500" cy="49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89" name="Google Shape;389;p33">
            <a:extLst>
              <a:ext uri="{FF2B5EF4-FFF2-40B4-BE49-F238E27FC236}">
                <a16:creationId xmlns:a16="http://schemas.microsoft.com/office/drawing/2014/main" id="{13FD03D7-2DC7-8C6E-75D1-1EA7C9DF3379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1074050" y="1195700"/>
            <a:ext cx="1324200" cy="1012800"/>
          </a:xfrm>
          <a:prstGeom prst="rect">
            <a:avLst/>
          </a:prstGeom>
        </p:spPr>
        <p:txBody>
          <a:bodyPr spcFirstLastPara="1" wrap="square" lIns="91425" tIns="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994727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46FF9FE7-D628-9967-1BFB-569AF9F9C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3B0FB1DD-E615-46C9-8B54-EEE328228B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Research Methodology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2715A5D6-CD0B-1DCF-EBFA-3DF028BE074A}"/>
              </a:ext>
            </a:extLst>
          </p:cNvPr>
          <p:cNvSpPr txBox="1">
            <a:spLocks/>
          </p:cNvSpPr>
          <p:nvPr/>
        </p:nvSpPr>
        <p:spPr>
          <a:xfrm>
            <a:off x="719925" y="1957540"/>
            <a:ext cx="7704050" cy="1065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Social constructivist: multiple ontological realities that are socially constructed (Cresswell and Cresswell, 2018; Mertens, 2024)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Reality: voice pedagogy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Social construction of: Mandarin Chinese-speakers on BiliBili.com</a:t>
            </a:r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5EC8874B-39A3-3E0A-89E8-B8B567924B20}"/>
              </a:ext>
            </a:extLst>
          </p:cNvPr>
          <p:cNvSpPr txBox="1">
            <a:spLocks/>
          </p:cNvSpPr>
          <p:nvPr/>
        </p:nvSpPr>
        <p:spPr>
          <a:xfrm>
            <a:off x="720025" y="144331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Research Paradigm</a:t>
            </a:r>
          </a:p>
        </p:txBody>
      </p:sp>
    </p:spTree>
    <p:extLst>
      <p:ext uri="{BB962C8B-B14F-4D97-AF65-F5344CB8AC3E}">
        <p14:creationId xmlns:p14="http://schemas.microsoft.com/office/powerpoint/2010/main" val="116962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84F2AC90-DD95-C8A2-F86B-339FEC192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621971F6-F6D0-5009-509E-E4D6FDF0AF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Research Methodology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4109A207-3D72-21F9-AD47-85B8DF403BF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783272"/>
            <a:ext cx="7704050" cy="31277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2"/>
                </a:solidFill>
              </a:rPr>
              <a:t>Exploratory, Qualitative Descriptive Research </a:t>
            </a:r>
            <a:r>
              <a:rPr lang="en-US" dirty="0"/>
              <a:t>(</a:t>
            </a:r>
            <a:r>
              <a:rPr lang="en-US" dirty="0" err="1"/>
              <a:t>Barroga</a:t>
            </a:r>
            <a:r>
              <a:rPr lang="en-US" dirty="0"/>
              <a:t> and </a:t>
            </a:r>
            <a:r>
              <a:rPr lang="en-US" dirty="0" err="1"/>
              <a:t>Matanguihan</a:t>
            </a:r>
            <a:r>
              <a:rPr lang="en-US" dirty="0"/>
              <a:t>, 2022)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Appropriate when phenomenon is less understood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Research is practical, not theoretical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Presents information straightforwardly, without adding interpretations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 (Kim, Sefcik and Bradway, 2017; Doyle et al., 2020)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96C13FE5-0430-889C-2B4C-39C4DCA70C55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312410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Research Design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008910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C1BE79C-D09B-7EA0-774D-634D013A9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3DC33E6C-3C52-7E8E-4FB8-075EF4B990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Research Methodology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12754237-9A62-A364-D2DB-03BE3452932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783272"/>
            <a:ext cx="7704050" cy="31277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2"/>
                </a:solidFill>
              </a:rPr>
              <a:t>Document Analysis</a:t>
            </a: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Valuable in qualitative research for triangulation (Bowen, 2009; Morgan, 2022)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Can be standalone method in specialized qualitative inquiries (Bowen, 2009)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Documents: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Contain recorded information not manipulated by the researcher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Are text or images that can be examined for meaning</a:t>
            </a:r>
          </a:p>
          <a:p>
            <a:pPr marL="0" indent="0"/>
            <a:r>
              <a:rPr lang="en-US" dirty="0"/>
              <a:t>					(Bowen, 2009; Grant, 2022)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Videos are valid as data sources for document analysis (O’Leary, 2021)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2"/>
                </a:solidFill>
              </a:rPr>
              <a:t>Thematic analysis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Transcripts were translated, coded, and analyzed following Braun and Clarke’s processes (2021)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0" lvl="0" indent="0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4D16EB00-2985-B979-58AF-12291E1A454C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312410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Research Design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250229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B995AC7-D8DE-FA6E-EAA3-56E8E9B0B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62B00C6E-AD51-0967-3BEA-EA2B0B46D9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Research Methodology</a:t>
            </a:r>
            <a:br>
              <a:rPr lang="en" dirty="0"/>
            </a:br>
            <a:endParaRPr sz="1200" b="0" dirty="0"/>
          </a:p>
        </p:txBody>
      </p:sp>
      <p:sp>
        <p:nvSpPr>
          <p:cNvPr id="395" name="Google Shape;395;p34">
            <a:extLst>
              <a:ext uri="{FF2B5EF4-FFF2-40B4-BE49-F238E27FC236}">
                <a16:creationId xmlns:a16="http://schemas.microsoft.com/office/drawing/2014/main" id="{A5B11E44-EED4-467C-C8AE-E99BCC96F5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75" y="1783272"/>
            <a:ext cx="7704050" cy="28298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accent2"/>
                </a:solidFill>
              </a:rPr>
              <a:t>Documents and Online Resources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Copyright issues with any documents used (Denscombe, 2014)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Fair-use policies for publicly available online information, both China and the U.S. (Anon., 2024d, Anon., 2024c)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Menlo Report: Ethical research in information and communication technology (Kenneally and Dittrich, 2014)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tx1"/>
                </a:solidFill>
              </a:rPr>
              <a:t>Harms and Risks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Exploratory nature, no comparative judgements: low likelihood of harm to video producers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Risks to researcher and affiliated institution: harm to reputation, negative publicity from flawed study (problematic methods, findings, or misrepresentations of data)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8" name="Google Shape;398;p34">
            <a:extLst>
              <a:ext uri="{FF2B5EF4-FFF2-40B4-BE49-F238E27FC236}">
                <a16:creationId xmlns:a16="http://schemas.microsoft.com/office/drawing/2014/main" id="{907B482C-F054-DF76-BB24-AEC3A8DAAECF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20025" y="1312410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Ethics Considerations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56213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6C7CA43E-E04C-FEC4-B2F0-32F0A8B7DF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3">
            <a:extLst>
              <a:ext uri="{FF2B5EF4-FFF2-40B4-BE49-F238E27FC236}">
                <a16:creationId xmlns:a16="http://schemas.microsoft.com/office/drawing/2014/main" id="{18790CA3-3F19-BE8F-9FBC-A0BC170AC4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74050" y="2330725"/>
            <a:ext cx="4630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endParaRPr dirty="0"/>
          </a:p>
        </p:txBody>
      </p:sp>
      <p:sp>
        <p:nvSpPr>
          <p:cNvPr id="389" name="Google Shape;389;p33">
            <a:extLst>
              <a:ext uri="{FF2B5EF4-FFF2-40B4-BE49-F238E27FC236}">
                <a16:creationId xmlns:a16="http://schemas.microsoft.com/office/drawing/2014/main" id="{552EED42-8C9D-A8F6-FB42-A24E46694CD3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1074050" y="1195700"/>
            <a:ext cx="1324200" cy="1012800"/>
          </a:xfrm>
          <a:prstGeom prst="rect">
            <a:avLst/>
          </a:prstGeom>
        </p:spPr>
        <p:txBody>
          <a:bodyPr spcFirstLastPara="1" wrap="square" lIns="91425" tIns="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04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973715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0235A465-7344-4BD0-B409-F3127DB31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04558DB0-F274-3E6D-9561-0BDC7F0B5F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A6CA02A7-D46B-1377-EE13-01B13B56E48E}"/>
              </a:ext>
            </a:extLst>
          </p:cNvPr>
          <p:cNvSpPr txBox="1">
            <a:spLocks/>
          </p:cNvSpPr>
          <p:nvPr/>
        </p:nvSpPr>
        <p:spPr>
          <a:xfrm>
            <a:off x="719925" y="1957540"/>
            <a:ext cx="7704050" cy="2337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To maximize valid search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Multiple keyword searches needed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Low-specificity keywords: higher user processing time to evaluate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High-specificity keywords: more relevant results, but potential for omissions of relevant results because of inconsistent or overly general content tags</a:t>
            </a:r>
          </a:p>
          <a:p>
            <a:pPr marL="0" indent="0" algn="r"/>
            <a:r>
              <a:rPr lang="en-US" dirty="0"/>
              <a:t>(</a:t>
            </a:r>
            <a:r>
              <a:rPr lang="en-US" dirty="0" err="1"/>
              <a:t>Dieste</a:t>
            </a:r>
            <a:r>
              <a:rPr lang="en-US" dirty="0"/>
              <a:t>, </a:t>
            </a:r>
            <a:r>
              <a:rPr lang="en-US" dirty="0" err="1"/>
              <a:t>Grimán</a:t>
            </a:r>
            <a:r>
              <a:rPr lang="en-US" dirty="0"/>
              <a:t> and </a:t>
            </a:r>
            <a:r>
              <a:rPr lang="en-US" dirty="0" err="1"/>
              <a:t>Juristo</a:t>
            </a:r>
            <a:r>
              <a:rPr lang="en-US" dirty="0"/>
              <a:t>, 2009; Hagen and Stein, 2010) </a:t>
            </a:r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4B1E75BD-2C8E-413E-1BE3-4636D1379A71}"/>
              </a:ext>
            </a:extLst>
          </p:cNvPr>
          <p:cNvSpPr txBox="1">
            <a:spLocks/>
          </p:cNvSpPr>
          <p:nvPr/>
        </p:nvSpPr>
        <p:spPr>
          <a:xfrm>
            <a:off x="720025" y="144331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Search Strategy</a:t>
            </a:r>
          </a:p>
        </p:txBody>
      </p:sp>
    </p:spTree>
    <p:extLst>
      <p:ext uri="{BB962C8B-B14F-4D97-AF65-F5344CB8AC3E}">
        <p14:creationId xmlns:p14="http://schemas.microsoft.com/office/powerpoint/2010/main" val="7355291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9D675F21-6BEB-2751-88D7-EA120973DE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F5413982-6300-08AA-5D95-7F39D9B546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103040A7-E8D7-752F-5372-CF03E560C9A3}"/>
              </a:ext>
            </a:extLst>
          </p:cNvPr>
          <p:cNvSpPr txBox="1">
            <a:spLocks/>
          </p:cNvSpPr>
          <p:nvPr/>
        </p:nvSpPr>
        <p:spPr>
          <a:xfrm>
            <a:off x="719925" y="1639040"/>
            <a:ext cx="7704050" cy="305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For the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Mimic user behavior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Incorporate strategy for maximizing valid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r>
              <a:rPr lang="en-US" dirty="0">
                <a:solidFill>
                  <a:schemeClr val="accent2"/>
                </a:solidFill>
              </a:rPr>
              <a:t>Two low-specificity keyword searches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dirty="0"/>
              <a:t>“学唱歌 </a:t>
            </a:r>
            <a:r>
              <a:rPr lang="en-US" altLang="zh-TW" dirty="0"/>
              <a:t>(</a:t>
            </a:r>
            <a:r>
              <a:rPr lang="en-US" dirty="0" err="1"/>
              <a:t>xué</a:t>
            </a:r>
            <a:r>
              <a:rPr lang="en-US" dirty="0"/>
              <a:t> </a:t>
            </a:r>
            <a:r>
              <a:rPr lang="en-US" dirty="0" err="1"/>
              <a:t>chànggē</a:t>
            </a:r>
            <a:r>
              <a:rPr lang="en-US" dirty="0"/>
              <a:t>, learn to sing)”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</a:t>
            </a:r>
            <a:r>
              <a:rPr lang="zh-TW" altLang="en-US" dirty="0"/>
              <a:t>学声乐 </a:t>
            </a:r>
            <a:r>
              <a:rPr lang="en-US" altLang="zh-TW" dirty="0"/>
              <a:t>(</a:t>
            </a:r>
            <a:r>
              <a:rPr lang="en-US" dirty="0" err="1"/>
              <a:t>xué</a:t>
            </a:r>
            <a:r>
              <a:rPr lang="en-US" dirty="0"/>
              <a:t> </a:t>
            </a:r>
            <a:r>
              <a:rPr lang="en-US" dirty="0" err="1"/>
              <a:t>shēngyuè</a:t>
            </a:r>
            <a:r>
              <a:rPr lang="en-US" dirty="0"/>
              <a:t>, learn vocal music)”</a:t>
            </a:r>
          </a:p>
          <a:p>
            <a:pPr marL="0" indent="0"/>
            <a:r>
              <a:rPr lang="en-US" dirty="0">
                <a:solidFill>
                  <a:schemeClr val="accent2"/>
                </a:solidFill>
              </a:rPr>
              <a:t>Two high-specificity keyword searches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TW" altLang="en-US" dirty="0"/>
              <a:t>“唱歌技巧和发声方法 零基础 </a:t>
            </a:r>
            <a:r>
              <a:rPr lang="en-US" altLang="zh-TW" dirty="0"/>
              <a:t>(</a:t>
            </a:r>
            <a:r>
              <a:rPr lang="en-US" dirty="0" err="1"/>
              <a:t>chànggē</a:t>
            </a:r>
            <a:r>
              <a:rPr lang="en-US" dirty="0"/>
              <a:t> </a:t>
            </a:r>
            <a:r>
              <a:rPr lang="en-US" dirty="0" err="1"/>
              <a:t>jìqiǎo</a:t>
            </a:r>
            <a:r>
              <a:rPr lang="en-US" dirty="0"/>
              <a:t> </a:t>
            </a:r>
            <a:r>
              <a:rPr lang="en-US" dirty="0" err="1"/>
              <a:t>hé</a:t>
            </a:r>
            <a:r>
              <a:rPr lang="en-US" dirty="0"/>
              <a:t> </a:t>
            </a:r>
            <a:r>
              <a:rPr lang="en-US" dirty="0" err="1"/>
              <a:t>fāshēng</a:t>
            </a:r>
            <a:r>
              <a:rPr lang="en-US" dirty="0"/>
              <a:t> </a:t>
            </a:r>
            <a:r>
              <a:rPr lang="en-US" dirty="0" err="1"/>
              <a:t>fāngfǎ</a:t>
            </a:r>
            <a:r>
              <a:rPr lang="en-US" dirty="0"/>
              <a:t> </a:t>
            </a:r>
            <a:r>
              <a:rPr lang="en-US" dirty="0" err="1"/>
              <a:t>líng</a:t>
            </a:r>
            <a:r>
              <a:rPr lang="en-US" dirty="0"/>
              <a:t> </a:t>
            </a:r>
            <a:r>
              <a:rPr lang="en-US" dirty="0" err="1"/>
              <a:t>jīchǔ</a:t>
            </a:r>
            <a:r>
              <a:rPr lang="en-US" dirty="0"/>
              <a:t>, singing techniques and phonation methods for beginners)”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</a:t>
            </a:r>
            <a:r>
              <a:rPr lang="zh-TW" altLang="en-US" dirty="0"/>
              <a:t>初手唱歌技巧教学 </a:t>
            </a:r>
            <a:r>
              <a:rPr lang="en-US" altLang="zh-TW" dirty="0"/>
              <a:t>(</a:t>
            </a:r>
            <a:r>
              <a:rPr lang="en-US" dirty="0" err="1"/>
              <a:t>chūshǒu</a:t>
            </a:r>
            <a:r>
              <a:rPr lang="en-US" dirty="0"/>
              <a:t> </a:t>
            </a:r>
            <a:r>
              <a:rPr lang="en-US" dirty="0" err="1"/>
              <a:t>chànggē</a:t>
            </a:r>
            <a:r>
              <a:rPr lang="en-US" dirty="0"/>
              <a:t> </a:t>
            </a:r>
            <a:r>
              <a:rPr lang="en-US" dirty="0" err="1"/>
              <a:t>jìqiǎo</a:t>
            </a:r>
            <a:r>
              <a:rPr lang="en-US" dirty="0"/>
              <a:t> </a:t>
            </a:r>
            <a:r>
              <a:rPr lang="en-US" dirty="0" err="1"/>
              <a:t>jiàoxué</a:t>
            </a:r>
            <a:r>
              <a:rPr lang="en-US" dirty="0"/>
              <a:t>, teaching beginning singing techniques)”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945EDE3D-16A8-310E-E2E5-7BDEF17ACCAB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Search Strategy</a:t>
            </a:r>
          </a:p>
        </p:txBody>
      </p:sp>
    </p:spTree>
    <p:extLst>
      <p:ext uri="{BB962C8B-B14F-4D97-AF65-F5344CB8AC3E}">
        <p14:creationId xmlns:p14="http://schemas.microsoft.com/office/powerpoint/2010/main" val="27670825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FA8AB80C-7A9B-448B-3356-ED1E39CBD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DF4CF4E7-B240-7ECB-ADEB-5ED12F7ADD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4C6F144B-972C-FFCD-69CD-F927FAD7D27B}"/>
              </a:ext>
            </a:extLst>
          </p:cNvPr>
          <p:cNvSpPr txBox="1">
            <a:spLocks/>
          </p:cNvSpPr>
          <p:nvPr/>
        </p:nvSpPr>
        <p:spPr>
          <a:xfrm>
            <a:off x="719925" y="1639040"/>
            <a:ext cx="7704050" cy="305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Top Results Sorted by </a:t>
            </a:r>
            <a:r>
              <a:rPr lang="en-US" dirty="0">
                <a:solidFill>
                  <a:schemeClr val="accent2"/>
                </a:solidFill>
              </a:rPr>
              <a:t>Number of Bookmarks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Proxy for viewer determination of instructional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Reflects user’s determination of dependability and usefulness; deemed to be worth revisiting, hence dependable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“The more dependable the experiential sources, the greater are the changes in perceived self-efficacy”: Bandura’s theory of self-efficacy (Bandura, 1977, p.191)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5114BCE3-343F-BBA3-428C-D19ADBBDFE69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Search Strategy</a:t>
            </a:r>
          </a:p>
        </p:txBody>
      </p:sp>
    </p:spTree>
    <p:extLst>
      <p:ext uri="{BB962C8B-B14F-4D97-AF65-F5344CB8AC3E}">
        <p14:creationId xmlns:p14="http://schemas.microsoft.com/office/powerpoint/2010/main" val="17733830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2678DFC6-B6BB-289D-8923-75252EB57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C22D4044-F73C-653E-1597-E24FEB1E30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9AB7B811-DBF8-DCAF-16D5-99DC1FFB94DB}"/>
              </a:ext>
            </a:extLst>
          </p:cNvPr>
          <p:cNvSpPr txBox="1">
            <a:spLocks/>
          </p:cNvSpPr>
          <p:nvPr/>
        </p:nvSpPr>
        <p:spPr>
          <a:xfrm>
            <a:off x="719925" y="1639040"/>
            <a:ext cx="7704050" cy="305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Video Length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Less than 10 minutes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Shorter videos = better viewer engagement, slightly better retention (</a:t>
            </a:r>
            <a:r>
              <a:rPr lang="en-US" dirty="0" err="1"/>
              <a:t>Slemmons</a:t>
            </a:r>
            <a:r>
              <a:rPr lang="en-US" dirty="0"/>
              <a:t> et al., 2018; </a:t>
            </a:r>
            <a:r>
              <a:rPr lang="en-US" dirty="0" err="1"/>
              <a:t>Elsamanoudy</a:t>
            </a:r>
            <a:r>
              <a:rPr lang="en-US" dirty="0"/>
              <a:t>, </a:t>
            </a:r>
            <a:r>
              <a:rPr lang="en-US" dirty="0" err="1"/>
              <a:t>Aboukamer</a:t>
            </a:r>
            <a:r>
              <a:rPr lang="en-US" dirty="0"/>
              <a:t> and </a:t>
            </a:r>
            <a:r>
              <a:rPr lang="en-US" dirty="0" err="1"/>
              <a:t>Hassanien</a:t>
            </a:r>
            <a:r>
              <a:rPr lang="en-US" dirty="0"/>
              <a:t>, 2021; Yu and Gao, 2022; Zhu et al., 2022; Demir and </a:t>
            </a:r>
            <a:r>
              <a:rPr lang="en-US" dirty="0" err="1"/>
              <a:t>Birgili</a:t>
            </a:r>
            <a:r>
              <a:rPr lang="en-US" dirty="0"/>
              <a:t>, 2024)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r>
              <a:rPr lang="en-US" dirty="0"/>
              <a:t>Contains singing-pedagogy content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Excludes sing-along practice videos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05659C3E-DEE9-F4E3-2A74-CDB6167C6292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Screening Criteria</a:t>
            </a:r>
          </a:p>
        </p:txBody>
      </p:sp>
    </p:spTree>
    <p:extLst>
      <p:ext uri="{BB962C8B-B14F-4D97-AF65-F5344CB8AC3E}">
        <p14:creationId xmlns:p14="http://schemas.microsoft.com/office/powerpoint/2010/main" val="40573774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691646ED-11DE-4AC8-7F40-FACA980D7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D58D0DEA-8582-E9D8-89C7-6E046A2DFB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1B33CF1E-A787-5BB9-784D-DED4AE2D1F65}"/>
              </a:ext>
            </a:extLst>
          </p:cNvPr>
          <p:cNvSpPr txBox="1">
            <a:spLocks/>
          </p:cNvSpPr>
          <p:nvPr/>
        </p:nvSpPr>
        <p:spPr>
          <a:xfrm>
            <a:off x="719925" y="1639040"/>
            <a:ext cx="7704050" cy="305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Top of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Only first two pages of results were considered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Ensures significant number of bookmarks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Likely mimics typical user behavior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r>
              <a:rPr lang="en-US" dirty="0"/>
              <a:t>Time-sensitive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Engagement metrics change over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Searches conducted on the same 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E116CBC8-42A0-D755-77A7-D16843904D2F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Screening Criteria</a:t>
            </a:r>
          </a:p>
        </p:txBody>
      </p:sp>
    </p:spTree>
    <p:extLst>
      <p:ext uri="{BB962C8B-B14F-4D97-AF65-F5344CB8AC3E}">
        <p14:creationId xmlns:p14="http://schemas.microsoft.com/office/powerpoint/2010/main" val="30023136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6A984BEE-A2C4-01CC-7D0B-2D21A20E0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406695E1-2112-621B-D9C6-E77886D618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7F8F5642-BE7D-7F5E-8CAB-B2E5035E63B9}"/>
              </a:ext>
            </a:extLst>
          </p:cNvPr>
          <p:cNvSpPr txBox="1">
            <a:spLocks/>
          </p:cNvSpPr>
          <p:nvPr/>
        </p:nvSpPr>
        <p:spPr>
          <a:xfrm>
            <a:off x="719925" y="1639040"/>
            <a:ext cx="7704050" cy="305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Top Three Unique Instructors per Search Set (12 total)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Some instructors dominated search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Ensures representation of voice-pedagogy content from variety of instructors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Repeat instructors allowed across sets, accounts for instructor popularity and prevalence</a:t>
            </a:r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Engagement metrics and background info collected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Total 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# of bullet comments, page posts, likes, coins tipped, shares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Instructor background and affiliation (if available)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3778DA51-0AA3-1F1D-235E-A7655ADE9701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Inclusion</a:t>
            </a:r>
          </a:p>
        </p:txBody>
      </p:sp>
    </p:spTree>
    <p:extLst>
      <p:ext uri="{BB962C8B-B14F-4D97-AF65-F5344CB8AC3E}">
        <p14:creationId xmlns:p14="http://schemas.microsoft.com/office/powerpoint/2010/main" val="4016814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1CEC83A3-EAFD-1C3D-0D4C-871FCF1AB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2FB94BD-68BC-8E07-6662-66B3E42E416E}"/>
              </a:ext>
            </a:extLst>
          </p:cNvPr>
          <p:cNvSpPr/>
          <p:nvPr/>
        </p:nvSpPr>
        <p:spPr>
          <a:xfrm>
            <a:off x="4605807" y="1968812"/>
            <a:ext cx="4196491" cy="261821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7A887F-015E-C5AB-C7D6-976759747CD9}"/>
              </a:ext>
            </a:extLst>
          </p:cNvPr>
          <p:cNvSpPr/>
          <p:nvPr/>
        </p:nvSpPr>
        <p:spPr>
          <a:xfrm>
            <a:off x="375509" y="1979161"/>
            <a:ext cx="4196491" cy="26182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77C8E645-1F86-4024-DFD8-C69940839B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79BF9287-A769-5329-9CD0-010A36F1F93F}"/>
              </a:ext>
            </a:extLst>
          </p:cNvPr>
          <p:cNvSpPr txBox="1">
            <a:spLocks/>
          </p:cNvSpPr>
          <p:nvPr/>
        </p:nvSpPr>
        <p:spPr>
          <a:xfrm>
            <a:off x="719925" y="1639041"/>
            <a:ext cx="7704050" cy="355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Twelve videos (three from each set of search results)</a:t>
            </a:r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06EB1A26-5EFD-CD5C-D433-503F4FBB56DD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Included Videos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9A13BA-2038-F6E2-A987-25CE86D8E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594" y="2162525"/>
            <a:ext cx="1254303" cy="903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6014983-CBFA-9053-FD14-42B0DA6A7C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67767" y="2150043"/>
            <a:ext cx="1205693" cy="9036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5C1BFC-5134-F08A-CF48-4AC041FC907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256681" y="2143320"/>
            <a:ext cx="1237499" cy="9036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7451EC-0672-ED62-D021-5E5DD7FC61B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661625" y="2123258"/>
            <a:ext cx="1202824" cy="9036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36A292-6FE1-A8B4-1D81-C3A96E24C38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058823" y="2126383"/>
            <a:ext cx="1219681" cy="9036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D1E22D2-4480-B2B1-F876-36F0775B70A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54237" y="2147044"/>
            <a:ext cx="1205686" cy="9036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BE8917-8CD4-509F-B82B-CC913C86E71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482185" y="3166882"/>
            <a:ext cx="1213120" cy="9036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728EC3E-DBEB-071F-E30F-BE1CD137AE36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1842343" y="3160423"/>
            <a:ext cx="1222293" cy="9036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A29530F-6999-5156-1D3D-433D7AED0C0F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3266824" y="3160423"/>
            <a:ext cx="1217212" cy="90365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E839D51-7D7F-ADD9-EE54-8837AA1A2B06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658135" y="3148622"/>
            <a:ext cx="1209805" cy="9036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C3CE0F0-1CA8-0BFB-B911-5735E67D9E40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6081043" y="3166882"/>
            <a:ext cx="1218935" cy="90365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583ADF1-005E-5E7E-8361-B0CC956A6FAC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7457410" y="3148622"/>
            <a:ext cx="1218181" cy="90365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E8F1B95-63D3-75A3-AD37-D4D2C192317D}"/>
              </a:ext>
            </a:extLst>
          </p:cNvPr>
          <p:cNvSpPr txBox="1"/>
          <p:nvPr/>
        </p:nvSpPr>
        <p:spPr>
          <a:xfrm>
            <a:off x="2151466" y="4070533"/>
            <a:ext cx="604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LS-A</a:t>
            </a:r>
          </a:p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5DED9E-697D-2ED2-2EDC-F78481CE1E8F}"/>
              </a:ext>
            </a:extLst>
          </p:cNvPr>
          <p:cNvSpPr txBox="1"/>
          <p:nvPr/>
        </p:nvSpPr>
        <p:spPr>
          <a:xfrm>
            <a:off x="6366640" y="4067172"/>
            <a:ext cx="604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HS-A</a:t>
            </a:r>
          </a:p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HS-B</a:t>
            </a:r>
          </a:p>
        </p:txBody>
      </p:sp>
    </p:spTree>
    <p:extLst>
      <p:ext uri="{BB962C8B-B14F-4D97-AF65-F5344CB8AC3E}">
        <p14:creationId xmlns:p14="http://schemas.microsoft.com/office/powerpoint/2010/main" val="41411196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EDC2708D-7191-B8E3-CFD7-33125E1B2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7E7385F7-76AF-C5B7-C368-8E7C7BE7AE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70B721DE-FC8F-10E8-6E7B-5B3BA22E376C}"/>
              </a:ext>
            </a:extLst>
          </p:cNvPr>
          <p:cNvSpPr txBox="1">
            <a:spLocks/>
          </p:cNvSpPr>
          <p:nvPr/>
        </p:nvSpPr>
        <p:spPr>
          <a:xfrm>
            <a:off x="719925" y="1639040"/>
            <a:ext cx="7704050" cy="305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Transcription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Sonix.ai transcription (Mandarin Chinese)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Manually edited against video for accuracy</a:t>
            </a:r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Translation from Chinese into English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Google Translate for machine-translated version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Verified against Chinese transcripts for accuracy and functional equivalence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6DB58B65-C3BB-D6E4-4188-0428CBDD5F4C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Video Transcription and Translation</a:t>
            </a:r>
          </a:p>
        </p:txBody>
      </p:sp>
    </p:spTree>
    <p:extLst>
      <p:ext uri="{BB962C8B-B14F-4D97-AF65-F5344CB8AC3E}">
        <p14:creationId xmlns:p14="http://schemas.microsoft.com/office/powerpoint/2010/main" val="8226892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31FC3852-92F0-D4F8-9D09-802F9CD49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FC7D9DD0-9C24-D6A3-DF38-E19611A885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Methods</a:t>
            </a:r>
            <a:br>
              <a:rPr lang="en" dirty="0"/>
            </a:b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94B58301-52B4-1D90-A68C-02B6182AD7E0}"/>
              </a:ext>
            </a:extLst>
          </p:cNvPr>
          <p:cNvSpPr txBox="1">
            <a:spLocks/>
          </p:cNvSpPr>
          <p:nvPr/>
        </p:nvSpPr>
        <p:spPr>
          <a:xfrm>
            <a:off x="719925" y="1639040"/>
            <a:ext cx="7704050" cy="305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Used </a:t>
            </a:r>
            <a:r>
              <a:rPr lang="en-US" dirty="0" err="1"/>
              <a:t>Nvivo</a:t>
            </a:r>
            <a:r>
              <a:rPr lang="en-US" dirty="0"/>
              <a:t> 15.0.0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Literal coding (Manning, 2017) of  English translations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Followed thematic analysis process of Braun and Clarke (2021)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 exploratory study: inductive process, themes emerge naturally from data rather than being imposed (Cresswell &amp; Cresswell,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4830FE0B-0F1D-90DB-0F92-2B025281053D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Coding and 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15536435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8B1B21BD-9F62-3977-9914-75DF88CDC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3">
            <a:extLst>
              <a:ext uri="{FF2B5EF4-FFF2-40B4-BE49-F238E27FC236}">
                <a16:creationId xmlns:a16="http://schemas.microsoft.com/office/drawing/2014/main" id="{924114D3-BCF4-89AB-3D1F-BAFE16C880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74050" y="2330725"/>
            <a:ext cx="4630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dirty="0"/>
          </a:p>
        </p:txBody>
      </p:sp>
      <p:sp>
        <p:nvSpPr>
          <p:cNvPr id="389" name="Google Shape;389;p33">
            <a:extLst>
              <a:ext uri="{FF2B5EF4-FFF2-40B4-BE49-F238E27FC236}">
                <a16:creationId xmlns:a16="http://schemas.microsoft.com/office/drawing/2014/main" id="{9A598456-A912-1D66-CD45-3BEB5F78D841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1074050" y="1195700"/>
            <a:ext cx="1324200" cy="1012800"/>
          </a:xfrm>
          <a:prstGeom prst="rect">
            <a:avLst/>
          </a:prstGeom>
        </p:spPr>
        <p:txBody>
          <a:bodyPr spcFirstLastPara="1" wrap="square" lIns="91425" tIns="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05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045117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1D2CE576-A804-EF4F-632B-77E192393C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E5F844F-E7A6-E894-8486-484A738E3D3F}"/>
              </a:ext>
            </a:extLst>
          </p:cNvPr>
          <p:cNvSpPr/>
          <p:nvPr/>
        </p:nvSpPr>
        <p:spPr>
          <a:xfrm>
            <a:off x="4605807" y="1968812"/>
            <a:ext cx="4196491" cy="261821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041F421-5D26-D869-B853-F70A677DE010}"/>
              </a:ext>
            </a:extLst>
          </p:cNvPr>
          <p:cNvSpPr/>
          <p:nvPr/>
        </p:nvSpPr>
        <p:spPr>
          <a:xfrm>
            <a:off x="375509" y="1979161"/>
            <a:ext cx="4196491" cy="26182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228BD49B-377C-7AF3-E8C6-DEE76BE7DE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31F40FB4-7C7C-ED47-1786-F73526D7CAB3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355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12 total videos (3 from each search result set)</a:t>
            </a:r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398D6188-57B3-7615-44C7-C20B30150271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Included Videos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FE5F9F-5E78-E188-2FFB-E1422F93C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594" y="2162525"/>
            <a:ext cx="1254303" cy="903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A54EA7-0BC1-F833-33B7-B44F9A2E2F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67767" y="2150043"/>
            <a:ext cx="1205693" cy="9036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2BE378-B723-00EF-2EDD-AA9EB7F79C8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256681" y="2143320"/>
            <a:ext cx="1237499" cy="9036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7F8367-DB21-F722-9CE3-C500E0221ED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661625" y="2123258"/>
            <a:ext cx="1202824" cy="9036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4ED8E6-AB33-6044-3530-139C6D96756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058823" y="2126383"/>
            <a:ext cx="1219681" cy="9036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6891539-596B-7668-437F-68A5C76AFA2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54237" y="2147044"/>
            <a:ext cx="1205686" cy="9036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A5F4314-2F1D-3BF2-8E06-25746EFC8FD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482185" y="3166882"/>
            <a:ext cx="1213120" cy="9036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E00466-CA64-3B95-520C-B9ED0BAD391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1842343" y="3160423"/>
            <a:ext cx="1222293" cy="9036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A95E374-BC4C-6094-CF38-3A7DC21412E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3266824" y="3160423"/>
            <a:ext cx="1217212" cy="90365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1AFF13-5795-DCD0-6C92-E617BBEB1AB0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658135" y="3148622"/>
            <a:ext cx="1209805" cy="9036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1524F8-BB7E-68BD-7053-C06155F6A055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6081043" y="3166882"/>
            <a:ext cx="1218935" cy="90365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CE9AE30-AC5B-FCBD-FBC2-AB30D4C52FDF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7457410" y="3148622"/>
            <a:ext cx="1218181" cy="90365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004887D-DE11-8E27-ED5D-BD5DFC3E7860}"/>
              </a:ext>
            </a:extLst>
          </p:cNvPr>
          <p:cNvSpPr txBox="1"/>
          <p:nvPr/>
        </p:nvSpPr>
        <p:spPr>
          <a:xfrm>
            <a:off x="2151466" y="4070533"/>
            <a:ext cx="604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LS-A</a:t>
            </a:r>
          </a:p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94B41E-2DE0-4191-0CC1-474A41DA75B9}"/>
              </a:ext>
            </a:extLst>
          </p:cNvPr>
          <p:cNvSpPr txBox="1"/>
          <p:nvPr/>
        </p:nvSpPr>
        <p:spPr>
          <a:xfrm>
            <a:off x="6366640" y="4067172"/>
            <a:ext cx="604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HS-A</a:t>
            </a:r>
          </a:p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HS-B</a:t>
            </a:r>
          </a:p>
        </p:txBody>
      </p:sp>
    </p:spTree>
    <p:extLst>
      <p:ext uri="{BB962C8B-B14F-4D97-AF65-F5344CB8AC3E}">
        <p14:creationId xmlns:p14="http://schemas.microsoft.com/office/powerpoint/2010/main" val="11103425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DBC544A-F55C-0DEB-E3AF-34DD5FECB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881D019-C78E-790A-1C82-60E16D97386C}"/>
              </a:ext>
            </a:extLst>
          </p:cNvPr>
          <p:cNvSpPr/>
          <p:nvPr/>
        </p:nvSpPr>
        <p:spPr>
          <a:xfrm>
            <a:off x="4605807" y="1968812"/>
            <a:ext cx="4196491" cy="261821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D33AA9-56DF-E39C-98CB-473CCB16F84A}"/>
              </a:ext>
            </a:extLst>
          </p:cNvPr>
          <p:cNvSpPr/>
          <p:nvPr/>
        </p:nvSpPr>
        <p:spPr>
          <a:xfrm>
            <a:off x="375509" y="1979161"/>
            <a:ext cx="4196491" cy="26182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0071BD48-A5EC-D26E-83FB-89EAFE4823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219A7BAE-96A6-8F55-2335-E4828D659AF9}"/>
              </a:ext>
            </a:extLst>
          </p:cNvPr>
          <p:cNvSpPr txBox="1">
            <a:spLocks/>
          </p:cNvSpPr>
          <p:nvPr/>
        </p:nvSpPr>
        <p:spPr>
          <a:xfrm>
            <a:off x="731083" y="1530895"/>
            <a:ext cx="7704050" cy="355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LS-A (learn to sing), L-S B (learn vocal music)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4E66D6D4-4AAC-EF16-D872-2099D6722C1E}"/>
              </a:ext>
            </a:extLst>
          </p:cNvPr>
          <p:cNvSpPr txBox="1">
            <a:spLocks/>
          </p:cNvSpPr>
          <p:nvPr/>
        </p:nvSpPr>
        <p:spPr>
          <a:xfrm>
            <a:off x="720025" y="1111123"/>
            <a:ext cx="8082273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Included Videos: Low-Specificity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E4E98E-4884-053B-FDC8-664442C6F0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594" y="2193347"/>
            <a:ext cx="1254303" cy="903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5019B4-3E62-B361-B6A4-EDD310F5D0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67767" y="2180865"/>
            <a:ext cx="1205693" cy="9036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F993AB-D876-6225-CF87-843257F60FD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256681" y="2174142"/>
            <a:ext cx="1237499" cy="9036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76CFA7-DD09-6691-D211-DF8DBC548CF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677401" y="2180601"/>
            <a:ext cx="1213120" cy="9036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7F1F183-095F-7316-E2FD-BA80F658416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037559" y="2174142"/>
            <a:ext cx="1222293" cy="9036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DFF4606-EC6A-8B87-58C8-A0F3E47F48B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62040" y="2174142"/>
            <a:ext cx="1217212" cy="90365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983682F-F37D-C40D-72A6-89E37F5D55E1}"/>
              </a:ext>
            </a:extLst>
          </p:cNvPr>
          <p:cNvSpPr txBox="1"/>
          <p:nvPr/>
        </p:nvSpPr>
        <p:spPr>
          <a:xfrm>
            <a:off x="461593" y="3145946"/>
            <a:ext cx="12543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LS-A-1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“For complete beginners, how to correctly open up the throat for singing? Three tricks to help you open up the throat!”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DD706A-DCF8-61CD-4ACD-91DF63698774}"/>
              </a:ext>
            </a:extLst>
          </p:cNvPr>
          <p:cNvSpPr txBox="1"/>
          <p:nvPr/>
        </p:nvSpPr>
        <p:spPr>
          <a:xfrm>
            <a:off x="771054" y="1922556"/>
            <a:ext cx="604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Jason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287ED0-B6CE-FF12-CE8B-D9D266570386}"/>
              </a:ext>
            </a:extLst>
          </p:cNvPr>
          <p:cNvSpPr txBox="1"/>
          <p:nvPr/>
        </p:nvSpPr>
        <p:spPr>
          <a:xfrm>
            <a:off x="1801980" y="3145945"/>
            <a:ext cx="12543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LS-A-2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“Two tricks to make your voice sound better. Learn on the first try. Good for both speaking and singing!”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523DE16-A571-04F0-1235-2177C85829F4}"/>
              </a:ext>
            </a:extLst>
          </p:cNvPr>
          <p:cNvSpPr txBox="1"/>
          <p:nvPr/>
        </p:nvSpPr>
        <p:spPr>
          <a:xfrm>
            <a:off x="3222671" y="3143842"/>
            <a:ext cx="12543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LS-A-3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“2 tricks to break your bad habit of singing in the throat! Just the goods”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51FC1F4-522E-D726-0166-F571CF8B9217}"/>
              </a:ext>
            </a:extLst>
          </p:cNvPr>
          <p:cNvSpPr txBox="1"/>
          <p:nvPr/>
        </p:nvSpPr>
        <p:spPr>
          <a:xfrm>
            <a:off x="4658084" y="3068280"/>
            <a:ext cx="125430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LS-B-1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“Stop singing with your throat. Science-backed phonation methods that even newbies can understand!”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CE66721-0BE0-41AD-7CCA-96DDFFA023FF}"/>
              </a:ext>
            </a:extLst>
          </p:cNvPr>
          <p:cNvSpPr txBox="1"/>
          <p:nvPr/>
        </p:nvSpPr>
        <p:spPr>
          <a:xfrm>
            <a:off x="5998471" y="3068279"/>
            <a:ext cx="12543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LS-B-2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“How to make your voice sound better by smoothing out the timbre?”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4EE46B8-D16D-A953-B5B1-6E1A170865F3}"/>
              </a:ext>
            </a:extLst>
          </p:cNvPr>
          <p:cNvSpPr txBox="1"/>
          <p:nvPr/>
        </p:nvSpPr>
        <p:spPr>
          <a:xfrm>
            <a:off x="7419162" y="3066176"/>
            <a:ext cx="12543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LS-B-3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“(The Chinese don't cheat the Chinese [video series]) Stop singing high notes in falsetto, make your high notes explosive and sound great!”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6DE3DE4-CE96-3E6B-A306-6ABEA80D7AF3}"/>
              </a:ext>
            </a:extLst>
          </p:cNvPr>
          <p:cNvSpPr txBox="1"/>
          <p:nvPr/>
        </p:nvSpPr>
        <p:spPr>
          <a:xfrm>
            <a:off x="4953079" y="1919657"/>
            <a:ext cx="604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Jason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83B7C5C-91E0-D096-EDBC-3D58479774FC}"/>
              </a:ext>
            </a:extLst>
          </p:cNvPr>
          <p:cNvSpPr txBox="1"/>
          <p:nvPr/>
        </p:nvSpPr>
        <p:spPr>
          <a:xfrm>
            <a:off x="2163144" y="1919952"/>
            <a:ext cx="604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Qiqi</a:t>
            </a:r>
            <a:endParaRPr lang="en-US" dirty="0">
              <a:solidFill>
                <a:schemeClr val="tx1"/>
              </a:solidFill>
              <a:latin typeface="Abel" panose="02000506030000020004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8455687-DBD8-906B-E16F-248D5F567A30}"/>
              </a:ext>
            </a:extLst>
          </p:cNvPr>
          <p:cNvSpPr txBox="1"/>
          <p:nvPr/>
        </p:nvSpPr>
        <p:spPr>
          <a:xfrm>
            <a:off x="6440340" y="1917626"/>
            <a:ext cx="604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Qiqi</a:t>
            </a:r>
            <a:endParaRPr lang="en-US" dirty="0">
              <a:solidFill>
                <a:schemeClr val="tx1"/>
              </a:solidFill>
              <a:latin typeface="Abel" panose="02000506030000020004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E9CFB0A-3774-EC81-2D5B-8CAB6F77C5D3}"/>
              </a:ext>
            </a:extLst>
          </p:cNvPr>
          <p:cNvSpPr txBox="1"/>
          <p:nvPr/>
        </p:nvSpPr>
        <p:spPr>
          <a:xfrm>
            <a:off x="3476241" y="1927825"/>
            <a:ext cx="8677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Lingchen</a:t>
            </a:r>
            <a:endParaRPr lang="en-US" dirty="0">
              <a:solidFill>
                <a:schemeClr val="tx1"/>
              </a:solidFill>
              <a:latin typeface="Abel" panose="02000506030000020004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8F23C74-633A-C57B-20B7-4CB6CD56E198}"/>
              </a:ext>
            </a:extLst>
          </p:cNvPr>
          <p:cNvSpPr txBox="1"/>
          <p:nvPr/>
        </p:nvSpPr>
        <p:spPr>
          <a:xfrm>
            <a:off x="7740869" y="1915821"/>
            <a:ext cx="8677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Ameng</a:t>
            </a:r>
            <a:endParaRPr lang="en-US" dirty="0">
              <a:solidFill>
                <a:schemeClr val="tx1"/>
              </a:solidFill>
              <a:latin typeface="Abel" panose="0200050603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1193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35605D5B-F9AA-85A6-1065-B4408E9F59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E05C4ED-F435-3730-BE64-4FDBE3B6D6E5}"/>
              </a:ext>
            </a:extLst>
          </p:cNvPr>
          <p:cNvSpPr/>
          <p:nvPr/>
        </p:nvSpPr>
        <p:spPr>
          <a:xfrm>
            <a:off x="4605807" y="1968811"/>
            <a:ext cx="4196491" cy="285955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210F423-CFAF-0A29-9AA3-D5F572ED077D}"/>
              </a:ext>
            </a:extLst>
          </p:cNvPr>
          <p:cNvSpPr/>
          <p:nvPr/>
        </p:nvSpPr>
        <p:spPr>
          <a:xfrm>
            <a:off x="375509" y="1979160"/>
            <a:ext cx="4196491" cy="285955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BDC8F010-BEE4-F0C9-0A97-5069915594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EFA2B003-E4FE-5598-6849-8C8E77E93D6D}"/>
              </a:ext>
            </a:extLst>
          </p:cNvPr>
          <p:cNvSpPr txBox="1">
            <a:spLocks/>
          </p:cNvSpPr>
          <p:nvPr/>
        </p:nvSpPr>
        <p:spPr>
          <a:xfrm>
            <a:off x="731083" y="1428024"/>
            <a:ext cx="7704050" cy="355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/>
              <a:t>HS-A (singing techniques and phonation methods no experience), H-S B (beginner singing techniques teaching)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3052D4A7-E93A-03F7-183C-0EF70F1A448E}"/>
              </a:ext>
            </a:extLst>
          </p:cNvPr>
          <p:cNvSpPr txBox="1">
            <a:spLocks/>
          </p:cNvSpPr>
          <p:nvPr/>
        </p:nvSpPr>
        <p:spPr>
          <a:xfrm>
            <a:off x="720025" y="957097"/>
            <a:ext cx="8082273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Included Videos: High-Specificity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76076C-9E77-A646-F5A3-16ED85DEA5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7333" y="2193347"/>
            <a:ext cx="1202824" cy="903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872005-6957-67BF-E715-57F11D3BA1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67767" y="2186047"/>
            <a:ext cx="1205693" cy="8932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733791-0200-D493-39E9-65C91EB4E8F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272587" y="2174142"/>
            <a:ext cx="1205686" cy="9036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7A512F-77FB-540B-188C-64EE482685A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679058" y="2180601"/>
            <a:ext cx="1209805" cy="9036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6104195-81BB-05CB-1D8A-ABD2332FB34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6039238" y="2174142"/>
            <a:ext cx="1218935" cy="9036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15CE5EA-4958-4F83-4A67-8CE70586819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462040" y="2174502"/>
            <a:ext cx="1217212" cy="90293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D607A80-23E3-CE61-7B3E-ADCEB0ED0E76}"/>
              </a:ext>
            </a:extLst>
          </p:cNvPr>
          <p:cNvSpPr txBox="1"/>
          <p:nvPr/>
        </p:nvSpPr>
        <p:spPr>
          <a:xfrm>
            <a:off x="461593" y="3145946"/>
            <a:ext cx="1254303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HS-A-1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“(Most in-depth online) Break the bad habit of making sound in the throat. Science-backed voice training methods that even newbies can understand!!”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FEC4A79-52BE-29E6-49E4-DF712F1FAB6C}"/>
              </a:ext>
            </a:extLst>
          </p:cNvPr>
          <p:cNvSpPr txBox="1"/>
          <p:nvPr/>
        </p:nvSpPr>
        <p:spPr>
          <a:xfrm>
            <a:off x="771054" y="1922556"/>
            <a:ext cx="604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Achen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7BC2D6-1C35-695C-69D7-95735E82C498}"/>
              </a:ext>
            </a:extLst>
          </p:cNvPr>
          <p:cNvSpPr txBox="1"/>
          <p:nvPr/>
        </p:nvSpPr>
        <p:spPr>
          <a:xfrm>
            <a:off x="1801980" y="3145945"/>
            <a:ext cx="125430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HS-A-2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“A hundred times better for maintaining the health of your voice than using Golden Throat Lozenges! When you've learned it, you can keep singing until you're 70 years old!!”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3ABC8B3-7429-4024-B7DC-00EC6DEC2DFE}"/>
              </a:ext>
            </a:extLst>
          </p:cNvPr>
          <p:cNvSpPr txBox="1"/>
          <p:nvPr/>
        </p:nvSpPr>
        <p:spPr>
          <a:xfrm>
            <a:off x="3222671" y="3143842"/>
            <a:ext cx="12543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HS-A-3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“(Singing instruction) Must-learn for beginners: method to quickly get a sense for diaphragm exertion - lip trill practice”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50BDDC-E3E6-7CDF-2D1D-098F31BCB78C}"/>
              </a:ext>
            </a:extLst>
          </p:cNvPr>
          <p:cNvSpPr txBox="1"/>
          <p:nvPr/>
        </p:nvSpPr>
        <p:spPr>
          <a:xfrm>
            <a:off x="4658084" y="3119650"/>
            <a:ext cx="12543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HS-B-1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“Most in-depth lip trill practice course, demonstration instruction, 100% learn successfully!”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BBFB7AB-4F40-577B-51EA-5A8AF8D9D6BB}"/>
              </a:ext>
            </a:extLst>
          </p:cNvPr>
          <p:cNvSpPr txBox="1"/>
          <p:nvPr/>
        </p:nvSpPr>
        <p:spPr>
          <a:xfrm>
            <a:off x="5998471" y="3119649"/>
            <a:ext cx="12543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HS-B-2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“Everything I've learned, condensed into these 7 minutes! Demonstrations to teach you how to sing with no previous experience!”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50C6DF8-CB89-1ECD-5FD1-91C2CD1B2206}"/>
              </a:ext>
            </a:extLst>
          </p:cNvPr>
          <p:cNvSpPr txBox="1"/>
          <p:nvPr/>
        </p:nvSpPr>
        <p:spPr>
          <a:xfrm>
            <a:off x="7419162" y="3138094"/>
            <a:ext cx="1254303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HS-B-3</a:t>
            </a:r>
          </a:p>
          <a:p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“Just the goods instruction of "The Longest Movie", falsetto transition techniques. Clear concepts, quick to learn, easy and simple Bai Da </a:t>
            </a:r>
            <a:r>
              <a:rPr lang="en-US" sz="1000" dirty="0" err="1">
                <a:solidFill>
                  <a:schemeClr val="tx1"/>
                </a:solidFill>
                <a:latin typeface="Abel" panose="02000506030000020004" pitchFamily="2" charset="0"/>
              </a:rPr>
              <a:t>Guanren</a:t>
            </a:r>
            <a:r>
              <a:rPr lang="en-US" sz="1000" dirty="0">
                <a:solidFill>
                  <a:schemeClr val="tx1"/>
                </a:solidFill>
                <a:latin typeface="Abel" panose="02000506030000020004" pitchFamily="2" charset="0"/>
              </a:rPr>
              <a:t>”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0F5BDF9-6B3E-AEF1-19E1-181B5AE503C4}"/>
              </a:ext>
            </a:extLst>
          </p:cNvPr>
          <p:cNvSpPr txBox="1"/>
          <p:nvPr/>
        </p:nvSpPr>
        <p:spPr>
          <a:xfrm>
            <a:off x="4953079" y="1919657"/>
            <a:ext cx="7907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Haiqing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57FD432-06C5-1C6B-D694-0178345A4C56}"/>
              </a:ext>
            </a:extLst>
          </p:cNvPr>
          <p:cNvSpPr txBox="1"/>
          <p:nvPr/>
        </p:nvSpPr>
        <p:spPr>
          <a:xfrm>
            <a:off x="2163144" y="1919952"/>
            <a:ext cx="604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Jason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8198900-718B-BB34-2CEA-1E897BDC90E5}"/>
              </a:ext>
            </a:extLst>
          </p:cNvPr>
          <p:cNvSpPr txBox="1"/>
          <p:nvPr/>
        </p:nvSpPr>
        <p:spPr>
          <a:xfrm>
            <a:off x="6376810" y="1917626"/>
            <a:ext cx="604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Hetun</a:t>
            </a:r>
            <a:endParaRPr lang="en-US" dirty="0">
              <a:solidFill>
                <a:schemeClr val="tx1"/>
              </a:solidFill>
              <a:latin typeface="Abel" panose="02000506030000020004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892939D-ADCD-A982-BFD6-2E08F8E3E8F2}"/>
              </a:ext>
            </a:extLst>
          </p:cNvPr>
          <p:cNvSpPr txBox="1"/>
          <p:nvPr/>
        </p:nvSpPr>
        <p:spPr>
          <a:xfrm>
            <a:off x="3547036" y="1927825"/>
            <a:ext cx="8677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Lanqing</a:t>
            </a:r>
            <a:endParaRPr lang="en-US" dirty="0">
              <a:solidFill>
                <a:schemeClr val="tx1"/>
              </a:solidFill>
              <a:latin typeface="Abel" panose="02000506030000020004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F3894B3-7850-94B0-E515-475BA370795E}"/>
              </a:ext>
            </a:extLst>
          </p:cNvPr>
          <p:cNvSpPr txBox="1"/>
          <p:nvPr/>
        </p:nvSpPr>
        <p:spPr>
          <a:xfrm>
            <a:off x="7462040" y="1915821"/>
            <a:ext cx="12189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Baida</a:t>
            </a:r>
            <a:r>
              <a:rPr lang="en-US" dirty="0">
                <a:solidFill>
                  <a:schemeClr val="tx1"/>
                </a:solidFill>
                <a:latin typeface="Abel" panose="02000506030000020004" pitchFamily="2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bel" panose="02000506030000020004" pitchFamily="2" charset="0"/>
              </a:rPr>
              <a:t>Guanren</a:t>
            </a:r>
            <a:endParaRPr lang="en-US" dirty="0">
              <a:solidFill>
                <a:schemeClr val="tx1"/>
              </a:solidFill>
              <a:latin typeface="Abel" panose="0200050603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61510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42529DAB-FD8B-3175-1180-97C302C907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387E28F9-DF87-7815-DB05-10E6A5C028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24B6A9EB-0707-BD8F-D011-6D9786998777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3558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 Video Titles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Main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Secondary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Targeting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 Video Content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or Singing-Related Problems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Exercises and Recommendations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Other General Voice Pedagogy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Practice Durations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Quality Descriptors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References to Vocal or Physical Anatomy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839B7DE5-EA3A-5F16-FBE9-BF3190CC0D09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</a:t>
            </a:r>
          </a:p>
        </p:txBody>
      </p:sp>
    </p:spTree>
    <p:extLst>
      <p:ext uri="{BB962C8B-B14F-4D97-AF65-F5344CB8AC3E}">
        <p14:creationId xmlns:p14="http://schemas.microsoft.com/office/powerpoint/2010/main" val="369670852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061585C-E375-0BD5-CDB1-B2E2F5D48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D53F1D3-67C0-484F-1F86-528D1F100CA3}"/>
              </a:ext>
            </a:extLst>
          </p:cNvPr>
          <p:cNvSpPr/>
          <p:nvPr/>
        </p:nvSpPr>
        <p:spPr>
          <a:xfrm>
            <a:off x="-164387" y="1655211"/>
            <a:ext cx="3955551" cy="33966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743BD595-F4A7-80C0-47CF-374387A5E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43918585-5AFD-52F7-8A31-67CAA0E29A02}"/>
              </a:ext>
            </a:extLst>
          </p:cNvPr>
          <p:cNvSpPr txBox="1">
            <a:spLocks/>
          </p:cNvSpPr>
          <p:nvPr/>
        </p:nvSpPr>
        <p:spPr>
          <a:xfrm>
            <a:off x="719925" y="1644937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Problems Singing High Notes: Six Videos (LS-A-1, LS-B-1, LS-B-3, HS-A-1, HS-B-2, HS-B-3)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Falsetto (undesired), weak falsetto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Lack of connection with lower part of register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Larynx is too high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Scattered sound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Weak and unfree sound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Fragile notes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Difficulty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Voice cracking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Squeezing in the throat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9AC11621-C8C3-8626-E5CD-C555430D0EFE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or Singing-Related Problems</a:t>
            </a:r>
          </a:p>
        </p:txBody>
      </p:sp>
    </p:spTree>
    <p:extLst>
      <p:ext uri="{BB962C8B-B14F-4D97-AF65-F5344CB8AC3E}">
        <p14:creationId xmlns:p14="http://schemas.microsoft.com/office/powerpoint/2010/main" val="150633975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62D839AF-2A54-62F0-CE51-E35A38C95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CDE21E54-F975-3E2C-37C4-53AAA37DCA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66C5D1E-31BE-68EA-CB4A-7F5EC6EF85B2}"/>
              </a:ext>
            </a:extLst>
          </p:cNvPr>
          <p:cNvSpPr/>
          <p:nvPr/>
        </p:nvSpPr>
        <p:spPr>
          <a:xfrm>
            <a:off x="-164387" y="1655211"/>
            <a:ext cx="3955551" cy="33966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F7C391CD-0ECE-9F31-74D3-EAE8979C8BD2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Problems Singing High Notes: Six Videos (LS-A-1, LS-B-1, LS-B-3, HS-A-1, HS-B-2, HS-B-3) </a:t>
            </a:r>
          </a:p>
          <a:p>
            <a:pPr marL="0" indent="0"/>
            <a:r>
              <a:rPr lang="en-US" dirty="0"/>
              <a:t>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“Closed throat”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Poor vocal cord closure 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chest-cavity resonance</a:t>
            </a:r>
          </a:p>
          <a:p>
            <a:pPr marL="0" indent="0"/>
            <a:r>
              <a:rPr lang="en-US" dirty="0"/>
              <a:t>Solutions Provided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Vocal exercises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“Find” resonance cavities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Squeezing the buttocks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508F26A8-E4E0-2EAD-EA8E-3D76E16E6D5E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or Singing-Related Problems</a:t>
            </a:r>
          </a:p>
        </p:txBody>
      </p:sp>
    </p:spTree>
    <p:extLst>
      <p:ext uri="{BB962C8B-B14F-4D97-AF65-F5344CB8AC3E}">
        <p14:creationId xmlns:p14="http://schemas.microsoft.com/office/powerpoint/2010/main" val="356574595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4982582E-CC55-8C38-183A-B3E1A1500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B0F6E12-FFAD-E9C6-6E6D-3A95C0A7BABB}"/>
              </a:ext>
            </a:extLst>
          </p:cNvPr>
          <p:cNvSpPr/>
          <p:nvPr/>
        </p:nvSpPr>
        <p:spPr>
          <a:xfrm>
            <a:off x="-164387" y="1655212"/>
            <a:ext cx="6010383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587EEA9B-483E-F339-0199-59173CE6EE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0FA0240C-6E97-D520-8E39-4341E8255978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Undesirable throat-related and other physical sensations: Six videos (LS-A-1, LS-A-3, LS-B-1, LS-B-3, HS-A-1, HS-A-2)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Tightness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Discomfort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Cracking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Phlegm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Straining in the throat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D213E9CC-3D7F-C60D-85D4-3B72082397AA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or Singing-Related Problems</a:t>
            </a:r>
          </a:p>
        </p:txBody>
      </p:sp>
    </p:spTree>
    <p:extLst>
      <p:ext uri="{BB962C8B-B14F-4D97-AF65-F5344CB8AC3E}">
        <p14:creationId xmlns:p14="http://schemas.microsoft.com/office/powerpoint/2010/main" val="365935519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F4F8B02-E735-1B38-9EC4-773BAFA6F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C13EE02-B763-8B4D-AAF2-9978F882B6BA}"/>
              </a:ext>
            </a:extLst>
          </p:cNvPr>
          <p:cNvSpPr/>
          <p:nvPr/>
        </p:nvSpPr>
        <p:spPr>
          <a:xfrm>
            <a:off x="-164387" y="1655212"/>
            <a:ext cx="6010383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CA4083AA-B1A4-D5F7-5359-2CC83E2B55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E1D1F4A2-4073-A3C6-F4AA-AD5A7056577F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Undesirable throat-related and other physical sensations: Six videos (LS-A-1, LS-A-3, LS-B-1, LS-B-3, HS-A-1, HS-A-2)  </a:t>
            </a:r>
          </a:p>
          <a:p>
            <a:pPr marL="0" indent="0"/>
            <a:r>
              <a:rPr lang="en-US" dirty="0"/>
              <a:t>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Larynx or voice box issues: poor adduction, squeezing, using “too much energy”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Pharyngitis and bronchitis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Tightness in the jaws</a:t>
            </a:r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Breathing exercises, vocal exercises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Raising soft palate, releasing tension in mouth, jaw, and neck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Raising vocal 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Avoid smoking and alcohol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B1317AB3-22C2-4C43-DAC3-C0A7611B7696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or Singing-Related Problems</a:t>
            </a:r>
          </a:p>
        </p:txBody>
      </p:sp>
    </p:spTree>
    <p:extLst>
      <p:ext uri="{BB962C8B-B14F-4D97-AF65-F5344CB8AC3E}">
        <p14:creationId xmlns:p14="http://schemas.microsoft.com/office/powerpoint/2010/main" val="314993071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ADE1552D-7EA4-C8A1-C550-378CFB5A1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5316CE4-5FA9-3246-128A-6509ED42372F}"/>
              </a:ext>
            </a:extLst>
          </p:cNvPr>
          <p:cNvSpPr/>
          <p:nvPr/>
        </p:nvSpPr>
        <p:spPr>
          <a:xfrm>
            <a:off x="-164387" y="1655212"/>
            <a:ext cx="4448711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499D2891-AC19-6BDF-63C3-1ED7396523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4E1804A3-FB94-5C12-C4B8-5E2AEC460868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Subjective or intangible concerns: Eight videos (LS-A-1, LS-A-2, LS-B-1, LS-B-2, LS-B-3, HS-A-1, HS-A-2, HS-B-3)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Vocal fatigue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Disconnection between registers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Poor vocal quality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Bad-sounding voice and timbre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Weak sound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Poor vocal control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“Thin, dry, hollow” voice</a:t>
            </a:r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B2BA768A-2124-8770-D125-1EE4901A4FC5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or Singing-Related Problems</a:t>
            </a:r>
          </a:p>
        </p:txBody>
      </p:sp>
    </p:spTree>
    <p:extLst>
      <p:ext uri="{BB962C8B-B14F-4D97-AF65-F5344CB8AC3E}">
        <p14:creationId xmlns:p14="http://schemas.microsoft.com/office/powerpoint/2010/main" val="279574375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6C42D559-2324-77E3-6F45-D0A81E71D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365ABDF-AF9A-8E95-85F9-CDBF9DA36AA0}"/>
              </a:ext>
            </a:extLst>
          </p:cNvPr>
          <p:cNvSpPr/>
          <p:nvPr/>
        </p:nvSpPr>
        <p:spPr>
          <a:xfrm>
            <a:off x="-164387" y="1655212"/>
            <a:ext cx="4448711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09D604FD-3DD6-645F-41C2-6A5ADF520F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075A151D-76E6-B72C-9B78-1A1D35C6D683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Subjective or intangible concerns: Eight videos (LS-A-1, LS-A-2, LS-B-1, LS-B-2, LS-B-3, HS-A-1, HS-A-2, HS-B-3)</a:t>
            </a:r>
          </a:p>
          <a:p>
            <a:pPr marL="0" indent="0"/>
            <a:r>
              <a:rPr lang="en-US" dirty="0"/>
              <a:t>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None given; some are themselves explanations for other issues addressed in the videos</a:t>
            </a:r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Breathing exercises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Vocal exercises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Tension release in jaws and neck</a:t>
            </a:r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C2BC50BF-7A62-765E-5D81-B0ACDBAB8283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or Singing-Related Problems</a:t>
            </a:r>
          </a:p>
        </p:txBody>
      </p:sp>
    </p:spTree>
    <p:extLst>
      <p:ext uri="{BB962C8B-B14F-4D97-AF65-F5344CB8AC3E}">
        <p14:creationId xmlns:p14="http://schemas.microsoft.com/office/powerpoint/2010/main" val="59897589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336FE13-8D39-DCB8-044D-DF509418D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A31DD4D-EEE8-C91B-3F3A-9568E8DDE5CD}"/>
              </a:ext>
            </a:extLst>
          </p:cNvPr>
          <p:cNvSpPr/>
          <p:nvPr/>
        </p:nvSpPr>
        <p:spPr>
          <a:xfrm>
            <a:off x="-164387" y="1655212"/>
            <a:ext cx="4551452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BB5852CE-17A3-6233-0E99-F204083D40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FDCF546D-7955-91D4-2D9D-F7E377835165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Unvoiced, breath-related exercises: Three videos (LS-A-1, HS-A-1, HS-B-2) </a:t>
            </a:r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Panting like a dog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Abdomen: like pile driver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Inhaling through nose and mouth, half-yawn, tongue flat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 abdominal breathing, awareness of lower abdominal muscles engaging in breathing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r>
              <a:rPr lang="en-US" dirty="0"/>
              <a:t>Blowing a tissue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Continuous stream of air, maintain tissue at constant height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 breath control and stability</a:t>
            </a:r>
          </a:p>
          <a:p>
            <a:pPr marL="0" indent="0"/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F9788E54-5AB8-BDDA-D361-86E360222AA0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Exercises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74709305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BFABBE2-06D0-43D7-1A0A-568756AFFF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50D8212-9A73-5AFD-1615-050C3D76A578}"/>
              </a:ext>
            </a:extLst>
          </p:cNvPr>
          <p:cNvSpPr/>
          <p:nvPr/>
        </p:nvSpPr>
        <p:spPr>
          <a:xfrm>
            <a:off x="-164387" y="1655212"/>
            <a:ext cx="2527443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3A4D7C4E-E3AD-B0B7-1B05-CE3CFCB49E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ABCED986-74A3-DFAA-EC9D-F2A792F58C22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Lip trill: Three videos (HS-A-3, HS-B-1, HS-B-2)</a:t>
            </a:r>
            <a:endParaRPr lang="en-US" dirty="0"/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Concepts discussed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Proper breathing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Feeling diaphragmatic movement while lip trilling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Rib cage: expansion, contraction on inhalation, exhalation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Sense of “sighing” helps control diaphragm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Consistent air flow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Relax jaw, facial and neck muscles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fingers at corners of mouth to assist lips to meet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DD884C12-8512-0F53-47BE-F3EF1345D06B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Exercises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87106197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611836A1-41F3-A2CD-D923-0D11EBA64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44B5659-9709-FA0F-2A4A-D16C8A570F53}"/>
              </a:ext>
            </a:extLst>
          </p:cNvPr>
          <p:cNvSpPr/>
          <p:nvPr/>
        </p:nvSpPr>
        <p:spPr>
          <a:xfrm>
            <a:off x="-164387" y="1655212"/>
            <a:ext cx="2527443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9B3D2984-C37E-EBE3-B102-BD4AC2E5DC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375056F5-E9C6-E4C9-765F-7E2DC6C5C6A1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Lip trill: Three videos (HS-A-3, HS-B-1, HS-B-2)</a:t>
            </a:r>
            <a:endParaRPr lang="en-US" dirty="0"/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Concepts discussed (continued)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Opening resonance cavities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Proper posture, alignment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Half-yawn</a:t>
            </a:r>
          </a:p>
          <a:p>
            <a:pPr marL="0" indent="0"/>
            <a:endParaRPr lang="en-US" dirty="0"/>
          </a:p>
          <a:p>
            <a:pPr marL="0" indent="0"/>
            <a:r>
              <a:rPr lang="en-US" dirty="0"/>
              <a:t>Rationale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Warm up voice quickly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90B53A3E-F778-D469-D855-8FF412C74AC0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Exercises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46211995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DDE65487-C9F3-F0EA-416C-250157D59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FB2D6C-1E0C-C831-F041-C90A4BB7A1CB}"/>
              </a:ext>
            </a:extLst>
          </p:cNvPr>
          <p:cNvSpPr/>
          <p:nvPr/>
        </p:nvSpPr>
        <p:spPr>
          <a:xfrm>
            <a:off x="-164387" y="1655212"/>
            <a:ext cx="2732926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E8FE29A6-3E8A-4227-2D8A-B4FECF7628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2C655A25-B2C5-3A3A-74F2-469D5CF594F2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Voiced vocal exercises</a:t>
            </a:r>
          </a:p>
          <a:p>
            <a:pPr marL="0" indent="0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“Ha”: Three videos (LS-A-1, LS-A-2, LS-B-2)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“Jiao”: One video (HS-B-3)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Nasal “ng”: Two videos (LS-A-3, LS-B-1)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Humming: One video (HS-A-1)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“Leh”: One video (LS-B-3)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“Mah-meh-mi-</a:t>
            </a:r>
            <a:r>
              <a:rPr lang="en-US" dirty="0" err="1"/>
              <a:t>mo</a:t>
            </a:r>
            <a:r>
              <a:rPr lang="en-US" dirty="0"/>
              <a:t>-mu”: One video (HS-A-1)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“Meow, mi, </a:t>
            </a:r>
            <a:r>
              <a:rPr lang="en-US" dirty="0" err="1"/>
              <a:t>mah</a:t>
            </a:r>
            <a:r>
              <a:rPr lang="en-US" dirty="0"/>
              <a:t>”: One video (LS-B-3)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“Yee”: One video (LS-A-2)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Water singing: One video (LS-B-1) </a:t>
            </a:r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52CA0388-5DB5-5D6B-71B6-6B068EECCA3F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Exercises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16214323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6E54EB2B-84C3-DEC6-22CB-C9C1C4814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1D8FBF8-A5DC-AF3B-F3F9-2C6889237135}"/>
              </a:ext>
            </a:extLst>
          </p:cNvPr>
          <p:cNvSpPr/>
          <p:nvPr/>
        </p:nvSpPr>
        <p:spPr>
          <a:xfrm>
            <a:off x="-164388" y="3123879"/>
            <a:ext cx="2753476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9DEB609-F32F-8011-A0AE-3B29337B0082}"/>
              </a:ext>
            </a:extLst>
          </p:cNvPr>
          <p:cNvSpPr/>
          <p:nvPr/>
        </p:nvSpPr>
        <p:spPr>
          <a:xfrm>
            <a:off x="-164387" y="1655212"/>
            <a:ext cx="2301412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BCF63AC4-AE60-EE18-0A05-DCFDD57386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2D280DA6-BB87-A42C-AC4D-2F970B1FE7A6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Breath: Six videos (LS-A-1, LS-A-2, LS-B-2, HS-A-1, HS-A-3, HS-B-2)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Breath support, abdominal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Breath control, proper breathing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Exhalation, airflow output while vocalizing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Inhalation: rib cage expansion, smelling flowers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/>
            <a:r>
              <a:rPr lang="en-US" dirty="0">
                <a:solidFill>
                  <a:schemeClr val="accent2"/>
                </a:solidFill>
              </a:rPr>
              <a:t>Resonance: Two videos  (LS-B-3, HS-A-1)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Vocal resonance, general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Upper and chest resonance to avoid poor high notes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resonance: reason for poor sound</a:t>
            </a:r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15C13610-653D-1673-267B-A934A3716E2F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Other General Vocal Pedagogy Concepts</a:t>
            </a:r>
          </a:p>
        </p:txBody>
      </p:sp>
    </p:spTree>
    <p:extLst>
      <p:ext uri="{BB962C8B-B14F-4D97-AF65-F5344CB8AC3E}">
        <p14:creationId xmlns:p14="http://schemas.microsoft.com/office/powerpoint/2010/main" val="199039148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92DCC8C6-170A-F55E-4823-4E4294C76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3F866F3-5733-8206-285F-4E2351898C2C}"/>
              </a:ext>
            </a:extLst>
          </p:cNvPr>
          <p:cNvSpPr/>
          <p:nvPr/>
        </p:nvSpPr>
        <p:spPr>
          <a:xfrm>
            <a:off x="-164387" y="1655212"/>
            <a:ext cx="4304872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3015FCE4-9B25-AEE1-58A0-0C99E25C65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997C8BC2-D7E6-878D-0909-A360AFF584DD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Throat, larynx, and vocal cords: Seven videos (LS-A-1, LS-A-3, LS-B-1, LS-B-3, HS-A-1, HS-A-2, HS-B-3)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Vocal cord adduction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For sense of power in high notes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For focused, clear voice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Proper use of vocal cords, for vocal longevity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Laryngeal position in singing falsetto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Tremulous if larynx is too high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Stable larynx needed, along with relaxed chin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Singing only from the throat leads to flat voice, weak and fragile sound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Opening the throat, relaxing the throat</a:t>
            </a:r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12F18DE6-6E41-88C1-6419-5C7081344B67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Other General Vocal Pedagogy Concepts</a:t>
            </a:r>
          </a:p>
        </p:txBody>
      </p:sp>
    </p:spTree>
    <p:extLst>
      <p:ext uri="{BB962C8B-B14F-4D97-AF65-F5344CB8AC3E}">
        <p14:creationId xmlns:p14="http://schemas.microsoft.com/office/powerpoint/2010/main" val="8954306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17966772-26DA-7A67-05EC-A5CAAAAF2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5DC5CE7-339C-D5EE-4BE8-A14CF3D344C4}"/>
              </a:ext>
            </a:extLst>
          </p:cNvPr>
          <p:cNvSpPr/>
          <p:nvPr/>
        </p:nvSpPr>
        <p:spPr>
          <a:xfrm>
            <a:off x="-164387" y="1655212"/>
            <a:ext cx="4212405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2DA980D3-A205-4C54-22DB-FB82F0B605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289E64E0-4EF9-2BAC-8F71-604CF934EEA3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Vocal production source position: Six videos (LS-A-1, LS-A-3, LS-B-3, HS-A-1, HS-B-1, HS-B-3)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Location or position of vocal production or phonation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High or raised</a:t>
            </a:r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9297F36C-AC73-42FB-7C83-E59B2A398530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Other General Vocal Pedagogy Concepts</a:t>
            </a:r>
          </a:p>
        </p:txBody>
      </p:sp>
    </p:spTree>
    <p:extLst>
      <p:ext uri="{BB962C8B-B14F-4D97-AF65-F5344CB8AC3E}">
        <p14:creationId xmlns:p14="http://schemas.microsoft.com/office/powerpoint/2010/main" val="328221345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243C8B9D-2FF9-78AF-9704-044141EAB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EBF3B58-F75F-EA59-FB05-BAF962D4CCC7}"/>
              </a:ext>
            </a:extLst>
          </p:cNvPr>
          <p:cNvSpPr/>
          <p:nvPr/>
        </p:nvSpPr>
        <p:spPr>
          <a:xfrm>
            <a:off x="-164387" y="1655212"/>
            <a:ext cx="4890499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4B91C4F8-D542-92E7-12BD-110EB2493D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892A2438-00D6-1C4E-927C-ED51379A1E0A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dirty="0">
                <a:solidFill>
                  <a:schemeClr val="accent2"/>
                </a:solidFill>
              </a:rPr>
              <a:t>Recommendations on practice durations: Five videos (LS-A-1, LS-B-3, HS-A-1, HS-A-2, HS-B-2)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20 minutes a day: improvement after one month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Dog panting exercise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5 minutes daily: improvement after one week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“Leh” vocal exercise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“Miao, mi, </a:t>
            </a:r>
            <a:r>
              <a:rPr lang="en-US" dirty="0" err="1"/>
              <a:t>mah</a:t>
            </a:r>
            <a:r>
              <a:rPr lang="en-US" dirty="0"/>
              <a:t>” vocal exercise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30 seconds a set for five sets a day: one month for improvement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Tissue blowing breath exercise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10 minutes regularly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“Mah-meh-mi-</a:t>
            </a:r>
            <a:r>
              <a:rPr lang="en-US" dirty="0" err="1"/>
              <a:t>mo</a:t>
            </a:r>
            <a:r>
              <a:rPr lang="en-US" dirty="0"/>
              <a:t>-mu” vocal exercise, to improve high-note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10 seconds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Per lip trill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A657894B-AE3E-D951-CEF2-E8763272EFE7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Practice Durations</a:t>
            </a:r>
          </a:p>
        </p:txBody>
      </p:sp>
    </p:spTree>
    <p:extLst>
      <p:ext uri="{BB962C8B-B14F-4D97-AF65-F5344CB8AC3E}">
        <p14:creationId xmlns:p14="http://schemas.microsoft.com/office/powerpoint/2010/main" val="122478052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6E52ED1B-6591-C470-EAF3-8D7DF3FE77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86A95BE-34A7-2603-DFA0-75FD84727298}"/>
              </a:ext>
            </a:extLst>
          </p:cNvPr>
          <p:cNvSpPr/>
          <p:nvPr/>
        </p:nvSpPr>
        <p:spPr>
          <a:xfrm>
            <a:off x="-225297" y="1727130"/>
            <a:ext cx="3677413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1CF819AE-B3B0-6A93-6799-57BB365F78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0C657339-584A-7A1C-A5BC-861DA72B2699}"/>
              </a:ext>
            </a:extLst>
          </p:cNvPr>
          <p:cNvSpPr txBox="1">
            <a:spLocks/>
          </p:cNvSpPr>
          <p:nvPr/>
        </p:nvSpPr>
        <p:spPr>
          <a:xfrm>
            <a:off x="719975" y="1655211"/>
            <a:ext cx="3677414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b="1" dirty="0">
                <a:solidFill>
                  <a:schemeClr val="accent2"/>
                </a:solidFill>
              </a:rPr>
              <a:t>Negative Descriptors:</a:t>
            </a:r>
            <a:r>
              <a:rPr lang="en-US" dirty="0">
                <a:solidFill>
                  <a:schemeClr val="accent2"/>
                </a:solidFill>
              </a:rPr>
              <a:t> Eight videos (LS-A-1, LS-A-2, LS-A-3, LS-B-2, LS-B-3, HS-A-1, HS-A-2)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4D1B0643-E38C-3167-B343-84657C3E7334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Quality Descriptors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2BFB145-8A81-C092-EE9A-F4542D1A7D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39329"/>
              </p:ext>
            </p:extLst>
          </p:nvPr>
        </p:nvGraphicFramePr>
        <p:xfrm>
          <a:off x="4657263" y="491047"/>
          <a:ext cx="3346305" cy="4527296"/>
        </p:xfrm>
        <a:graphic>
          <a:graphicData uri="http://schemas.openxmlformats.org/drawingml/2006/table">
            <a:tbl>
              <a:tblPr firstRow="1" firstCol="1" bandRow="1"/>
              <a:tblGrid>
                <a:gridCol w="1861050">
                  <a:extLst>
                    <a:ext uri="{9D8B030D-6E8A-4147-A177-3AD203B41FA5}">
                      <a16:colId xmlns:a16="http://schemas.microsoft.com/office/drawing/2014/main" val="3076635894"/>
                    </a:ext>
                  </a:extLst>
                </a:gridCol>
                <a:gridCol w="1485255">
                  <a:extLst>
                    <a:ext uri="{9D8B030D-6E8A-4147-A177-3AD203B41FA5}">
                      <a16:colId xmlns:a16="http://schemas.microsoft.com/office/drawing/2014/main" val="3724587021"/>
                    </a:ext>
                  </a:extLst>
                </a:gridCol>
              </a:tblGrid>
              <a:tr h="54111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b="1" kern="10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Negative Vocal Quality Descriptors</a:t>
                      </a:r>
                      <a:endParaRPr lang="en-US" sz="10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b="1" kern="10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# of Videos Using These Descriptors</a:t>
                      </a:r>
                      <a:endParaRPr lang="en-US" sz="10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7858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Dry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3005098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Flat, white, without texture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086881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Fragile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366465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Hollow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0176807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Leaky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6742282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Muffled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3697972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Nasal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9664704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No penetration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6404298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Not solid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5231027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Scattered, drifting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234767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Squeezed, tight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330798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Stiff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466937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Thin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4802317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Too breathy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989796"/>
                  </a:ext>
                </a:extLst>
              </a:tr>
              <a:tr h="2496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Underwater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kern="100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2267" marR="5226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8645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7367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E65C6A9C-FE13-A838-0047-13DDBF720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22154D0-0939-5B62-B3F9-F57D5E2D8EE4}"/>
              </a:ext>
            </a:extLst>
          </p:cNvPr>
          <p:cNvSpPr/>
          <p:nvPr/>
        </p:nvSpPr>
        <p:spPr>
          <a:xfrm>
            <a:off x="-215022" y="1727130"/>
            <a:ext cx="3420560" cy="273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729F3892-B790-36D8-7EFE-CDE77B0617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2" name="Google Shape;395;p34">
            <a:extLst>
              <a:ext uri="{FF2B5EF4-FFF2-40B4-BE49-F238E27FC236}">
                <a16:creationId xmlns:a16="http://schemas.microsoft.com/office/drawing/2014/main" id="{4ECB6D0F-CA3E-1FF0-659D-348757A93551}"/>
              </a:ext>
            </a:extLst>
          </p:cNvPr>
          <p:cNvSpPr txBox="1">
            <a:spLocks/>
          </p:cNvSpPr>
          <p:nvPr/>
        </p:nvSpPr>
        <p:spPr>
          <a:xfrm>
            <a:off x="719975" y="1655211"/>
            <a:ext cx="3677414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0" indent="0"/>
            <a:r>
              <a:rPr lang="en-US" b="1" dirty="0">
                <a:solidFill>
                  <a:schemeClr val="accent2"/>
                </a:solidFill>
              </a:rPr>
              <a:t>Positive Descriptors</a:t>
            </a:r>
            <a:r>
              <a:rPr lang="en-US" dirty="0">
                <a:solidFill>
                  <a:schemeClr val="accent2"/>
                </a:solidFill>
              </a:rPr>
              <a:t>: Six videos (LS-A-1, LS-A-2, LS-B-3, HS-A-1, HS-A-2, HS-A-3)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7D57BFAF-3164-162C-B2E9-CEE45FF056F1}"/>
              </a:ext>
            </a:extLst>
          </p:cNvPr>
          <p:cNvSpPr txBox="1">
            <a:spLocks/>
          </p:cNvSpPr>
          <p:nvPr/>
        </p:nvSpPr>
        <p:spPr>
          <a:xfrm>
            <a:off x="720025" y="1124811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Vocal Quality Descriptors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EE0A572-A907-8ABB-1063-DE331566F4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8797598"/>
              </p:ext>
            </p:extLst>
          </p:nvPr>
        </p:nvGraphicFramePr>
        <p:xfrm>
          <a:off x="4820674" y="580545"/>
          <a:ext cx="3180066" cy="3471672"/>
        </p:xfrm>
        <a:graphic>
          <a:graphicData uri="http://schemas.openxmlformats.org/drawingml/2006/table">
            <a:tbl>
              <a:tblPr firstRow="1" firstCol="1" bandRow="1"/>
              <a:tblGrid>
                <a:gridCol w="1768596">
                  <a:extLst>
                    <a:ext uri="{9D8B030D-6E8A-4147-A177-3AD203B41FA5}">
                      <a16:colId xmlns:a16="http://schemas.microsoft.com/office/drawing/2014/main" val="3440702062"/>
                    </a:ext>
                  </a:extLst>
                </a:gridCol>
                <a:gridCol w="1411470">
                  <a:extLst>
                    <a:ext uri="{9D8B030D-6E8A-4147-A177-3AD203B41FA5}">
                      <a16:colId xmlns:a16="http://schemas.microsoft.com/office/drawing/2014/main" val="325056915"/>
                    </a:ext>
                  </a:extLst>
                </a:gridCol>
              </a:tblGrid>
              <a:tr h="56231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b="1" i="0" u="none" strike="noStrike" kern="100" cap="none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Positive Vocal Quality Descriptors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US" sz="1000" b="1" i="0" u="none" strike="noStrike" kern="100" cap="none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# of Videos Using These Descriptors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9619160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Clear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0578364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Dark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0831827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Elegant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345570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Energetic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0782459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Focused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772733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Full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1054442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Gentle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2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5435249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Has Breath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2057028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Nice 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1837627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Penetrating 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3747477"/>
                  </a:ext>
                </a:extLst>
              </a:tr>
              <a:tr h="259453"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Resonant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000" b="0" i="0" u="none" strike="noStrike" kern="100" cap="none" dirty="0">
                          <a:solidFill>
                            <a:schemeClr val="accent3"/>
                          </a:solidFill>
                          <a:effectLst/>
                          <a:latin typeface="Abel" panose="02000506030000020004" pitchFamily="2" charset="0"/>
                          <a:ea typeface="DengXian" panose="02010600030101010101" pitchFamily="2" charset="-122"/>
                          <a:cs typeface="Times New Roman" panose="02020603050405020304" pitchFamily="18" charset="0"/>
                          <a:sym typeface="Arial"/>
                        </a:rPr>
                        <a:t>1</a:t>
                      </a:r>
                    </a:p>
                  </a:txBody>
                  <a:tcPr marL="68144" marR="681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4426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541125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E2312ADC-EF57-B9E6-B06F-78465ABFE3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92E53F26-782A-092C-C992-F72D30CA52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Findings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FDDCDA4D-8411-4335-0F68-0BF59C94F6FF}"/>
              </a:ext>
            </a:extLst>
          </p:cNvPr>
          <p:cNvSpPr txBox="1">
            <a:spLocks/>
          </p:cNvSpPr>
          <p:nvPr/>
        </p:nvSpPr>
        <p:spPr>
          <a:xfrm>
            <a:off x="720025" y="1315091"/>
            <a:ext cx="3944442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Themes: </a:t>
            </a:r>
            <a:r>
              <a:rPr lang="pt-BR" dirty="0">
                <a:solidFill>
                  <a:schemeClr val="accent2"/>
                </a:solidFill>
              </a:rPr>
              <a:t>References to Vocal or Physical Anatomy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5903B7-5041-460C-EB47-0EB73622E1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4506005"/>
              </p:ext>
            </p:extLst>
          </p:nvPr>
        </p:nvGraphicFramePr>
        <p:xfrm>
          <a:off x="720000" y="1858279"/>
          <a:ext cx="3189483" cy="2820168"/>
        </p:xfrm>
        <a:graphic>
          <a:graphicData uri="http://schemas.openxmlformats.org/drawingml/2006/table">
            <a:tbl>
              <a:tblPr firstRow="1" bandRow="1"/>
              <a:tblGrid>
                <a:gridCol w="2247309">
                  <a:extLst>
                    <a:ext uri="{9D8B030D-6E8A-4147-A177-3AD203B41FA5}">
                      <a16:colId xmlns:a16="http://schemas.microsoft.com/office/drawing/2014/main" val="303477873"/>
                    </a:ext>
                  </a:extLst>
                </a:gridCol>
                <a:gridCol w="942174">
                  <a:extLst>
                    <a:ext uri="{9D8B030D-6E8A-4147-A177-3AD203B41FA5}">
                      <a16:colId xmlns:a16="http://schemas.microsoft.com/office/drawing/2014/main" val="1959389011"/>
                    </a:ext>
                  </a:extLst>
                </a:gridCol>
              </a:tblGrid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b="1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Vocal and Physical Anatomy References</a:t>
                      </a:r>
                      <a:endParaRPr lang="en-US" sz="9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# of videos</a:t>
                      </a:r>
                      <a:endParaRPr lang="en-US" sz="9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3216469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All vocal and physical anatomy references</a:t>
                      </a:r>
                      <a:endParaRPr lang="en-US" sz="9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7533106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Abdomen and Stomach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3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0000696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Buttocks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9891267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Cavities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6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3257819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Cavities, general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9799737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Chest and chest cavity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5272950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Head cavity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702554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Nasal cavity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3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5748159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Oral cavity</a:t>
                      </a:r>
                      <a:endParaRPr lang="en-US" sz="9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7194804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Resonance cavities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2050404"/>
                  </a:ext>
                </a:extLst>
              </a:tr>
              <a:tr h="12469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Diaphragm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8040" marR="2804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548024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0C3CCFD-6742-887B-6137-AA53A8655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175364"/>
              </p:ext>
            </p:extLst>
          </p:nvPr>
        </p:nvGraphicFramePr>
        <p:xfrm>
          <a:off x="4921034" y="319188"/>
          <a:ext cx="3246398" cy="4700280"/>
        </p:xfrm>
        <a:graphic>
          <a:graphicData uri="http://schemas.openxmlformats.org/drawingml/2006/table">
            <a:tbl>
              <a:tblPr firstRow="1" bandRow="1"/>
              <a:tblGrid>
                <a:gridCol w="2287412">
                  <a:extLst>
                    <a:ext uri="{9D8B030D-6E8A-4147-A177-3AD203B41FA5}">
                      <a16:colId xmlns:a16="http://schemas.microsoft.com/office/drawing/2014/main" val="3212996068"/>
                    </a:ext>
                  </a:extLst>
                </a:gridCol>
                <a:gridCol w="958986">
                  <a:extLst>
                    <a:ext uri="{9D8B030D-6E8A-4147-A177-3AD203B41FA5}">
                      <a16:colId xmlns:a16="http://schemas.microsoft.com/office/drawing/2014/main" val="1505383274"/>
                    </a:ext>
                  </a:extLst>
                </a:gridCol>
              </a:tblGrid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Face</a:t>
                      </a:r>
                      <a:endParaRPr lang="en-US" sz="9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3</a:t>
                      </a:r>
                      <a:endParaRPr lang="en-US" sz="9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5357640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Behind the nose</a:t>
                      </a:r>
                      <a:endParaRPr lang="en-US" sz="9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659137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Corners of mouth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0376291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Lips</a:t>
                      </a:r>
                      <a:endParaRPr lang="en-US" sz="9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7888702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Heart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1923853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Hyoid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2117956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Jaws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3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9487959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Larynx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2062098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Lungs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315862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Masseters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346558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Muscles on both sides of vocal cords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7121260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Neck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8463603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Ribs, rib cage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1284649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Soft palate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6463543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Throat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3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895350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Tongue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8451568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Tongue, general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4549013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Tongue, root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452021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Tongue, tip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</a:t>
                      </a:r>
                      <a:endParaRPr lang="en-US" sz="9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0014963"/>
                  </a:ext>
                </a:extLst>
              </a:tr>
              <a:tr h="2089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</a:pPr>
                      <a:r>
                        <a:rPr lang="en-AU" sz="900" kern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Vocal cords</a:t>
                      </a:r>
                      <a:endParaRPr lang="en-US" sz="9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4</a:t>
                      </a:r>
                      <a:endParaRPr lang="en-US" sz="9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4864" marR="4486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68986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520588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4B5F34BD-7E88-5288-C0F5-C8C8BACAA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8FC83731-260B-90D1-33D2-F29B7BE673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Discussion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5BB8C90F-9FB6-C547-B789-4224B796E30E}"/>
              </a:ext>
            </a:extLst>
          </p:cNvPr>
          <p:cNvSpPr txBox="1">
            <a:spLocks/>
          </p:cNvSpPr>
          <p:nvPr/>
        </p:nvSpPr>
        <p:spPr>
          <a:xfrm>
            <a:off x="720000" y="1160232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Search Results by Set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281BA0D6-4916-F9DC-7DF3-9E1E604DEF21}"/>
              </a:ext>
            </a:extLst>
          </p:cNvPr>
          <p:cNvSpPr txBox="1">
            <a:spLocks/>
          </p:cNvSpPr>
          <p:nvPr/>
        </p:nvSpPr>
        <p:spPr>
          <a:xfrm>
            <a:off x="719925" y="1588501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</a:rPr>
              <a:t>Keyword specificity and engagement metrics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Higher specificity = lower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</a:rPr>
              <a:t>Instructors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Multiple videos across sets: Jason, </a:t>
            </a:r>
            <a:r>
              <a:rPr lang="en-US" dirty="0" err="1"/>
              <a:t>Qiqi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Background: bios available for only two instructors, Achen (HS-A-1) and </a:t>
            </a:r>
            <a:r>
              <a:rPr lang="en-US" dirty="0" err="1"/>
              <a:t>Lanqing</a:t>
            </a:r>
            <a:r>
              <a:rPr lang="en-US" dirty="0"/>
              <a:t> (HS-A-3)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Most were affiliated with online or in-person music studios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15504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3E61A7EA-0129-095B-4A64-0460AAED1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73941ED3-A780-873F-2EC9-93CCCE9D78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Discussion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A5241218-ABFB-C7FA-D488-E98C9D626CD0}"/>
              </a:ext>
            </a:extLst>
          </p:cNvPr>
          <p:cNvSpPr txBox="1">
            <a:spLocks/>
          </p:cNvSpPr>
          <p:nvPr/>
        </p:nvSpPr>
        <p:spPr>
          <a:xfrm>
            <a:off x="720000" y="1546050"/>
            <a:ext cx="3441034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Top Six Videos by Bookmarks and Views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AB2256D4-46E1-1FBE-1689-EA714B2396E7}"/>
              </a:ext>
            </a:extLst>
          </p:cNvPr>
          <p:cNvSpPr txBox="1">
            <a:spLocks/>
          </p:cNvSpPr>
          <p:nvPr/>
        </p:nvSpPr>
        <p:spPr>
          <a:xfrm>
            <a:off x="719925" y="2247865"/>
            <a:ext cx="3656866" cy="20159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Top six were all from low-specificity searches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Total engagement across all high-specificity videos &lt; top five overall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Reflects user behavior: preference for low-specificity keywords, top of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85592A-E174-15A2-031C-D67649452A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146893"/>
              </p:ext>
            </p:extLst>
          </p:nvPr>
        </p:nvGraphicFramePr>
        <p:xfrm>
          <a:off x="4376791" y="607017"/>
          <a:ext cx="4448710" cy="4140889"/>
        </p:xfrm>
        <a:graphic>
          <a:graphicData uri="http://schemas.openxmlformats.org/drawingml/2006/table">
            <a:tbl>
              <a:tblPr firstRow="1" firstCol="1" bandRow="1"/>
              <a:tblGrid>
                <a:gridCol w="389857">
                  <a:extLst>
                    <a:ext uri="{9D8B030D-6E8A-4147-A177-3AD203B41FA5}">
                      <a16:colId xmlns:a16="http://schemas.microsoft.com/office/drawing/2014/main" val="2565416849"/>
                    </a:ext>
                  </a:extLst>
                </a:gridCol>
                <a:gridCol w="586188">
                  <a:extLst>
                    <a:ext uri="{9D8B030D-6E8A-4147-A177-3AD203B41FA5}">
                      <a16:colId xmlns:a16="http://schemas.microsoft.com/office/drawing/2014/main" val="3363917421"/>
                    </a:ext>
                  </a:extLst>
                </a:gridCol>
                <a:gridCol w="1113679">
                  <a:extLst>
                    <a:ext uri="{9D8B030D-6E8A-4147-A177-3AD203B41FA5}">
                      <a16:colId xmlns:a16="http://schemas.microsoft.com/office/drawing/2014/main" val="1977754375"/>
                    </a:ext>
                  </a:extLst>
                </a:gridCol>
                <a:gridCol w="555968">
                  <a:extLst>
                    <a:ext uri="{9D8B030D-6E8A-4147-A177-3AD203B41FA5}">
                      <a16:colId xmlns:a16="http://schemas.microsoft.com/office/drawing/2014/main" val="3536752890"/>
                    </a:ext>
                  </a:extLst>
                </a:gridCol>
                <a:gridCol w="496883">
                  <a:extLst>
                    <a:ext uri="{9D8B030D-6E8A-4147-A177-3AD203B41FA5}">
                      <a16:colId xmlns:a16="http://schemas.microsoft.com/office/drawing/2014/main" val="2261455444"/>
                    </a:ext>
                  </a:extLst>
                </a:gridCol>
                <a:gridCol w="490103">
                  <a:extLst>
                    <a:ext uri="{9D8B030D-6E8A-4147-A177-3AD203B41FA5}">
                      <a16:colId xmlns:a16="http://schemas.microsoft.com/office/drawing/2014/main" val="412443371"/>
                    </a:ext>
                  </a:extLst>
                </a:gridCol>
                <a:gridCol w="392277">
                  <a:extLst>
                    <a:ext uri="{9D8B030D-6E8A-4147-A177-3AD203B41FA5}">
                      <a16:colId xmlns:a16="http://schemas.microsoft.com/office/drawing/2014/main" val="1826169368"/>
                    </a:ext>
                  </a:extLst>
                </a:gridCol>
                <a:gridCol w="423755">
                  <a:extLst>
                    <a:ext uri="{9D8B030D-6E8A-4147-A177-3AD203B41FA5}">
                      <a16:colId xmlns:a16="http://schemas.microsoft.com/office/drawing/2014/main" val="2628377550"/>
                    </a:ext>
                  </a:extLst>
                </a:gridCol>
              </a:tblGrid>
              <a:tr h="35620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 dirty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ID</a:t>
                      </a:r>
                      <a:endParaRPr lang="en-US" sz="800" kern="100" dirty="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 dirty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Instructor</a:t>
                      </a:r>
                      <a:endParaRPr lang="en-US" sz="800" kern="100" dirty="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Title (Translation)</a:t>
                      </a:r>
                      <a:endParaRPr lang="en-US" sz="800" kern="10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# of Bookmarks</a:t>
                      </a:r>
                      <a:endParaRPr lang="en-US" sz="800" kern="10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# of Views</a:t>
                      </a:r>
                      <a:endParaRPr lang="en-US" sz="800" kern="10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 dirty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Coins Tipped</a:t>
                      </a:r>
                      <a:endParaRPr lang="en-US" sz="800" kern="100" dirty="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Shares</a:t>
                      </a:r>
                      <a:endParaRPr lang="en-US" sz="800" kern="10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 dirty="0">
                          <a:solidFill>
                            <a:srgbClr val="000000"/>
                          </a:solidFill>
                          <a:effectLst/>
                          <a:latin typeface="Assistant" pitchFamily="2" charset="-79"/>
                          <a:ea typeface="Times New Roman" panose="02020603050405020304" pitchFamily="18" charset="0"/>
                          <a:cs typeface="Assistant" pitchFamily="2" charset="-79"/>
                        </a:rPr>
                        <a:t>Likes</a:t>
                      </a:r>
                      <a:endParaRPr lang="en-US" sz="800" kern="100" dirty="0">
                        <a:effectLst/>
                        <a:latin typeface="Assistant" pitchFamily="2" charset="-79"/>
                        <a:ea typeface="DengXian" panose="02010600030101010101" pitchFamily="2" charset="-122"/>
                        <a:cs typeface="Assistant" pitchFamily="2" charset="-79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5913149"/>
                  </a:ext>
                </a:extLst>
              </a:tr>
              <a:tr h="714058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LS-A-1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Jason (Male)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 complete beginners, how to correctly open up the throat for singing? Three tricks to help you open up the throat!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98,000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1,882,000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56,000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8,836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95,000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7723020"/>
                  </a:ext>
                </a:extLst>
              </a:tr>
              <a:tr h="717318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LS-B-1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Jason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(Male)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Stop singing with your throat. Science-backed phonation methods that even newbies can understand!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79,000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2,737,000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43,000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107,000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8565567"/>
                  </a:ext>
                </a:extLst>
              </a:tr>
              <a:tr h="57033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LS-A-2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Qiqi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(Female)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Two tricks to make your voice sound better. Learn on the first try. Good for both speaking and singing!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56,000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1,520,000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18,000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1,683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57,000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9612108"/>
                  </a:ext>
                </a:extLst>
              </a:tr>
              <a:tr h="426064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LS-A-3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Lingchen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(Female)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 tricks to break your bad habit of singing in the throat! Just the goods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54,000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822,000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32,000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3,447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51,000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5397985"/>
                  </a:ext>
                </a:extLst>
              </a:tr>
              <a:tr h="548277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LS-B-2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 err="1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Qiqi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(Female)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How to make your voice sound better by smoothing out the timbre?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45,000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811,000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2,356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47,000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9223665"/>
                  </a:ext>
                </a:extLst>
              </a:tr>
              <a:tr h="799082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b="1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LS-B-3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Ameng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Microsoft JhengHei" panose="020B0604030504040204" pitchFamily="34" charset="-120"/>
                          <a:cs typeface="Times New Roman" panose="02020603050405020304" pitchFamily="18" charset="0"/>
                        </a:rPr>
                        <a:t>(Male)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(The Chinese don't cheat the Chinese) Stop singing high notes in falsetto, make your high notes explosive and sound great!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43,000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565,000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US" sz="800" kern="10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1,153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0" dirty="0">
                          <a:solidFill>
                            <a:srgbClr val="000000"/>
                          </a:solidFill>
                          <a:effectLst/>
                          <a:latin typeface="Abel" panose="02000506030000020004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30,000</a:t>
                      </a:r>
                      <a:endParaRPr lang="en-US" sz="800" kern="100" dirty="0">
                        <a:effectLst/>
                        <a:latin typeface="Abel" panose="02000506030000020004" pitchFamily="2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9568" marR="2956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66206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05393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4A5D7612-E899-DDE5-6ADD-72E691BA5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D3E3153A-5B52-AA0B-2CB6-F2F7D1925D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Discussion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FCE5106C-9BEA-73DD-26BE-EAC369CA2A24}"/>
              </a:ext>
            </a:extLst>
          </p:cNvPr>
          <p:cNvSpPr txBox="1">
            <a:spLocks/>
          </p:cNvSpPr>
          <p:nvPr/>
        </p:nvSpPr>
        <p:spPr>
          <a:xfrm>
            <a:off x="720000" y="107804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Top Six Videos by Bookmarks and Views: Content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FC7A6A16-3FDD-3323-2B38-C61997DAE859}"/>
              </a:ext>
            </a:extLst>
          </p:cNvPr>
          <p:cNvSpPr txBox="1">
            <a:spLocks/>
          </p:cNvSpPr>
          <p:nvPr/>
        </p:nvSpPr>
        <p:spPr>
          <a:xfrm>
            <a:off x="719925" y="1506309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/>
                </a:solidFill>
              </a:rPr>
              <a:t>Vocal or singing issues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Singing high notes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Throat discomfort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Subjective or intangible: vocal fatigue, lack of vocal energy, bad sound or timbre, weak sound, poor vocal control, “thin, dry, hollow” voice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/>
                </a:solidFill>
              </a:rPr>
              <a:t>Breath and vocal exercises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Unvoiced “dog pant”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“Ha”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Nasal “ng”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“Leh”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“Meow, mi, </a:t>
            </a:r>
            <a:r>
              <a:rPr lang="en-US" dirty="0" err="1"/>
              <a:t>mah</a:t>
            </a:r>
            <a:r>
              <a:rPr lang="en-US" dirty="0"/>
              <a:t>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“Yee”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Water singing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95657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C26AA19B-B6D1-A6D0-BD40-E9F0C64F8D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C001368A-6680-5116-E3EB-6658260AD3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Discussion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FC97435C-A829-A3A8-7A76-79252134AA9E}"/>
              </a:ext>
            </a:extLst>
          </p:cNvPr>
          <p:cNvSpPr txBox="1">
            <a:spLocks/>
          </p:cNvSpPr>
          <p:nvPr/>
        </p:nvSpPr>
        <p:spPr>
          <a:xfrm>
            <a:off x="720000" y="107804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Top Six Videos by Bookmarks and Views: Content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8F8496EF-123A-E76F-76BA-B0A3CE079563}"/>
              </a:ext>
            </a:extLst>
          </p:cNvPr>
          <p:cNvSpPr txBox="1">
            <a:spLocks/>
          </p:cNvSpPr>
          <p:nvPr/>
        </p:nvSpPr>
        <p:spPr>
          <a:xfrm>
            <a:off x="719925" y="1506309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/>
                </a:solidFill>
              </a:rPr>
              <a:t>Voice pedagogy concepts: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Breath support, abdominal support, proper breathing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Exhalation and airflow while vocalizing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Resonance (upper and chest)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cord adduction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Singing “from the throat” as a negative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Relaxing and “opening” the throat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production source position or 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11508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F8A186EE-BDF2-0FD6-8376-A43C8459C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1EF44257-A903-74BF-5CC3-3A7A9F13D3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Discussion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B62E77D2-E672-1966-DBD5-44A008279E39}"/>
              </a:ext>
            </a:extLst>
          </p:cNvPr>
          <p:cNvSpPr txBox="1">
            <a:spLocks/>
          </p:cNvSpPr>
          <p:nvPr/>
        </p:nvSpPr>
        <p:spPr>
          <a:xfrm>
            <a:off x="720000" y="107804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Translation of Concepts: Impact on Understanding from English Perspective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F5AAB773-BA57-9E88-B7A1-CE66CF26B45B}"/>
              </a:ext>
            </a:extLst>
          </p:cNvPr>
          <p:cNvSpPr txBox="1">
            <a:spLocks/>
          </p:cNvSpPr>
          <p:nvPr/>
        </p:nvSpPr>
        <p:spPr>
          <a:xfrm>
            <a:off x="719925" y="1506309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Potentially misleading complexity from contextually appropriate translations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</a:t>
            </a:r>
            <a:r>
              <a:rPr lang="en-US" dirty="0">
                <a:solidFill>
                  <a:schemeClr val="accent2"/>
                </a:solidFill>
              </a:rPr>
              <a:t>Hyoid</a:t>
            </a:r>
            <a:r>
              <a:rPr lang="en-US" dirty="0"/>
              <a:t>” and “</a:t>
            </a:r>
            <a:r>
              <a:rPr lang="en-US" dirty="0">
                <a:solidFill>
                  <a:schemeClr val="accent2"/>
                </a:solidFill>
              </a:rPr>
              <a:t>masseter</a:t>
            </a:r>
            <a:r>
              <a:rPr lang="en-US" dirty="0"/>
              <a:t>”: Chinese terms are self-explanatory, may not be considered specialized knowledge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Intentional literalisms to preserve original expression of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“Singing in the throat”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“Building a singing pathway”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“Vocal production source”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Vocal quality descriptors: “dry” “white” “blank”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05828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8B4688A-2F20-695F-CFF8-EDADD6EA0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F9A287B1-24FA-36BF-847D-E4535BBFC1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Discussion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0322578B-3F4D-192D-4A49-1CA7D31A7022}"/>
              </a:ext>
            </a:extLst>
          </p:cNvPr>
          <p:cNvSpPr txBox="1">
            <a:spLocks/>
          </p:cNvSpPr>
          <p:nvPr/>
        </p:nvSpPr>
        <p:spPr>
          <a:xfrm>
            <a:off x="720000" y="107804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Translation of Concepts: Impact on Understanding from English Perspective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F9CFB317-6317-7301-9E0E-143F4C7EBF6F}"/>
              </a:ext>
            </a:extLst>
          </p:cNvPr>
          <p:cNvSpPr txBox="1">
            <a:spLocks/>
          </p:cNvSpPr>
          <p:nvPr/>
        </p:nvSpPr>
        <p:spPr>
          <a:xfrm>
            <a:off x="719925" y="1506309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Intentional literalisms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/>
                </a:solidFill>
              </a:rPr>
              <a:t>Reflects the paratactic nature of the Chinese language</a:t>
            </a:r>
            <a:r>
              <a:rPr lang="en-US" dirty="0"/>
              <a:t> (Li and Yu, 2021; Chen, 2022)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History of Western vocal pedagogy in China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These conceptual expressions </a:t>
            </a:r>
            <a:r>
              <a:rPr lang="en-US" dirty="0">
                <a:solidFill>
                  <a:schemeClr val="accent2"/>
                </a:solidFill>
              </a:rPr>
              <a:t>do not necessarily indicate misunderstanding of science or mechanics of phonation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Better understood as </a:t>
            </a:r>
            <a:r>
              <a:rPr lang="en-US" dirty="0">
                <a:solidFill>
                  <a:schemeClr val="accent2"/>
                </a:solidFill>
              </a:rPr>
              <a:t>similar to the use of imagery (Jaber, 2020; Lillis, 2021) in English </a:t>
            </a:r>
            <a:r>
              <a:rPr lang="en-US" dirty="0"/>
              <a:t>singing pedagogy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53899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5CB93B8D-7FD9-9633-B322-7E8516609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3">
            <a:extLst>
              <a:ext uri="{FF2B5EF4-FFF2-40B4-BE49-F238E27FC236}">
                <a16:creationId xmlns:a16="http://schemas.microsoft.com/office/drawing/2014/main" id="{1B843D72-1E4E-63EF-DD09-2CCB83AC49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74050" y="2330725"/>
            <a:ext cx="4630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sp>
        <p:nvSpPr>
          <p:cNvPr id="389" name="Google Shape;389;p33">
            <a:extLst>
              <a:ext uri="{FF2B5EF4-FFF2-40B4-BE49-F238E27FC236}">
                <a16:creationId xmlns:a16="http://schemas.microsoft.com/office/drawing/2014/main" id="{CCCB2323-F4D9-24AB-0B72-707C1BF0A7D2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1074050" y="1195700"/>
            <a:ext cx="1324200" cy="1012800"/>
          </a:xfrm>
          <a:prstGeom prst="rect">
            <a:avLst/>
          </a:prstGeom>
        </p:spPr>
        <p:txBody>
          <a:bodyPr spcFirstLastPara="1" wrap="square" lIns="91425" tIns="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06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0790980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E8E79B56-2D3A-B386-764F-CCBC39C5C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B0B4B0BF-86C0-A913-011D-B6C0B4BC23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45811CC5-DB35-0225-CFE3-E3642F1622CA}"/>
              </a:ext>
            </a:extLst>
          </p:cNvPr>
          <p:cNvSpPr txBox="1">
            <a:spLocks/>
          </p:cNvSpPr>
          <p:nvPr/>
        </p:nvSpPr>
        <p:spPr>
          <a:xfrm>
            <a:off x="720000" y="133489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Research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AD47A31A-DE20-6764-D31E-557438183F37}"/>
              </a:ext>
            </a:extLst>
          </p:cNvPr>
          <p:cNvSpPr txBox="1">
            <a:spLocks/>
          </p:cNvSpPr>
          <p:nvPr/>
        </p:nvSpPr>
        <p:spPr>
          <a:xfrm>
            <a:off x="719925" y="1763159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Sampling of videos that beginner singers in China may find and 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Breath exercises, vocal exercises, voice pedagogy concepts covered in these videos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Awareness of fidelity in translations for multilanguage and multicultural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Awareness of translation complexity and need for informed perspective when translated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48447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>
          <a:extLst>
            <a:ext uri="{FF2B5EF4-FFF2-40B4-BE49-F238E27FC236}">
              <a16:creationId xmlns:a16="http://schemas.microsoft.com/office/drawing/2014/main" id="{BCC9370F-E0F7-1E50-924B-EC27DCBD1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4">
            <a:extLst>
              <a:ext uri="{FF2B5EF4-FFF2-40B4-BE49-F238E27FC236}">
                <a16:creationId xmlns:a16="http://schemas.microsoft.com/office/drawing/2014/main" id="{C80E52F9-BF3F-7654-3A17-723487AE42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4"/>
            <a:ext cx="7704000" cy="87006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sz="1200" b="0" dirty="0"/>
          </a:p>
        </p:txBody>
      </p:sp>
      <p:sp>
        <p:nvSpPr>
          <p:cNvPr id="3" name="Google Shape;398;p34">
            <a:extLst>
              <a:ext uri="{FF2B5EF4-FFF2-40B4-BE49-F238E27FC236}">
                <a16:creationId xmlns:a16="http://schemas.microsoft.com/office/drawing/2014/main" id="{FE83B682-C4D2-5A21-04B0-4576DF2B9AD9}"/>
              </a:ext>
            </a:extLst>
          </p:cNvPr>
          <p:cNvSpPr txBox="1">
            <a:spLocks/>
          </p:cNvSpPr>
          <p:nvPr/>
        </p:nvSpPr>
        <p:spPr>
          <a:xfrm>
            <a:off x="720000" y="1334890"/>
            <a:ext cx="7704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0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bel"/>
              <a:buNone/>
              <a:defRPr sz="2400" b="1" i="0" u="none" strike="noStrike" cap="none">
                <a:solidFill>
                  <a:schemeClr val="dk1"/>
                </a:solidFill>
                <a:latin typeface="Abel"/>
                <a:ea typeface="Abel"/>
                <a:cs typeface="Abel"/>
                <a:sym typeface="Abel"/>
              </a:defRPr>
            </a:lvl9pPr>
          </a:lstStyle>
          <a:p>
            <a:pPr marL="0" indent="0"/>
            <a:r>
              <a:rPr lang="pt-BR" dirty="0"/>
              <a:t>Learning Goals Achieved</a:t>
            </a:r>
            <a:endParaRPr lang="pt-BR" dirty="0">
              <a:solidFill>
                <a:schemeClr val="accent2"/>
              </a:solidFill>
            </a:endParaRPr>
          </a:p>
        </p:txBody>
      </p:sp>
      <p:sp>
        <p:nvSpPr>
          <p:cNvPr id="5" name="Google Shape;395;p34">
            <a:extLst>
              <a:ext uri="{FF2B5EF4-FFF2-40B4-BE49-F238E27FC236}">
                <a16:creationId xmlns:a16="http://schemas.microsoft.com/office/drawing/2014/main" id="{5ABF032E-8653-C340-C466-6B7CF14A64E5}"/>
              </a:ext>
            </a:extLst>
          </p:cNvPr>
          <p:cNvSpPr txBox="1">
            <a:spLocks/>
          </p:cNvSpPr>
          <p:nvPr/>
        </p:nvSpPr>
        <p:spPr>
          <a:xfrm>
            <a:off x="719925" y="1763159"/>
            <a:ext cx="7704050" cy="2942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None/>
              <a:defRPr sz="1400" b="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Exploratory qualitative descriptive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Document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Thematic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Nvivo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Overview of vocal music in China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Learned how singing concepts are expressed in Mandarin Chinese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Contributed to resources for enhancing intercultural competence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53343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37"/>
          <p:cNvSpPr txBox="1">
            <a:spLocks noGrp="1"/>
          </p:cNvSpPr>
          <p:nvPr>
            <p:ph type="subTitle" idx="1"/>
          </p:nvPr>
        </p:nvSpPr>
        <p:spPr>
          <a:xfrm>
            <a:off x="2223600" y="288119"/>
            <a:ext cx="4696800" cy="45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Thank you to…</a:t>
            </a:r>
            <a:endParaRPr dirty="0"/>
          </a:p>
        </p:txBody>
      </p:sp>
      <p:sp>
        <p:nvSpPr>
          <p:cNvPr id="418" name="Google Shape;418;p37"/>
          <p:cNvSpPr txBox="1">
            <a:spLocks noGrp="1"/>
          </p:cNvSpPr>
          <p:nvPr>
            <p:ph type="title"/>
          </p:nvPr>
        </p:nvSpPr>
        <p:spPr>
          <a:xfrm>
            <a:off x="2223600" y="883285"/>
            <a:ext cx="4696800" cy="70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Debbie Winter</a:t>
            </a:r>
            <a:endParaRPr dirty="0"/>
          </a:p>
        </p:txBody>
      </p:sp>
      <p:sp>
        <p:nvSpPr>
          <p:cNvPr id="419" name="Google Shape;419;p37"/>
          <p:cNvSpPr txBox="1">
            <a:spLocks noGrp="1"/>
          </p:cNvSpPr>
          <p:nvPr>
            <p:ph type="title" idx="2"/>
          </p:nvPr>
        </p:nvSpPr>
        <p:spPr>
          <a:xfrm>
            <a:off x="2223600" y="2284535"/>
            <a:ext cx="4696800" cy="70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Voice Study Centre</a:t>
            </a:r>
            <a:endParaRPr dirty="0"/>
          </a:p>
        </p:txBody>
      </p:sp>
      <p:sp>
        <p:nvSpPr>
          <p:cNvPr id="421" name="Google Shape;421;p37"/>
          <p:cNvSpPr txBox="1">
            <a:spLocks noGrp="1"/>
          </p:cNvSpPr>
          <p:nvPr>
            <p:ph type="title" idx="4"/>
          </p:nvPr>
        </p:nvSpPr>
        <p:spPr>
          <a:xfrm>
            <a:off x="2223600" y="3415414"/>
            <a:ext cx="4696800" cy="70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UWTSD</a:t>
            </a:r>
            <a:endParaRPr dirty="0"/>
          </a:p>
        </p:txBody>
      </p:sp>
      <p:sp>
        <p:nvSpPr>
          <p:cNvPr id="422" name="Google Shape;422;p37"/>
          <p:cNvSpPr txBox="1">
            <a:spLocks noGrp="1"/>
          </p:cNvSpPr>
          <p:nvPr>
            <p:ph type="subTitle" idx="5"/>
          </p:nvPr>
        </p:nvSpPr>
        <p:spPr>
          <a:xfrm>
            <a:off x="2223600" y="1728951"/>
            <a:ext cx="4696800" cy="45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…and everyone at</a:t>
            </a:r>
            <a:endParaRPr dirty="0"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Anon. 2024a. China online video, short video market overview 2022. [online] China Internet Watch. Available at: &lt;https://www.chinainternetwatch.com/32317/online-video-short-video/&gt; [Accessed 30 December 2024].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Anon. 2024b. Chinese speaking countries. [online] worlddata.info. Available at: &lt;https://www.worlddata.info/languages/chinese.php&gt; [Accessed 15 July 2024].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Anon. 2024c. Copyright Law of the People’s Republic of China. [online] Available at: &lt;https://www.wipo.int/wipolex/en/text/466268&gt; [Accessed 16 July 2024].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Anon. 2024d. U.S. Copyright Office Fair Use Index. [online] Available at: &lt;https://www.copyright.gov/fair-use/&gt; [Accessed 16 July 2024].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Anon. 2025e. The Chinese Study Abroad Market - Market Report China. [online] Available at: &lt;https://www.educationfair.net/market-reports/asia/china/&gt; [Accessed 20 January 2025].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Anon. 2025f. The Culture Factor: Country Comparison Tool-China, Canada, U.S., U.K. [online] Available at: &lt;https://www.theculturefactor.com/country-comparison-tool&gt; [Accessed 31 January 2025].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Anon. 2025g. UNESCO Institute for Statistics. [online] Available at: &lt;https://data.uis.unesco.org/&gt; [Accessed 20 January 2025].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Bandura, A., 1977. Self-efficacy: Toward a Unifying Theory of Behavioral Change. Psychological Review, 84(2), pp.191–215.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 err="1"/>
              <a:t>Barroga</a:t>
            </a:r>
            <a:r>
              <a:rPr lang="en-US" dirty="0"/>
              <a:t>, E. and </a:t>
            </a:r>
            <a:r>
              <a:rPr lang="en-US" dirty="0" err="1"/>
              <a:t>Matanguihan</a:t>
            </a:r>
            <a:r>
              <a:rPr lang="en-US" dirty="0"/>
              <a:t>, G.J., 2022. A Practical Guide to Writing Quantitative and Qualitative Research Questions and Hypotheses in Scholarly Articles. Journal of Korean Medical Science, 37(16). https://doi.org/10.3346/jkms.2022.37.e121.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Binns, R., 2023. Websites banned in China: Access, alternatives, and unblocked sites. [online] Available at: &lt;https://www.independent.co.uk/advisor/vpn/websites-banned-in-china&gt; [Accessed 10 August 2024].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Bowen, G.A., 2009. Document analysis as a qualitative research method. Qualitative Research Journal, 9(2), pp.27–40. https://doi.org/10.3316/QRJ0902027.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Braun, V. and Clarke, V., 2021. Thematic Analysis: A Practical Guide. London: Sage.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53956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Chai, X. and Bao, J., 2023. Linguistic distances between native languages and Chinese influence acquisition of Chinese character, vocabulary, and grammar. Frontiers in Psychology, 13. https://doi.org/10.3389/fpsyg.2022.1083574.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Chen, K., 2022. The Application of Hypotaxis and Parataxis in the C-E Translation of the China Emerging: 1978-2008. US-China Foreign Language, 20(2). https://doi.org/10.17265/1539-8080/2022.02.009.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Chen, M., 2023. Trust, understanding, and machine translation: the task of translation and the responsibility of the translator. AI and Society. https://doi.org/10.1007/s00146-023-01681-6.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Cresswell, J.W. and Cresswell, J.D., 2018. Research Design. 5th ed. SAGE Publications.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Cui, M., 2023. Comparison and Analysis of English and Chinese Syntactic Features. Academic Journal of Humanities &amp; Social Sciences, 6(16), pp.146–150. https://doi.org/10.25236/ajhss.2023.061622.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59546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Cui, Z. and Chen, C.-K., 2023. ART AND HISTORY GO HAND IN HAND: THE EVOLUTION OF CHINESE NATIONAL VOCAL MUSIC FROM THE YAN’AN PERIOD TO REFORM AND OPENING UP. </a:t>
            </a:r>
            <a:r>
              <a:rPr lang="en-US" dirty="0" err="1"/>
              <a:t>Herança-Revista</a:t>
            </a:r>
            <a:r>
              <a:rPr lang="en-US" dirty="0"/>
              <a:t> de </a:t>
            </a:r>
            <a:r>
              <a:rPr lang="en-US" dirty="0" err="1"/>
              <a:t>História</a:t>
            </a:r>
            <a:r>
              <a:rPr lang="en-US" dirty="0"/>
              <a:t>, </a:t>
            </a:r>
            <a:r>
              <a:rPr lang="en-US" dirty="0" err="1"/>
              <a:t>Património</a:t>
            </a:r>
            <a:r>
              <a:rPr lang="en-US" dirty="0"/>
              <a:t> e Cultura , 6(1). https://doi.org/10.29073/herança.v6i1.784.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Demir, Ö. and </a:t>
            </a:r>
            <a:r>
              <a:rPr lang="en-US" dirty="0" err="1"/>
              <a:t>Birgili</a:t>
            </a:r>
            <a:r>
              <a:rPr lang="en-US" dirty="0"/>
              <a:t>, B., 2024. Optimal Video Length Effect on Flow Experience and Perceived Learning: A Repeated Measure Experimental Design with Randomization. Participatory Educational Research, 11(1), pp.142–157. https://doi.org/10.17275/per.24.9.11.1.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Denscombe, M., 2014. The Good Research Guide For small-scale social research projects Open UP Study Skills. 5th ed. Open University Press, McGraw Hill Education.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 err="1"/>
              <a:t>Dieste</a:t>
            </a:r>
            <a:r>
              <a:rPr lang="en-US" dirty="0"/>
              <a:t>, O., </a:t>
            </a:r>
            <a:r>
              <a:rPr lang="en-US" dirty="0" err="1"/>
              <a:t>Grimán</a:t>
            </a:r>
            <a:r>
              <a:rPr lang="en-US" dirty="0"/>
              <a:t>, A. and </a:t>
            </a:r>
            <a:r>
              <a:rPr lang="en-US" dirty="0" err="1"/>
              <a:t>Juristo</a:t>
            </a:r>
            <a:r>
              <a:rPr lang="en-US" dirty="0"/>
              <a:t>, N., 2009. Developing search strategies for detecting relevant experiments. Empirical Software Engineering, 14(5), pp.513–539. https://doi.org/10.1007/s10664-008-9091-7.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82998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80785EF5-AD35-D560-9465-E80A9635BC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55194D55-1162-A41F-EDCA-06609BB949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A47C26A8-1528-C0C3-5206-DB05EF4B84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Doyle, L., McCabe, C., Keogh, B., Brady, A. and McCann, M., 2020. An overview of the qualitative descriptive design within nursing research. Journal of Research in Nursing, 25(5), pp.443–455. https://doi.org/10.1177/1744987119880234.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Duan, Q., </a:t>
            </a:r>
            <a:r>
              <a:rPr lang="en-US" dirty="0" err="1"/>
              <a:t>Pattananon</a:t>
            </a:r>
            <a:r>
              <a:rPr lang="en-US" dirty="0"/>
              <a:t>, N. and </a:t>
            </a:r>
            <a:r>
              <a:rPr lang="en-US" dirty="0" err="1"/>
              <a:t>Thanawat</a:t>
            </a:r>
            <a:r>
              <a:rPr lang="en-US" dirty="0"/>
              <a:t>, A., 2023. The Development in Contemporary Vocal Music Education in China. Journal of Modern Learning Development, 8(5), pp.339–349.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 err="1"/>
              <a:t>Elsamanoudy</a:t>
            </a:r>
            <a:r>
              <a:rPr lang="en-US" dirty="0"/>
              <a:t>, A.Z., </a:t>
            </a:r>
            <a:r>
              <a:rPr lang="en-US" dirty="0" err="1"/>
              <a:t>Aboukamer</a:t>
            </a:r>
            <a:r>
              <a:rPr lang="en-US" dirty="0"/>
              <a:t>, R.A. and </a:t>
            </a:r>
            <a:r>
              <a:rPr lang="en-US" dirty="0" err="1"/>
              <a:t>Hassanien</a:t>
            </a:r>
            <a:r>
              <a:rPr lang="en-US" dirty="0"/>
              <a:t>, M.A., 2021. Short versus long video-based lectures as a tool for faculty development during COVID-19 pandemic. International Journal Of Community Medicine And Public Health, 8(5), p.2576. https://doi.org/10.18203/2394-6040.ijcmph20211791.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Gerlach, P. and Eriksson, K., 2021. Measuring Cultural Dimensions: External Validity and Internal Consistency of Hofstede’s VSM 2013 Scales. Frontiers in Psychology, 12. https://doi.org/10.3389/fpsyg.2021.662604.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Grant, A., 2022. Doing Your Research Project with Documents: A Step-By-Step Guide to Take You from Start to Finish. Bristol: Policy Press.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25484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87E8FAE8-BC3D-91BA-FF23-084AEA015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279C8752-EDB6-0E6E-C001-D729213D0C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2E4C4C26-5B97-BE4C-7264-4B70219CB69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Guan, X., 2021. Four dimensions of </a:t>
            </a:r>
            <a:r>
              <a:rPr lang="en-US" dirty="0" err="1"/>
              <a:t>chinese</a:t>
            </a:r>
            <a:r>
              <a:rPr lang="en-US" dirty="0"/>
              <a:t> vocal music art teaching from the perspective of aesthetic education. In: ACM International Conference Proceeding Series. Association for Computing Machinery. pp.151–154. https://doi.org/10.1145/3456887.3456920.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Hagen, M. and Stein, B., 2010. Search strategies for keyword-based queries. In: Proceedings - 21st International Workshop on Database and Expert Systems Applications, DEXA 2010. pp.37–41. https://doi.org/10.1109/DEXA.2010.29.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Hofstede, G., 2011. </a:t>
            </a:r>
            <a:r>
              <a:rPr lang="en-US" dirty="0" err="1"/>
              <a:t>Dimensionalizing</a:t>
            </a:r>
            <a:r>
              <a:rPr lang="en-US" dirty="0"/>
              <a:t> Cultures: The Hofstede Model in Context. Online Readings in Psychology and Culture, 2(1). https://doi.org/10.9707/2307-0919.1014.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Jaber, M. dos S., 2020. The use of mental imagery in voice pedagogy and the teaching of the head voice register. </a:t>
            </a:r>
            <a:r>
              <a:rPr lang="en-US" dirty="0" err="1"/>
              <a:t>Percepta</a:t>
            </a:r>
            <a:r>
              <a:rPr lang="en-US" dirty="0"/>
              <a:t> - </a:t>
            </a:r>
            <a:r>
              <a:rPr lang="en-US" dirty="0" err="1"/>
              <a:t>Revista</a:t>
            </a:r>
            <a:r>
              <a:rPr lang="en-US" dirty="0"/>
              <a:t> de </a:t>
            </a:r>
            <a:r>
              <a:rPr lang="en-US" dirty="0" err="1"/>
              <a:t>Cognição</a:t>
            </a:r>
            <a:r>
              <a:rPr lang="en-US" dirty="0"/>
              <a:t> Musical, 8(1), pp.35–52. https://doi.org/10.34018/2318-891x/8(1)35-52.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Johnson, F., 2008. Being Bilingual Is Not Enough. ATA Chronicle, (July), pp.22–25.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42481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FF0DB0D4-9B06-6D57-A51C-AD74F4D30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77217A0B-A3EA-9D38-F076-6AD2A9FC9E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7F2D8480-1353-8317-E28E-255CA206405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lt-LT" dirty="0"/>
              <a:t>Kasperė, R., Horbačauskienė, J., Motiejūnienė, J., Liubinienė, V., Patašienė, I. and Patašius, M., 2021. Towards sustainable use of machine translation: Usability and perceived quality from the end-user perspective. Sustainability (Switzerland), 13(23). https://doi.org/10.3390/su132313430.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lt-LT" dirty="0"/>
              <a:t>Kenneally, E. and Dittrich, D., 2014. The Menlo Report: Ethical Principles Guiding Information and Communication Technology Research. SSRN Electronic Journal. https://doi.org/10.2139/ssrn.2445102.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lt-LT" dirty="0"/>
              <a:t>Kim, H., Sefcik, J.S. and Bradway, C., 2017. Characteristics of Qualitative Descriptive Studies: A Systematic Review. Research in Nursing and Health, 40(1), pp.23–42. https://doi.org/10.1002/nur.21768.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lt-LT" dirty="0"/>
              <a:t>Kolawole, S.O., 2012. Is Every Bilingual a Translator? Translation Journal, 16(2).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lt-LT" dirty="0"/>
              <a:t>Li, X. and Yu, H., 2021. Parataxis or hypotaxis? Choices of taxis in Chinese–English translation. Lingua, 251. https://doi.org/10.1016/j.lingua.2020.103026.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22908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ECCF8887-A162-CD77-15B8-A5E063076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2BE8C056-7590-558D-D764-071AE1CE71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FE022163-7127-1BB3-54CC-C09F0B8A1E8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Li, Y., 2024. The Formation And Future Direction Of Chinese Vocal Music In 100 Years Of Development History. Theory And Practice, [online] 2024(4), pp.4283–4290. https://doi.org/10.53555/kuey.v30i4.2198.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Li, Y. and Lin, N., 2023. The Concept Definition and Connotation Study of ‘Chinese Vocal Music School’. Multicultural Education, 9(1), pp.62–67. https://doi.org/10.5281/zenodo.7545151.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Lillis, A. de, 2021. Imagery and Science in Singing Pedagogy: A Debate Introduction and Literature Review. Voice and Speech Review, [online] 15(1), pp.89–95. https://doi.org/10.1080/23268263.2020.1753342.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Mahn, H. and John‐Steiner, V., 2012. Vygotsky and Sociocultural Approaches to Teaching and Learning. In: Handbook of Psychology, Second Edition. Wiley. https://doi.org/10.1002/9781118133880.hop207006.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73603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C252BA4D-2528-C9B2-9B32-96B769540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8FF08A58-E26C-C101-797C-68965BE0D85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A9E0260F-E686-F85C-EB17-4A980DC00C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Manning, J., 2017. In Vivo Coding. In: The International Encyclopedia of Communication Research Methods. Wiley. pp.1–2. https://doi.org/10.1002/9781118901731.iecrm0270.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Melvin, S. and Cai, J., 2004. Rhapsody in Red: How Classical Music Became Chinese. New York: </a:t>
            </a:r>
            <a:r>
              <a:rPr lang="en-US" dirty="0" err="1"/>
              <a:t>Algora</a:t>
            </a:r>
            <a:r>
              <a:rPr lang="en-US" dirty="0"/>
              <a:t> Publishing.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Mertens, D.M., 2024. Research and Evaluation in Education and Psychology: Integrating Diversity With Quantitative, Qualitative, and Mixed Methods. 6th ed.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Morgan, H., 2022. Conducting a Qualitative Document Analysis. Qualitative Report, 27(1), pp.64–77. https://doi.org/10.46743/2160-3715/2022.5044.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 err="1"/>
              <a:t>Noetel</a:t>
            </a:r>
            <a:r>
              <a:rPr lang="en-US" dirty="0"/>
              <a:t>, M., Griffith, S., Delaney, O., Sanders, T., Parker, P., del Pozo Cruz, B. and Lonsdale, C., 2021. Video Improves Learning in Higher Education: A Systematic Review. Review of Educational Research, 91(2), pp.204–236. https://doi.org/10.3102/0034654321990713.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95688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7D8338B3-D76B-9718-561E-40A3267C8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6FC2257C-0E54-179F-E6C2-F2B44C9B02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98A85CB2-F78A-3E81-F328-8385FFA17F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O’Leary, Z., 2021. The Essential Guide to Doing Your Research Project. 4th ed. Los Angeles: SAGE Publications Inc.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Oxley, J., </a:t>
            </a:r>
            <a:r>
              <a:rPr lang="en-US" dirty="0" err="1"/>
              <a:t>Günhan</a:t>
            </a:r>
            <a:r>
              <a:rPr lang="en-US" dirty="0"/>
              <a:t>, E., </a:t>
            </a:r>
            <a:r>
              <a:rPr lang="en-US" dirty="0" err="1"/>
              <a:t>Kaniamattam</a:t>
            </a:r>
            <a:r>
              <a:rPr lang="en-US" dirty="0"/>
              <a:t>, M. and Damico, J., 2017. Multilingual issues in qualitative research. Clinical Linguistics and Phonetics, 31(7–9), pp.612–630. https://doi.org/10.1080/02699206.2017.1302512.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Pan, J., 2023. A Comparison of the Traditional Chinese Vocal Style and Western Bel Canto Singing. [online] University of Nevada, Las Vegas. https://doi.org/10.34917/36114778.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Parrish, P. and Linder-</a:t>
            </a:r>
            <a:r>
              <a:rPr lang="en-US" dirty="0" err="1"/>
              <a:t>Vanberschot</a:t>
            </a:r>
            <a:r>
              <a:rPr lang="en-US" dirty="0"/>
              <a:t>, J.A., 2010. Cultural Dimensions of Learning: Addressing the Challenges of Multicultural Instruction. International Review of Research in Open and Distance Learning, 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Qiu, J. and Pym, A., 2024. Fatal flaws? Investigating the effects of machine translation errors on audience reception in the audiovisual context. Perspectives: Studies in Translation Theory and Practice. https://doi.org/10.1080/0907676X.2024.2328757.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31957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700CBF70-A91D-766D-FB41-5BF6C378AB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58AC42AE-F914-2A4D-C465-880A392214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D870DA0E-F0FF-796E-A02C-AC5C3EA19FE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 err="1"/>
              <a:t>Slemmons</a:t>
            </a:r>
            <a:r>
              <a:rPr lang="en-US" dirty="0"/>
              <a:t>, K., Anyanwu, K., Hames, J., Grabski, D., </a:t>
            </a:r>
            <a:r>
              <a:rPr lang="en-US" dirty="0" err="1"/>
              <a:t>Mlsna</a:t>
            </a:r>
            <a:r>
              <a:rPr lang="en-US" dirty="0"/>
              <a:t>, J., Simkins, E. and Cook, P., 2018. The Impact of Video Length on Learning in a Middle-Level Flipped Science Setting: Implications for Diversity Inclusion. Journal of Science Education and Technology, 27(5), pp.469–479. https://doi.org/10.1007/s10956-018-9736-2.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Smith, H.J., Chen, J. and Liu, X., 2008. Language and </a:t>
            </a:r>
            <a:r>
              <a:rPr lang="en-US" dirty="0" err="1"/>
              <a:t>rigour</a:t>
            </a:r>
            <a:r>
              <a:rPr lang="en-US" dirty="0"/>
              <a:t> in qualitative research: Problems and principles in analyzing data collected in Mandarin. BMC Medical Research Methodology, 8. https://doi.org/10.1186/1471-2288-8-44.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Su, L.I.W., 2021. Our metaphorical minds: Language as cultural manifestations. Cognitive Linguistic Studies, 8(1), pp.85–108. https://doi.org/10.1075/cogls.00067.su.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Tan, T.P., 2020. Teaching Singing in the Digital Age: Observations of Belting Singing Technique (BST) Videos on YouTube. Journal of Arts and Humanities, [online] 9(2), pp.31–45. https://doi.org/10.18533/journal.v9i2.1835.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39718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D7427B2F-92AE-1A74-FCD3-CC23E75A8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289CC6FB-8C02-DAA0-8AB1-F496294010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E5B03AF0-56CB-E50E-6030-C2CCB63EB71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Tao, J., Kennedy, T.J., He, Z. and Li, B., 2024. Linguistic Distance, Language Anxiety, and Coping Strategies: A Comparative Study of Chinese and Spanish-Speaking English Language Learners in Classroom Settings. US-China Foreign Language, 22(6). https://doi.org/10.17265/1539-8080/2024.06.003.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Van der Veer, R., 2014. Lev Vygotsky. London: Bloomsbury Academic.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Xie, X., 2021. Reflections on the Development of Chinese National Vocal Music. Advances in Educational Technology and Psychology, (5), pp.136–140. https://doi.org/10.23977/aetp.2021.56023.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Yan, X. and Li, L., 2024. Censoring the Intellectual Public Space in China: What Topics Are Not Allowed and Who Gets Blacklisted? Perspectives on Politics, [online] 22(3), pp.753–770. https://doi.org/10.7910/DVN/AXBEYC.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93020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0B9D2BBF-779E-4D1C-CA93-3D941997AA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CE349999-42DF-C9F8-B021-BFC6E9C394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541F720D-FC6B-5DD3-3341-4AE68EA381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Yan, Y., 2023. The Origin and Development of Traditional Chinese Vocal Music. Frontiers in Art Research, 5(3). https://doi.org/10.25236/far.2023.050313.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Yang, R.F.S., 1969. Behind the Bamboo Curtain: What the Communists Did to the Peking Opera. Educational Theatre Journal, 21(1), pp.60–66.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Yang, Y., 2020. Cultural Characteristics of Chinese Traditional Vocal Music. Frontiers in Art Research, 2(4), pp.31–33. https://doi.org/10.25236/FAR.2020.020411.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Yu, Z. and Gao, M., 2022. Effects of Video Length on a Flipped English Classroom. SAGE Open, 12(1). https://doi.org/10.1177/21582440211068474.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Zhang, B. and </a:t>
            </a:r>
            <a:r>
              <a:rPr lang="en-US" dirty="0" err="1"/>
              <a:t>Taranikanti</a:t>
            </a:r>
            <a:r>
              <a:rPr lang="en-US" dirty="0"/>
              <a:t>, V., 2024. The Roles of Video in Online Learning. In: The Future of Television and Video Industry. </a:t>
            </a:r>
            <a:r>
              <a:rPr lang="en-US" dirty="0" err="1"/>
              <a:t>IntechOpen</a:t>
            </a:r>
            <a:r>
              <a:rPr lang="en-US" dirty="0"/>
              <a:t>. https://doi.org/10.5772/intechopen.114245.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73296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>
          <a:extLst>
            <a:ext uri="{FF2B5EF4-FFF2-40B4-BE49-F238E27FC236}">
              <a16:creationId xmlns:a16="http://schemas.microsoft.com/office/drawing/2014/main" id="{BE6A5B64-6165-905C-B3AE-2266C9097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45">
            <a:extLst>
              <a:ext uri="{FF2B5EF4-FFF2-40B4-BE49-F238E27FC236}">
                <a16:creationId xmlns:a16="http://schemas.microsoft.com/office/drawing/2014/main" id="{DF5B4E2E-5B29-EB6C-4C79-B296EE6CD3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03" name="Google Shape;603;p45">
            <a:extLst>
              <a:ext uri="{FF2B5EF4-FFF2-40B4-BE49-F238E27FC236}">
                <a16:creationId xmlns:a16="http://schemas.microsoft.com/office/drawing/2014/main" id="{420991A7-A161-DDAB-6B3A-2EA1947AF9B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2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Zhang, W., 2011. Peking Opera--Bel Canto in Chinese: introducing its vocal training process. Journal of Singing, 68(2), p.135.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r>
              <a:rPr lang="en-US" dirty="0"/>
              <a:t>Zhu, J., Yuan, H., Zhang, Q., Huang, P.H., Wang, Y., Duan, S., Lei, M., Lim, E.G. and Song, P., 2022. The impact of short videos on student performance in an online-flipped college engineering course. Humanities and Social Sciences Communications, 9(1). https://doi.org/10.1057/s41599-022-01355-6.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Char char="●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1201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p57"/>
          <p:cNvSpPr txBox="1">
            <a:spLocks noGrp="1"/>
          </p:cNvSpPr>
          <p:nvPr>
            <p:ph type="title"/>
          </p:nvPr>
        </p:nvSpPr>
        <p:spPr>
          <a:xfrm>
            <a:off x="2347938" y="540000"/>
            <a:ext cx="4448100" cy="10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500"/>
              <a:t>Thanks!</a:t>
            </a:r>
            <a:endParaRPr sz="7500"/>
          </a:p>
        </p:txBody>
      </p:sp>
      <p:sp>
        <p:nvSpPr>
          <p:cNvPr id="885" name="Google Shape;885;p57"/>
          <p:cNvSpPr txBox="1">
            <a:spLocks noGrp="1"/>
          </p:cNvSpPr>
          <p:nvPr>
            <p:ph type="subTitle" idx="1"/>
          </p:nvPr>
        </p:nvSpPr>
        <p:spPr>
          <a:xfrm>
            <a:off x="2347900" y="1770662"/>
            <a:ext cx="4448100" cy="122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Abel"/>
                <a:ea typeface="Abel"/>
                <a:cs typeface="Abel"/>
                <a:sym typeface="Abel"/>
              </a:rPr>
              <a:t>Do you have any questions?</a:t>
            </a:r>
            <a:endParaRPr sz="1800" b="1">
              <a:latin typeface="Abel"/>
              <a:ea typeface="Abel"/>
              <a:cs typeface="Abel"/>
              <a:sym typeface="Abe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youremail@freepik.com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+34 654 321 432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yourwebsite.com</a:t>
            </a:r>
            <a:endParaRPr/>
          </a:p>
        </p:txBody>
      </p:sp>
      <p:sp>
        <p:nvSpPr>
          <p:cNvPr id="886" name="Google Shape;886;p57"/>
          <p:cNvSpPr txBox="1"/>
          <p:nvPr/>
        </p:nvSpPr>
        <p:spPr>
          <a:xfrm>
            <a:off x="2496150" y="4159250"/>
            <a:ext cx="4151700" cy="2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Please keep this slide for attribution</a:t>
            </a:r>
            <a:endParaRPr sz="1200">
              <a:solidFill>
                <a:schemeClr val="dk1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887" name="Google Shape;887;p57"/>
          <p:cNvSpPr/>
          <p:nvPr/>
        </p:nvSpPr>
        <p:spPr>
          <a:xfrm>
            <a:off x="3333475" y="3127650"/>
            <a:ext cx="553200" cy="4776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888" name="Google Shape;888;p57"/>
          <p:cNvSpPr/>
          <p:nvPr/>
        </p:nvSpPr>
        <p:spPr>
          <a:xfrm>
            <a:off x="4295350" y="3127650"/>
            <a:ext cx="553200" cy="4776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sp>
        <p:nvSpPr>
          <p:cNvPr id="889" name="Google Shape;889;p57"/>
          <p:cNvSpPr/>
          <p:nvPr/>
        </p:nvSpPr>
        <p:spPr>
          <a:xfrm>
            <a:off x="5257225" y="3127650"/>
            <a:ext cx="553200" cy="477600"/>
          </a:xfrm>
          <a:prstGeom prst="rect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latin typeface="Abel"/>
              <a:ea typeface="Abel"/>
              <a:cs typeface="Abel"/>
              <a:sym typeface="Abel"/>
            </a:endParaRPr>
          </a:p>
        </p:txBody>
      </p:sp>
      <p:grpSp>
        <p:nvGrpSpPr>
          <p:cNvPr id="890" name="Google Shape;890;p57"/>
          <p:cNvGrpSpPr/>
          <p:nvPr/>
        </p:nvGrpSpPr>
        <p:grpSpPr>
          <a:xfrm>
            <a:off x="3484563" y="3231486"/>
            <a:ext cx="251016" cy="251016"/>
            <a:chOff x="3368074" y="3882537"/>
            <a:chExt cx="215298" cy="215298"/>
          </a:xfrm>
        </p:grpSpPr>
        <p:sp>
          <p:nvSpPr>
            <p:cNvPr id="891" name="Google Shape;891;p57"/>
            <p:cNvSpPr/>
            <p:nvPr/>
          </p:nvSpPr>
          <p:spPr>
            <a:xfrm>
              <a:off x="3368074" y="3882537"/>
              <a:ext cx="215298" cy="215298"/>
            </a:xfrm>
            <a:custGeom>
              <a:avLst/>
              <a:gdLst/>
              <a:ahLst/>
              <a:cxnLst/>
              <a:rect l="l" t="t" r="r" b="b"/>
              <a:pathLst>
                <a:path w="6764" h="6764" extrusionOk="0">
                  <a:moveTo>
                    <a:pt x="5335" y="346"/>
                  </a:moveTo>
                  <a:cubicBezTo>
                    <a:pt x="5930" y="346"/>
                    <a:pt x="6418" y="834"/>
                    <a:pt x="6418" y="1429"/>
                  </a:cubicBezTo>
                  <a:lnTo>
                    <a:pt x="6418" y="5335"/>
                  </a:lnTo>
                  <a:cubicBezTo>
                    <a:pt x="6418" y="5930"/>
                    <a:pt x="5930" y="6418"/>
                    <a:pt x="5335" y="6418"/>
                  </a:cubicBezTo>
                  <a:lnTo>
                    <a:pt x="1429" y="6418"/>
                  </a:lnTo>
                  <a:cubicBezTo>
                    <a:pt x="834" y="6418"/>
                    <a:pt x="346" y="5930"/>
                    <a:pt x="346" y="5335"/>
                  </a:cubicBezTo>
                  <a:lnTo>
                    <a:pt x="346" y="1429"/>
                  </a:lnTo>
                  <a:cubicBezTo>
                    <a:pt x="346" y="834"/>
                    <a:pt x="834" y="346"/>
                    <a:pt x="1429" y="346"/>
                  </a:cubicBezTo>
                  <a:close/>
                  <a:moveTo>
                    <a:pt x="1429" y="1"/>
                  </a:moveTo>
                  <a:cubicBezTo>
                    <a:pt x="644" y="1"/>
                    <a:pt x="1" y="644"/>
                    <a:pt x="1" y="1429"/>
                  </a:cubicBezTo>
                  <a:lnTo>
                    <a:pt x="1" y="5335"/>
                  </a:lnTo>
                  <a:cubicBezTo>
                    <a:pt x="1" y="6120"/>
                    <a:pt x="644" y="6763"/>
                    <a:pt x="1429" y="6763"/>
                  </a:cubicBezTo>
                  <a:lnTo>
                    <a:pt x="5335" y="6763"/>
                  </a:lnTo>
                  <a:cubicBezTo>
                    <a:pt x="6121" y="6763"/>
                    <a:pt x="6763" y="6120"/>
                    <a:pt x="6763" y="5335"/>
                  </a:cubicBezTo>
                  <a:lnTo>
                    <a:pt x="6763" y="1429"/>
                  </a:lnTo>
                  <a:cubicBezTo>
                    <a:pt x="6763" y="644"/>
                    <a:pt x="6121" y="1"/>
                    <a:pt x="533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57"/>
            <p:cNvSpPr/>
            <p:nvPr/>
          </p:nvSpPr>
          <p:spPr>
            <a:xfrm>
              <a:off x="3418143" y="3933656"/>
              <a:ext cx="114811" cy="112742"/>
            </a:xfrm>
            <a:custGeom>
              <a:avLst/>
              <a:gdLst/>
              <a:ahLst/>
              <a:cxnLst/>
              <a:rect l="l" t="t" r="r" b="b"/>
              <a:pathLst>
                <a:path w="3607" h="3542" extrusionOk="0">
                  <a:moveTo>
                    <a:pt x="1822" y="0"/>
                  </a:moveTo>
                  <a:cubicBezTo>
                    <a:pt x="812" y="0"/>
                    <a:pt x="1" y="851"/>
                    <a:pt x="59" y="1859"/>
                  </a:cubicBezTo>
                  <a:cubicBezTo>
                    <a:pt x="95" y="2776"/>
                    <a:pt x="833" y="3502"/>
                    <a:pt x="1726" y="3538"/>
                  </a:cubicBezTo>
                  <a:cubicBezTo>
                    <a:pt x="1764" y="3541"/>
                    <a:pt x="1802" y="3542"/>
                    <a:pt x="1840" y="3542"/>
                  </a:cubicBezTo>
                  <a:cubicBezTo>
                    <a:pt x="2178" y="3542"/>
                    <a:pt x="2494" y="3447"/>
                    <a:pt x="2762" y="3276"/>
                  </a:cubicBezTo>
                  <a:cubicBezTo>
                    <a:pt x="2857" y="3217"/>
                    <a:pt x="2869" y="3086"/>
                    <a:pt x="2797" y="3014"/>
                  </a:cubicBezTo>
                  <a:cubicBezTo>
                    <a:pt x="2761" y="2978"/>
                    <a:pt x="2711" y="2964"/>
                    <a:pt x="2664" y="2964"/>
                  </a:cubicBezTo>
                  <a:cubicBezTo>
                    <a:pt x="2634" y="2964"/>
                    <a:pt x="2606" y="2969"/>
                    <a:pt x="2583" y="2979"/>
                  </a:cubicBezTo>
                  <a:cubicBezTo>
                    <a:pt x="2380" y="3096"/>
                    <a:pt x="2149" y="3185"/>
                    <a:pt x="1897" y="3185"/>
                  </a:cubicBezTo>
                  <a:cubicBezTo>
                    <a:pt x="1868" y="3185"/>
                    <a:pt x="1839" y="3183"/>
                    <a:pt x="1809" y="3181"/>
                  </a:cubicBezTo>
                  <a:cubicBezTo>
                    <a:pt x="1023" y="3169"/>
                    <a:pt x="380" y="2514"/>
                    <a:pt x="392" y="1716"/>
                  </a:cubicBezTo>
                  <a:cubicBezTo>
                    <a:pt x="426" y="948"/>
                    <a:pt x="1028" y="330"/>
                    <a:pt x="1792" y="330"/>
                  </a:cubicBezTo>
                  <a:cubicBezTo>
                    <a:pt x="1833" y="330"/>
                    <a:pt x="1874" y="332"/>
                    <a:pt x="1916" y="335"/>
                  </a:cubicBezTo>
                  <a:cubicBezTo>
                    <a:pt x="2619" y="371"/>
                    <a:pt x="3190" y="943"/>
                    <a:pt x="3250" y="1633"/>
                  </a:cubicBezTo>
                  <a:cubicBezTo>
                    <a:pt x="3285" y="1919"/>
                    <a:pt x="3214" y="2193"/>
                    <a:pt x="3095" y="2431"/>
                  </a:cubicBezTo>
                  <a:cubicBezTo>
                    <a:pt x="3059" y="2490"/>
                    <a:pt x="3059" y="2574"/>
                    <a:pt x="3119" y="2633"/>
                  </a:cubicBezTo>
                  <a:cubicBezTo>
                    <a:pt x="3149" y="2663"/>
                    <a:pt x="3191" y="2678"/>
                    <a:pt x="3234" y="2678"/>
                  </a:cubicBezTo>
                  <a:cubicBezTo>
                    <a:pt x="3295" y="2678"/>
                    <a:pt x="3358" y="2648"/>
                    <a:pt x="3393" y="2586"/>
                  </a:cubicBezTo>
                  <a:cubicBezTo>
                    <a:pt x="3536" y="2324"/>
                    <a:pt x="3607" y="2014"/>
                    <a:pt x="3583" y="1669"/>
                  </a:cubicBezTo>
                  <a:cubicBezTo>
                    <a:pt x="3536" y="764"/>
                    <a:pt x="2797" y="50"/>
                    <a:pt x="1904" y="2"/>
                  </a:cubicBezTo>
                  <a:cubicBezTo>
                    <a:pt x="1877" y="1"/>
                    <a:pt x="1849" y="0"/>
                    <a:pt x="182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57"/>
            <p:cNvSpPr/>
            <p:nvPr/>
          </p:nvSpPr>
          <p:spPr>
            <a:xfrm>
              <a:off x="3519298" y="3910197"/>
              <a:ext cx="29570" cy="29220"/>
            </a:xfrm>
            <a:custGeom>
              <a:avLst/>
              <a:gdLst/>
              <a:ahLst/>
              <a:cxnLst/>
              <a:rect l="l" t="t" r="r" b="b"/>
              <a:pathLst>
                <a:path w="929" h="918" extrusionOk="0">
                  <a:moveTo>
                    <a:pt x="465" y="1"/>
                  </a:moveTo>
                  <a:cubicBezTo>
                    <a:pt x="203" y="1"/>
                    <a:pt x="0" y="203"/>
                    <a:pt x="0" y="453"/>
                  </a:cubicBezTo>
                  <a:cubicBezTo>
                    <a:pt x="0" y="715"/>
                    <a:pt x="203" y="918"/>
                    <a:pt x="465" y="918"/>
                  </a:cubicBezTo>
                  <a:cubicBezTo>
                    <a:pt x="715" y="918"/>
                    <a:pt x="929" y="715"/>
                    <a:pt x="929" y="453"/>
                  </a:cubicBezTo>
                  <a:cubicBezTo>
                    <a:pt x="929" y="203"/>
                    <a:pt x="715" y="1"/>
                    <a:pt x="46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4" name="Google Shape;894;p57"/>
          <p:cNvGrpSpPr/>
          <p:nvPr/>
        </p:nvGrpSpPr>
        <p:grpSpPr>
          <a:xfrm>
            <a:off x="4429419" y="3224820"/>
            <a:ext cx="285046" cy="283265"/>
            <a:chOff x="4701305" y="3867386"/>
            <a:chExt cx="244486" cy="242958"/>
          </a:xfrm>
        </p:grpSpPr>
        <p:sp>
          <p:nvSpPr>
            <p:cNvPr id="895" name="Google Shape;895;p57"/>
            <p:cNvSpPr/>
            <p:nvPr/>
          </p:nvSpPr>
          <p:spPr>
            <a:xfrm>
              <a:off x="4701305" y="3867386"/>
              <a:ext cx="244486" cy="242958"/>
            </a:xfrm>
            <a:custGeom>
              <a:avLst/>
              <a:gdLst/>
              <a:ahLst/>
              <a:cxnLst/>
              <a:rect l="l" t="t" r="r" b="b"/>
              <a:pathLst>
                <a:path w="7681" h="7633" extrusionOk="0">
                  <a:moveTo>
                    <a:pt x="3835" y="0"/>
                  </a:moveTo>
                  <a:cubicBezTo>
                    <a:pt x="1727" y="0"/>
                    <a:pt x="13" y="1715"/>
                    <a:pt x="13" y="3822"/>
                  </a:cubicBezTo>
                  <a:cubicBezTo>
                    <a:pt x="13" y="4418"/>
                    <a:pt x="144" y="5001"/>
                    <a:pt x="418" y="5537"/>
                  </a:cubicBezTo>
                  <a:lnTo>
                    <a:pt x="25" y="6501"/>
                  </a:lnTo>
                  <a:cubicBezTo>
                    <a:pt x="1" y="6585"/>
                    <a:pt x="13" y="6656"/>
                    <a:pt x="84" y="6704"/>
                  </a:cubicBezTo>
                  <a:cubicBezTo>
                    <a:pt x="120" y="6727"/>
                    <a:pt x="156" y="6727"/>
                    <a:pt x="191" y="6727"/>
                  </a:cubicBezTo>
                  <a:lnTo>
                    <a:pt x="1370" y="6727"/>
                  </a:lnTo>
                  <a:cubicBezTo>
                    <a:pt x="2061" y="7323"/>
                    <a:pt x="2942" y="7632"/>
                    <a:pt x="3847" y="7632"/>
                  </a:cubicBezTo>
                  <a:cubicBezTo>
                    <a:pt x="5966" y="7632"/>
                    <a:pt x="7680" y="5930"/>
                    <a:pt x="7680" y="3810"/>
                  </a:cubicBezTo>
                  <a:cubicBezTo>
                    <a:pt x="7680" y="3096"/>
                    <a:pt x="7454" y="2394"/>
                    <a:pt x="7085" y="1798"/>
                  </a:cubicBezTo>
                  <a:cubicBezTo>
                    <a:pt x="7052" y="1752"/>
                    <a:pt x="6997" y="1727"/>
                    <a:pt x="6940" y="1727"/>
                  </a:cubicBezTo>
                  <a:cubicBezTo>
                    <a:pt x="6894" y="1727"/>
                    <a:pt x="6848" y="1743"/>
                    <a:pt x="6811" y="1774"/>
                  </a:cubicBezTo>
                  <a:cubicBezTo>
                    <a:pt x="6752" y="1834"/>
                    <a:pt x="6752" y="1917"/>
                    <a:pt x="6787" y="1977"/>
                  </a:cubicBezTo>
                  <a:cubicBezTo>
                    <a:pt x="7133" y="2513"/>
                    <a:pt x="7323" y="3156"/>
                    <a:pt x="7323" y="3846"/>
                  </a:cubicBezTo>
                  <a:cubicBezTo>
                    <a:pt x="7323" y="5763"/>
                    <a:pt x="5764" y="7323"/>
                    <a:pt x="3835" y="7323"/>
                  </a:cubicBezTo>
                  <a:cubicBezTo>
                    <a:pt x="2989" y="7323"/>
                    <a:pt x="2168" y="7013"/>
                    <a:pt x="1537" y="6442"/>
                  </a:cubicBezTo>
                  <a:cubicBezTo>
                    <a:pt x="1501" y="6418"/>
                    <a:pt x="1453" y="6406"/>
                    <a:pt x="1418" y="6406"/>
                  </a:cubicBezTo>
                  <a:lnTo>
                    <a:pt x="430" y="6406"/>
                  </a:lnTo>
                  <a:lnTo>
                    <a:pt x="763" y="5596"/>
                  </a:lnTo>
                  <a:cubicBezTo>
                    <a:pt x="775" y="5549"/>
                    <a:pt x="775" y="5489"/>
                    <a:pt x="763" y="5453"/>
                  </a:cubicBezTo>
                  <a:cubicBezTo>
                    <a:pt x="489" y="4953"/>
                    <a:pt x="358" y="4394"/>
                    <a:pt x="358" y="3822"/>
                  </a:cubicBezTo>
                  <a:cubicBezTo>
                    <a:pt x="358" y="1905"/>
                    <a:pt x="1918" y="346"/>
                    <a:pt x="3835" y="346"/>
                  </a:cubicBezTo>
                  <a:cubicBezTo>
                    <a:pt x="4787" y="346"/>
                    <a:pt x="5656" y="727"/>
                    <a:pt x="6276" y="1346"/>
                  </a:cubicBezTo>
                  <a:cubicBezTo>
                    <a:pt x="6305" y="1376"/>
                    <a:pt x="6350" y="1390"/>
                    <a:pt x="6395" y="1390"/>
                  </a:cubicBezTo>
                  <a:cubicBezTo>
                    <a:pt x="6439" y="1390"/>
                    <a:pt x="6484" y="1376"/>
                    <a:pt x="6514" y="1346"/>
                  </a:cubicBezTo>
                  <a:cubicBezTo>
                    <a:pt x="6573" y="1262"/>
                    <a:pt x="6573" y="1167"/>
                    <a:pt x="6514" y="1108"/>
                  </a:cubicBezTo>
                  <a:cubicBezTo>
                    <a:pt x="5835" y="417"/>
                    <a:pt x="4882" y="0"/>
                    <a:pt x="38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57"/>
            <p:cNvSpPr/>
            <p:nvPr/>
          </p:nvSpPr>
          <p:spPr>
            <a:xfrm>
              <a:off x="4749464" y="3911534"/>
              <a:ext cx="153134" cy="151065"/>
            </a:xfrm>
            <a:custGeom>
              <a:avLst/>
              <a:gdLst/>
              <a:ahLst/>
              <a:cxnLst/>
              <a:rect l="l" t="t" r="r" b="b"/>
              <a:pathLst>
                <a:path w="4811" h="4746" extrusionOk="0">
                  <a:moveTo>
                    <a:pt x="1384" y="0"/>
                  </a:moveTo>
                  <a:cubicBezTo>
                    <a:pt x="1342" y="0"/>
                    <a:pt x="1304" y="18"/>
                    <a:pt x="1274" y="54"/>
                  </a:cubicBezTo>
                  <a:lnTo>
                    <a:pt x="274" y="1054"/>
                  </a:lnTo>
                  <a:cubicBezTo>
                    <a:pt x="36" y="1292"/>
                    <a:pt x="0" y="1661"/>
                    <a:pt x="202" y="1935"/>
                  </a:cubicBezTo>
                  <a:cubicBezTo>
                    <a:pt x="619" y="2495"/>
                    <a:pt x="1072" y="3031"/>
                    <a:pt x="1572" y="3531"/>
                  </a:cubicBezTo>
                  <a:cubicBezTo>
                    <a:pt x="1601" y="3560"/>
                    <a:pt x="1646" y="3575"/>
                    <a:pt x="1691" y="3575"/>
                  </a:cubicBezTo>
                  <a:cubicBezTo>
                    <a:pt x="1735" y="3575"/>
                    <a:pt x="1780" y="3560"/>
                    <a:pt x="1810" y="3531"/>
                  </a:cubicBezTo>
                  <a:cubicBezTo>
                    <a:pt x="1881" y="3447"/>
                    <a:pt x="1869" y="3352"/>
                    <a:pt x="1810" y="3293"/>
                  </a:cubicBezTo>
                  <a:cubicBezTo>
                    <a:pt x="1310" y="2816"/>
                    <a:pt x="869" y="2304"/>
                    <a:pt x="464" y="1745"/>
                  </a:cubicBezTo>
                  <a:cubicBezTo>
                    <a:pt x="381" y="1602"/>
                    <a:pt x="393" y="1423"/>
                    <a:pt x="500" y="1304"/>
                  </a:cubicBezTo>
                  <a:lnTo>
                    <a:pt x="1369" y="435"/>
                  </a:lnTo>
                  <a:lnTo>
                    <a:pt x="2107" y="1161"/>
                  </a:lnTo>
                  <a:lnTo>
                    <a:pt x="1750" y="1518"/>
                  </a:lnTo>
                  <a:cubicBezTo>
                    <a:pt x="1703" y="1566"/>
                    <a:pt x="1691" y="1638"/>
                    <a:pt x="1703" y="1697"/>
                  </a:cubicBezTo>
                  <a:cubicBezTo>
                    <a:pt x="1941" y="2400"/>
                    <a:pt x="2405" y="2876"/>
                    <a:pt x="3096" y="3090"/>
                  </a:cubicBezTo>
                  <a:cubicBezTo>
                    <a:pt x="3112" y="3097"/>
                    <a:pt x="3131" y="3100"/>
                    <a:pt x="3150" y="3100"/>
                  </a:cubicBezTo>
                  <a:cubicBezTo>
                    <a:pt x="3198" y="3100"/>
                    <a:pt x="3248" y="3080"/>
                    <a:pt x="3274" y="3054"/>
                  </a:cubicBezTo>
                  <a:lnTo>
                    <a:pt x="3631" y="2697"/>
                  </a:lnTo>
                  <a:lnTo>
                    <a:pt x="4370" y="3423"/>
                  </a:lnTo>
                  <a:lnTo>
                    <a:pt x="3489" y="4305"/>
                  </a:lnTo>
                  <a:cubicBezTo>
                    <a:pt x="3424" y="4369"/>
                    <a:pt x="3343" y="4402"/>
                    <a:pt x="3261" y="4402"/>
                  </a:cubicBezTo>
                  <a:cubicBezTo>
                    <a:pt x="3191" y="4402"/>
                    <a:pt x="3120" y="4378"/>
                    <a:pt x="3060" y="4328"/>
                  </a:cubicBezTo>
                  <a:cubicBezTo>
                    <a:pt x="2834" y="4162"/>
                    <a:pt x="2607" y="4007"/>
                    <a:pt x="2405" y="3828"/>
                  </a:cubicBezTo>
                  <a:cubicBezTo>
                    <a:pt x="2368" y="3801"/>
                    <a:pt x="2330" y="3789"/>
                    <a:pt x="2295" y="3789"/>
                  </a:cubicBezTo>
                  <a:cubicBezTo>
                    <a:pt x="2251" y="3789"/>
                    <a:pt x="2212" y="3807"/>
                    <a:pt x="2179" y="3840"/>
                  </a:cubicBezTo>
                  <a:cubicBezTo>
                    <a:pt x="2107" y="3912"/>
                    <a:pt x="2119" y="4031"/>
                    <a:pt x="2191" y="4090"/>
                  </a:cubicBezTo>
                  <a:cubicBezTo>
                    <a:pt x="2417" y="4269"/>
                    <a:pt x="2643" y="4447"/>
                    <a:pt x="2858" y="4614"/>
                  </a:cubicBezTo>
                  <a:cubicBezTo>
                    <a:pt x="2977" y="4697"/>
                    <a:pt x="3119" y="4745"/>
                    <a:pt x="3250" y="4745"/>
                  </a:cubicBezTo>
                  <a:cubicBezTo>
                    <a:pt x="3429" y="4745"/>
                    <a:pt x="3596" y="4674"/>
                    <a:pt x="3727" y="4555"/>
                  </a:cubicBezTo>
                  <a:lnTo>
                    <a:pt x="4727" y="3554"/>
                  </a:lnTo>
                  <a:cubicBezTo>
                    <a:pt x="4798" y="3495"/>
                    <a:pt x="4810" y="3423"/>
                    <a:pt x="4786" y="3352"/>
                  </a:cubicBezTo>
                  <a:cubicBezTo>
                    <a:pt x="4763" y="3328"/>
                    <a:pt x="4751" y="3304"/>
                    <a:pt x="4739" y="3293"/>
                  </a:cubicBezTo>
                  <a:lnTo>
                    <a:pt x="3774" y="2316"/>
                  </a:lnTo>
                  <a:cubicBezTo>
                    <a:pt x="3733" y="2280"/>
                    <a:pt x="3688" y="2263"/>
                    <a:pt x="3646" y="2263"/>
                  </a:cubicBezTo>
                  <a:cubicBezTo>
                    <a:pt x="3605" y="2263"/>
                    <a:pt x="3566" y="2280"/>
                    <a:pt x="3536" y="2316"/>
                  </a:cubicBezTo>
                  <a:lnTo>
                    <a:pt x="3131" y="2721"/>
                  </a:lnTo>
                  <a:cubicBezTo>
                    <a:pt x="2619" y="2531"/>
                    <a:pt x="2286" y="2185"/>
                    <a:pt x="2072" y="1661"/>
                  </a:cubicBezTo>
                  <a:lnTo>
                    <a:pt x="2477" y="1268"/>
                  </a:lnTo>
                  <a:cubicBezTo>
                    <a:pt x="2548" y="1185"/>
                    <a:pt x="2548" y="1090"/>
                    <a:pt x="2477" y="1030"/>
                  </a:cubicBezTo>
                  <a:lnTo>
                    <a:pt x="1512" y="54"/>
                  </a:lnTo>
                  <a:cubicBezTo>
                    <a:pt x="1470" y="18"/>
                    <a:pt x="1426" y="0"/>
                    <a:pt x="13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7" name="Google Shape;897;p57"/>
          <p:cNvGrpSpPr/>
          <p:nvPr/>
        </p:nvGrpSpPr>
        <p:grpSpPr>
          <a:xfrm>
            <a:off x="5380709" y="3240371"/>
            <a:ext cx="306237" cy="233240"/>
            <a:chOff x="5590763" y="3890208"/>
            <a:chExt cx="262661" cy="200052"/>
          </a:xfrm>
        </p:grpSpPr>
        <p:sp>
          <p:nvSpPr>
            <p:cNvPr id="898" name="Google Shape;898;p57"/>
            <p:cNvSpPr/>
            <p:nvPr/>
          </p:nvSpPr>
          <p:spPr>
            <a:xfrm>
              <a:off x="5590763" y="3890208"/>
              <a:ext cx="262661" cy="200052"/>
            </a:xfrm>
            <a:custGeom>
              <a:avLst/>
              <a:gdLst/>
              <a:ahLst/>
              <a:cxnLst/>
              <a:rect l="l" t="t" r="r" b="b"/>
              <a:pathLst>
                <a:path w="8252" h="6285" extrusionOk="0">
                  <a:moveTo>
                    <a:pt x="4123" y="1"/>
                  </a:moveTo>
                  <a:cubicBezTo>
                    <a:pt x="3010" y="1"/>
                    <a:pt x="1900" y="63"/>
                    <a:pt x="799" y="188"/>
                  </a:cubicBezTo>
                  <a:cubicBezTo>
                    <a:pt x="513" y="224"/>
                    <a:pt x="287" y="450"/>
                    <a:pt x="239" y="712"/>
                  </a:cubicBezTo>
                  <a:cubicBezTo>
                    <a:pt x="1" y="2319"/>
                    <a:pt x="1" y="3963"/>
                    <a:pt x="239" y="5570"/>
                  </a:cubicBezTo>
                  <a:cubicBezTo>
                    <a:pt x="287" y="5844"/>
                    <a:pt x="513" y="6058"/>
                    <a:pt x="799" y="6082"/>
                  </a:cubicBezTo>
                  <a:cubicBezTo>
                    <a:pt x="1894" y="6201"/>
                    <a:pt x="3013" y="6284"/>
                    <a:pt x="4132" y="6284"/>
                  </a:cubicBezTo>
                  <a:cubicBezTo>
                    <a:pt x="4609" y="6284"/>
                    <a:pt x="5085" y="6260"/>
                    <a:pt x="5561" y="6249"/>
                  </a:cubicBezTo>
                  <a:cubicBezTo>
                    <a:pt x="5644" y="6249"/>
                    <a:pt x="5716" y="6177"/>
                    <a:pt x="5716" y="6070"/>
                  </a:cubicBezTo>
                  <a:cubicBezTo>
                    <a:pt x="5716" y="5963"/>
                    <a:pt x="5633" y="5891"/>
                    <a:pt x="5537" y="5891"/>
                  </a:cubicBezTo>
                  <a:cubicBezTo>
                    <a:pt x="5051" y="5914"/>
                    <a:pt x="4564" y="5925"/>
                    <a:pt x="4076" y="5925"/>
                  </a:cubicBezTo>
                  <a:cubicBezTo>
                    <a:pt x="2998" y="5925"/>
                    <a:pt x="1916" y="5868"/>
                    <a:pt x="834" y="5737"/>
                  </a:cubicBezTo>
                  <a:cubicBezTo>
                    <a:pt x="715" y="5725"/>
                    <a:pt x="620" y="5641"/>
                    <a:pt x="596" y="5498"/>
                  </a:cubicBezTo>
                  <a:cubicBezTo>
                    <a:pt x="382" y="3927"/>
                    <a:pt x="382" y="2319"/>
                    <a:pt x="596" y="736"/>
                  </a:cubicBezTo>
                  <a:cubicBezTo>
                    <a:pt x="620" y="617"/>
                    <a:pt x="715" y="522"/>
                    <a:pt x="834" y="498"/>
                  </a:cubicBezTo>
                  <a:cubicBezTo>
                    <a:pt x="1942" y="379"/>
                    <a:pt x="3037" y="319"/>
                    <a:pt x="4144" y="319"/>
                  </a:cubicBezTo>
                  <a:cubicBezTo>
                    <a:pt x="5240" y="319"/>
                    <a:pt x="6347" y="379"/>
                    <a:pt x="7442" y="498"/>
                  </a:cubicBezTo>
                  <a:cubicBezTo>
                    <a:pt x="7561" y="522"/>
                    <a:pt x="7669" y="605"/>
                    <a:pt x="7680" y="736"/>
                  </a:cubicBezTo>
                  <a:cubicBezTo>
                    <a:pt x="7907" y="2319"/>
                    <a:pt x="7907" y="3927"/>
                    <a:pt x="7680" y="5498"/>
                  </a:cubicBezTo>
                  <a:cubicBezTo>
                    <a:pt x="7669" y="5617"/>
                    <a:pt x="7561" y="5725"/>
                    <a:pt x="7442" y="5737"/>
                  </a:cubicBezTo>
                  <a:cubicBezTo>
                    <a:pt x="7085" y="5784"/>
                    <a:pt x="6752" y="5820"/>
                    <a:pt x="6395" y="5844"/>
                  </a:cubicBezTo>
                  <a:cubicBezTo>
                    <a:pt x="6299" y="5844"/>
                    <a:pt x="6228" y="5927"/>
                    <a:pt x="6228" y="6010"/>
                  </a:cubicBezTo>
                  <a:cubicBezTo>
                    <a:pt x="6228" y="6110"/>
                    <a:pt x="6299" y="6178"/>
                    <a:pt x="6386" y="6178"/>
                  </a:cubicBezTo>
                  <a:cubicBezTo>
                    <a:pt x="6393" y="6178"/>
                    <a:pt x="6399" y="6178"/>
                    <a:pt x="6406" y="6177"/>
                  </a:cubicBezTo>
                  <a:cubicBezTo>
                    <a:pt x="6764" y="6141"/>
                    <a:pt x="7121" y="6118"/>
                    <a:pt x="7478" y="6070"/>
                  </a:cubicBezTo>
                  <a:cubicBezTo>
                    <a:pt x="7764" y="6034"/>
                    <a:pt x="7978" y="5820"/>
                    <a:pt x="8026" y="5546"/>
                  </a:cubicBezTo>
                  <a:cubicBezTo>
                    <a:pt x="8252" y="3963"/>
                    <a:pt x="8252" y="2319"/>
                    <a:pt x="8014" y="712"/>
                  </a:cubicBezTo>
                  <a:cubicBezTo>
                    <a:pt x="7966" y="426"/>
                    <a:pt x="7740" y="224"/>
                    <a:pt x="7466" y="188"/>
                  </a:cubicBezTo>
                  <a:cubicBezTo>
                    <a:pt x="6353" y="63"/>
                    <a:pt x="5237" y="1"/>
                    <a:pt x="412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57"/>
            <p:cNvSpPr/>
            <p:nvPr/>
          </p:nvSpPr>
          <p:spPr>
            <a:xfrm>
              <a:off x="5680587" y="3935024"/>
              <a:ext cx="105389" cy="110514"/>
            </a:xfrm>
            <a:custGeom>
              <a:avLst/>
              <a:gdLst/>
              <a:ahLst/>
              <a:cxnLst/>
              <a:rect l="l" t="t" r="r" b="b"/>
              <a:pathLst>
                <a:path w="3311" h="3472" extrusionOk="0">
                  <a:moveTo>
                    <a:pt x="334" y="447"/>
                  </a:moveTo>
                  <a:lnTo>
                    <a:pt x="2763" y="1733"/>
                  </a:lnTo>
                  <a:lnTo>
                    <a:pt x="334" y="3007"/>
                  </a:lnTo>
                  <a:lnTo>
                    <a:pt x="334" y="447"/>
                  </a:lnTo>
                  <a:close/>
                  <a:moveTo>
                    <a:pt x="163" y="1"/>
                  </a:moveTo>
                  <a:cubicBezTo>
                    <a:pt x="135" y="1"/>
                    <a:pt x="108" y="7"/>
                    <a:pt x="84" y="18"/>
                  </a:cubicBezTo>
                  <a:cubicBezTo>
                    <a:pt x="36" y="54"/>
                    <a:pt x="1" y="114"/>
                    <a:pt x="1" y="173"/>
                  </a:cubicBezTo>
                  <a:lnTo>
                    <a:pt x="1" y="3293"/>
                  </a:lnTo>
                  <a:cubicBezTo>
                    <a:pt x="1" y="3352"/>
                    <a:pt x="24" y="3412"/>
                    <a:pt x="84" y="3447"/>
                  </a:cubicBezTo>
                  <a:cubicBezTo>
                    <a:pt x="120" y="3459"/>
                    <a:pt x="144" y="3471"/>
                    <a:pt x="179" y="3471"/>
                  </a:cubicBezTo>
                  <a:cubicBezTo>
                    <a:pt x="203" y="3471"/>
                    <a:pt x="239" y="3471"/>
                    <a:pt x="251" y="3459"/>
                  </a:cubicBezTo>
                  <a:lnTo>
                    <a:pt x="3227" y="1900"/>
                  </a:lnTo>
                  <a:cubicBezTo>
                    <a:pt x="3287" y="1864"/>
                    <a:pt x="3311" y="1804"/>
                    <a:pt x="3311" y="1745"/>
                  </a:cubicBezTo>
                  <a:cubicBezTo>
                    <a:pt x="3311" y="1673"/>
                    <a:pt x="3287" y="1614"/>
                    <a:pt x="3227" y="1578"/>
                  </a:cubicBezTo>
                  <a:lnTo>
                    <a:pt x="251" y="18"/>
                  </a:lnTo>
                  <a:cubicBezTo>
                    <a:pt x="221" y="7"/>
                    <a:pt x="191" y="1"/>
                    <a:pt x="16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Analysis of the Paracas Culture Thesis Defense by Slidesgo">
  <a:themeElements>
    <a:clrScheme name="Simple Light">
      <a:dk1>
        <a:srgbClr val="F1E3D5"/>
      </a:dk1>
      <a:lt1>
        <a:srgbClr val="2D2D2D"/>
      </a:lt1>
      <a:dk2>
        <a:srgbClr val="C97C3E"/>
      </a:dk2>
      <a:lt2>
        <a:srgbClr val="B34017"/>
      </a:lt2>
      <a:accent1>
        <a:srgbClr val="3A706E"/>
      </a:accent1>
      <a:accent2>
        <a:srgbClr val="B3DECE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3333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7883</Words>
  <Application>Microsoft Office PowerPoint</Application>
  <PresentationFormat>On-screen Show (16:9)</PresentationFormat>
  <Paragraphs>1011</Paragraphs>
  <Slides>90</Slides>
  <Notes>90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90</vt:i4>
      </vt:variant>
    </vt:vector>
  </HeadingPairs>
  <TitlesOfParts>
    <vt:vector size="99" baseType="lpstr">
      <vt:lpstr>Assistant</vt:lpstr>
      <vt:lpstr>Arial</vt:lpstr>
      <vt:lpstr>Assistant Medium</vt:lpstr>
      <vt:lpstr>Abel</vt:lpstr>
      <vt:lpstr>Inter Medium</vt:lpstr>
      <vt:lpstr>Calibri</vt:lpstr>
      <vt:lpstr>Inter</vt:lpstr>
      <vt:lpstr>Nunito Light</vt:lpstr>
      <vt:lpstr>Analysis of the Paracas Culture Thesis Defense by Slidesgo</vt:lpstr>
      <vt:lpstr>Work-Based Learning Project Module 6</vt:lpstr>
      <vt:lpstr>What singing-pedagogy concepts are conveyed in highly bookmarked, Mandarin-Chinese singing tutorial videos targeting beginners on BiliBili.com?  An exploratory, qualitative descriptive research project using document analysis</vt:lpstr>
      <vt:lpstr>Agenda</vt:lpstr>
      <vt:lpstr>Context; Aims &amp; Objectives</vt:lpstr>
      <vt:lpstr>Context Reasons for undertaking this project</vt:lpstr>
      <vt:lpstr>Context Reasons for undertaking this project</vt:lpstr>
      <vt:lpstr>Context Reasons for undertaking this project</vt:lpstr>
      <vt:lpstr>Literature Review</vt:lpstr>
      <vt:lpstr>Literature Review</vt:lpstr>
      <vt:lpstr>Literature Review</vt:lpstr>
      <vt:lpstr>Validity of Online Videos as Pedagogical Tools </vt:lpstr>
      <vt:lpstr>Literature Review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Brief History of Traditional and Western Vocal Music in China </vt:lpstr>
      <vt:lpstr>Literature Review</vt:lpstr>
      <vt:lpstr>Issues in Translations from Chinese to English </vt:lpstr>
      <vt:lpstr>Issues in Translations from Chinese to English </vt:lpstr>
      <vt:lpstr>Issues in Translations from Chinese to English </vt:lpstr>
      <vt:lpstr>Issues in Translations from Chinese to English </vt:lpstr>
      <vt:lpstr>Issues in Translations from Chinese to English </vt:lpstr>
      <vt:lpstr>Research Methodology</vt:lpstr>
      <vt:lpstr>Research Methodology </vt:lpstr>
      <vt:lpstr>Research Methodology </vt:lpstr>
      <vt:lpstr>Research Methodology </vt:lpstr>
      <vt:lpstr>Research Methodology </vt:lpstr>
      <vt:lpstr>Methods</vt:lpstr>
      <vt:lpstr>Methods </vt:lpstr>
      <vt:lpstr>Methods </vt:lpstr>
      <vt:lpstr>Methods </vt:lpstr>
      <vt:lpstr>Methods </vt:lpstr>
      <vt:lpstr>Methods </vt:lpstr>
      <vt:lpstr>Methods </vt:lpstr>
      <vt:lpstr>Methods </vt:lpstr>
      <vt:lpstr>Methods </vt:lpstr>
      <vt:lpstr>Methods 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Discussion</vt:lpstr>
      <vt:lpstr>Discussion</vt:lpstr>
      <vt:lpstr>Discussion</vt:lpstr>
      <vt:lpstr>Discussion</vt:lpstr>
      <vt:lpstr>Discussion</vt:lpstr>
      <vt:lpstr>Discussion</vt:lpstr>
      <vt:lpstr>Conclusion</vt:lpstr>
      <vt:lpstr>Conclusion</vt:lpstr>
      <vt:lpstr>Conclusion</vt:lpstr>
      <vt:lpstr>Debbie Winter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Patty Pai</cp:lastModifiedBy>
  <cp:revision>116</cp:revision>
  <dcterms:modified xsi:type="dcterms:W3CDTF">2025-02-27T00:18:34Z</dcterms:modified>
</cp:coreProperties>
</file>