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D9FE7-DB18-0A4E-0AB9-CDF633C021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1071EFF-2F3A-1FFE-564F-0E823FD447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32C0F17-18C7-909D-3293-EEA6EB7FE713}"/>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5" name="Footer Placeholder 4">
            <a:extLst>
              <a:ext uri="{FF2B5EF4-FFF2-40B4-BE49-F238E27FC236}">
                <a16:creationId xmlns:a16="http://schemas.microsoft.com/office/drawing/2014/main" id="{42C062B3-6E2A-6DE2-F016-8AF01F239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D523D8-B458-4224-B330-A84D7C748B56}"/>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1467184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CE1BF-21E8-CF67-E153-C960444971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8AC9E5-8C8E-6B89-0618-52E45FAC99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8C52F7-79D6-4C37-EECD-E2E8E0B19350}"/>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5" name="Footer Placeholder 4">
            <a:extLst>
              <a:ext uri="{FF2B5EF4-FFF2-40B4-BE49-F238E27FC236}">
                <a16:creationId xmlns:a16="http://schemas.microsoft.com/office/drawing/2014/main" id="{4476FE95-5D73-D9E9-08ED-3E74F67253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D4D3A4-DB3A-69FD-5393-A813F50E078B}"/>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1283458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CAC1F-A996-8343-12DF-E5C9D3625A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A73275-1B76-DC53-4AD5-1DC280EDE8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42E5063-A4BE-C19E-6CDA-31CBF74DCC60}"/>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5" name="Footer Placeholder 4">
            <a:extLst>
              <a:ext uri="{FF2B5EF4-FFF2-40B4-BE49-F238E27FC236}">
                <a16:creationId xmlns:a16="http://schemas.microsoft.com/office/drawing/2014/main" id="{32B0BC1F-2CAB-718E-7C5D-7CA9851EA2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4D0286-1207-1D14-5FB9-0856A63811BB}"/>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2481022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DA43B-9D64-3105-9812-FBD53F6B3C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E1B62C-C9AE-5912-6E31-1DFB5908B7F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1E8380-2036-ACAC-E21B-BA0941DBE0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E2225F-F993-CAAC-B2F5-444161BE7A1A}"/>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6" name="Footer Placeholder 5">
            <a:extLst>
              <a:ext uri="{FF2B5EF4-FFF2-40B4-BE49-F238E27FC236}">
                <a16:creationId xmlns:a16="http://schemas.microsoft.com/office/drawing/2014/main" id="{C933DB9E-6D49-2F11-6E21-E27F6C02EF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A24586-63FB-75A6-0853-EDF70218EB43}"/>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2023274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38794-9012-9141-B51F-7834F96C2EA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1ACA57-ACDC-9158-008C-1905E31ACA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FEFEC2-B7E4-0E6C-4EAE-5EE01CAE23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7DBB6C-4B15-6C38-7B44-64ACD3E18C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A1D462E-024A-6FEF-FA28-2012511CD3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AE38289-2252-A449-D895-10C216C4D1A1}"/>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8" name="Footer Placeholder 7">
            <a:extLst>
              <a:ext uri="{FF2B5EF4-FFF2-40B4-BE49-F238E27FC236}">
                <a16:creationId xmlns:a16="http://schemas.microsoft.com/office/drawing/2014/main" id="{C1530D4B-7811-7F74-A61F-78EB1B196D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ADC3580-5D90-BB2F-2C41-3E86FC73319A}"/>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3025235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73D57-5C7F-3108-6A97-B9D319FC0B9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83506BB-721B-015F-EF4C-3D585C2E3F6E}"/>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4" name="Footer Placeholder 3">
            <a:extLst>
              <a:ext uri="{FF2B5EF4-FFF2-40B4-BE49-F238E27FC236}">
                <a16:creationId xmlns:a16="http://schemas.microsoft.com/office/drawing/2014/main" id="{23116E85-72AC-229D-E7AB-418D870696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E84B43C-D5A1-D7E5-0B07-E4D140BBB235}"/>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246437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96338C-0419-1DF6-ECC7-AAC66D914CEB}"/>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3" name="Footer Placeholder 2">
            <a:extLst>
              <a:ext uri="{FF2B5EF4-FFF2-40B4-BE49-F238E27FC236}">
                <a16:creationId xmlns:a16="http://schemas.microsoft.com/office/drawing/2014/main" id="{6EF1A288-81D7-3131-444E-0C5DC4CEB38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2D78808-B2D9-4298-3E93-3716E2B019B5}"/>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1018285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97506-F2A1-FBBF-8F4D-BAD38687E3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976B99A-53DE-2267-678A-D30C40EC27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545D29E-C38E-A45E-61FD-A31495407A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7385B7-851A-34F4-441E-FFFE689FA5D6}"/>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6" name="Footer Placeholder 5">
            <a:extLst>
              <a:ext uri="{FF2B5EF4-FFF2-40B4-BE49-F238E27FC236}">
                <a16:creationId xmlns:a16="http://schemas.microsoft.com/office/drawing/2014/main" id="{98946786-6587-CA2D-0C3D-5FB9176F73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3F67D8-5FF4-2589-B6F0-41BF0B48C079}"/>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1660682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E689D-448A-4316-7D89-1662C82465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C39AE9-6AFC-28FC-F410-FA49930C11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C08DAA-2AF9-97E1-A1E4-C835FB9B0B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A024E6-8663-D54F-29CC-B97D43717ADB}"/>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6" name="Footer Placeholder 5">
            <a:extLst>
              <a:ext uri="{FF2B5EF4-FFF2-40B4-BE49-F238E27FC236}">
                <a16:creationId xmlns:a16="http://schemas.microsoft.com/office/drawing/2014/main" id="{9A9F7C69-97CD-D9B8-946B-98745E2F33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5918CF-DAA1-4E99-043B-0FDF1955A203}"/>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1091878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03652-5FFB-BD7F-FBEB-912BE5B53BD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3B2C1D-4F95-D6DE-9239-45D7634DD9C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8679AD-989C-82E8-C75C-B516E379DCE9}"/>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5" name="Footer Placeholder 4">
            <a:extLst>
              <a:ext uri="{FF2B5EF4-FFF2-40B4-BE49-F238E27FC236}">
                <a16:creationId xmlns:a16="http://schemas.microsoft.com/office/drawing/2014/main" id="{DBC26113-EAD6-305A-E9E4-6AF25A4C62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FF1903-4CDF-8D1A-39A8-AC67EFFF4B44}"/>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1851705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8B4772-2253-8885-BDDD-428857EFF5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8CD026-DD97-24CD-21D8-6070AB1184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15B6FB-E10F-AEAD-F85E-BC2614820F79}"/>
              </a:ext>
            </a:extLst>
          </p:cNvPr>
          <p:cNvSpPr>
            <a:spLocks noGrp="1"/>
          </p:cNvSpPr>
          <p:nvPr>
            <p:ph type="dt" sz="half" idx="10"/>
          </p:nvPr>
        </p:nvSpPr>
        <p:spPr/>
        <p:txBody>
          <a:bodyPr/>
          <a:lstStyle/>
          <a:p>
            <a:fld id="{FE04A920-758C-4941-8026-90F77B90D35E}" type="datetimeFigureOut">
              <a:rPr lang="en-GB" smtClean="0"/>
              <a:t>08/06/2023</a:t>
            </a:fld>
            <a:endParaRPr lang="en-GB"/>
          </a:p>
        </p:txBody>
      </p:sp>
      <p:sp>
        <p:nvSpPr>
          <p:cNvPr id="5" name="Footer Placeholder 4">
            <a:extLst>
              <a:ext uri="{FF2B5EF4-FFF2-40B4-BE49-F238E27FC236}">
                <a16:creationId xmlns:a16="http://schemas.microsoft.com/office/drawing/2014/main" id="{AA8352E3-F4CD-14BC-CF12-3AF8084A11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B1917B-6502-705D-C977-6EA6790E4F89}"/>
              </a:ext>
            </a:extLst>
          </p:cNvPr>
          <p:cNvSpPr>
            <a:spLocks noGrp="1"/>
          </p:cNvSpPr>
          <p:nvPr>
            <p:ph type="sldNum" sz="quarter" idx="12"/>
          </p:nvPr>
        </p:nvSpPr>
        <p:spPr/>
        <p:txBody>
          <a:bodyPr/>
          <a:lstStyle/>
          <a:p>
            <a:fld id="{AE33E3C1-2BC5-4CD8-8DAC-90814D5339D6}" type="slidenum">
              <a:rPr lang="en-GB" smtClean="0"/>
              <a:t>‹#›</a:t>
            </a:fld>
            <a:endParaRPr lang="en-GB"/>
          </a:p>
        </p:txBody>
      </p:sp>
    </p:spTree>
    <p:extLst>
      <p:ext uri="{BB962C8B-B14F-4D97-AF65-F5344CB8AC3E}">
        <p14:creationId xmlns:p14="http://schemas.microsoft.com/office/powerpoint/2010/main" val="1714929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F6B932-58FC-80B5-DFF4-DCF3EDBB1C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000A2D-4E38-15D1-A1C3-5B4CC5B78B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11D6BE-1C70-DD8B-891E-A9BF6229BC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4A920-758C-4941-8026-90F77B90D35E}" type="datetimeFigureOut">
              <a:rPr lang="en-GB" smtClean="0"/>
              <a:t>08/06/2023</a:t>
            </a:fld>
            <a:endParaRPr lang="en-GB"/>
          </a:p>
        </p:txBody>
      </p:sp>
      <p:sp>
        <p:nvSpPr>
          <p:cNvPr id="5" name="Footer Placeholder 4">
            <a:extLst>
              <a:ext uri="{FF2B5EF4-FFF2-40B4-BE49-F238E27FC236}">
                <a16:creationId xmlns:a16="http://schemas.microsoft.com/office/drawing/2014/main" id="{0E2C82AD-FEAF-67D4-666A-B54E32C1BC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76FA7F0-C41C-9955-F4CC-ABBB3F529C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3E3C1-2BC5-4CD8-8DAC-90814D5339D6}" type="slidenum">
              <a:rPr lang="en-GB" smtClean="0"/>
              <a:t>‹#›</a:t>
            </a:fld>
            <a:endParaRPr lang="en-GB"/>
          </a:p>
        </p:txBody>
      </p:sp>
    </p:spTree>
    <p:extLst>
      <p:ext uri="{BB962C8B-B14F-4D97-AF65-F5344CB8AC3E}">
        <p14:creationId xmlns:p14="http://schemas.microsoft.com/office/powerpoint/2010/main" val="470782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3DC96-A599-5EF3-1D36-2A598171D6D7}"/>
              </a:ext>
            </a:extLst>
          </p:cNvPr>
          <p:cNvSpPr>
            <a:spLocks noGrp="1"/>
          </p:cNvSpPr>
          <p:nvPr>
            <p:ph type="ctrTitle"/>
          </p:nvPr>
        </p:nvSpPr>
        <p:spPr>
          <a:xfrm>
            <a:off x="1524000" y="228283"/>
            <a:ext cx="9144000" cy="2387600"/>
          </a:xfrm>
        </p:spPr>
        <p:txBody>
          <a:bodyPr>
            <a:normAutofit/>
          </a:bodyPr>
          <a:lstStyle/>
          <a:p>
            <a:r>
              <a:rPr lang="en-GB" sz="3600" b="1">
                <a:latin typeface="Times New Roman" panose="02020603050405020304" pitchFamily="18" charset="0"/>
                <a:cs typeface="Times New Roman" panose="02020603050405020304" pitchFamily="18" charset="0"/>
              </a:rPr>
              <a:t>Foreign Languages-</a:t>
            </a:r>
            <a:r>
              <a:rPr lang="en-GB" sz="3600">
                <a:latin typeface="Times New Roman" panose="02020603050405020304" pitchFamily="18" charset="0"/>
                <a:cs typeface="Times New Roman" panose="02020603050405020304" pitchFamily="18" charset="0"/>
              </a:rPr>
              <a:t>BMIH 5003</a:t>
            </a:r>
            <a:endParaRPr lang="en-GB"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BB7735E5-EB1F-9AAE-AF8A-37BC22891EDB}"/>
              </a:ext>
            </a:extLst>
          </p:cNvPr>
          <p:cNvSpPr>
            <a:spLocks noGrp="1"/>
          </p:cNvSpPr>
          <p:nvPr>
            <p:ph type="subTitle" idx="1"/>
          </p:nvPr>
        </p:nvSpPr>
        <p:spPr>
          <a:xfrm>
            <a:off x="1341120" y="3271520"/>
            <a:ext cx="9591040" cy="2600960"/>
          </a:xfrm>
        </p:spPr>
        <p:txBody>
          <a:bodyPr/>
          <a:lstStyle/>
          <a:p>
            <a:r>
              <a:rPr lang="en-GB" dirty="0">
                <a:latin typeface="Times New Roman" panose="02020603050405020304" pitchFamily="18" charset="0"/>
                <a:cs typeface="Times New Roman" panose="02020603050405020304" pitchFamily="18" charset="0"/>
              </a:rPr>
              <a:t>Hotel breakfast board</a:t>
            </a:r>
          </a:p>
          <a:p>
            <a:r>
              <a:rPr lang="en-GB" dirty="0">
                <a:latin typeface="Times New Roman" panose="02020603050405020304" pitchFamily="18" charset="0"/>
                <a:cs typeface="Times New Roman" panose="02020603050405020304" pitchFamily="18" charset="0"/>
              </a:rPr>
              <a:t>Student name: Roxana </a:t>
            </a:r>
            <a:r>
              <a:rPr lang="en-GB" dirty="0" err="1">
                <a:latin typeface="Times New Roman" panose="02020603050405020304" pitchFamily="18" charset="0"/>
                <a:cs typeface="Times New Roman" panose="02020603050405020304" pitchFamily="18" charset="0"/>
              </a:rPr>
              <a:t>Jurj</a:t>
            </a:r>
            <a:endParaRPr lang="en-GB"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Student id: 2126298</a:t>
            </a:r>
          </a:p>
          <a:p>
            <a:r>
              <a:rPr lang="en-GB" dirty="0">
                <a:latin typeface="Times New Roman" panose="02020603050405020304" pitchFamily="18" charset="0"/>
                <a:cs typeface="Times New Roman" panose="02020603050405020304" pitchFamily="18" charset="0"/>
              </a:rPr>
              <a:t>Lecturer name: Rodrigo Aguilera</a:t>
            </a:r>
          </a:p>
        </p:txBody>
      </p:sp>
    </p:spTree>
    <p:extLst>
      <p:ext uri="{BB962C8B-B14F-4D97-AF65-F5344CB8AC3E}">
        <p14:creationId xmlns:p14="http://schemas.microsoft.com/office/powerpoint/2010/main" val="414763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table full of food&#10;&#10;Description automatically generated with low confidence">
            <a:extLst>
              <a:ext uri="{FF2B5EF4-FFF2-40B4-BE49-F238E27FC236}">
                <a16:creationId xmlns:a16="http://schemas.microsoft.com/office/drawing/2014/main" id="{37C7C6C0-3B5D-5929-7A33-A05E25A7E0F7}"/>
              </a:ext>
            </a:extLst>
          </p:cNvPr>
          <p:cNvPicPr>
            <a:picLocks noChangeAspect="1"/>
          </p:cNvPicPr>
          <p:nvPr/>
        </p:nvPicPr>
        <p:blipFill rotWithShape="1">
          <a:blip r:embed="rId2">
            <a:extLst>
              <a:ext uri="{28A0092B-C50C-407E-A947-70E740481C1C}">
                <a14:useLocalDpi xmlns:a14="http://schemas.microsoft.com/office/drawing/2010/main" val="0"/>
              </a:ext>
            </a:extLst>
          </a:blip>
          <a:srcRect l="4710" r="3105"/>
          <a:stretch/>
        </p:blipFill>
        <p:spPr>
          <a:xfrm>
            <a:off x="21" y="10"/>
            <a:ext cx="5364460"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9" name="Content Placeholder 8">
            <a:extLst>
              <a:ext uri="{FF2B5EF4-FFF2-40B4-BE49-F238E27FC236}">
                <a16:creationId xmlns:a16="http://schemas.microsoft.com/office/drawing/2014/main" id="{FC918692-CC7F-BD9E-5EC1-7981454FA555}"/>
              </a:ext>
            </a:extLst>
          </p:cNvPr>
          <p:cNvSpPr>
            <a:spLocks noGrp="1"/>
          </p:cNvSpPr>
          <p:nvPr>
            <p:ph idx="1"/>
          </p:nvPr>
        </p:nvSpPr>
        <p:spPr>
          <a:xfrm>
            <a:off x="5367529" y="1079218"/>
            <a:ext cx="6824471" cy="5778782"/>
          </a:xfrm>
        </p:spPr>
        <p:txBody>
          <a:bodyPr>
            <a:normAutofit lnSpcReduction="10000"/>
          </a:bodyPr>
          <a:lstStyle/>
          <a:p>
            <a:pPr marL="0" indent="0">
              <a:buNone/>
            </a:pPr>
            <a:r>
              <a:rPr lang="fr-FR" sz="1400" b="1" i="0" dirty="0">
                <a:effectLst/>
                <a:latin typeface="Times New Roman" panose="02020603050405020304" pitchFamily="18" charset="0"/>
                <a:cs typeface="Times New Roman" panose="02020603050405020304" pitchFamily="18" charset="0"/>
              </a:rPr>
              <a:t>Petit Déjeuner Français Classique</a:t>
            </a:r>
            <a:r>
              <a:rPr lang="fr-FR" sz="1400" b="0" i="0" dirty="0">
                <a:solidFill>
                  <a:srgbClr val="374151"/>
                </a:solidFill>
                <a:effectLst/>
                <a:latin typeface="Times New Roman" panose="02020603050405020304" pitchFamily="18" charset="0"/>
                <a:cs typeface="Times New Roman" panose="02020603050405020304" pitchFamily="18" charset="0"/>
              </a:rPr>
              <a:t> - €15.00</a:t>
            </a:r>
          </a:p>
          <a:p>
            <a:pPr marL="0" indent="0" algn="just">
              <a:buNone/>
            </a:pPr>
            <a:r>
              <a:rPr lang="fr-FR" sz="1400" b="0" i="0" dirty="0">
                <a:effectLst/>
                <a:latin typeface="Times New Roman" panose="02020603050405020304" pitchFamily="18" charset="0"/>
                <a:cs typeface="Times New Roman" panose="02020603050405020304" pitchFamily="18" charset="0"/>
              </a:rPr>
              <a:t>Découvrez la quintessence des matinées françaises avec nos croissants frais et croustillants et nos baguettes chaudes, servis avec une sélection de confitures artisanales et du beurre de Bretagne. Accompagnés d'un pain au chocolat et d'un choix de fromages provenant de fromageries françaises renommées. Un café parfaitement infusé ou un riche chocolat chaud complète cette expérience.</a:t>
            </a:r>
            <a:endParaRPr lang="fr-FR" sz="1400" dirty="0">
              <a:latin typeface="Times New Roman" panose="02020603050405020304" pitchFamily="18" charset="0"/>
              <a:cs typeface="Times New Roman" panose="02020603050405020304" pitchFamily="18" charset="0"/>
            </a:endParaRPr>
          </a:p>
          <a:p>
            <a:pPr marL="0" indent="0" algn="just">
              <a:buNone/>
            </a:pPr>
            <a:r>
              <a:rPr lang="fr-FR" sz="1400" b="1" i="0" dirty="0">
                <a:effectLst/>
                <a:latin typeface="Times New Roman" panose="02020603050405020304" pitchFamily="18" charset="0"/>
                <a:cs typeface="Times New Roman" panose="02020603050405020304" pitchFamily="18" charset="0"/>
              </a:rPr>
              <a:t>Le Buffet: Un Mélange de Favoris Internationaux et Français</a:t>
            </a:r>
            <a:r>
              <a:rPr lang="fr-FR" sz="1400" b="0" i="0" dirty="0">
                <a:solidFill>
                  <a:srgbClr val="374151"/>
                </a:solidFill>
                <a:effectLst/>
                <a:latin typeface="Times New Roman" panose="02020603050405020304" pitchFamily="18" charset="0"/>
                <a:cs typeface="Times New Roman" panose="02020603050405020304" pitchFamily="18" charset="0"/>
              </a:rPr>
              <a:t> - €16.00</a:t>
            </a:r>
          </a:p>
          <a:p>
            <a:pPr marL="0" indent="0" algn="just">
              <a:buNone/>
            </a:pPr>
            <a:r>
              <a:rPr lang="fr-FR" sz="1400" b="0" i="0" dirty="0">
                <a:effectLst/>
                <a:latin typeface="Times New Roman" panose="02020603050405020304" pitchFamily="18" charset="0"/>
                <a:cs typeface="Times New Roman" panose="02020603050405020304" pitchFamily="18" charset="0"/>
              </a:rPr>
              <a:t>Notre buffet de petit déjeuner international rend hommage à l'art de la cuisine mondiale tout en célébrant les classiques français. Faites-vous plaisir avec les sélections de petit déjeuner traditionnelles de bacon et d'œufs parfaitement cuisinés ou plongez dans les favoris locaux comme le pain perdu et une sélection de notre charcuterie. Pour une touche de douceur, nous offrons un choix de délicatesses de la pâtisserie française.</a:t>
            </a:r>
          </a:p>
          <a:p>
            <a:pPr marL="0" indent="0" algn="just">
              <a:buNone/>
            </a:pPr>
            <a:r>
              <a:rPr lang="fr-FR" sz="1400" b="1" i="0" dirty="0">
                <a:effectLst/>
                <a:latin typeface="Times New Roman" panose="02020603050405020304" pitchFamily="18" charset="0"/>
                <a:cs typeface="Times New Roman" panose="02020603050405020304" pitchFamily="18" charset="0"/>
              </a:rPr>
              <a:t>Délices Matinaux Végétariens et Végans</a:t>
            </a:r>
            <a:r>
              <a:rPr lang="fr-FR" sz="1400" b="0" i="0" dirty="0">
                <a:effectLst/>
                <a:latin typeface="Times New Roman" panose="02020603050405020304" pitchFamily="18" charset="0"/>
                <a:cs typeface="Times New Roman" panose="02020603050405020304" pitchFamily="18" charset="0"/>
              </a:rPr>
              <a:t> - €13.00 </a:t>
            </a:r>
          </a:p>
          <a:p>
            <a:pPr marL="0" indent="0" algn="just">
              <a:buNone/>
            </a:pPr>
            <a:r>
              <a:rPr lang="fr-FR" sz="1400" b="0" i="0" dirty="0">
                <a:effectLst/>
                <a:latin typeface="Times New Roman" panose="02020603050405020304" pitchFamily="18" charset="0"/>
                <a:cs typeface="Times New Roman" panose="02020603050405020304" pitchFamily="18" charset="0"/>
              </a:rPr>
              <a:t>Un charmant assortiment végétarien et végan de fruits frais, de salades artistiquement disposées, une variété de pains avec des tartinades adaptées aux végans, et une sélection de fromages à base de plantes qui sauront satisfaire votre palais et commencer votre journée sur une note saine.</a:t>
            </a:r>
          </a:p>
          <a:p>
            <a:pPr marL="0" indent="0" algn="ctr">
              <a:buNone/>
            </a:pPr>
            <a:r>
              <a:rPr lang="fr-FR" sz="1400" b="1" i="0" dirty="0">
                <a:solidFill>
                  <a:srgbClr val="374151"/>
                </a:solidFill>
                <a:effectLst/>
                <a:latin typeface="Times New Roman" panose="02020603050405020304" pitchFamily="18" charset="0"/>
                <a:cs typeface="Times New Roman" panose="02020603050405020304" pitchFamily="18" charset="0"/>
              </a:rPr>
              <a:t>Service de Petit Déjeuner en Chambre</a:t>
            </a:r>
            <a:endParaRPr lang="fr-FR" sz="1400" b="0" i="0" dirty="0">
              <a:solidFill>
                <a:srgbClr val="374151"/>
              </a:solidFill>
              <a:effectLst/>
              <a:latin typeface="Times New Roman" panose="02020603050405020304" pitchFamily="18" charset="0"/>
              <a:cs typeface="Times New Roman" panose="02020603050405020304" pitchFamily="18" charset="0"/>
            </a:endParaRPr>
          </a:p>
          <a:p>
            <a:pPr marL="0" indent="0" algn="just">
              <a:buNone/>
            </a:pPr>
            <a:r>
              <a:rPr lang="fr-FR" sz="1400" b="0" i="0" dirty="0">
                <a:effectLst/>
                <a:latin typeface="Times New Roman" panose="02020603050405020304" pitchFamily="18" charset="0"/>
                <a:cs typeface="Times New Roman" panose="02020603050405020304" pitchFamily="18" charset="0"/>
              </a:rPr>
              <a:t>Pour les clients désirant une expérience de restauration privée, toutes nos offres matinales sont disponibles grâce à notre service de chambre, avec un petit supplément de €5.00 par commande.</a:t>
            </a:r>
          </a:p>
          <a:p>
            <a:pPr marL="0" indent="0" algn="just">
              <a:buNone/>
            </a:pPr>
            <a:endParaRPr lang="fr-FR" sz="1400" b="0" i="0" dirty="0">
              <a:effectLst/>
              <a:latin typeface="Times New Roman" panose="02020603050405020304" pitchFamily="18" charset="0"/>
              <a:cs typeface="Times New Roman" panose="02020603050405020304" pitchFamily="18" charset="0"/>
            </a:endParaRPr>
          </a:p>
          <a:p>
            <a:pPr marL="0" indent="0" algn="l">
              <a:buNone/>
            </a:pPr>
            <a:r>
              <a:rPr lang="fr-FR" sz="1400" b="1" i="0" dirty="0">
                <a:solidFill>
                  <a:srgbClr val="374151"/>
                </a:solidFill>
                <a:effectLst/>
                <a:latin typeface="Times New Roman" panose="02020603050405020304" pitchFamily="18" charset="0"/>
                <a:cs typeface="Times New Roman" panose="02020603050405020304" pitchFamily="18" charset="0"/>
              </a:rPr>
              <a:t>Petit Déjeuner Français Classique en Chambre</a:t>
            </a:r>
            <a:r>
              <a:rPr lang="fr-FR" sz="1400" b="0" i="0" dirty="0">
                <a:solidFill>
                  <a:srgbClr val="374151"/>
                </a:solidFill>
                <a:effectLst/>
                <a:latin typeface="Times New Roman" panose="02020603050405020304" pitchFamily="18" charset="0"/>
                <a:cs typeface="Times New Roman" panose="02020603050405020304" pitchFamily="18" charset="0"/>
              </a:rPr>
              <a:t> - €20.00 </a:t>
            </a:r>
          </a:p>
          <a:p>
            <a:pPr marL="0" indent="0" algn="l">
              <a:buNone/>
            </a:pPr>
            <a:r>
              <a:rPr lang="fr-FR" sz="1400" b="1" i="0" dirty="0">
                <a:solidFill>
                  <a:srgbClr val="374151"/>
                </a:solidFill>
                <a:effectLst/>
                <a:latin typeface="Times New Roman" panose="02020603050405020304" pitchFamily="18" charset="0"/>
                <a:cs typeface="Times New Roman" panose="02020603050405020304" pitchFamily="18" charset="0"/>
              </a:rPr>
              <a:t>Le Buffet en Chambre</a:t>
            </a:r>
            <a:r>
              <a:rPr lang="fr-FR" sz="1400" b="0" i="0" dirty="0">
                <a:solidFill>
                  <a:srgbClr val="374151"/>
                </a:solidFill>
                <a:effectLst/>
                <a:latin typeface="Times New Roman" panose="02020603050405020304" pitchFamily="18" charset="0"/>
                <a:cs typeface="Times New Roman" panose="02020603050405020304" pitchFamily="18" charset="0"/>
              </a:rPr>
              <a:t> - €21.00 </a:t>
            </a:r>
          </a:p>
          <a:p>
            <a:pPr marL="0" indent="0" algn="l">
              <a:buNone/>
            </a:pPr>
            <a:r>
              <a:rPr lang="fr-FR" sz="1400" b="1" i="0" dirty="0">
                <a:solidFill>
                  <a:srgbClr val="374151"/>
                </a:solidFill>
                <a:effectLst/>
                <a:latin typeface="Times New Roman" panose="02020603050405020304" pitchFamily="18" charset="0"/>
                <a:cs typeface="Times New Roman" panose="02020603050405020304" pitchFamily="18" charset="0"/>
              </a:rPr>
              <a:t>Délices Matinaux Végétariens et Végans en Chambre</a:t>
            </a:r>
            <a:r>
              <a:rPr lang="fr-FR" sz="1400" b="0" i="0" dirty="0">
                <a:solidFill>
                  <a:srgbClr val="374151"/>
                </a:solidFill>
                <a:effectLst/>
                <a:latin typeface="Times New Roman" panose="02020603050405020304" pitchFamily="18" charset="0"/>
                <a:cs typeface="Times New Roman" panose="02020603050405020304" pitchFamily="18" charset="0"/>
              </a:rPr>
              <a:t> - €18.00</a:t>
            </a:r>
          </a:p>
          <a:p>
            <a:pPr marL="0" indent="0" algn="just">
              <a:buNone/>
            </a:pPr>
            <a:endParaRPr lang="en-US" sz="2000"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DF2A513D-4F7F-4D10-C83C-A4C75FC1AD21}"/>
              </a:ext>
            </a:extLst>
          </p:cNvPr>
          <p:cNvSpPr/>
          <p:nvPr/>
        </p:nvSpPr>
        <p:spPr>
          <a:xfrm>
            <a:off x="5176395" y="162208"/>
            <a:ext cx="6289286" cy="400110"/>
          </a:xfrm>
          <a:prstGeom prst="rect">
            <a:avLst/>
          </a:prstGeom>
          <a:noFill/>
        </p:spPr>
        <p:txBody>
          <a:bodyPr wrap="none" lIns="91440" tIns="45720" rIns="91440" bIns="45720">
            <a:spAutoFit/>
          </a:bodyPr>
          <a:lstStyle/>
          <a:p>
            <a:pPr algn="ctr"/>
            <a:r>
              <a:rPr lang="fr-FR" sz="2000" b="1" i="0" dirty="0">
                <a:effectLst/>
                <a:latin typeface="Times New Roman" panose="02020603050405020304" pitchFamily="18" charset="0"/>
                <a:cs typeface="Times New Roman" panose="02020603050405020304" pitchFamily="18" charset="0"/>
              </a:rPr>
              <a:t>Bienvenue au Petit Déjeuner Raffiné de l'Élysée Retreat</a:t>
            </a:r>
            <a:endParaRPr lang="en-US" sz="20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92178BF3-D88D-6658-F3CE-6499CDFB1C75}"/>
              </a:ext>
            </a:extLst>
          </p:cNvPr>
          <p:cNvSpPr/>
          <p:nvPr/>
        </p:nvSpPr>
        <p:spPr>
          <a:xfrm>
            <a:off x="4417918" y="516910"/>
            <a:ext cx="7806240" cy="338554"/>
          </a:xfrm>
          <a:prstGeom prst="rect">
            <a:avLst/>
          </a:prstGeom>
          <a:noFill/>
        </p:spPr>
        <p:txBody>
          <a:bodyPr wrap="none" lIns="91440" tIns="45720" rIns="91440" bIns="45720">
            <a:spAutoFit/>
          </a:bodyPr>
          <a:lstStyle/>
          <a:p>
            <a:pPr algn="ctr"/>
            <a:r>
              <a:rPr lang="fr-FR" sz="1600" b="1" i="0" dirty="0">
                <a:solidFill>
                  <a:srgbClr val="C00000"/>
                </a:solidFill>
                <a:effectLst/>
                <a:latin typeface="Times New Roman" panose="02020603050405020304" pitchFamily="18" charset="0"/>
                <a:cs typeface="Times New Roman" panose="02020603050405020304" pitchFamily="18" charset="0"/>
              </a:rPr>
              <a:t>Venez savourer nos délices culinaires matinaux, servis chaque jour entre 6h00 et 11h00.</a:t>
            </a:r>
            <a:endParaRPr lang="en-US" sz="1600" b="1" cap="none" spc="0"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4288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B0870-1452-C2E0-EF50-E963FA40F9D3}"/>
              </a:ext>
            </a:extLst>
          </p:cNvPr>
          <p:cNvSpPr>
            <a:spLocks noGrp="1"/>
          </p:cNvSpPr>
          <p:nvPr>
            <p:ph type="title"/>
          </p:nvPr>
        </p:nvSpPr>
        <p:spPr>
          <a:xfrm>
            <a:off x="728980" y="1011237"/>
            <a:ext cx="10515600" cy="1325563"/>
          </a:xfrm>
        </p:spPr>
        <p:txBody>
          <a:bodyPr>
            <a:normAutofit/>
          </a:bodyPr>
          <a:lstStyle/>
          <a:p>
            <a:r>
              <a:rPr lang="en-GB" sz="20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F7046ADD-10A8-E96A-3CA5-10F3F4FB264C}"/>
              </a:ext>
            </a:extLst>
          </p:cNvPr>
          <p:cNvSpPr>
            <a:spLocks noGrp="1"/>
          </p:cNvSpPr>
          <p:nvPr>
            <p:ph idx="1"/>
          </p:nvPr>
        </p:nvSpPr>
        <p:spPr>
          <a:xfrm>
            <a:off x="619760" y="2336800"/>
            <a:ext cx="10734040" cy="3840163"/>
          </a:xfrm>
        </p:spPr>
        <p:txBody>
          <a:bodyPr>
            <a:normAutofit/>
          </a:bodyPr>
          <a:lstStyle/>
          <a:p>
            <a:pPr algn="just">
              <a:lnSpc>
                <a:spcPct val="150000"/>
              </a:lnSpc>
            </a:pPr>
            <a:r>
              <a:rPr lang="en-GB" sz="1600" dirty="0">
                <a:latin typeface="Times New Roman" panose="02020603050405020304" pitchFamily="18" charset="0"/>
                <a:cs typeface="Times New Roman" panose="02020603050405020304" pitchFamily="18" charset="0"/>
              </a:rPr>
              <a:t>Drake, H. (2011) Contemporary France, Macmillan.</a:t>
            </a:r>
          </a:p>
          <a:p>
            <a:pPr algn="just">
              <a:lnSpc>
                <a:spcPct val="150000"/>
              </a:lnSpc>
            </a:pPr>
            <a:r>
              <a:rPr lang="en-GB" sz="1600" dirty="0" err="1">
                <a:latin typeface="Times New Roman" panose="02020603050405020304" pitchFamily="18" charset="0"/>
                <a:cs typeface="Times New Roman" panose="02020603050405020304" pitchFamily="18" charset="0"/>
              </a:rPr>
              <a:t>Jandt</a:t>
            </a:r>
            <a:r>
              <a:rPr lang="en-GB" sz="1600" dirty="0">
                <a:latin typeface="Times New Roman" panose="02020603050405020304" pitchFamily="18" charset="0"/>
                <a:cs typeface="Times New Roman" panose="02020603050405020304" pitchFamily="18" charset="0"/>
              </a:rPr>
              <a:t>, F (2016) An Introduction to Intercultural Communication, 8th edition, Sage: San Bernadino</a:t>
            </a:r>
          </a:p>
          <a:p>
            <a:pPr algn="just">
              <a:lnSpc>
                <a:spcPct val="150000"/>
              </a:lnSpc>
            </a:pPr>
            <a:r>
              <a:rPr lang="en-GB" sz="1600" dirty="0">
                <a:latin typeface="Times New Roman" panose="02020603050405020304" pitchFamily="18" charset="0"/>
                <a:cs typeface="Times New Roman" panose="02020603050405020304" pitchFamily="18" charset="0"/>
              </a:rPr>
              <a:t>Moran, R. (2018) Managing Cultural Differences, 10th edition, Routledge: Abingdon.</a:t>
            </a:r>
          </a:p>
        </p:txBody>
      </p:sp>
    </p:spTree>
    <p:extLst>
      <p:ext uri="{BB962C8B-B14F-4D97-AF65-F5344CB8AC3E}">
        <p14:creationId xmlns:p14="http://schemas.microsoft.com/office/powerpoint/2010/main" val="17018805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364</Words>
  <Application>Microsoft Office PowerPoint</Application>
  <PresentationFormat>Widescreen</PresentationFormat>
  <Paragraphs>23</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Foreign Languages-BMIH 5003</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Foreign Languages-BMIH 5003</dc:title>
  <cp:revision>2</cp:revision>
  <dcterms:created xsi:type="dcterms:W3CDTF">2023-06-08T17:29:44Z</dcterms:created>
  <dcterms:modified xsi:type="dcterms:W3CDTF">2023-06-08T18:01:49Z</dcterms:modified>
</cp:coreProperties>
</file>