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59" r:id="rId3"/>
    <p:sldId id="261" r:id="rId4"/>
    <p:sldId id="260" r:id="rId5"/>
    <p:sldId id="258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6" autoAdjust="0"/>
    <p:restoredTop sz="94660"/>
  </p:normalViewPr>
  <p:slideViewPr>
    <p:cSldViewPr snapToGrid="0">
      <p:cViewPr varScale="1">
        <p:scale>
          <a:sx n="71" d="100"/>
          <a:sy n="71" d="100"/>
        </p:scale>
        <p:origin x="96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23EF3DA-C212-44FC-B3D4-5788837173A7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D5598AA6-8256-47CD-89D5-2A542A1C78EA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32501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F3DA-C212-44FC-B3D4-5788837173A7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98AA6-8256-47CD-89D5-2A542A1C7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174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23EF3DA-C212-44FC-B3D4-5788837173A7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5598AA6-8256-47CD-89D5-2A542A1C78EA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3800607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F3DA-C212-44FC-B3D4-5788837173A7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98AA6-8256-47CD-89D5-2A542A1C7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95558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F3DA-C212-44FC-B3D4-5788837173A7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98AA6-8256-47CD-89D5-2A542A1C7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12546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F3DA-C212-44FC-B3D4-5788837173A7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98AA6-8256-47CD-89D5-2A542A1C7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367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F3DA-C212-44FC-B3D4-5788837173A7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98AA6-8256-47CD-89D5-2A542A1C7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332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423EF3DA-C212-44FC-B3D4-5788837173A7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D5598AA6-8256-47CD-89D5-2A542A1C78E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42770314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423EF3DA-C212-44FC-B3D4-5788837173A7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D5598AA6-8256-47CD-89D5-2A542A1C7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920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F3DA-C212-44FC-B3D4-5788837173A7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98AA6-8256-47CD-89D5-2A542A1C7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501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F3DA-C212-44FC-B3D4-5788837173A7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98AA6-8256-47CD-89D5-2A542A1C7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41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23EF3DA-C212-44FC-B3D4-5788837173A7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5598AA6-8256-47CD-89D5-2A542A1C78E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28701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6">
            <a:extLst>
              <a:ext uri="{FF2B5EF4-FFF2-40B4-BE49-F238E27FC236}">
                <a16:creationId xmlns:a16="http://schemas.microsoft.com/office/drawing/2014/main" id="{15384613-A493-4A01-873E-5BD3769D1AE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152A08-B25E-4EEB-9101-4F5ECF5FFD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333" y="643467"/>
            <a:ext cx="7558609" cy="4849909"/>
          </a:xfrm>
        </p:spPr>
        <p:txBody>
          <a:bodyPr anchor="b">
            <a:normAutofit/>
          </a:bodyPr>
          <a:lstStyle/>
          <a:p>
            <a:pPr algn="l"/>
            <a:r>
              <a:rPr lang="en-GB" sz="8100"/>
              <a:t>Cults, cures and canonisation</a:t>
            </a:r>
            <a:endParaRPr lang="en-GB" sz="8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1447C1-4DC4-48E9-867A-3C622052AE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333" y="5563388"/>
            <a:ext cx="7558609" cy="742279"/>
          </a:xfrm>
        </p:spPr>
        <p:txBody>
          <a:bodyPr>
            <a:normAutofit/>
          </a:bodyPr>
          <a:lstStyle/>
          <a:p>
            <a:pPr algn="l"/>
            <a:r>
              <a:rPr lang="en-GB" sz="1800"/>
              <a:t>An Introduction</a:t>
            </a:r>
          </a:p>
        </p:txBody>
      </p:sp>
      <p:sp>
        <p:nvSpPr>
          <p:cNvPr id="23" name="Rectangle 18">
            <a:extLst>
              <a:ext uri="{FF2B5EF4-FFF2-40B4-BE49-F238E27FC236}">
                <a16:creationId xmlns:a16="http://schemas.microsoft.com/office/drawing/2014/main" id="{34336F18-80E9-4DFA-9C2E-3F85614720E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rgbClr val="17162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9D293054-EC89-4CF2-AAEF-B38981E923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9302764" y="0"/>
            <a:ext cx="2889236" cy="6858000"/>
          </a:xfrm>
          <a:custGeom>
            <a:avLst/>
            <a:gdLst>
              <a:gd name="connsiteX0" fmla="*/ 1514461 w 2889236"/>
              <a:gd name="connsiteY0" fmla="*/ 0 h 6858000"/>
              <a:gd name="connsiteX1" fmla="*/ 1291796 w 2889236"/>
              <a:gd name="connsiteY1" fmla="*/ 0 h 6858000"/>
              <a:gd name="connsiteX2" fmla="*/ 1242998 w 2889236"/>
              <a:gd name="connsiteY2" fmla="*/ 0 h 6858000"/>
              <a:gd name="connsiteX3" fmla="*/ 303177 w 2889236"/>
              <a:gd name="connsiteY3" fmla="*/ 0 h 6858000"/>
              <a:gd name="connsiteX4" fmla="*/ 235415 w 2889236"/>
              <a:gd name="connsiteY4" fmla="*/ 0 h 6858000"/>
              <a:gd name="connsiteX5" fmla="*/ 0 w 2889236"/>
              <a:gd name="connsiteY5" fmla="*/ 0 h 6858000"/>
              <a:gd name="connsiteX6" fmla="*/ 0 w 2889236"/>
              <a:gd name="connsiteY6" fmla="*/ 6858000 h 6858000"/>
              <a:gd name="connsiteX7" fmla="*/ 235415 w 2889236"/>
              <a:gd name="connsiteY7" fmla="*/ 6858000 h 6858000"/>
              <a:gd name="connsiteX8" fmla="*/ 303177 w 2889236"/>
              <a:gd name="connsiteY8" fmla="*/ 6858000 h 6858000"/>
              <a:gd name="connsiteX9" fmla="*/ 1242998 w 2889236"/>
              <a:gd name="connsiteY9" fmla="*/ 6858000 h 6858000"/>
              <a:gd name="connsiteX10" fmla="*/ 1291795 w 2889236"/>
              <a:gd name="connsiteY10" fmla="*/ 6858000 h 6858000"/>
              <a:gd name="connsiteX11" fmla="*/ 1514461 w 2889236"/>
              <a:gd name="connsiteY11" fmla="*/ 6858000 h 6858000"/>
              <a:gd name="connsiteX12" fmla="*/ 1541448 w 2889236"/>
              <a:gd name="connsiteY12" fmla="*/ 6770688 h 6858000"/>
              <a:gd name="connsiteX13" fmla="*/ 1566848 w 2889236"/>
              <a:gd name="connsiteY13" fmla="*/ 6683375 h 6858000"/>
              <a:gd name="connsiteX14" fmla="*/ 1592248 w 2889236"/>
              <a:gd name="connsiteY14" fmla="*/ 6594475 h 6858000"/>
              <a:gd name="connsiteX15" fmla="*/ 1614473 w 2889236"/>
              <a:gd name="connsiteY15" fmla="*/ 6503988 h 6858000"/>
              <a:gd name="connsiteX16" fmla="*/ 1641461 w 2889236"/>
              <a:gd name="connsiteY16" fmla="*/ 6416675 h 6858000"/>
              <a:gd name="connsiteX17" fmla="*/ 1670036 w 2889236"/>
              <a:gd name="connsiteY17" fmla="*/ 6332538 h 6858000"/>
              <a:gd name="connsiteX18" fmla="*/ 1706548 w 2889236"/>
              <a:gd name="connsiteY18" fmla="*/ 6253163 h 6858000"/>
              <a:gd name="connsiteX19" fmla="*/ 1749411 w 2889236"/>
              <a:gd name="connsiteY19" fmla="*/ 6180138 h 6858000"/>
              <a:gd name="connsiteX20" fmla="*/ 1797036 w 2889236"/>
              <a:gd name="connsiteY20" fmla="*/ 6118225 h 6858000"/>
              <a:gd name="connsiteX21" fmla="*/ 1849423 w 2889236"/>
              <a:gd name="connsiteY21" fmla="*/ 6059488 h 6858000"/>
              <a:gd name="connsiteX22" fmla="*/ 1909748 w 2889236"/>
              <a:gd name="connsiteY22" fmla="*/ 6005513 h 6858000"/>
              <a:gd name="connsiteX23" fmla="*/ 1973248 w 2889236"/>
              <a:gd name="connsiteY23" fmla="*/ 5951538 h 6858000"/>
              <a:gd name="connsiteX24" fmla="*/ 2039923 w 2889236"/>
              <a:gd name="connsiteY24" fmla="*/ 5900738 h 6858000"/>
              <a:gd name="connsiteX25" fmla="*/ 2106598 w 2889236"/>
              <a:gd name="connsiteY25" fmla="*/ 5849938 h 6858000"/>
              <a:gd name="connsiteX26" fmla="*/ 2174861 w 2889236"/>
              <a:gd name="connsiteY26" fmla="*/ 5797550 h 6858000"/>
              <a:gd name="connsiteX27" fmla="*/ 2239948 w 2889236"/>
              <a:gd name="connsiteY27" fmla="*/ 5746750 h 6858000"/>
              <a:gd name="connsiteX28" fmla="*/ 2301861 w 2889236"/>
              <a:gd name="connsiteY28" fmla="*/ 5692775 h 6858000"/>
              <a:gd name="connsiteX29" fmla="*/ 2359011 w 2889236"/>
              <a:gd name="connsiteY29" fmla="*/ 5634038 h 6858000"/>
              <a:gd name="connsiteX30" fmla="*/ 2411398 w 2889236"/>
              <a:gd name="connsiteY30" fmla="*/ 5575300 h 6858000"/>
              <a:gd name="connsiteX31" fmla="*/ 2454261 w 2889236"/>
              <a:gd name="connsiteY31" fmla="*/ 5511800 h 6858000"/>
              <a:gd name="connsiteX32" fmla="*/ 2490773 w 2889236"/>
              <a:gd name="connsiteY32" fmla="*/ 5440363 h 6858000"/>
              <a:gd name="connsiteX33" fmla="*/ 2512998 w 2889236"/>
              <a:gd name="connsiteY33" fmla="*/ 5370513 h 6858000"/>
              <a:gd name="connsiteX34" fmla="*/ 2527286 w 2889236"/>
              <a:gd name="connsiteY34" fmla="*/ 5292725 h 6858000"/>
              <a:gd name="connsiteX35" fmla="*/ 2533636 w 2889236"/>
              <a:gd name="connsiteY35" fmla="*/ 5216525 h 6858000"/>
              <a:gd name="connsiteX36" fmla="*/ 2532048 w 2889236"/>
              <a:gd name="connsiteY36" fmla="*/ 5135563 h 6858000"/>
              <a:gd name="connsiteX37" fmla="*/ 2525698 w 2889236"/>
              <a:gd name="connsiteY37" fmla="*/ 5054600 h 6858000"/>
              <a:gd name="connsiteX38" fmla="*/ 2517761 w 2889236"/>
              <a:gd name="connsiteY38" fmla="*/ 4970463 h 6858000"/>
              <a:gd name="connsiteX39" fmla="*/ 2506648 w 2889236"/>
              <a:gd name="connsiteY39" fmla="*/ 4886325 h 6858000"/>
              <a:gd name="connsiteX40" fmla="*/ 2493948 w 2889236"/>
              <a:gd name="connsiteY40" fmla="*/ 4802188 h 6858000"/>
              <a:gd name="connsiteX41" fmla="*/ 2484423 w 2889236"/>
              <a:gd name="connsiteY41" fmla="*/ 4718050 h 6858000"/>
              <a:gd name="connsiteX42" fmla="*/ 2478073 w 2889236"/>
              <a:gd name="connsiteY42" fmla="*/ 4633913 h 6858000"/>
              <a:gd name="connsiteX43" fmla="*/ 2473311 w 2889236"/>
              <a:gd name="connsiteY43" fmla="*/ 4552950 h 6858000"/>
              <a:gd name="connsiteX44" fmla="*/ 2478073 w 2889236"/>
              <a:gd name="connsiteY44" fmla="*/ 4473575 h 6858000"/>
              <a:gd name="connsiteX45" fmla="*/ 2487598 w 2889236"/>
              <a:gd name="connsiteY45" fmla="*/ 4395788 h 6858000"/>
              <a:gd name="connsiteX46" fmla="*/ 2508236 w 2889236"/>
              <a:gd name="connsiteY46" fmla="*/ 4314825 h 6858000"/>
              <a:gd name="connsiteX47" fmla="*/ 2539986 w 2889236"/>
              <a:gd name="connsiteY47" fmla="*/ 4235450 h 6858000"/>
              <a:gd name="connsiteX48" fmla="*/ 2578086 w 2889236"/>
              <a:gd name="connsiteY48" fmla="*/ 4156075 h 6858000"/>
              <a:gd name="connsiteX49" fmla="*/ 2620948 w 2889236"/>
              <a:gd name="connsiteY49" fmla="*/ 4076700 h 6858000"/>
              <a:gd name="connsiteX50" fmla="*/ 2665398 w 2889236"/>
              <a:gd name="connsiteY50" fmla="*/ 3998913 h 6858000"/>
              <a:gd name="connsiteX51" fmla="*/ 2713024 w 2889236"/>
              <a:gd name="connsiteY51" fmla="*/ 3919538 h 6858000"/>
              <a:gd name="connsiteX52" fmla="*/ 2755886 w 2889236"/>
              <a:gd name="connsiteY52" fmla="*/ 3840163 h 6858000"/>
              <a:gd name="connsiteX53" fmla="*/ 2798748 w 2889236"/>
              <a:gd name="connsiteY53" fmla="*/ 3759200 h 6858000"/>
              <a:gd name="connsiteX54" fmla="*/ 2835261 w 2889236"/>
              <a:gd name="connsiteY54" fmla="*/ 3678238 h 6858000"/>
              <a:gd name="connsiteX55" fmla="*/ 2863836 w 2889236"/>
              <a:gd name="connsiteY55" fmla="*/ 3597275 h 6858000"/>
              <a:gd name="connsiteX56" fmla="*/ 2879711 w 2889236"/>
              <a:gd name="connsiteY56" fmla="*/ 3514725 h 6858000"/>
              <a:gd name="connsiteX57" fmla="*/ 2889236 w 2889236"/>
              <a:gd name="connsiteY57" fmla="*/ 3429000 h 6858000"/>
              <a:gd name="connsiteX58" fmla="*/ 2879711 w 2889236"/>
              <a:gd name="connsiteY58" fmla="*/ 3343275 h 6858000"/>
              <a:gd name="connsiteX59" fmla="*/ 2863836 w 2889236"/>
              <a:gd name="connsiteY59" fmla="*/ 3260725 h 6858000"/>
              <a:gd name="connsiteX60" fmla="*/ 2835261 w 2889236"/>
              <a:gd name="connsiteY60" fmla="*/ 3179763 h 6858000"/>
              <a:gd name="connsiteX61" fmla="*/ 2798748 w 2889236"/>
              <a:gd name="connsiteY61" fmla="*/ 3098800 h 6858000"/>
              <a:gd name="connsiteX62" fmla="*/ 2755886 w 2889236"/>
              <a:gd name="connsiteY62" fmla="*/ 3017838 h 6858000"/>
              <a:gd name="connsiteX63" fmla="*/ 2713024 w 2889236"/>
              <a:gd name="connsiteY63" fmla="*/ 2938463 h 6858000"/>
              <a:gd name="connsiteX64" fmla="*/ 2665398 w 2889236"/>
              <a:gd name="connsiteY64" fmla="*/ 2859088 h 6858000"/>
              <a:gd name="connsiteX65" fmla="*/ 2620948 w 2889236"/>
              <a:gd name="connsiteY65" fmla="*/ 2781300 h 6858000"/>
              <a:gd name="connsiteX66" fmla="*/ 2578086 w 2889236"/>
              <a:gd name="connsiteY66" fmla="*/ 2701925 h 6858000"/>
              <a:gd name="connsiteX67" fmla="*/ 2539986 w 2889236"/>
              <a:gd name="connsiteY67" fmla="*/ 2622550 h 6858000"/>
              <a:gd name="connsiteX68" fmla="*/ 2508236 w 2889236"/>
              <a:gd name="connsiteY68" fmla="*/ 2543175 h 6858000"/>
              <a:gd name="connsiteX69" fmla="*/ 2487598 w 2889236"/>
              <a:gd name="connsiteY69" fmla="*/ 2462213 h 6858000"/>
              <a:gd name="connsiteX70" fmla="*/ 2478073 w 2889236"/>
              <a:gd name="connsiteY70" fmla="*/ 2384425 h 6858000"/>
              <a:gd name="connsiteX71" fmla="*/ 2473311 w 2889236"/>
              <a:gd name="connsiteY71" fmla="*/ 2305050 h 6858000"/>
              <a:gd name="connsiteX72" fmla="*/ 2478073 w 2889236"/>
              <a:gd name="connsiteY72" fmla="*/ 2224088 h 6858000"/>
              <a:gd name="connsiteX73" fmla="*/ 2484423 w 2889236"/>
              <a:gd name="connsiteY73" fmla="*/ 2139950 h 6858000"/>
              <a:gd name="connsiteX74" fmla="*/ 2493948 w 2889236"/>
              <a:gd name="connsiteY74" fmla="*/ 2055813 h 6858000"/>
              <a:gd name="connsiteX75" fmla="*/ 2506648 w 2889236"/>
              <a:gd name="connsiteY75" fmla="*/ 1971675 h 6858000"/>
              <a:gd name="connsiteX76" fmla="*/ 2517761 w 2889236"/>
              <a:gd name="connsiteY76" fmla="*/ 1887538 h 6858000"/>
              <a:gd name="connsiteX77" fmla="*/ 2525698 w 2889236"/>
              <a:gd name="connsiteY77" fmla="*/ 1803400 h 6858000"/>
              <a:gd name="connsiteX78" fmla="*/ 2532048 w 2889236"/>
              <a:gd name="connsiteY78" fmla="*/ 1722438 h 6858000"/>
              <a:gd name="connsiteX79" fmla="*/ 2533636 w 2889236"/>
              <a:gd name="connsiteY79" fmla="*/ 1641475 h 6858000"/>
              <a:gd name="connsiteX80" fmla="*/ 2527286 w 2889236"/>
              <a:gd name="connsiteY80" fmla="*/ 1565275 h 6858000"/>
              <a:gd name="connsiteX81" fmla="*/ 2512998 w 2889236"/>
              <a:gd name="connsiteY81" fmla="*/ 1487488 h 6858000"/>
              <a:gd name="connsiteX82" fmla="*/ 2490773 w 2889236"/>
              <a:gd name="connsiteY82" fmla="*/ 1417638 h 6858000"/>
              <a:gd name="connsiteX83" fmla="*/ 2454261 w 2889236"/>
              <a:gd name="connsiteY83" fmla="*/ 1346200 h 6858000"/>
              <a:gd name="connsiteX84" fmla="*/ 2411398 w 2889236"/>
              <a:gd name="connsiteY84" fmla="*/ 1282700 h 6858000"/>
              <a:gd name="connsiteX85" fmla="*/ 2359011 w 2889236"/>
              <a:gd name="connsiteY85" fmla="*/ 1223963 h 6858000"/>
              <a:gd name="connsiteX86" fmla="*/ 2301861 w 2889236"/>
              <a:gd name="connsiteY86" fmla="*/ 1165225 h 6858000"/>
              <a:gd name="connsiteX87" fmla="*/ 2239948 w 2889236"/>
              <a:gd name="connsiteY87" fmla="*/ 1111250 h 6858000"/>
              <a:gd name="connsiteX88" fmla="*/ 2174861 w 2889236"/>
              <a:gd name="connsiteY88" fmla="*/ 1060450 h 6858000"/>
              <a:gd name="connsiteX89" fmla="*/ 2106598 w 2889236"/>
              <a:gd name="connsiteY89" fmla="*/ 1008063 h 6858000"/>
              <a:gd name="connsiteX90" fmla="*/ 2039923 w 2889236"/>
              <a:gd name="connsiteY90" fmla="*/ 957263 h 6858000"/>
              <a:gd name="connsiteX91" fmla="*/ 1973248 w 2889236"/>
              <a:gd name="connsiteY91" fmla="*/ 906463 h 6858000"/>
              <a:gd name="connsiteX92" fmla="*/ 1909748 w 2889236"/>
              <a:gd name="connsiteY92" fmla="*/ 852488 h 6858000"/>
              <a:gd name="connsiteX93" fmla="*/ 1849423 w 2889236"/>
              <a:gd name="connsiteY93" fmla="*/ 798513 h 6858000"/>
              <a:gd name="connsiteX94" fmla="*/ 1797036 w 2889236"/>
              <a:gd name="connsiteY94" fmla="*/ 739775 h 6858000"/>
              <a:gd name="connsiteX95" fmla="*/ 1749411 w 2889236"/>
              <a:gd name="connsiteY95" fmla="*/ 677863 h 6858000"/>
              <a:gd name="connsiteX96" fmla="*/ 1706548 w 2889236"/>
              <a:gd name="connsiteY96" fmla="*/ 604838 h 6858000"/>
              <a:gd name="connsiteX97" fmla="*/ 1670036 w 2889236"/>
              <a:gd name="connsiteY97" fmla="*/ 525463 h 6858000"/>
              <a:gd name="connsiteX98" fmla="*/ 1641461 w 2889236"/>
              <a:gd name="connsiteY98" fmla="*/ 441325 h 6858000"/>
              <a:gd name="connsiteX99" fmla="*/ 1614473 w 2889236"/>
              <a:gd name="connsiteY99" fmla="*/ 354013 h 6858000"/>
              <a:gd name="connsiteX100" fmla="*/ 1592248 w 2889236"/>
              <a:gd name="connsiteY100" fmla="*/ 263525 h 6858000"/>
              <a:gd name="connsiteX101" fmla="*/ 1566848 w 2889236"/>
              <a:gd name="connsiteY101" fmla="*/ 174625 h 6858000"/>
              <a:gd name="connsiteX102" fmla="*/ 1541448 w 2889236"/>
              <a:gd name="connsiteY102" fmla="*/ 8731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89236" h="6858000">
                <a:moveTo>
                  <a:pt x="1514461" y="0"/>
                </a:moveTo>
                <a:lnTo>
                  <a:pt x="1291796" y="0"/>
                </a:lnTo>
                <a:lnTo>
                  <a:pt x="1242998" y="0"/>
                </a:lnTo>
                <a:lnTo>
                  <a:pt x="303177" y="0"/>
                </a:lnTo>
                <a:lnTo>
                  <a:pt x="235415" y="0"/>
                </a:lnTo>
                <a:lnTo>
                  <a:pt x="0" y="0"/>
                </a:lnTo>
                <a:lnTo>
                  <a:pt x="0" y="6858000"/>
                </a:lnTo>
                <a:lnTo>
                  <a:pt x="235415" y="6858000"/>
                </a:lnTo>
                <a:lnTo>
                  <a:pt x="303177" y="6858000"/>
                </a:lnTo>
                <a:lnTo>
                  <a:pt x="1242998" y="6858000"/>
                </a:lnTo>
                <a:lnTo>
                  <a:pt x="1291795" y="6858000"/>
                </a:lnTo>
                <a:lnTo>
                  <a:pt x="1514461" y="6858000"/>
                </a:lnTo>
                <a:lnTo>
                  <a:pt x="1541448" y="6770688"/>
                </a:lnTo>
                <a:lnTo>
                  <a:pt x="1566848" y="6683375"/>
                </a:lnTo>
                <a:lnTo>
                  <a:pt x="1592248" y="6594475"/>
                </a:lnTo>
                <a:lnTo>
                  <a:pt x="1614473" y="6503988"/>
                </a:lnTo>
                <a:lnTo>
                  <a:pt x="1641461" y="6416675"/>
                </a:lnTo>
                <a:lnTo>
                  <a:pt x="1670036" y="6332538"/>
                </a:lnTo>
                <a:lnTo>
                  <a:pt x="1706548" y="6253163"/>
                </a:lnTo>
                <a:lnTo>
                  <a:pt x="1749411" y="6180138"/>
                </a:lnTo>
                <a:lnTo>
                  <a:pt x="1797036" y="6118225"/>
                </a:lnTo>
                <a:lnTo>
                  <a:pt x="1849423" y="6059488"/>
                </a:lnTo>
                <a:lnTo>
                  <a:pt x="1909748" y="6005513"/>
                </a:lnTo>
                <a:lnTo>
                  <a:pt x="1973248" y="5951538"/>
                </a:lnTo>
                <a:lnTo>
                  <a:pt x="2039923" y="5900738"/>
                </a:lnTo>
                <a:lnTo>
                  <a:pt x="2106598" y="5849938"/>
                </a:lnTo>
                <a:lnTo>
                  <a:pt x="2174861" y="5797550"/>
                </a:lnTo>
                <a:lnTo>
                  <a:pt x="2239948" y="5746750"/>
                </a:lnTo>
                <a:lnTo>
                  <a:pt x="2301861" y="5692775"/>
                </a:lnTo>
                <a:lnTo>
                  <a:pt x="2359011" y="5634038"/>
                </a:lnTo>
                <a:lnTo>
                  <a:pt x="2411398" y="5575300"/>
                </a:lnTo>
                <a:lnTo>
                  <a:pt x="2454261" y="5511800"/>
                </a:lnTo>
                <a:lnTo>
                  <a:pt x="2490773" y="5440363"/>
                </a:lnTo>
                <a:lnTo>
                  <a:pt x="2512998" y="5370513"/>
                </a:lnTo>
                <a:lnTo>
                  <a:pt x="2527286" y="5292725"/>
                </a:lnTo>
                <a:lnTo>
                  <a:pt x="2533636" y="5216525"/>
                </a:lnTo>
                <a:lnTo>
                  <a:pt x="2532048" y="5135563"/>
                </a:lnTo>
                <a:lnTo>
                  <a:pt x="2525698" y="5054600"/>
                </a:lnTo>
                <a:lnTo>
                  <a:pt x="2517761" y="4970463"/>
                </a:lnTo>
                <a:lnTo>
                  <a:pt x="2506648" y="4886325"/>
                </a:lnTo>
                <a:lnTo>
                  <a:pt x="2493948" y="4802188"/>
                </a:lnTo>
                <a:lnTo>
                  <a:pt x="2484423" y="4718050"/>
                </a:lnTo>
                <a:lnTo>
                  <a:pt x="2478073" y="4633913"/>
                </a:lnTo>
                <a:lnTo>
                  <a:pt x="2473311" y="4552950"/>
                </a:lnTo>
                <a:lnTo>
                  <a:pt x="2478073" y="4473575"/>
                </a:lnTo>
                <a:lnTo>
                  <a:pt x="2487598" y="4395788"/>
                </a:lnTo>
                <a:lnTo>
                  <a:pt x="2508236" y="4314825"/>
                </a:lnTo>
                <a:lnTo>
                  <a:pt x="2539986" y="4235450"/>
                </a:lnTo>
                <a:lnTo>
                  <a:pt x="2578086" y="4156075"/>
                </a:lnTo>
                <a:lnTo>
                  <a:pt x="2620948" y="4076700"/>
                </a:lnTo>
                <a:lnTo>
                  <a:pt x="2665398" y="3998913"/>
                </a:lnTo>
                <a:lnTo>
                  <a:pt x="2713024" y="3919538"/>
                </a:lnTo>
                <a:lnTo>
                  <a:pt x="2755886" y="3840163"/>
                </a:lnTo>
                <a:lnTo>
                  <a:pt x="2798748" y="3759200"/>
                </a:lnTo>
                <a:lnTo>
                  <a:pt x="2835261" y="3678238"/>
                </a:lnTo>
                <a:lnTo>
                  <a:pt x="2863836" y="3597275"/>
                </a:lnTo>
                <a:lnTo>
                  <a:pt x="2879711" y="3514725"/>
                </a:lnTo>
                <a:lnTo>
                  <a:pt x="2889236" y="3429000"/>
                </a:lnTo>
                <a:lnTo>
                  <a:pt x="2879711" y="3343275"/>
                </a:lnTo>
                <a:lnTo>
                  <a:pt x="2863836" y="3260725"/>
                </a:lnTo>
                <a:lnTo>
                  <a:pt x="2835261" y="3179763"/>
                </a:lnTo>
                <a:lnTo>
                  <a:pt x="2798748" y="3098800"/>
                </a:lnTo>
                <a:lnTo>
                  <a:pt x="2755886" y="3017838"/>
                </a:lnTo>
                <a:lnTo>
                  <a:pt x="2713024" y="2938463"/>
                </a:lnTo>
                <a:lnTo>
                  <a:pt x="2665398" y="2859088"/>
                </a:lnTo>
                <a:lnTo>
                  <a:pt x="2620948" y="2781300"/>
                </a:lnTo>
                <a:lnTo>
                  <a:pt x="2578086" y="2701925"/>
                </a:lnTo>
                <a:lnTo>
                  <a:pt x="2539986" y="2622550"/>
                </a:lnTo>
                <a:lnTo>
                  <a:pt x="2508236" y="2543175"/>
                </a:lnTo>
                <a:lnTo>
                  <a:pt x="2487598" y="2462213"/>
                </a:lnTo>
                <a:lnTo>
                  <a:pt x="2478073" y="2384425"/>
                </a:lnTo>
                <a:lnTo>
                  <a:pt x="2473311" y="2305050"/>
                </a:lnTo>
                <a:lnTo>
                  <a:pt x="2478073" y="2224088"/>
                </a:lnTo>
                <a:lnTo>
                  <a:pt x="2484423" y="2139950"/>
                </a:lnTo>
                <a:lnTo>
                  <a:pt x="2493948" y="2055813"/>
                </a:lnTo>
                <a:lnTo>
                  <a:pt x="2506648" y="1971675"/>
                </a:lnTo>
                <a:lnTo>
                  <a:pt x="2517761" y="1887538"/>
                </a:lnTo>
                <a:lnTo>
                  <a:pt x="2525698" y="1803400"/>
                </a:lnTo>
                <a:lnTo>
                  <a:pt x="2532048" y="1722438"/>
                </a:lnTo>
                <a:lnTo>
                  <a:pt x="2533636" y="1641475"/>
                </a:lnTo>
                <a:lnTo>
                  <a:pt x="2527286" y="1565275"/>
                </a:lnTo>
                <a:lnTo>
                  <a:pt x="2512998" y="1487488"/>
                </a:lnTo>
                <a:lnTo>
                  <a:pt x="2490773" y="1417638"/>
                </a:lnTo>
                <a:lnTo>
                  <a:pt x="2454261" y="1346200"/>
                </a:lnTo>
                <a:lnTo>
                  <a:pt x="2411398" y="1282700"/>
                </a:lnTo>
                <a:lnTo>
                  <a:pt x="2359011" y="1223963"/>
                </a:lnTo>
                <a:lnTo>
                  <a:pt x="2301861" y="1165225"/>
                </a:lnTo>
                <a:lnTo>
                  <a:pt x="2239948" y="1111250"/>
                </a:lnTo>
                <a:lnTo>
                  <a:pt x="2174861" y="1060450"/>
                </a:lnTo>
                <a:lnTo>
                  <a:pt x="2106598" y="1008063"/>
                </a:lnTo>
                <a:lnTo>
                  <a:pt x="2039923" y="957263"/>
                </a:lnTo>
                <a:lnTo>
                  <a:pt x="1973248" y="906463"/>
                </a:lnTo>
                <a:lnTo>
                  <a:pt x="1909748" y="852488"/>
                </a:lnTo>
                <a:lnTo>
                  <a:pt x="1849423" y="798513"/>
                </a:lnTo>
                <a:lnTo>
                  <a:pt x="1797036" y="739775"/>
                </a:lnTo>
                <a:lnTo>
                  <a:pt x="1749411" y="677863"/>
                </a:lnTo>
                <a:lnTo>
                  <a:pt x="1706548" y="604838"/>
                </a:lnTo>
                <a:lnTo>
                  <a:pt x="1670036" y="525463"/>
                </a:lnTo>
                <a:lnTo>
                  <a:pt x="1641461" y="441325"/>
                </a:lnTo>
                <a:lnTo>
                  <a:pt x="1614473" y="354013"/>
                </a:lnTo>
                <a:lnTo>
                  <a:pt x="1592248" y="263525"/>
                </a:lnTo>
                <a:lnTo>
                  <a:pt x="1566848" y="174625"/>
                </a:lnTo>
                <a:lnTo>
                  <a:pt x="1541448" y="87313"/>
                </a:lnTo>
                <a:close/>
              </a:path>
            </a:pathLst>
          </a:custGeom>
          <a:solidFill>
            <a:srgbClr val="171624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258153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A98AD482-27A4-454E-8A3A-84F73CBDA7E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22422E2-F15A-43AE-98F1-7210710B0E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0343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AFD52-0B15-4E3F-B611-17E6A6C5E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7" y="1078378"/>
            <a:ext cx="2917551" cy="4701244"/>
          </a:xfrm>
        </p:spPr>
        <p:txBody>
          <a:bodyPr anchor="ctr">
            <a:normAutofit/>
          </a:bodyPr>
          <a:lstStyle/>
          <a:p>
            <a:r>
              <a:rPr lang="en-GB" sz="3600"/>
              <a:t>Why study  saints in the middle ages?</a:t>
            </a:r>
          </a:p>
        </p:txBody>
      </p:sp>
      <p:sp>
        <p:nvSpPr>
          <p:cNvPr id="54" name="Freeform 6">
            <a:extLst>
              <a:ext uri="{FF2B5EF4-FFF2-40B4-BE49-F238E27FC236}">
                <a16:creationId xmlns:a16="http://schemas.microsoft.com/office/drawing/2014/main" id="{BDC8164B-5FC0-4CBD-B7AE-0CB8780FFCB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75000"/>
              <a:alpha val="70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27AF279B-2E9B-4126-8ACC-93A246259C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7062" y="1078378"/>
            <a:ext cx="6262938" cy="4701244"/>
          </a:xfrm>
        </p:spPr>
        <p:txBody>
          <a:bodyPr anchor="ctr">
            <a:normAutofit/>
          </a:bodyPr>
          <a:lstStyle/>
          <a:p>
            <a:r>
              <a:rPr lang="en-GB" dirty="0"/>
              <a:t>Thousands of saints in the Catholic Church even by the middle ages</a:t>
            </a:r>
          </a:p>
          <a:p>
            <a:r>
              <a:rPr lang="en-GB" dirty="0"/>
              <a:t>Take a look at the </a:t>
            </a:r>
            <a:r>
              <a:rPr lang="en-GB" i="1" dirty="0"/>
              <a:t>Acta Sanctorum</a:t>
            </a:r>
          </a:p>
          <a:p>
            <a:pPr lvl="1"/>
            <a:r>
              <a:rPr lang="en-GB" dirty="0"/>
              <a:t>Models of sanctity and behaviour</a:t>
            </a:r>
          </a:p>
          <a:p>
            <a:pPr lvl="1"/>
            <a:r>
              <a:rPr lang="en-GB" dirty="0"/>
              <a:t>Contemporary mentalities</a:t>
            </a:r>
          </a:p>
          <a:p>
            <a:pPr lvl="1"/>
            <a:r>
              <a:rPr lang="en-GB" dirty="0"/>
              <a:t>Political and social structures</a:t>
            </a:r>
          </a:p>
          <a:p>
            <a:pPr lvl="1"/>
            <a:r>
              <a:rPr lang="en-GB" dirty="0"/>
              <a:t>Popular religion</a:t>
            </a:r>
          </a:p>
          <a:p>
            <a:pPr lvl="1"/>
            <a:r>
              <a:rPr lang="en-GB" dirty="0"/>
              <a:t>Tapestry of ‘ordinary’ life</a:t>
            </a:r>
          </a:p>
        </p:txBody>
      </p:sp>
    </p:spTree>
    <p:extLst>
      <p:ext uri="{BB962C8B-B14F-4D97-AF65-F5344CB8AC3E}">
        <p14:creationId xmlns:p14="http://schemas.microsoft.com/office/powerpoint/2010/main" val="34245330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680D4D6-B06E-4316-8BBC-7A65A10AC85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81AE85-7AA4-4921-AF93-C62101C60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6" y="1153287"/>
            <a:ext cx="3570566" cy="4551426"/>
          </a:xfrm>
        </p:spPr>
        <p:txBody>
          <a:bodyPr anchor="ctr">
            <a:normAutofit/>
          </a:bodyPr>
          <a:lstStyle/>
          <a:p>
            <a:pPr algn="r"/>
            <a:r>
              <a:rPr lang="en-GB" sz="2700"/>
              <a:t>Historiographical developments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D72A37F-0C2F-473C-9D71-B80AEE71BF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63796" y="1962397"/>
            <a:ext cx="0" cy="2933206"/>
          </a:xfrm>
          <a:prstGeom prst="line">
            <a:avLst/>
          </a:prstGeom>
          <a:ln w="22225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AF561-3C6B-4A64-8B47-BF9A63B353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1153287"/>
            <a:ext cx="6453969" cy="4551426"/>
          </a:xfrm>
        </p:spPr>
        <p:txBody>
          <a:bodyPr anchor="ctr">
            <a:normAutofit/>
          </a:bodyPr>
          <a:lstStyle/>
          <a:p>
            <a:r>
              <a:rPr lang="en-GB" sz="1600" dirty="0"/>
              <a:t>Scholarship on the cult of saints until 1990s largely focused on saints in late antiquity and the early Middle Ages</a:t>
            </a:r>
          </a:p>
          <a:p>
            <a:r>
              <a:rPr lang="en-GB" sz="1600" dirty="0"/>
              <a:t>Problems with taking this later:</a:t>
            </a:r>
          </a:p>
          <a:p>
            <a:pPr lvl="1"/>
            <a:r>
              <a:rPr lang="en-GB" sz="1600" dirty="0"/>
              <a:t>Hit the height of popularity</a:t>
            </a:r>
          </a:p>
          <a:p>
            <a:pPr lvl="1"/>
            <a:r>
              <a:rPr lang="en-GB" sz="1600" dirty="0"/>
              <a:t>Vast numbers of hagiographical texts</a:t>
            </a:r>
          </a:p>
          <a:p>
            <a:pPr lvl="1"/>
            <a:r>
              <a:rPr lang="en-GB" sz="1600" dirty="0"/>
              <a:t>Proliferation of liturgical offices</a:t>
            </a:r>
          </a:p>
          <a:p>
            <a:pPr lvl="1"/>
            <a:r>
              <a:rPr lang="en-GB" sz="1600" dirty="0"/>
              <a:t>Increase in control and interference</a:t>
            </a:r>
          </a:p>
          <a:p>
            <a:pPr lvl="1"/>
            <a:r>
              <a:rPr lang="en-GB" sz="1600" dirty="0"/>
              <a:t>Secularisation of cult for non-spiritual benefits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4016ABB-4F5D-4BFA-9406-7CD61399B6C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774263" y="440267"/>
            <a:ext cx="643467" cy="12191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82699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963F3-D987-4588-B625-256DEAF0C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uses of inquisition records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075B1-17F1-42B5-9AF0-419084974A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/>
              <a:t>Recent developments:</a:t>
            </a:r>
          </a:p>
          <a:p>
            <a:r>
              <a:rPr lang="en-GB" dirty="0"/>
              <a:t>Use of inquisition records</a:t>
            </a:r>
          </a:p>
          <a:p>
            <a:r>
              <a:rPr lang="en-GB" dirty="0"/>
              <a:t>Used by others in the production of ‘microhistories’ (think ‘</a:t>
            </a:r>
            <a:r>
              <a:rPr lang="en-GB" dirty="0" err="1"/>
              <a:t>Montaillou</a:t>
            </a:r>
            <a:r>
              <a:rPr lang="en-GB" dirty="0"/>
              <a:t>’ by Le Roy </a:t>
            </a:r>
            <a:r>
              <a:rPr lang="en-GB" dirty="0" err="1"/>
              <a:t>Laudrie</a:t>
            </a:r>
            <a:r>
              <a:rPr lang="en-GB" dirty="0"/>
              <a:t>)</a:t>
            </a:r>
          </a:p>
          <a:p>
            <a:r>
              <a:rPr lang="en-GB" dirty="0"/>
              <a:t>Demonstrates tension between dominant strata and subordinate classes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D57FD1-E28E-4AD9-AF05-5B5C5EB072B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There are an increasing number of microhistories available based upon the close reading of medieval inquisitorial records gathered by papal representatives. </a:t>
            </a:r>
          </a:p>
          <a:p>
            <a:r>
              <a:rPr lang="en-GB" dirty="0"/>
              <a:t>They include: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The Return of Martin Guerre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Poisoned Past: the life and times of </a:t>
            </a:r>
            <a:r>
              <a:rPr lang="en-GB" dirty="0" err="1"/>
              <a:t>Margardia</a:t>
            </a:r>
            <a:r>
              <a:rPr lang="en-GB" dirty="0"/>
              <a:t> of </a:t>
            </a:r>
            <a:r>
              <a:rPr lang="en-GB" dirty="0" err="1"/>
              <a:t>Portu</a:t>
            </a:r>
            <a:endParaRPr lang="en-GB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The Cheese and the Worms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44715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ABA72-417C-4E58-80B6-E61012422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terms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AF4D6A-A777-424F-84F7-40021ED768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People/persons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AED0C5-0623-4589-B160-3D9FB377273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Saint </a:t>
            </a:r>
          </a:p>
          <a:p>
            <a:r>
              <a:rPr lang="en-GB" dirty="0"/>
              <a:t>Pilgrim</a:t>
            </a:r>
          </a:p>
          <a:p>
            <a:r>
              <a:rPr lang="en-GB" dirty="0"/>
              <a:t>Martyr</a:t>
            </a:r>
          </a:p>
          <a:p>
            <a:r>
              <a:rPr lang="en-GB" dirty="0"/>
              <a:t>Confessor</a:t>
            </a:r>
          </a:p>
          <a:p>
            <a:r>
              <a:rPr lang="en-GB" dirty="0"/>
              <a:t>Church Father</a:t>
            </a:r>
          </a:p>
          <a:p>
            <a:r>
              <a:rPr lang="en-GB" dirty="0"/>
              <a:t>Laity</a:t>
            </a:r>
          </a:p>
          <a:p>
            <a:r>
              <a:rPr lang="en-GB" dirty="0"/>
              <a:t>Shrine Guardian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A39FF2-2BB9-45A2-83B7-327C65509D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phenomena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DBFCF7-E500-4A6B-BBD6-AD93604B715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Miracle</a:t>
            </a:r>
          </a:p>
          <a:p>
            <a:r>
              <a:rPr lang="en-GB" dirty="0"/>
              <a:t>Wonder</a:t>
            </a:r>
          </a:p>
          <a:p>
            <a:r>
              <a:rPr lang="en-GB" dirty="0"/>
              <a:t>Ritual</a:t>
            </a:r>
          </a:p>
          <a:p>
            <a:r>
              <a:rPr lang="en-GB" dirty="0"/>
              <a:t>Supernatural</a:t>
            </a:r>
          </a:p>
          <a:p>
            <a:r>
              <a:rPr lang="en-GB" dirty="0"/>
              <a:t>Magic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083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2650B-35B4-4603-A3B6-D80C862A10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terms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DE5999-AE2E-4B95-A15F-84F0D79CEE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5980AF-0778-4BF4-A319-52F3B852E59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Ritual</a:t>
            </a:r>
          </a:p>
          <a:p>
            <a:r>
              <a:rPr lang="en-GB" dirty="0"/>
              <a:t>Intercession</a:t>
            </a:r>
          </a:p>
          <a:p>
            <a:r>
              <a:rPr lang="en-GB" dirty="0"/>
              <a:t>Invocation</a:t>
            </a:r>
          </a:p>
          <a:p>
            <a:r>
              <a:rPr lang="en-GB" dirty="0"/>
              <a:t>Penance</a:t>
            </a:r>
          </a:p>
          <a:p>
            <a:r>
              <a:rPr lang="en-GB" dirty="0"/>
              <a:t>(special) Devotion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9974AA9-B7CB-4C64-A61F-D00EAE10FE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‘Things’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842E77-3010-4885-8030-D72ACADCDB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33864" y="2909101"/>
            <a:ext cx="4800600" cy="3837687"/>
          </a:xfrm>
        </p:spPr>
        <p:txBody>
          <a:bodyPr>
            <a:normAutofit/>
          </a:bodyPr>
          <a:lstStyle/>
          <a:p>
            <a:r>
              <a:rPr lang="en-GB" dirty="0"/>
              <a:t>Shrine</a:t>
            </a:r>
          </a:p>
          <a:p>
            <a:r>
              <a:rPr lang="en-GB" dirty="0"/>
              <a:t>Tomb</a:t>
            </a:r>
          </a:p>
          <a:p>
            <a:r>
              <a:rPr lang="en-GB" dirty="0"/>
              <a:t>Attribute</a:t>
            </a:r>
          </a:p>
          <a:p>
            <a:r>
              <a:rPr lang="en-GB" dirty="0"/>
              <a:t>Apotropaic attribute</a:t>
            </a:r>
          </a:p>
          <a:p>
            <a:r>
              <a:rPr lang="en-GB" dirty="0"/>
              <a:t>Relic</a:t>
            </a:r>
          </a:p>
          <a:p>
            <a:r>
              <a:rPr lang="en-GB" dirty="0"/>
              <a:t>Reliquary</a:t>
            </a:r>
          </a:p>
          <a:p>
            <a:r>
              <a:rPr lang="en-GB" dirty="0"/>
              <a:t>Hagiography</a:t>
            </a:r>
          </a:p>
          <a:p>
            <a:r>
              <a:rPr lang="en-GB" dirty="0"/>
              <a:t>Trope</a:t>
            </a:r>
          </a:p>
          <a:p>
            <a:r>
              <a:rPr lang="en-GB" dirty="0"/>
              <a:t>Motif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0636440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171312"/>
      </a:dk2>
      <a:lt2>
        <a:srgbClr val="F7F0DF"/>
      </a:lt2>
      <a:accent1>
        <a:srgbClr val="53AE6E"/>
      </a:accent1>
      <a:accent2>
        <a:srgbClr val="326267"/>
      </a:accent2>
      <a:accent3>
        <a:srgbClr val="C5C34A"/>
      </a:accent3>
      <a:accent4>
        <a:srgbClr val="BF6546"/>
      </a:accent4>
      <a:accent5>
        <a:srgbClr val="81B5A8"/>
      </a:accent5>
      <a:accent6>
        <a:srgbClr val="636455"/>
      </a:accent6>
      <a:hlink>
        <a:srgbClr val="81B5A8"/>
      </a:hlink>
      <a:folHlink>
        <a:srgbClr val="936888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A1A3E1F0-B5EF-49C5-810A-B1B32AEDDC8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235</Words>
  <Application>Microsoft Office PowerPoint</Application>
  <PresentationFormat>Widescreen</PresentationFormat>
  <Paragraphs>60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Courier New</vt:lpstr>
      <vt:lpstr>Gill Sans MT</vt:lpstr>
      <vt:lpstr>Impact</vt:lpstr>
      <vt:lpstr>Badge</vt:lpstr>
      <vt:lpstr>Cults, cures and canonisation</vt:lpstr>
      <vt:lpstr>Why study  saints in the middle ages?</vt:lpstr>
      <vt:lpstr>Historiographical developments</vt:lpstr>
      <vt:lpstr>Other uses of inquisition records</vt:lpstr>
      <vt:lpstr>Some key terms</vt:lpstr>
      <vt:lpstr>Further terms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Cults, cures and canonisation</dc:title>
  <dc:creator>Harriet Webster</dc:creator>
  <cp:lastModifiedBy>Harriet Webster</cp:lastModifiedBy>
  <cp:revision>4</cp:revision>
  <dcterms:created xsi:type="dcterms:W3CDTF">2019-03-13T17:38:42Z</dcterms:created>
  <dcterms:modified xsi:type="dcterms:W3CDTF">2019-03-18T14:51:03Z</dcterms:modified>
</cp:coreProperties>
</file>