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rts/chart1.xml" ContentType="application/vnd.openxmlformats-officedocument.drawingml.chart+xml"/>
  <Override PartName="/ppt/notesSlides/notesSlide11.xml" ContentType="application/vnd.openxmlformats-officedocument.presentationml.notesSlide+xml"/>
  <Override PartName="/ppt/charts/chart2.xml" ContentType="application/vnd.openxmlformats-officedocument.drawingml.chart+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71"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04" autoAdjust="0"/>
    <p:restoredTop sz="94610"/>
  </p:normalViewPr>
  <p:slideViewPr>
    <p:cSldViewPr snapToGrid="0" snapToObjects="1">
      <p:cViewPr varScale="1">
        <p:scale>
          <a:sx n="145" d="100"/>
          <a:sy n="145" d="100"/>
        </p:scale>
        <p:origin x="192" y="2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barChart>
        <c:barDir val="col"/>
        <c:grouping val="clustered"/>
        <c:varyColors val="0"/>
        <c:ser>
          <c:idx val="0"/>
          <c:order val="0"/>
          <c:tx>
            <c:strRef>
              <c:f>Sheet1!$B$1</c:f>
              <c:strCache>
                <c:ptCount val="1"/>
                <c:pt idx="0">
                  <c:v>Mean AP</c:v>
                </c:pt>
              </c:strCache>
            </c:strRef>
          </c:tx>
          <c:spPr>
            <a:solidFill>
              <a:srgbClr val="7E001E"/>
            </a:solidFill>
            <a:effectLst/>
          </c:spPr>
          <c:invertIfNegative val="0"/>
          <c:dLbls>
            <c:numFmt formatCode="#,##0" sourceLinked="0"/>
            <c:spPr>
              <a:noFill/>
              <a:ln>
                <a:noFill/>
              </a:ln>
              <a:effectLst/>
            </c:spPr>
            <c:txPr>
              <a:bodyPr/>
              <a:lstStyle/>
              <a:p>
                <a:pPr>
                  <a:defRPr sz="1200" b="0" i="0" u="none" strike="noStrike">
                    <a:solidFill>
                      <a:srgbClr val="000000"/>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Sheet1!$A$2:$A$7</c:f>
              <c:strCache>
                <c:ptCount val="6"/>
                <c:pt idx="0">
                  <c:v>XGB_original</c:v>
                </c:pt>
                <c:pt idx="1">
                  <c:v>RF_SMOTE</c:v>
                </c:pt>
                <c:pt idx="2">
                  <c:v>RF_original</c:v>
                </c:pt>
                <c:pt idx="3">
                  <c:v>XGB_SMOTE</c:v>
                </c:pt>
                <c:pt idx="4">
                  <c:v>LR_original</c:v>
                </c:pt>
                <c:pt idx="5">
                  <c:v>LR_SMOTE</c:v>
                </c:pt>
              </c:strCache>
            </c:strRef>
          </c:cat>
          <c:val>
            <c:numRef>
              <c:f>Sheet1!$B$2:$B$7</c:f>
              <c:numCache>
                <c:formatCode>General</c:formatCode>
                <c:ptCount val="6"/>
                <c:pt idx="0">
                  <c:v>0.82330000000000003</c:v>
                </c:pt>
                <c:pt idx="1">
                  <c:v>0.8115</c:v>
                </c:pt>
                <c:pt idx="2">
                  <c:v>0.78820000000000001</c:v>
                </c:pt>
                <c:pt idx="3">
                  <c:v>0.77580000000000005</c:v>
                </c:pt>
                <c:pt idx="4">
                  <c:v>0.76070000000000004</c:v>
                </c:pt>
                <c:pt idx="5">
                  <c:v>0.75429999999999997</c:v>
                </c:pt>
              </c:numCache>
            </c:numRef>
          </c:val>
          <c:extLst>
            <c:ext xmlns:c16="http://schemas.microsoft.com/office/drawing/2014/chart" uri="{C3380CC4-5D6E-409C-BE32-E72D297353CC}">
              <c16:uniqueId val="{00000000-FB34-4537-8E91-D5865BCE63D4}"/>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800" b="0" i="0" u="none" strike="noStrike">
                <a:solidFill>
                  <a:srgbClr val="000000"/>
                </a:solidFill>
                <a:latin typeface="Arial"/>
              </a:defRPr>
            </a:pPr>
            <a:endParaRPr lang="en-US"/>
          </a:p>
        </c:txPr>
        <c:crossAx val="2094734552"/>
        <c:crosses val="autoZero"/>
        <c:auto val="1"/>
        <c:lblAlgn val="ctr"/>
        <c:lblOffset val="100"/>
        <c:noMultiLvlLbl val="1"/>
      </c:catAx>
      <c:valAx>
        <c:axId val="2094734552"/>
        <c:scaling>
          <c:orientation val="minMax"/>
          <c:max val="0.85"/>
          <c:min val="0.7"/>
        </c:scaling>
        <c:delete val="0"/>
        <c:axPos val="l"/>
        <c:majorGridlines>
          <c:spPr>
            <a:ln w="12700" cap="flat">
              <a:solidFill>
                <a:srgbClr val="888888"/>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800" b="0" i="0" u="none" strike="noStrike">
                <a:solidFill>
                  <a:srgbClr val="000000"/>
                </a:solidFill>
                <a:latin typeface="Arial"/>
              </a:defRPr>
            </a:pPr>
            <a:endParaRPr lang="en-US"/>
          </a:p>
        </c:txPr>
        <c:crossAx val="2094734554"/>
        <c:crosses val="autoZero"/>
        <c:crossBetween val="between"/>
        <c:majorUnit val="0.05"/>
      </c:valAx>
      <c:spPr>
        <a:noFill/>
        <a:ln>
          <a:noFill/>
        </a:ln>
        <a:effectLst/>
      </c:spPr>
    </c:plotArea>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barChart>
        <c:barDir val="col"/>
        <c:grouping val="clustered"/>
        <c:varyColors val="0"/>
        <c:ser>
          <c:idx val="0"/>
          <c:order val="0"/>
          <c:tx>
            <c:strRef>
              <c:f>Sheet1!$B$1</c:f>
              <c:strCache>
                <c:ptCount val="1"/>
                <c:pt idx="0">
                  <c:v>Average precision</c:v>
                </c:pt>
              </c:strCache>
            </c:strRef>
          </c:tx>
          <c:spPr>
            <a:solidFill>
              <a:srgbClr val="7E001E"/>
            </a:solidFill>
            <a:effectLst/>
          </c:spPr>
          <c:invertIfNegative val="0"/>
          <c:dLbls>
            <c:numFmt formatCode="#,##0" sourceLinked="0"/>
            <c:spPr>
              <a:noFill/>
              <a:ln>
                <a:noFill/>
              </a:ln>
              <a:effectLst/>
            </c:spPr>
            <c:txPr>
              <a:bodyPr/>
              <a:lstStyle/>
              <a:p>
                <a:pPr>
                  <a:defRPr sz="1200" b="0" i="0" u="none" strike="noStrike">
                    <a:solidFill>
                      <a:srgbClr val="000000"/>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XGB_original</c:v>
                </c:pt>
                <c:pt idx="1">
                  <c:v>RF_SMOTE</c:v>
                </c:pt>
                <c:pt idx="2">
                  <c:v>RF_original</c:v>
                </c:pt>
                <c:pt idx="3">
                  <c:v>XGB_SMOTE</c:v>
                </c:pt>
                <c:pt idx="4">
                  <c:v>LR_original</c:v>
                </c:pt>
              </c:strCache>
            </c:strRef>
          </c:cat>
          <c:val>
            <c:numRef>
              <c:f>Sheet1!$B$2:$B$6</c:f>
              <c:numCache>
                <c:formatCode>General</c:formatCode>
                <c:ptCount val="5"/>
                <c:pt idx="0">
                  <c:v>0.86299999999999999</c:v>
                </c:pt>
                <c:pt idx="1">
                  <c:v>0.82530000000000003</c:v>
                </c:pt>
                <c:pt idx="2">
                  <c:v>0.82440000000000002</c:v>
                </c:pt>
                <c:pt idx="3">
                  <c:v>0.80010000000000003</c:v>
                </c:pt>
                <c:pt idx="4">
                  <c:v>0.74529999999999996</c:v>
                </c:pt>
              </c:numCache>
            </c:numRef>
          </c:val>
          <c:extLst>
            <c:ext xmlns:c16="http://schemas.microsoft.com/office/drawing/2014/chart" uri="{C3380CC4-5D6E-409C-BE32-E72D297353CC}">
              <c16:uniqueId val="{00000000-197D-4D94-8C61-C505A2F2FD7F}"/>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800" b="0" i="0" u="none" strike="noStrike">
                <a:solidFill>
                  <a:srgbClr val="000000"/>
                </a:solidFill>
                <a:latin typeface="Arial"/>
              </a:defRPr>
            </a:pPr>
            <a:endParaRPr lang="en-US"/>
          </a:p>
        </c:txPr>
        <c:crossAx val="2094734552"/>
        <c:crosses val="autoZero"/>
        <c:auto val="1"/>
        <c:lblAlgn val="ctr"/>
        <c:lblOffset val="100"/>
        <c:noMultiLvlLbl val="1"/>
      </c:catAx>
      <c:valAx>
        <c:axId val="2094734552"/>
        <c:scaling>
          <c:orientation val="minMax"/>
          <c:max val="0.9"/>
          <c:min val="0.65"/>
        </c:scaling>
        <c:delete val="0"/>
        <c:axPos val="l"/>
        <c:majorGridlines>
          <c:spPr>
            <a:ln w="12700" cap="flat">
              <a:solidFill>
                <a:srgbClr val="888888"/>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800" b="0" i="0" u="none" strike="noStrike">
                <a:solidFill>
                  <a:srgbClr val="000000"/>
                </a:solidFill>
                <a:latin typeface="Arial"/>
              </a:defRPr>
            </a:pPr>
            <a:endParaRPr lang="en-US"/>
          </a:p>
        </c:txPr>
        <c:crossAx val="2094734554"/>
        <c:crosses val="autoZero"/>
        <c:crossBetween val="between"/>
        <c:majorUnit val="0.05"/>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442135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summarises the dissertation on machine learning for credit card fraud detection using imbalanced financial transaction data. The focus is not only on producing a high numerical score, but on building a realistic, leakage-safe evaluation process. The study compares Logistic Regression, Random Forest and XGBoost under the original distribution, class weighting and SMOTE. The presentation follows the dissertation structure: problem context, dataset, methodology, evaluation metrics, results, threshold analysis, explainability and conclusions. The key result is that XGB_original was the strongest configuration, and the F2-selected threshold offered the most practical balance between fraud detection and false positives.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background to this study is the continuing operational importance of payment-card fraud detection. Card payments are fast and convenient, but this also means fraudulent transactions need to be detected before or soon after approval. The dissertation explains that fraud can involve stolen cards, stolen credentials, account takeover and card-not-present misuse. Machine learning is relevant because fraudulent behaviour may be hidden in combinations of transaction attributes that are individually weak but jointly predictive. The challenge is not simply whether a model can produce a high score, but whether it can detect rare fraud cases while controlling false alerts and remaining interpretable enough for responsible decision support.</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central problem is severe class imbalance. In the ULB dataset, legitimate transactions dominate the data, while fraud is extremely rare. A model could achieve very high accuracy by predicting every transaction as legitimate, but such a model would detect no fraud. The dissertation therefore treats fraud detection as a ranking and decision problem rather than a simple accuracy-maximisation problem. The research gap is also methodological: some studies resample before validation, use unrealistic test distributions or overemphasise headline ROC-AUC. This study responds by preserving natural test prevalence, applying SMOTE only inside training folds and evaluating operational trade-offs using confusion-matrix counts and threshold analysis.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research aim was to create a repeatable machine-learning strategy for critically analysing credit-card fraud detection under severe imbalance. The research questions ask how well Logistic Regression, Random Forest and XGBoost detect fraud, how class weighting and SMOTE change the results, which model and treatment combination provides the best balance between fraud detection and false positives, and which anonymised features influence the selected model. The objectives support these questions by examining dataset quality, implementing reproducible Python pipelines, comparing three imbalance treatments under a common protocol and evaluating performance using average precision, recall, precision, F1, MCC, ROC-AUC and confusion matrices.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dataset used in the dissertation is the public ULB Credit Card Fraud Detection dataset, distributed on Kaggle. It contains 284,807 transactions made by European cardholders over a two-day period in September 2013. Each row represents one transaction. The predictors are Time, Amount and V1 to V28. The V variables are anonymised principal components, meaning their original business meanings are unavailable. The target variable is Class, where zero means legitimate and one means fraud. This dataset is suitable because it is large, well-known and highly imbalanced, but it also has limitations because it is historical, anonymised and lacks customer, merchant or device identifiers.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class imbalance is the defining feature of the experiment. The dataset contains 284,315 legitimate transactions and only 492 fraud transactions. This means the fraud prevalence is approximately 0.1727 percent and the majority-to-minority ratio is about 577.88 to one. Because of this, accuracy was not used as the main metric. SMOTE resampling was included, but it was applied correctly: only inside the training pipelines for LR_SMOTE, RF_SMOTE and XGB_SMOTE. The full dataset was not resampled before splitting, and the final test set was kept imbalanced. This avoided leakage and made the evaluation more realistic.</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methodology followed a leakage-safe workflow. First, the dataset was acquired and verified using schema checks, class counts and validation. Second, the data was explored and partitioned into an 80 percent training and development set and a 20 percent final test set. Third, fold-safe pipelines were built so that scaling and SMOTE were fitted only inside each training fold. Fourth, nine model configurations were screened using three-fold stratified cross-validation. Fifth, thresholds were selected using out-of-fold probabilities. Finally, the selected model was evaluated on the untouched test set, with confusion matrices, confidence intervals, calibration and SHAP-based interpretation.</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experiment used a three-by-three controlled model matrix. The classifier dimension consisted of Logistic Regression, Random Forest and XGBoost. The imbalance-treatment dimension consisted of the original class distribution, class weighting and SMOTE. Logistic Regression gave a transparent linear baseline. Random Forest provided a nonlinear bagging comparator. XGBoost provided a regularised boosting approach for tabular data. The comparison was deliberately controlled: each configuration used the same train-test split, the same cross-validation folds and the same evaluation metrics. This design made the comparison more reliable because performance differences were less likely to be caused by inconsistent data partitions or evaluation methods.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primary metric was average precision, also called PR-AUC in the dissertation. This was selected because fraud is the rare positive class, and precision-recall analysis is more informative than accuracy under severe imbalance. Recall measured the fraction of fraud cases detected, while precision measured the fraction of alerts that were actually fraud. F1 summarised balance between precision and recall, and F2 gave more weight to recall. MCC was also used because it includes all four confusion-matrix cells and is more reliable than accuracy in imbalanced binary classification. ROC-AUC was retained for comparison with previous literature, but it was not treated as sufficient alone.</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cross-validation screening results showed that XGB_original was the strongest model by mean average precision, approximately 0.8233. RF_SMOTE ranked second with approximately 0.8115, followed by RF_original at approximately 0.7882 and XGB_SMOTE at approximately 0.7758. Logistic Regression variants were lower, and weighted models often increased recall but reduced precision sharply. This result is important because it shows that imbalance treatment was not automatically beneficial. SMOTE improved Random Forest compared with its original and weighted versions, but it did not improve XGBoost enough to outperform the original XGBoost model trained on the natural class distribution.</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cross-validation screening, all nine pre-specified configurations were evaluated on the untouched test set at the default threshold of 0.5. XGB_original achieved the highest test average precision, 0.862997, with ROC-AUC of 0.970832, recall of 0.775510, precision of 0.894118 and MCC of 0.832440. It detected 76 of 98 fraud cases and produced only 9 false positives. RF_SMOTE detected more frauds, 86, but produced 41 false positives and had lower precision. Weighted models often generated very large false-positive burdens. These results confirm that average precision and confusion-matrix counts are essential for understanding operational fraud-detection performance.</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final model was XGB_original because it was selected by cross-validation average precision before final test evaluation. However, the default threshold of 0.5 was not the most useful fraud-detection operating point. Using out-of-fold training probabilities, the F2-selected threshold was 0.219160. At this threshold, the model detected 84 of the 98 test frauds, missed 14 and produced 24 false positives. Compared with the default threshold, this found eight additional frauds while adding fifteen false positives. More aggressive cost thresholds found only a few more frauds but generated many more false positives, making the F2 threshold the recommended practical operating point.</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dissertation also included calibration, SHAP interpretation and error analysis. The calibration diagnostics produced a low Brier score, but the dissertation correctly notes that Brier scores must be interpreted carefully under extreme imbalance because the majority class dominates the loss. SHAP was used to explain the selected XGBoost model. The influential features were anonymised PCA variables such as V17, V14, V12 and V10, but their real-world meanings cannot be recovered. Error analysis grouped test cases into true positives, false negatives, false positives and true negatives, showing that the main remaining problem was the 14 missed fraud cases at the F2 threshold.</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conclusion is that a leakage-safe, metric-aware and threshold-aware workflow can produce useful fraud-detection evidence under severe imbalance. XGB_original was the strongest overall model, while SMOTE helped Random Forest but did not improve XGBoost enough to win. Class weighting often raised recall but generated too many false positives. The F2-selected threshold was recommended because it improved fraud detection without overwhelming the alert burden. The main limitations are the two-day historical dataset, anonymised PCA features, absence of customer or merchant identifiers and limited deployment generalisability. Future work should test newer data, chronological validation, richer behavioural features and institution-specific cost models.</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1.xml"/><Relationship Id="rId5" Type="http://schemas.openxmlformats.org/officeDocument/2006/relationships/image" Target="../media/image10.png"/><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3" Type="http://schemas.openxmlformats.org/officeDocument/2006/relationships/hyperlink" Target="https://doi.org/10.1016/j.jksuci.2022.11.008" TargetMode="External"/><Relationship Id="rId18" Type="http://schemas.openxmlformats.org/officeDocument/2006/relationships/hyperlink" Target="https://www.eba.europa.eu/sites/default/files/2025-12/1709846a-84d9-47cf-86a0-b155efb34d66/EBA%20and%20ECB%20Report%20on%20Payment%20Fraud.pdf" TargetMode="External"/><Relationship Id="rId26" Type="http://schemas.openxmlformats.org/officeDocument/2006/relationships/hyperlink" Target="https://doi.org/10.3390/bdcc8010006" TargetMode="External"/><Relationship Id="rId3" Type="http://schemas.openxmlformats.org/officeDocument/2006/relationships/hyperlink" Target="https://doi.org/10.1016/j.jnca.2016.04.007" TargetMode="External"/><Relationship Id="rId21" Type="http://schemas.openxmlformats.org/officeDocument/2006/relationships/hyperlink" Target="https://doi.org/10.1186/s40537-024-01048-8" TargetMode="External"/><Relationship Id="rId7" Type="http://schemas.openxmlformats.org/officeDocument/2006/relationships/hyperlink" Target="https://doi.org/10.1145/2907070" TargetMode="External"/><Relationship Id="rId12" Type="http://schemas.openxmlformats.org/officeDocument/2006/relationships/hyperlink" Target="https://doi.org/10.1145/2939672.2939785" TargetMode="External"/><Relationship Id="rId17" Type="http://schemas.openxmlformats.org/officeDocument/2006/relationships/hyperlink" Target="https://doi.org/10.1038/s41598-024-62585-z" TargetMode="External"/><Relationship Id="rId25" Type="http://schemas.openxmlformats.org/officeDocument/2006/relationships/hyperlink" Target="https://doi.org/10.1016/j.eswa.2018.01.037" TargetMode="External"/><Relationship Id="rId33" Type="http://schemas.openxmlformats.org/officeDocument/2006/relationships/hyperlink" Target="https://www.ukfinance.org.uk/system/files/2026-06/UK%20Finance%20Fraud%20Report%202026.pdf" TargetMode="External"/><Relationship Id="rId2" Type="http://schemas.openxmlformats.org/officeDocument/2006/relationships/notesSlide" Target="../notesSlides/notesSlide15.xml"/><Relationship Id="rId16" Type="http://schemas.openxmlformats.org/officeDocument/2006/relationships/hyperlink" Target="https://doi.org/10.1109/TNNLS.2017.2736643" TargetMode="External"/><Relationship Id="rId20" Type="http://schemas.openxmlformats.org/officeDocument/2006/relationships/hyperlink" Target="https://doi.org/10.1016/j.procs.2023.01.231" TargetMode="External"/><Relationship Id="rId29" Type="http://schemas.openxmlformats.org/officeDocument/2006/relationships/hyperlink" Target="https://proceedings.neurips.cc/paper/2017/hash/8a20a8621978632d76c43dfd28b67767-Abstract.html" TargetMode="External"/><Relationship Id="rId1" Type="http://schemas.openxmlformats.org/officeDocument/2006/relationships/slideLayout" Target="../slideLayouts/slideLayout1.xml"/><Relationship Id="rId6" Type="http://schemas.openxmlformats.org/officeDocument/2006/relationships/hyperlink" Target="https://doi.org/10.1007/s44230-022-00004-0" TargetMode="External"/><Relationship Id="rId11" Type="http://schemas.openxmlformats.org/officeDocument/2006/relationships/hyperlink" Target="https://doi.org/10.1613/jair.953" TargetMode="External"/><Relationship Id="rId24" Type="http://schemas.openxmlformats.org/officeDocument/2006/relationships/hyperlink" Target="https://doi.org/10.1016/j.jisa.2023.103618" TargetMode="External"/><Relationship Id="rId32" Type="http://schemas.openxmlformats.org/officeDocument/2006/relationships/hyperlink" Target="https://doi.org/10.1371/journal.pone.0118432" TargetMode="External"/><Relationship Id="rId5" Type="http://schemas.openxmlformats.org/officeDocument/2006/relationships/hyperlink" Target="https://doi.org/10.3390/app12199637" TargetMode="External"/><Relationship Id="rId15" Type="http://schemas.openxmlformats.org/officeDocument/2006/relationships/hyperlink" Target="https://doi.org/10.1109/SSCI.2015.33" TargetMode="External"/><Relationship Id="rId23" Type="http://schemas.openxmlformats.org/officeDocument/2006/relationships/hyperlink" Target="https://doi.org/10.1109/ACCESS.2021.3134330" TargetMode="External"/><Relationship Id="rId28" Type="http://schemas.openxmlformats.org/officeDocument/2006/relationships/hyperlink" Target="https://www.jmlr.org/papers/v18/16-365.html" TargetMode="External"/><Relationship Id="rId10" Type="http://schemas.openxmlformats.org/officeDocument/2006/relationships/hyperlink" Target="https://doi.org/10.1016/j.inffus.2017.09.005" TargetMode="External"/><Relationship Id="rId19" Type="http://schemas.openxmlformats.org/officeDocument/2006/relationships/hyperlink" Target="https://commission.europa.eu/law/law-topic/data-protection/information-business-and-organisations/dealing-requests-individuals/are-there-restrictions-use-automated-decision-making_en" TargetMode="External"/><Relationship Id="rId31" Type="http://schemas.openxmlformats.org/officeDocument/2006/relationships/hyperlink" Target="https://www.jmlr.org/papers/v12/pedregosa11a.html" TargetMode="External"/><Relationship Id="rId4" Type="http://schemas.openxmlformats.org/officeDocument/2006/relationships/hyperlink" Target="https://doi.org/10.1016/j.dajour.2023.100163" TargetMode="External"/><Relationship Id="rId9" Type="http://schemas.openxmlformats.org/officeDocument/2006/relationships/hyperlink" Target="https://doi.org/10.1186/s40537-024-01059-5" TargetMode="External"/><Relationship Id="rId14" Type="http://schemas.openxmlformats.org/officeDocument/2006/relationships/hyperlink" Target="https://doi.org/10.1186/s12864-019-6413-7" TargetMode="External"/><Relationship Id="rId22" Type="http://schemas.openxmlformats.org/officeDocument/2006/relationships/hyperlink" Target="https://doi.org/10.1109/TKDE.2008.239" TargetMode="External"/><Relationship Id="rId27" Type="http://schemas.openxmlformats.org/officeDocument/2006/relationships/hyperlink" Target="https://doi.org/10.1007/s13748-016-0094-0" TargetMode="External"/><Relationship Id="rId30" Type="http://schemas.openxmlformats.org/officeDocument/2006/relationships/hyperlink" Target="https://www.kaggle.com/datasets/mlg-ulb/creditcardfraud" TargetMode="External"/><Relationship Id="rId8" Type="http://schemas.openxmlformats.org/officeDocument/2006/relationships/hyperlink" Target="https://doi.org/10.1023/A:10109334043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4C22AEE-C5A7-4D48-222D-F7565D50E6B1}"/>
              </a:ext>
            </a:extLst>
          </p:cNvPr>
          <p:cNvSpPr txBox="1"/>
          <p:nvPr/>
        </p:nvSpPr>
        <p:spPr>
          <a:xfrm>
            <a:off x="635977" y="2192541"/>
            <a:ext cx="7877908" cy="3693319"/>
          </a:xfrm>
          <a:prstGeom prst="rect">
            <a:avLst/>
          </a:prstGeom>
          <a:noFill/>
        </p:spPr>
        <p:txBody>
          <a:bodyPr wrap="square" rtlCol="0">
            <a:spAutoFit/>
          </a:bodyPr>
          <a:lstStyle/>
          <a:p>
            <a:r>
              <a:rPr lang="en-US" dirty="0"/>
              <a:t>STUDENT NAME – PARTH KAMLESHKUMAR SUTHAR</a:t>
            </a:r>
          </a:p>
          <a:p>
            <a:endParaRPr lang="en-US" dirty="0"/>
          </a:p>
          <a:p>
            <a:r>
              <a:rPr lang="en-US" dirty="0"/>
              <a:t>STUDENT ID – 2434584</a:t>
            </a:r>
          </a:p>
          <a:p>
            <a:endParaRPr lang="en-US" dirty="0"/>
          </a:p>
          <a:p>
            <a:r>
              <a:rPr lang="en-US" dirty="0"/>
              <a:t>SUPERVISOR – MD SHANTNU ISLAM</a:t>
            </a:r>
          </a:p>
          <a:p>
            <a:endParaRPr lang="en-US" dirty="0"/>
          </a:p>
          <a:p>
            <a:r>
              <a:rPr lang="en-US" dirty="0"/>
              <a:t>PROGRAMME NAME – MSC DATA AND AI</a:t>
            </a:r>
          </a:p>
          <a:p>
            <a:endParaRPr lang="en-US" dirty="0"/>
          </a:p>
          <a:p>
            <a:r>
              <a:rPr lang="en-US" dirty="0"/>
              <a:t>ASSIGNMENT TITLE – FINAL PROJECT</a:t>
            </a:r>
          </a:p>
          <a:p>
            <a:endParaRPr lang="en-US" dirty="0"/>
          </a:p>
          <a:p>
            <a:r>
              <a:rPr lang="en-US" dirty="0"/>
              <a:t>MODULE CODE – ACFA7003</a:t>
            </a:r>
          </a:p>
          <a:p>
            <a:endParaRPr lang="en-US" dirty="0"/>
          </a:p>
          <a:p>
            <a:r>
              <a:rPr lang="en-US" dirty="0"/>
              <a:t>MODULE NAME – MASTER’S PROJECT</a:t>
            </a:r>
          </a:p>
        </p:txBody>
      </p:sp>
      <p:pic>
        <p:nvPicPr>
          <p:cNvPr id="5" name="Picture 4">
            <a:extLst>
              <a:ext uri="{FF2B5EF4-FFF2-40B4-BE49-F238E27FC236}">
                <a16:creationId xmlns:a16="http://schemas.microsoft.com/office/drawing/2014/main" id="{1B6C301C-38BA-7E19-FD5D-542B4DD8317B}"/>
              </a:ext>
            </a:extLst>
          </p:cNvPr>
          <p:cNvPicPr>
            <a:picLocks noChangeAspect="1"/>
          </p:cNvPicPr>
          <p:nvPr/>
        </p:nvPicPr>
        <p:blipFill>
          <a:blip r:embed="rId2"/>
          <a:stretch>
            <a:fillRect/>
          </a:stretch>
        </p:blipFill>
        <p:spPr>
          <a:xfrm>
            <a:off x="635977" y="434731"/>
            <a:ext cx="2467708" cy="1370949"/>
          </a:xfrm>
          <a:prstGeom prst="rect">
            <a:avLst/>
          </a:prstGeom>
        </p:spPr>
      </p:pic>
    </p:spTree>
    <p:extLst>
      <p:ext uri="{BB962C8B-B14F-4D97-AF65-F5344CB8AC3E}">
        <p14:creationId xmlns:p14="http://schemas.microsoft.com/office/powerpoint/2010/main" val="21075925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bg>
      <p:bgPr>
        <a:solidFill>
          <a:srgbClr val="F8F7F3"/>
        </a:solidFill>
        <a:effectLst/>
      </p:bgPr>
    </p:bg>
    <p:spTree>
      <p:nvGrpSpPr>
        <p:cNvPr id="1" name=""/>
        <p:cNvGrpSpPr/>
        <p:nvPr/>
      </p:nvGrpSpPr>
      <p:grpSpPr>
        <a:xfrm>
          <a:off x="0" y="0"/>
          <a:ext cx="0" cy="0"/>
          <a:chOff x="0" y="0"/>
          <a:chExt cx="0" cy="0"/>
        </a:xfrm>
      </p:grpSpPr>
      <p:sp>
        <p:nvSpPr>
          <p:cNvPr id="8" name="Shape 6"/>
          <p:cNvSpPr/>
          <p:nvPr/>
        </p:nvSpPr>
        <p:spPr>
          <a:xfrm>
            <a:off x="-1" y="0"/>
            <a:ext cx="12191695" cy="6144768"/>
          </a:xfrm>
          <a:prstGeom prst="rect">
            <a:avLst/>
          </a:prstGeom>
          <a:solidFill>
            <a:srgbClr val="FFFFFF"/>
          </a:solidFill>
          <a:ln w="12700">
            <a:solidFill>
              <a:srgbClr val="FFFFFF"/>
            </a:solidFill>
            <a:prstDash val="solid"/>
          </a:ln>
        </p:spPr>
        <p:txBody>
          <a:bodyPr/>
          <a:lstStyle/>
          <a:p>
            <a:endParaRPr lang="en-US"/>
          </a:p>
        </p:txBody>
      </p:sp>
      <p:sp>
        <p:nvSpPr>
          <p:cNvPr id="2" name="Shape 0"/>
          <p:cNvSpPr/>
          <p:nvPr/>
        </p:nvSpPr>
        <p:spPr>
          <a:xfrm>
            <a:off x="0" y="6144768"/>
            <a:ext cx="12191695" cy="713232"/>
          </a:xfrm>
          <a:prstGeom prst="rect">
            <a:avLst/>
          </a:prstGeom>
          <a:solidFill>
            <a:srgbClr val="C90035"/>
          </a:solidFill>
          <a:ln w="12700">
            <a:solidFill>
              <a:srgbClr val="C90035"/>
            </a:solidFill>
            <a:prstDash val="solid"/>
          </a:ln>
        </p:spPr>
        <p:txBody>
          <a:bodyPr/>
          <a:lstStyle/>
          <a:p>
            <a:endParaRPr lang="en-US"/>
          </a:p>
        </p:txBody>
      </p:sp>
      <p:sp>
        <p:nvSpPr>
          <p:cNvPr id="4" name="Shape 2"/>
          <p:cNvSpPr/>
          <p:nvPr/>
        </p:nvSpPr>
        <p:spPr>
          <a:xfrm rot="10800000">
            <a:off x="11155680" y="0"/>
            <a:ext cx="502920" cy="6858000"/>
          </a:xfrm>
          <a:prstGeom prst="trapezoid">
            <a:avLst/>
          </a:prstGeom>
          <a:solidFill>
            <a:srgbClr val="7E001E"/>
          </a:solidFill>
          <a:ln w="12700">
            <a:solidFill>
              <a:srgbClr val="7E001E"/>
            </a:solidFill>
            <a:prstDash val="solid"/>
          </a:ln>
        </p:spPr>
        <p:txBody>
          <a:bodyPr/>
          <a:lstStyle/>
          <a:p>
            <a:endParaRPr lang="en-US"/>
          </a:p>
        </p:txBody>
      </p:sp>
      <p:sp>
        <p:nvSpPr>
          <p:cNvPr id="5" name="Shape 3"/>
          <p:cNvSpPr/>
          <p:nvPr/>
        </p:nvSpPr>
        <p:spPr>
          <a:xfrm rot="10800000">
            <a:off x="11475720" y="0"/>
            <a:ext cx="457200" cy="6858000"/>
          </a:xfrm>
          <a:prstGeom prst="trapezoid">
            <a:avLst/>
          </a:prstGeom>
          <a:solidFill>
            <a:srgbClr val="C90035"/>
          </a:solidFill>
          <a:ln w="12700">
            <a:solidFill>
              <a:srgbClr val="C90035"/>
            </a:solidFill>
            <a:prstDash val="solid"/>
          </a:ln>
        </p:spPr>
        <p:txBody>
          <a:bodyPr/>
          <a:lstStyle/>
          <a:p>
            <a:endParaRPr lang="en-US"/>
          </a:p>
        </p:txBody>
      </p:sp>
      <p:sp>
        <p:nvSpPr>
          <p:cNvPr id="6" name="Text 4"/>
          <p:cNvSpPr/>
          <p:nvPr/>
        </p:nvSpPr>
        <p:spPr>
          <a:xfrm>
            <a:off x="11064240" y="6327648"/>
            <a:ext cx="411480" cy="201168"/>
          </a:xfrm>
          <a:prstGeom prst="rect">
            <a:avLst/>
          </a:prstGeom>
          <a:noFill/>
          <a:ln/>
        </p:spPr>
        <p:txBody>
          <a:bodyPr wrap="square"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01</a:t>
            </a:r>
            <a:endParaRPr lang="en-US" sz="900" dirty="0"/>
          </a:p>
        </p:txBody>
      </p:sp>
      <p:sp>
        <p:nvSpPr>
          <p:cNvPr id="7" name="Text 5"/>
          <p:cNvSpPr/>
          <p:nvPr/>
        </p:nvSpPr>
        <p:spPr>
          <a:xfrm>
            <a:off x="640080" y="6419088"/>
            <a:ext cx="4114800" cy="164592"/>
          </a:xfrm>
          <a:prstGeom prst="rect">
            <a:avLst/>
          </a:prstGeom>
          <a:noFill/>
          <a:ln/>
        </p:spPr>
        <p:txBody>
          <a:bodyPr wrap="square" rtlCol="0" anchor="ctr"/>
          <a:lstStyle/>
          <a:p>
            <a:pPr marL="0" indent="0">
              <a:buNone/>
            </a:pPr>
            <a:r>
              <a:rPr lang="en-US" sz="800" dirty="0">
                <a:solidFill>
                  <a:srgbClr val="FFFFFF"/>
                </a:solidFill>
                <a:latin typeface="Arial" pitchFamily="34" charset="0"/>
                <a:ea typeface="Arial" pitchFamily="34" charset="-122"/>
                <a:cs typeface="Arial" pitchFamily="34" charset="-120"/>
              </a:rPr>
              <a:t>MSc dissertation presentation</a:t>
            </a:r>
            <a:endParaRPr lang="en-US" sz="800" dirty="0"/>
          </a:p>
        </p:txBody>
      </p:sp>
      <p:sp>
        <p:nvSpPr>
          <p:cNvPr id="9" name="Text 7"/>
          <p:cNvSpPr/>
          <p:nvPr/>
        </p:nvSpPr>
        <p:spPr>
          <a:xfrm>
            <a:off x="713232" y="749808"/>
            <a:ext cx="5212080" cy="347472"/>
          </a:xfrm>
          <a:prstGeom prst="rect">
            <a:avLst/>
          </a:prstGeom>
          <a:noFill/>
          <a:ln/>
        </p:spPr>
        <p:txBody>
          <a:bodyPr wrap="square" rtlCol="0" anchor="ctr"/>
          <a:lstStyle/>
          <a:p>
            <a:pPr marL="0" indent="0">
              <a:buNone/>
            </a:pPr>
            <a:r>
              <a:rPr lang="en-US" sz="2000" i="1" dirty="0">
                <a:solidFill>
                  <a:srgbClr val="241F20"/>
                </a:solidFill>
                <a:latin typeface="Arial" pitchFamily="34" charset="0"/>
                <a:ea typeface="Arial" pitchFamily="34" charset="-122"/>
                <a:cs typeface="Arial" pitchFamily="34" charset="-120"/>
              </a:rPr>
              <a:t>A Machine Learning Approach to</a:t>
            </a:r>
            <a:endParaRPr lang="en-US" sz="2000" dirty="0"/>
          </a:p>
        </p:txBody>
      </p:sp>
      <p:sp>
        <p:nvSpPr>
          <p:cNvPr id="10" name="Text 8"/>
          <p:cNvSpPr/>
          <p:nvPr/>
        </p:nvSpPr>
        <p:spPr>
          <a:xfrm>
            <a:off x="713232" y="1234440"/>
            <a:ext cx="5166360" cy="1508760"/>
          </a:xfrm>
          <a:prstGeom prst="rect">
            <a:avLst/>
          </a:prstGeom>
          <a:noFill/>
          <a:ln/>
        </p:spPr>
        <p:txBody>
          <a:bodyPr wrap="square" rtlCol="0" anchor="ctr">
            <a:normAutofit/>
          </a:bodyPr>
          <a:lstStyle/>
          <a:p>
            <a:pPr marL="0" indent="0">
              <a:buNone/>
            </a:pPr>
            <a:r>
              <a:rPr lang="en-US" sz="3200" b="1" dirty="0">
                <a:solidFill>
                  <a:srgbClr val="7E001E"/>
                </a:solidFill>
                <a:latin typeface="Arial Black" pitchFamily="34" charset="0"/>
                <a:ea typeface="Arial Black" pitchFamily="34" charset="-122"/>
                <a:cs typeface="Arial Black" pitchFamily="34" charset="-120"/>
              </a:rPr>
              <a:t>CREDIT CARD</a:t>
            </a:r>
            <a:endParaRPr lang="en-US" sz="3200" dirty="0"/>
          </a:p>
          <a:p>
            <a:pPr marL="0" indent="0">
              <a:buNone/>
            </a:pPr>
            <a:r>
              <a:rPr lang="en-US" sz="3200" b="1" dirty="0">
                <a:solidFill>
                  <a:srgbClr val="7E001E"/>
                </a:solidFill>
                <a:latin typeface="Arial Black" pitchFamily="34" charset="0"/>
                <a:ea typeface="Arial Black" pitchFamily="34" charset="-122"/>
                <a:cs typeface="Arial Black" pitchFamily="34" charset="-120"/>
              </a:rPr>
              <a:t>FRAUD DETECTION</a:t>
            </a:r>
            <a:endParaRPr lang="en-US" sz="3200" dirty="0"/>
          </a:p>
        </p:txBody>
      </p:sp>
      <p:sp>
        <p:nvSpPr>
          <p:cNvPr id="11" name="Text 9"/>
          <p:cNvSpPr/>
          <p:nvPr/>
        </p:nvSpPr>
        <p:spPr>
          <a:xfrm>
            <a:off x="749808" y="2907792"/>
            <a:ext cx="4709160" cy="685800"/>
          </a:xfrm>
          <a:prstGeom prst="rect">
            <a:avLst/>
          </a:prstGeom>
          <a:noFill/>
          <a:ln/>
        </p:spPr>
        <p:txBody>
          <a:bodyPr wrap="square" lIns="381" tIns="381" rIns="381" bIns="381" rtlCol="0" anchor="ctr">
            <a:normAutofit/>
          </a:bodyPr>
          <a:lstStyle/>
          <a:p>
            <a:pPr marL="0" indent="0">
              <a:buNone/>
            </a:pPr>
            <a:r>
              <a:rPr lang="en-US" sz="1700" dirty="0">
                <a:solidFill>
                  <a:srgbClr val="241F20"/>
                </a:solidFill>
                <a:latin typeface="Arial" pitchFamily="34" charset="0"/>
                <a:ea typeface="Arial" pitchFamily="34" charset="-122"/>
                <a:cs typeface="Arial" pitchFamily="34" charset="-120"/>
              </a:rPr>
              <a:t>Using imbalanced financial transaction data and leakage-safe model evaluation</a:t>
            </a:r>
            <a:endParaRPr lang="en-US" sz="1700" dirty="0"/>
          </a:p>
        </p:txBody>
      </p:sp>
      <p:sp>
        <p:nvSpPr>
          <p:cNvPr id="12" name="Shape 10"/>
          <p:cNvSpPr/>
          <p:nvPr/>
        </p:nvSpPr>
        <p:spPr>
          <a:xfrm>
            <a:off x="749808" y="3886200"/>
            <a:ext cx="1600200" cy="777240"/>
          </a:xfrm>
          <a:prstGeom prst="rect">
            <a:avLst/>
          </a:prstGeom>
          <a:solidFill>
            <a:srgbClr val="EFEDEA"/>
          </a:solidFill>
          <a:ln w="12700">
            <a:solidFill>
              <a:srgbClr val="E3E0DA">
                <a:alpha val="80000"/>
              </a:srgbClr>
            </a:solidFill>
            <a:prstDash val="solid"/>
          </a:ln>
        </p:spPr>
        <p:txBody>
          <a:bodyPr/>
          <a:lstStyle/>
          <a:p>
            <a:endParaRPr lang="en-US"/>
          </a:p>
        </p:txBody>
      </p:sp>
      <p:sp>
        <p:nvSpPr>
          <p:cNvPr id="13" name="Text 11"/>
          <p:cNvSpPr/>
          <p:nvPr/>
        </p:nvSpPr>
        <p:spPr>
          <a:xfrm>
            <a:off x="886968" y="3995928"/>
            <a:ext cx="1325880" cy="384048"/>
          </a:xfrm>
          <a:prstGeom prst="rect">
            <a:avLst/>
          </a:prstGeom>
          <a:noFill/>
          <a:ln/>
        </p:spPr>
        <p:txBody>
          <a:bodyPr wrap="square" rtlCol="0" anchor="ctr">
            <a:noAutofit/>
          </a:bodyPr>
          <a:lstStyle/>
          <a:p>
            <a:pPr marL="0" indent="0">
              <a:buNone/>
            </a:pPr>
            <a:r>
              <a:rPr lang="en-US" sz="2000" b="1" dirty="0">
                <a:solidFill>
                  <a:srgbClr val="7E001E"/>
                </a:solidFill>
                <a:latin typeface="Arial Black" pitchFamily="34" charset="0"/>
                <a:ea typeface="Arial Black" pitchFamily="34" charset="-122"/>
                <a:cs typeface="Arial Black" pitchFamily="34" charset="-120"/>
              </a:rPr>
              <a:t>284,807</a:t>
            </a:r>
            <a:endParaRPr lang="en-US" sz="2000" dirty="0"/>
          </a:p>
        </p:txBody>
      </p:sp>
      <p:sp>
        <p:nvSpPr>
          <p:cNvPr id="14" name="Text 12"/>
          <p:cNvSpPr/>
          <p:nvPr/>
        </p:nvSpPr>
        <p:spPr>
          <a:xfrm>
            <a:off x="905256" y="4416552"/>
            <a:ext cx="1289304" cy="274320"/>
          </a:xfrm>
          <a:prstGeom prst="rect">
            <a:avLst/>
          </a:prstGeom>
          <a:noFill/>
          <a:ln/>
        </p:spPr>
        <p:txBody>
          <a:bodyPr wrap="square" rtlCol="0" anchor="ctr">
            <a:normAutofit/>
          </a:bodyPr>
          <a:lstStyle/>
          <a:p>
            <a:pPr marL="0" indent="0">
              <a:buNone/>
            </a:pPr>
            <a:r>
              <a:rPr lang="en-US" sz="1050" dirty="0">
                <a:solidFill>
                  <a:srgbClr val="241F20"/>
                </a:solidFill>
                <a:latin typeface="Arial" pitchFamily="34" charset="0"/>
                <a:ea typeface="Arial" pitchFamily="34" charset="-122"/>
                <a:cs typeface="Arial" pitchFamily="34" charset="-120"/>
              </a:rPr>
              <a:t>transactions</a:t>
            </a:r>
            <a:endParaRPr lang="en-US" sz="1050" dirty="0"/>
          </a:p>
        </p:txBody>
      </p:sp>
      <p:sp>
        <p:nvSpPr>
          <p:cNvPr id="15" name="Shape 13"/>
          <p:cNvSpPr/>
          <p:nvPr/>
        </p:nvSpPr>
        <p:spPr>
          <a:xfrm>
            <a:off x="2505456" y="3886200"/>
            <a:ext cx="1234440" cy="777240"/>
          </a:xfrm>
          <a:prstGeom prst="rect">
            <a:avLst/>
          </a:prstGeom>
          <a:solidFill>
            <a:srgbClr val="EFEDEA"/>
          </a:solidFill>
          <a:ln w="12700">
            <a:solidFill>
              <a:srgbClr val="E3E0DA">
                <a:alpha val="80000"/>
              </a:srgbClr>
            </a:solidFill>
            <a:prstDash val="solid"/>
          </a:ln>
        </p:spPr>
        <p:txBody>
          <a:bodyPr/>
          <a:lstStyle/>
          <a:p>
            <a:endParaRPr lang="en-US"/>
          </a:p>
        </p:txBody>
      </p:sp>
      <p:sp>
        <p:nvSpPr>
          <p:cNvPr id="16" name="Text 14"/>
          <p:cNvSpPr/>
          <p:nvPr/>
        </p:nvSpPr>
        <p:spPr>
          <a:xfrm>
            <a:off x="2642616" y="3995928"/>
            <a:ext cx="960120" cy="384048"/>
          </a:xfrm>
          <a:prstGeom prst="rect">
            <a:avLst/>
          </a:prstGeom>
          <a:noFill/>
          <a:ln/>
        </p:spPr>
        <p:txBody>
          <a:bodyPr wrap="square" rtlCol="0" anchor="ctr">
            <a:normAutofit fontScale="92500" lnSpcReduction="10000"/>
          </a:bodyPr>
          <a:lstStyle/>
          <a:p>
            <a:pPr marL="0" indent="0">
              <a:buNone/>
            </a:pPr>
            <a:r>
              <a:rPr lang="en-US" sz="2300" b="1" dirty="0">
                <a:solidFill>
                  <a:srgbClr val="C90035"/>
                </a:solidFill>
                <a:latin typeface="Arial Black" pitchFamily="34" charset="0"/>
                <a:ea typeface="Arial Black" pitchFamily="34" charset="-122"/>
                <a:cs typeface="Arial Black" pitchFamily="34" charset="-120"/>
              </a:rPr>
              <a:t>492</a:t>
            </a:r>
            <a:endParaRPr lang="en-US" sz="2300" dirty="0"/>
          </a:p>
        </p:txBody>
      </p:sp>
      <p:sp>
        <p:nvSpPr>
          <p:cNvPr id="17" name="Text 15"/>
          <p:cNvSpPr/>
          <p:nvPr/>
        </p:nvSpPr>
        <p:spPr>
          <a:xfrm>
            <a:off x="2660904" y="4416552"/>
            <a:ext cx="923544" cy="274320"/>
          </a:xfrm>
          <a:prstGeom prst="rect">
            <a:avLst/>
          </a:prstGeom>
          <a:noFill/>
          <a:ln/>
        </p:spPr>
        <p:txBody>
          <a:bodyPr wrap="square" rtlCol="0" anchor="ctr">
            <a:normAutofit/>
          </a:bodyPr>
          <a:lstStyle/>
          <a:p>
            <a:pPr marL="0" indent="0">
              <a:buNone/>
            </a:pPr>
            <a:r>
              <a:rPr lang="en-US" sz="1050" dirty="0">
                <a:solidFill>
                  <a:srgbClr val="241F20"/>
                </a:solidFill>
                <a:latin typeface="Arial" pitchFamily="34" charset="0"/>
                <a:ea typeface="Arial" pitchFamily="34" charset="-122"/>
                <a:cs typeface="Arial" pitchFamily="34" charset="-120"/>
              </a:rPr>
              <a:t>frauds</a:t>
            </a:r>
            <a:endParaRPr lang="en-US" sz="1050" dirty="0"/>
          </a:p>
        </p:txBody>
      </p:sp>
      <p:sp>
        <p:nvSpPr>
          <p:cNvPr id="18" name="Shape 16"/>
          <p:cNvSpPr/>
          <p:nvPr/>
        </p:nvSpPr>
        <p:spPr>
          <a:xfrm>
            <a:off x="3886200" y="3886200"/>
            <a:ext cx="1417320" cy="777240"/>
          </a:xfrm>
          <a:prstGeom prst="rect">
            <a:avLst/>
          </a:prstGeom>
          <a:solidFill>
            <a:srgbClr val="EFEDEA"/>
          </a:solidFill>
          <a:ln w="12700">
            <a:solidFill>
              <a:srgbClr val="E3E0DA">
                <a:alpha val="80000"/>
              </a:srgbClr>
            </a:solidFill>
            <a:prstDash val="solid"/>
          </a:ln>
        </p:spPr>
        <p:txBody>
          <a:bodyPr/>
          <a:lstStyle/>
          <a:p>
            <a:endParaRPr lang="en-US"/>
          </a:p>
        </p:txBody>
      </p:sp>
      <p:sp>
        <p:nvSpPr>
          <p:cNvPr id="19" name="Text 17"/>
          <p:cNvSpPr/>
          <p:nvPr/>
        </p:nvSpPr>
        <p:spPr>
          <a:xfrm>
            <a:off x="4023360" y="3995928"/>
            <a:ext cx="1143000" cy="384048"/>
          </a:xfrm>
          <a:prstGeom prst="rect">
            <a:avLst/>
          </a:prstGeom>
          <a:noFill/>
          <a:ln/>
        </p:spPr>
        <p:txBody>
          <a:bodyPr wrap="square" rtlCol="0" anchor="ctr">
            <a:normAutofit fontScale="92500" lnSpcReduction="10000"/>
          </a:bodyPr>
          <a:lstStyle/>
          <a:p>
            <a:pPr marL="0" indent="0">
              <a:buNone/>
            </a:pPr>
            <a:r>
              <a:rPr lang="en-US" sz="2300" b="1" dirty="0">
                <a:solidFill>
                  <a:srgbClr val="7E001E"/>
                </a:solidFill>
                <a:latin typeface="Arial Black" pitchFamily="34" charset="0"/>
                <a:ea typeface="Arial Black" pitchFamily="34" charset="-122"/>
                <a:cs typeface="Arial Black" pitchFamily="34" charset="-120"/>
              </a:rPr>
              <a:t>XGB</a:t>
            </a:r>
            <a:endParaRPr lang="en-US" sz="2300" dirty="0"/>
          </a:p>
        </p:txBody>
      </p:sp>
      <p:sp>
        <p:nvSpPr>
          <p:cNvPr id="20" name="Text 18"/>
          <p:cNvSpPr/>
          <p:nvPr/>
        </p:nvSpPr>
        <p:spPr>
          <a:xfrm>
            <a:off x="4041648" y="4416552"/>
            <a:ext cx="1106424" cy="274320"/>
          </a:xfrm>
          <a:prstGeom prst="rect">
            <a:avLst/>
          </a:prstGeom>
          <a:noFill/>
          <a:ln/>
        </p:spPr>
        <p:txBody>
          <a:bodyPr wrap="square" rtlCol="0" anchor="ctr">
            <a:normAutofit/>
          </a:bodyPr>
          <a:lstStyle/>
          <a:p>
            <a:pPr marL="0" indent="0">
              <a:buNone/>
            </a:pPr>
            <a:r>
              <a:rPr lang="en-US" sz="1050" dirty="0">
                <a:solidFill>
                  <a:srgbClr val="241F20"/>
                </a:solidFill>
                <a:latin typeface="Arial" pitchFamily="34" charset="0"/>
                <a:ea typeface="Arial" pitchFamily="34" charset="-122"/>
                <a:cs typeface="Arial" pitchFamily="34" charset="-120"/>
              </a:rPr>
              <a:t>final model</a:t>
            </a:r>
            <a:endParaRPr lang="en-US" sz="1050" dirty="0"/>
          </a:p>
        </p:txBody>
      </p:sp>
      <p:sp>
        <p:nvSpPr>
          <p:cNvPr id="24" name="Text 21"/>
          <p:cNvSpPr/>
          <p:nvPr/>
        </p:nvSpPr>
        <p:spPr>
          <a:xfrm>
            <a:off x="640080" y="5961888"/>
            <a:ext cx="10607040" cy="164592"/>
          </a:xfrm>
          <a:prstGeom prst="rect">
            <a:avLst/>
          </a:prstGeom>
          <a:noFill/>
          <a:ln/>
        </p:spPr>
        <p:txBody>
          <a:bodyPr wrap="square" lIns="254" tIns="254" rIns="254" bIns="254" rtlCol="0" anchor="ctr"/>
          <a:lstStyle/>
          <a:p>
            <a:pPr marL="0" indent="0">
              <a:buNone/>
            </a:pPr>
            <a:r>
              <a:rPr lang="en-US" sz="750" i="1" dirty="0">
                <a:solidFill>
                  <a:srgbClr val="FFFFFF"/>
                </a:solidFill>
                <a:latin typeface="Arial" pitchFamily="34" charset="0"/>
                <a:ea typeface="Arial" pitchFamily="34" charset="-122"/>
                <a:cs typeface="Arial" pitchFamily="34" charset="-120"/>
              </a:rPr>
              <a:t>Sources: dissertation abstract and Python results [28].</a:t>
            </a:r>
            <a:endParaRPr lang="en-US" sz="750" dirty="0"/>
          </a:p>
        </p:txBody>
      </p:sp>
      <p:pic>
        <p:nvPicPr>
          <p:cNvPr id="27" name="Picture 26">
            <a:extLst>
              <a:ext uri="{FF2B5EF4-FFF2-40B4-BE49-F238E27FC236}">
                <a16:creationId xmlns:a16="http://schemas.microsoft.com/office/drawing/2014/main" id="{B37D1949-E638-CF67-9E64-49E726517869}"/>
              </a:ext>
            </a:extLst>
          </p:cNvPr>
          <p:cNvPicPr>
            <a:picLocks noChangeAspect="1"/>
          </p:cNvPicPr>
          <p:nvPr/>
        </p:nvPicPr>
        <p:blipFill>
          <a:blip r:embed="rId3"/>
          <a:stretch>
            <a:fillRect/>
          </a:stretch>
        </p:blipFill>
        <p:spPr>
          <a:xfrm>
            <a:off x="6107224" y="384048"/>
            <a:ext cx="5014420" cy="5779008"/>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F8F7F3"/>
        </a:solidFill>
        <a:effectLst/>
      </p:bgPr>
    </p:bg>
    <p:spTree>
      <p:nvGrpSpPr>
        <p:cNvPr id="1" name=""/>
        <p:cNvGrpSpPr/>
        <p:nvPr/>
      </p:nvGrpSpPr>
      <p:grpSpPr>
        <a:xfrm>
          <a:off x="0" y="0"/>
          <a:ext cx="0" cy="0"/>
          <a:chOff x="0" y="0"/>
          <a:chExt cx="0" cy="0"/>
        </a:xfrm>
      </p:grpSpPr>
      <p:sp>
        <p:nvSpPr>
          <p:cNvPr id="2" name="Shape 0"/>
          <p:cNvSpPr/>
          <p:nvPr/>
        </p:nvSpPr>
        <p:spPr>
          <a:xfrm>
            <a:off x="0" y="6144768"/>
            <a:ext cx="12191695" cy="713232"/>
          </a:xfrm>
          <a:prstGeom prst="rect">
            <a:avLst/>
          </a:prstGeom>
          <a:solidFill>
            <a:srgbClr val="C90035"/>
          </a:solidFill>
          <a:ln w="12700">
            <a:solidFill>
              <a:srgbClr val="C90035"/>
            </a:solidFill>
            <a:prstDash val="solid"/>
          </a:ln>
        </p:spPr>
        <p:txBody>
          <a:bodyPr/>
          <a:lstStyle/>
          <a:p>
            <a:endParaRPr lang="en-US"/>
          </a:p>
        </p:txBody>
      </p:sp>
      <p:sp>
        <p:nvSpPr>
          <p:cNvPr id="3" name="Shape 1"/>
          <p:cNvSpPr/>
          <p:nvPr/>
        </p:nvSpPr>
        <p:spPr>
          <a:xfrm>
            <a:off x="5897880" y="0"/>
            <a:ext cx="2468880" cy="6126480"/>
          </a:xfrm>
          <a:prstGeom prst="parallelogram">
            <a:avLst/>
          </a:prstGeom>
          <a:solidFill>
            <a:srgbClr val="EFEDEA"/>
          </a:solidFill>
          <a:ln w="12700">
            <a:solidFill>
              <a:srgbClr val="EFEDEA">
                <a:alpha val="0"/>
              </a:srgbClr>
            </a:solidFill>
            <a:prstDash val="solid"/>
          </a:ln>
        </p:spPr>
        <p:txBody>
          <a:bodyPr/>
          <a:lstStyle/>
          <a:p>
            <a:endParaRPr lang="en-US"/>
          </a:p>
        </p:txBody>
      </p:sp>
      <p:sp>
        <p:nvSpPr>
          <p:cNvPr id="4" name="Shape 2"/>
          <p:cNvSpPr/>
          <p:nvPr/>
        </p:nvSpPr>
        <p:spPr>
          <a:xfrm rot="10800000">
            <a:off x="11155680" y="0"/>
            <a:ext cx="502920" cy="6858000"/>
          </a:xfrm>
          <a:prstGeom prst="trapezoid">
            <a:avLst/>
          </a:prstGeom>
          <a:solidFill>
            <a:srgbClr val="7E001E"/>
          </a:solidFill>
          <a:ln w="12700">
            <a:solidFill>
              <a:srgbClr val="7E001E"/>
            </a:solidFill>
            <a:prstDash val="solid"/>
          </a:ln>
        </p:spPr>
        <p:txBody>
          <a:bodyPr/>
          <a:lstStyle/>
          <a:p>
            <a:endParaRPr lang="en-US"/>
          </a:p>
        </p:txBody>
      </p:sp>
      <p:sp>
        <p:nvSpPr>
          <p:cNvPr id="5" name="Shape 3"/>
          <p:cNvSpPr/>
          <p:nvPr/>
        </p:nvSpPr>
        <p:spPr>
          <a:xfrm rot="10800000">
            <a:off x="11475720" y="0"/>
            <a:ext cx="457200" cy="6858000"/>
          </a:xfrm>
          <a:prstGeom prst="trapezoid">
            <a:avLst/>
          </a:prstGeom>
          <a:solidFill>
            <a:srgbClr val="C90035"/>
          </a:solidFill>
          <a:ln w="12700">
            <a:solidFill>
              <a:srgbClr val="C90035"/>
            </a:solidFill>
            <a:prstDash val="solid"/>
          </a:ln>
        </p:spPr>
        <p:txBody>
          <a:bodyPr/>
          <a:lstStyle/>
          <a:p>
            <a:endParaRPr lang="en-US"/>
          </a:p>
        </p:txBody>
      </p:sp>
      <p:sp>
        <p:nvSpPr>
          <p:cNvPr id="6" name="Text 4"/>
          <p:cNvSpPr/>
          <p:nvPr/>
        </p:nvSpPr>
        <p:spPr>
          <a:xfrm>
            <a:off x="11064240" y="6327648"/>
            <a:ext cx="411480" cy="201168"/>
          </a:xfrm>
          <a:prstGeom prst="rect">
            <a:avLst/>
          </a:prstGeom>
          <a:noFill/>
          <a:ln/>
        </p:spPr>
        <p:txBody>
          <a:bodyPr wrap="square"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02</a:t>
            </a:r>
            <a:endParaRPr lang="en-US" sz="900" dirty="0"/>
          </a:p>
        </p:txBody>
      </p:sp>
      <p:sp>
        <p:nvSpPr>
          <p:cNvPr id="7" name="Text 5"/>
          <p:cNvSpPr/>
          <p:nvPr/>
        </p:nvSpPr>
        <p:spPr>
          <a:xfrm>
            <a:off x="640080" y="6419088"/>
            <a:ext cx="4114800" cy="164592"/>
          </a:xfrm>
          <a:prstGeom prst="rect">
            <a:avLst/>
          </a:prstGeom>
          <a:noFill/>
          <a:ln/>
        </p:spPr>
        <p:txBody>
          <a:bodyPr wrap="square" rtlCol="0" anchor="ctr"/>
          <a:lstStyle/>
          <a:p>
            <a:pPr marL="0" indent="0">
              <a:buNone/>
            </a:pPr>
            <a:r>
              <a:rPr lang="en-US" sz="800" dirty="0">
                <a:solidFill>
                  <a:srgbClr val="FFFFFF"/>
                </a:solidFill>
                <a:latin typeface="Arial" pitchFamily="34" charset="0"/>
                <a:ea typeface="Arial" pitchFamily="34" charset="-122"/>
                <a:cs typeface="Arial" pitchFamily="34" charset="-120"/>
              </a:rPr>
              <a:t>Research background</a:t>
            </a:r>
            <a:endParaRPr lang="en-US" sz="800" dirty="0"/>
          </a:p>
        </p:txBody>
      </p:sp>
      <p:sp>
        <p:nvSpPr>
          <p:cNvPr id="8" name="Text 6"/>
          <p:cNvSpPr/>
          <p:nvPr/>
        </p:nvSpPr>
        <p:spPr>
          <a:xfrm>
            <a:off x="583910" y="328532"/>
            <a:ext cx="8066314" cy="1234440"/>
          </a:xfrm>
          <a:prstGeom prst="rect">
            <a:avLst/>
          </a:prstGeom>
          <a:noFill/>
          <a:ln/>
        </p:spPr>
        <p:txBody>
          <a:bodyPr wrap="square" rtlCol="0" anchor="ctr">
            <a:normAutofit/>
          </a:bodyPr>
          <a:lstStyle/>
          <a:p>
            <a:pPr marL="0" indent="0">
              <a:buNone/>
            </a:pPr>
            <a:r>
              <a:rPr lang="en-US" sz="3000" b="1" dirty="0">
                <a:solidFill>
                  <a:srgbClr val="7E001E"/>
                </a:solidFill>
                <a:latin typeface="Arial Black" pitchFamily="34" charset="0"/>
                <a:ea typeface="Arial Black" pitchFamily="34" charset="-122"/>
                <a:cs typeface="Arial Black" pitchFamily="34" charset="-120"/>
              </a:rPr>
              <a:t>RESEARCH BACKGROUND</a:t>
            </a:r>
          </a:p>
          <a:p>
            <a:pPr marL="0" indent="0">
              <a:buNone/>
            </a:pPr>
            <a:r>
              <a:rPr lang="en-US" sz="2000" b="1" dirty="0">
                <a:solidFill>
                  <a:srgbClr val="7E001E"/>
                </a:solidFill>
                <a:latin typeface="Arial Black" pitchFamily="34" charset="0"/>
                <a:ea typeface="Arial Black" pitchFamily="34" charset="-122"/>
                <a:cs typeface="Arial Black" pitchFamily="34" charset="-120"/>
              </a:rPr>
              <a:t>WHY FRAUD DETECTION MATTERS</a:t>
            </a:r>
            <a:endParaRPr lang="en-US" sz="2000" dirty="0"/>
          </a:p>
        </p:txBody>
      </p:sp>
      <p:sp>
        <p:nvSpPr>
          <p:cNvPr id="9" name="Text 7"/>
          <p:cNvSpPr/>
          <p:nvPr/>
        </p:nvSpPr>
        <p:spPr>
          <a:xfrm>
            <a:off x="713232" y="1901952"/>
            <a:ext cx="5166360" cy="914400"/>
          </a:xfrm>
          <a:prstGeom prst="rect">
            <a:avLst/>
          </a:prstGeom>
          <a:noFill/>
          <a:ln/>
        </p:spPr>
        <p:txBody>
          <a:bodyPr wrap="square" lIns="381" tIns="381" rIns="381" bIns="381" rtlCol="0" anchor="ctr">
            <a:normAutofit/>
          </a:bodyPr>
          <a:lstStyle/>
          <a:p>
            <a:pPr marL="0" indent="0">
              <a:buNone/>
            </a:pPr>
            <a:r>
              <a:rPr lang="en-US" sz="1700" dirty="0">
                <a:solidFill>
                  <a:srgbClr val="241F20"/>
                </a:solidFill>
                <a:latin typeface="Arial" pitchFamily="34" charset="0"/>
                <a:ea typeface="Arial" pitchFamily="34" charset="-122"/>
                <a:cs typeface="Arial" pitchFamily="34" charset="-120"/>
              </a:rPr>
              <a:t>Payment fraud is both a technical classification task and an ongoing business risk.</a:t>
            </a:r>
            <a:endParaRPr lang="en-US" sz="1700" dirty="0"/>
          </a:p>
        </p:txBody>
      </p:sp>
      <p:sp>
        <p:nvSpPr>
          <p:cNvPr id="10" name="Shape 8"/>
          <p:cNvSpPr/>
          <p:nvPr/>
        </p:nvSpPr>
        <p:spPr>
          <a:xfrm>
            <a:off x="6217920" y="1700458"/>
            <a:ext cx="4434840" cy="960120"/>
          </a:xfrm>
          <a:prstGeom prst="roundRect">
            <a:avLst>
              <a:gd name="adj" fmla="val 7619"/>
            </a:avLst>
          </a:prstGeom>
          <a:solidFill>
            <a:srgbClr val="7E001E"/>
          </a:solidFill>
          <a:ln w="12700">
            <a:solidFill>
              <a:srgbClr val="7E001E"/>
            </a:solidFill>
            <a:prstDash val="solid"/>
          </a:ln>
        </p:spPr>
        <p:txBody>
          <a:bodyPr/>
          <a:lstStyle/>
          <a:p>
            <a:endParaRPr lang="en-US"/>
          </a:p>
        </p:txBody>
      </p:sp>
      <p:sp>
        <p:nvSpPr>
          <p:cNvPr id="11" name="Text 9"/>
          <p:cNvSpPr/>
          <p:nvPr/>
        </p:nvSpPr>
        <p:spPr>
          <a:xfrm>
            <a:off x="6382512" y="1910770"/>
            <a:ext cx="411480" cy="384048"/>
          </a:xfrm>
          <a:prstGeom prst="rect">
            <a:avLst/>
          </a:prstGeom>
          <a:noFill/>
          <a:ln/>
        </p:spPr>
        <p:txBody>
          <a:bodyPr wrap="square" rtlCol="0" anchor="ctr"/>
          <a:lstStyle/>
          <a:p>
            <a:pPr marL="0" indent="0">
              <a:buNone/>
            </a:pPr>
            <a:r>
              <a:rPr lang="en-US" sz="2200" dirty="0">
                <a:solidFill>
                  <a:srgbClr val="FFFFFF"/>
                </a:solidFill>
                <a:latin typeface="Arial" pitchFamily="34" charset="0"/>
                <a:ea typeface="Arial" pitchFamily="34" charset="-122"/>
                <a:cs typeface="Arial" pitchFamily="34" charset="-120"/>
              </a:rPr>
              <a:t>⚠</a:t>
            </a:r>
            <a:endParaRPr lang="en-US" sz="2200" dirty="0"/>
          </a:p>
        </p:txBody>
      </p:sp>
      <p:sp>
        <p:nvSpPr>
          <p:cNvPr id="12" name="Text 10"/>
          <p:cNvSpPr/>
          <p:nvPr/>
        </p:nvSpPr>
        <p:spPr>
          <a:xfrm>
            <a:off x="6931152" y="1855906"/>
            <a:ext cx="3566160" cy="292608"/>
          </a:xfrm>
          <a:prstGeom prst="rect">
            <a:avLst/>
          </a:prstGeom>
          <a:noFill/>
          <a:ln/>
        </p:spPr>
        <p:txBody>
          <a:bodyPr wrap="square" rtlCol="0" anchor="ctr">
            <a:normAutofit lnSpcReduction="10000"/>
          </a:bodyPr>
          <a:lstStyle/>
          <a:p>
            <a:pPr marL="0" indent="0">
              <a:buNone/>
            </a:pPr>
            <a:r>
              <a:rPr lang="en-US" sz="1400" dirty="0">
                <a:solidFill>
                  <a:srgbClr val="FFFFFF"/>
                </a:solidFill>
                <a:latin typeface="Arial Black" pitchFamily="34" charset="0"/>
                <a:ea typeface="Arial Black" pitchFamily="34" charset="-122"/>
                <a:cs typeface="Arial Black" pitchFamily="34" charset="-120"/>
              </a:rPr>
              <a:t>PAYMENT RISK</a:t>
            </a:r>
            <a:endParaRPr lang="en-US" sz="1400" dirty="0"/>
          </a:p>
        </p:txBody>
      </p:sp>
      <p:sp>
        <p:nvSpPr>
          <p:cNvPr id="13" name="Text 11"/>
          <p:cNvSpPr/>
          <p:nvPr/>
        </p:nvSpPr>
        <p:spPr>
          <a:xfrm>
            <a:off x="6931152" y="2203378"/>
            <a:ext cx="3566160" cy="365760"/>
          </a:xfrm>
          <a:prstGeom prst="rect">
            <a:avLst/>
          </a:prstGeom>
          <a:noFill/>
          <a:ln/>
        </p:spPr>
        <p:txBody>
          <a:bodyPr wrap="square" rtlCol="0" anchor="ctr">
            <a:normAutofit fontScale="92500" lnSpcReduction="10000"/>
          </a:bodyPr>
          <a:lstStyle/>
          <a:p>
            <a:pPr marL="0" indent="0">
              <a:buNone/>
            </a:pPr>
            <a:r>
              <a:rPr lang="en-US" sz="1050" dirty="0">
                <a:solidFill>
                  <a:srgbClr val="FFFFFF"/>
                </a:solidFill>
                <a:latin typeface="Arial" pitchFamily="34" charset="0"/>
                <a:ea typeface="Arial" pitchFamily="34" charset="-122"/>
                <a:cs typeface="Arial" pitchFamily="34" charset="-120"/>
              </a:rPr>
              <a:t>Fraud can involve stolen cards, stolen credentials, account takeover and card-not-present abuse.</a:t>
            </a:r>
            <a:endParaRPr lang="en-US" sz="1050" dirty="0"/>
          </a:p>
        </p:txBody>
      </p:sp>
      <p:sp>
        <p:nvSpPr>
          <p:cNvPr id="14" name="Shape 12"/>
          <p:cNvSpPr/>
          <p:nvPr/>
        </p:nvSpPr>
        <p:spPr>
          <a:xfrm>
            <a:off x="6217920" y="2980618"/>
            <a:ext cx="4434840" cy="960120"/>
          </a:xfrm>
          <a:prstGeom prst="roundRect">
            <a:avLst>
              <a:gd name="adj" fmla="val 7619"/>
            </a:avLst>
          </a:prstGeom>
          <a:solidFill>
            <a:srgbClr val="7E001E"/>
          </a:solidFill>
          <a:ln w="12700">
            <a:solidFill>
              <a:srgbClr val="7E001E"/>
            </a:solidFill>
            <a:prstDash val="solid"/>
          </a:ln>
        </p:spPr>
        <p:txBody>
          <a:bodyPr/>
          <a:lstStyle/>
          <a:p>
            <a:endParaRPr lang="en-US"/>
          </a:p>
        </p:txBody>
      </p:sp>
      <p:sp>
        <p:nvSpPr>
          <p:cNvPr id="15" name="Text 13"/>
          <p:cNvSpPr/>
          <p:nvPr/>
        </p:nvSpPr>
        <p:spPr>
          <a:xfrm>
            <a:off x="6382512" y="3190930"/>
            <a:ext cx="411480" cy="384048"/>
          </a:xfrm>
          <a:prstGeom prst="rect">
            <a:avLst/>
          </a:prstGeom>
          <a:noFill/>
          <a:ln/>
        </p:spPr>
        <p:txBody>
          <a:bodyPr wrap="square" rtlCol="0" anchor="ctr"/>
          <a:lstStyle/>
          <a:p>
            <a:pPr marL="0" indent="0">
              <a:buNone/>
            </a:pPr>
            <a:r>
              <a:rPr lang="en-US" sz="2200" dirty="0">
                <a:solidFill>
                  <a:srgbClr val="FFFFFF"/>
                </a:solidFill>
                <a:latin typeface="Arial" pitchFamily="34" charset="0"/>
                <a:ea typeface="Arial" pitchFamily="34" charset="-122"/>
                <a:cs typeface="Arial" pitchFamily="34" charset="-120"/>
              </a:rPr>
              <a:t>ML</a:t>
            </a:r>
            <a:endParaRPr lang="en-US" sz="2200" dirty="0"/>
          </a:p>
        </p:txBody>
      </p:sp>
      <p:sp>
        <p:nvSpPr>
          <p:cNvPr id="16" name="Text 14"/>
          <p:cNvSpPr/>
          <p:nvPr/>
        </p:nvSpPr>
        <p:spPr>
          <a:xfrm>
            <a:off x="6931152" y="3136066"/>
            <a:ext cx="3566160" cy="292608"/>
          </a:xfrm>
          <a:prstGeom prst="rect">
            <a:avLst/>
          </a:prstGeom>
          <a:noFill/>
          <a:ln/>
        </p:spPr>
        <p:txBody>
          <a:bodyPr wrap="square" rtlCol="0" anchor="ctr">
            <a:normAutofit lnSpcReduction="10000"/>
          </a:bodyPr>
          <a:lstStyle/>
          <a:p>
            <a:pPr marL="0" indent="0">
              <a:buNone/>
            </a:pPr>
            <a:r>
              <a:rPr lang="en-US" sz="1400" dirty="0">
                <a:solidFill>
                  <a:srgbClr val="FFFFFF"/>
                </a:solidFill>
                <a:latin typeface="Arial Black" pitchFamily="34" charset="0"/>
                <a:ea typeface="Arial Black" pitchFamily="34" charset="-122"/>
                <a:cs typeface="Arial Black" pitchFamily="34" charset="-120"/>
              </a:rPr>
              <a:t>MACHINE LEARNING ROLE</a:t>
            </a:r>
            <a:endParaRPr lang="en-US" sz="1400" dirty="0"/>
          </a:p>
        </p:txBody>
      </p:sp>
      <p:sp>
        <p:nvSpPr>
          <p:cNvPr id="17" name="Text 15"/>
          <p:cNvSpPr/>
          <p:nvPr/>
        </p:nvSpPr>
        <p:spPr>
          <a:xfrm>
            <a:off x="6931152" y="3483538"/>
            <a:ext cx="3566160" cy="365760"/>
          </a:xfrm>
          <a:prstGeom prst="rect">
            <a:avLst/>
          </a:prstGeom>
          <a:noFill/>
          <a:ln/>
        </p:spPr>
        <p:txBody>
          <a:bodyPr wrap="square" rtlCol="0" anchor="ctr">
            <a:normAutofit fontScale="92500" lnSpcReduction="10000"/>
          </a:bodyPr>
          <a:lstStyle/>
          <a:p>
            <a:pPr marL="0" indent="0">
              <a:buNone/>
            </a:pPr>
            <a:r>
              <a:rPr lang="en-US" sz="1050" dirty="0">
                <a:solidFill>
                  <a:srgbClr val="FFFFFF"/>
                </a:solidFill>
                <a:latin typeface="Arial" pitchFamily="34" charset="0"/>
                <a:ea typeface="Arial" pitchFamily="34" charset="-122"/>
                <a:cs typeface="Arial" pitchFamily="34" charset="-120"/>
              </a:rPr>
              <a:t>ML estimates fraud probability from combinations of transaction attributes that may be weak individually.</a:t>
            </a:r>
            <a:endParaRPr lang="en-US" sz="1050" dirty="0"/>
          </a:p>
        </p:txBody>
      </p:sp>
      <p:sp>
        <p:nvSpPr>
          <p:cNvPr id="18" name="Shape 16"/>
          <p:cNvSpPr/>
          <p:nvPr/>
        </p:nvSpPr>
        <p:spPr>
          <a:xfrm>
            <a:off x="6217920" y="4260778"/>
            <a:ext cx="4434840" cy="960120"/>
          </a:xfrm>
          <a:prstGeom prst="roundRect">
            <a:avLst>
              <a:gd name="adj" fmla="val 7619"/>
            </a:avLst>
          </a:prstGeom>
          <a:solidFill>
            <a:srgbClr val="7E001E"/>
          </a:solidFill>
          <a:ln w="12700">
            <a:solidFill>
              <a:srgbClr val="7E001E"/>
            </a:solidFill>
            <a:prstDash val="solid"/>
          </a:ln>
        </p:spPr>
        <p:txBody>
          <a:bodyPr/>
          <a:lstStyle/>
          <a:p>
            <a:endParaRPr lang="en-US"/>
          </a:p>
        </p:txBody>
      </p:sp>
      <p:sp>
        <p:nvSpPr>
          <p:cNvPr id="19" name="Text 17"/>
          <p:cNvSpPr/>
          <p:nvPr/>
        </p:nvSpPr>
        <p:spPr>
          <a:xfrm>
            <a:off x="6382512" y="4471090"/>
            <a:ext cx="411480" cy="384048"/>
          </a:xfrm>
          <a:prstGeom prst="rect">
            <a:avLst/>
          </a:prstGeom>
          <a:noFill/>
          <a:ln/>
        </p:spPr>
        <p:txBody>
          <a:bodyPr wrap="square" rtlCol="0" anchor="ctr"/>
          <a:lstStyle/>
          <a:p>
            <a:pPr marL="0" indent="0">
              <a:buNone/>
            </a:pPr>
            <a:r>
              <a:rPr lang="en-US" sz="2200" dirty="0">
                <a:solidFill>
                  <a:srgbClr val="FFFFFF"/>
                </a:solidFill>
                <a:latin typeface="Arial" pitchFamily="34" charset="0"/>
                <a:ea typeface="Arial" pitchFamily="34" charset="-122"/>
                <a:cs typeface="Arial" pitchFamily="34" charset="-120"/>
              </a:rPr>
              <a:t>✓</a:t>
            </a:r>
            <a:endParaRPr lang="en-US" sz="2200" dirty="0"/>
          </a:p>
        </p:txBody>
      </p:sp>
      <p:sp>
        <p:nvSpPr>
          <p:cNvPr id="20" name="Text 18"/>
          <p:cNvSpPr/>
          <p:nvPr/>
        </p:nvSpPr>
        <p:spPr>
          <a:xfrm>
            <a:off x="6931152" y="4416226"/>
            <a:ext cx="3566160" cy="292608"/>
          </a:xfrm>
          <a:prstGeom prst="rect">
            <a:avLst/>
          </a:prstGeom>
          <a:noFill/>
          <a:ln/>
        </p:spPr>
        <p:txBody>
          <a:bodyPr wrap="square" rtlCol="0" anchor="ctr">
            <a:normAutofit lnSpcReduction="10000"/>
          </a:bodyPr>
          <a:lstStyle/>
          <a:p>
            <a:pPr marL="0" indent="0">
              <a:buNone/>
            </a:pPr>
            <a:r>
              <a:rPr lang="en-US" sz="1400" dirty="0">
                <a:solidFill>
                  <a:srgbClr val="FFFFFF"/>
                </a:solidFill>
                <a:latin typeface="Arial Black" pitchFamily="34" charset="0"/>
                <a:ea typeface="Arial Black" pitchFamily="34" charset="-122"/>
                <a:cs typeface="Arial Black" pitchFamily="34" charset="-120"/>
              </a:rPr>
              <a:t>OPERATIONAL CHALLENGE</a:t>
            </a:r>
            <a:endParaRPr lang="en-US" sz="1400" dirty="0"/>
          </a:p>
        </p:txBody>
      </p:sp>
      <p:sp>
        <p:nvSpPr>
          <p:cNvPr id="21" name="Text 19"/>
          <p:cNvSpPr/>
          <p:nvPr/>
        </p:nvSpPr>
        <p:spPr>
          <a:xfrm>
            <a:off x="6931152" y="4763698"/>
            <a:ext cx="3566160" cy="365760"/>
          </a:xfrm>
          <a:prstGeom prst="rect">
            <a:avLst/>
          </a:prstGeom>
          <a:noFill/>
          <a:ln/>
        </p:spPr>
        <p:txBody>
          <a:bodyPr wrap="square" rtlCol="0" anchor="ctr">
            <a:normAutofit fontScale="92500" lnSpcReduction="10000"/>
          </a:bodyPr>
          <a:lstStyle/>
          <a:p>
            <a:pPr marL="0" indent="0">
              <a:buNone/>
            </a:pPr>
            <a:r>
              <a:rPr lang="en-US" sz="1050" dirty="0">
                <a:solidFill>
                  <a:srgbClr val="FFFFFF"/>
                </a:solidFill>
                <a:latin typeface="Arial" pitchFamily="34" charset="0"/>
                <a:ea typeface="Arial" pitchFamily="34" charset="-122"/>
                <a:cs typeface="Arial" pitchFamily="34" charset="-120"/>
              </a:rPr>
              <a:t>A useful model must detect rare fraud while limiting false alerts, review cost and customer friction.</a:t>
            </a:r>
            <a:endParaRPr lang="en-US" sz="1050" dirty="0"/>
          </a:p>
        </p:txBody>
      </p:sp>
      <p:sp>
        <p:nvSpPr>
          <p:cNvPr id="22" name="Shape 20"/>
          <p:cNvSpPr/>
          <p:nvPr/>
        </p:nvSpPr>
        <p:spPr>
          <a:xfrm>
            <a:off x="685800" y="3566160"/>
            <a:ext cx="2194560" cy="822960"/>
          </a:xfrm>
          <a:prstGeom prst="rect">
            <a:avLst/>
          </a:prstGeom>
          <a:solidFill>
            <a:srgbClr val="EFEDEA"/>
          </a:solidFill>
          <a:ln w="12700">
            <a:solidFill>
              <a:srgbClr val="E3E0DA">
                <a:alpha val="80000"/>
              </a:srgbClr>
            </a:solidFill>
            <a:prstDash val="solid"/>
          </a:ln>
        </p:spPr>
        <p:txBody>
          <a:bodyPr/>
          <a:lstStyle/>
          <a:p>
            <a:endParaRPr lang="en-US"/>
          </a:p>
        </p:txBody>
      </p:sp>
      <p:sp>
        <p:nvSpPr>
          <p:cNvPr id="23" name="Text 21"/>
          <p:cNvSpPr/>
          <p:nvPr/>
        </p:nvSpPr>
        <p:spPr>
          <a:xfrm>
            <a:off x="822960" y="3675888"/>
            <a:ext cx="1920240" cy="384048"/>
          </a:xfrm>
          <a:prstGeom prst="rect">
            <a:avLst/>
          </a:prstGeom>
          <a:noFill/>
          <a:ln/>
        </p:spPr>
        <p:txBody>
          <a:bodyPr wrap="square" rtlCol="0" anchor="ctr">
            <a:normAutofit fontScale="92500" lnSpcReduction="10000"/>
          </a:bodyPr>
          <a:lstStyle/>
          <a:p>
            <a:pPr marL="0" indent="0">
              <a:buNone/>
            </a:pPr>
            <a:r>
              <a:rPr lang="en-US" sz="2300" b="1" dirty="0">
                <a:solidFill>
                  <a:srgbClr val="7E001E"/>
                </a:solidFill>
                <a:latin typeface="Arial Black" pitchFamily="34" charset="0"/>
                <a:ea typeface="Arial Black" pitchFamily="34" charset="-122"/>
                <a:cs typeface="Arial Black" pitchFamily="34" charset="-120"/>
              </a:rPr>
              <a:t>EUR 4.2bn</a:t>
            </a:r>
            <a:endParaRPr lang="en-US" sz="2300" dirty="0"/>
          </a:p>
        </p:txBody>
      </p:sp>
      <p:sp>
        <p:nvSpPr>
          <p:cNvPr id="24" name="Text 22"/>
          <p:cNvSpPr/>
          <p:nvPr/>
        </p:nvSpPr>
        <p:spPr>
          <a:xfrm>
            <a:off x="841247" y="4096512"/>
            <a:ext cx="2146097" cy="237744"/>
          </a:xfrm>
          <a:prstGeom prst="rect">
            <a:avLst/>
          </a:prstGeom>
          <a:noFill/>
          <a:ln/>
        </p:spPr>
        <p:txBody>
          <a:bodyPr wrap="square" rtlCol="0" anchor="ctr">
            <a:noAutofit/>
          </a:bodyPr>
          <a:lstStyle/>
          <a:p>
            <a:pPr marL="0" indent="0">
              <a:buNone/>
            </a:pPr>
            <a:r>
              <a:rPr lang="en-US" sz="900" dirty="0">
                <a:solidFill>
                  <a:srgbClr val="241F20"/>
                </a:solidFill>
                <a:latin typeface="Arial" pitchFamily="34" charset="0"/>
                <a:ea typeface="Arial" pitchFamily="34" charset="-122"/>
                <a:cs typeface="Arial" pitchFamily="34" charset="-120"/>
              </a:rPr>
              <a:t>EEA payment fraud value in 2024</a:t>
            </a:r>
            <a:endParaRPr lang="en-US" sz="900" dirty="0"/>
          </a:p>
        </p:txBody>
      </p:sp>
      <p:sp>
        <p:nvSpPr>
          <p:cNvPr id="25" name="Shape 23"/>
          <p:cNvSpPr/>
          <p:nvPr/>
        </p:nvSpPr>
        <p:spPr>
          <a:xfrm>
            <a:off x="3090672" y="3566160"/>
            <a:ext cx="2194560" cy="822960"/>
          </a:xfrm>
          <a:prstGeom prst="rect">
            <a:avLst/>
          </a:prstGeom>
          <a:solidFill>
            <a:srgbClr val="EFEDEA"/>
          </a:solidFill>
          <a:ln w="12700">
            <a:solidFill>
              <a:srgbClr val="E3E0DA">
                <a:alpha val="80000"/>
              </a:srgbClr>
            </a:solidFill>
            <a:prstDash val="solid"/>
          </a:ln>
        </p:spPr>
        <p:txBody>
          <a:bodyPr/>
          <a:lstStyle/>
          <a:p>
            <a:endParaRPr lang="en-US"/>
          </a:p>
        </p:txBody>
      </p:sp>
      <p:sp>
        <p:nvSpPr>
          <p:cNvPr id="26" name="Text 24"/>
          <p:cNvSpPr/>
          <p:nvPr/>
        </p:nvSpPr>
        <p:spPr>
          <a:xfrm>
            <a:off x="3227832" y="3675888"/>
            <a:ext cx="2468880" cy="384048"/>
          </a:xfrm>
          <a:prstGeom prst="rect">
            <a:avLst/>
          </a:prstGeom>
          <a:noFill/>
          <a:ln/>
        </p:spPr>
        <p:txBody>
          <a:bodyPr wrap="square" rtlCol="0" anchor="ctr">
            <a:normAutofit fontScale="92500" lnSpcReduction="10000"/>
          </a:bodyPr>
          <a:lstStyle/>
          <a:p>
            <a:pPr marL="0" indent="0">
              <a:buNone/>
            </a:pPr>
            <a:r>
              <a:rPr lang="en-US" sz="2300" b="1" dirty="0">
                <a:solidFill>
                  <a:srgbClr val="C90035"/>
                </a:solidFill>
                <a:latin typeface="Arial Black" pitchFamily="34" charset="0"/>
                <a:ea typeface="Arial Black" pitchFamily="34" charset="-122"/>
                <a:cs typeface="Arial Black" pitchFamily="34" charset="-120"/>
              </a:rPr>
              <a:t>GBP 1.28bn</a:t>
            </a:r>
            <a:endParaRPr lang="en-US" sz="2300" dirty="0"/>
          </a:p>
        </p:txBody>
      </p:sp>
      <p:sp>
        <p:nvSpPr>
          <p:cNvPr id="27" name="Text 25"/>
          <p:cNvSpPr/>
          <p:nvPr/>
        </p:nvSpPr>
        <p:spPr>
          <a:xfrm>
            <a:off x="3246120" y="4096512"/>
            <a:ext cx="1883664" cy="274320"/>
          </a:xfrm>
          <a:prstGeom prst="rect">
            <a:avLst/>
          </a:prstGeom>
          <a:noFill/>
          <a:ln/>
        </p:spPr>
        <p:txBody>
          <a:bodyPr wrap="square" rtlCol="0" anchor="ctr">
            <a:noAutofit/>
          </a:bodyPr>
          <a:lstStyle/>
          <a:p>
            <a:pPr marL="0" indent="0">
              <a:buNone/>
            </a:pPr>
            <a:r>
              <a:rPr lang="en-US" sz="900" dirty="0">
                <a:solidFill>
                  <a:srgbClr val="241F20"/>
                </a:solidFill>
                <a:latin typeface="Arial" pitchFamily="34" charset="0"/>
                <a:ea typeface="Arial" pitchFamily="34" charset="-122"/>
                <a:cs typeface="Arial" pitchFamily="34" charset="-120"/>
              </a:rPr>
              <a:t>UK payment-fraud losses in 2025</a:t>
            </a:r>
            <a:endParaRPr lang="en-US" sz="900" dirty="0"/>
          </a:p>
        </p:txBody>
      </p:sp>
      <p:sp>
        <p:nvSpPr>
          <p:cNvPr id="28" name="Text 26"/>
          <p:cNvSpPr/>
          <p:nvPr/>
        </p:nvSpPr>
        <p:spPr>
          <a:xfrm>
            <a:off x="640080" y="5961888"/>
            <a:ext cx="10607040" cy="164592"/>
          </a:xfrm>
          <a:prstGeom prst="rect">
            <a:avLst/>
          </a:prstGeom>
          <a:noFill/>
          <a:ln/>
        </p:spPr>
        <p:txBody>
          <a:bodyPr wrap="square" lIns="254" tIns="254" rIns="254" bIns="254" rtlCol="0" anchor="ctr"/>
          <a:lstStyle/>
          <a:p>
            <a:pPr marL="0" indent="0">
              <a:buNone/>
            </a:pPr>
            <a:r>
              <a:rPr lang="en-US" sz="750" i="1" dirty="0">
                <a:solidFill>
                  <a:srgbClr val="FFFFFF"/>
                </a:solidFill>
                <a:latin typeface="Arial" pitchFamily="34" charset="0"/>
                <a:ea typeface="Arial" pitchFamily="34" charset="-122"/>
                <a:cs typeface="Arial" pitchFamily="34" charset="-120"/>
              </a:rPr>
              <a:t>Sources: EBA/ECB payment fraud report [16]; UK Finance annual fraud report [31]; ML fraud literature [3], [4], [19].</a:t>
            </a:r>
            <a:endParaRPr lang="en-US" sz="7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8F7F3"/>
        </a:solidFill>
        <a:effectLst/>
      </p:bgPr>
    </p:bg>
    <p:spTree>
      <p:nvGrpSpPr>
        <p:cNvPr id="1" name=""/>
        <p:cNvGrpSpPr/>
        <p:nvPr/>
      </p:nvGrpSpPr>
      <p:grpSpPr>
        <a:xfrm>
          <a:off x="0" y="0"/>
          <a:ext cx="0" cy="0"/>
          <a:chOff x="0" y="0"/>
          <a:chExt cx="0" cy="0"/>
        </a:xfrm>
      </p:grpSpPr>
      <p:sp>
        <p:nvSpPr>
          <p:cNvPr id="2" name="Shape 0"/>
          <p:cNvSpPr/>
          <p:nvPr/>
        </p:nvSpPr>
        <p:spPr>
          <a:xfrm>
            <a:off x="0" y="6144768"/>
            <a:ext cx="12191695" cy="713232"/>
          </a:xfrm>
          <a:prstGeom prst="rect">
            <a:avLst/>
          </a:prstGeom>
          <a:solidFill>
            <a:srgbClr val="C90035"/>
          </a:solidFill>
          <a:ln w="12700">
            <a:solidFill>
              <a:srgbClr val="C90035"/>
            </a:solidFill>
            <a:prstDash val="solid"/>
          </a:ln>
        </p:spPr>
        <p:txBody>
          <a:bodyPr/>
          <a:lstStyle/>
          <a:p>
            <a:endParaRPr lang="en-US"/>
          </a:p>
        </p:txBody>
      </p:sp>
      <p:sp>
        <p:nvSpPr>
          <p:cNvPr id="3" name="Shape 1"/>
          <p:cNvSpPr/>
          <p:nvPr/>
        </p:nvSpPr>
        <p:spPr>
          <a:xfrm>
            <a:off x="5897880" y="0"/>
            <a:ext cx="2468880" cy="6126480"/>
          </a:xfrm>
          <a:prstGeom prst="parallelogram">
            <a:avLst/>
          </a:prstGeom>
          <a:solidFill>
            <a:srgbClr val="EFEDEA"/>
          </a:solidFill>
          <a:ln w="12700">
            <a:solidFill>
              <a:srgbClr val="EFEDEA">
                <a:alpha val="0"/>
              </a:srgbClr>
            </a:solidFill>
            <a:prstDash val="solid"/>
          </a:ln>
        </p:spPr>
        <p:txBody>
          <a:bodyPr/>
          <a:lstStyle/>
          <a:p>
            <a:endParaRPr lang="en-US"/>
          </a:p>
        </p:txBody>
      </p:sp>
      <p:sp>
        <p:nvSpPr>
          <p:cNvPr id="4" name="Shape 2"/>
          <p:cNvSpPr/>
          <p:nvPr/>
        </p:nvSpPr>
        <p:spPr>
          <a:xfrm rot="10800000">
            <a:off x="11155680" y="0"/>
            <a:ext cx="502920" cy="6858000"/>
          </a:xfrm>
          <a:prstGeom prst="trapezoid">
            <a:avLst/>
          </a:prstGeom>
          <a:solidFill>
            <a:srgbClr val="7E001E"/>
          </a:solidFill>
          <a:ln w="12700">
            <a:solidFill>
              <a:srgbClr val="7E001E"/>
            </a:solidFill>
            <a:prstDash val="solid"/>
          </a:ln>
        </p:spPr>
        <p:txBody>
          <a:bodyPr/>
          <a:lstStyle/>
          <a:p>
            <a:endParaRPr lang="en-US"/>
          </a:p>
        </p:txBody>
      </p:sp>
      <p:sp>
        <p:nvSpPr>
          <p:cNvPr id="5" name="Shape 3"/>
          <p:cNvSpPr/>
          <p:nvPr/>
        </p:nvSpPr>
        <p:spPr>
          <a:xfrm rot="10800000">
            <a:off x="11475720" y="0"/>
            <a:ext cx="457200" cy="6858000"/>
          </a:xfrm>
          <a:prstGeom prst="trapezoid">
            <a:avLst/>
          </a:prstGeom>
          <a:solidFill>
            <a:srgbClr val="C90035"/>
          </a:solidFill>
          <a:ln w="12700">
            <a:solidFill>
              <a:srgbClr val="C90035"/>
            </a:solidFill>
            <a:prstDash val="solid"/>
          </a:ln>
        </p:spPr>
        <p:txBody>
          <a:bodyPr/>
          <a:lstStyle/>
          <a:p>
            <a:endParaRPr lang="en-US"/>
          </a:p>
        </p:txBody>
      </p:sp>
      <p:sp>
        <p:nvSpPr>
          <p:cNvPr id="6" name="Text 4"/>
          <p:cNvSpPr/>
          <p:nvPr/>
        </p:nvSpPr>
        <p:spPr>
          <a:xfrm>
            <a:off x="11064240" y="6327648"/>
            <a:ext cx="411480" cy="201168"/>
          </a:xfrm>
          <a:prstGeom prst="rect">
            <a:avLst/>
          </a:prstGeom>
          <a:noFill/>
          <a:ln/>
        </p:spPr>
        <p:txBody>
          <a:bodyPr wrap="square"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03</a:t>
            </a:r>
            <a:endParaRPr lang="en-US" sz="900" dirty="0"/>
          </a:p>
        </p:txBody>
      </p:sp>
      <p:sp>
        <p:nvSpPr>
          <p:cNvPr id="7" name="Text 5"/>
          <p:cNvSpPr/>
          <p:nvPr/>
        </p:nvSpPr>
        <p:spPr>
          <a:xfrm>
            <a:off x="640080" y="6419088"/>
            <a:ext cx="4114800" cy="164592"/>
          </a:xfrm>
          <a:prstGeom prst="rect">
            <a:avLst/>
          </a:prstGeom>
          <a:noFill/>
          <a:ln/>
        </p:spPr>
        <p:txBody>
          <a:bodyPr wrap="square" rtlCol="0" anchor="ctr"/>
          <a:lstStyle/>
          <a:p>
            <a:pPr marL="0" indent="0">
              <a:buNone/>
            </a:pPr>
            <a:r>
              <a:rPr lang="en-US" sz="800" dirty="0">
                <a:solidFill>
                  <a:srgbClr val="FFFFFF"/>
                </a:solidFill>
                <a:latin typeface="Arial" pitchFamily="34" charset="0"/>
                <a:ea typeface="Arial" pitchFamily="34" charset="-122"/>
                <a:cs typeface="Arial" pitchFamily="34" charset="-120"/>
              </a:rPr>
              <a:t>Problem statement and research gap</a:t>
            </a:r>
            <a:endParaRPr lang="en-US" sz="800" dirty="0"/>
          </a:p>
        </p:txBody>
      </p:sp>
      <p:sp>
        <p:nvSpPr>
          <p:cNvPr id="8" name="Text 6"/>
          <p:cNvSpPr/>
          <p:nvPr/>
        </p:nvSpPr>
        <p:spPr>
          <a:xfrm>
            <a:off x="685800" y="502920"/>
            <a:ext cx="4937760" cy="1234440"/>
          </a:xfrm>
          <a:prstGeom prst="rect">
            <a:avLst/>
          </a:prstGeom>
          <a:noFill/>
          <a:ln/>
        </p:spPr>
        <p:txBody>
          <a:bodyPr wrap="square" rtlCol="0" anchor="ctr">
            <a:normAutofit fontScale="85000" lnSpcReduction="10000"/>
          </a:bodyPr>
          <a:lstStyle/>
          <a:p>
            <a:pPr marL="0" indent="0">
              <a:buNone/>
            </a:pPr>
            <a:r>
              <a:rPr lang="en-US" sz="3000" b="1" dirty="0">
                <a:solidFill>
                  <a:srgbClr val="7E001E"/>
                </a:solidFill>
                <a:latin typeface="Arial Black" pitchFamily="34" charset="0"/>
                <a:ea typeface="Arial Black" pitchFamily="34" charset="-122"/>
                <a:cs typeface="Arial Black" pitchFamily="34" charset="-120"/>
              </a:rPr>
              <a:t>PROBLEM STATEMENT AND RESEARCH GAP</a:t>
            </a:r>
          </a:p>
          <a:p>
            <a:pPr marL="0" indent="0">
              <a:buNone/>
            </a:pPr>
            <a:r>
              <a:rPr lang="en-US" sz="2200" b="1" dirty="0">
                <a:solidFill>
                  <a:srgbClr val="7E001E"/>
                </a:solidFill>
                <a:latin typeface="Arial Black" pitchFamily="34" charset="0"/>
                <a:ea typeface="Arial Black" pitchFamily="34" charset="-122"/>
                <a:cs typeface="Arial Black" pitchFamily="34" charset="-120"/>
              </a:rPr>
              <a:t>THE PROBLEM IS NOT ACCURACY</a:t>
            </a:r>
            <a:endParaRPr lang="en-US" sz="2200" dirty="0"/>
          </a:p>
        </p:txBody>
      </p:sp>
      <p:sp>
        <p:nvSpPr>
          <p:cNvPr id="9" name="Text 7"/>
          <p:cNvSpPr/>
          <p:nvPr/>
        </p:nvSpPr>
        <p:spPr>
          <a:xfrm>
            <a:off x="713232" y="1737360"/>
            <a:ext cx="5230368" cy="914400"/>
          </a:xfrm>
          <a:prstGeom prst="rect">
            <a:avLst/>
          </a:prstGeom>
          <a:noFill/>
          <a:ln/>
        </p:spPr>
        <p:txBody>
          <a:bodyPr wrap="square" lIns="381" tIns="381" rIns="381" bIns="381" rtlCol="0" anchor="ctr">
            <a:normAutofit/>
          </a:bodyPr>
          <a:lstStyle/>
          <a:p>
            <a:pPr marL="0" indent="0">
              <a:buNone/>
            </a:pPr>
            <a:r>
              <a:rPr lang="en-US" sz="1700" dirty="0">
                <a:solidFill>
                  <a:srgbClr val="241F20"/>
                </a:solidFill>
                <a:latin typeface="Arial" pitchFamily="34" charset="0"/>
                <a:ea typeface="Arial" pitchFamily="34" charset="-122"/>
                <a:cs typeface="Arial" pitchFamily="34" charset="-120"/>
              </a:rPr>
              <a:t>A model can appear accurate while detecting no fraud because the positive class is extremely rare.</a:t>
            </a:r>
            <a:endParaRPr lang="en-US" sz="1700" dirty="0"/>
          </a:p>
        </p:txBody>
      </p:sp>
      <p:pic>
        <p:nvPicPr>
          <p:cNvPr id="10" name="Image 0" descr="/mnt/data/dissertation_media/image2.png"/>
          <p:cNvPicPr>
            <a:picLocks noChangeAspect="1"/>
          </p:cNvPicPr>
          <p:nvPr/>
        </p:nvPicPr>
        <p:blipFill>
          <a:blip r:embed="rId3"/>
          <a:stretch>
            <a:fillRect/>
          </a:stretch>
        </p:blipFill>
        <p:spPr>
          <a:xfrm>
            <a:off x="6461445" y="320040"/>
            <a:ext cx="3902069" cy="2377440"/>
          </a:xfrm>
          <a:prstGeom prst="rect">
            <a:avLst/>
          </a:prstGeom>
        </p:spPr>
      </p:pic>
      <p:sp>
        <p:nvSpPr>
          <p:cNvPr id="11" name="Shape 8"/>
          <p:cNvSpPr/>
          <p:nvPr/>
        </p:nvSpPr>
        <p:spPr>
          <a:xfrm>
            <a:off x="749808" y="3063239"/>
            <a:ext cx="3340922" cy="1097281"/>
          </a:xfrm>
          <a:prstGeom prst="roundRect">
            <a:avLst>
              <a:gd name="adj" fmla="val 8421"/>
            </a:avLst>
          </a:prstGeom>
          <a:solidFill>
            <a:srgbClr val="7E001E"/>
          </a:solidFill>
          <a:ln w="12700">
            <a:solidFill>
              <a:srgbClr val="7E001E"/>
            </a:solidFill>
            <a:prstDash val="solid"/>
          </a:ln>
        </p:spPr>
        <p:txBody>
          <a:bodyPr/>
          <a:lstStyle/>
          <a:p>
            <a:endParaRPr lang="en-US"/>
          </a:p>
        </p:txBody>
      </p:sp>
      <p:sp>
        <p:nvSpPr>
          <p:cNvPr id="12" name="Text 9"/>
          <p:cNvSpPr/>
          <p:nvPr/>
        </p:nvSpPr>
        <p:spPr>
          <a:xfrm>
            <a:off x="914399" y="3273552"/>
            <a:ext cx="462589" cy="485114"/>
          </a:xfrm>
          <a:prstGeom prst="rect">
            <a:avLst/>
          </a:prstGeom>
          <a:noFill/>
          <a:ln/>
        </p:spPr>
        <p:txBody>
          <a:bodyPr wrap="square" rtlCol="0" anchor="ctr"/>
          <a:lstStyle/>
          <a:p>
            <a:pPr marL="0" indent="0">
              <a:buNone/>
            </a:pPr>
            <a:r>
              <a:rPr lang="en-US" sz="2200" dirty="0">
                <a:solidFill>
                  <a:srgbClr val="FFFFFF"/>
                </a:solidFill>
                <a:latin typeface="Arial" pitchFamily="34" charset="0"/>
                <a:ea typeface="Arial" pitchFamily="34" charset="-122"/>
                <a:cs typeface="Arial" pitchFamily="34" charset="-120"/>
              </a:rPr>
              <a:t>1</a:t>
            </a:r>
            <a:endParaRPr lang="en-US" sz="2200" dirty="0"/>
          </a:p>
        </p:txBody>
      </p:sp>
      <p:sp>
        <p:nvSpPr>
          <p:cNvPr id="13" name="Text 10"/>
          <p:cNvSpPr/>
          <p:nvPr/>
        </p:nvSpPr>
        <p:spPr>
          <a:xfrm>
            <a:off x="1463039" y="3218688"/>
            <a:ext cx="2364345" cy="369610"/>
          </a:xfrm>
          <a:prstGeom prst="rect">
            <a:avLst/>
          </a:prstGeom>
          <a:noFill/>
          <a:ln/>
        </p:spPr>
        <p:txBody>
          <a:bodyPr wrap="square" rtlCol="0" anchor="ctr">
            <a:normAutofit/>
          </a:bodyPr>
          <a:lstStyle/>
          <a:p>
            <a:pPr marL="0" indent="0">
              <a:buNone/>
            </a:pPr>
            <a:r>
              <a:rPr lang="en-US" sz="1400" dirty="0">
                <a:solidFill>
                  <a:srgbClr val="FFFFFF"/>
                </a:solidFill>
                <a:latin typeface="Arial Black" pitchFamily="34" charset="0"/>
                <a:ea typeface="Arial Black" pitchFamily="34" charset="-122"/>
                <a:cs typeface="Arial Black" pitchFamily="34" charset="-120"/>
              </a:rPr>
              <a:t>CLASS IMBALANCE</a:t>
            </a:r>
            <a:endParaRPr lang="en-US" sz="1400" dirty="0"/>
          </a:p>
        </p:txBody>
      </p:sp>
      <p:sp>
        <p:nvSpPr>
          <p:cNvPr id="14" name="Text 11"/>
          <p:cNvSpPr/>
          <p:nvPr/>
        </p:nvSpPr>
        <p:spPr>
          <a:xfrm>
            <a:off x="1463039" y="3566160"/>
            <a:ext cx="2364345" cy="346510"/>
          </a:xfrm>
          <a:prstGeom prst="rect">
            <a:avLst/>
          </a:prstGeom>
          <a:noFill/>
          <a:ln/>
        </p:spPr>
        <p:txBody>
          <a:bodyPr wrap="square" rtlCol="0" anchor="ctr">
            <a:normAutofit fontScale="92500" lnSpcReduction="20000"/>
          </a:bodyPr>
          <a:lstStyle/>
          <a:p>
            <a:pPr marL="0" indent="0">
              <a:buNone/>
            </a:pPr>
            <a:r>
              <a:rPr lang="en-US" sz="1050" dirty="0">
                <a:solidFill>
                  <a:srgbClr val="FFFFFF"/>
                </a:solidFill>
                <a:latin typeface="Arial" pitchFamily="34" charset="0"/>
                <a:ea typeface="Arial" pitchFamily="34" charset="-122"/>
                <a:cs typeface="Arial" pitchFamily="34" charset="-120"/>
              </a:rPr>
              <a:t>Legitimate transactions dominate the learning objective.</a:t>
            </a:r>
            <a:endParaRPr lang="en-US" sz="1050" dirty="0"/>
          </a:p>
        </p:txBody>
      </p:sp>
      <p:sp>
        <p:nvSpPr>
          <p:cNvPr id="15" name="Shape 12"/>
          <p:cNvSpPr/>
          <p:nvPr/>
        </p:nvSpPr>
        <p:spPr>
          <a:xfrm>
            <a:off x="3886200" y="3063239"/>
            <a:ext cx="3340922" cy="1097281"/>
          </a:xfrm>
          <a:prstGeom prst="roundRect">
            <a:avLst>
              <a:gd name="adj" fmla="val 8421"/>
            </a:avLst>
          </a:prstGeom>
          <a:solidFill>
            <a:srgbClr val="7E001E"/>
          </a:solidFill>
          <a:ln w="12700">
            <a:solidFill>
              <a:srgbClr val="7E001E"/>
            </a:solidFill>
            <a:prstDash val="solid"/>
          </a:ln>
        </p:spPr>
        <p:txBody>
          <a:bodyPr/>
          <a:lstStyle/>
          <a:p>
            <a:endParaRPr lang="en-US"/>
          </a:p>
        </p:txBody>
      </p:sp>
      <p:sp>
        <p:nvSpPr>
          <p:cNvPr id="16" name="Text 13"/>
          <p:cNvSpPr/>
          <p:nvPr/>
        </p:nvSpPr>
        <p:spPr>
          <a:xfrm>
            <a:off x="4050791" y="3273552"/>
            <a:ext cx="462589" cy="485114"/>
          </a:xfrm>
          <a:prstGeom prst="rect">
            <a:avLst/>
          </a:prstGeom>
          <a:noFill/>
          <a:ln/>
        </p:spPr>
        <p:txBody>
          <a:bodyPr wrap="square" rtlCol="0" anchor="ctr"/>
          <a:lstStyle/>
          <a:p>
            <a:pPr marL="0" indent="0">
              <a:buNone/>
            </a:pPr>
            <a:r>
              <a:rPr lang="en-US" sz="2200" dirty="0">
                <a:solidFill>
                  <a:srgbClr val="FFFFFF"/>
                </a:solidFill>
                <a:latin typeface="Arial" pitchFamily="34" charset="0"/>
                <a:ea typeface="Arial" pitchFamily="34" charset="-122"/>
                <a:cs typeface="Arial" pitchFamily="34" charset="-120"/>
              </a:rPr>
              <a:t>2</a:t>
            </a:r>
            <a:endParaRPr lang="en-US" sz="2200" dirty="0"/>
          </a:p>
        </p:txBody>
      </p:sp>
      <p:sp>
        <p:nvSpPr>
          <p:cNvPr id="17" name="Text 14"/>
          <p:cNvSpPr/>
          <p:nvPr/>
        </p:nvSpPr>
        <p:spPr>
          <a:xfrm>
            <a:off x="4599431" y="3218688"/>
            <a:ext cx="2364345" cy="369610"/>
          </a:xfrm>
          <a:prstGeom prst="rect">
            <a:avLst/>
          </a:prstGeom>
          <a:noFill/>
          <a:ln/>
        </p:spPr>
        <p:txBody>
          <a:bodyPr wrap="square" rtlCol="0" anchor="ctr">
            <a:normAutofit/>
          </a:bodyPr>
          <a:lstStyle/>
          <a:p>
            <a:pPr marL="0" indent="0">
              <a:buNone/>
            </a:pPr>
            <a:r>
              <a:rPr lang="en-US" sz="1400" dirty="0">
                <a:solidFill>
                  <a:srgbClr val="FFFFFF"/>
                </a:solidFill>
                <a:latin typeface="Arial Black" pitchFamily="34" charset="0"/>
                <a:ea typeface="Arial Black" pitchFamily="34" charset="-122"/>
                <a:cs typeface="Arial Black" pitchFamily="34" charset="-120"/>
              </a:rPr>
              <a:t>LEAKAGE RISK</a:t>
            </a:r>
            <a:endParaRPr lang="en-US" sz="1400" dirty="0"/>
          </a:p>
        </p:txBody>
      </p:sp>
      <p:sp>
        <p:nvSpPr>
          <p:cNvPr id="18" name="Text 15"/>
          <p:cNvSpPr/>
          <p:nvPr/>
        </p:nvSpPr>
        <p:spPr>
          <a:xfrm>
            <a:off x="4599431" y="3566160"/>
            <a:ext cx="2364345" cy="346510"/>
          </a:xfrm>
          <a:prstGeom prst="rect">
            <a:avLst/>
          </a:prstGeom>
          <a:noFill/>
          <a:ln/>
        </p:spPr>
        <p:txBody>
          <a:bodyPr wrap="square" rtlCol="0" anchor="ctr">
            <a:normAutofit fontScale="92500" lnSpcReduction="20000"/>
          </a:bodyPr>
          <a:lstStyle/>
          <a:p>
            <a:pPr marL="0" indent="0">
              <a:buNone/>
            </a:pPr>
            <a:r>
              <a:rPr lang="en-US" sz="1050" dirty="0">
                <a:solidFill>
                  <a:srgbClr val="FFFFFF"/>
                </a:solidFill>
                <a:latin typeface="Arial" pitchFamily="34" charset="0"/>
                <a:ea typeface="Arial" pitchFamily="34" charset="-122"/>
                <a:cs typeface="Arial" pitchFamily="34" charset="-120"/>
              </a:rPr>
              <a:t>Oversampling before validation can inflate results.</a:t>
            </a:r>
            <a:endParaRPr lang="en-US" sz="1050" dirty="0"/>
          </a:p>
        </p:txBody>
      </p:sp>
      <p:sp>
        <p:nvSpPr>
          <p:cNvPr id="19" name="Shape 16"/>
          <p:cNvSpPr/>
          <p:nvPr/>
        </p:nvSpPr>
        <p:spPr>
          <a:xfrm>
            <a:off x="7022592" y="3063239"/>
            <a:ext cx="3340922" cy="1097281"/>
          </a:xfrm>
          <a:prstGeom prst="roundRect">
            <a:avLst>
              <a:gd name="adj" fmla="val 8421"/>
            </a:avLst>
          </a:prstGeom>
          <a:solidFill>
            <a:srgbClr val="7E001E"/>
          </a:solidFill>
          <a:ln w="12700">
            <a:solidFill>
              <a:srgbClr val="7E001E"/>
            </a:solidFill>
            <a:prstDash val="solid"/>
          </a:ln>
        </p:spPr>
        <p:txBody>
          <a:bodyPr/>
          <a:lstStyle/>
          <a:p>
            <a:endParaRPr lang="en-US"/>
          </a:p>
        </p:txBody>
      </p:sp>
      <p:sp>
        <p:nvSpPr>
          <p:cNvPr id="20" name="Text 17"/>
          <p:cNvSpPr/>
          <p:nvPr/>
        </p:nvSpPr>
        <p:spPr>
          <a:xfrm>
            <a:off x="7187183" y="3273552"/>
            <a:ext cx="462589" cy="485114"/>
          </a:xfrm>
          <a:prstGeom prst="rect">
            <a:avLst/>
          </a:prstGeom>
          <a:noFill/>
          <a:ln/>
        </p:spPr>
        <p:txBody>
          <a:bodyPr wrap="square" rtlCol="0" anchor="ctr"/>
          <a:lstStyle/>
          <a:p>
            <a:pPr marL="0" indent="0">
              <a:buNone/>
            </a:pPr>
            <a:r>
              <a:rPr lang="en-US" sz="2200" dirty="0">
                <a:solidFill>
                  <a:srgbClr val="FFFFFF"/>
                </a:solidFill>
                <a:latin typeface="Arial" pitchFamily="34" charset="0"/>
                <a:ea typeface="Arial" pitchFamily="34" charset="-122"/>
                <a:cs typeface="Arial" pitchFamily="34" charset="-120"/>
              </a:rPr>
              <a:t>3</a:t>
            </a:r>
            <a:endParaRPr lang="en-US" sz="2200" dirty="0"/>
          </a:p>
        </p:txBody>
      </p:sp>
      <p:sp>
        <p:nvSpPr>
          <p:cNvPr id="21" name="Text 18"/>
          <p:cNvSpPr/>
          <p:nvPr/>
        </p:nvSpPr>
        <p:spPr>
          <a:xfrm>
            <a:off x="7735823" y="3218688"/>
            <a:ext cx="2364345" cy="369610"/>
          </a:xfrm>
          <a:prstGeom prst="rect">
            <a:avLst/>
          </a:prstGeom>
          <a:noFill/>
          <a:ln/>
        </p:spPr>
        <p:txBody>
          <a:bodyPr wrap="square" rtlCol="0" anchor="ctr">
            <a:normAutofit/>
          </a:bodyPr>
          <a:lstStyle/>
          <a:p>
            <a:pPr marL="0" indent="0">
              <a:buNone/>
            </a:pPr>
            <a:r>
              <a:rPr lang="en-US" sz="1400" dirty="0">
                <a:solidFill>
                  <a:srgbClr val="FFFFFF"/>
                </a:solidFill>
                <a:latin typeface="Arial Black" pitchFamily="34" charset="0"/>
                <a:ea typeface="Arial Black" pitchFamily="34" charset="-122"/>
                <a:cs typeface="Arial Black" pitchFamily="34" charset="-120"/>
              </a:rPr>
              <a:t>RESEARCH GAP</a:t>
            </a:r>
            <a:endParaRPr lang="en-US" sz="1400" dirty="0"/>
          </a:p>
        </p:txBody>
      </p:sp>
      <p:sp>
        <p:nvSpPr>
          <p:cNvPr id="22" name="Text 19"/>
          <p:cNvSpPr/>
          <p:nvPr/>
        </p:nvSpPr>
        <p:spPr>
          <a:xfrm>
            <a:off x="7735823" y="3566160"/>
            <a:ext cx="2364345" cy="346510"/>
          </a:xfrm>
          <a:prstGeom prst="rect">
            <a:avLst/>
          </a:prstGeom>
          <a:noFill/>
          <a:ln/>
        </p:spPr>
        <p:txBody>
          <a:bodyPr wrap="square" rtlCol="0" anchor="ctr">
            <a:normAutofit fontScale="92500" lnSpcReduction="20000"/>
          </a:bodyPr>
          <a:lstStyle/>
          <a:p>
            <a:pPr marL="0" indent="0">
              <a:buNone/>
            </a:pPr>
            <a:r>
              <a:rPr lang="en-US" sz="1050" dirty="0">
                <a:solidFill>
                  <a:srgbClr val="FFFFFF"/>
                </a:solidFill>
                <a:latin typeface="Arial" pitchFamily="34" charset="0"/>
                <a:ea typeface="Arial" pitchFamily="34" charset="-122"/>
                <a:cs typeface="Arial" pitchFamily="34" charset="-120"/>
              </a:rPr>
              <a:t>Need natural test prevalence, PR metrics and locked thresholds.</a:t>
            </a:r>
            <a:endParaRPr lang="en-US" sz="1050" dirty="0"/>
          </a:p>
        </p:txBody>
      </p:sp>
      <p:sp>
        <p:nvSpPr>
          <p:cNvPr id="23" name="Shape 20"/>
          <p:cNvSpPr/>
          <p:nvPr/>
        </p:nvSpPr>
        <p:spPr>
          <a:xfrm>
            <a:off x="749808" y="4343400"/>
            <a:ext cx="2172208" cy="777240"/>
          </a:xfrm>
          <a:prstGeom prst="rect">
            <a:avLst/>
          </a:prstGeom>
          <a:solidFill>
            <a:srgbClr val="EFEDEA"/>
          </a:solidFill>
          <a:ln w="12700">
            <a:solidFill>
              <a:srgbClr val="E3E0DA">
                <a:alpha val="80000"/>
              </a:srgbClr>
            </a:solidFill>
            <a:prstDash val="solid"/>
          </a:ln>
        </p:spPr>
        <p:txBody>
          <a:bodyPr/>
          <a:lstStyle/>
          <a:p>
            <a:endParaRPr lang="en-US"/>
          </a:p>
        </p:txBody>
      </p:sp>
      <p:sp>
        <p:nvSpPr>
          <p:cNvPr id="24" name="Text 21"/>
          <p:cNvSpPr/>
          <p:nvPr/>
        </p:nvSpPr>
        <p:spPr>
          <a:xfrm>
            <a:off x="886967" y="4453128"/>
            <a:ext cx="1788877" cy="384048"/>
          </a:xfrm>
          <a:prstGeom prst="rect">
            <a:avLst/>
          </a:prstGeom>
          <a:noFill/>
          <a:ln/>
        </p:spPr>
        <p:txBody>
          <a:bodyPr wrap="square" rtlCol="0" anchor="ctr">
            <a:normAutofit fontScale="92500" lnSpcReduction="10000"/>
          </a:bodyPr>
          <a:lstStyle/>
          <a:p>
            <a:pPr marL="0" indent="0">
              <a:buNone/>
            </a:pPr>
            <a:r>
              <a:rPr lang="en-US" sz="2300" b="1" dirty="0">
                <a:solidFill>
                  <a:srgbClr val="7E001E"/>
                </a:solidFill>
                <a:latin typeface="Arial Black" pitchFamily="34" charset="0"/>
                <a:ea typeface="Arial Black" pitchFamily="34" charset="-122"/>
                <a:cs typeface="Arial Black" pitchFamily="34" charset="-120"/>
              </a:rPr>
              <a:t>99.827%</a:t>
            </a:r>
            <a:endParaRPr lang="en-US" sz="2300" dirty="0"/>
          </a:p>
        </p:txBody>
      </p:sp>
      <p:sp>
        <p:nvSpPr>
          <p:cNvPr id="25" name="Text 22"/>
          <p:cNvSpPr/>
          <p:nvPr/>
        </p:nvSpPr>
        <p:spPr>
          <a:xfrm>
            <a:off x="905256" y="4873752"/>
            <a:ext cx="1737766" cy="274320"/>
          </a:xfrm>
          <a:prstGeom prst="rect">
            <a:avLst/>
          </a:prstGeom>
          <a:noFill/>
          <a:ln/>
        </p:spPr>
        <p:txBody>
          <a:bodyPr wrap="square" rtlCol="0" anchor="ctr">
            <a:normAutofit/>
          </a:bodyPr>
          <a:lstStyle/>
          <a:p>
            <a:pPr marL="0" indent="0">
              <a:buNone/>
            </a:pPr>
            <a:r>
              <a:rPr lang="en-US" sz="1050" dirty="0">
                <a:solidFill>
                  <a:srgbClr val="241F20"/>
                </a:solidFill>
                <a:latin typeface="Arial" pitchFamily="34" charset="0"/>
                <a:ea typeface="Arial" pitchFamily="34" charset="-122"/>
                <a:cs typeface="Arial" pitchFamily="34" charset="-120"/>
              </a:rPr>
              <a:t>legitimate</a:t>
            </a:r>
            <a:endParaRPr lang="en-US" sz="1050" dirty="0"/>
          </a:p>
        </p:txBody>
      </p:sp>
      <p:sp>
        <p:nvSpPr>
          <p:cNvPr id="26" name="Shape 23"/>
          <p:cNvSpPr/>
          <p:nvPr/>
        </p:nvSpPr>
        <p:spPr>
          <a:xfrm>
            <a:off x="2514600" y="4343400"/>
            <a:ext cx="2172208" cy="777240"/>
          </a:xfrm>
          <a:prstGeom prst="rect">
            <a:avLst/>
          </a:prstGeom>
          <a:solidFill>
            <a:srgbClr val="EFEDEA"/>
          </a:solidFill>
          <a:ln w="12700">
            <a:solidFill>
              <a:srgbClr val="E3E0DA">
                <a:alpha val="80000"/>
              </a:srgbClr>
            </a:solidFill>
            <a:prstDash val="solid"/>
          </a:ln>
        </p:spPr>
        <p:txBody>
          <a:bodyPr/>
          <a:lstStyle/>
          <a:p>
            <a:endParaRPr lang="en-US"/>
          </a:p>
        </p:txBody>
      </p:sp>
      <p:sp>
        <p:nvSpPr>
          <p:cNvPr id="27" name="Text 24"/>
          <p:cNvSpPr/>
          <p:nvPr/>
        </p:nvSpPr>
        <p:spPr>
          <a:xfrm>
            <a:off x="2651759" y="4453128"/>
            <a:ext cx="1788877" cy="384048"/>
          </a:xfrm>
          <a:prstGeom prst="rect">
            <a:avLst/>
          </a:prstGeom>
          <a:noFill/>
          <a:ln/>
        </p:spPr>
        <p:txBody>
          <a:bodyPr wrap="square" rtlCol="0" anchor="ctr">
            <a:normAutofit fontScale="92500" lnSpcReduction="10000"/>
          </a:bodyPr>
          <a:lstStyle/>
          <a:p>
            <a:pPr marL="0" indent="0">
              <a:buNone/>
            </a:pPr>
            <a:r>
              <a:rPr lang="en-US" sz="2300" b="1" dirty="0">
                <a:solidFill>
                  <a:srgbClr val="C90035"/>
                </a:solidFill>
                <a:latin typeface="Arial Black" pitchFamily="34" charset="0"/>
                <a:ea typeface="Arial Black" pitchFamily="34" charset="-122"/>
                <a:cs typeface="Arial Black" pitchFamily="34" charset="-120"/>
              </a:rPr>
              <a:t>0.173%</a:t>
            </a:r>
            <a:endParaRPr lang="en-US" sz="2300" dirty="0"/>
          </a:p>
        </p:txBody>
      </p:sp>
      <p:sp>
        <p:nvSpPr>
          <p:cNvPr id="28" name="Text 25"/>
          <p:cNvSpPr/>
          <p:nvPr/>
        </p:nvSpPr>
        <p:spPr>
          <a:xfrm>
            <a:off x="2670048" y="4873752"/>
            <a:ext cx="1737766" cy="274320"/>
          </a:xfrm>
          <a:prstGeom prst="rect">
            <a:avLst/>
          </a:prstGeom>
          <a:noFill/>
          <a:ln/>
        </p:spPr>
        <p:txBody>
          <a:bodyPr wrap="square" rtlCol="0" anchor="ctr">
            <a:normAutofit/>
          </a:bodyPr>
          <a:lstStyle/>
          <a:p>
            <a:pPr marL="0" indent="0">
              <a:buNone/>
            </a:pPr>
            <a:r>
              <a:rPr lang="en-US" sz="1050" dirty="0">
                <a:solidFill>
                  <a:srgbClr val="241F20"/>
                </a:solidFill>
                <a:latin typeface="Arial" pitchFamily="34" charset="0"/>
                <a:ea typeface="Arial" pitchFamily="34" charset="-122"/>
                <a:cs typeface="Arial" pitchFamily="34" charset="-120"/>
              </a:rPr>
              <a:t>fraud</a:t>
            </a:r>
            <a:endParaRPr lang="en-US" sz="1050" dirty="0"/>
          </a:p>
        </p:txBody>
      </p:sp>
      <p:sp>
        <p:nvSpPr>
          <p:cNvPr id="29" name="Shape 26"/>
          <p:cNvSpPr/>
          <p:nvPr/>
        </p:nvSpPr>
        <p:spPr>
          <a:xfrm>
            <a:off x="4279392" y="4343400"/>
            <a:ext cx="2172208" cy="777240"/>
          </a:xfrm>
          <a:prstGeom prst="rect">
            <a:avLst/>
          </a:prstGeom>
          <a:solidFill>
            <a:srgbClr val="EFEDEA"/>
          </a:solidFill>
          <a:ln w="12700">
            <a:solidFill>
              <a:srgbClr val="E3E0DA">
                <a:alpha val="80000"/>
              </a:srgbClr>
            </a:solidFill>
            <a:prstDash val="solid"/>
          </a:ln>
        </p:spPr>
        <p:txBody>
          <a:bodyPr/>
          <a:lstStyle/>
          <a:p>
            <a:endParaRPr lang="en-US"/>
          </a:p>
        </p:txBody>
      </p:sp>
      <p:sp>
        <p:nvSpPr>
          <p:cNvPr id="30" name="Text 27"/>
          <p:cNvSpPr/>
          <p:nvPr/>
        </p:nvSpPr>
        <p:spPr>
          <a:xfrm>
            <a:off x="4416551" y="4453128"/>
            <a:ext cx="1788877" cy="384048"/>
          </a:xfrm>
          <a:prstGeom prst="rect">
            <a:avLst/>
          </a:prstGeom>
          <a:noFill/>
          <a:ln/>
        </p:spPr>
        <p:txBody>
          <a:bodyPr wrap="square" rtlCol="0" anchor="ctr">
            <a:normAutofit fontScale="92500" lnSpcReduction="10000"/>
          </a:bodyPr>
          <a:lstStyle/>
          <a:p>
            <a:pPr marL="0" indent="0">
              <a:buNone/>
            </a:pPr>
            <a:r>
              <a:rPr lang="en-US" sz="2300" b="1" dirty="0">
                <a:solidFill>
                  <a:srgbClr val="7E001E"/>
                </a:solidFill>
                <a:latin typeface="Arial Black" pitchFamily="34" charset="0"/>
                <a:ea typeface="Arial Black" pitchFamily="34" charset="-122"/>
                <a:cs typeface="Arial Black" pitchFamily="34" charset="-120"/>
              </a:rPr>
              <a:t>578:1</a:t>
            </a:r>
            <a:endParaRPr lang="en-US" sz="2300" dirty="0"/>
          </a:p>
        </p:txBody>
      </p:sp>
      <p:sp>
        <p:nvSpPr>
          <p:cNvPr id="31" name="Text 28"/>
          <p:cNvSpPr/>
          <p:nvPr/>
        </p:nvSpPr>
        <p:spPr>
          <a:xfrm>
            <a:off x="4434840" y="4873752"/>
            <a:ext cx="1737766" cy="274320"/>
          </a:xfrm>
          <a:prstGeom prst="rect">
            <a:avLst/>
          </a:prstGeom>
          <a:noFill/>
          <a:ln/>
        </p:spPr>
        <p:txBody>
          <a:bodyPr wrap="square" rtlCol="0" anchor="ctr">
            <a:normAutofit/>
          </a:bodyPr>
          <a:lstStyle/>
          <a:p>
            <a:pPr marL="0" indent="0">
              <a:buNone/>
            </a:pPr>
            <a:r>
              <a:rPr lang="en-US" sz="1050" dirty="0">
                <a:solidFill>
                  <a:srgbClr val="241F20"/>
                </a:solidFill>
                <a:latin typeface="Arial" pitchFamily="34" charset="0"/>
                <a:ea typeface="Arial" pitchFamily="34" charset="-122"/>
                <a:cs typeface="Arial" pitchFamily="34" charset="-120"/>
              </a:rPr>
              <a:t>class ratio</a:t>
            </a:r>
            <a:endParaRPr lang="en-US" sz="1050" dirty="0"/>
          </a:p>
        </p:txBody>
      </p:sp>
      <p:sp>
        <p:nvSpPr>
          <p:cNvPr id="32" name="Text 29"/>
          <p:cNvSpPr/>
          <p:nvPr/>
        </p:nvSpPr>
        <p:spPr>
          <a:xfrm>
            <a:off x="640080" y="5961888"/>
            <a:ext cx="10607040" cy="164592"/>
          </a:xfrm>
          <a:prstGeom prst="rect">
            <a:avLst/>
          </a:prstGeom>
          <a:noFill/>
          <a:ln/>
        </p:spPr>
        <p:txBody>
          <a:bodyPr wrap="square" lIns="254" tIns="254" rIns="254" bIns="254" rtlCol="0" anchor="ctr"/>
          <a:lstStyle/>
          <a:p>
            <a:pPr marL="0" indent="0">
              <a:buNone/>
            </a:pPr>
            <a:r>
              <a:rPr lang="en-US" sz="750" i="1" dirty="0">
                <a:solidFill>
                  <a:srgbClr val="FFFFFF"/>
                </a:solidFill>
                <a:latin typeface="Arial" pitchFamily="34" charset="0"/>
                <a:ea typeface="Arial" pitchFamily="34" charset="-122"/>
                <a:cs typeface="Arial" pitchFamily="34" charset="-120"/>
              </a:rPr>
              <a:t>Sources: imbalanced learning and leakage warnings [5], [15], [20], [30].</a:t>
            </a:r>
            <a:endParaRPr lang="en-US" sz="7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F8F7F3"/>
        </a:solidFill>
        <a:effectLst/>
      </p:bgPr>
    </p:bg>
    <p:spTree>
      <p:nvGrpSpPr>
        <p:cNvPr id="1" name=""/>
        <p:cNvGrpSpPr/>
        <p:nvPr/>
      </p:nvGrpSpPr>
      <p:grpSpPr>
        <a:xfrm>
          <a:off x="0" y="0"/>
          <a:ext cx="0" cy="0"/>
          <a:chOff x="0" y="0"/>
          <a:chExt cx="0" cy="0"/>
        </a:xfrm>
      </p:grpSpPr>
      <p:sp>
        <p:nvSpPr>
          <p:cNvPr id="2" name="Shape 0"/>
          <p:cNvSpPr/>
          <p:nvPr/>
        </p:nvSpPr>
        <p:spPr>
          <a:xfrm>
            <a:off x="0" y="6144768"/>
            <a:ext cx="12191695" cy="713232"/>
          </a:xfrm>
          <a:prstGeom prst="rect">
            <a:avLst/>
          </a:prstGeom>
          <a:solidFill>
            <a:srgbClr val="C90035"/>
          </a:solidFill>
          <a:ln w="12700">
            <a:solidFill>
              <a:srgbClr val="C90035"/>
            </a:solidFill>
            <a:prstDash val="solid"/>
          </a:ln>
        </p:spPr>
        <p:txBody>
          <a:bodyPr/>
          <a:lstStyle/>
          <a:p>
            <a:endParaRPr lang="en-US"/>
          </a:p>
        </p:txBody>
      </p:sp>
      <p:sp>
        <p:nvSpPr>
          <p:cNvPr id="3" name="Shape 1"/>
          <p:cNvSpPr/>
          <p:nvPr/>
        </p:nvSpPr>
        <p:spPr>
          <a:xfrm>
            <a:off x="5897880" y="0"/>
            <a:ext cx="2468880" cy="6126480"/>
          </a:xfrm>
          <a:prstGeom prst="parallelogram">
            <a:avLst/>
          </a:prstGeom>
          <a:solidFill>
            <a:srgbClr val="EFEDEA"/>
          </a:solidFill>
          <a:ln w="12700">
            <a:solidFill>
              <a:srgbClr val="EFEDEA">
                <a:alpha val="0"/>
              </a:srgbClr>
            </a:solidFill>
            <a:prstDash val="solid"/>
          </a:ln>
        </p:spPr>
        <p:txBody>
          <a:bodyPr/>
          <a:lstStyle/>
          <a:p>
            <a:endParaRPr lang="en-US"/>
          </a:p>
        </p:txBody>
      </p:sp>
      <p:sp>
        <p:nvSpPr>
          <p:cNvPr id="4" name="Shape 2"/>
          <p:cNvSpPr/>
          <p:nvPr/>
        </p:nvSpPr>
        <p:spPr>
          <a:xfrm rot="10800000">
            <a:off x="11155680" y="0"/>
            <a:ext cx="502920" cy="6858000"/>
          </a:xfrm>
          <a:prstGeom prst="trapezoid">
            <a:avLst/>
          </a:prstGeom>
          <a:solidFill>
            <a:srgbClr val="7E001E"/>
          </a:solidFill>
          <a:ln w="12700">
            <a:solidFill>
              <a:srgbClr val="7E001E"/>
            </a:solidFill>
            <a:prstDash val="solid"/>
          </a:ln>
        </p:spPr>
        <p:txBody>
          <a:bodyPr/>
          <a:lstStyle/>
          <a:p>
            <a:endParaRPr lang="en-US"/>
          </a:p>
        </p:txBody>
      </p:sp>
      <p:sp>
        <p:nvSpPr>
          <p:cNvPr id="5" name="Shape 3"/>
          <p:cNvSpPr/>
          <p:nvPr/>
        </p:nvSpPr>
        <p:spPr>
          <a:xfrm rot="10800000">
            <a:off x="11475720" y="0"/>
            <a:ext cx="457200" cy="6858000"/>
          </a:xfrm>
          <a:prstGeom prst="trapezoid">
            <a:avLst/>
          </a:prstGeom>
          <a:solidFill>
            <a:srgbClr val="C90035"/>
          </a:solidFill>
          <a:ln w="12700">
            <a:solidFill>
              <a:srgbClr val="C90035"/>
            </a:solidFill>
            <a:prstDash val="solid"/>
          </a:ln>
        </p:spPr>
        <p:txBody>
          <a:bodyPr/>
          <a:lstStyle/>
          <a:p>
            <a:endParaRPr lang="en-US"/>
          </a:p>
        </p:txBody>
      </p:sp>
      <p:sp>
        <p:nvSpPr>
          <p:cNvPr id="6" name="Text 4"/>
          <p:cNvSpPr/>
          <p:nvPr/>
        </p:nvSpPr>
        <p:spPr>
          <a:xfrm>
            <a:off x="11064240" y="6327648"/>
            <a:ext cx="411480" cy="201168"/>
          </a:xfrm>
          <a:prstGeom prst="rect">
            <a:avLst/>
          </a:prstGeom>
          <a:noFill/>
          <a:ln/>
        </p:spPr>
        <p:txBody>
          <a:bodyPr wrap="square"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04</a:t>
            </a:r>
            <a:endParaRPr lang="en-US" sz="900" dirty="0"/>
          </a:p>
        </p:txBody>
      </p:sp>
      <p:sp>
        <p:nvSpPr>
          <p:cNvPr id="7" name="Text 5"/>
          <p:cNvSpPr/>
          <p:nvPr/>
        </p:nvSpPr>
        <p:spPr>
          <a:xfrm>
            <a:off x="640080" y="6419088"/>
            <a:ext cx="4114800" cy="164592"/>
          </a:xfrm>
          <a:prstGeom prst="rect">
            <a:avLst/>
          </a:prstGeom>
          <a:noFill/>
          <a:ln/>
        </p:spPr>
        <p:txBody>
          <a:bodyPr wrap="square" rtlCol="0" anchor="ctr"/>
          <a:lstStyle/>
          <a:p>
            <a:pPr marL="0" indent="0">
              <a:buNone/>
            </a:pPr>
            <a:r>
              <a:rPr lang="en-US" sz="800" dirty="0">
                <a:solidFill>
                  <a:srgbClr val="FFFFFF"/>
                </a:solidFill>
                <a:latin typeface="Arial" pitchFamily="34" charset="0"/>
                <a:ea typeface="Arial" pitchFamily="34" charset="-122"/>
                <a:cs typeface="Arial" pitchFamily="34" charset="-120"/>
              </a:rPr>
              <a:t>Aim, questions and objectives</a:t>
            </a:r>
            <a:endParaRPr lang="en-US" sz="800" dirty="0"/>
          </a:p>
        </p:txBody>
      </p:sp>
      <p:sp>
        <p:nvSpPr>
          <p:cNvPr id="8" name="Text 6"/>
          <p:cNvSpPr/>
          <p:nvPr/>
        </p:nvSpPr>
        <p:spPr>
          <a:xfrm>
            <a:off x="685800" y="502920"/>
            <a:ext cx="5120640" cy="1234440"/>
          </a:xfrm>
          <a:prstGeom prst="rect">
            <a:avLst/>
          </a:prstGeom>
          <a:noFill/>
          <a:ln/>
        </p:spPr>
        <p:txBody>
          <a:bodyPr wrap="square" rtlCol="0" anchor="ctr">
            <a:normAutofit/>
          </a:bodyPr>
          <a:lstStyle/>
          <a:p>
            <a:pPr marL="0" indent="0">
              <a:buNone/>
            </a:pPr>
            <a:r>
              <a:rPr lang="en-US" sz="3000" b="1" dirty="0">
                <a:solidFill>
                  <a:srgbClr val="7E001E"/>
                </a:solidFill>
                <a:latin typeface="Arial Black" pitchFamily="34" charset="0"/>
                <a:ea typeface="Arial Black" pitchFamily="34" charset="-122"/>
                <a:cs typeface="Arial Black" pitchFamily="34" charset="-120"/>
              </a:rPr>
              <a:t>RESEARCH AIM AND QUESTIONS</a:t>
            </a:r>
            <a:endParaRPr lang="en-US" sz="3000" dirty="0"/>
          </a:p>
        </p:txBody>
      </p:sp>
      <p:sp>
        <p:nvSpPr>
          <p:cNvPr id="9" name="Text 7"/>
          <p:cNvSpPr/>
          <p:nvPr/>
        </p:nvSpPr>
        <p:spPr>
          <a:xfrm>
            <a:off x="713232" y="1645920"/>
            <a:ext cx="4526280" cy="685800"/>
          </a:xfrm>
          <a:prstGeom prst="rect">
            <a:avLst/>
          </a:prstGeom>
          <a:noFill/>
          <a:ln/>
        </p:spPr>
        <p:txBody>
          <a:bodyPr wrap="square" lIns="381" tIns="381" rIns="381" bIns="381" rtlCol="0" anchor="ctr">
            <a:normAutofit/>
          </a:bodyPr>
          <a:lstStyle/>
          <a:p>
            <a:pPr marL="0" indent="0">
              <a:buNone/>
            </a:pPr>
            <a:r>
              <a:rPr lang="en-US" sz="1700" dirty="0">
                <a:solidFill>
                  <a:srgbClr val="241F20"/>
                </a:solidFill>
                <a:latin typeface="Arial" pitchFamily="34" charset="0"/>
                <a:ea typeface="Arial" pitchFamily="34" charset="-122"/>
                <a:cs typeface="Arial" pitchFamily="34" charset="-120"/>
              </a:rPr>
              <a:t>Aim: develop a repeatable ML strategy for fraud detection under severe imbalance.</a:t>
            </a:r>
            <a:endParaRPr lang="en-US" sz="1700" dirty="0"/>
          </a:p>
        </p:txBody>
      </p:sp>
      <p:sp>
        <p:nvSpPr>
          <p:cNvPr id="10" name="Shape 8"/>
          <p:cNvSpPr/>
          <p:nvPr/>
        </p:nvSpPr>
        <p:spPr>
          <a:xfrm>
            <a:off x="5623560" y="868680"/>
            <a:ext cx="3840480" cy="502920"/>
          </a:xfrm>
          <a:prstGeom prst="rect">
            <a:avLst/>
          </a:prstGeom>
          <a:solidFill>
            <a:srgbClr val="7E001E"/>
          </a:solidFill>
          <a:ln w="12700">
            <a:solidFill>
              <a:srgbClr val="7E001E"/>
            </a:solidFill>
            <a:prstDash val="solid"/>
          </a:ln>
        </p:spPr>
        <p:txBody>
          <a:bodyPr/>
          <a:lstStyle/>
          <a:p>
            <a:endParaRPr lang="en-US"/>
          </a:p>
        </p:txBody>
      </p:sp>
      <p:sp>
        <p:nvSpPr>
          <p:cNvPr id="11" name="Text 9"/>
          <p:cNvSpPr/>
          <p:nvPr/>
        </p:nvSpPr>
        <p:spPr>
          <a:xfrm>
            <a:off x="5788152" y="941832"/>
            <a:ext cx="3511296" cy="384048"/>
          </a:xfrm>
          <a:prstGeom prst="rect">
            <a:avLst/>
          </a:prstGeom>
          <a:noFill/>
          <a:ln/>
        </p:spPr>
        <p:txBody>
          <a:bodyPr wrap="square" lIns="127" tIns="127" rIns="127" bIns="127" rtlCol="0" anchor="ctr">
            <a:normAutofit/>
          </a:bodyPr>
          <a:lstStyle/>
          <a:p>
            <a:pPr marL="0" indent="0">
              <a:buNone/>
            </a:pPr>
            <a:r>
              <a:rPr lang="en-US" sz="1400" b="1" dirty="0">
                <a:solidFill>
                  <a:srgbClr val="FFFFFF"/>
                </a:solidFill>
                <a:latin typeface="Arial Black" pitchFamily="34" charset="0"/>
                <a:ea typeface="Arial Black" pitchFamily="34" charset="-122"/>
                <a:cs typeface="Arial Black" pitchFamily="34" charset="-120"/>
              </a:rPr>
              <a:t>Research questions</a:t>
            </a:r>
            <a:endParaRPr lang="en-US" sz="1400" dirty="0"/>
          </a:p>
        </p:txBody>
      </p:sp>
      <p:sp>
        <p:nvSpPr>
          <p:cNvPr id="12" name="Text 10"/>
          <p:cNvSpPr/>
          <p:nvPr/>
        </p:nvSpPr>
        <p:spPr>
          <a:xfrm>
            <a:off x="5623560" y="1508760"/>
            <a:ext cx="4983480" cy="2194560"/>
          </a:xfrm>
          <a:prstGeom prst="rect">
            <a:avLst/>
          </a:prstGeom>
          <a:noFill/>
          <a:ln/>
        </p:spPr>
        <p:txBody>
          <a:bodyPr wrap="square" lIns="635" tIns="635" rIns="635" bIns="635" rtlCol="0" anchor="ctr">
            <a:normAutofit/>
          </a:bodyPr>
          <a:lstStyle/>
          <a:p>
            <a:pPr marL="0" indent="0">
              <a:buNone/>
            </a:pPr>
            <a:r>
              <a:rPr lang="en-US" sz="1450" dirty="0">
                <a:solidFill>
                  <a:srgbClr val="241F20"/>
                </a:solidFill>
                <a:latin typeface="Arial" pitchFamily="34" charset="0"/>
                <a:ea typeface="Arial" pitchFamily="34" charset="-122"/>
                <a:cs typeface="Arial" pitchFamily="34" charset="-120"/>
              </a:rPr>
              <a:t>• How effectively do LR, RF and XGBoost detect fraud?
• How do class weighting and SMOTE change PR-AUC, recall and precision?
• Which configuration balances detection and false positives best?
• Which anonymised features influence the selected model?</a:t>
            </a:r>
            <a:endParaRPr lang="en-US" sz="1450" dirty="0"/>
          </a:p>
        </p:txBody>
      </p:sp>
      <p:sp>
        <p:nvSpPr>
          <p:cNvPr id="13" name="Shape 11"/>
          <p:cNvSpPr/>
          <p:nvPr/>
        </p:nvSpPr>
        <p:spPr>
          <a:xfrm>
            <a:off x="749808" y="2971800"/>
            <a:ext cx="3840480" cy="502920"/>
          </a:xfrm>
          <a:prstGeom prst="rect">
            <a:avLst/>
          </a:prstGeom>
          <a:solidFill>
            <a:srgbClr val="C90035"/>
          </a:solidFill>
          <a:ln w="12700">
            <a:solidFill>
              <a:srgbClr val="C90035"/>
            </a:solidFill>
            <a:prstDash val="solid"/>
          </a:ln>
        </p:spPr>
        <p:txBody>
          <a:bodyPr/>
          <a:lstStyle/>
          <a:p>
            <a:endParaRPr lang="en-US"/>
          </a:p>
        </p:txBody>
      </p:sp>
      <p:sp>
        <p:nvSpPr>
          <p:cNvPr id="14" name="Text 12"/>
          <p:cNvSpPr/>
          <p:nvPr/>
        </p:nvSpPr>
        <p:spPr>
          <a:xfrm>
            <a:off x="914400" y="3044952"/>
            <a:ext cx="3511296" cy="384048"/>
          </a:xfrm>
          <a:prstGeom prst="rect">
            <a:avLst/>
          </a:prstGeom>
          <a:noFill/>
          <a:ln/>
        </p:spPr>
        <p:txBody>
          <a:bodyPr wrap="square" lIns="127" tIns="127" rIns="127" bIns="127" rtlCol="0" anchor="ctr">
            <a:normAutofit/>
          </a:bodyPr>
          <a:lstStyle/>
          <a:p>
            <a:pPr marL="0" indent="0">
              <a:buNone/>
            </a:pPr>
            <a:r>
              <a:rPr lang="en-US" sz="1400" b="1" dirty="0">
                <a:solidFill>
                  <a:srgbClr val="FFFFFF"/>
                </a:solidFill>
                <a:latin typeface="Arial Black" pitchFamily="34" charset="0"/>
                <a:ea typeface="Arial Black" pitchFamily="34" charset="-122"/>
                <a:cs typeface="Arial Black" pitchFamily="34" charset="-120"/>
              </a:rPr>
              <a:t>Objectives</a:t>
            </a:r>
            <a:endParaRPr lang="en-US" sz="1400" dirty="0"/>
          </a:p>
        </p:txBody>
      </p:sp>
      <p:sp>
        <p:nvSpPr>
          <p:cNvPr id="15" name="Text 13"/>
          <p:cNvSpPr/>
          <p:nvPr/>
        </p:nvSpPr>
        <p:spPr>
          <a:xfrm>
            <a:off x="749808" y="3611880"/>
            <a:ext cx="4754880" cy="1828800"/>
          </a:xfrm>
          <a:prstGeom prst="rect">
            <a:avLst/>
          </a:prstGeom>
          <a:noFill/>
          <a:ln/>
        </p:spPr>
        <p:txBody>
          <a:bodyPr wrap="square" lIns="635" tIns="635" rIns="635" bIns="635" rtlCol="0" anchor="ctr">
            <a:normAutofit/>
          </a:bodyPr>
          <a:lstStyle/>
          <a:p>
            <a:pPr marL="0" indent="0">
              <a:buNone/>
            </a:pPr>
            <a:r>
              <a:rPr lang="en-US" sz="1450" dirty="0">
                <a:solidFill>
                  <a:srgbClr val="241F20"/>
                </a:solidFill>
                <a:latin typeface="Arial" pitchFamily="34" charset="0"/>
                <a:ea typeface="Arial" pitchFamily="34" charset="-122"/>
                <a:cs typeface="Arial" pitchFamily="34" charset="-120"/>
              </a:rPr>
              <a:t>• Validate dataset quality and imbalance.
• Build reproducible Python pipelines.
• Compare original, weighted and SMOTE treatments.
• Evaluate with PR-AUC, recall, F1, MCC and matrices.</a:t>
            </a:r>
            <a:endParaRPr lang="en-US" sz="1450" dirty="0"/>
          </a:p>
        </p:txBody>
      </p:sp>
      <p:sp>
        <p:nvSpPr>
          <p:cNvPr id="16" name="Text 14"/>
          <p:cNvSpPr/>
          <p:nvPr/>
        </p:nvSpPr>
        <p:spPr>
          <a:xfrm>
            <a:off x="640080" y="5961888"/>
            <a:ext cx="10607040" cy="164592"/>
          </a:xfrm>
          <a:prstGeom prst="rect">
            <a:avLst/>
          </a:prstGeom>
          <a:noFill/>
          <a:ln/>
        </p:spPr>
        <p:txBody>
          <a:bodyPr wrap="square" lIns="254" tIns="254" rIns="254" bIns="254" rtlCol="0" anchor="ctr"/>
          <a:lstStyle/>
          <a:p>
            <a:pPr marL="0" indent="0">
              <a:buNone/>
            </a:pPr>
            <a:r>
              <a:rPr lang="en-US" sz="750" i="1" dirty="0">
                <a:solidFill>
                  <a:srgbClr val="FFFFFF"/>
                </a:solidFill>
                <a:latin typeface="Arial" pitchFamily="34" charset="0"/>
                <a:ea typeface="Arial" pitchFamily="34" charset="-122"/>
                <a:cs typeface="Arial" pitchFamily="34" charset="-120"/>
              </a:rPr>
              <a:t>Source: dissertation Chapter 1 research aim, questions and objectives.</a:t>
            </a:r>
            <a:endParaRPr lang="en-US" sz="7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8F7F3"/>
        </a:solidFill>
        <a:effectLst/>
      </p:bgPr>
    </p:bg>
    <p:spTree>
      <p:nvGrpSpPr>
        <p:cNvPr id="1" name=""/>
        <p:cNvGrpSpPr/>
        <p:nvPr/>
      </p:nvGrpSpPr>
      <p:grpSpPr>
        <a:xfrm>
          <a:off x="0" y="0"/>
          <a:ext cx="0" cy="0"/>
          <a:chOff x="0" y="0"/>
          <a:chExt cx="0" cy="0"/>
        </a:xfrm>
      </p:grpSpPr>
      <p:sp>
        <p:nvSpPr>
          <p:cNvPr id="2" name="Shape 0"/>
          <p:cNvSpPr/>
          <p:nvPr/>
        </p:nvSpPr>
        <p:spPr>
          <a:xfrm>
            <a:off x="0" y="6144768"/>
            <a:ext cx="12191695" cy="713232"/>
          </a:xfrm>
          <a:prstGeom prst="rect">
            <a:avLst/>
          </a:prstGeom>
          <a:solidFill>
            <a:srgbClr val="C90035"/>
          </a:solidFill>
          <a:ln w="12700">
            <a:solidFill>
              <a:srgbClr val="C90035"/>
            </a:solidFill>
            <a:prstDash val="solid"/>
          </a:ln>
        </p:spPr>
        <p:txBody>
          <a:bodyPr/>
          <a:lstStyle/>
          <a:p>
            <a:endParaRPr lang="en-US"/>
          </a:p>
        </p:txBody>
      </p:sp>
      <p:sp>
        <p:nvSpPr>
          <p:cNvPr id="3" name="Shape 1"/>
          <p:cNvSpPr/>
          <p:nvPr/>
        </p:nvSpPr>
        <p:spPr>
          <a:xfrm>
            <a:off x="5897880" y="0"/>
            <a:ext cx="2468880" cy="6126480"/>
          </a:xfrm>
          <a:prstGeom prst="parallelogram">
            <a:avLst/>
          </a:prstGeom>
          <a:solidFill>
            <a:srgbClr val="EFEDEA"/>
          </a:solidFill>
          <a:ln w="12700">
            <a:solidFill>
              <a:srgbClr val="EFEDEA">
                <a:alpha val="0"/>
              </a:srgbClr>
            </a:solidFill>
            <a:prstDash val="solid"/>
          </a:ln>
        </p:spPr>
        <p:txBody>
          <a:bodyPr/>
          <a:lstStyle/>
          <a:p>
            <a:endParaRPr lang="en-US"/>
          </a:p>
        </p:txBody>
      </p:sp>
      <p:sp>
        <p:nvSpPr>
          <p:cNvPr id="4" name="Shape 2"/>
          <p:cNvSpPr/>
          <p:nvPr/>
        </p:nvSpPr>
        <p:spPr>
          <a:xfrm rot="10800000">
            <a:off x="11155680" y="0"/>
            <a:ext cx="502920" cy="6858000"/>
          </a:xfrm>
          <a:prstGeom prst="trapezoid">
            <a:avLst/>
          </a:prstGeom>
          <a:solidFill>
            <a:srgbClr val="7E001E"/>
          </a:solidFill>
          <a:ln w="12700">
            <a:solidFill>
              <a:srgbClr val="7E001E"/>
            </a:solidFill>
            <a:prstDash val="solid"/>
          </a:ln>
        </p:spPr>
        <p:txBody>
          <a:bodyPr/>
          <a:lstStyle/>
          <a:p>
            <a:endParaRPr lang="en-US"/>
          </a:p>
        </p:txBody>
      </p:sp>
      <p:sp>
        <p:nvSpPr>
          <p:cNvPr id="5" name="Shape 3"/>
          <p:cNvSpPr/>
          <p:nvPr/>
        </p:nvSpPr>
        <p:spPr>
          <a:xfrm rot="10800000">
            <a:off x="11475720" y="0"/>
            <a:ext cx="457200" cy="6858000"/>
          </a:xfrm>
          <a:prstGeom prst="trapezoid">
            <a:avLst/>
          </a:prstGeom>
          <a:solidFill>
            <a:srgbClr val="C90035"/>
          </a:solidFill>
          <a:ln w="12700">
            <a:solidFill>
              <a:srgbClr val="C90035"/>
            </a:solidFill>
            <a:prstDash val="solid"/>
          </a:ln>
        </p:spPr>
        <p:txBody>
          <a:bodyPr/>
          <a:lstStyle/>
          <a:p>
            <a:endParaRPr lang="en-US"/>
          </a:p>
        </p:txBody>
      </p:sp>
      <p:sp>
        <p:nvSpPr>
          <p:cNvPr id="6" name="Text 4"/>
          <p:cNvSpPr/>
          <p:nvPr/>
        </p:nvSpPr>
        <p:spPr>
          <a:xfrm>
            <a:off x="11064240" y="6327648"/>
            <a:ext cx="411480" cy="201168"/>
          </a:xfrm>
          <a:prstGeom prst="rect">
            <a:avLst/>
          </a:prstGeom>
          <a:noFill/>
          <a:ln/>
        </p:spPr>
        <p:txBody>
          <a:bodyPr wrap="square"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05</a:t>
            </a:r>
            <a:endParaRPr lang="en-US" sz="900" dirty="0"/>
          </a:p>
        </p:txBody>
      </p:sp>
      <p:sp>
        <p:nvSpPr>
          <p:cNvPr id="7" name="Text 5"/>
          <p:cNvSpPr/>
          <p:nvPr/>
        </p:nvSpPr>
        <p:spPr>
          <a:xfrm>
            <a:off x="640080" y="6419088"/>
            <a:ext cx="4114800" cy="164592"/>
          </a:xfrm>
          <a:prstGeom prst="rect">
            <a:avLst/>
          </a:prstGeom>
          <a:noFill/>
          <a:ln/>
        </p:spPr>
        <p:txBody>
          <a:bodyPr wrap="square" rtlCol="0" anchor="ctr"/>
          <a:lstStyle/>
          <a:p>
            <a:pPr marL="0" indent="0">
              <a:buNone/>
            </a:pPr>
            <a:r>
              <a:rPr lang="en-US" sz="800" dirty="0">
                <a:solidFill>
                  <a:srgbClr val="FFFFFF"/>
                </a:solidFill>
                <a:latin typeface="Arial" pitchFamily="34" charset="0"/>
                <a:ea typeface="Arial" pitchFamily="34" charset="-122"/>
                <a:cs typeface="Arial" pitchFamily="34" charset="-120"/>
              </a:rPr>
              <a:t>Dataset overview</a:t>
            </a:r>
            <a:endParaRPr lang="en-US" sz="800" dirty="0"/>
          </a:p>
        </p:txBody>
      </p:sp>
      <p:sp>
        <p:nvSpPr>
          <p:cNvPr id="8" name="Text 6"/>
          <p:cNvSpPr/>
          <p:nvPr/>
        </p:nvSpPr>
        <p:spPr>
          <a:xfrm>
            <a:off x="685800" y="502920"/>
            <a:ext cx="6090920" cy="1234440"/>
          </a:xfrm>
          <a:prstGeom prst="rect">
            <a:avLst/>
          </a:prstGeom>
          <a:noFill/>
          <a:ln/>
        </p:spPr>
        <p:txBody>
          <a:bodyPr wrap="square" rtlCol="0" anchor="ctr">
            <a:normAutofit/>
          </a:bodyPr>
          <a:lstStyle/>
          <a:p>
            <a:pPr marL="0" indent="0">
              <a:buNone/>
            </a:pPr>
            <a:r>
              <a:rPr lang="en-US" sz="3000" b="1" dirty="0">
                <a:solidFill>
                  <a:srgbClr val="7E001E"/>
                </a:solidFill>
                <a:latin typeface="Arial Black" pitchFamily="34" charset="0"/>
                <a:ea typeface="Arial Black" pitchFamily="34" charset="-122"/>
                <a:cs typeface="Arial Black" pitchFamily="34" charset="-120"/>
              </a:rPr>
              <a:t>DATASET OVERVIEW</a:t>
            </a:r>
          </a:p>
          <a:p>
            <a:pPr marL="0" indent="0">
              <a:buNone/>
            </a:pPr>
            <a:r>
              <a:rPr lang="en-US" sz="2000" b="1" dirty="0">
                <a:solidFill>
                  <a:srgbClr val="7E001E"/>
                </a:solidFill>
                <a:latin typeface="Arial Black" pitchFamily="34" charset="0"/>
                <a:ea typeface="Arial Black" pitchFamily="34" charset="-122"/>
                <a:cs typeface="Arial Black" pitchFamily="34" charset="-120"/>
              </a:rPr>
              <a:t>ULB/KAGGLE DATASET</a:t>
            </a:r>
            <a:endParaRPr lang="en-US" sz="2000" dirty="0"/>
          </a:p>
        </p:txBody>
      </p:sp>
      <p:sp>
        <p:nvSpPr>
          <p:cNvPr id="9" name="Text 7"/>
          <p:cNvSpPr/>
          <p:nvPr/>
        </p:nvSpPr>
        <p:spPr>
          <a:xfrm>
            <a:off x="713232" y="1600200"/>
            <a:ext cx="4206240" cy="685800"/>
          </a:xfrm>
          <a:prstGeom prst="rect">
            <a:avLst/>
          </a:prstGeom>
          <a:noFill/>
          <a:ln/>
        </p:spPr>
        <p:txBody>
          <a:bodyPr wrap="square" lIns="381" tIns="381" rIns="381" bIns="381" rtlCol="0" anchor="ctr">
            <a:normAutofit/>
          </a:bodyPr>
          <a:lstStyle/>
          <a:p>
            <a:pPr marL="0" indent="0">
              <a:buNone/>
            </a:pPr>
            <a:r>
              <a:rPr lang="en-US" sz="1700" dirty="0">
                <a:solidFill>
                  <a:srgbClr val="241F20"/>
                </a:solidFill>
                <a:latin typeface="Arial" pitchFamily="34" charset="0"/>
                <a:ea typeface="Arial" pitchFamily="34" charset="-122"/>
                <a:cs typeface="Arial" pitchFamily="34" charset="-120"/>
              </a:rPr>
              <a:t>Each row is one anonymised European card transaction from September 2013.</a:t>
            </a:r>
            <a:endParaRPr lang="en-US" sz="1700" dirty="0"/>
          </a:p>
        </p:txBody>
      </p:sp>
      <p:sp>
        <p:nvSpPr>
          <p:cNvPr id="10" name="Shape 8"/>
          <p:cNvSpPr/>
          <p:nvPr/>
        </p:nvSpPr>
        <p:spPr>
          <a:xfrm>
            <a:off x="749808" y="2423160"/>
            <a:ext cx="1828800" cy="822960"/>
          </a:xfrm>
          <a:prstGeom prst="rect">
            <a:avLst/>
          </a:prstGeom>
          <a:solidFill>
            <a:srgbClr val="EFEDEA"/>
          </a:solidFill>
          <a:ln w="12700">
            <a:solidFill>
              <a:srgbClr val="E3E0DA">
                <a:alpha val="80000"/>
              </a:srgbClr>
            </a:solidFill>
            <a:prstDash val="solid"/>
          </a:ln>
        </p:spPr>
        <p:txBody>
          <a:bodyPr/>
          <a:lstStyle/>
          <a:p>
            <a:endParaRPr lang="en-US"/>
          </a:p>
        </p:txBody>
      </p:sp>
      <p:sp>
        <p:nvSpPr>
          <p:cNvPr id="11" name="Text 9"/>
          <p:cNvSpPr/>
          <p:nvPr/>
        </p:nvSpPr>
        <p:spPr>
          <a:xfrm>
            <a:off x="886968" y="2532888"/>
            <a:ext cx="1554480" cy="384048"/>
          </a:xfrm>
          <a:prstGeom prst="rect">
            <a:avLst/>
          </a:prstGeom>
          <a:noFill/>
          <a:ln/>
        </p:spPr>
        <p:txBody>
          <a:bodyPr wrap="square" rtlCol="0" anchor="ctr">
            <a:normAutofit fontScale="92500" lnSpcReduction="10000"/>
          </a:bodyPr>
          <a:lstStyle/>
          <a:p>
            <a:pPr marL="0" indent="0">
              <a:buNone/>
            </a:pPr>
            <a:r>
              <a:rPr lang="en-US" sz="2300" b="1" dirty="0">
                <a:solidFill>
                  <a:srgbClr val="7E001E"/>
                </a:solidFill>
                <a:latin typeface="Arial Black" pitchFamily="34" charset="0"/>
                <a:ea typeface="Arial Black" pitchFamily="34" charset="-122"/>
                <a:cs typeface="Arial Black" pitchFamily="34" charset="-120"/>
              </a:rPr>
              <a:t>284,807</a:t>
            </a:r>
            <a:endParaRPr lang="en-US" sz="2300" dirty="0"/>
          </a:p>
        </p:txBody>
      </p:sp>
      <p:sp>
        <p:nvSpPr>
          <p:cNvPr id="12" name="Text 10"/>
          <p:cNvSpPr/>
          <p:nvPr/>
        </p:nvSpPr>
        <p:spPr>
          <a:xfrm>
            <a:off x="905256" y="2953512"/>
            <a:ext cx="1517904" cy="274320"/>
          </a:xfrm>
          <a:prstGeom prst="rect">
            <a:avLst/>
          </a:prstGeom>
          <a:noFill/>
          <a:ln/>
        </p:spPr>
        <p:txBody>
          <a:bodyPr wrap="square" rtlCol="0" anchor="ctr">
            <a:normAutofit/>
          </a:bodyPr>
          <a:lstStyle/>
          <a:p>
            <a:pPr marL="0" indent="0">
              <a:buNone/>
            </a:pPr>
            <a:r>
              <a:rPr lang="en-US" sz="1050" dirty="0">
                <a:solidFill>
                  <a:srgbClr val="241F20"/>
                </a:solidFill>
                <a:latin typeface="Arial" pitchFamily="34" charset="0"/>
                <a:ea typeface="Arial" pitchFamily="34" charset="-122"/>
                <a:cs typeface="Arial" pitchFamily="34" charset="-120"/>
              </a:rPr>
              <a:t>transaction rows</a:t>
            </a:r>
            <a:endParaRPr lang="en-US" sz="1050" dirty="0"/>
          </a:p>
        </p:txBody>
      </p:sp>
      <p:sp>
        <p:nvSpPr>
          <p:cNvPr id="13" name="Shape 11"/>
          <p:cNvSpPr/>
          <p:nvPr/>
        </p:nvSpPr>
        <p:spPr>
          <a:xfrm>
            <a:off x="2761488" y="2423160"/>
            <a:ext cx="1371600" cy="822960"/>
          </a:xfrm>
          <a:prstGeom prst="rect">
            <a:avLst/>
          </a:prstGeom>
          <a:solidFill>
            <a:srgbClr val="EFEDEA"/>
          </a:solidFill>
          <a:ln w="12700">
            <a:solidFill>
              <a:srgbClr val="E3E0DA">
                <a:alpha val="80000"/>
              </a:srgbClr>
            </a:solidFill>
            <a:prstDash val="solid"/>
          </a:ln>
        </p:spPr>
        <p:txBody>
          <a:bodyPr/>
          <a:lstStyle/>
          <a:p>
            <a:endParaRPr lang="en-US"/>
          </a:p>
        </p:txBody>
      </p:sp>
      <p:sp>
        <p:nvSpPr>
          <p:cNvPr id="14" name="Text 12"/>
          <p:cNvSpPr/>
          <p:nvPr/>
        </p:nvSpPr>
        <p:spPr>
          <a:xfrm>
            <a:off x="2898648" y="2532888"/>
            <a:ext cx="1097280" cy="384048"/>
          </a:xfrm>
          <a:prstGeom prst="rect">
            <a:avLst/>
          </a:prstGeom>
          <a:noFill/>
          <a:ln/>
        </p:spPr>
        <p:txBody>
          <a:bodyPr wrap="square" rtlCol="0" anchor="ctr">
            <a:normAutofit fontScale="92500" lnSpcReduction="10000"/>
          </a:bodyPr>
          <a:lstStyle/>
          <a:p>
            <a:pPr marL="0" indent="0">
              <a:buNone/>
            </a:pPr>
            <a:r>
              <a:rPr lang="en-US" sz="2300" b="1" dirty="0">
                <a:solidFill>
                  <a:srgbClr val="C90035"/>
                </a:solidFill>
                <a:latin typeface="Arial Black" pitchFamily="34" charset="0"/>
                <a:ea typeface="Arial Black" pitchFamily="34" charset="-122"/>
                <a:cs typeface="Arial Black" pitchFamily="34" charset="-120"/>
              </a:rPr>
              <a:t>31</a:t>
            </a:r>
            <a:endParaRPr lang="en-US" sz="2300" dirty="0"/>
          </a:p>
        </p:txBody>
      </p:sp>
      <p:sp>
        <p:nvSpPr>
          <p:cNvPr id="15" name="Text 13"/>
          <p:cNvSpPr/>
          <p:nvPr/>
        </p:nvSpPr>
        <p:spPr>
          <a:xfrm>
            <a:off x="2916936" y="2953512"/>
            <a:ext cx="1060704" cy="274320"/>
          </a:xfrm>
          <a:prstGeom prst="rect">
            <a:avLst/>
          </a:prstGeom>
          <a:noFill/>
          <a:ln/>
        </p:spPr>
        <p:txBody>
          <a:bodyPr wrap="square" rtlCol="0" anchor="ctr">
            <a:normAutofit/>
          </a:bodyPr>
          <a:lstStyle/>
          <a:p>
            <a:pPr marL="0" indent="0">
              <a:buNone/>
            </a:pPr>
            <a:r>
              <a:rPr lang="en-US" sz="1050" dirty="0">
                <a:solidFill>
                  <a:srgbClr val="241F20"/>
                </a:solidFill>
                <a:latin typeface="Arial" pitchFamily="34" charset="0"/>
                <a:ea typeface="Arial" pitchFamily="34" charset="-122"/>
                <a:cs typeface="Arial" pitchFamily="34" charset="-120"/>
              </a:rPr>
              <a:t>columns</a:t>
            </a:r>
            <a:endParaRPr lang="en-US" sz="1050" dirty="0"/>
          </a:p>
        </p:txBody>
      </p:sp>
      <p:sp>
        <p:nvSpPr>
          <p:cNvPr id="16" name="Shape 14"/>
          <p:cNvSpPr/>
          <p:nvPr/>
        </p:nvSpPr>
        <p:spPr>
          <a:xfrm>
            <a:off x="4315968" y="2423160"/>
            <a:ext cx="1645920" cy="822960"/>
          </a:xfrm>
          <a:prstGeom prst="rect">
            <a:avLst/>
          </a:prstGeom>
          <a:solidFill>
            <a:srgbClr val="EFEDEA"/>
          </a:solidFill>
          <a:ln w="12700">
            <a:solidFill>
              <a:srgbClr val="E3E0DA">
                <a:alpha val="80000"/>
              </a:srgbClr>
            </a:solidFill>
            <a:prstDash val="solid"/>
          </a:ln>
        </p:spPr>
        <p:txBody>
          <a:bodyPr/>
          <a:lstStyle/>
          <a:p>
            <a:endParaRPr lang="en-US"/>
          </a:p>
        </p:txBody>
      </p:sp>
      <p:sp>
        <p:nvSpPr>
          <p:cNvPr id="17" name="Text 15"/>
          <p:cNvSpPr/>
          <p:nvPr/>
        </p:nvSpPr>
        <p:spPr>
          <a:xfrm>
            <a:off x="4453128" y="2532888"/>
            <a:ext cx="1371600" cy="384048"/>
          </a:xfrm>
          <a:prstGeom prst="rect">
            <a:avLst/>
          </a:prstGeom>
          <a:noFill/>
          <a:ln/>
        </p:spPr>
        <p:txBody>
          <a:bodyPr wrap="square" rtlCol="0" anchor="ctr">
            <a:normAutofit fontScale="92500" lnSpcReduction="10000"/>
          </a:bodyPr>
          <a:lstStyle/>
          <a:p>
            <a:pPr marL="0" indent="0">
              <a:buNone/>
            </a:pPr>
            <a:r>
              <a:rPr lang="en-US" sz="2300" b="1" dirty="0">
                <a:solidFill>
                  <a:srgbClr val="7E001E"/>
                </a:solidFill>
                <a:latin typeface="Arial Black" pitchFamily="34" charset="0"/>
                <a:ea typeface="Arial Black" pitchFamily="34" charset="-122"/>
                <a:cs typeface="Arial Black" pitchFamily="34" charset="-120"/>
              </a:rPr>
              <a:t>2 days</a:t>
            </a:r>
            <a:endParaRPr lang="en-US" sz="2300" dirty="0"/>
          </a:p>
        </p:txBody>
      </p:sp>
      <p:sp>
        <p:nvSpPr>
          <p:cNvPr id="18" name="Text 16"/>
          <p:cNvSpPr/>
          <p:nvPr/>
        </p:nvSpPr>
        <p:spPr>
          <a:xfrm>
            <a:off x="4471416" y="2953512"/>
            <a:ext cx="1335024" cy="274320"/>
          </a:xfrm>
          <a:prstGeom prst="rect">
            <a:avLst/>
          </a:prstGeom>
          <a:noFill/>
          <a:ln/>
        </p:spPr>
        <p:txBody>
          <a:bodyPr wrap="square" rtlCol="0" anchor="ctr">
            <a:normAutofit fontScale="92500"/>
          </a:bodyPr>
          <a:lstStyle/>
          <a:p>
            <a:pPr marL="0" indent="0">
              <a:buNone/>
            </a:pPr>
            <a:r>
              <a:rPr lang="en-US" sz="1050" dirty="0">
                <a:solidFill>
                  <a:srgbClr val="241F20"/>
                </a:solidFill>
                <a:latin typeface="Arial" pitchFamily="34" charset="0"/>
                <a:ea typeface="Arial" pitchFamily="34" charset="-122"/>
                <a:cs typeface="Arial" pitchFamily="34" charset="-120"/>
              </a:rPr>
              <a:t>observation window</a:t>
            </a:r>
            <a:endParaRPr lang="en-US" sz="1050" dirty="0"/>
          </a:p>
        </p:txBody>
      </p:sp>
      <p:sp>
        <p:nvSpPr>
          <p:cNvPr id="19" name="Shape 17"/>
          <p:cNvSpPr/>
          <p:nvPr/>
        </p:nvSpPr>
        <p:spPr>
          <a:xfrm>
            <a:off x="6533388" y="1207008"/>
            <a:ext cx="4434840" cy="3931920"/>
          </a:xfrm>
          <a:prstGeom prst="rect">
            <a:avLst/>
          </a:prstGeom>
          <a:solidFill>
            <a:srgbClr val="C00000"/>
          </a:solidFill>
          <a:ln w="12700">
            <a:solidFill>
              <a:srgbClr val="E3E0DA"/>
            </a:solidFill>
            <a:prstDash val="solid"/>
          </a:ln>
        </p:spPr>
        <p:txBody>
          <a:bodyPr/>
          <a:lstStyle/>
          <a:p>
            <a:endParaRPr lang="en-US"/>
          </a:p>
        </p:txBody>
      </p:sp>
      <p:graphicFrame>
        <p:nvGraphicFramePr>
          <p:cNvPr id="20" name="Table 0"/>
          <p:cNvGraphicFramePr>
            <a:graphicFrameLocks noGrp="1"/>
          </p:cNvGraphicFramePr>
          <p:nvPr>
            <p:extLst>
              <p:ext uri="{D42A27DB-BD31-4B8C-83A1-F6EECF244321}">
                <p14:modId xmlns:p14="http://schemas.microsoft.com/office/powerpoint/2010/main" val="3639272826"/>
              </p:ext>
            </p:extLst>
          </p:nvPr>
        </p:nvGraphicFramePr>
        <p:xfrm>
          <a:off x="6716268" y="1627632"/>
          <a:ext cx="4069080" cy="3200400"/>
        </p:xfrm>
        <a:graphic>
          <a:graphicData uri="http://schemas.openxmlformats.org/drawingml/2006/table">
            <a:tbl>
              <a:tblPr/>
              <a:tblGrid>
                <a:gridCol w="1234440">
                  <a:extLst>
                    <a:ext uri="{9D8B030D-6E8A-4147-A177-3AD203B41FA5}">
                      <a16:colId xmlns:a16="http://schemas.microsoft.com/office/drawing/2014/main" val="20000"/>
                    </a:ext>
                  </a:extLst>
                </a:gridCol>
                <a:gridCol w="2834640">
                  <a:extLst>
                    <a:ext uri="{9D8B030D-6E8A-4147-A177-3AD203B41FA5}">
                      <a16:colId xmlns:a16="http://schemas.microsoft.com/office/drawing/2014/main" val="20001"/>
                    </a:ext>
                  </a:extLst>
                </a:gridCol>
              </a:tblGrid>
              <a:tr h="640080">
                <a:tc>
                  <a:txBody>
                    <a:bodyPr/>
                    <a:lstStyle/>
                    <a:p>
                      <a:pPr marL="0" indent="0">
                        <a:buNone/>
                      </a:pPr>
                      <a:r>
                        <a:rPr lang="en-US" sz="1200" dirty="0">
                          <a:solidFill>
                            <a:srgbClr val="241F20"/>
                          </a:solidFill>
                          <a:latin typeface="Arial" pitchFamily="34" charset="0"/>
                          <a:ea typeface="Arial" pitchFamily="34" charset="-122"/>
                          <a:cs typeface="Arial" pitchFamily="34" charset="-120"/>
                        </a:rPr>
                        <a:t>Field</a:t>
                      </a:r>
                      <a:endParaRPr lang="en-US" sz="1200" dirty="0">
                        <a:latin typeface="Arial" charset="0"/>
                        <a:ea typeface="Arial" charset="0"/>
                        <a:cs typeface="Arial" charset="0"/>
                      </a:endParaRPr>
                    </a:p>
                  </a:txBody>
                  <a:tcPr marL="54864" marR="54864" marT="54864" marB="54864">
                    <a:lnL w="8890" cap="flat" cmpd="sng" algn="ctr">
                      <a:solidFill>
                        <a:srgbClr val="D0D0D0"/>
                      </a:solidFill>
                      <a:prstDash val="solid"/>
                      <a:round/>
                      <a:headEnd type="none" w="med" len="med"/>
                      <a:tailEnd type="none" w="med" len="med"/>
                    </a:lnL>
                    <a:lnR w="8890" cap="flat" cmpd="sng" algn="ctr">
                      <a:solidFill>
                        <a:srgbClr val="D0D0D0"/>
                      </a:solidFill>
                      <a:prstDash val="solid"/>
                      <a:round/>
                      <a:headEnd type="none" w="med" len="med"/>
                      <a:tailEnd type="none" w="med" len="med"/>
                    </a:lnR>
                    <a:lnT w="8890" cap="flat" cmpd="sng" algn="ctr">
                      <a:solidFill>
                        <a:srgbClr val="D0D0D0"/>
                      </a:solidFill>
                      <a:prstDash val="solid"/>
                      <a:round/>
                      <a:headEnd type="none" w="med" len="med"/>
                      <a:tailEnd type="none" w="med" len="med"/>
                    </a:lnT>
                    <a:lnB w="8890" cap="flat" cmpd="sng" algn="ctr">
                      <a:solidFill>
                        <a:srgbClr val="D0D0D0"/>
                      </a:solidFill>
                      <a:prstDash val="solid"/>
                      <a:round/>
                      <a:headEnd type="none" w="med" len="med"/>
                      <a:tailEnd type="none" w="med" len="med"/>
                    </a:lnB>
                    <a:solidFill>
                      <a:srgbClr val="FFFFFF"/>
                    </a:solidFill>
                  </a:tcPr>
                </a:tc>
                <a:tc>
                  <a:txBody>
                    <a:bodyPr/>
                    <a:lstStyle/>
                    <a:p>
                      <a:pPr marL="0" indent="0">
                        <a:buNone/>
                      </a:pPr>
                      <a:r>
                        <a:rPr lang="en-US" sz="1200" dirty="0">
                          <a:solidFill>
                            <a:srgbClr val="241F20"/>
                          </a:solidFill>
                          <a:latin typeface="Arial" pitchFamily="34" charset="0"/>
                          <a:ea typeface="Arial" pitchFamily="34" charset="-122"/>
                          <a:cs typeface="Arial" pitchFamily="34" charset="-120"/>
                        </a:rPr>
                        <a:t>Meaning</a:t>
                      </a:r>
                      <a:endParaRPr lang="en-US" sz="1200" dirty="0">
                        <a:latin typeface="Arial" charset="0"/>
                        <a:ea typeface="Arial" charset="0"/>
                        <a:cs typeface="Arial" charset="0"/>
                      </a:endParaRPr>
                    </a:p>
                  </a:txBody>
                  <a:tcPr marL="54864" marR="54864" marT="54864" marB="54864">
                    <a:lnL w="8890" cap="flat" cmpd="sng" algn="ctr">
                      <a:solidFill>
                        <a:srgbClr val="D0D0D0"/>
                      </a:solidFill>
                      <a:prstDash val="solid"/>
                      <a:round/>
                      <a:headEnd type="none" w="med" len="med"/>
                      <a:tailEnd type="none" w="med" len="med"/>
                    </a:lnL>
                    <a:lnR w="8890" cap="flat" cmpd="sng" algn="ctr">
                      <a:solidFill>
                        <a:srgbClr val="D0D0D0"/>
                      </a:solidFill>
                      <a:prstDash val="solid"/>
                      <a:round/>
                      <a:headEnd type="none" w="med" len="med"/>
                      <a:tailEnd type="none" w="med" len="med"/>
                    </a:lnR>
                    <a:lnT w="8890" cap="flat" cmpd="sng" algn="ctr">
                      <a:solidFill>
                        <a:srgbClr val="D0D0D0"/>
                      </a:solidFill>
                      <a:prstDash val="solid"/>
                      <a:round/>
                      <a:headEnd type="none" w="med" len="med"/>
                      <a:tailEnd type="none" w="med" len="med"/>
                    </a:lnT>
                    <a:lnB w="8890" cap="flat" cmpd="sng" algn="ctr">
                      <a:solidFill>
                        <a:srgbClr val="D0D0D0"/>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640080">
                <a:tc>
                  <a:txBody>
                    <a:bodyPr/>
                    <a:lstStyle/>
                    <a:p>
                      <a:pPr marL="0" indent="0">
                        <a:buNone/>
                      </a:pPr>
                      <a:r>
                        <a:rPr lang="en-US" sz="1200" dirty="0">
                          <a:solidFill>
                            <a:srgbClr val="241F20"/>
                          </a:solidFill>
                          <a:latin typeface="Arial" pitchFamily="34" charset="0"/>
                          <a:ea typeface="Arial" pitchFamily="34" charset="-122"/>
                          <a:cs typeface="Arial" pitchFamily="34" charset="-120"/>
                        </a:rPr>
                        <a:t>Time</a:t>
                      </a:r>
                      <a:endParaRPr lang="en-US" sz="1200" dirty="0">
                        <a:latin typeface="Arial" charset="0"/>
                        <a:ea typeface="Arial" charset="0"/>
                        <a:cs typeface="Arial" charset="0"/>
                      </a:endParaRPr>
                    </a:p>
                  </a:txBody>
                  <a:tcPr marL="54864" marR="54864" marT="54864" marB="54864">
                    <a:lnL w="8890" cap="flat" cmpd="sng" algn="ctr">
                      <a:solidFill>
                        <a:srgbClr val="D0D0D0"/>
                      </a:solidFill>
                      <a:prstDash val="solid"/>
                      <a:round/>
                      <a:headEnd type="none" w="med" len="med"/>
                      <a:tailEnd type="none" w="med" len="med"/>
                    </a:lnL>
                    <a:lnR w="8890" cap="flat" cmpd="sng" algn="ctr">
                      <a:solidFill>
                        <a:srgbClr val="D0D0D0"/>
                      </a:solidFill>
                      <a:prstDash val="solid"/>
                      <a:round/>
                      <a:headEnd type="none" w="med" len="med"/>
                      <a:tailEnd type="none" w="med" len="med"/>
                    </a:lnR>
                    <a:lnT w="8890" cap="flat" cmpd="sng" algn="ctr">
                      <a:solidFill>
                        <a:srgbClr val="D0D0D0"/>
                      </a:solidFill>
                      <a:prstDash val="solid"/>
                      <a:round/>
                      <a:headEnd type="none" w="med" len="med"/>
                      <a:tailEnd type="none" w="med" len="med"/>
                    </a:lnT>
                    <a:lnB w="8890" cap="flat" cmpd="sng" algn="ctr">
                      <a:solidFill>
                        <a:srgbClr val="D0D0D0"/>
                      </a:solidFill>
                      <a:prstDash val="solid"/>
                      <a:round/>
                      <a:headEnd type="none" w="med" len="med"/>
                      <a:tailEnd type="none" w="med" len="med"/>
                    </a:lnB>
                    <a:solidFill>
                      <a:srgbClr val="FFFFFF"/>
                    </a:solidFill>
                  </a:tcPr>
                </a:tc>
                <a:tc>
                  <a:txBody>
                    <a:bodyPr/>
                    <a:lstStyle/>
                    <a:p>
                      <a:pPr marL="0" indent="0">
                        <a:buNone/>
                      </a:pPr>
                      <a:r>
                        <a:rPr lang="en-US" sz="1200" dirty="0">
                          <a:solidFill>
                            <a:srgbClr val="241F20"/>
                          </a:solidFill>
                          <a:latin typeface="Arial" pitchFamily="34" charset="0"/>
                          <a:ea typeface="Arial" pitchFamily="34" charset="-122"/>
                          <a:cs typeface="Arial" pitchFamily="34" charset="-120"/>
                        </a:rPr>
                        <a:t>Seconds from first transaction</a:t>
                      </a:r>
                      <a:endParaRPr lang="en-US" sz="1200" dirty="0">
                        <a:latin typeface="Arial" charset="0"/>
                        <a:ea typeface="Arial" charset="0"/>
                        <a:cs typeface="Arial" charset="0"/>
                      </a:endParaRPr>
                    </a:p>
                  </a:txBody>
                  <a:tcPr marL="54864" marR="54864" marT="54864" marB="54864">
                    <a:lnL w="8890" cap="flat" cmpd="sng" algn="ctr">
                      <a:solidFill>
                        <a:srgbClr val="D0D0D0"/>
                      </a:solidFill>
                      <a:prstDash val="solid"/>
                      <a:round/>
                      <a:headEnd type="none" w="med" len="med"/>
                      <a:tailEnd type="none" w="med" len="med"/>
                    </a:lnL>
                    <a:lnR w="8890" cap="flat" cmpd="sng" algn="ctr">
                      <a:solidFill>
                        <a:srgbClr val="D0D0D0"/>
                      </a:solidFill>
                      <a:prstDash val="solid"/>
                      <a:round/>
                      <a:headEnd type="none" w="med" len="med"/>
                      <a:tailEnd type="none" w="med" len="med"/>
                    </a:lnR>
                    <a:lnT w="8890" cap="flat" cmpd="sng" algn="ctr">
                      <a:solidFill>
                        <a:srgbClr val="D0D0D0"/>
                      </a:solidFill>
                      <a:prstDash val="solid"/>
                      <a:round/>
                      <a:headEnd type="none" w="med" len="med"/>
                      <a:tailEnd type="none" w="med" len="med"/>
                    </a:lnT>
                    <a:lnB w="8890" cap="flat" cmpd="sng" algn="ctr">
                      <a:solidFill>
                        <a:srgbClr val="D0D0D0"/>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640080">
                <a:tc>
                  <a:txBody>
                    <a:bodyPr/>
                    <a:lstStyle/>
                    <a:p>
                      <a:pPr marL="0" indent="0">
                        <a:buNone/>
                      </a:pPr>
                      <a:r>
                        <a:rPr lang="en-US" sz="1200" dirty="0">
                          <a:solidFill>
                            <a:srgbClr val="241F20"/>
                          </a:solidFill>
                          <a:latin typeface="Arial" pitchFamily="34" charset="0"/>
                          <a:ea typeface="Arial" pitchFamily="34" charset="-122"/>
                          <a:cs typeface="Arial" pitchFamily="34" charset="-120"/>
                        </a:rPr>
                        <a:t>V1–V28</a:t>
                      </a:r>
                      <a:endParaRPr lang="en-US" sz="1200" dirty="0">
                        <a:latin typeface="Arial" charset="0"/>
                        <a:ea typeface="Arial" charset="0"/>
                        <a:cs typeface="Arial" charset="0"/>
                      </a:endParaRPr>
                    </a:p>
                  </a:txBody>
                  <a:tcPr marL="54864" marR="54864" marT="54864" marB="54864">
                    <a:lnL w="8890" cap="flat" cmpd="sng" algn="ctr">
                      <a:solidFill>
                        <a:srgbClr val="D0D0D0"/>
                      </a:solidFill>
                      <a:prstDash val="solid"/>
                      <a:round/>
                      <a:headEnd type="none" w="med" len="med"/>
                      <a:tailEnd type="none" w="med" len="med"/>
                    </a:lnL>
                    <a:lnR w="8890" cap="flat" cmpd="sng" algn="ctr">
                      <a:solidFill>
                        <a:srgbClr val="D0D0D0"/>
                      </a:solidFill>
                      <a:prstDash val="solid"/>
                      <a:round/>
                      <a:headEnd type="none" w="med" len="med"/>
                      <a:tailEnd type="none" w="med" len="med"/>
                    </a:lnR>
                    <a:lnT w="8890" cap="flat" cmpd="sng" algn="ctr">
                      <a:solidFill>
                        <a:srgbClr val="D0D0D0"/>
                      </a:solidFill>
                      <a:prstDash val="solid"/>
                      <a:round/>
                      <a:headEnd type="none" w="med" len="med"/>
                      <a:tailEnd type="none" w="med" len="med"/>
                    </a:lnT>
                    <a:lnB w="8890" cap="flat" cmpd="sng" algn="ctr">
                      <a:solidFill>
                        <a:srgbClr val="D0D0D0"/>
                      </a:solidFill>
                      <a:prstDash val="solid"/>
                      <a:round/>
                      <a:headEnd type="none" w="med" len="med"/>
                      <a:tailEnd type="none" w="med" len="med"/>
                    </a:lnB>
                    <a:solidFill>
                      <a:srgbClr val="FFFFFF"/>
                    </a:solidFill>
                  </a:tcPr>
                </a:tc>
                <a:tc>
                  <a:txBody>
                    <a:bodyPr/>
                    <a:lstStyle/>
                    <a:p>
                      <a:pPr marL="0" indent="0">
                        <a:buNone/>
                      </a:pPr>
                      <a:r>
                        <a:rPr lang="en-US" sz="1200" dirty="0">
                          <a:solidFill>
                            <a:srgbClr val="241F20"/>
                          </a:solidFill>
                          <a:latin typeface="Arial" pitchFamily="34" charset="0"/>
                          <a:ea typeface="Arial" pitchFamily="34" charset="-122"/>
                          <a:cs typeface="Arial" pitchFamily="34" charset="-120"/>
                        </a:rPr>
                        <a:t>Anonymised PCA features</a:t>
                      </a:r>
                      <a:endParaRPr lang="en-US" sz="1200" dirty="0">
                        <a:latin typeface="Arial" charset="0"/>
                        <a:ea typeface="Arial" charset="0"/>
                        <a:cs typeface="Arial" charset="0"/>
                      </a:endParaRPr>
                    </a:p>
                  </a:txBody>
                  <a:tcPr marL="54864" marR="54864" marT="54864" marB="54864">
                    <a:lnL w="8890" cap="flat" cmpd="sng" algn="ctr">
                      <a:solidFill>
                        <a:srgbClr val="D0D0D0"/>
                      </a:solidFill>
                      <a:prstDash val="solid"/>
                      <a:round/>
                      <a:headEnd type="none" w="med" len="med"/>
                      <a:tailEnd type="none" w="med" len="med"/>
                    </a:lnL>
                    <a:lnR w="8890" cap="flat" cmpd="sng" algn="ctr">
                      <a:solidFill>
                        <a:srgbClr val="D0D0D0"/>
                      </a:solidFill>
                      <a:prstDash val="solid"/>
                      <a:round/>
                      <a:headEnd type="none" w="med" len="med"/>
                      <a:tailEnd type="none" w="med" len="med"/>
                    </a:lnR>
                    <a:lnT w="8890" cap="flat" cmpd="sng" algn="ctr">
                      <a:solidFill>
                        <a:srgbClr val="D0D0D0"/>
                      </a:solidFill>
                      <a:prstDash val="solid"/>
                      <a:round/>
                      <a:headEnd type="none" w="med" len="med"/>
                      <a:tailEnd type="none" w="med" len="med"/>
                    </a:lnT>
                    <a:lnB w="8890" cap="flat" cmpd="sng" algn="ctr">
                      <a:solidFill>
                        <a:srgbClr val="D0D0D0"/>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640080">
                <a:tc>
                  <a:txBody>
                    <a:bodyPr/>
                    <a:lstStyle/>
                    <a:p>
                      <a:pPr marL="0" indent="0">
                        <a:buNone/>
                      </a:pPr>
                      <a:r>
                        <a:rPr lang="en-US" sz="1200" dirty="0">
                          <a:solidFill>
                            <a:srgbClr val="241F20"/>
                          </a:solidFill>
                          <a:latin typeface="Arial" pitchFamily="34" charset="0"/>
                          <a:ea typeface="Arial" pitchFamily="34" charset="-122"/>
                          <a:cs typeface="Arial" pitchFamily="34" charset="-120"/>
                        </a:rPr>
                        <a:t>Amount</a:t>
                      </a:r>
                      <a:endParaRPr lang="en-US" sz="1200" dirty="0">
                        <a:latin typeface="Arial" charset="0"/>
                        <a:ea typeface="Arial" charset="0"/>
                        <a:cs typeface="Arial" charset="0"/>
                      </a:endParaRPr>
                    </a:p>
                  </a:txBody>
                  <a:tcPr marL="54864" marR="54864" marT="54864" marB="54864">
                    <a:lnL w="8890" cap="flat" cmpd="sng" algn="ctr">
                      <a:solidFill>
                        <a:srgbClr val="D0D0D0"/>
                      </a:solidFill>
                      <a:prstDash val="solid"/>
                      <a:round/>
                      <a:headEnd type="none" w="med" len="med"/>
                      <a:tailEnd type="none" w="med" len="med"/>
                    </a:lnL>
                    <a:lnR w="8890" cap="flat" cmpd="sng" algn="ctr">
                      <a:solidFill>
                        <a:srgbClr val="D0D0D0"/>
                      </a:solidFill>
                      <a:prstDash val="solid"/>
                      <a:round/>
                      <a:headEnd type="none" w="med" len="med"/>
                      <a:tailEnd type="none" w="med" len="med"/>
                    </a:lnR>
                    <a:lnT w="8890" cap="flat" cmpd="sng" algn="ctr">
                      <a:solidFill>
                        <a:srgbClr val="D0D0D0"/>
                      </a:solidFill>
                      <a:prstDash val="solid"/>
                      <a:round/>
                      <a:headEnd type="none" w="med" len="med"/>
                      <a:tailEnd type="none" w="med" len="med"/>
                    </a:lnT>
                    <a:lnB w="8890" cap="flat" cmpd="sng" algn="ctr">
                      <a:solidFill>
                        <a:srgbClr val="D0D0D0"/>
                      </a:solidFill>
                      <a:prstDash val="solid"/>
                      <a:round/>
                      <a:headEnd type="none" w="med" len="med"/>
                      <a:tailEnd type="none" w="med" len="med"/>
                    </a:lnB>
                    <a:solidFill>
                      <a:srgbClr val="FFFFFF"/>
                    </a:solidFill>
                  </a:tcPr>
                </a:tc>
                <a:tc>
                  <a:txBody>
                    <a:bodyPr/>
                    <a:lstStyle/>
                    <a:p>
                      <a:pPr marL="0" indent="0">
                        <a:buNone/>
                      </a:pPr>
                      <a:r>
                        <a:rPr lang="en-US" sz="1200" dirty="0">
                          <a:solidFill>
                            <a:srgbClr val="241F20"/>
                          </a:solidFill>
                          <a:latin typeface="Arial" pitchFamily="34" charset="0"/>
                          <a:ea typeface="Arial" pitchFamily="34" charset="-122"/>
                          <a:cs typeface="Arial" pitchFamily="34" charset="-120"/>
                        </a:rPr>
                        <a:t>Transaction value</a:t>
                      </a:r>
                      <a:endParaRPr lang="en-US" sz="1200" dirty="0">
                        <a:latin typeface="Arial" charset="0"/>
                        <a:ea typeface="Arial" charset="0"/>
                        <a:cs typeface="Arial" charset="0"/>
                      </a:endParaRPr>
                    </a:p>
                  </a:txBody>
                  <a:tcPr marL="54864" marR="54864" marT="54864" marB="54864">
                    <a:lnL w="8890" cap="flat" cmpd="sng" algn="ctr">
                      <a:solidFill>
                        <a:srgbClr val="D0D0D0"/>
                      </a:solidFill>
                      <a:prstDash val="solid"/>
                      <a:round/>
                      <a:headEnd type="none" w="med" len="med"/>
                      <a:tailEnd type="none" w="med" len="med"/>
                    </a:lnL>
                    <a:lnR w="8890" cap="flat" cmpd="sng" algn="ctr">
                      <a:solidFill>
                        <a:srgbClr val="D0D0D0"/>
                      </a:solidFill>
                      <a:prstDash val="solid"/>
                      <a:round/>
                      <a:headEnd type="none" w="med" len="med"/>
                      <a:tailEnd type="none" w="med" len="med"/>
                    </a:lnR>
                    <a:lnT w="8890" cap="flat" cmpd="sng" algn="ctr">
                      <a:solidFill>
                        <a:srgbClr val="D0D0D0"/>
                      </a:solidFill>
                      <a:prstDash val="solid"/>
                      <a:round/>
                      <a:headEnd type="none" w="med" len="med"/>
                      <a:tailEnd type="none" w="med" len="med"/>
                    </a:lnT>
                    <a:lnB w="8890" cap="flat" cmpd="sng" algn="ctr">
                      <a:solidFill>
                        <a:srgbClr val="D0D0D0"/>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640080">
                <a:tc>
                  <a:txBody>
                    <a:bodyPr/>
                    <a:lstStyle/>
                    <a:p>
                      <a:pPr marL="0" indent="0">
                        <a:buNone/>
                      </a:pPr>
                      <a:r>
                        <a:rPr lang="en-US" sz="1200" dirty="0">
                          <a:solidFill>
                            <a:srgbClr val="241F20"/>
                          </a:solidFill>
                          <a:latin typeface="Arial" pitchFamily="34" charset="0"/>
                          <a:ea typeface="Arial" pitchFamily="34" charset="-122"/>
                          <a:cs typeface="Arial" pitchFamily="34" charset="-120"/>
                        </a:rPr>
                        <a:t>Class</a:t>
                      </a:r>
                      <a:endParaRPr lang="en-US" sz="1200" dirty="0">
                        <a:latin typeface="Arial" charset="0"/>
                        <a:ea typeface="Arial" charset="0"/>
                        <a:cs typeface="Arial" charset="0"/>
                      </a:endParaRPr>
                    </a:p>
                  </a:txBody>
                  <a:tcPr marL="54864" marR="54864" marT="54864" marB="54864">
                    <a:lnL w="8890" cap="flat" cmpd="sng" algn="ctr">
                      <a:solidFill>
                        <a:srgbClr val="D0D0D0"/>
                      </a:solidFill>
                      <a:prstDash val="solid"/>
                      <a:round/>
                      <a:headEnd type="none" w="med" len="med"/>
                      <a:tailEnd type="none" w="med" len="med"/>
                    </a:lnL>
                    <a:lnR w="8890" cap="flat" cmpd="sng" algn="ctr">
                      <a:solidFill>
                        <a:srgbClr val="D0D0D0"/>
                      </a:solidFill>
                      <a:prstDash val="solid"/>
                      <a:round/>
                      <a:headEnd type="none" w="med" len="med"/>
                      <a:tailEnd type="none" w="med" len="med"/>
                    </a:lnR>
                    <a:lnT w="8890" cap="flat" cmpd="sng" algn="ctr">
                      <a:solidFill>
                        <a:srgbClr val="D0D0D0"/>
                      </a:solidFill>
                      <a:prstDash val="solid"/>
                      <a:round/>
                      <a:headEnd type="none" w="med" len="med"/>
                      <a:tailEnd type="none" w="med" len="med"/>
                    </a:lnT>
                    <a:lnB w="8890" cap="flat" cmpd="sng" algn="ctr">
                      <a:solidFill>
                        <a:srgbClr val="D0D0D0"/>
                      </a:solidFill>
                      <a:prstDash val="solid"/>
                      <a:round/>
                      <a:headEnd type="none" w="med" len="med"/>
                      <a:tailEnd type="none" w="med" len="med"/>
                    </a:lnB>
                    <a:solidFill>
                      <a:srgbClr val="FFFFFF"/>
                    </a:solidFill>
                  </a:tcPr>
                </a:tc>
                <a:tc>
                  <a:txBody>
                    <a:bodyPr/>
                    <a:lstStyle/>
                    <a:p>
                      <a:pPr marL="0" indent="0">
                        <a:buNone/>
                      </a:pPr>
                      <a:r>
                        <a:rPr lang="en-US" sz="1200" dirty="0">
                          <a:solidFill>
                            <a:srgbClr val="241F20"/>
                          </a:solidFill>
                          <a:latin typeface="Arial" pitchFamily="34" charset="0"/>
                          <a:ea typeface="Arial" pitchFamily="34" charset="-122"/>
                          <a:cs typeface="Arial" pitchFamily="34" charset="-120"/>
                        </a:rPr>
                        <a:t>0 = legitimate; 1 = fraud</a:t>
                      </a:r>
                      <a:endParaRPr lang="en-US" sz="1200" dirty="0">
                        <a:latin typeface="Arial" charset="0"/>
                        <a:ea typeface="Arial" charset="0"/>
                        <a:cs typeface="Arial" charset="0"/>
                      </a:endParaRPr>
                    </a:p>
                  </a:txBody>
                  <a:tcPr marL="54864" marR="54864" marT="54864" marB="54864">
                    <a:lnL w="8890" cap="flat" cmpd="sng" algn="ctr">
                      <a:solidFill>
                        <a:srgbClr val="D0D0D0"/>
                      </a:solidFill>
                      <a:prstDash val="solid"/>
                      <a:round/>
                      <a:headEnd type="none" w="med" len="med"/>
                      <a:tailEnd type="none" w="med" len="med"/>
                    </a:lnL>
                    <a:lnR w="8890" cap="flat" cmpd="sng" algn="ctr">
                      <a:solidFill>
                        <a:srgbClr val="D0D0D0"/>
                      </a:solidFill>
                      <a:prstDash val="solid"/>
                      <a:round/>
                      <a:headEnd type="none" w="med" len="med"/>
                      <a:tailEnd type="none" w="med" len="med"/>
                    </a:lnR>
                    <a:lnT w="8890" cap="flat" cmpd="sng" algn="ctr">
                      <a:solidFill>
                        <a:srgbClr val="D0D0D0"/>
                      </a:solidFill>
                      <a:prstDash val="solid"/>
                      <a:round/>
                      <a:headEnd type="none" w="med" len="med"/>
                      <a:tailEnd type="none" w="med" len="med"/>
                    </a:lnT>
                    <a:lnB w="8890" cap="flat" cmpd="sng" algn="ctr">
                      <a:solidFill>
                        <a:srgbClr val="D0D0D0"/>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bl>
          </a:graphicData>
        </a:graphic>
      </p:graphicFrame>
      <p:sp>
        <p:nvSpPr>
          <p:cNvPr id="21" name="Text 18"/>
          <p:cNvSpPr/>
          <p:nvPr/>
        </p:nvSpPr>
        <p:spPr>
          <a:xfrm>
            <a:off x="749808" y="3886200"/>
            <a:ext cx="4526280" cy="822960"/>
          </a:xfrm>
          <a:prstGeom prst="rect">
            <a:avLst/>
          </a:prstGeom>
          <a:noFill/>
          <a:ln/>
        </p:spPr>
        <p:txBody>
          <a:bodyPr wrap="square" rtlCol="0" anchor="ctr">
            <a:normAutofit/>
          </a:bodyPr>
          <a:lstStyle/>
          <a:p>
            <a:pPr marL="0" indent="0">
              <a:buNone/>
            </a:pPr>
            <a:r>
              <a:rPr lang="en-US" sz="1600" dirty="0">
                <a:solidFill>
                  <a:srgbClr val="241F20"/>
                </a:solidFill>
                <a:latin typeface="Arial" pitchFamily="34" charset="0"/>
                <a:ea typeface="Arial" pitchFamily="34" charset="-122"/>
                <a:cs typeface="Arial" pitchFamily="34" charset="-120"/>
              </a:rPr>
              <a:t>Dataset limitations: historical, anonymised, no customer/merchant/device identifiers.</a:t>
            </a:r>
            <a:endParaRPr lang="en-US" sz="1600" dirty="0"/>
          </a:p>
        </p:txBody>
      </p:sp>
      <p:sp>
        <p:nvSpPr>
          <p:cNvPr id="22" name="Text 19"/>
          <p:cNvSpPr/>
          <p:nvPr/>
        </p:nvSpPr>
        <p:spPr>
          <a:xfrm>
            <a:off x="640080" y="5961888"/>
            <a:ext cx="10607040" cy="164592"/>
          </a:xfrm>
          <a:prstGeom prst="rect">
            <a:avLst/>
          </a:prstGeom>
          <a:noFill/>
          <a:ln/>
        </p:spPr>
        <p:txBody>
          <a:bodyPr wrap="square" lIns="254" tIns="254" rIns="254" bIns="254" rtlCol="0" anchor="ctr"/>
          <a:lstStyle/>
          <a:p>
            <a:pPr marL="0" indent="0">
              <a:buNone/>
            </a:pPr>
            <a:r>
              <a:rPr lang="en-US" sz="750" i="1" dirty="0">
                <a:solidFill>
                  <a:srgbClr val="FFFFFF"/>
                </a:solidFill>
                <a:latin typeface="Arial" pitchFamily="34" charset="0"/>
                <a:ea typeface="Arial" pitchFamily="34" charset="-122"/>
                <a:cs typeface="Arial" pitchFamily="34" charset="-120"/>
              </a:rPr>
              <a:t>Sources: ULB/Kaggle dataset description [28]; dissertation dataset validation.</a:t>
            </a:r>
            <a:endParaRPr lang="en-US" sz="7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8F7F3"/>
        </a:solidFill>
        <a:effectLst/>
      </p:bgPr>
    </p:bg>
    <p:spTree>
      <p:nvGrpSpPr>
        <p:cNvPr id="1" name=""/>
        <p:cNvGrpSpPr/>
        <p:nvPr/>
      </p:nvGrpSpPr>
      <p:grpSpPr>
        <a:xfrm>
          <a:off x="0" y="0"/>
          <a:ext cx="0" cy="0"/>
          <a:chOff x="0" y="0"/>
          <a:chExt cx="0" cy="0"/>
        </a:xfrm>
      </p:grpSpPr>
      <p:sp>
        <p:nvSpPr>
          <p:cNvPr id="2" name="Shape 0"/>
          <p:cNvSpPr/>
          <p:nvPr/>
        </p:nvSpPr>
        <p:spPr>
          <a:xfrm>
            <a:off x="0" y="6144768"/>
            <a:ext cx="12191695" cy="713232"/>
          </a:xfrm>
          <a:prstGeom prst="rect">
            <a:avLst/>
          </a:prstGeom>
          <a:solidFill>
            <a:srgbClr val="C90035"/>
          </a:solidFill>
          <a:ln w="12700">
            <a:solidFill>
              <a:srgbClr val="C90035"/>
            </a:solidFill>
            <a:prstDash val="solid"/>
          </a:ln>
        </p:spPr>
        <p:txBody>
          <a:bodyPr/>
          <a:lstStyle/>
          <a:p>
            <a:endParaRPr lang="en-US"/>
          </a:p>
        </p:txBody>
      </p:sp>
      <p:sp>
        <p:nvSpPr>
          <p:cNvPr id="3" name="Shape 1"/>
          <p:cNvSpPr/>
          <p:nvPr/>
        </p:nvSpPr>
        <p:spPr>
          <a:xfrm>
            <a:off x="5897880" y="0"/>
            <a:ext cx="2468880" cy="6126480"/>
          </a:xfrm>
          <a:prstGeom prst="parallelogram">
            <a:avLst/>
          </a:prstGeom>
          <a:solidFill>
            <a:srgbClr val="EFEDEA"/>
          </a:solidFill>
          <a:ln w="12700">
            <a:solidFill>
              <a:srgbClr val="EFEDEA">
                <a:alpha val="0"/>
              </a:srgbClr>
            </a:solidFill>
            <a:prstDash val="solid"/>
          </a:ln>
        </p:spPr>
        <p:txBody>
          <a:bodyPr/>
          <a:lstStyle/>
          <a:p>
            <a:endParaRPr lang="en-US"/>
          </a:p>
        </p:txBody>
      </p:sp>
      <p:sp>
        <p:nvSpPr>
          <p:cNvPr id="4" name="Shape 2"/>
          <p:cNvSpPr/>
          <p:nvPr/>
        </p:nvSpPr>
        <p:spPr>
          <a:xfrm rot="10800000">
            <a:off x="11155680" y="0"/>
            <a:ext cx="502920" cy="6858000"/>
          </a:xfrm>
          <a:prstGeom prst="trapezoid">
            <a:avLst/>
          </a:prstGeom>
          <a:solidFill>
            <a:srgbClr val="7E001E"/>
          </a:solidFill>
          <a:ln w="12700">
            <a:solidFill>
              <a:srgbClr val="7E001E"/>
            </a:solidFill>
            <a:prstDash val="solid"/>
          </a:ln>
        </p:spPr>
        <p:txBody>
          <a:bodyPr/>
          <a:lstStyle/>
          <a:p>
            <a:endParaRPr lang="en-US"/>
          </a:p>
        </p:txBody>
      </p:sp>
      <p:sp>
        <p:nvSpPr>
          <p:cNvPr id="5" name="Shape 3"/>
          <p:cNvSpPr/>
          <p:nvPr/>
        </p:nvSpPr>
        <p:spPr>
          <a:xfrm rot="10800000">
            <a:off x="11475720" y="0"/>
            <a:ext cx="457200" cy="6858000"/>
          </a:xfrm>
          <a:prstGeom prst="trapezoid">
            <a:avLst/>
          </a:prstGeom>
          <a:solidFill>
            <a:srgbClr val="C90035"/>
          </a:solidFill>
          <a:ln w="12700">
            <a:solidFill>
              <a:srgbClr val="C90035"/>
            </a:solidFill>
            <a:prstDash val="solid"/>
          </a:ln>
        </p:spPr>
        <p:txBody>
          <a:bodyPr/>
          <a:lstStyle/>
          <a:p>
            <a:endParaRPr lang="en-US"/>
          </a:p>
        </p:txBody>
      </p:sp>
      <p:sp>
        <p:nvSpPr>
          <p:cNvPr id="6" name="Text 4"/>
          <p:cNvSpPr/>
          <p:nvPr/>
        </p:nvSpPr>
        <p:spPr>
          <a:xfrm>
            <a:off x="11064240" y="6327648"/>
            <a:ext cx="411480" cy="201168"/>
          </a:xfrm>
          <a:prstGeom prst="rect">
            <a:avLst/>
          </a:prstGeom>
          <a:noFill/>
          <a:ln/>
        </p:spPr>
        <p:txBody>
          <a:bodyPr wrap="square"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06</a:t>
            </a:r>
            <a:endParaRPr lang="en-US" sz="900" dirty="0"/>
          </a:p>
        </p:txBody>
      </p:sp>
      <p:sp>
        <p:nvSpPr>
          <p:cNvPr id="7" name="Text 5"/>
          <p:cNvSpPr/>
          <p:nvPr/>
        </p:nvSpPr>
        <p:spPr>
          <a:xfrm>
            <a:off x="640080" y="6419088"/>
            <a:ext cx="4114800" cy="164592"/>
          </a:xfrm>
          <a:prstGeom prst="rect">
            <a:avLst/>
          </a:prstGeom>
          <a:noFill/>
          <a:ln/>
        </p:spPr>
        <p:txBody>
          <a:bodyPr wrap="square" rtlCol="0" anchor="ctr"/>
          <a:lstStyle/>
          <a:p>
            <a:pPr marL="0" indent="0">
              <a:buNone/>
            </a:pPr>
            <a:r>
              <a:rPr lang="en-US" sz="800" dirty="0">
                <a:solidFill>
                  <a:srgbClr val="FFFFFF"/>
                </a:solidFill>
                <a:latin typeface="Arial" pitchFamily="34" charset="0"/>
                <a:ea typeface="Arial" pitchFamily="34" charset="-122"/>
                <a:cs typeface="Arial" pitchFamily="34" charset="-120"/>
              </a:rPr>
              <a:t>Class imbalance and resampling</a:t>
            </a:r>
            <a:endParaRPr lang="en-US" sz="800" dirty="0"/>
          </a:p>
        </p:txBody>
      </p:sp>
      <p:sp>
        <p:nvSpPr>
          <p:cNvPr id="8" name="Text 6"/>
          <p:cNvSpPr/>
          <p:nvPr/>
        </p:nvSpPr>
        <p:spPr>
          <a:xfrm>
            <a:off x="685800" y="290368"/>
            <a:ext cx="8905240" cy="1234440"/>
          </a:xfrm>
          <a:prstGeom prst="rect">
            <a:avLst/>
          </a:prstGeom>
          <a:noFill/>
          <a:ln/>
        </p:spPr>
        <p:txBody>
          <a:bodyPr wrap="square" rtlCol="0" anchor="ctr">
            <a:normAutofit/>
          </a:bodyPr>
          <a:lstStyle/>
          <a:p>
            <a:pPr marL="0" indent="0">
              <a:buNone/>
            </a:pPr>
            <a:r>
              <a:rPr lang="en-US" sz="3000" b="1" dirty="0">
                <a:solidFill>
                  <a:srgbClr val="7E001E"/>
                </a:solidFill>
                <a:latin typeface="Arial Black" pitchFamily="34" charset="0"/>
                <a:ea typeface="Arial Black" pitchFamily="34" charset="-122"/>
                <a:cs typeface="Arial Black" pitchFamily="34" charset="-120"/>
              </a:rPr>
              <a:t>CLASS IMBALANCE AND RESAMPLING</a:t>
            </a:r>
          </a:p>
          <a:p>
            <a:pPr marL="0" indent="0">
              <a:buNone/>
            </a:pPr>
            <a:r>
              <a:rPr lang="en-US" sz="1900" b="1" dirty="0">
                <a:solidFill>
                  <a:srgbClr val="7E001E"/>
                </a:solidFill>
                <a:latin typeface="Arial Black" pitchFamily="34" charset="0"/>
                <a:ea typeface="Arial Black" pitchFamily="34" charset="-122"/>
                <a:cs typeface="Arial Black" pitchFamily="34" charset="-120"/>
              </a:rPr>
              <a:t>EXTREME IMBALANCE HANDLED SAFELY</a:t>
            </a:r>
            <a:endParaRPr lang="en-US" sz="1900" dirty="0"/>
          </a:p>
        </p:txBody>
      </p:sp>
      <p:pic>
        <p:nvPicPr>
          <p:cNvPr id="9" name="Image 0" descr="/mnt/data/dissertation_media/image1.png"/>
          <p:cNvPicPr>
            <a:picLocks noChangeAspect="1"/>
          </p:cNvPicPr>
          <p:nvPr/>
        </p:nvPicPr>
        <p:blipFill>
          <a:blip r:embed="rId3"/>
          <a:stretch>
            <a:fillRect/>
          </a:stretch>
        </p:blipFill>
        <p:spPr>
          <a:xfrm>
            <a:off x="804672" y="1605072"/>
            <a:ext cx="4754880" cy="2495712"/>
          </a:xfrm>
          <a:prstGeom prst="rect">
            <a:avLst/>
          </a:prstGeom>
        </p:spPr>
      </p:pic>
      <p:sp>
        <p:nvSpPr>
          <p:cNvPr id="10" name="Shape 7"/>
          <p:cNvSpPr/>
          <p:nvPr/>
        </p:nvSpPr>
        <p:spPr>
          <a:xfrm>
            <a:off x="6309360" y="1755648"/>
            <a:ext cx="4480560" cy="841248"/>
          </a:xfrm>
          <a:prstGeom prst="roundRect">
            <a:avLst>
              <a:gd name="adj" fmla="val 8696"/>
            </a:avLst>
          </a:prstGeom>
          <a:solidFill>
            <a:srgbClr val="7E001E"/>
          </a:solidFill>
          <a:ln w="12700">
            <a:solidFill>
              <a:srgbClr val="7E001E"/>
            </a:solidFill>
            <a:prstDash val="solid"/>
          </a:ln>
        </p:spPr>
        <p:txBody>
          <a:bodyPr/>
          <a:lstStyle/>
          <a:p>
            <a:endParaRPr lang="en-US"/>
          </a:p>
        </p:txBody>
      </p:sp>
      <p:sp>
        <p:nvSpPr>
          <p:cNvPr id="11" name="Text 8"/>
          <p:cNvSpPr/>
          <p:nvPr/>
        </p:nvSpPr>
        <p:spPr>
          <a:xfrm>
            <a:off x="6473952" y="1965960"/>
            <a:ext cx="411480" cy="384048"/>
          </a:xfrm>
          <a:prstGeom prst="rect">
            <a:avLst/>
          </a:prstGeom>
          <a:noFill/>
          <a:ln/>
        </p:spPr>
        <p:txBody>
          <a:bodyPr wrap="square" rtlCol="0" anchor="ctr"/>
          <a:lstStyle/>
          <a:p>
            <a:pPr marL="0" indent="0">
              <a:buNone/>
            </a:pPr>
            <a:r>
              <a:rPr lang="en-US" sz="2200" dirty="0">
                <a:solidFill>
                  <a:srgbClr val="FFFFFF"/>
                </a:solidFill>
                <a:latin typeface="Arial" pitchFamily="34" charset="0"/>
                <a:ea typeface="Arial" pitchFamily="34" charset="-122"/>
                <a:cs typeface="Arial" pitchFamily="34" charset="-120"/>
              </a:rPr>
              <a:t>×</a:t>
            </a:r>
            <a:endParaRPr lang="en-US" sz="2200" dirty="0"/>
          </a:p>
        </p:txBody>
      </p:sp>
      <p:sp>
        <p:nvSpPr>
          <p:cNvPr id="12" name="Text 9"/>
          <p:cNvSpPr/>
          <p:nvPr/>
        </p:nvSpPr>
        <p:spPr>
          <a:xfrm>
            <a:off x="7022592" y="1911096"/>
            <a:ext cx="3611880" cy="292608"/>
          </a:xfrm>
          <a:prstGeom prst="rect">
            <a:avLst/>
          </a:prstGeom>
          <a:noFill/>
          <a:ln/>
        </p:spPr>
        <p:txBody>
          <a:bodyPr wrap="square" rtlCol="0" anchor="ctr">
            <a:normAutofit fontScale="85000" lnSpcReduction="10000"/>
          </a:bodyPr>
          <a:lstStyle/>
          <a:p>
            <a:pPr marL="0" indent="0">
              <a:buNone/>
            </a:pPr>
            <a:r>
              <a:rPr lang="en-US" sz="1400" dirty="0">
                <a:solidFill>
                  <a:srgbClr val="FFFFFF"/>
                </a:solidFill>
                <a:latin typeface="Arial Black" pitchFamily="34" charset="0"/>
                <a:ea typeface="Arial Black" pitchFamily="34" charset="-122"/>
                <a:cs typeface="Arial Black" pitchFamily="34" charset="-120"/>
              </a:rPr>
              <a:t>DO NOT RESAMPLE THE FULL DATASET</a:t>
            </a:r>
            <a:endParaRPr lang="en-US" sz="1400" dirty="0"/>
          </a:p>
        </p:txBody>
      </p:sp>
      <p:sp>
        <p:nvSpPr>
          <p:cNvPr id="13" name="Text 10"/>
          <p:cNvSpPr/>
          <p:nvPr/>
        </p:nvSpPr>
        <p:spPr>
          <a:xfrm>
            <a:off x="7022592" y="2258568"/>
            <a:ext cx="3611880" cy="246888"/>
          </a:xfrm>
          <a:prstGeom prst="rect">
            <a:avLst/>
          </a:prstGeom>
          <a:noFill/>
          <a:ln/>
        </p:spPr>
        <p:txBody>
          <a:bodyPr wrap="square" rtlCol="0" anchor="ctr">
            <a:normAutofit fontScale="77500" lnSpcReduction="20000"/>
          </a:bodyPr>
          <a:lstStyle/>
          <a:p>
            <a:pPr marL="0" indent="0">
              <a:buNone/>
            </a:pPr>
            <a:r>
              <a:rPr lang="en-US" sz="1050" dirty="0">
                <a:solidFill>
                  <a:srgbClr val="FFFFFF"/>
                </a:solidFill>
                <a:latin typeface="Arial" pitchFamily="34" charset="0"/>
                <a:ea typeface="Arial" pitchFamily="34" charset="-122"/>
                <a:cs typeface="Arial" pitchFamily="34" charset="-120"/>
              </a:rPr>
              <a:t>The test set must preserve natural fraud prevalence for realistic evaluation.</a:t>
            </a:r>
            <a:endParaRPr lang="en-US" sz="1050" dirty="0"/>
          </a:p>
        </p:txBody>
      </p:sp>
      <p:sp>
        <p:nvSpPr>
          <p:cNvPr id="14" name="Shape 11"/>
          <p:cNvSpPr/>
          <p:nvPr/>
        </p:nvSpPr>
        <p:spPr>
          <a:xfrm>
            <a:off x="6309360" y="2871216"/>
            <a:ext cx="4480560" cy="841248"/>
          </a:xfrm>
          <a:prstGeom prst="roundRect">
            <a:avLst>
              <a:gd name="adj" fmla="val 8696"/>
            </a:avLst>
          </a:prstGeom>
          <a:solidFill>
            <a:srgbClr val="7E001E"/>
          </a:solidFill>
          <a:ln w="12700">
            <a:solidFill>
              <a:srgbClr val="7E001E"/>
            </a:solidFill>
            <a:prstDash val="solid"/>
          </a:ln>
        </p:spPr>
        <p:txBody>
          <a:bodyPr/>
          <a:lstStyle/>
          <a:p>
            <a:endParaRPr lang="en-US"/>
          </a:p>
        </p:txBody>
      </p:sp>
      <p:sp>
        <p:nvSpPr>
          <p:cNvPr id="15" name="Text 12"/>
          <p:cNvSpPr/>
          <p:nvPr/>
        </p:nvSpPr>
        <p:spPr>
          <a:xfrm>
            <a:off x="6473952" y="3081528"/>
            <a:ext cx="411480" cy="384048"/>
          </a:xfrm>
          <a:prstGeom prst="rect">
            <a:avLst/>
          </a:prstGeom>
          <a:noFill/>
          <a:ln/>
        </p:spPr>
        <p:txBody>
          <a:bodyPr wrap="square" rtlCol="0" anchor="ctr"/>
          <a:lstStyle/>
          <a:p>
            <a:pPr marL="0" indent="0">
              <a:buNone/>
            </a:pPr>
            <a:r>
              <a:rPr lang="en-US" sz="2200" dirty="0">
                <a:solidFill>
                  <a:srgbClr val="FFFFFF"/>
                </a:solidFill>
                <a:latin typeface="Arial" pitchFamily="34" charset="0"/>
                <a:ea typeface="Arial" pitchFamily="34" charset="-122"/>
                <a:cs typeface="Arial" pitchFamily="34" charset="-120"/>
              </a:rPr>
              <a:t>✓</a:t>
            </a:r>
            <a:endParaRPr lang="en-US" sz="2200" dirty="0"/>
          </a:p>
        </p:txBody>
      </p:sp>
      <p:sp>
        <p:nvSpPr>
          <p:cNvPr id="16" name="Text 13"/>
          <p:cNvSpPr/>
          <p:nvPr/>
        </p:nvSpPr>
        <p:spPr>
          <a:xfrm>
            <a:off x="7022592" y="3026664"/>
            <a:ext cx="3611880" cy="292608"/>
          </a:xfrm>
          <a:prstGeom prst="rect">
            <a:avLst/>
          </a:prstGeom>
          <a:noFill/>
          <a:ln/>
        </p:spPr>
        <p:txBody>
          <a:bodyPr wrap="square" rtlCol="0" anchor="ctr">
            <a:normAutofit fontScale="92500"/>
          </a:bodyPr>
          <a:lstStyle/>
          <a:p>
            <a:pPr marL="0" indent="0">
              <a:buNone/>
            </a:pPr>
            <a:r>
              <a:rPr lang="en-US" sz="1400" dirty="0">
                <a:solidFill>
                  <a:srgbClr val="FFFFFF"/>
                </a:solidFill>
                <a:latin typeface="Arial Black" pitchFamily="34" charset="0"/>
                <a:ea typeface="Arial Black" pitchFamily="34" charset="-122"/>
                <a:cs typeface="Arial Black" pitchFamily="34" charset="-120"/>
              </a:rPr>
              <a:t>SMOTE INSIDE TRAINING PIPELINES</a:t>
            </a:r>
            <a:endParaRPr lang="en-US" sz="1400" dirty="0"/>
          </a:p>
        </p:txBody>
      </p:sp>
      <p:sp>
        <p:nvSpPr>
          <p:cNvPr id="17" name="Text 14"/>
          <p:cNvSpPr/>
          <p:nvPr/>
        </p:nvSpPr>
        <p:spPr>
          <a:xfrm>
            <a:off x="7022592" y="3374136"/>
            <a:ext cx="3611880" cy="246888"/>
          </a:xfrm>
          <a:prstGeom prst="rect">
            <a:avLst/>
          </a:prstGeom>
          <a:noFill/>
          <a:ln/>
        </p:spPr>
        <p:txBody>
          <a:bodyPr wrap="square" rtlCol="0" anchor="ctr">
            <a:normAutofit fontScale="92500"/>
          </a:bodyPr>
          <a:lstStyle/>
          <a:p>
            <a:pPr marL="0" indent="0">
              <a:buNone/>
            </a:pPr>
            <a:r>
              <a:rPr lang="en-US" sz="1050" dirty="0">
                <a:solidFill>
                  <a:srgbClr val="FFFFFF"/>
                </a:solidFill>
                <a:latin typeface="Arial" pitchFamily="34" charset="0"/>
                <a:ea typeface="Arial" pitchFamily="34" charset="-122"/>
                <a:cs typeface="Arial" pitchFamily="34" charset="-120"/>
              </a:rPr>
              <a:t>Applied only to LR_SMOTE, RF_SMOTE and XGB_SMOTE.</a:t>
            </a:r>
            <a:endParaRPr lang="en-US" sz="1050" dirty="0"/>
          </a:p>
        </p:txBody>
      </p:sp>
      <p:sp>
        <p:nvSpPr>
          <p:cNvPr id="18" name="Shape 15"/>
          <p:cNvSpPr/>
          <p:nvPr/>
        </p:nvSpPr>
        <p:spPr>
          <a:xfrm>
            <a:off x="6309360" y="3986784"/>
            <a:ext cx="4480560" cy="841248"/>
          </a:xfrm>
          <a:prstGeom prst="roundRect">
            <a:avLst>
              <a:gd name="adj" fmla="val 8696"/>
            </a:avLst>
          </a:prstGeom>
          <a:solidFill>
            <a:srgbClr val="7E001E"/>
          </a:solidFill>
          <a:ln w="12700">
            <a:solidFill>
              <a:srgbClr val="7E001E"/>
            </a:solidFill>
            <a:prstDash val="solid"/>
          </a:ln>
        </p:spPr>
        <p:txBody>
          <a:bodyPr/>
          <a:lstStyle/>
          <a:p>
            <a:endParaRPr lang="en-US"/>
          </a:p>
        </p:txBody>
      </p:sp>
      <p:sp>
        <p:nvSpPr>
          <p:cNvPr id="19" name="Text 16"/>
          <p:cNvSpPr/>
          <p:nvPr/>
        </p:nvSpPr>
        <p:spPr>
          <a:xfrm>
            <a:off x="6344920" y="4087368"/>
            <a:ext cx="983488" cy="649224"/>
          </a:xfrm>
          <a:prstGeom prst="rect">
            <a:avLst/>
          </a:prstGeom>
          <a:noFill/>
          <a:ln/>
        </p:spPr>
        <p:txBody>
          <a:bodyPr wrap="square" rtlCol="0" anchor="ctr"/>
          <a:lstStyle/>
          <a:p>
            <a:pPr marL="0" indent="0">
              <a:buNone/>
            </a:pPr>
            <a:r>
              <a:rPr lang="en-US" sz="2200" dirty="0">
                <a:solidFill>
                  <a:srgbClr val="FFFFFF"/>
                </a:solidFill>
                <a:latin typeface="Arial" pitchFamily="34" charset="0"/>
                <a:ea typeface="Arial" pitchFamily="34" charset="-122"/>
                <a:cs typeface="Arial" pitchFamily="34" charset="-120"/>
              </a:rPr>
              <a:t>0.10</a:t>
            </a:r>
            <a:endParaRPr lang="en-US" sz="2200" dirty="0"/>
          </a:p>
        </p:txBody>
      </p:sp>
      <p:sp>
        <p:nvSpPr>
          <p:cNvPr id="20" name="Text 17"/>
          <p:cNvSpPr/>
          <p:nvPr/>
        </p:nvSpPr>
        <p:spPr>
          <a:xfrm>
            <a:off x="7022592" y="4142232"/>
            <a:ext cx="3611880" cy="292608"/>
          </a:xfrm>
          <a:prstGeom prst="rect">
            <a:avLst/>
          </a:prstGeom>
          <a:noFill/>
          <a:ln/>
        </p:spPr>
        <p:txBody>
          <a:bodyPr wrap="square" rtlCol="0" anchor="ctr">
            <a:normAutofit lnSpcReduction="10000"/>
          </a:bodyPr>
          <a:lstStyle/>
          <a:p>
            <a:pPr marL="0" indent="0">
              <a:buNone/>
            </a:pPr>
            <a:r>
              <a:rPr lang="en-US" sz="1400" dirty="0">
                <a:solidFill>
                  <a:srgbClr val="FFFFFF"/>
                </a:solidFill>
                <a:latin typeface="Arial Black" pitchFamily="34" charset="0"/>
                <a:ea typeface="Arial Black" pitchFamily="34" charset="-122"/>
                <a:cs typeface="Arial Black" pitchFamily="34" charset="-120"/>
              </a:rPr>
              <a:t>CONSERVATIVE RATIO</a:t>
            </a:r>
            <a:endParaRPr lang="en-US" sz="1400" dirty="0"/>
          </a:p>
        </p:txBody>
      </p:sp>
      <p:sp>
        <p:nvSpPr>
          <p:cNvPr id="21" name="Text 18"/>
          <p:cNvSpPr/>
          <p:nvPr/>
        </p:nvSpPr>
        <p:spPr>
          <a:xfrm>
            <a:off x="7022592" y="4489704"/>
            <a:ext cx="3611880" cy="246888"/>
          </a:xfrm>
          <a:prstGeom prst="rect">
            <a:avLst/>
          </a:prstGeom>
          <a:noFill/>
          <a:ln/>
        </p:spPr>
        <p:txBody>
          <a:bodyPr wrap="square" rtlCol="0" anchor="ctr">
            <a:normAutofit lnSpcReduction="10000"/>
          </a:bodyPr>
          <a:lstStyle/>
          <a:p>
            <a:pPr marL="0" indent="0">
              <a:buNone/>
            </a:pPr>
            <a:r>
              <a:rPr lang="en-US" sz="1050" dirty="0">
                <a:solidFill>
                  <a:srgbClr val="FFFFFF"/>
                </a:solidFill>
                <a:latin typeface="Arial" pitchFamily="34" charset="0"/>
                <a:ea typeface="Arial" pitchFamily="34" charset="-122"/>
                <a:cs typeface="Arial" pitchFamily="34" charset="-120"/>
              </a:rPr>
              <a:t>sampling_strategy = 0.10 and k_neighbors = 5.</a:t>
            </a:r>
            <a:endParaRPr lang="en-US" sz="1050" dirty="0"/>
          </a:p>
        </p:txBody>
      </p:sp>
      <p:sp>
        <p:nvSpPr>
          <p:cNvPr id="22" name="Shape 19"/>
          <p:cNvSpPr/>
          <p:nvPr/>
        </p:nvSpPr>
        <p:spPr>
          <a:xfrm>
            <a:off x="822960" y="4389120"/>
            <a:ext cx="1691640" cy="758952"/>
          </a:xfrm>
          <a:prstGeom prst="rect">
            <a:avLst/>
          </a:prstGeom>
          <a:solidFill>
            <a:srgbClr val="EFEDEA"/>
          </a:solidFill>
          <a:ln w="12700">
            <a:solidFill>
              <a:srgbClr val="E3E0DA">
                <a:alpha val="80000"/>
              </a:srgbClr>
            </a:solidFill>
            <a:prstDash val="solid"/>
          </a:ln>
        </p:spPr>
        <p:txBody>
          <a:bodyPr/>
          <a:lstStyle/>
          <a:p>
            <a:endParaRPr lang="en-US"/>
          </a:p>
        </p:txBody>
      </p:sp>
      <p:sp>
        <p:nvSpPr>
          <p:cNvPr id="23" name="Text 20"/>
          <p:cNvSpPr/>
          <p:nvPr/>
        </p:nvSpPr>
        <p:spPr>
          <a:xfrm>
            <a:off x="960120" y="4498848"/>
            <a:ext cx="1417320" cy="384048"/>
          </a:xfrm>
          <a:prstGeom prst="rect">
            <a:avLst/>
          </a:prstGeom>
          <a:noFill/>
          <a:ln/>
        </p:spPr>
        <p:txBody>
          <a:bodyPr wrap="square" rtlCol="0" anchor="ctr">
            <a:normAutofit fontScale="92500" lnSpcReduction="10000"/>
          </a:bodyPr>
          <a:lstStyle/>
          <a:p>
            <a:pPr marL="0" indent="0">
              <a:buNone/>
            </a:pPr>
            <a:r>
              <a:rPr lang="en-US" sz="2300" b="1" dirty="0">
                <a:solidFill>
                  <a:srgbClr val="7E001E"/>
                </a:solidFill>
                <a:latin typeface="Arial Black" pitchFamily="34" charset="0"/>
                <a:ea typeface="Arial Black" pitchFamily="34" charset="-122"/>
                <a:cs typeface="Arial Black" pitchFamily="34" charset="-120"/>
              </a:rPr>
              <a:t>284,315</a:t>
            </a:r>
            <a:endParaRPr lang="en-US" sz="2300" dirty="0"/>
          </a:p>
        </p:txBody>
      </p:sp>
      <p:sp>
        <p:nvSpPr>
          <p:cNvPr id="24" name="Text 21"/>
          <p:cNvSpPr/>
          <p:nvPr/>
        </p:nvSpPr>
        <p:spPr>
          <a:xfrm>
            <a:off x="978408" y="4919472"/>
            <a:ext cx="1380744" cy="274320"/>
          </a:xfrm>
          <a:prstGeom prst="rect">
            <a:avLst/>
          </a:prstGeom>
          <a:noFill/>
          <a:ln/>
        </p:spPr>
        <p:txBody>
          <a:bodyPr wrap="square" rtlCol="0" anchor="ctr">
            <a:normAutofit/>
          </a:bodyPr>
          <a:lstStyle/>
          <a:p>
            <a:pPr marL="0" indent="0">
              <a:buNone/>
            </a:pPr>
            <a:r>
              <a:rPr lang="en-US" sz="1050" dirty="0">
                <a:solidFill>
                  <a:srgbClr val="241F20"/>
                </a:solidFill>
                <a:latin typeface="Arial" pitchFamily="34" charset="0"/>
                <a:ea typeface="Arial" pitchFamily="34" charset="-122"/>
                <a:cs typeface="Arial" pitchFamily="34" charset="-120"/>
              </a:rPr>
              <a:t>legitimate</a:t>
            </a:r>
            <a:endParaRPr lang="en-US" sz="1050" dirty="0"/>
          </a:p>
        </p:txBody>
      </p:sp>
      <p:sp>
        <p:nvSpPr>
          <p:cNvPr id="25" name="Shape 22"/>
          <p:cNvSpPr/>
          <p:nvPr/>
        </p:nvSpPr>
        <p:spPr>
          <a:xfrm>
            <a:off x="2697480" y="4389120"/>
            <a:ext cx="1234440" cy="758952"/>
          </a:xfrm>
          <a:prstGeom prst="rect">
            <a:avLst/>
          </a:prstGeom>
          <a:solidFill>
            <a:srgbClr val="EFEDEA"/>
          </a:solidFill>
          <a:ln w="12700">
            <a:solidFill>
              <a:srgbClr val="E3E0DA">
                <a:alpha val="80000"/>
              </a:srgbClr>
            </a:solidFill>
            <a:prstDash val="solid"/>
          </a:ln>
        </p:spPr>
        <p:txBody>
          <a:bodyPr/>
          <a:lstStyle/>
          <a:p>
            <a:endParaRPr lang="en-US"/>
          </a:p>
        </p:txBody>
      </p:sp>
      <p:sp>
        <p:nvSpPr>
          <p:cNvPr id="26" name="Text 23"/>
          <p:cNvSpPr/>
          <p:nvPr/>
        </p:nvSpPr>
        <p:spPr>
          <a:xfrm>
            <a:off x="2834640" y="4498848"/>
            <a:ext cx="960120" cy="384048"/>
          </a:xfrm>
          <a:prstGeom prst="rect">
            <a:avLst/>
          </a:prstGeom>
          <a:noFill/>
          <a:ln/>
        </p:spPr>
        <p:txBody>
          <a:bodyPr wrap="square" rtlCol="0" anchor="ctr">
            <a:normAutofit fontScale="92500" lnSpcReduction="10000"/>
          </a:bodyPr>
          <a:lstStyle/>
          <a:p>
            <a:pPr marL="0" indent="0">
              <a:buNone/>
            </a:pPr>
            <a:r>
              <a:rPr lang="en-US" sz="2300" b="1" dirty="0">
                <a:solidFill>
                  <a:srgbClr val="C90035"/>
                </a:solidFill>
                <a:latin typeface="Arial Black" pitchFamily="34" charset="0"/>
                <a:ea typeface="Arial Black" pitchFamily="34" charset="-122"/>
                <a:cs typeface="Arial Black" pitchFamily="34" charset="-120"/>
              </a:rPr>
              <a:t>492</a:t>
            </a:r>
            <a:endParaRPr lang="en-US" sz="2300" dirty="0"/>
          </a:p>
        </p:txBody>
      </p:sp>
      <p:sp>
        <p:nvSpPr>
          <p:cNvPr id="27" name="Text 24"/>
          <p:cNvSpPr/>
          <p:nvPr/>
        </p:nvSpPr>
        <p:spPr>
          <a:xfrm>
            <a:off x="2852928" y="4919472"/>
            <a:ext cx="923544" cy="274320"/>
          </a:xfrm>
          <a:prstGeom prst="rect">
            <a:avLst/>
          </a:prstGeom>
          <a:noFill/>
          <a:ln/>
        </p:spPr>
        <p:txBody>
          <a:bodyPr wrap="square" rtlCol="0" anchor="ctr">
            <a:normAutofit/>
          </a:bodyPr>
          <a:lstStyle/>
          <a:p>
            <a:pPr marL="0" indent="0">
              <a:buNone/>
            </a:pPr>
            <a:r>
              <a:rPr lang="en-US" sz="1050" dirty="0">
                <a:solidFill>
                  <a:srgbClr val="241F20"/>
                </a:solidFill>
                <a:latin typeface="Arial" pitchFamily="34" charset="0"/>
                <a:ea typeface="Arial" pitchFamily="34" charset="-122"/>
                <a:cs typeface="Arial" pitchFamily="34" charset="-120"/>
              </a:rPr>
              <a:t>fraud</a:t>
            </a:r>
            <a:endParaRPr lang="en-US" sz="1050" dirty="0"/>
          </a:p>
        </p:txBody>
      </p:sp>
      <p:sp>
        <p:nvSpPr>
          <p:cNvPr id="28" name="Shape 25"/>
          <p:cNvSpPr/>
          <p:nvPr/>
        </p:nvSpPr>
        <p:spPr>
          <a:xfrm>
            <a:off x="4114800" y="4389120"/>
            <a:ext cx="1645920" cy="758952"/>
          </a:xfrm>
          <a:prstGeom prst="rect">
            <a:avLst/>
          </a:prstGeom>
          <a:solidFill>
            <a:srgbClr val="EFEDEA"/>
          </a:solidFill>
          <a:ln w="12700">
            <a:solidFill>
              <a:srgbClr val="E3E0DA">
                <a:alpha val="80000"/>
              </a:srgbClr>
            </a:solidFill>
            <a:prstDash val="solid"/>
          </a:ln>
        </p:spPr>
        <p:txBody>
          <a:bodyPr/>
          <a:lstStyle/>
          <a:p>
            <a:endParaRPr lang="en-US"/>
          </a:p>
        </p:txBody>
      </p:sp>
      <p:sp>
        <p:nvSpPr>
          <p:cNvPr id="29" name="Text 26"/>
          <p:cNvSpPr/>
          <p:nvPr/>
        </p:nvSpPr>
        <p:spPr>
          <a:xfrm>
            <a:off x="4251960" y="4498848"/>
            <a:ext cx="1371600" cy="384048"/>
          </a:xfrm>
          <a:prstGeom prst="rect">
            <a:avLst/>
          </a:prstGeom>
          <a:noFill/>
          <a:ln/>
        </p:spPr>
        <p:txBody>
          <a:bodyPr wrap="square" rtlCol="0" anchor="ctr">
            <a:normAutofit fontScale="85000" lnSpcReduction="10000"/>
          </a:bodyPr>
          <a:lstStyle/>
          <a:p>
            <a:pPr marL="0" indent="0">
              <a:buNone/>
            </a:pPr>
            <a:r>
              <a:rPr lang="en-US" sz="2300" b="1" dirty="0">
                <a:solidFill>
                  <a:srgbClr val="7E001E"/>
                </a:solidFill>
                <a:latin typeface="Arial Black" pitchFamily="34" charset="0"/>
                <a:ea typeface="Arial Black" pitchFamily="34" charset="-122"/>
                <a:cs typeface="Arial Black" pitchFamily="34" charset="-120"/>
              </a:rPr>
              <a:t>577.88:1</a:t>
            </a:r>
            <a:endParaRPr lang="en-US" sz="2300" dirty="0"/>
          </a:p>
        </p:txBody>
      </p:sp>
      <p:sp>
        <p:nvSpPr>
          <p:cNvPr id="30" name="Text 27"/>
          <p:cNvSpPr/>
          <p:nvPr/>
        </p:nvSpPr>
        <p:spPr>
          <a:xfrm>
            <a:off x="4270248" y="4919472"/>
            <a:ext cx="1335024" cy="274320"/>
          </a:xfrm>
          <a:prstGeom prst="rect">
            <a:avLst/>
          </a:prstGeom>
          <a:noFill/>
          <a:ln/>
        </p:spPr>
        <p:txBody>
          <a:bodyPr wrap="square" rtlCol="0" anchor="ctr">
            <a:normAutofit/>
          </a:bodyPr>
          <a:lstStyle/>
          <a:p>
            <a:pPr marL="0" indent="0">
              <a:buNone/>
            </a:pPr>
            <a:r>
              <a:rPr lang="en-US" sz="1050" dirty="0">
                <a:solidFill>
                  <a:srgbClr val="241F20"/>
                </a:solidFill>
                <a:latin typeface="Arial" pitchFamily="34" charset="0"/>
                <a:ea typeface="Arial" pitchFamily="34" charset="-122"/>
                <a:cs typeface="Arial" pitchFamily="34" charset="-120"/>
              </a:rPr>
              <a:t>majority:minority</a:t>
            </a:r>
            <a:endParaRPr lang="en-US" sz="1050" dirty="0"/>
          </a:p>
        </p:txBody>
      </p:sp>
      <p:sp>
        <p:nvSpPr>
          <p:cNvPr id="31" name="Text 28"/>
          <p:cNvSpPr/>
          <p:nvPr/>
        </p:nvSpPr>
        <p:spPr>
          <a:xfrm>
            <a:off x="640080" y="5961888"/>
            <a:ext cx="10607040" cy="164592"/>
          </a:xfrm>
          <a:prstGeom prst="rect">
            <a:avLst/>
          </a:prstGeom>
          <a:noFill/>
          <a:ln/>
        </p:spPr>
        <p:txBody>
          <a:bodyPr wrap="square" lIns="254" tIns="254" rIns="254" bIns="254" rtlCol="0" anchor="ctr"/>
          <a:lstStyle/>
          <a:p>
            <a:pPr marL="0" indent="0">
              <a:buNone/>
            </a:pPr>
            <a:r>
              <a:rPr lang="en-US" sz="750" i="1" dirty="0">
                <a:solidFill>
                  <a:srgbClr val="FFFFFF"/>
                </a:solidFill>
                <a:latin typeface="Arial" pitchFamily="34" charset="0"/>
                <a:ea typeface="Arial" pitchFamily="34" charset="-122"/>
                <a:cs typeface="Arial" pitchFamily="34" charset="-120"/>
              </a:rPr>
              <a:t>Sources: dataset [28]; SMOTE [9]; leakage-safe oversampling guidance [15].</a:t>
            </a:r>
            <a:endParaRPr lang="en-US" sz="7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8F7F3"/>
        </a:solidFill>
        <a:effectLst/>
      </p:bgPr>
    </p:bg>
    <p:spTree>
      <p:nvGrpSpPr>
        <p:cNvPr id="1" name=""/>
        <p:cNvGrpSpPr/>
        <p:nvPr/>
      </p:nvGrpSpPr>
      <p:grpSpPr>
        <a:xfrm>
          <a:off x="0" y="0"/>
          <a:ext cx="0" cy="0"/>
          <a:chOff x="0" y="0"/>
          <a:chExt cx="0" cy="0"/>
        </a:xfrm>
      </p:grpSpPr>
      <p:sp>
        <p:nvSpPr>
          <p:cNvPr id="2" name="Shape 0"/>
          <p:cNvSpPr/>
          <p:nvPr/>
        </p:nvSpPr>
        <p:spPr>
          <a:xfrm>
            <a:off x="0" y="6144768"/>
            <a:ext cx="12191695" cy="713232"/>
          </a:xfrm>
          <a:prstGeom prst="rect">
            <a:avLst/>
          </a:prstGeom>
          <a:solidFill>
            <a:srgbClr val="C90035"/>
          </a:solidFill>
          <a:ln w="12700">
            <a:solidFill>
              <a:srgbClr val="C90035"/>
            </a:solidFill>
            <a:prstDash val="solid"/>
          </a:ln>
        </p:spPr>
        <p:txBody>
          <a:bodyPr/>
          <a:lstStyle/>
          <a:p>
            <a:endParaRPr lang="en-US"/>
          </a:p>
        </p:txBody>
      </p:sp>
      <p:sp>
        <p:nvSpPr>
          <p:cNvPr id="3" name="Shape 1"/>
          <p:cNvSpPr/>
          <p:nvPr/>
        </p:nvSpPr>
        <p:spPr>
          <a:xfrm>
            <a:off x="5897880" y="0"/>
            <a:ext cx="2468880" cy="6126480"/>
          </a:xfrm>
          <a:prstGeom prst="parallelogram">
            <a:avLst/>
          </a:prstGeom>
          <a:solidFill>
            <a:srgbClr val="EFEDEA"/>
          </a:solidFill>
          <a:ln w="12700">
            <a:solidFill>
              <a:srgbClr val="EFEDEA">
                <a:alpha val="0"/>
              </a:srgbClr>
            </a:solidFill>
            <a:prstDash val="solid"/>
          </a:ln>
        </p:spPr>
        <p:txBody>
          <a:bodyPr/>
          <a:lstStyle/>
          <a:p>
            <a:endParaRPr lang="en-US"/>
          </a:p>
        </p:txBody>
      </p:sp>
      <p:sp>
        <p:nvSpPr>
          <p:cNvPr id="4" name="Shape 2"/>
          <p:cNvSpPr/>
          <p:nvPr/>
        </p:nvSpPr>
        <p:spPr>
          <a:xfrm rot="10800000">
            <a:off x="11155680" y="0"/>
            <a:ext cx="502920" cy="6858000"/>
          </a:xfrm>
          <a:prstGeom prst="trapezoid">
            <a:avLst/>
          </a:prstGeom>
          <a:solidFill>
            <a:srgbClr val="7E001E"/>
          </a:solidFill>
          <a:ln w="12700">
            <a:solidFill>
              <a:srgbClr val="7E001E"/>
            </a:solidFill>
            <a:prstDash val="solid"/>
          </a:ln>
        </p:spPr>
        <p:txBody>
          <a:bodyPr/>
          <a:lstStyle/>
          <a:p>
            <a:endParaRPr lang="en-US"/>
          </a:p>
        </p:txBody>
      </p:sp>
      <p:sp>
        <p:nvSpPr>
          <p:cNvPr id="5" name="Shape 3"/>
          <p:cNvSpPr/>
          <p:nvPr/>
        </p:nvSpPr>
        <p:spPr>
          <a:xfrm rot="10800000">
            <a:off x="11475720" y="0"/>
            <a:ext cx="457200" cy="6858000"/>
          </a:xfrm>
          <a:prstGeom prst="trapezoid">
            <a:avLst/>
          </a:prstGeom>
          <a:solidFill>
            <a:srgbClr val="C90035"/>
          </a:solidFill>
          <a:ln w="12700">
            <a:solidFill>
              <a:srgbClr val="C90035"/>
            </a:solidFill>
            <a:prstDash val="solid"/>
          </a:ln>
        </p:spPr>
        <p:txBody>
          <a:bodyPr/>
          <a:lstStyle/>
          <a:p>
            <a:endParaRPr lang="en-US"/>
          </a:p>
        </p:txBody>
      </p:sp>
      <p:sp>
        <p:nvSpPr>
          <p:cNvPr id="6" name="Text 4"/>
          <p:cNvSpPr/>
          <p:nvPr/>
        </p:nvSpPr>
        <p:spPr>
          <a:xfrm>
            <a:off x="11064240" y="6327648"/>
            <a:ext cx="411480" cy="201168"/>
          </a:xfrm>
          <a:prstGeom prst="rect">
            <a:avLst/>
          </a:prstGeom>
          <a:noFill/>
          <a:ln/>
        </p:spPr>
        <p:txBody>
          <a:bodyPr wrap="square"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07</a:t>
            </a:r>
            <a:endParaRPr lang="en-US" sz="900" dirty="0"/>
          </a:p>
        </p:txBody>
      </p:sp>
      <p:sp>
        <p:nvSpPr>
          <p:cNvPr id="7" name="Text 5"/>
          <p:cNvSpPr/>
          <p:nvPr/>
        </p:nvSpPr>
        <p:spPr>
          <a:xfrm>
            <a:off x="640080" y="6419088"/>
            <a:ext cx="4114800" cy="164592"/>
          </a:xfrm>
          <a:prstGeom prst="rect">
            <a:avLst/>
          </a:prstGeom>
          <a:noFill/>
          <a:ln/>
        </p:spPr>
        <p:txBody>
          <a:bodyPr wrap="square" rtlCol="0" anchor="ctr"/>
          <a:lstStyle/>
          <a:p>
            <a:pPr marL="0" indent="0">
              <a:buNone/>
            </a:pPr>
            <a:r>
              <a:rPr lang="en-US" sz="800" dirty="0">
                <a:solidFill>
                  <a:srgbClr val="FFFFFF"/>
                </a:solidFill>
                <a:latin typeface="Arial" pitchFamily="34" charset="0"/>
                <a:ea typeface="Arial" pitchFamily="34" charset="-122"/>
                <a:cs typeface="Arial" pitchFamily="34" charset="-120"/>
              </a:rPr>
              <a:t>Methodology workflow</a:t>
            </a:r>
            <a:endParaRPr lang="en-US" sz="800" dirty="0"/>
          </a:p>
        </p:txBody>
      </p:sp>
      <p:sp>
        <p:nvSpPr>
          <p:cNvPr id="8" name="Text 6"/>
          <p:cNvSpPr/>
          <p:nvPr/>
        </p:nvSpPr>
        <p:spPr>
          <a:xfrm>
            <a:off x="685800" y="502920"/>
            <a:ext cx="7360920" cy="1234440"/>
          </a:xfrm>
          <a:prstGeom prst="rect">
            <a:avLst/>
          </a:prstGeom>
          <a:noFill/>
          <a:ln/>
        </p:spPr>
        <p:txBody>
          <a:bodyPr wrap="square" rtlCol="0" anchor="ctr">
            <a:normAutofit/>
          </a:bodyPr>
          <a:lstStyle/>
          <a:p>
            <a:pPr marL="0" indent="0">
              <a:buNone/>
            </a:pPr>
            <a:r>
              <a:rPr lang="en-US" sz="3000" b="1" dirty="0">
                <a:solidFill>
                  <a:srgbClr val="7E001E"/>
                </a:solidFill>
                <a:latin typeface="Arial Black" pitchFamily="34" charset="0"/>
                <a:ea typeface="Arial Black" pitchFamily="34" charset="-122"/>
                <a:cs typeface="Arial Black" pitchFamily="34" charset="-120"/>
              </a:rPr>
              <a:t>METHODOLOGY WORKFLOW</a:t>
            </a:r>
          </a:p>
          <a:p>
            <a:pPr marL="0" indent="0">
              <a:buNone/>
            </a:pPr>
            <a:r>
              <a:rPr lang="en-US" sz="1700" b="1" dirty="0">
                <a:solidFill>
                  <a:srgbClr val="7E001E"/>
                </a:solidFill>
                <a:latin typeface="Arial Black" pitchFamily="34" charset="0"/>
                <a:ea typeface="Arial Black" pitchFamily="34" charset="-122"/>
                <a:cs typeface="Arial Black" pitchFamily="34" charset="-120"/>
              </a:rPr>
              <a:t>LEAKAGE-SAFE EXPERIMENTAL WORKFLOW</a:t>
            </a:r>
            <a:endParaRPr lang="en-US" sz="1700" dirty="0"/>
          </a:p>
        </p:txBody>
      </p:sp>
      <p:pic>
        <p:nvPicPr>
          <p:cNvPr id="9" name="Image 0" descr="/mnt/data/dissertation_media/image3.png"/>
          <p:cNvPicPr>
            <a:picLocks noChangeAspect="1"/>
          </p:cNvPicPr>
          <p:nvPr/>
        </p:nvPicPr>
        <p:blipFill>
          <a:blip r:embed="rId3"/>
          <a:stretch>
            <a:fillRect/>
          </a:stretch>
        </p:blipFill>
        <p:spPr>
          <a:xfrm>
            <a:off x="1279675" y="2011680"/>
            <a:ext cx="3841451" cy="3246120"/>
          </a:xfrm>
          <a:prstGeom prst="rect">
            <a:avLst/>
          </a:prstGeom>
        </p:spPr>
      </p:pic>
      <p:sp>
        <p:nvSpPr>
          <p:cNvPr id="10" name="Shape 7"/>
          <p:cNvSpPr/>
          <p:nvPr/>
        </p:nvSpPr>
        <p:spPr>
          <a:xfrm>
            <a:off x="6423660" y="1554480"/>
            <a:ext cx="4343400" cy="804672"/>
          </a:xfrm>
          <a:prstGeom prst="roundRect">
            <a:avLst>
              <a:gd name="adj" fmla="val 9091"/>
            </a:avLst>
          </a:prstGeom>
          <a:solidFill>
            <a:srgbClr val="7E001E"/>
          </a:solidFill>
          <a:ln w="12700">
            <a:solidFill>
              <a:srgbClr val="7E001E"/>
            </a:solidFill>
            <a:prstDash val="solid"/>
          </a:ln>
        </p:spPr>
        <p:txBody>
          <a:bodyPr/>
          <a:lstStyle/>
          <a:p>
            <a:endParaRPr lang="en-US"/>
          </a:p>
        </p:txBody>
      </p:sp>
      <p:sp>
        <p:nvSpPr>
          <p:cNvPr id="11" name="Text 8"/>
          <p:cNvSpPr/>
          <p:nvPr/>
        </p:nvSpPr>
        <p:spPr>
          <a:xfrm>
            <a:off x="6588252" y="1764792"/>
            <a:ext cx="411480" cy="384048"/>
          </a:xfrm>
          <a:prstGeom prst="rect">
            <a:avLst/>
          </a:prstGeom>
          <a:noFill/>
          <a:ln/>
        </p:spPr>
        <p:txBody>
          <a:bodyPr wrap="square" rtlCol="0" anchor="ctr"/>
          <a:lstStyle/>
          <a:p>
            <a:pPr marL="0" indent="0">
              <a:buNone/>
            </a:pPr>
            <a:r>
              <a:rPr lang="en-US" sz="2200" dirty="0">
                <a:solidFill>
                  <a:srgbClr val="FFFFFF"/>
                </a:solidFill>
                <a:latin typeface="Arial" pitchFamily="34" charset="0"/>
                <a:ea typeface="Arial" pitchFamily="34" charset="-122"/>
                <a:cs typeface="Arial" pitchFamily="34" charset="-120"/>
              </a:rPr>
              <a:t>1</a:t>
            </a:r>
            <a:endParaRPr lang="en-US" sz="2200" dirty="0"/>
          </a:p>
        </p:txBody>
      </p:sp>
      <p:sp>
        <p:nvSpPr>
          <p:cNvPr id="12" name="Text 9"/>
          <p:cNvSpPr/>
          <p:nvPr/>
        </p:nvSpPr>
        <p:spPr>
          <a:xfrm>
            <a:off x="7136892" y="1709928"/>
            <a:ext cx="3474720" cy="292608"/>
          </a:xfrm>
          <a:prstGeom prst="rect">
            <a:avLst/>
          </a:prstGeom>
          <a:noFill/>
          <a:ln/>
        </p:spPr>
        <p:txBody>
          <a:bodyPr wrap="square" rtlCol="0" anchor="ctr">
            <a:normAutofit lnSpcReduction="10000"/>
          </a:bodyPr>
          <a:lstStyle/>
          <a:p>
            <a:pPr marL="0" indent="0">
              <a:buNone/>
            </a:pPr>
            <a:r>
              <a:rPr lang="en-US" sz="1400" dirty="0">
                <a:solidFill>
                  <a:srgbClr val="FFFFFF"/>
                </a:solidFill>
                <a:latin typeface="Arial Black" pitchFamily="34" charset="0"/>
                <a:ea typeface="Arial Black" pitchFamily="34" charset="-122"/>
                <a:cs typeface="Arial Black" pitchFamily="34" charset="-120"/>
              </a:rPr>
              <a:t>TRAINING-DEVELOPMENT SPLIT</a:t>
            </a:r>
            <a:endParaRPr lang="en-US" sz="1400" dirty="0"/>
          </a:p>
        </p:txBody>
      </p:sp>
      <p:sp>
        <p:nvSpPr>
          <p:cNvPr id="13" name="Text 10"/>
          <p:cNvSpPr/>
          <p:nvPr/>
        </p:nvSpPr>
        <p:spPr>
          <a:xfrm>
            <a:off x="7136892" y="2057400"/>
            <a:ext cx="3474720" cy="210312"/>
          </a:xfrm>
          <a:prstGeom prst="rect">
            <a:avLst/>
          </a:prstGeom>
          <a:noFill/>
          <a:ln/>
        </p:spPr>
        <p:txBody>
          <a:bodyPr wrap="square" rtlCol="0" anchor="ctr">
            <a:normAutofit fontScale="85000" lnSpcReduction="20000"/>
          </a:bodyPr>
          <a:lstStyle/>
          <a:p>
            <a:pPr marL="0" indent="0">
              <a:buNone/>
            </a:pPr>
            <a:r>
              <a:rPr lang="en-US" sz="1050" dirty="0">
                <a:solidFill>
                  <a:srgbClr val="FFFFFF"/>
                </a:solidFill>
                <a:latin typeface="Arial" pitchFamily="34" charset="0"/>
                <a:ea typeface="Arial" pitchFamily="34" charset="-122"/>
                <a:cs typeface="Arial" pitchFamily="34" charset="-120"/>
              </a:rPr>
              <a:t>80% training/development; 20% final untouched test set.</a:t>
            </a:r>
            <a:endParaRPr lang="en-US" sz="1050" dirty="0"/>
          </a:p>
        </p:txBody>
      </p:sp>
      <p:sp>
        <p:nvSpPr>
          <p:cNvPr id="14" name="Shape 11"/>
          <p:cNvSpPr/>
          <p:nvPr/>
        </p:nvSpPr>
        <p:spPr>
          <a:xfrm>
            <a:off x="6423660" y="2606040"/>
            <a:ext cx="4343400" cy="804672"/>
          </a:xfrm>
          <a:prstGeom prst="roundRect">
            <a:avLst>
              <a:gd name="adj" fmla="val 9091"/>
            </a:avLst>
          </a:prstGeom>
          <a:solidFill>
            <a:srgbClr val="7E001E"/>
          </a:solidFill>
          <a:ln w="12700">
            <a:solidFill>
              <a:srgbClr val="7E001E"/>
            </a:solidFill>
            <a:prstDash val="solid"/>
          </a:ln>
        </p:spPr>
        <p:txBody>
          <a:bodyPr/>
          <a:lstStyle/>
          <a:p>
            <a:endParaRPr lang="en-US"/>
          </a:p>
        </p:txBody>
      </p:sp>
      <p:sp>
        <p:nvSpPr>
          <p:cNvPr id="15" name="Text 12"/>
          <p:cNvSpPr/>
          <p:nvPr/>
        </p:nvSpPr>
        <p:spPr>
          <a:xfrm>
            <a:off x="6588252" y="2816352"/>
            <a:ext cx="411480" cy="384048"/>
          </a:xfrm>
          <a:prstGeom prst="rect">
            <a:avLst/>
          </a:prstGeom>
          <a:noFill/>
          <a:ln/>
        </p:spPr>
        <p:txBody>
          <a:bodyPr wrap="square" rtlCol="0" anchor="ctr"/>
          <a:lstStyle/>
          <a:p>
            <a:pPr marL="0" indent="0">
              <a:buNone/>
            </a:pPr>
            <a:r>
              <a:rPr lang="en-US" sz="2200" dirty="0">
                <a:solidFill>
                  <a:srgbClr val="FFFFFF"/>
                </a:solidFill>
                <a:latin typeface="Arial" pitchFamily="34" charset="0"/>
                <a:ea typeface="Arial" pitchFamily="34" charset="-122"/>
                <a:cs typeface="Arial" pitchFamily="34" charset="-120"/>
              </a:rPr>
              <a:t>2</a:t>
            </a:r>
            <a:endParaRPr lang="en-US" sz="2200" dirty="0"/>
          </a:p>
        </p:txBody>
      </p:sp>
      <p:sp>
        <p:nvSpPr>
          <p:cNvPr id="16" name="Text 13"/>
          <p:cNvSpPr/>
          <p:nvPr/>
        </p:nvSpPr>
        <p:spPr>
          <a:xfrm>
            <a:off x="7136892" y="2761488"/>
            <a:ext cx="3474720" cy="292608"/>
          </a:xfrm>
          <a:prstGeom prst="rect">
            <a:avLst/>
          </a:prstGeom>
          <a:noFill/>
          <a:ln/>
        </p:spPr>
        <p:txBody>
          <a:bodyPr wrap="square" rtlCol="0" anchor="ctr">
            <a:normAutofit lnSpcReduction="10000"/>
          </a:bodyPr>
          <a:lstStyle/>
          <a:p>
            <a:pPr marL="0" indent="0">
              <a:buNone/>
            </a:pPr>
            <a:r>
              <a:rPr lang="en-US" sz="1400" dirty="0">
                <a:solidFill>
                  <a:srgbClr val="FFFFFF"/>
                </a:solidFill>
                <a:latin typeface="Arial Black" pitchFamily="34" charset="0"/>
                <a:ea typeface="Arial Black" pitchFamily="34" charset="-122"/>
                <a:cs typeface="Arial Black" pitchFamily="34" charset="-120"/>
              </a:rPr>
              <a:t>FOLD-SAFE PIPELINES</a:t>
            </a:r>
            <a:endParaRPr lang="en-US" sz="1400" dirty="0"/>
          </a:p>
        </p:txBody>
      </p:sp>
      <p:sp>
        <p:nvSpPr>
          <p:cNvPr id="17" name="Text 14"/>
          <p:cNvSpPr/>
          <p:nvPr/>
        </p:nvSpPr>
        <p:spPr>
          <a:xfrm>
            <a:off x="7136892" y="3108960"/>
            <a:ext cx="3474720" cy="210312"/>
          </a:xfrm>
          <a:prstGeom prst="rect">
            <a:avLst/>
          </a:prstGeom>
          <a:noFill/>
          <a:ln/>
        </p:spPr>
        <p:txBody>
          <a:bodyPr wrap="square" rtlCol="0" anchor="ctr">
            <a:normAutofit fontScale="85000" lnSpcReduction="20000"/>
          </a:bodyPr>
          <a:lstStyle/>
          <a:p>
            <a:pPr marL="0" indent="0">
              <a:buNone/>
            </a:pPr>
            <a:r>
              <a:rPr lang="en-US" sz="1050" dirty="0">
                <a:solidFill>
                  <a:srgbClr val="FFFFFF"/>
                </a:solidFill>
                <a:latin typeface="Arial" pitchFamily="34" charset="0"/>
                <a:ea typeface="Arial" pitchFamily="34" charset="-122"/>
                <a:cs typeface="Arial" pitchFamily="34" charset="-120"/>
              </a:rPr>
              <a:t>Scaling and SMOTE learned only inside training folds.</a:t>
            </a:r>
            <a:endParaRPr lang="en-US" sz="1050" dirty="0"/>
          </a:p>
        </p:txBody>
      </p:sp>
      <p:sp>
        <p:nvSpPr>
          <p:cNvPr id="18" name="Shape 15"/>
          <p:cNvSpPr/>
          <p:nvPr/>
        </p:nvSpPr>
        <p:spPr>
          <a:xfrm>
            <a:off x="6423660" y="3657600"/>
            <a:ext cx="4343400" cy="804672"/>
          </a:xfrm>
          <a:prstGeom prst="roundRect">
            <a:avLst>
              <a:gd name="adj" fmla="val 9091"/>
            </a:avLst>
          </a:prstGeom>
          <a:solidFill>
            <a:srgbClr val="7E001E"/>
          </a:solidFill>
          <a:ln w="12700">
            <a:solidFill>
              <a:srgbClr val="7E001E"/>
            </a:solidFill>
            <a:prstDash val="solid"/>
          </a:ln>
        </p:spPr>
        <p:txBody>
          <a:bodyPr/>
          <a:lstStyle/>
          <a:p>
            <a:endParaRPr lang="en-US"/>
          </a:p>
        </p:txBody>
      </p:sp>
      <p:sp>
        <p:nvSpPr>
          <p:cNvPr id="19" name="Text 16"/>
          <p:cNvSpPr/>
          <p:nvPr/>
        </p:nvSpPr>
        <p:spPr>
          <a:xfrm>
            <a:off x="6588252" y="3867912"/>
            <a:ext cx="411480" cy="384048"/>
          </a:xfrm>
          <a:prstGeom prst="rect">
            <a:avLst/>
          </a:prstGeom>
          <a:noFill/>
          <a:ln/>
        </p:spPr>
        <p:txBody>
          <a:bodyPr wrap="square" rtlCol="0" anchor="ctr"/>
          <a:lstStyle/>
          <a:p>
            <a:pPr marL="0" indent="0">
              <a:buNone/>
            </a:pPr>
            <a:r>
              <a:rPr lang="en-US" sz="2200" dirty="0">
                <a:solidFill>
                  <a:srgbClr val="FFFFFF"/>
                </a:solidFill>
                <a:latin typeface="Arial" pitchFamily="34" charset="0"/>
                <a:ea typeface="Arial" pitchFamily="34" charset="-122"/>
                <a:cs typeface="Arial" pitchFamily="34" charset="-120"/>
              </a:rPr>
              <a:t>3</a:t>
            </a:r>
            <a:endParaRPr lang="en-US" sz="2200" dirty="0"/>
          </a:p>
        </p:txBody>
      </p:sp>
      <p:sp>
        <p:nvSpPr>
          <p:cNvPr id="20" name="Text 17"/>
          <p:cNvSpPr/>
          <p:nvPr/>
        </p:nvSpPr>
        <p:spPr>
          <a:xfrm>
            <a:off x="7136892" y="3813048"/>
            <a:ext cx="3474720" cy="292608"/>
          </a:xfrm>
          <a:prstGeom prst="rect">
            <a:avLst/>
          </a:prstGeom>
          <a:noFill/>
          <a:ln/>
        </p:spPr>
        <p:txBody>
          <a:bodyPr wrap="square" rtlCol="0" anchor="ctr">
            <a:normAutofit lnSpcReduction="10000"/>
          </a:bodyPr>
          <a:lstStyle/>
          <a:p>
            <a:pPr marL="0" indent="0">
              <a:buNone/>
            </a:pPr>
            <a:r>
              <a:rPr lang="en-US" sz="1400" dirty="0">
                <a:solidFill>
                  <a:srgbClr val="FFFFFF"/>
                </a:solidFill>
                <a:latin typeface="Arial Black" pitchFamily="34" charset="0"/>
                <a:ea typeface="Arial Black" pitchFamily="34" charset="-122"/>
                <a:cs typeface="Arial Black" pitchFamily="34" charset="-120"/>
              </a:rPr>
              <a:t>MODEL SCREENING</a:t>
            </a:r>
            <a:endParaRPr lang="en-US" sz="1400" dirty="0"/>
          </a:p>
        </p:txBody>
      </p:sp>
      <p:sp>
        <p:nvSpPr>
          <p:cNvPr id="21" name="Text 18"/>
          <p:cNvSpPr/>
          <p:nvPr/>
        </p:nvSpPr>
        <p:spPr>
          <a:xfrm>
            <a:off x="7136892" y="4160520"/>
            <a:ext cx="3474720" cy="210312"/>
          </a:xfrm>
          <a:prstGeom prst="rect">
            <a:avLst/>
          </a:prstGeom>
          <a:noFill/>
          <a:ln/>
        </p:spPr>
        <p:txBody>
          <a:bodyPr wrap="square" rtlCol="0" anchor="ctr">
            <a:normAutofit fontScale="85000" lnSpcReduction="20000"/>
          </a:bodyPr>
          <a:lstStyle/>
          <a:p>
            <a:pPr marL="0" indent="0">
              <a:buNone/>
            </a:pPr>
            <a:r>
              <a:rPr lang="en-US" sz="1050" dirty="0">
                <a:solidFill>
                  <a:srgbClr val="FFFFFF"/>
                </a:solidFill>
                <a:latin typeface="Arial" pitchFamily="34" charset="0"/>
                <a:ea typeface="Arial" pitchFamily="34" charset="-122"/>
                <a:cs typeface="Arial" pitchFamily="34" charset="-120"/>
              </a:rPr>
              <a:t>Nine configurations compared using three-fold stratified CV.</a:t>
            </a:r>
            <a:endParaRPr lang="en-US" sz="1050" dirty="0"/>
          </a:p>
        </p:txBody>
      </p:sp>
      <p:sp>
        <p:nvSpPr>
          <p:cNvPr id="22" name="Shape 19"/>
          <p:cNvSpPr/>
          <p:nvPr/>
        </p:nvSpPr>
        <p:spPr>
          <a:xfrm>
            <a:off x="6423660" y="4709160"/>
            <a:ext cx="4343400" cy="804672"/>
          </a:xfrm>
          <a:prstGeom prst="roundRect">
            <a:avLst>
              <a:gd name="adj" fmla="val 9091"/>
            </a:avLst>
          </a:prstGeom>
          <a:solidFill>
            <a:srgbClr val="7E001E"/>
          </a:solidFill>
          <a:ln w="12700">
            <a:solidFill>
              <a:srgbClr val="7E001E"/>
            </a:solidFill>
            <a:prstDash val="solid"/>
          </a:ln>
        </p:spPr>
        <p:txBody>
          <a:bodyPr/>
          <a:lstStyle/>
          <a:p>
            <a:endParaRPr lang="en-US"/>
          </a:p>
        </p:txBody>
      </p:sp>
      <p:sp>
        <p:nvSpPr>
          <p:cNvPr id="23" name="Text 20"/>
          <p:cNvSpPr/>
          <p:nvPr/>
        </p:nvSpPr>
        <p:spPr>
          <a:xfrm>
            <a:off x="6588252" y="4919472"/>
            <a:ext cx="411480" cy="384048"/>
          </a:xfrm>
          <a:prstGeom prst="rect">
            <a:avLst/>
          </a:prstGeom>
          <a:noFill/>
          <a:ln/>
        </p:spPr>
        <p:txBody>
          <a:bodyPr wrap="square" rtlCol="0" anchor="ctr"/>
          <a:lstStyle/>
          <a:p>
            <a:pPr marL="0" indent="0">
              <a:buNone/>
            </a:pPr>
            <a:r>
              <a:rPr lang="en-US" sz="2200" dirty="0">
                <a:solidFill>
                  <a:srgbClr val="FFFFFF"/>
                </a:solidFill>
                <a:latin typeface="Arial" pitchFamily="34" charset="0"/>
                <a:ea typeface="Arial" pitchFamily="34" charset="-122"/>
                <a:cs typeface="Arial" pitchFamily="34" charset="-120"/>
              </a:rPr>
              <a:t>4</a:t>
            </a:r>
            <a:endParaRPr lang="en-US" sz="2200" dirty="0"/>
          </a:p>
        </p:txBody>
      </p:sp>
      <p:sp>
        <p:nvSpPr>
          <p:cNvPr id="24" name="Text 21"/>
          <p:cNvSpPr/>
          <p:nvPr/>
        </p:nvSpPr>
        <p:spPr>
          <a:xfrm>
            <a:off x="7136892" y="4864608"/>
            <a:ext cx="3474720" cy="292608"/>
          </a:xfrm>
          <a:prstGeom prst="rect">
            <a:avLst/>
          </a:prstGeom>
          <a:noFill/>
          <a:ln/>
        </p:spPr>
        <p:txBody>
          <a:bodyPr wrap="square" rtlCol="0" anchor="ctr">
            <a:normAutofit lnSpcReduction="10000"/>
          </a:bodyPr>
          <a:lstStyle/>
          <a:p>
            <a:pPr marL="0" indent="0">
              <a:buNone/>
            </a:pPr>
            <a:r>
              <a:rPr lang="en-US" sz="1400" dirty="0">
                <a:solidFill>
                  <a:srgbClr val="FFFFFF"/>
                </a:solidFill>
                <a:latin typeface="Arial Black" pitchFamily="34" charset="0"/>
                <a:ea typeface="Arial Black" pitchFamily="34" charset="-122"/>
                <a:cs typeface="Arial Black" pitchFamily="34" charset="-120"/>
              </a:rPr>
              <a:t>LOCKED FINAL EVALUATION</a:t>
            </a:r>
            <a:endParaRPr lang="en-US" sz="1400" dirty="0"/>
          </a:p>
        </p:txBody>
      </p:sp>
      <p:sp>
        <p:nvSpPr>
          <p:cNvPr id="25" name="Text 22"/>
          <p:cNvSpPr/>
          <p:nvPr/>
        </p:nvSpPr>
        <p:spPr>
          <a:xfrm>
            <a:off x="7136892" y="5212080"/>
            <a:ext cx="3474720" cy="210312"/>
          </a:xfrm>
          <a:prstGeom prst="rect">
            <a:avLst/>
          </a:prstGeom>
          <a:noFill/>
          <a:ln/>
        </p:spPr>
        <p:txBody>
          <a:bodyPr wrap="square" rtlCol="0" anchor="ctr">
            <a:normAutofit fontScale="85000" lnSpcReduction="20000"/>
          </a:bodyPr>
          <a:lstStyle/>
          <a:p>
            <a:pPr marL="0" indent="0">
              <a:buNone/>
            </a:pPr>
            <a:r>
              <a:rPr lang="en-US" sz="1050" dirty="0">
                <a:solidFill>
                  <a:srgbClr val="FFFFFF"/>
                </a:solidFill>
                <a:latin typeface="Arial" pitchFamily="34" charset="0"/>
                <a:ea typeface="Arial" pitchFamily="34" charset="-122"/>
                <a:cs typeface="Arial" pitchFamily="34" charset="-120"/>
              </a:rPr>
              <a:t>Thresholds selected before one final test-set evaluation.</a:t>
            </a:r>
            <a:endParaRPr lang="en-US" sz="1050" dirty="0"/>
          </a:p>
        </p:txBody>
      </p:sp>
      <p:sp>
        <p:nvSpPr>
          <p:cNvPr id="26" name="Text 23"/>
          <p:cNvSpPr/>
          <p:nvPr/>
        </p:nvSpPr>
        <p:spPr>
          <a:xfrm>
            <a:off x="640080" y="5961888"/>
            <a:ext cx="10607040" cy="164592"/>
          </a:xfrm>
          <a:prstGeom prst="rect">
            <a:avLst/>
          </a:prstGeom>
          <a:noFill/>
          <a:ln/>
        </p:spPr>
        <p:txBody>
          <a:bodyPr wrap="square" lIns="254" tIns="254" rIns="254" bIns="254" rtlCol="0" anchor="ctr"/>
          <a:lstStyle/>
          <a:p>
            <a:pPr marL="0" indent="0">
              <a:buNone/>
            </a:pPr>
            <a:r>
              <a:rPr lang="en-US" sz="750" i="1" dirty="0">
                <a:solidFill>
                  <a:srgbClr val="FFFFFF"/>
                </a:solidFill>
                <a:latin typeface="Arial" pitchFamily="34" charset="0"/>
                <a:ea typeface="Arial" pitchFamily="34" charset="-122"/>
                <a:cs typeface="Arial" pitchFamily="34" charset="-120"/>
              </a:rPr>
              <a:t>Source: self-developed workflow diagram and dissertation methodology.</a:t>
            </a:r>
            <a:endParaRPr lang="en-US" sz="7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bg>
      <p:bgPr>
        <a:solidFill>
          <a:srgbClr val="F8F7F3"/>
        </a:solidFill>
        <a:effectLst/>
      </p:bgPr>
    </p:bg>
    <p:spTree>
      <p:nvGrpSpPr>
        <p:cNvPr id="1" name=""/>
        <p:cNvGrpSpPr/>
        <p:nvPr/>
      </p:nvGrpSpPr>
      <p:grpSpPr>
        <a:xfrm>
          <a:off x="0" y="0"/>
          <a:ext cx="0" cy="0"/>
          <a:chOff x="0" y="0"/>
          <a:chExt cx="0" cy="0"/>
        </a:xfrm>
      </p:grpSpPr>
      <p:sp>
        <p:nvSpPr>
          <p:cNvPr id="2" name="Shape 0"/>
          <p:cNvSpPr/>
          <p:nvPr/>
        </p:nvSpPr>
        <p:spPr>
          <a:xfrm>
            <a:off x="0" y="6144768"/>
            <a:ext cx="12191695" cy="713232"/>
          </a:xfrm>
          <a:prstGeom prst="rect">
            <a:avLst/>
          </a:prstGeom>
          <a:solidFill>
            <a:srgbClr val="C90035"/>
          </a:solidFill>
          <a:ln w="12700">
            <a:solidFill>
              <a:srgbClr val="C90035"/>
            </a:solidFill>
            <a:prstDash val="solid"/>
          </a:ln>
        </p:spPr>
        <p:txBody>
          <a:bodyPr/>
          <a:lstStyle/>
          <a:p>
            <a:endParaRPr lang="en-US"/>
          </a:p>
        </p:txBody>
      </p:sp>
      <p:sp>
        <p:nvSpPr>
          <p:cNvPr id="3" name="Shape 1"/>
          <p:cNvSpPr/>
          <p:nvPr/>
        </p:nvSpPr>
        <p:spPr>
          <a:xfrm>
            <a:off x="5897880" y="0"/>
            <a:ext cx="2468880" cy="6126480"/>
          </a:xfrm>
          <a:prstGeom prst="parallelogram">
            <a:avLst/>
          </a:prstGeom>
          <a:solidFill>
            <a:srgbClr val="EFEDEA"/>
          </a:solidFill>
          <a:ln w="12700">
            <a:solidFill>
              <a:srgbClr val="EFEDEA">
                <a:alpha val="0"/>
              </a:srgbClr>
            </a:solidFill>
            <a:prstDash val="solid"/>
          </a:ln>
        </p:spPr>
        <p:txBody>
          <a:bodyPr/>
          <a:lstStyle/>
          <a:p>
            <a:endParaRPr lang="en-US"/>
          </a:p>
        </p:txBody>
      </p:sp>
      <p:sp>
        <p:nvSpPr>
          <p:cNvPr id="4" name="Shape 2"/>
          <p:cNvSpPr/>
          <p:nvPr/>
        </p:nvSpPr>
        <p:spPr>
          <a:xfrm rot="10800000">
            <a:off x="11155680" y="0"/>
            <a:ext cx="502920" cy="6858000"/>
          </a:xfrm>
          <a:prstGeom prst="trapezoid">
            <a:avLst/>
          </a:prstGeom>
          <a:solidFill>
            <a:srgbClr val="7E001E"/>
          </a:solidFill>
          <a:ln w="12700">
            <a:solidFill>
              <a:srgbClr val="7E001E"/>
            </a:solidFill>
            <a:prstDash val="solid"/>
          </a:ln>
        </p:spPr>
        <p:txBody>
          <a:bodyPr/>
          <a:lstStyle/>
          <a:p>
            <a:endParaRPr lang="en-US"/>
          </a:p>
        </p:txBody>
      </p:sp>
      <p:sp>
        <p:nvSpPr>
          <p:cNvPr id="5" name="Shape 3"/>
          <p:cNvSpPr/>
          <p:nvPr/>
        </p:nvSpPr>
        <p:spPr>
          <a:xfrm rot="10800000">
            <a:off x="11475720" y="0"/>
            <a:ext cx="457200" cy="6858000"/>
          </a:xfrm>
          <a:prstGeom prst="trapezoid">
            <a:avLst/>
          </a:prstGeom>
          <a:solidFill>
            <a:srgbClr val="C90035"/>
          </a:solidFill>
          <a:ln w="12700">
            <a:solidFill>
              <a:srgbClr val="C90035"/>
            </a:solidFill>
            <a:prstDash val="solid"/>
          </a:ln>
        </p:spPr>
        <p:txBody>
          <a:bodyPr/>
          <a:lstStyle/>
          <a:p>
            <a:endParaRPr lang="en-US"/>
          </a:p>
        </p:txBody>
      </p:sp>
      <p:sp>
        <p:nvSpPr>
          <p:cNvPr id="6" name="Text 4"/>
          <p:cNvSpPr/>
          <p:nvPr/>
        </p:nvSpPr>
        <p:spPr>
          <a:xfrm>
            <a:off x="11064240" y="6327648"/>
            <a:ext cx="411480" cy="201168"/>
          </a:xfrm>
          <a:prstGeom prst="rect">
            <a:avLst/>
          </a:prstGeom>
          <a:noFill/>
          <a:ln/>
        </p:spPr>
        <p:txBody>
          <a:bodyPr wrap="square"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08</a:t>
            </a:r>
            <a:endParaRPr lang="en-US" sz="900" dirty="0"/>
          </a:p>
        </p:txBody>
      </p:sp>
      <p:sp>
        <p:nvSpPr>
          <p:cNvPr id="7" name="Text 5"/>
          <p:cNvSpPr/>
          <p:nvPr/>
        </p:nvSpPr>
        <p:spPr>
          <a:xfrm>
            <a:off x="640080" y="6419088"/>
            <a:ext cx="4114800" cy="164592"/>
          </a:xfrm>
          <a:prstGeom prst="rect">
            <a:avLst/>
          </a:prstGeom>
          <a:noFill/>
          <a:ln/>
        </p:spPr>
        <p:txBody>
          <a:bodyPr wrap="square" rtlCol="0" anchor="ctr"/>
          <a:lstStyle/>
          <a:p>
            <a:pPr marL="0" indent="0">
              <a:buNone/>
            </a:pPr>
            <a:r>
              <a:rPr lang="en-US" sz="800" dirty="0">
                <a:solidFill>
                  <a:srgbClr val="FFFFFF"/>
                </a:solidFill>
                <a:latin typeface="Arial" pitchFamily="34" charset="0"/>
                <a:ea typeface="Arial" pitchFamily="34" charset="-122"/>
                <a:cs typeface="Arial" pitchFamily="34" charset="-120"/>
              </a:rPr>
              <a:t>Model configurations</a:t>
            </a:r>
            <a:endParaRPr lang="en-US" sz="800" dirty="0"/>
          </a:p>
        </p:txBody>
      </p:sp>
      <p:sp>
        <p:nvSpPr>
          <p:cNvPr id="8" name="Text 6"/>
          <p:cNvSpPr/>
          <p:nvPr/>
        </p:nvSpPr>
        <p:spPr>
          <a:xfrm>
            <a:off x="685800" y="502920"/>
            <a:ext cx="7188200" cy="1234440"/>
          </a:xfrm>
          <a:prstGeom prst="rect">
            <a:avLst/>
          </a:prstGeom>
          <a:noFill/>
          <a:ln/>
        </p:spPr>
        <p:txBody>
          <a:bodyPr wrap="square" rtlCol="0" anchor="ctr">
            <a:normAutofit/>
          </a:bodyPr>
          <a:lstStyle/>
          <a:p>
            <a:pPr marL="0" indent="0">
              <a:buNone/>
            </a:pPr>
            <a:r>
              <a:rPr lang="en-US" sz="3000" b="1" dirty="0">
                <a:solidFill>
                  <a:srgbClr val="7E001E"/>
                </a:solidFill>
                <a:latin typeface="Arial Black" pitchFamily="34" charset="0"/>
                <a:ea typeface="Arial Black" pitchFamily="34" charset="-122"/>
                <a:cs typeface="Arial Black" pitchFamily="34" charset="-120"/>
              </a:rPr>
              <a:t>MODEL CONFIGURATIONS</a:t>
            </a:r>
          </a:p>
          <a:p>
            <a:pPr marL="0" indent="0">
              <a:buNone/>
            </a:pPr>
            <a:r>
              <a:rPr lang="en-US" sz="1900" b="1" dirty="0">
                <a:solidFill>
                  <a:srgbClr val="7E001E"/>
                </a:solidFill>
                <a:latin typeface="Arial Black" pitchFamily="34" charset="0"/>
                <a:ea typeface="Arial Black" pitchFamily="34" charset="-122"/>
                <a:cs typeface="Arial Black" pitchFamily="34" charset="-120"/>
              </a:rPr>
              <a:t>3 × 3 EXPERIMENTAL MATRIX</a:t>
            </a:r>
            <a:endParaRPr lang="en-US" sz="1900" dirty="0"/>
          </a:p>
        </p:txBody>
      </p:sp>
      <p:sp>
        <p:nvSpPr>
          <p:cNvPr id="9" name="Text 7"/>
          <p:cNvSpPr/>
          <p:nvPr/>
        </p:nvSpPr>
        <p:spPr>
          <a:xfrm>
            <a:off x="713232" y="1600200"/>
            <a:ext cx="4480560" cy="548640"/>
          </a:xfrm>
          <a:prstGeom prst="rect">
            <a:avLst/>
          </a:prstGeom>
          <a:noFill/>
          <a:ln/>
        </p:spPr>
        <p:txBody>
          <a:bodyPr wrap="square" lIns="381" tIns="381" rIns="381" bIns="381" rtlCol="0" anchor="ctr">
            <a:normAutofit/>
          </a:bodyPr>
          <a:lstStyle/>
          <a:p>
            <a:pPr marL="0" indent="0">
              <a:buNone/>
            </a:pPr>
            <a:r>
              <a:rPr lang="en-US" sz="1700" dirty="0">
                <a:solidFill>
                  <a:srgbClr val="241F20"/>
                </a:solidFill>
                <a:latin typeface="Arial" pitchFamily="34" charset="0"/>
                <a:ea typeface="Arial" pitchFamily="34" charset="-122"/>
                <a:cs typeface="Arial" pitchFamily="34" charset="-120"/>
              </a:rPr>
              <a:t>Three classifier families were evaluated under three imbalance treatments.</a:t>
            </a:r>
            <a:endParaRPr lang="en-US" sz="1700" dirty="0"/>
          </a:p>
        </p:txBody>
      </p:sp>
      <p:graphicFrame>
        <p:nvGraphicFramePr>
          <p:cNvPr id="10" name="Table 0"/>
          <p:cNvGraphicFramePr>
            <a:graphicFrameLocks noGrp="1"/>
          </p:cNvGraphicFramePr>
          <p:nvPr>
            <p:extLst>
              <p:ext uri="{D42A27DB-BD31-4B8C-83A1-F6EECF244321}">
                <p14:modId xmlns:p14="http://schemas.microsoft.com/office/powerpoint/2010/main" val="1579011935"/>
              </p:ext>
            </p:extLst>
          </p:nvPr>
        </p:nvGraphicFramePr>
        <p:xfrm>
          <a:off x="777240" y="2468880"/>
          <a:ext cx="9692640" cy="2267712"/>
        </p:xfrm>
        <a:graphic>
          <a:graphicData uri="http://schemas.openxmlformats.org/drawingml/2006/table">
            <a:tbl>
              <a:tblPr/>
              <a:tblGrid>
                <a:gridCol w="2240280">
                  <a:extLst>
                    <a:ext uri="{9D8B030D-6E8A-4147-A177-3AD203B41FA5}">
                      <a16:colId xmlns:a16="http://schemas.microsoft.com/office/drawing/2014/main" val="20000"/>
                    </a:ext>
                  </a:extLst>
                </a:gridCol>
                <a:gridCol w="2377440">
                  <a:extLst>
                    <a:ext uri="{9D8B030D-6E8A-4147-A177-3AD203B41FA5}">
                      <a16:colId xmlns:a16="http://schemas.microsoft.com/office/drawing/2014/main" val="20001"/>
                    </a:ext>
                  </a:extLst>
                </a:gridCol>
                <a:gridCol w="2514600">
                  <a:extLst>
                    <a:ext uri="{9D8B030D-6E8A-4147-A177-3AD203B41FA5}">
                      <a16:colId xmlns:a16="http://schemas.microsoft.com/office/drawing/2014/main" val="20002"/>
                    </a:ext>
                  </a:extLst>
                </a:gridCol>
                <a:gridCol w="2560320">
                  <a:extLst>
                    <a:ext uri="{9D8B030D-6E8A-4147-A177-3AD203B41FA5}">
                      <a16:colId xmlns:a16="http://schemas.microsoft.com/office/drawing/2014/main" val="20003"/>
                    </a:ext>
                  </a:extLst>
                </a:gridCol>
              </a:tblGrid>
              <a:tr h="566928">
                <a:tc>
                  <a:txBody>
                    <a:bodyPr/>
                    <a:lstStyle/>
                    <a:p>
                      <a:pPr marL="0" indent="0">
                        <a:buNone/>
                      </a:pPr>
                      <a:r>
                        <a:rPr lang="en-US" sz="1300" dirty="0">
                          <a:solidFill>
                            <a:srgbClr val="241F20"/>
                          </a:solidFill>
                          <a:latin typeface="Arial" pitchFamily="34" charset="0"/>
                          <a:ea typeface="Arial" pitchFamily="34" charset="-122"/>
                          <a:cs typeface="Arial" pitchFamily="34" charset="-120"/>
                        </a:rPr>
                        <a:t>Classifier</a:t>
                      </a:r>
                      <a:endParaRPr lang="en-US" sz="1300" dirty="0">
                        <a:latin typeface="Arial" charset="0"/>
                        <a:ea typeface="Arial" charset="0"/>
                        <a:cs typeface="Arial" charset="0"/>
                      </a:endParaRPr>
                    </a:p>
                  </a:txBody>
                  <a:tcPr marL="45720" marR="4572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FFF"/>
                    </a:solidFill>
                  </a:tcPr>
                </a:tc>
                <a:tc>
                  <a:txBody>
                    <a:bodyPr/>
                    <a:lstStyle/>
                    <a:p>
                      <a:pPr marL="0" indent="0">
                        <a:buNone/>
                      </a:pPr>
                      <a:r>
                        <a:rPr lang="en-US" sz="1300" dirty="0">
                          <a:solidFill>
                            <a:srgbClr val="241F20"/>
                          </a:solidFill>
                          <a:latin typeface="Arial" pitchFamily="34" charset="0"/>
                          <a:ea typeface="Arial" pitchFamily="34" charset="-122"/>
                          <a:cs typeface="Arial" pitchFamily="34" charset="-120"/>
                        </a:rPr>
                        <a:t>Original</a:t>
                      </a:r>
                      <a:endParaRPr lang="en-US" sz="1300" dirty="0">
                        <a:latin typeface="Arial" charset="0"/>
                        <a:ea typeface="Arial" charset="0"/>
                        <a:cs typeface="Arial" charset="0"/>
                      </a:endParaRPr>
                    </a:p>
                  </a:txBody>
                  <a:tcPr marL="45720" marR="4572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FFF"/>
                    </a:solidFill>
                  </a:tcPr>
                </a:tc>
                <a:tc>
                  <a:txBody>
                    <a:bodyPr/>
                    <a:lstStyle/>
                    <a:p>
                      <a:pPr marL="0" indent="0">
                        <a:buNone/>
                      </a:pPr>
                      <a:r>
                        <a:rPr lang="en-US" sz="1300" dirty="0">
                          <a:solidFill>
                            <a:srgbClr val="241F20"/>
                          </a:solidFill>
                          <a:latin typeface="Arial" pitchFamily="34" charset="0"/>
                          <a:ea typeface="Arial" pitchFamily="34" charset="-122"/>
                          <a:cs typeface="Arial" pitchFamily="34" charset="-120"/>
                        </a:rPr>
                        <a:t>Class weighting</a:t>
                      </a:r>
                      <a:endParaRPr lang="en-US" sz="1300" dirty="0">
                        <a:latin typeface="Arial" charset="0"/>
                        <a:ea typeface="Arial" charset="0"/>
                        <a:cs typeface="Arial" charset="0"/>
                      </a:endParaRPr>
                    </a:p>
                  </a:txBody>
                  <a:tcPr marL="45720" marR="4572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FFF"/>
                    </a:solidFill>
                  </a:tcPr>
                </a:tc>
                <a:tc>
                  <a:txBody>
                    <a:bodyPr/>
                    <a:lstStyle/>
                    <a:p>
                      <a:pPr marL="0" indent="0">
                        <a:buNone/>
                      </a:pPr>
                      <a:r>
                        <a:rPr lang="en-US" sz="1300" dirty="0">
                          <a:solidFill>
                            <a:srgbClr val="241F20"/>
                          </a:solidFill>
                          <a:latin typeface="Arial" pitchFamily="34" charset="0"/>
                          <a:ea typeface="Arial" pitchFamily="34" charset="-122"/>
                          <a:cs typeface="Arial" pitchFamily="34" charset="-120"/>
                        </a:rPr>
                        <a:t>SMOTE</a:t>
                      </a:r>
                      <a:endParaRPr lang="en-US" sz="1300" dirty="0">
                        <a:latin typeface="Arial" charset="0"/>
                        <a:ea typeface="Arial" charset="0"/>
                        <a:cs typeface="Arial" charset="0"/>
                      </a:endParaRPr>
                    </a:p>
                  </a:txBody>
                  <a:tcPr marL="45720" marR="4572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566928">
                <a:tc>
                  <a:txBody>
                    <a:bodyPr/>
                    <a:lstStyle/>
                    <a:p>
                      <a:pPr marL="0" indent="0">
                        <a:buNone/>
                      </a:pPr>
                      <a:r>
                        <a:rPr lang="en-US" sz="1300" dirty="0">
                          <a:solidFill>
                            <a:srgbClr val="241F20"/>
                          </a:solidFill>
                          <a:latin typeface="Arial" pitchFamily="34" charset="0"/>
                          <a:ea typeface="Arial" pitchFamily="34" charset="-122"/>
                          <a:cs typeface="Arial" pitchFamily="34" charset="-120"/>
                        </a:rPr>
                        <a:t>Logistic Regression</a:t>
                      </a:r>
                      <a:endParaRPr lang="en-US" sz="1300" dirty="0">
                        <a:latin typeface="Arial" charset="0"/>
                        <a:ea typeface="Arial" charset="0"/>
                        <a:cs typeface="Arial" charset="0"/>
                      </a:endParaRPr>
                    </a:p>
                  </a:txBody>
                  <a:tcPr marL="45720" marR="4572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FFF"/>
                    </a:solidFill>
                  </a:tcPr>
                </a:tc>
                <a:tc>
                  <a:txBody>
                    <a:bodyPr/>
                    <a:lstStyle/>
                    <a:p>
                      <a:pPr marL="0" indent="0">
                        <a:buNone/>
                      </a:pPr>
                      <a:r>
                        <a:rPr lang="en-US" sz="1300" dirty="0">
                          <a:solidFill>
                            <a:srgbClr val="241F20"/>
                          </a:solidFill>
                          <a:latin typeface="Arial" pitchFamily="34" charset="0"/>
                          <a:ea typeface="Arial" pitchFamily="34" charset="-122"/>
                          <a:cs typeface="Arial" pitchFamily="34" charset="-120"/>
                        </a:rPr>
                        <a:t>LR_original</a:t>
                      </a:r>
                      <a:endParaRPr lang="en-US" sz="1300" dirty="0">
                        <a:latin typeface="Arial" charset="0"/>
                        <a:ea typeface="Arial" charset="0"/>
                        <a:cs typeface="Arial" charset="0"/>
                      </a:endParaRPr>
                    </a:p>
                  </a:txBody>
                  <a:tcPr marL="45720" marR="4572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FFF"/>
                    </a:solidFill>
                  </a:tcPr>
                </a:tc>
                <a:tc>
                  <a:txBody>
                    <a:bodyPr/>
                    <a:lstStyle/>
                    <a:p>
                      <a:pPr marL="0" indent="0">
                        <a:buNone/>
                      </a:pPr>
                      <a:r>
                        <a:rPr lang="en-US" sz="1300" dirty="0">
                          <a:solidFill>
                            <a:srgbClr val="241F20"/>
                          </a:solidFill>
                          <a:latin typeface="Arial" pitchFamily="34" charset="0"/>
                          <a:ea typeface="Arial" pitchFamily="34" charset="-122"/>
                          <a:cs typeface="Arial" pitchFamily="34" charset="-120"/>
                        </a:rPr>
                        <a:t>LR_weighted</a:t>
                      </a:r>
                      <a:endParaRPr lang="en-US" sz="1300" dirty="0">
                        <a:latin typeface="Arial" charset="0"/>
                        <a:ea typeface="Arial" charset="0"/>
                        <a:cs typeface="Arial" charset="0"/>
                      </a:endParaRPr>
                    </a:p>
                  </a:txBody>
                  <a:tcPr marL="45720" marR="4572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FFF"/>
                    </a:solidFill>
                  </a:tcPr>
                </a:tc>
                <a:tc>
                  <a:txBody>
                    <a:bodyPr/>
                    <a:lstStyle/>
                    <a:p>
                      <a:pPr marL="0" indent="0">
                        <a:buNone/>
                      </a:pPr>
                      <a:r>
                        <a:rPr lang="en-US" sz="1300" dirty="0">
                          <a:solidFill>
                            <a:srgbClr val="241F20"/>
                          </a:solidFill>
                          <a:latin typeface="Arial" pitchFamily="34" charset="0"/>
                          <a:ea typeface="Arial" pitchFamily="34" charset="-122"/>
                          <a:cs typeface="Arial" pitchFamily="34" charset="-120"/>
                        </a:rPr>
                        <a:t>LR_SMOTE</a:t>
                      </a:r>
                      <a:endParaRPr lang="en-US" sz="1300" dirty="0">
                        <a:latin typeface="Arial" charset="0"/>
                        <a:ea typeface="Arial" charset="0"/>
                        <a:cs typeface="Arial" charset="0"/>
                      </a:endParaRPr>
                    </a:p>
                  </a:txBody>
                  <a:tcPr marL="45720" marR="4572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66928">
                <a:tc>
                  <a:txBody>
                    <a:bodyPr/>
                    <a:lstStyle/>
                    <a:p>
                      <a:pPr marL="0" indent="0">
                        <a:buNone/>
                      </a:pPr>
                      <a:r>
                        <a:rPr lang="en-US" sz="1300" dirty="0">
                          <a:solidFill>
                            <a:srgbClr val="241F20"/>
                          </a:solidFill>
                          <a:latin typeface="Arial" pitchFamily="34" charset="0"/>
                          <a:ea typeface="Arial" pitchFamily="34" charset="-122"/>
                          <a:cs typeface="Arial" pitchFamily="34" charset="-120"/>
                        </a:rPr>
                        <a:t>Random Forest</a:t>
                      </a:r>
                      <a:endParaRPr lang="en-US" sz="1300" dirty="0">
                        <a:latin typeface="Arial" charset="0"/>
                        <a:ea typeface="Arial" charset="0"/>
                        <a:cs typeface="Arial" charset="0"/>
                      </a:endParaRPr>
                    </a:p>
                  </a:txBody>
                  <a:tcPr marL="45720" marR="4572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FFF"/>
                    </a:solidFill>
                  </a:tcPr>
                </a:tc>
                <a:tc>
                  <a:txBody>
                    <a:bodyPr/>
                    <a:lstStyle/>
                    <a:p>
                      <a:pPr marL="0" indent="0">
                        <a:buNone/>
                      </a:pPr>
                      <a:r>
                        <a:rPr lang="en-US" sz="1300" dirty="0">
                          <a:solidFill>
                            <a:srgbClr val="241F20"/>
                          </a:solidFill>
                          <a:latin typeface="Arial" pitchFamily="34" charset="0"/>
                          <a:ea typeface="Arial" pitchFamily="34" charset="-122"/>
                          <a:cs typeface="Arial" pitchFamily="34" charset="-120"/>
                        </a:rPr>
                        <a:t>RF_original</a:t>
                      </a:r>
                      <a:endParaRPr lang="en-US" sz="1300" dirty="0">
                        <a:latin typeface="Arial" charset="0"/>
                        <a:ea typeface="Arial" charset="0"/>
                        <a:cs typeface="Arial" charset="0"/>
                      </a:endParaRPr>
                    </a:p>
                  </a:txBody>
                  <a:tcPr marL="45720" marR="4572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FFF"/>
                    </a:solidFill>
                  </a:tcPr>
                </a:tc>
                <a:tc>
                  <a:txBody>
                    <a:bodyPr/>
                    <a:lstStyle/>
                    <a:p>
                      <a:pPr marL="0" indent="0">
                        <a:buNone/>
                      </a:pPr>
                      <a:r>
                        <a:rPr lang="en-US" sz="1300" dirty="0">
                          <a:solidFill>
                            <a:srgbClr val="241F20"/>
                          </a:solidFill>
                          <a:latin typeface="Arial" pitchFamily="34" charset="0"/>
                          <a:ea typeface="Arial" pitchFamily="34" charset="-122"/>
                          <a:cs typeface="Arial" pitchFamily="34" charset="-120"/>
                        </a:rPr>
                        <a:t>RF_weighted</a:t>
                      </a:r>
                      <a:endParaRPr lang="en-US" sz="1300" dirty="0">
                        <a:latin typeface="Arial" charset="0"/>
                        <a:ea typeface="Arial" charset="0"/>
                        <a:cs typeface="Arial" charset="0"/>
                      </a:endParaRPr>
                    </a:p>
                  </a:txBody>
                  <a:tcPr marL="45720" marR="4572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FFF"/>
                    </a:solidFill>
                  </a:tcPr>
                </a:tc>
                <a:tc>
                  <a:txBody>
                    <a:bodyPr/>
                    <a:lstStyle/>
                    <a:p>
                      <a:pPr marL="0" indent="0">
                        <a:buNone/>
                      </a:pPr>
                      <a:r>
                        <a:rPr lang="en-US" sz="1300" dirty="0">
                          <a:solidFill>
                            <a:srgbClr val="241F20"/>
                          </a:solidFill>
                          <a:latin typeface="Arial" pitchFamily="34" charset="0"/>
                          <a:ea typeface="Arial" pitchFamily="34" charset="-122"/>
                          <a:cs typeface="Arial" pitchFamily="34" charset="-120"/>
                        </a:rPr>
                        <a:t>RF_SMOTE</a:t>
                      </a:r>
                      <a:endParaRPr lang="en-US" sz="1300" dirty="0">
                        <a:latin typeface="Arial" charset="0"/>
                        <a:ea typeface="Arial" charset="0"/>
                        <a:cs typeface="Arial" charset="0"/>
                      </a:endParaRPr>
                    </a:p>
                  </a:txBody>
                  <a:tcPr marL="45720" marR="4572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566928">
                <a:tc>
                  <a:txBody>
                    <a:bodyPr/>
                    <a:lstStyle/>
                    <a:p>
                      <a:pPr marL="0" indent="0">
                        <a:buNone/>
                      </a:pPr>
                      <a:r>
                        <a:rPr lang="en-US" sz="1300" dirty="0">
                          <a:solidFill>
                            <a:srgbClr val="241F20"/>
                          </a:solidFill>
                          <a:latin typeface="Arial" pitchFamily="34" charset="0"/>
                          <a:ea typeface="Arial" pitchFamily="34" charset="-122"/>
                          <a:cs typeface="Arial" pitchFamily="34" charset="-120"/>
                        </a:rPr>
                        <a:t>XGBoost</a:t>
                      </a:r>
                      <a:endParaRPr lang="en-US" sz="1300" dirty="0">
                        <a:latin typeface="Arial" charset="0"/>
                        <a:ea typeface="Arial" charset="0"/>
                        <a:cs typeface="Arial" charset="0"/>
                      </a:endParaRPr>
                    </a:p>
                  </a:txBody>
                  <a:tcPr marL="45720" marR="4572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FFF"/>
                    </a:solidFill>
                  </a:tcPr>
                </a:tc>
                <a:tc>
                  <a:txBody>
                    <a:bodyPr/>
                    <a:lstStyle/>
                    <a:p>
                      <a:pPr marL="0" indent="0">
                        <a:buNone/>
                      </a:pPr>
                      <a:r>
                        <a:rPr lang="en-US" sz="1300" dirty="0">
                          <a:solidFill>
                            <a:srgbClr val="241F20"/>
                          </a:solidFill>
                          <a:latin typeface="Arial" pitchFamily="34" charset="0"/>
                          <a:ea typeface="Arial" pitchFamily="34" charset="-122"/>
                          <a:cs typeface="Arial" pitchFamily="34" charset="-120"/>
                        </a:rPr>
                        <a:t>XGB_original</a:t>
                      </a:r>
                      <a:endParaRPr lang="en-US" sz="1300" dirty="0">
                        <a:latin typeface="Arial" charset="0"/>
                        <a:ea typeface="Arial" charset="0"/>
                        <a:cs typeface="Arial" charset="0"/>
                      </a:endParaRPr>
                    </a:p>
                  </a:txBody>
                  <a:tcPr marL="45720" marR="4572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FFF"/>
                    </a:solidFill>
                  </a:tcPr>
                </a:tc>
                <a:tc>
                  <a:txBody>
                    <a:bodyPr/>
                    <a:lstStyle/>
                    <a:p>
                      <a:pPr marL="0" indent="0">
                        <a:buNone/>
                      </a:pPr>
                      <a:r>
                        <a:rPr lang="en-US" sz="1300" dirty="0">
                          <a:solidFill>
                            <a:srgbClr val="241F20"/>
                          </a:solidFill>
                          <a:latin typeface="Arial" pitchFamily="34" charset="0"/>
                          <a:ea typeface="Arial" pitchFamily="34" charset="-122"/>
                          <a:cs typeface="Arial" pitchFamily="34" charset="-120"/>
                        </a:rPr>
                        <a:t>XGB_weighted</a:t>
                      </a:r>
                      <a:endParaRPr lang="en-US" sz="1300" dirty="0">
                        <a:latin typeface="Arial" charset="0"/>
                        <a:ea typeface="Arial" charset="0"/>
                        <a:cs typeface="Arial" charset="0"/>
                      </a:endParaRPr>
                    </a:p>
                  </a:txBody>
                  <a:tcPr marL="45720" marR="4572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FFF"/>
                    </a:solidFill>
                  </a:tcPr>
                </a:tc>
                <a:tc>
                  <a:txBody>
                    <a:bodyPr/>
                    <a:lstStyle/>
                    <a:p>
                      <a:pPr marL="0" indent="0">
                        <a:buNone/>
                      </a:pPr>
                      <a:r>
                        <a:rPr lang="en-US" sz="1300" dirty="0">
                          <a:solidFill>
                            <a:srgbClr val="241F20"/>
                          </a:solidFill>
                          <a:latin typeface="Arial" pitchFamily="34" charset="0"/>
                          <a:ea typeface="Arial" pitchFamily="34" charset="-122"/>
                          <a:cs typeface="Arial" pitchFamily="34" charset="-120"/>
                        </a:rPr>
                        <a:t>XGB_SMOTE</a:t>
                      </a:r>
                      <a:endParaRPr lang="en-US" sz="1300" dirty="0">
                        <a:latin typeface="Arial" charset="0"/>
                        <a:ea typeface="Arial" charset="0"/>
                        <a:cs typeface="Arial" charset="0"/>
                      </a:endParaRPr>
                    </a:p>
                  </a:txBody>
                  <a:tcPr marL="45720" marR="4572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bl>
          </a:graphicData>
        </a:graphic>
      </p:graphicFrame>
      <p:sp>
        <p:nvSpPr>
          <p:cNvPr id="11" name="Shape 8"/>
          <p:cNvSpPr/>
          <p:nvPr/>
        </p:nvSpPr>
        <p:spPr>
          <a:xfrm>
            <a:off x="777240" y="2468880"/>
            <a:ext cx="9692640" cy="566928"/>
          </a:xfrm>
          <a:prstGeom prst="rect">
            <a:avLst/>
          </a:prstGeom>
          <a:solidFill>
            <a:srgbClr val="7E001E"/>
          </a:solidFill>
          <a:ln w="12700">
            <a:solidFill>
              <a:srgbClr val="7E001E"/>
            </a:solidFill>
            <a:prstDash val="solid"/>
          </a:ln>
        </p:spPr>
        <p:txBody>
          <a:bodyPr/>
          <a:lstStyle/>
          <a:p>
            <a:endParaRPr lang="en-US"/>
          </a:p>
        </p:txBody>
      </p:sp>
      <p:sp>
        <p:nvSpPr>
          <p:cNvPr id="12" name="Text 9"/>
          <p:cNvSpPr/>
          <p:nvPr/>
        </p:nvSpPr>
        <p:spPr>
          <a:xfrm>
            <a:off x="914400" y="2587752"/>
            <a:ext cx="1920240" cy="228600"/>
          </a:xfrm>
          <a:prstGeom prst="rect">
            <a:avLst/>
          </a:prstGeom>
          <a:noFill/>
          <a:ln/>
        </p:spPr>
        <p:txBody>
          <a:bodyPr wrap="square" rtlCol="0" anchor="ctr"/>
          <a:lstStyle/>
          <a:p>
            <a:pPr marL="0" indent="0">
              <a:buNone/>
            </a:pPr>
            <a:r>
              <a:rPr lang="en-US" sz="1100" dirty="0">
                <a:solidFill>
                  <a:srgbClr val="FFFFFF"/>
                </a:solidFill>
                <a:latin typeface="Arial Black" pitchFamily="34" charset="0"/>
                <a:ea typeface="Arial Black" pitchFamily="34" charset="-122"/>
                <a:cs typeface="Arial Black" pitchFamily="34" charset="-120"/>
              </a:rPr>
              <a:t>Classifier</a:t>
            </a:r>
            <a:endParaRPr lang="en-US" sz="1100" dirty="0"/>
          </a:p>
        </p:txBody>
      </p:sp>
      <p:sp>
        <p:nvSpPr>
          <p:cNvPr id="13" name="Text 10"/>
          <p:cNvSpPr/>
          <p:nvPr/>
        </p:nvSpPr>
        <p:spPr>
          <a:xfrm>
            <a:off x="3063240" y="2587752"/>
            <a:ext cx="1920240" cy="228600"/>
          </a:xfrm>
          <a:prstGeom prst="rect">
            <a:avLst/>
          </a:prstGeom>
          <a:noFill/>
          <a:ln/>
        </p:spPr>
        <p:txBody>
          <a:bodyPr wrap="square" rtlCol="0" anchor="ctr"/>
          <a:lstStyle/>
          <a:p>
            <a:pPr marL="0" indent="0">
              <a:buNone/>
            </a:pPr>
            <a:r>
              <a:rPr lang="en-US" sz="1100" dirty="0">
                <a:solidFill>
                  <a:srgbClr val="FFFFFF"/>
                </a:solidFill>
                <a:latin typeface="Arial Black" pitchFamily="34" charset="0"/>
                <a:ea typeface="Arial Black" pitchFamily="34" charset="-122"/>
                <a:cs typeface="Arial Black" pitchFamily="34" charset="-120"/>
              </a:rPr>
              <a:t>Original</a:t>
            </a:r>
            <a:endParaRPr lang="en-US" sz="1100" dirty="0"/>
          </a:p>
        </p:txBody>
      </p:sp>
      <p:sp>
        <p:nvSpPr>
          <p:cNvPr id="14" name="Text 11"/>
          <p:cNvSpPr/>
          <p:nvPr/>
        </p:nvSpPr>
        <p:spPr>
          <a:xfrm>
            <a:off x="5440680" y="2587752"/>
            <a:ext cx="2103120" cy="228600"/>
          </a:xfrm>
          <a:prstGeom prst="rect">
            <a:avLst/>
          </a:prstGeom>
          <a:noFill/>
          <a:ln/>
        </p:spPr>
        <p:txBody>
          <a:bodyPr wrap="square" rtlCol="0" anchor="ctr"/>
          <a:lstStyle/>
          <a:p>
            <a:pPr marL="0" indent="0">
              <a:buNone/>
            </a:pPr>
            <a:r>
              <a:rPr lang="en-US" sz="1100" dirty="0">
                <a:solidFill>
                  <a:srgbClr val="FFFFFF"/>
                </a:solidFill>
                <a:latin typeface="Arial Black" pitchFamily="34" charset="0"/>
                <a:ea typeface="Arial Black" pitchFamily="34" charset="-122"/>
                <a:cs typeface="Arial Black" pitchFamily="34" charset="-120"/>
              </a:rPr>
              <a:t>Class weighting</a:t>
            </a:r>
            <a:endParaRPr lang="en-US" sz="1100" dirty="0"/>
          </a:p>
        </p:txBody>
      </p:sp>
      <p:sp>
        <p:nvSpPr>
          <p:cNvPr id="15" name="Text 12"/>
          <p:cNvSpPr/>
          <p:nvPr/>
        </p:nvSpPr>
        <p:spPr>
          <a:xfrm>
            <a:off x="8138160" y="2587752"/>
            <a:ext cx="1645920" cy="228600"/>
          </a:xfrm>
          <a:prstGeom prst="rect">
            <a:avLst/>
          </a:prstGeom>
          <a:noFill/>
          <a:ln/>
        </p:spPr>
        <p:txBody>
          <a:bodyPr wrap="square" rtlCol="0" anchor="ctr"/>
          <a:lstStyle/>
          <a:p>
            <a:pPr marL="0" indent="0">
              <a:buNone/>
            </a:pPr>
            <a:r>
              <a:rPr lang="en-US" sz="1100" dirty="0">
                <a:solidFill>
                  <a:srgbClr val="FFFFFF"/>
                </a:solidFill>
                <a:latin typeface="Arial Black" pitchFamily="34" charset="0"/>
                <a:ea typeface="Arial Black" pitchFamily="34" charset="-122"/>
                <a:cs typeface="Arial Black" pitchFamily="34" charset="-120"/>
              </a:rPr>
              <a:t>SMOTE</a:t>
            </a:r>
            <a:endParaRPr lang="en-US" sz="1100" dirty="0"/>
          </a:p>
        </p:txBody>
      </p:sp>
      <p:sp>
        <p:nvSpPr>
          <p:cNvPr id="16" name="Shape 13"/>
          <p:cNvSpPr/>
          <p:nvPr/>
        </p:nvSpPr>
        <p:spPr>
          <a:xfrm>
            <a:off x="6766560" y="5056632"/>
            <a:ext cx="2011680" cy="749808"/>
          </a:xfrm>
          <a:prstGeom prst="rect">
            <a:avLst/>
          </a:prstGeom>
          <a:solidFill>
            <a:srgbClr val="EFEDEA"/>
          </a:solidFill>
          <a:ln w="12700">
            <a:solidFill>
              <a:srgbClr val="E3E0DA">
                <a:alpha val="80000"/>
              </a:srgbClr>
            </a:solidFill>
            <a:prstDash val="solid"/>
          </a:ln>
        </p:spPr>
        <p:txBody>
          <a:bodyPr/>
          <a:lstStyle/>
          <a:p>
            <a:endParaRPr lang="en-GB" dirty="0"/>
          </a:p>
        </p:txBody>
      </p:sp>
      <p:sp>
        <p:nvSpPr>
          <p:cNvPr id="17" name="Text 14"/>
          <p:cNvSpPr/>
          <p:nvPr/>
        </p:nvSpPr>
        <p:spPr>
          <a:xfrm>
            <a:off x="6903720" y="5166360"/>
            <a:ext cx="1737360" cy="384048"/>
          </a:xfrm>
          <a:prstGeom prst="rect">
            <a:avLst/>
          </a:prstGeom>
          <a:noFill/>
          <a:ln/>
        </p:spPr>
        <p:txBody>
          <a:bodyPr wrap="square" rtlCol="0" anchor="ctr">
            <a:normAutofit fontScale="92500" lnSpcReduction="10000"/>
          </a:bodyPr>
          <a:lstStyle/>
          <a:p>
            <a:pPr marL="0" indent="0">
              <a:buNone/>
            </a:pPr>
            <a:r>
              <a:rPr lang="en-US" sz="2300" b="1" dirty="0">
                <a:solidFill>
                  <a:srgbClr val="7E001E"/>
                </a:solidFill>
                <a:latin typeface="Arial Black" pitchFamily="34" charset="0"/>
                <a:ea typeface="Arial Black" pitchFamily="34" charset="-122"/>
                <a:cs typeface="Arial Black" pitchFamily="34" charset="-120"/>
              </a:rPr>
              <a:t>9</a:t>
            </a:r>
            <a:endParaRPr lang="en-US" sz="2300" dirty="0"/>
          </a:p>
        </p:txBody>
      </p:sp>
      <p:sp>
        <p:nvSpPr>
          <p:cNvPr id="18" name="Text 15"/>
          <p:cNvSpPr/>
          <p:nvPr/>
        </p:nvSpPr>
        <p:spPr>
          <a:xfrm>
            <a:off x="6922008" y="5586984"/>
            <a:ext cx="1700784" cy="274320"/>
          </a:xfrm>
          <a:prstGeom prst="rect">
            <a:avLst/>
          </a:prstGeom>
          <a:noFill/>
          <a:ln/>
        </p:spPr>
        <p:txBody>
          <a:bodyPr wrap="square" rtlCol="0" anchor="ctr">
            <a:normAutofit/>
          </a:bodyPr>
          <a:lstStyle/>
          <a:p>
            <a:pPr marL="0" indent="0">
              <a:buNone/>
            </a:pPr>
            <a:r>
              <a:rPr lang="en-US" sz="1050" dirty="0">
                <a:solidFill>
                  <a:srgbClr val="241F20"/>
                </a:solidFill>
                <a:latin typeface="Arial" pitchFamily="34" charset="0"/>
                <a:ea typeface="Arial" pitchFamily="34" charset="-122"/>
                <a:cs typeface="Arial" pitchFamily="34" charset="-120"/>
              </a:rPr>
              <a:t>controlled configurations</a:t>
            </a:r>
            <a:endParaRPr lang="en-US" sz="1050" dirty="0"/>
          </a:p>
        </p:txBody>
      </p:sp>
      <p:sp>
        <p:nvSpPr>
          <p:cNvPr id="19" name="Shape 16"/>
          <p:cNvSpPr/>
          <p:nvPr/>
        </p:nvSpPr>
        <p:spPr>
          <a:xfrm>
            <a:off x="9006840" y="5056632"/>
            <a:ext cx="1463040" cy="749808"/>
          </a:xfrm>
          <a:prstGeom prst="rect">
            <a:avLst/>
          </a:prstGeom>
          <a:solidFill>
            <a:srgbClr val="EFEDEA"/>
          </a:solidFill>
          <a:ln w="12700">
            <a:solidFill>
              <a:srgbClr val="E3E0DA">
                <a:alpha val="80000"/>
              </a:srgbClr>
            </a:solidFill>
            <a:prstDash val="solid"/>
          </a:ln>
        </p:spPr>
        <p:txBody>
          <a:bodyPr/>
          <a:lstStyle/>
          <a:p>
            <a:endParaRPr lang="en-US"/>
          </a:p>
        </p:txBody>
      </p:sp>
      <p:sp>
        <p:nvSpPr>
          <p:cNvPr id="20" name="Text 17"/>
          <p:cNvSpPr/>
          <p:nvPr/>
        </p:nvSpPr>
        <p:spPr>
          <a:xfrm>
            <a:off x="9144000" y="5166360"/>
            <a:ext cx="1188720" cy="384048"/>
          </a:xfrm>
          <a:prstGeom prst="rect">
            <a:avLst/>
          </a:prstGeom>
          <a:noFill/>
          <a:ln/>
        </p:spPr>
        <p:txBody>
          <a:bodyPr wrap="square" rtlCol="0" anchor="ctr">
            <a:normAutofit fontScale="92500" lnSpcReduction="10000"/>
          </a:bodyPr>
          <a:lstStyle/>
          <a:p>
            <a:pPr marL="0" indent="0">
              <a:buNone/>
            </a:pPr>
            <a:r>
              <a:rPr lang="en-US" sz="2300" b="1" dirty="0">
                <a:solidFill>
                  <a:srgbClr val="C90035"/>
                </a:solidFill>
                <a:latin typeface="Arial Black" pitchFamily="34" charset="0"/>
                <a:ea typeface="Arial Black" pitchFamily="34" charset="-122"/>
                <a:cs typeface="Arial Black" pitchFamily="34" charset="-120"/>
              </a:rPr>
              <a:t>3</a:t>
            </a:r>
            <a:endParaRPr lang="en-US" sz="2300" dirty="0"/>
          </a:p>
        </p:txBody>
      </p:sp>
      <p:sp>
        <p:nvSpPr>
          <p:cNvPr id="21" name="Text 18"/>
          <p:cNvSpPr/>
          <p:nvPr/>
        </p:nvSpPr>
        <p:spPr>
          <a:xfrm>
            <a:off x="9162288" y="5586984"/>
            <a:ext cx="1152144" cy="274320"/>
          </a:xfrm>
          <a:prstGeom prst="rect">
            <a:avLst/>
          </a:prstGeom>
          <a:noFill/>
          <a:ln/>
        </p:spPr>
        <p:txBody>
          <a:bodyPr wrap="square" rtlCol="0" anchor="ctr">
            <a:normAutofit/>
          </a:bodyPr>
          <a:lstStyle/>
          <a:p>
            <a:pPr marL="0" indent="0">
              <a:buNone/>
            </a:pPr>
            <a:r>
              <a:rPr lang="en-US" sz="1050" dirty="0">
                <a:solidFill>
                  <a:srgbClr val="241F20"/>
                </a:solidFill>
                <a:latin typeface="Arial" pitchFamily="34" charset="0"/>
                <a:ea typeface="Arial" pitchFamily="34" charset="-122"/>
                <a:cs typeface="Arial" pitchFamily="34" charset="-120"/>
              </a:rPr>
              <a:t>model families</a:t>
            </a:r>
            <a:endParaRPr lang="en-US" sz="1050" dirty="0"/>
          </a:p>
        </p:txBody>
      </p:sp>
      <p:sp>
        <p:nvSpPr>
          <p:cNvPr id="22" name="Text 19"/>
          <p:cNvSpPr/>
          <p:nvPr/>
        </p:nvSpPr>
        <p:spPr>
          <a:xfrm>
            <a:off x="640080" y="5961888"/>
            <a:ext cx="10607040" cy="164592"/>
          </a:xfrm>
          <a:prstGeom prst="rect">
            <a:avLst/>
          </a:prstGeom>
          <a:noFill/>
          <a:ln/>
        </p:spPr>
        <p:txBody>
          <a:bodyPr wrap="square" lIns="254" tIns="254" rIns="254" bIns="254" rtlCol="0" anchor="ctr"/>
          <a:lstStyle/>
          <a:p>
            <a:pPr marL="0" indent="0">
              <a:buNone/>
            </a:pPr>
            <a:r>
              <a:rPr lang="en-US" sz="750" i="1" dirty="0">
                <a:solidFill>
                  <a:srgbClr val="FFFFFF"/>
                </a:solidFill>
                <a:latin typeface="Arial" pitchFamily="34" charset="0"/>
                <a:ea typeface="Arial" pitchFamily="34" charset="-122"/>
                <a:cs typeface="Arial" pitchFamily="34" charset="-120"/>
              </a:rPr>
              <a:t>Sources: Random Forest [6]; SMOTE [9]; XGBoost [10]; scikit-learn pipelines [29].</a:t>
            </a:r>
            <a:endParaRPr lang="en-US" sz="7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bg>
      <p:bgPr>
        <a:solidFill>
          <a:srgbClr val="F8F7F3"/>
        </a:solidFill>
        <a:effectLst/>
      </p:bgPr>
    </p:bg>
    <p:spTree>
      <p:nvGrpSpPr>
        <p:cNvPr id="1" name=""/>
        <p:cNvGrpSpPr/>
        <p:nvPr/>
      </p:nvGrpSpPr>
      <p:grpSpPr>
        <a:xfrm>
          <a:off x="0" y="0"/>
          <a:ext cx="0" cy="0"/>
          <a:chOff x="0" y="0"/>
          <a:chExt cx="0" cy="0"/>
        </a:xfrm>
      </p:grpSpPr>
      <p:sp>
        <p:nvSpPr>
          <p:cNvPr id="2" name="Shape 0"/>
          <p:cNvSpPr/>
          <p:nvPr/>
        </p:nvSpPr>
        <p:spPr>
          <a:xfrm>
            <a:off x="0" y="6144768"/>
            <a:ext cx="12191695" cy="713232"/>
          </a:xfrm>
          <a:prstGeom prst="rect">
            <a:avLst/>
          </a:prstGeom>
          <a:solidFill>
            <a:srgbClr val="C90035"/>
          </a:solidFill>
          <a:ln w="12700">
            <a:solidFill>
              <a:srgbClr val="C90035"/>
            </a:solidFill>
            <a:prstDash val="solid"/>
          </a:ln>
        </p:spPr>
        <p:txBody>
          <a:bodyPr/>
          <a:lstStyle/>
          <a:p>
            <a:endParaRPr lang="en-US"/>
          </a:p>
        </p:txBody>
      </p:sp>
      <p:sp>
        <p:nvSpPr>
          <p:cNvPr id="3" name="Shape 1"/>
          <p:cNvSpPr/>
          <p:nvPr/>
        </p:nvSpPr>
        <p:spPr>
          <a:xfrm>
            <a:off x="5897880" y="0"/>
            <a:ext cx="2468880" cy="6126480"/>
          </a:xfrm>
          <a:prstGeom prst="parallelogram">
            <a:avLst/>
          </a:prstGeom>
          <a:solidFill>
            <a:srgbClr val="EFEDEA"/>
          </a:solidFill>
          <a:ln w="12700">
            <a:solidFill>
              <a:srgbClr val="EFEDEA">
                <a:alpha val="0"/>
              </a:srgbClr>
            </a:solidFill>
            <a:prstDash val="solid"/>
          </a:ln>
        </p:spPr>
        <p:txBody>
          <a:bodyPr/>
          <a:lstStyle/>
          <a:p>
            <a:endParaRPr lang="en-US"/>
          </a:p>
        </p:txBody>
      </p:sp>
      <p:sp>
        <p:nvSpPr>
          <p:cNvPr id="4" name="Shape 2"/>
          <p:cNvSpPr/>
          <p:nvPr/>
        </p:nvSpPr>
        <p:spPr>
          <a:xfrm rot="10800000">
            <a:off x="11155680" y="0"/>
            <a:ext cx="502920" cy="6858000"/>
          </a:xfrm>
          <a:prstGeom prst="trapezoid">
            <a:avLst/>
          </a:prstGeom>
          <a:solidFill>
            <a:srgbClr val="7E001E"/>
          </a:solidFill>
          <a:ln w="12700">
            <a:solidFill>
              <a:srgbClr val="7E001E"/>
            </a:solidFill>
            <a:prstDash val="solid"/>
          </a:ln>
        </p:spPr>
        <p:txBody>
          <a:bodyPr/>
          <a:lstStyle/>
          <a:p>
            <a:endParaRPr lang="en-US"/>
          </a:p>
        </p:txBody>
      </p:sp>
      <p:sp>
        <p:nvSpPr>
          <p:cNvPr id="5" name="Shape 3"/>
          <p:cNvSpPr/>
          <p:nvPr/>
        </p:nvSpPr>
        <p:spPr>
          <a:xfrm rot="10800000">
            <a:off x="11475720" y="0"/>
            <a:ext cx="457200" cy="6858000"/>
          </a:xfrm>
          <a:prstGeom prst="trapezoid">
            <a:avLst/>
          </a:prstGeom>
          <a:solidFill>
            <a:srgbClr val="C90035"/>
          </a:solidFill>
          <a:ln w="12700">
            <a:solidFill>
              <a:srgbClr val="C90035"/>
            </a:solidFill>
            <a:prstDash val="solid"/>
          </a:ln>
        </p:spPr>
        <p:txBody>
          <a:bodyPr/>
          <a:lstStyle/>
          <a:p>
            <a:endParaRPr lang="en-US"/>
          </a:p>
        </p:txBody>
      </p:sp>
      <p:sp>
        <p:nvSpPr>
          <p:cNvPr id="6" name="Text 4"/>
          <p:cNvSpPr/>
          <p:nvPr/>
        </p:nvSpPr>
        <p:spPr>
          <a:xfrm>
            <a:off x="11064240" y="6327648"/>
            <a:ext cx="411480" cy="201168"/>
          </a:xfrm>
          <a:prstGeom prst="rect">
            <a:avLst/>
          </a:prstGeom>
          <a:noFill/>
          <a:ln/>
        </p:spPr>
        <p:txBody>
          <a:bodyPr wrap="square"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09</a:t>
            </a:r>
            <a:endParaRPr lang="en-US" sz="900" dirty="0"/>
          </a:p>
        </p:txBody>
      </p:sp>
      <p:sp>
        <p:nvSpPr>
          <p:cNvPr id="7" name="Text 5"/>
          <p:cNvSpPr/>
          <p:nvPr/>
        </p:nvSpPr>
        <p:spPr>
          <a:xfrm>
            <a:off x="640080" y="6419088"/>
            <a:ext cx="4114800" cy="164592"/>
          </a:xfrm>
          <a:prstGeom prst="rect">
            <a:avLst/>
          </a:prstGeom>
          <a:noFill/>
          <a:ln/>
        </p:spPr>
        <p:txBody>
          <a:bodyPr wrap="square" rtlCol="0" anchor="ctr"/>
          <a:lstStyle/>
          <a:p>
            <a:pPr marL="0" indent="0">
              <a:buNone/>
            </a:pPr>
            <a:r>
              <a:rPr lang="en-US" sz="800" dirty="0">
                <a:solidFill>
                  <a:srgbClr val="FFFFFF"/>
                </a:solidFill>
                <a:latin typeface="Arial" pitchFamily="34" charset="0"/>
                <a:ea typeface="Arial" pitchFamily="34" charset="-122"/>
                <a:cs typeface="Arial" pitchFamily="34" charset="-120"/>
              </a:rPr>
              <a:t>Evaluation metrics</a:t>
            </a:r>
            <a:endParaRPr lang="en-US" sz="800" dirty="0"/>
          </a:p>
        </p:txBody>
      </p:sp>
      <p:sp>
        <p:nvSpPr>
          <p:cNvPr id="8" name="Text 6"/>
          <p:cNvSpPr/>
          <p:nvPr/>
        </p:nvSpPr>
        <p:spPr>
          <a:xfrm>
            <a:off x="685800" y="502920"/>
            <a:ext cx="5486400" cy="1234440"/>
          </a:xfrm>
          <a:prstGeom prst="rect">
            <a:avLst/>
          </a:prstGeom>
          <a:noFill/>
          <a:ln/>
        </p:spPr>
        <p:txBody>
          <a:bodyPr wrap="square" rtlCol="0" anchor="ctr">
            <a:normAutofit/>
          </a:bodyPr>
          <a:lstStyle/>
          <a:p>
            <a:pPr marL="0" indent="0">
              <a:buNone/>
            </a:pPr>
            <a:r>
              <a:rPr lang="en-US" sz="3000" b="1" dirty="0">
                <a:solidFill>
                  <a:srgbClr val="7E001E"/>
                </a:solidFill>
                <a:latin typeface="Arial Black" pitchFamily="34" charset="0"/>
                <a:ea typeface="Arial Black" pitchFamily="34" charset="-122"/>
                <a:cs typeface="Arial Black" pitchFamily="34" charset="-120"/>
              </a:rPr>
              <a:t>EVALUATION METRICS</a:t>
            </a:r>
          </a:p>
          <a:p>
            <a:pPr marL="0" indent="0">
              <a:buNone/>
            </a:pPr>
            <a:r>
              <a:rPr lang="en-US" b="1" dirty="0">
                <a:solidFill>
                  <a:srgbClr val="7E001E"/>
                </a:solidFill>
                <a:latin typeface="Arial Black" pitchFamily="34" charset="0"/>
                <a:ea typeface="Arial Black" pitchFamily="34" charset="-122"/>
                <a:cs typeface="Arial Black" pitchFamily="34" charset="-120"/>
              </a:rPr>
              <a:t>METRICS SELECTED FOR RARE FRAUD</a:t>
            </a:r>
            <a:endParaRPr lang="en-US" dirty="0"/>
          </a:p>
        </p:txBody>
      </p:sp>
      <p:sp>
        <p:nvSpPr>
          <p:cNvPr id="9" name="Shape 7"/>
          <p:cNvSpPr/>
          <p:nvPr/>
        </p:nvSpPr>
        <p:spPr>
          <a:xfrm>
            <a:off x="860908" y="1874520"/>
            <a:ext cx="4572000" cy="914400"/>
          </a:xfrm>
          <a:prstGeom prst="roundRect">
            <a:avLst>
              <a:gd name="adj" fmla="val 8000"/>
            </a:avLst>
          </a:prstGeom>
          <a:solidFill>
            <a:srgbClr val="7E001E"/>
          </a:solidFill>
          <a:ln w="12700">
            <a:solidFill>
              <a:srgbClr val="7E001E"/>
            </a:solidFill>
            <a:prstDash val="solid"/>
          </a:ln>
        </p:spPr>
        <p:txBody>
          <a:bodyPr/>
          <a:lstStyle/>
          <a:p>
            <a:endParaRPr lang="en-US"/>
          </a:p>
        </p:txBody>
      </p:sp>
      <p:sp>
        <p:nvSpPr>
          <p:cNvPr id="10" name="Text 8"/>
          <p:cNvSpPr/>
          <p:nvPr/>
        </p:nvSpPr>
        <p:spPr>
          <a:xfrm>
            <a:off x="1025500" y="2084832"/>
            <a:ext cx="411480" cy="384048"/>
          </a:xfrm>
          <a:prstGeom prst="rect">
            <a:avLst/>
          </a:prstGeom>
          <a:noFill/>
          <a:ln/>
        </p:spPr>
        <p:txBody>
          <a:bodyPr wrap="square" rtlCol="0" anchor="ctr"/>
          <a:lstStyle/>
          <a:p>
            <a:pPr marL="0" indent="0">
              <a:buNone/>
            </a:pPr>
            <a:r>
              <a:rPr lang="en-US" sz="2200" dirty="0">
                <a:solidFill>
                  <a:srgbClr val="FFFFFF"/>
                </a:solidFill>
                <a:latin typeface="Arial" pitchFamily="34" charset="0"/>
                <a:ea typeface="Arial" pitchFamily="34" charset="-122"/>
                <a:cs typeface="Arial" pitchFamily="34" charset="-120"/>
              </a:rPr>
              <a:t>AP</a:t>
            </a:r>
            <a:endParaRPr lang="en-US" sz="2200" dirty="0"/>
          </a:p>
        </p:txBody>
      </p:sp>
      <p:sp>
        <p:nvSpPr>
          <p:cNvPr id="11" name="Text 9"/>
          <p:cNvSpPr/>
          <p:nvPr/>
        </p:nvSpPr>
        <p:spPr>
          <a:xfrm>
            <a:off x="1574140" y="2029968"/>
            <a:ext cx="3703320" cy="292608"/>
          </a:xfrm>
          <a:prstGeom prst="rect">
            <a:avLst/>
          </a:prstGeom>
          <a:noFill/>
          <a:ln/>
        </p:spPr>
        <p:txBody>
          <a:bodyPr wrap="square" rtlCol="0" anchor="ctr">
            <a:normAutofit lnSpcReduction="10000"/>
          </a:bodyPr>
          <a:lstStyle/>
          <a:p>
            <a:pPr marL="0" indent="0">
              <a:buNone/>
            </a:pPr>
            <a:r>
              <a:rPr lang="en-US" sz="1400" dirty="0">
                <a:solidFill>
                  <a:srgbClr val="FFFFFF"/>
                </a:solidFill>
                <a:latin typeface="Arial Black" pitchFamily="34" charset="0"/>
                <a:ea typeface="Arial Black" pitchFamily="34" charset="-122"/>
                <a:cs typeface="Arial Black" pitchFamily="34" charset="-120"/>
              </a:rPr>
              <a:t>PRIMARY METRIC</a:t>
            </a:r>
            <a:endParaRPr lang="en-US" sz="1400" dirty="0"/>
          </a:p>
        </p:txBody>
      </p:sp>
      <p:sp>
        <p:nvSpPr>
          <p:cNvPr id="12" name="Text 10"/>
          <p:cNvSpPr/>
          <p:nvPr/>
        </p:nvSpPr>
        <p:spPr>
          <a:xfrm>
            <a:off x="1574140" y="2377440"/>
            <a:ext cx="3703320" cy="320040"/>
          </a:xfrm>
          <a:prstGeom prst="rect">
            <a:avLst/>
          </a:prstGeom>
          <a:noFill/>
          <a:ln/>
        </p:spPr>
        <p:txBody>
          <a:bodyPr wrap="square" rtlCol="0" anchor="ctr">
            <a:normAutofit fontScale="85000" lnSpcReduction="20000"/>
          </a:bodyPr>
          <a:lstStyle/>
          <a:p>
            <a:pPr marL="0" indent="0">
              <a:buNone/>
            </a:pPr>
            <a:r>
              <a:rPr lang="en-US" sz="1050" dirty="0">
                <a:solidFill>
                  <a:srgbClr val="FFFFFF"/>
                </a:solidFill>
                <a:latin typeface="Arial" pitchFamily="34" charset="0"/>
                <a:ea typeface="Arial" pitchFamily="34" charset="-122"/>
                <a:cs typeface="Arial" pitchFamily="34" charset="-120"/>
              </a:rPr>
              <a:t>Average precision / PR-AUC: ranking quality for the rare positive class.</a:t>
            </a:r>
            <a:endParaRPr lang="en-US" sz="1050" dirty="0"/>
          </a:p>
        </p:txBody>
      </p:sp>
      <p:sp>
        <p:nvSpPr>
          <p:cNvPr id="13" name="Shape 11"/>
          <p:cNvSpPr/>
          <p:nvPr/>
        </p:nvSpPr>
        <p:spPr>
          <a:xfrm>
            <a:off x="860908" y="3063240"/>
            <a:ext cx="4572000" cy="914400"/>
          </a:xfrm>
          <a:prstGeom prst="roundRect">
            <a:avLst>
              <a:gd name="adj" fmla="val 8000"/>
            </a:avLst>
          </a:prstGeom>
          <a:solidFill>
            <a:srgbClr val="7E001E"/>
          </a:solidFill>
          <a:ln w="12700">
            <a:solidFill>
              <a:srgbClr val="7E001E"/>
            </a:solidFill>
            <a:prstDash val="solid"/>
          </a:ln>
        </p:spPr>
        <p:txBody>
          <a:bodyPr/>
          <a:lstStyle/>
          <a:p>
            <a:endParaRPr lang="en-US"/>
          </a:p>
        </p:txBody>
      </p:sp>
      <p:sp>
        <p:nvSpPr>
          <p:cNvPr id="14" name="Text 12"/>
          <p:cNvSpPr/>
          <p:nvPr/>
        </p:nvSpPr>
        <p:spPr>
          <a:xfrm>
            <a:off x="1025500" y="3273552"/>
            <a:ext cx="411480" cy="384048"/>
          </a:xfrm>
          <a:prstGeom prst="rect">
            <a:avLst/>
          </a:prstGeom>
          <a:noFill/>
          <a:ln/>
        </p:spPr>
        <p:txBody>
          <a:bodyPr wrap="square" rtlCol="0" anchor="ctr"/>
          <a:lstStyle/>
          <a:p>
            <a:pPr marL="0" indent="0">
              <a:buNone/>
            </a:pPr>
            <a:r>
              <a:rPr lang="en-US" sz="2200" dirty="0">
                <a:solidFill>
                  <a:srgbClr val="FFFFFF"/>
                </a:solidFill>
                <a:latin typeface="Arial" pitchFamily="34" charset="0"/>
                <a:ea typeface="Arial" pitchFamily="34" charset="-122"/>
                <a:cs typeface="Arial" pitchFamily="34" charset="-120"/>
              </a:rPr>
              <a:t>F2</a:t>
            </a:r>
            <a:endParaRPr lang="en-US" sz="2200" dirty="0"/>
          </a:p>
        </p:txBody>
      </p:sp>
      <p:sp>
        <p:nvSpPr>
          <p:cNvPr id="15" name="Text 13"/>
          <p:cNvSpPr/>
          <p:nvPr/>
        </p:nvSpPr>
        <p:spPr>
          <a:xfrm>
            <a:off x="1574140" y="3218688"/>
            <a:ext cx="3703320" cy="292608"/>
          </a:xfrm>
          <a:prstGeom prst="rect">
            <a:avLst/>
          </a:prstGeom>
          <a:noFill/>
          <a:ln/>
        </p:spPr>
        <p:txBody>
          <a:bodyPr wrap="square" rtlCol="0" anchor="ctr">
            <a:normAutofit lnSpcReduction="10000"/>
          </a:bodyPr>
          <a:lstStyle/>
          <a:p>
            <a:pPr marL="0" indent="0">
              <a:buNone/>
            </a:pPr>
            <a:r>
              <a:rPr lang="en-US" sz="1400" dirty="0">
                <a:solidFill>
                  <a:srgbClr val="FFFFFF"/>
                </a:solidFill>
                <a:latin typeface="Arial Black" pitchFamily="34" charset="0"/>
                <a:ea typeface="Arial Black" pitchFamily="34" charset="-122"/>
                <a:cs typeface="Arial Black" pitchFamily="34" charset="-120"/>
              </a:rPr>
              <a:t>OPERATING POINT</a:t>
            </a:r>
            <a:endParaRPr lang="en-US" sz="1400" dirty="0"/>
          </a:p>
        </p:txBody>
      </p:sp>
      <p:sp>
        <p:nvSpPr>
          <p:cNvPr id="16" name="Text 14"/>
          <p:cNvSpPr/>
          <p:nvPr/>
        </p:nvSpPr>
        <p:spPr>
          <a:xfrm>
            <a:off x="1574140" y="3566160"/>
            <a:ext cx="3703320" cy="320040"/>
          </a:xfrm>
          <a:prstGeom prst="rect">
            <a:avLst/>
          </a:prstGeom>
          <a:noFill/>
          <a:ln/>
        </p:spPr>
        <p:txBody>
          <a:bodyPr wrap="square" rtlCol="0" anchor="ctr">
            <a:normAutofit fontScale="85000" lnSpcReduction="10000"/>
          </a:bodyPr>
          <a:lstStyle/>
          <a:p>
            <a:pPr marL="0" indent="0">
              <a:buNone/>
            </a:pPr>
            <a:r>
              <a:rPr lang="en-US" sz="1050" dirty="0">
                <a:solidFill>
                  <a:srgbClr val="FFFFFF"/>
                </a:solidFill>
                <a:latin typeface="Arial" pitchFamily="34" charset="0"/>
                <a:ea typeface="Arial" pitchFamily="34" charset="-122"/>
                <a:cs typeface="Arial" pitchFamily="34" charset="-120"/>
              </a:rPr>
              <a:t>Recall, precision, F1 and F2 show threshold-dependent trade-offs.</a:t>
            </a:r>
            <a:endParaRPr lang="en-US" sz="1050" dirty="0"/>
          </a:p>
        </p:txBody>
      </p:sp>
      <p:sp>
        <p:nvSpPr>
          <p:cNvPr id="17" name="Shape 15"/>
          <p:cNvSpPr/>
          <p:nvPr/>
        </p:nvSpPr>
        <p:spPr>
          <a:xfrm>
            <a:off x="860908" y="4251960"/>
            <a:ext cx="4572000" cy="914400"/>
          </a:xfrm>
          <a:prstGeom prst="roundRect">
            <a:avLst>
              <a:gd name="adj" fmla="val 8000"/>
            </a:avLst>
          </a:prstGeom>
          <a:solidFill>
            <a:srgbClr val="7E001E"/>
          </a:solidFill>
          <a:ln w="12700">
            <a:solidFill>
              <a:srgbClr val="7E001E"/>
            </a:solidFill>
            <a:prstDash val="solid"/>
          </a:ln>
        </p:spPr>
        <p:txBody>
          <a:bodyPr/>
          <a:lstStyle/>
          <a:p>
            <a:endParaRPr lang="en-US"/>
          </a:p>
        </p:txBody>
      </p:sp>
      <p:sp>
        <p:nvSpPr>
          <p:cNvPr id="18" name="Text 16"/>
          <p:cNvSpPr/>
          <p:nvPr/>
        </p:nvSpPr>
        <p:spPr>
          <a:xfrm>
            <a:off x="1025500" y="4462272"/>
            <a:ext cx="411480" cy="384048"/>
          </a:xfrm>
          <a:prstGeom prst="rect">
            <a:avLst/>
          </a:prstGeom>
          <a:noFill/>
          <a:ln/>
        </p:spPr>
        <p:txBody>
          <a:bodyPr wrap="square" rtlCol="0" anchor="ctr"/>
          <a:lstStyle/>
          <a:p>
            <a:pPr marL="0" indent="0">
              <a:buNone/>
            </a:pPr>
            <a:r>
              <a:rPr lang="en-US" sz="2200" dirty="0">
                <a:solidFill>
                  <a:srgbClr val="FFFFFF"/>
                </a:solidFill>
                <a:latin typeface="Arial" pitchFamily="34" charset="0"/>
                <a:ea typeface="Arial" pitchFamily="34" charset="-122"/>
                <a:cs typeface="Arial" pitchFamily="34" charset="-120"/>
              </a:rPr>
              <a:t>MCC</a:t>
            </a:r>
            <a:endParaRPr lang="en-US" sz="2200" dirty="0"/>
          </a:p>
        </p:txBody>
      </p:sp>
      <p:sp>
        <p:nvSpPr>
          <p:cNvPr id="19" name="Text 17"/>
          <p:cNvSpPr/>
          <p:nvPr/>
        </p:nvSpPr>
        <p:spPr>
          <a:xfrm>
            <a:off x="1574140" y="4407408"/>
            <a:ext cx="3703320" cy="292608"/>
          </a:xfrm>
          <a:prstGeom prst="rect">
            <a:avLst/>
          </a:prstGeom>
          <a:noFill/>
          <a:ln/>
        </p:spPr>
        <p:txBody>
          <a:bodyPr wrap="square" rtlCol="0" anchor="ctr">
            <a:normAutofit lnSpcReduction="10000"/>
          </a:bodyPr>
          <a:lstStyle/>
          <a:p>
            <a:pPr marL="0" indent="0">
              <a:buNone/>
            </a:pPr>
            <a:r>
              <a:rPr lang="en-US" sz="1400" dirty="0">
                <a:solidFill>
                  <a:srgbClr val="FFFFFF"/>
                </a:solidFill>
                <a:latin typeface="Arial Black" pitchFamily="34" charset="0"/>
                <a:ea typeface="Arial Black" pitchFamily="34" charset="-122"/>
                <a:cs typeface="Arial Black" pitchFamily="34" charset="-120"/>
              </a:rPr>
              <a:t>BALANCED SUMMARY</a:t>
            </a:r>
            <a:endParaRPr lang="en-US" sz="1400" dirty="0"/>
          </a:p>
        </p:txBody>
      </p:sp>
      <p:sp>
        <p:nvSpPr>
          <p:cNvPr id="20" name="Text 18"/>
          <p:cNvSpPr/>
          <p:nvPr/>
        </p:nvSpPr>
        <p:spPr>
          <a:xfrm>
            <a:off x="1574140" y="4754880"/>
            <a:ext cx="3703320" cy="320040"/>
          </a:xfrm>
          <a:prstGeom prst="rect">
            <a:avLst/>
          </a:prstGeom>
          <a:noFill/>
          <a:ln/>
        </p:spPr>
        <p:txBody>
          <a:bodyPr wrap="square" rtlCol="0" anchor="ctr">
            <a:normAutofit fontScale="85000" lnSpcReduction="20000"/>
          </a:bodyPr>
          <a:lstStyle/>
          <a:p>
            <a:pPr marL="0" indent="0">
              <a:buNone/>
            </a:pPr>
            <a:r>
              <a:rPr lang="en-US" sz="1050" dirty="0">
                <a:solidFill>
                  <a:srgbClr val="FFFFFF"/>
                </a:solidFill>
                <a:latin typeface="Arial" pitchFamily="34" charset="0"/>
                <a:ea typeface="Arial" pitchFamily="34" charset="-122"/>
                <a:cs typeface="Arial" pitchFamily="34" charset="-120"/>
              </a:rPr>
              <a:t>MCC uses TP, TN, FP and FN, making it useful under severe imbalance.</a:t>
            </a:r>
            <a:endParaRPr lang="en-US" sz="1050" dirty="0"/>
          </a:p>
        </p:txBody>
      </p:sp>
      <p:sp>
        <p:nvSpPr>
          <p:cNvPr id="21" name="Shape 19"/>
          <p:cNvSpPr/>
          <p:nvPr/>
        </p:nvSpPr>
        <p:spPr>
          <a:xfrm>
            <a:off x="6080760" y="1097280"/>
            <a:ext cx="4343400" cy="3611880"/>
          </a:xfrm>
          <a:prstGeom prst="rect">
            <a:avLst/>
          </a:prstGeom>
          <a:solidFill>
            <a:srgbClr val="FFFFFF"/>
          </a:solidFill>
          <a:ln w="12700">
            <a:solidFill>
              <a:srgbClr val="E3E0DA"/>
            </a:solidFill>
            <a:prstDash val="solid"/>
          </a:ln>
        </p:spPr>
        <p:txBody>
          <a:bodyPr/>
          <a:lstStyle/>
          <a:p>
            <a:endParaRPr lang="en-US"/>
          </a:p>
        </p:txBody>
      </p:sp>
      <p:sp>
        <p:nvSpPr>
          <p:cNvPr id="22" name="Text 20"/>
          <p:cNvSpPr/>
          <p:nvPr/>
        </p:nvSpPr>
        <p:spPr>
          <a:xfrm>
            <a:off x="6601968" y="1495044"/>
            <a:ext cx="3474720" cy="320040"/>
          </a:xfrm>
          <a:prstGeom prst="rect">
            <a:avLst/>
          </a:prstGeom>
          <a:noFill/>
          <a:ln/>
        </p:spPr>
        <p:txBody>
          <a:bodyPr wrap="square" rtlCol="0" anchor="ctr"/>
          <a:lstStyle/>
          <a:p>
            <a:pPr marL="0" indent="0">
              <a:buNone/>
            </a:pPr>
            <a:r>
              <a:rPr lang="en-US" sz="1800" dirty="0">
                <a:solidFill>
                  <a:srgbClr val="7E001E"/>
                </a:solidFill>
                <a:latin typeface="Arial Black" pitchFamily="34" charset="0"/>
                <a:ea typeface="Arial Black" pitchFamily="34" charset="-122"/>
                <a:cs typeface="Arial Black" pitchFamily="34" charset="-120"/>
              </a:rPr>
              <a:t>Confusion matrix focus</a:t>
            </a:r>
            <a:endParaRPr lang="en-US" sz="1800" dirty="0"/>
          </a:p>
        </p:txBody>
      </p:sp>
      <p:sp>
        <p:nvSpPr>
          <p:cNvPr id="23" name="Shape 21"/>
          <p:cNvSpPr/>
          <p:nvPr/>
        </p:nvSpPr>
        <p:spPr>
          <a:xfrm>
            <a:off x="6355080" y="1920240"/>
            <a:ext cx="2037080" cy="1005840"/>
          </a:xfrm>
          <a:prstGeom prst="rect">
            <a:avLst/>
          </a:prstGeom>
          <a:solidFill>
            <a:srgbClr val="EFEDEA"/>
          </a:solidFill>
          <a:ln w="12700">
            <a:solidFill>
              <a:srgbClr val="E3E0DA">
                <a:alpha val="80000"/>
              </a:srgbClr>
            </a:solidFill>
            <a:prstDash val="solid"/>
          </a:ln>
        </p:spPr>
        <p:txBody>
          <a:bodyPr/>
          <a:lstStyle/>
          <a:p>
            <a:endParaRPr lang="en-US"/>
          </a:p>
        </p:txBody>
      </p:sp>
      <p:sp>
        <p:nvSpPr>
          <p:cNvPr id="24" name="Text 22"/>
          <p:cNvSpPr/>
          <p:nvPr/>
        </p:nvSpPr>
        <p:spPr>
          <a:xfrm>
            <a:off x="6492240" y="2029968"/>
            <a:ext cx="1687866" cy="586740"/>
          </a:xfrm>
          <a:prstGeom prst="rect">
            <a:avLst/>
          </a:prstGeom>
          <a:noFill/>
          <a:ln/>
        </p:spPr>
        <p:txBody>
          <a:bodyPr wrap="square" rtlCol="0" anchor="ctr">
            <a:normAutofit/>
          </a:bodyPr>
          <a:lstStyle/>
          <a:p>
            <a:pPr marL="0" indent="0">
              <a:buNone/>
            </a:pPr>
            <a:r>
              <a:rPr lang="en-US" sz="2300" b="1" dirty="0">
                <a:solidFill>
                  <a:srgbClr val="C90035"/>
                </a:solidFill>
                <a:latin typeface="Arial Black" pitchFamily="34" charset="0"/>
                <a:ea typeface="Arial Black" pitchFamily="34" charset="-122"/>
                <a:cs typeface="Arial Black" pitchFamily="34" charset="-120"/>
              </a:rPr>
              <a:t>TP</a:t>
            </a:r>
            <a:endParaRPr lang="en-US" sz="2300" dirty="0"/>
          </a:p>
        </p:txBody>
      </p:sp>
      <p:sp>
        <p:nvSpPr>
          <p:cNvPr id="25" name="Text 23"/>
          <p:cNvSpPr/>
          <p:nvPr/>
        </p:nvSpPr>
        <p:spPr>
          <a:xfrm>
            <a:off x="6510528" y="2450592"/>
            <a:ext cx="1641304" cy="419100"/>
          </a:xfrm>
          <a:prstGeom prst="rect">
            <a:avLst/>
          </a:prstGeom>
          <a:noFill/>
          <a:ln/>
        </p:spPr>
        <p:txBody>
          <a:bodyPr wrap="square" rtlCol="0" anchor="ctr">
            <a:normAutofit/>
          </a:bodyPr>
          <a:lstStyle/>
          <a:p>
            <a:pPr marL="0" indent="0">
              <a:buNone/>
            </a:pPr>
            <a:r>
              <a:rPr lang="en-US" sz="1050" dirty="0">
                <a:solidFill>
                  <a:srgbClr val="241F20"/>
                </a:solidFill>
                <a:latin typeface="Arial" pitchFamily="34" charset="0"/>
                <a:ea typeface="Arial" pitchFamily="34" charset="-122"/>
                <a:cs typeface="Arial" pitchFamily="34" charset="-120"/>
              </a:rPr>
              <a:t>fraud detected</a:t>
            </a:r>
            <a:endParaRPr lang="en-US" sz="1050" dirty="0"/>
          </a:p>
        </p:txBody>
      </p:sp>
      <p:sp>
        <p:nvSpPr>
          <p:cNvPr id="26" name="Shape 24"/>
          <p:cNvSpPr/>
          <p:nvPr/>
        </p:nvSpPr>
        <p:spPr>
          <a:xfrm>
            <a:off x="8183880" y="1920240"/>
            <a:ext cx="2037080" cy="1005840"/>
          </a:xfrm>
          <a:prstGeom prst="rect">
            <a:avLst/>
          </a:prstGeom>
          <a:solidFill>
            <a:srgbClr val="EFEDEA"/>
          </a:solidFill>
          <a:ln w="12700">
            <a:solidFill>
              <a:srgbClr val="E3E0DA">
                <a:alpha val="80000"/>
              </a:srgbClr>
            </a:solidFill>
            <a:prstDash val="solid"/>
          </a:ln>
        </p:spPr>
        <p:txBody>
          <a:bodyPr/>
          <a:lstStyle/>
          <a:p>
            <a:endParaRPr lang="en-US"/>
          </a:p>
        </p:txBody>
      </p:sp>
      <p:sp>
        <p:nvSpPr>
          <p:cNvPr id="27" name="Text 25"/>
          <p:cNvSpPr/>
          <p:nvPr/>
        </p:nvSpPr>
        <p:spPr>
          <a:xfrm>
            <a:off x="8321040" y="2029968"/>
            <a:ext cx="1687866" cy="586740"/>
          </a:xfrm>
          <a:prstGeom prst="rect">
            <a:avLst/>
          </a:prstGeom>
          <a:noFill/>
          <a:ln/>
        </p:spPr>
        <p:txBody>
          <a:bodyPr wrap="square" rtlCol="0" anchor="ctr">
            <a:normAutofit/>
          </a:bodyPr>
          <a:lstStyle/>
          <a:p>
            <a:pPr marL="0" indent="0">
              <a:buNone/>
            </a:pPr>
            <a:r>
              <a:rPr lang="en-US" sz="2300" b="1" dirty="0">
                <a:solidFill>
                  <a:srgbClr val="C90035"/>
                </a:solidFill>
                <a:latin typeface="Arial Black" pitchFamily="34" charset="0"/>
                <a:ea typeface="Arial Black" pitchFamily="34" charset="-122"/>
                <a:cs typeface="Arial Black" pitchFamily="34" charset="-120"/>
              </a:rPr>
              <a:t>FN</a:t>
            </a:r>
            <a:endParaRPr lang="en-US" sz="2300" dirty="0"/>
          </a:p>
        </p:txBody>
      </p:sp>
      <p:sp>
        <p:nvSpPr>
          <p:cNvPr id="28" name="Text 26"/>
          <p:cNvSpPr/>
          <p:nvPr/>
        </p:nvSpPr>
        <p:spPr>
          <a:xfrm>
            <a:off x="8339328" y="2450592"/>
            <a:ext cx="1641304" cy="419100"/>
          </a:xfrm>
          <a:prstGeom prst="rect">
            <a:avLst/>
          </a:prstGeom>
          <a:noFill/>
          <a:ln/>
        </p:spPr>
        <p:txBody>
          <a:bodyPr wrap="square" rtlCol="0" anchor="ctr">
            <a:normAutofit/>
          </a:bodyPr>
          <a:lstStyle/>
          <a:p>
            <a:pPr marL="0" indent="0">
              <a:buNone/>
            </a:pPr>
            <a:r>
              <a:rPr lang="en-US" sz="1050" dirty="0">
                <a:solidFill>
                  <a:srgbClr val="241F20"/>
                </a:solidFill>
                <a:latin typeface="Arial" pitchFamily="34" charset="0"/>
                <a:ea typeface="Arial" pitchFamily="34" charset="-122"/>
                <a:cs typeface="Arial" pitchFamily="34" charset="-120"/>
              </a:rPr>
              <a:t>fraud missed</a:t>
            </a:r>
            <a:endParaRPr lang="en-US" sz="1050" dirty="0"/>
          </a:p>
        </p:txBody>
      </p:sp>
      <p:sp>
        <p:nvSpPr>
          <p:cNvPr id="29" name="Shape 27"/>
          <p:cNvSpPr/>
          <p:nvPr/>
        </p:nvSpPr>
        <p:spPr>
          <a:xfrm>
            <a:off x="6355080" y="2788920"/>
            <a:ext cx="2037080" cy="1005840"/>
          </a:xfrm>
          <a:prstGeom prst="rect">
            <a:avLst/>
          </a:prstGeom>
          <a:solidFill>
            <a:srgbClr val="EFEDEA"/>
          </a:solidFill>
          <a:ln w="12700">
            <a:solidFill>
              <a:srgbClr val="E3E0DA">
                <a:alpha val="80000"/>
              </a:srgbClr>
            </a:solidFill>
            <a:prstDash val="solid"/>
          </a:ln>
        </p:spPr>
        <p:txBody>
          <a:bodyPr/>
          <a:lstStyle/>
          <a:p>
            <a:endParaRPr lang="en-US"/>
          </a:p>
        </p:txBody>
      </p:sp>
      <p:sp>
        <p:nvSpPr>
          <p:cNvPr id="30" name="Text 28"/>
          <p:cNvSpPr/>
          <p:nvPr/>
        </p:nvSpPr>
        <p:spPr>
          <a:xfrm>
            <a:off x="6492240" y="2898648"/>
            <a:ext cx="1687866" cy="586740"/>
          </a:xfrm>
          <a:prstGeom prst="rect">
            <a:avLst/>
          </a:prstGeom>
          <a:noFill/>
          <a:ln/>
        </p:spPr>
        <p:txBody>
          <a:bodyPr wrap="square" rtlCol="0" anchor="ctr">
            <a:normAutofit/>
          </a:bodyPr>
          <a:lstStyle/>
          <a:p>
            <a:pPr marL="0" indent="0">
              <a:buNone/>
            </a:pPr>
            <a:r>
              <a:rPr lang="en-US" sz="2300" b="1" dirty="0">
                <a:solidFill>
                  <a:srgbClr val="7E001E"/>
                </a:solidFill>
                <a:latin typeface="Arial Black" pitchFamily="34" charset="0"/>
                <a:ea typeface="Arial Black" pitchFamily="34" charset="-122"/>
                <a:cs typeface="Arial Black" pitchFamily="34" charset="-120"/>
              </a:rPr>
              <a:t>FP</a:t>
            </a:r>
            <a:endParaRPr lang="en-US" sz="2300" dirty="0"/>
          </a:p>
        </p:txBody>
      </p:sp>
      <p:sp>
        <p:nvSpPr>
          <p:cNvPr id="31" name="Text 29"/>
          <p:cNvSpPr/>
          <p:nvPr/>
        </p:nvSpPr>
        <p:spPr>
          <a:xfrm>
            <a:off x="6510528" y="3319272"/>
            <a:ext cx="1641304" cy="419100"/>
          </a:xfrm>
          <a:prstGeom prst="rect">
            <a:avLst/>
          </a:prstGeom>
          <a:noFill/>
          <a:ln/>
        </p:spPr>
        <p:txBody>
          <a:bodyPr wrap="square" rtlCol="0" anchor="ctr">
            <a:normAutofit/>
          </a:bodyPr>
          <a:lstStyle/>
          <a:p>
            <a:pPr marL="0" indent="0">
              <a:buNone/>
            </a:pPr>
            <a:r>
              <a:rPr lang="en-US" sz="1050" dirty="0">
                <a:solidFill>
                  <a:srgbClr val="241F20"/>
                </a:solidFill>
                <a:latin typeface="Arial" pitchFamily="34" charset="0"/>
                <a:ea typeface="Arial" pitchFamily="34" charset="-122"/>
                <a:cs typeface="Arial" pitchFamily="34" charset="-120"/>
              </a:rPr>
              <a:t>legitimate flagged</a:t>
            </a:r>
            <a:endParaRPr lang="en-US" sz="1050" dirty="0"/>
          </a:p>
        </p:txBody>
      </p:sp>
      <p:sp>
        <p:nvSpPr>
          <p:cNvPr id="32" name="Shape 30"/>
          <p:cNvSpPr/>
          <p:nvPr/>
        </p:nvSpPr>
        <p:spPr>
          <a:xfrm>
            <a:off x="8183880" y="2788920"/>
            <a:ext cx="2037080" cy="1005840"/>
          </a:xfrm>
          <a:prstGeom prst="rect">
            <a:avLst/>
          </a:prstGeom>
          <a:solidFill>
            <a:srgbClr val="EFEDEA"/>
          </a:solidFill>
          <a:ln w="12700">
            <a:solidFill>
              <a:srgbClr val="E3E0DA">
                <a:alpha val="80000"/>
              </a:srgbClr>
            </a:solidFill>
            <a:prstDash val="solid"/>
          </a:ln>
        </p:spPr>
        <p:txBody>
          <a:bodyPr/>
          <a:lstStyle/>
          <a:p>
            <a:endParaRPr lang="en-US"/>
          </a:p>
        </p:txBody>
      </p:sp>
      <p:sp>
        <p:nvSpPr>
          <p:cNvPr id="33" name="Text 31"/>
          <p:cNvSpPr/>
          <p:nvPr/>
        </p:nvSpPr>
        <p:spPr>
          <a:xfrm>
            <a:off x="8321040" y="2898648"/>
            <a:ext cx="1687866" cy="586740"/>
          </a:xfrm>
          <a:prstGeom prst="rect">
            <a:avLst/>
          </a:prstGeom>
          <a:noFill/>
          <a:ln/>
        </p:spPr>
        <p:txBody>
          <a:bodyPr wrap="square" rtlCol="0" anchor="ctr">
            <a:normAutofit/>
          </a:bodyPr>
          <a:lstStyle/>
          <a:p>
            <a:pPr marL="0" indent="0">
              <a:buNone/>
            </a:pPr>
            <a:r>
              <a:rPr lang="en-US" sz="2300" b="1" dirty="0">
                <a:solidFill>
                  <a:srgbClr val="7E001E"/>
                </a:solidFill>
                <a:latin typeface="Arial Black" pitchFamily="34" charset="0"/>
                <a:ea typeface="Arial Black" pitchFamily="34" charset="-122"/>
                <a:cs typeface="Arial Black" pitchFamily="34" charset="-120"/>
              </a:rPr>
              <a:t>TN</a:t>
            </a:r>
            <a:endParaRPr lang="en-US" sz="2300" dirty="0"/>
          </a:p>
        </p:txBody>
      </p:sp>
      <p:sp>
        <p:nvSpPr>
          <p:cNvPr id="34" name="Text 32"/>
          <p:cNvSpPr/>
          <p:nvPr/>
        </p:nvSpPr>
        <p:spPr>
          <a:xfrm>
            <a:off x="8339328" y="3319272"/>
            <a:ext cx="1641304" cy="419100"/>
          </a:xfrm>
          <a:prstGeom prst="rect">
            <a:avLst/>
          </a:prstGeom>
          <a:noFill/>
          <a:ln/>
        </p:spPr>
        <p:txBody>
          <a:bodyPr wrap="square" rtlCol="0" anchor="ctr">
            <a:normAutofit/>
          </a:bodyPr>
          <a:lstStyle/>
          <a:p>
            <a:pPr marL="0" indent="0">
              <a:buNone/>
            </a:pPr>
            <a:r>
              <a:rPr lang="en-US" sz="1050" dirty="0">
                <a:solidFill>
                  <a:srgbClr val="241F20"/>
                </a:solidFill>
                <a:latin typeface="Arial" pitchFamily="34" charset="0"/>
                <a:ea typeface="Arial" pitchFamily="34" charset="-122"/>
                <a:cs typeface="Arial" pitchFamily="34" charset="-120"/>
              </a:rPr>
              <a:t>legitimate accepted</a:t>
            </a:r>
            <a:endParaRPr lang="en-US" sz="1050" dirty="0"/>
          </a:p>
        </p:txBody>
      </p:sp>
      <p:sp>
        <p:nvSpPr>
          <p:cNvPr id="35" name="Text 33"/>
          <p:cNvSpPr/>
          <p:nvPr/>
        </p:nvSpPr>
        <p:spPr>
          <a:xfrm>
            <a:off x="6347308" y="4079748"/>
            <a:ext cx="4297680" cy="457200"/>
          </a:xfrm>
          <a:prstGeom prst="rect">
            <a:avLst/>
          </a:prstGeom>
          <a:noFill/>
          <a:ln/>
        </p:spPr>
        <p:txBody>
          <a:bodyPr wrap="square" rtlCol="0" anchor="ctr">
            <a:normAutofit/>
          </a:bodyPr>
          <a:lstStyle/>
          <a:p>
            <a:pPr marL="0" indent="0">
              <a:buNone/>
            </a:pPr>
            <a:r>
              <a:rPr lang="en-US" sz="1400" dirty="0">
                <a:solidFill>
                  <a:srgbClr val="241F20"/>
                </a:solidFill>
                <a:latin typeface="Arial" pitchFamily="34" charset="0"/>
                <a:ea typeface="Arial" pitchFamily="34" charset="-122"/>
                <a:cs typeface="Arial" pitchFamily="34" charset="-120"/>
              </a:rPr>
              <a:t>ROC-AUC was reported but not sufficient alone.</a:t>
            </a:r>
            <a:endParaRPr lang="en-US" sz="1400" dirty="0"/>
          </a:p>
        </p:txBody>
      </p:sp>
      <p:sp>
        <p:nvSpPr>
          <p:cNvPr id="36" name="Text 34"/>
          <p:cNvSpPr/>
          <p:nvPr/>
        </p:nvSpPr>
        <p:spPr>
          <a:xfrm>
            <a:off x="640080" y="5961888"/>
            <a:ext cx="10607040" cy="164592"/>
          </a:xfrm>
          <a:prstGeom prst="rect">
            <a:avLst/>
          </a:prstGeom>
          <a:noFill/>
          <a:ln/>
        </p:spPr>
        <p:txBody>
          <a:bodyPr wrap="square" lIns="254" tIns="254" rIns="254" bIns="254" rtlCol="0" anchor="ctr"/>
          <a:lstStyle/>
          <a:p>
            <a:pPr marL="0" indent="0">
              <a:buNone/>
            </a:pPr>
            <a:r>
              <a:rPr lang="en-US" sz="750" i="1" dirty="0">
                <a:solidFill>
                  <a:srgbClr val="FFFFFF"/>
                </a:solidFill>
                <a:latin typeface="Arial" pitchFamily="34" charset="0"/>
                <a:ea typeface="Arial" pitchFamily="34" charset="-122"/>
                <a:cs typeface="Arial" pitchFamily="34" charset="-120"/>
              </a:rPr>
              <a:t>Sources: precision-recall evaluation [30]; MCC advantages [12].</a:t>
            </a:r>
            <a:endParaRPr lang="en-US" sz="7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bg>
      <p:bgPr>
        <a:solidFill>
          <a:srgbClr val="F8F7F3"/>
        </a:solidFill>
        <a:effectLst/>
      </p:bgPr>
    </p:bg>
    <p:spTree>
      <p:nvGrpSpPr>
        <p:cNvPr id="1" name=""/>
        <p:cNvGrpSpPr/>
        <p:nvPr/>
      </p:nvGrpSpPr>
      <p:grpSpPr>
        <a:xfrm>
          <a:off x="0" y="0"/>
          <a:ext cx="0" cy="0"/>
          <a:chOff x="0" y="0"/>
          <a:chExt cx="0" cy="0"/>
        </a:xfrm>
      </p:grpSpPr>
      <p:sp>
        <p:nvSpPr>
          <p:cNvPr id="2" name="Shape 0"/>
          <p:cNvSpPr/>
          <p:nvPr/>
        </p:nvSpPr>
        <p:spPr>
          <a:xfrm>
            <a:off x="0" y="6144768"/>
            <a:ext cx="12191695" cy="713232"/>
          </a:xfrm>
          <a:prstGeom prst="rect">
            <a:avLst/>
          </a:prstGeom>
          <a:solidFill>
            <a:srgbClr val="C90035"/>
          </a:solidFill>
          <a:ln w="12700">
            <a:solidFill>
              <a:srgbClr val="C90035"/>
            </a:solidFill>
            <a:prstDash val="solid"/>
          </a:ln>
        </p:spPr>
        <p:txBody>
          <a:bodyPr/>
          <a:lstStyle/>
          <a:p>
            <a:endParaRPr lang="en-US"/>
          </a:p>
        </p:txBody>
      </p:sp>
      <p:sp>
        <p:nvSpPr>
          <p:cNvPr id="3" name="Shape 1"/>
          <p:cNvSpPr/>
          <p:nvPr/>
        </p:nvSpPr>
        <p:spPr>
          <a:xfrm>
            <a:off x="5897880" y="0"/>
            <a:ext cx="2468880" cy="6126480"/>
          </a:xfrm>
          <a:prstGeom prst="parallelogram">
            <a:avLst/>
          </a:prstGeom>
          <a:solidFill>
            <a:srgbClr val="EFEDEA"/>
          </a:solidFill>
          <a:ln w="12700">
            <a:solidFill>
              <a:srgbClr val="EFEDEA">
                <a:alpha val="0"/>
              </a:srgbClr>
            </a:solidFill>
            <a:prstDash val="solid"/>
          </a:ln>
        </p:spPr>
        <p:txBody>
          <a:bodyPr/>
          <a:lstStyle/>
          <a:p>
            <a:endParaRPr lang="en-US"/>
          </a:p>
        </p:txBody>
      </p:sp>
      <p:sp>
        <p:nvSpPr>
          <p:cNvPr id="4" name="Shape 2"/>
          <p:cNvSpPr/>
          <p:nvPr/>
        </p:nvSpPr>
        <p:spPr>
          <a:xfrm rot="10800000">
            <a:off x="11155680" y="0"/>
            <a:ext cx="502920" cy="6858000"/>
          </a:xfrm>
          <a:prstGeom prst="trapezoid">
            <a:avLst/>
          </a:prstGeom>
          <a:solidFill>
            <a:srgbClr val="7E001E"/>
          </a:solidFill>
          <a:ln w="12700">
            <a:solidFill>
              <a:srgbClr val="7E001E"/>
            </a:solidFill>
            <a:prstDash val="solid"/>
          </a:ln>
        </p:spPr>
        <p:txBody>
          <a:bodyPr/>
          <a:lstStyle/>
          <a:p>
            <a:endParaRPr lang="en-US"/>
          </a:p>
        </p:txBody>
      </p:sp>
      <p:sp>
        <p:nvSpPr>
          <p:cNvPr id="5" name="Shape 3"/>
          <p:cNvSpPr/>
          <p:nvPr/>
        </p:nvSpPr>
        <p:spPr>
          <a:xfrm rot="10800000">
            <a:off x="11475720" y="0"/>
            <a:ext cx="457200" cy="6858000"/>
          </a:xfrm>
          <a:prstGeom prst="trapezoid">
            <a:avLst/>
          </a:prstGeom>
          <a:solidFill>
            <a:srgbClr val="C90035"/>
          </a:solidFill>
          <a:ln w="12700">
            <a:solidFill>
              <a:srgbClr val="C90035"/>
            </a:solidFill>
            <a:prstDash val="solid"/>
          </a:ln>
        </p:spPr>
        <p:txBody>
          <a:bodyPr/>
          <a:lstStyle/>
          <a:p>
            <a:endParaRPr lang="en-US"/>
          </a:p>
        </p:txBody>
      </p:sp>
      <p:sp>
        <p:nvSpPr>
          <p:cNvPr id="6" name="Text 4"/>
          <p:cNvSpPr/>
          <p:nvPr/>
        </p:nvSpPr>
        <p:spPr>
          <a:xfrm>
            <a:off x="11064240" y="6327648"/>
            <a:ext cx="411480" cy="201168"/>
          </a:xfrm>
          <a:prstGeom prst="rect">
            <a:avLst/>
          </a:prstGeom>
          <a:noFill/>
          <a:ln/>
        </p:spPr>
        <p:txBody>
          <a:bodyPr wrap="square"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10</a:t>
            </a:r>
            <a:endParaRPr lang="en-US" sz="900" dirty="0"/>
          </a:p>
        </p:txBody>
      </p:sp>
      <p:sp>
        <p:nvSpPr>
          <p:cNvPr id="7" name="Text 5"/>
          <p:cNvSpPr/>
          <p:nvPr/>
        </p:nvSpPr>
        <p:spPr>
          <a:xfrm>
            <a:off x="640080" y="6419088"/>
            <a:ext cx="4114800" cy="164592"/>
          </a:xfrm>
          <a:prstGeom prst="rect">
            <a:avLst/>
          </a:prstGeom>
          <a:noFill/>
          <a:ln/>
        </p:spPr>
        <p:txBody>
          <a:bodyPr wrap="square" rtlCol="0" anchor="ctr"/>
          <a:lstStyle/>
          <a:p>
            <a:pPr marL="0" indent="0">
              <a:buNone/>
            </a:pPr>
            <a:r>
              <a:rPr lang="en-US" sz="800" dirty="0">
                <a:solidFill>
                  <a:srgbClr val="FFFFFF"/>
                </a:solidFill>
                <a:latin typeface="Arial" pitchFamily="34" charset="0"/>
                <a:ea typeface="Arial" pitchFamily="34" charset="-122"/>
                <a:cs typeface="Arial" pitchFamily="34" charset="-120"/>
              </a:rPr>
              <a:t>Cross-validation results</a:t>
            </a:r>
            <a:endParaRPr lang="en-US" sz="800" dirty="0"/>
          </a:p>
        </p:txBody>
      </p:sp>
      <p:sp>
        <p:nvSpPr>
          <p:cNvPr id="8" name="Text 6"/>
          <p:cNvSpPr/>
          <p:nvPr/>
        </p:nvSpPr>
        <p:spPr>
          <a:xfrm>
            <a:off x="685800" y="502920"/>
            <a:ext cx="5760720" cy="1234440"/>
          </a:xfrm>
          <a:prstGeom prst="rect">
            <a:avLst/>
          </a:prstGeom>
          <a:noFill/>
          <a:ln/>
        </p:spPr>
        <p:txBody>
          <a:bodyPr wrap="square" rtlCol="0" anchor="ctr">
            <a:normAutofit/>
          </a:bodyPr>
          <a:lstStyle/>
          <a:p>
            <a:pPr marL="0" indent="0">
              <a:buNone/>
            </a:pPr>
            <a:r>
              <a:rPr lang="en-US" sz="3000" b="1" dirty="0">
                <a:solidFill>
                  <a:srgbClr val="7E001E"/>
                </a:solidFill>
                <a:latin typeface="Arial Black" pitchFamily="34" charset="0"/>
                <a:ea typeface="Arial Black" pitchFamily="34" charset="-122"/>
                <a:cs typeface="Arial Black" pitchFamily="34" charset="-120"/>
              </a:rPr>
              <a:t>CROSS-VALIDATION SCREENING RESULTS</a:t>
            </a:r>
            <a:endParaRPr lang="en-US" sz="3000" dirty="0"/>
          </a:p>
        </p:txBody>
      </p:sp>
      <p:graphicFrame>
        <p:nvGraphicFramePr>
          <p:cNvPr id="9" name="Chart 0"/>
          <p:cNvGraphicFramePr/>
          <p:nvPr>
            <p:extLst>
              <p:ext uri="{D42A27DB-BD31-4B8C-83A1-F6EECF244321}">
                <p14:modId xmlns:p14="http://schemas.microsoft.com/office/powerpoint/2010/main" val="119992390"/>
              </p:ext>
            </p:extLst>
          </p:nvPr>
        </p:nvGraphicFramePr>
        <p:xfrm>
          <a:off x="777240" y="1967992"/>
          <a:ext cx="5806440" cy="3520440"/>
        </p:xfrm>
        <a:graphic>
          <a:graphicData uri="http://schemas.openxmlformats.org/drawingml/2006/chart">
            <c:chart xmlns:c="http://schemas.openxmlformats.org/drawingml/2006/chart" xmlns:r="http://schemas.openxmlformats.org/officeDocument/2006/relationships" r:id="rId3"/>
          </a:graphicData>
        </a:graphic>
      </p:graphicFrame>
      <p:sp>
        <p:nvSpPr>
          <p:cNvPr id="10" name="Shape 7"/>
          <p:cNvSpPr/>
          <p:nvPr/>
        </p:nvSpPr>
        <p:spPr>
          <a:xfrm>
            <a:off x="6903720" y="1188720"/>
            <a:ext cx="3566160" cy="804672"/>
          </a:xfrm>
          <a:prstGeom prst="roundRect">
            <a:avLst>
              <a:gd name="adj" fmla="val 9091"/>
            </a:avLst>
          </a:prstGeom>
          <a:solidFill>
            <a:srgbClr val="7E001E"/>
          </a:solidFill>
          <a:ln w="12700">
            <a:solidFill>
              <a:srgbClr val="7E001E"/>
            </a:solidFill>
            <a:prstDash val="solid"/>
          </a:ln>
        </p:spPr>
        <p:txBody>
          <a:bodyPr/>
          <a:lstStyle/>
          <a:p>
            <a:endParaRPr lang="en-US"/>
          </a:p>
        </p:txBody>
      </p:sp>
      <p:sp>
        <p:nvSpPr>
          <p:cNvPr id="11" name="Text 8"/>
          <p:cNvSpPr/>
          <p:nvPr/>
        </p:nvSpPr>
        <p:spPr>
          <a:xfrm>
            <a:off x="7068312" y="1399032"/>
            <a:ext cx="411480" cy="384048"/>
          </a:xfrm>
          <a:prstGeom prst="rect">
            <a:avLst/>
          </a:prstGeom>
          <a:noFill/>
          <a:ln/>
        </p:spPr>
        <p:txBody>
          <a:bodyPr wrap="square" rtlCol="0" anchor="ctr"/>
          <a:lstStyle/>
          <a:p>
            <a:pPr marL="0" indent="0">
              <a:buNone/>
            </a:pPr>
            <a:r>
              <a:rPr lang="en-US" sz="2200" dirty="0">
                <a:solidFill>
                  <a:srgbClr val="FFFFFF"/>
                </a:solidFill>
                <a:latin typeface="Arial" pitchFamily="34" charset="0"/>
                <a:ea typeface="Arial" pitchFamily="34" charset="-122"/>
                <a:cs typeface="Arial" pitchFamily="34" charset="-120"/>
              </a:rPr>
              <a:t>1</a:t>
            </a:r>
            <a:endParaRPr lang="en-US" sz="2200" dirty="0"/>
          </a:p>
        </p:txBody>
      </p:sp>
      <p:sp>
        <p:nvSpPr>
          <p:cNvPr id="12" name="Text 9"/>
          <p:cNvSpPr/>
          <p:nvPr/>
        </p:nvSpPr>
        <p:spPr>
          <a:xfrm>
            <a:off x="7616952" y="1344168"/>
            <a:ext cx="2697480" cy="292608"/>
          </a:xfrm>
          <a:prstGeom prst="rect">
            <a:avLst/>
          </a:prstGeom>
          <a:noFill/>
          <a:ln/>
        </p:spPr>
        <p:txBody>
          <a:bodyPr wrap="square" rtlCol="0" anchor="ctr">
            <a:normAutofit lnSpcReduction="10000"/>
          </a:bodyPr>
          <a:lstStyle/>
          <a:p>
            <a:pPr marL="0" indent="0">
              <a:buNone/>
            </a:pPr>
            <a:r>
              <a:rPr lang="en-US" sz="1400" dirty="0">
                <a:solidFill>
                  <a:srgbClr val="FFFFFF"/>
                </a:solidFill>
                <a:latin typeface="Arial Black" pitchFamily="34" charset="0"/>
                <a:ea typeface="Arial Black" pitchFamily="34" charset="-122"/>
                <a:cs typeface="Arial Black" pitchFamily="34" charset="-120"/>
              </a:rPr>
              <a:t>WINNER</a:t>
            </a:r>
            <a:endParaRPr lang="en-US" sz="1400" dirty="0"/>
          </a:p>
        </p:txBody>
      </p:sp>
      <p:sp>
        <p:nvSpPr>
          <p:cNvPr id="13" name="Text 10"/>
          <p:cNvSpPr/>
          <p:nvPr/>
        </p:nvSpPr>
        <p:spPr>
          <a:xfrm>
            <a:off x="7616952" y="1691640"/>
            <a:ext cx="2697480" cy="210312"/>
          </a:xfrm>
          <a:prstGeom prst="rect">
            <a:avLst/>
          </a:prstGeom>
          <a:noFill/>
          <a:ln/>
        </p:spPr>
        <p:txBody>
          <a:bodyPr wrap="square" rtlCol="0" anchor="ctr">
            <a:normAutofit fontScale="55000" lnSpcReduction="20000"/>
          </a:bodyPr>
          <a:lstStyle/>
          <a:p>
            <a:pPr marL="0" indent="0">
              <a:buNone/>
            </a:pPr>
            <a:r>
              <a:rPr lang="en-US" sz="1050" dirty="0">
                <a:solidFill>
                  <a:srgbClr val="FFFFFF"/>
                </a:solidFill>
                <a:latin typeface="Arial" pitchFamily="34" charset="0"/>
                <a:ea typeface="Arial" pitchFamily="34" charset="-122"/>
                <a:cs typeface="Arial" pitchFamily="34" charset="-120"/>
              </a:rPr>
              <a:t>XGB_original achieved the highest mean average precision: ~0.8233.</a:t>
            </a:r>
            <a:endParaRPr lang="en-US" sz="1050" dirty="0"/>
          </a:p>
        </p:txBody>
      </p:sp>
      <p:sp>
        <p:nvSpPr>
          <p:cNvPr id="14" name="Shape 11"/>
          <p:cNvSpPr/>
          <p:nvPr/>
        </p:nvSpPr>
        <p:spPr>
          <a:xfrm>
            <a:off x="6903720" y="2212848"/>
            <a:ext cx="3566160" cy="804672"/>
          </a:xfrm>
          <a:prstGeom prst="roundRect">
            <a:avLst>
              <a:gd name="adj" fmla="val 9091"/>
            </a:avLst>
          </a:prstGeom>
          <a:solidFill>
            <a:srgbClr val="7E001E"/>
          </a:solidFill>
          <a:ln w="12700">
            <a:solidFill>
              <a:srgbClr val="7E001E"/>
            </a:solidFill>
            <a:prstDash val="solid"/>
          </a:ln>
        </p:spPr>
        <p:txBody>
          <a:bodyPr/>
          <a:lstStyle/>
          <a:p>
            <a:endParaRPr lang="en-US"/>
          </a:p>
        </p:txBody>
      </p:sp>
      <p:sp>
        <p:nvSpPr>
          <p:cNvPr id="15" name="Text 12"/>
          <p:cNvSpPr/>
          <p:nvPr/>
        </p:nvSpPr>
        <p:spPr>
          <a:xfrm>
            <a:off x="7068312" y="2423160"/>
            <a:ext cx="411480" cy="384048"/>
          </a:xfrm>
          <a:prstGeom prst="rect">
            <a:avLst/>
          </a:prstGeom>
          <a:noFill/>
          <a:ln/>
        </p:spPr>
        <p:txBody>
          <a:bodyPr wrap="square" rtlCol="0" anchor="ctr"/>
          <a:lstStyle/>
          <a:p>
            <a:pPr marL="0" indent="0">
              <a:buNone/>
            </a:pPr>
            <a:r>
              <a:rPr lang="en-US" sz="2200" dirty="0">
                <a:solidFill>
                  <a:srgbClr val="FFFFFF"/>
                </a:solidFill>
                <a:latin typeface="Arial" pitchFamily="34" charset="0"/>
                <a:ea typeface="Arial" pitchFamily="34" charset="-122"/>
                <a:cs typeface="Arial" pitchFamily="34" charset="-120"/>
              </a:rPr>
              <a:t>2</a:t>
            </a:r>
            <a:endParaRPr lang="en-US" sz="2200" dirty="0"/>
          </a:p>
        </p:txBody>
      </p:sp>
      <p:sp>
        <p:nvSpPr>
          <p:cNvPr id="16" name="Text 13"/>
          <p:cNvSpPr/>
          <p:nvPr/>
        </p:nvSpPr>
        <p:spPr>
          <a:xfrm>
            <a:off x="7616952" y="2368296"/>
            <a:ext cx="2697480" cy="292608"/>
          </a:xfrm>
          <a:prstGeom prst="rect">
            <a:avLst/>
          </a:prstGeom>
          <a:noFill/>
          <a:ln/>
        </p:spPr>
        <p:txBody>
          <a:bodyPr wrap="square" rtlCol="0" anchor="ctr">
            <a:normAutofit lnSpcReduction="10000"/>
          </a:bodyPr>
          <a:lstStyle/>
          <a:p>
            <a:pPr marL="0" indent="0">
              <a:buNone/>
            </a:pPr>
            <a:r>
              <a:rPr lang="en-US" sz="1400" dirty="0">
                <a:solidFill>
                  <a:srgbClr val="FFFFFF"/>
                </a:solidFill>
                <a:latin typeface="Arial Black" pitchFamily="34" charset="0"/>
                <a:ea typeface="Arial Black" pitchFamily="34" charset="-122"/>
                <a:cs typeface="Arial Black" pitchFamily="34" charset="-120"/>
              </a:rPr>
              <a:t>RUNNER-UP</a:t>
            </a:r>
            <a:endParaRPr lang="en-US" sz="1400" dirty="0"/>
          </a:p>
        </p:txBody>
      </p:sp>
      <p:sp>
        <p:nvSpPr>
          <p:cNvPr id="17" name="Text 14"/>
          <p:cNvSpPr/>
          <p:nvPr/>
        </p:nvSpPr>
        <p:spPr>
          <a:xfrm>
            <a:off x="7616952" y="2715768"/>
            <a:ext cx="2697480" cy="210312"/>
          </a:xfrm>
          <a:prstGeom prst="rect">
            <a:avLst/>
          </a:prstGeom>
          <a:noFill/>
          <a:ln/>
        </p:spPr>
        <p:txBody>
          <a:bodyPr wrap="square" rtlCol="0" anchor="ctr">
            <a:normAutofit fontScale="70000" lnSpcReduction="20000"/>
          </a:bodyPr>
          <a:lstStyle/>
          <a:p>
            <a:pPr marL="0" indent="0">
              <a:buNone/>
            </a:pPr>
            <a:r>
              <a:rPr lang="en-US" sz="1050" dirty="0">
                <a:solidFill>
                  <a:srgbClr val="FFFFFF"/>
                </a:solidFill>
                <a:latin typeface="Arial" pitchFamily="34" charset="0"/>
                <a:ea typeface="Arial" pitchFamily="34" charset="-122"/>
                <a:cs typeface="Arial" pitchFamily="34" charset="-120"/>
              </a:rPr>
              <a:t>RF_SMOTE ranked second: ~0.8115 mean average precision.</a:t>
            </a:r>
            <a:endParaRPr lang="en-US" sz="1050" dirty="0"/>
          </a:p>
        </p:txBody>
      </p:sp>
      <p:sp>
        <p:nvSpPr>
          <p:cNvPr id="18" name="Shape 15"/>
          <p:cNvSpPr/>
          <p:nvPr/>
        </p:nvSpPr>
        <p:spPr>
          <a:xfrm>
            <a:off x="6903720" y="3236976"/>
            <a:ext cx="3566160" cy="804672"/>
          </a:xfrm>
          <a:prstGeom prst="roundRect">
            <a:avLst>
              <a:gd name="adj" fmla="val 9091"/>
            </a:avLst>
          </a:prstGeom>
          <a:solidFill>
            <a:srgbClr val="7E001E"/>
          </a:solidFill>
          <a:ln w="12700">
            <a:solidFill>
              <a:srgbClr val="7E001E"/>
            </a:solidFill>
            <a:prstDash val="solid"/>
          </a:ln>
        </p:spPr>
        <p:txBody>
          <a:bodyPr/>
          <a:lstStyle/>
          <a:p>
            <a:endParaRPr lang="en-US"/>
          </a:p>
        </p:txBody>
      </p:sp>
      <p:sp>
        <p:nvSpPr>
          <p:cNvPr id="19" name="Text 16"/>
          <p:cNvSpPr/>
          <p:nvPr/>
        </p:nvSpPr>
        <p:spPr>
          <a:xfrm>
            <a:off x="7068312" y="3447288"/>
            <a:ext cx="411480" cy="384048"/>
          </a:xfrm>
          <a:prstGeom prst="rect">
            <a:avLst/>
          </a:prstGeom>
          <a:noFill/>
          <a:ln/>
        </p:spPr>
        <p:txBody>
          <a:bodyPr wrap="square" rtlCol="0" anchor="ctr"/>
          <a:lstStyle/>
          <a:p>
            <a:pPr marL="0" indent="0">
              <a:buNone/>
            </a:pPr>
            <a:r>
              <a:rPr lang="en-US" sz="2200" dirty="0">
                <a:solidFill>
                  <a:srgbClr val="FFFFFF"/>
                </a:solidFill>
                <a:latin typeface="Arial" pitchFamily="34" charset="0"/>
                <a:ea typeface="Arial" pitchFamily="34" charset="-122"/>
                <a:cs typeface="Arial" pitchFamily="34" charset="-120"/>
              </a:rPr>
              <a:t>!</a:t>
            </a:r>
            <a:endParaRPr lang="en-US" sz="2200" dirty="0"/>
          </a:p>
        </p:txBody>
      </p:sp>
      <p:sp>
        <p:nvSpPr>
          <p:cNvPr id="20" name="Text 17"/>
          <p:cNvSpPr/>
          <p:nvPr/>
        </p:nvSpPr>
        <p:spPr>
          <a:xfrm>
            <a:off x="7616952" y="3392424"/>
            <a:ext cx="2697480" cy="292608"/>
          </a:xfrm>
          <a:prstGeom prst="rect">
            <a:avLst/>
          </a:prstGeom>
          <a:noFill/>
          <a:ln/>
        </p:spPr>
        <p:txBody>
          <a:bodyPr wrap="square" rtlCol="0" anchor="ctr">
            <a:normAutofit lnSpcReduction="10000"/>
          </a:bodyPr>
          <a:lstStyle/>
          <a:p>
            <a:pPr marL="0" indent="0">
              <a:buNone/>
            </a:pPr>
            <a:r>
              <a:rPr lang="en-US" sz="1400" dirty="0">
                <a:solidFill>
                  <a:srgbClr val="FFFFFF"/>
                </a:solidFill>
                <a:latin typeface="Arial Black" pitchFamily="34" charset="0"/>
                <a:ea typeface="Arial Black" pitchFamily="34" charset="-122"/>
                <a:cs typeface="Arial Black" pitchFamily="34" charset="-120"/>
              </a:rPr>
              <a:t>KEY LESSON</a:t>
            </a:r>
            <a:endParaRPr lang="en-US" sz="1400" dirty="0"/>
          </a:p>
        </p:txBody>
      </p:sp>
      <p:sp>
        <p:nvSpPr>
          <p:cNvPr id="21" name="Text 18"/>
          <p:cNvSpPr/>
          <p:nvPr/>
        </p:nvSpPr>
        <p:spPr>
          <a:xfrm>
            <a:off x="7616952" y="3739896"/>
            <a:ext cx="2697480" cy="210312"/>
          </a:xfrm>
          <a:prstGeom prst="rect">
            <a:avLst/>
          </a:prstGeom>
          <a:noFill/>
          <a:ln/>
        </p:spPr>
        <p:txBody>
          <a:bodyPr wrap="square" rtlCol="0" anchor="ctr">
            <a:normAutofit fontScale="55000" lnSpcReduction="20000"/>
          </a:bodyPr>
          <a:lstStyle/>
          <a:p>
            <a:pPr marL="0" indent="0">
              <a:buNone/>
            </a:pPr>
            <a:r>
              <a:rPr lang="en-US" sz="1050" dirty="0">
                <a:solidFill>
                  <a:srgbClr val="FFFFFF"/>
                </a:solidFill>
                <a:latin typeface="Arial" pitchFamily="34" charset="0"/>
                <a:ea typeface="Arial" pitchFamily="34" charset="-122"/>
                <a:cs typeface="Arial" pitchFamily="34" charset="-120"/>
              </a:rPr>
              <a:t>SMOTE helped Random Forest, but original XGBoost still performed best.</a:t>
            </a:r>
            <a:endParaRPr lang="en-US" sz="1050" dirty="0"/>
          </a:p>
        </p:txBody>
      </p:sp>
      <p:sp>
        <p:nvSpPr>
          <p:cNvPr id="22" name="Shape 19"/>
          <p:cNvSpPr/>
          <p:nvPr/>
        </p:nvSpPr>
        <p:spPr>
          <a:xfrm>
            <a:off x="6903720" y="4261104"/>
            <a:ext cx="3566160" cy="804672"/>
          </a:xfrm>
          <a:prstGeom prst="roundRect">
            <a:avLst>
              <a:gd name="adj" fmla="val 9091"/>
            </a:avLst>
          </a:prstGeom>
          <a:solidFill>
            <a:srgbClr val="7E001E"/>
          </a:solidFill>
          <a:ln w="12700">
            <a:solidFill>
              <a:srgbClr val="7E001E"/>
            </a:solidFill>
            <a:prstDash val="solid"/>
          </a:ln>
        </p:spPr>
        <p:txBody>
          <a:bodyPr/>
          <a:lstStyle/>
          <a:p>
            <a:endParaRPr lang="en-US"/>
          </a:p>
        </p:txBody>
      </p:sp>
      <p:sp>
        <p:nvSpPr>
          <p:cNvPr id="23" name="Text 20"/>
          <p:cNvSpPr/>
          <p:nvPr/>
        </p:nvSpPr>
        <p:spPr>
          <a:xfrm>
            <a:off x="7068312" y="4471416"/>
            <a:ext cx="411480" cy="384048"/>
          </a:xfrm>
          <a:prstGeom prst="rect">
            <a:avLst/>
          </a:prstGeom>
          <a:noFill/>
          <a:ln/>
        </p:spPr>
        <p:txBody>
          <a:bodyPr wrap="square" rtlCol="0" anchor="ctr"/>
          <a:lstStyle/>
          <a:p>
            <a:pPr marL="0" indent="0">
              <a:buNone/>
            </a:pPr>
            <a:r>
              <a:rPr lang="en-US" sz="2200" dirty="0">
                <a:solidFill>
                  <a:srgbClr val="FFFFFF"/>
                </a:solidFill>
                <a:latin typeface="Arial" pitchFamily="34" charset="0"/>
                <a:ea typeface="Arial" pitchFamily="34" charset="-122"/>
                <a:cs typeface="Arial" pitchFamily="34" charset="-120"/>
              </a:rPr>
              <a:t>⚠</a:t>
            </a:r>
            <a:endParaRPr lang="en-US" sz="2200" dirty="0"/>
          </a:p>
        </p:txBody>
      </p:sp>
      <p:sp>
        <p:nvSpPr>
          <p:cNvPr id="24" name="Text 21"/>
          <p:cNvSpPr/>
          <p:nvPr/>
        </p:nvSpPr>
        <p:spPr>
          <a:xfrm>
            <a:off x="7616952" y="4416552"/>
            <a:ext cx="2697480" cy="292608"/>
          </a:xfrm>
          <a:prstGeom prst="rect">
            <a:avLst/>
          </a:prstGeom>
          <a:noFill/>
          <a:ln/>
        </p:spPr>
        <p:txBody>
          <a:bodyPr wrap="square" rtlCol="0" anchor="ctr">
            <a:normAutofit lnSpcReduction="10000"/>
          </a:bodyPr>
          <a:lstStyle/>
          <a:p>
            <a:pPr marL="0" indent="0">
              <a:buNone/>
            </a:pPr>
            <a:r>
              <a:rPr lang="en-US" sz="1400" dirty="0">
                <a:solidFill>
                  <a:srgbClr val="FFFFFF"/>
                </a:solidFill>
                <a:latin typeface="Arial Black" pitchFamily="34" charset="0"/>
                <a:ea typeface="Arial Black" pitchFamily="34" charset="-122"/>
                <a:cs typeface="Arial Black" pitchFamily="34" charset="-120"/>
              </a:rPr>
              <a:t>PRECISION WARNING</a:t>
            </a:r>
            <a:endParaRPr lang="en-US" sz="1400" dirty="0"/>
          </a:p>
        </p:txBody>
      </p:sp>
      <p:sp>
        <p:nvSpPr>
          <p:cNvPr id="25" name="Text 22"/>
          <p:cNvSpPr/>
          <p:nvPr/>
        </p:nvSpPr>
        <p:spPr>
          <a:xfrm>
            <a:off x="7616952" y="4764024"/>
            <a:ext cx="2697480" cy="210312"/>
          </a:xfrm>
          <a:prstGeom prst="rect">
            <a:avLst/>
          </a:prstGeom>
          <a:noFill/>
          <a:ln/>
        </p:spPr>
        <p:txBody>
          <a:bodyPr wrap="square" rtlCol="0" anchor="ctr">
            <a:normAutofit fontScale="70000" lnSpcReduction="20000"/>
          </a:bodyPr>
          <a:lstStyle/>
          <a:p>
            <a:pPr marL="0" indent="0">
              <a:buNone/>
            </a:pPr>
            <a:r>
              <a:rPr lang="en-US" sz="1050" dirty="0">
                <a:solidFill>
                  <a:srgbClr val="FFFFFF"/>
                </a:solidFill>
                <a:latin typeface="Arial" pitchFamily="34" charset="0"/>
                <a:ea typeface="Arial" pitchFamily="34" charset="-122"/>
                <a:cs typeface="Arial" pitchFamily="34" charset="-120"/>
              </a:rPr>
              <a:t>Weighted models often raised recall but damaged precision.</a:t>
            </a:r>
            <a:endParaRPr lang="en-US" sz="1050" dirty="0"/>
          </a:p>
        </p:txBody>
      </p:sp>
      <p:sp>
        <p:nvSpPr>
          <p:cNvPr id="26" name="Text 23"/>
          <p:cNvSpPr/>
          <p:nvPr/>
        </p:nvSpPr>
        <p:spPr>
          <a:xfrm>
            <a:off x="640080" y="5961888"/>
            <a:ext cx="10607040" cy="164592"/>
          </a:xfrm>
          <a:prstGeom prst="rect">
            <a:avLst/>
          </a:prstGeom>
          <a:noFill/>
          <a:ln/>
        </p:spPr>
        <p:txBody>
          <a:bodyPr wrap="square" lIns="254" tIns="254" rIns="254" bIns="254" rtlCol="0" anchor="ctr"/>
          <a:lstStyle/>
          <a:p>
            <a:pPr marL="0" indent="0">
              <a:buNone/>
            </a:pPr>
            <a:r>
              <a:rPr lang="en-US" sz="750" i="1" dirty="0">
                <a:solidFill>
                  <a:srgbClr val="FFFFFF"/>
                </a:solidFill>
                <a:latin typeface="Arial" pitchFamily="34" charset="0"/>
                <a:ea typeface="Arial" pitchFamily="34" charset="-122"/>
                <a:cs typeface="Arial" pitchFamily="34" charset="-120"/>
              </a:rPr>
              <a:t>Sources: self-developed cross-validation results; average precision used as model-selection criterion.</a:t>
            </a:r>
            <a:endParaRPr lang="en-US" sz="7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1">
    <p:bg>
      <p:bgPr>
        <a:solidFill>
          <a:srgbClr val="F8F7F3"/>
        </a:solidFill>
        <a:effectLst/>
      </p:bgPr>
    </p:bg>
    <p:spTree>
      <p:nvGrpSpPr>
        <p:cNvPr id="1" name=""/>
        <p:cNvGrpSpPr/>
        <p:nvPr/>
      </p:nvGrpSpPr>
      <p:grpSpPr>
        <a:xfrm>
          <a:off x="0" y="0"/>
          <a:ext cx="0" cy="0"/>
          <a:chOff x="0" y="0"/>
          <a:chExt cx="0" cy="0"/>
        </a:xfrm>
      </p:grpSpPr>
      <p:sp>
        <p:nvSpPr>
          <p:cNvPr id="2" name="Shape 0"/>
          <p:cNvSpPr/>
          <p:nvPr/>
        </p:nvSpPr>
        <p:spPr>
          <a:xfrm>
            <a:off x="0" y="6144768"/>
            <a:ext cx="12191695" cy="713232"/>
          </a:xfrm>
          <a:prstGeom prst="rect">
            <a:avLst/>
          </a:prstGeom>
          <a:solidFill>
            <a:srgbClr val="C90035"/>
          </a:solidFill>
          <a:ln w="12700">
            <a:solidFill>
              <a:srgbClr val="C90035"/>
            </a:solidFill>
            <a:prstDash val="solid"/>
          </a:ln>
        </p:spPr>
        <p:txBody>
          <a:bodyPr/>
          <a:lstStyle/>
          <a:p>
            <a:endParaRPr lang="en-US"/>
          </a:p>
        </p:txBody>
      </p:sp>
      <p:sp>
        <p:nvSpPr>
          <p:cNvPr id="3" name="Shape 1"/>
          <p:cNvSpPr/>
          <p:nvPr/>
        </p:nvSpPr>
        <p:spPr>
          <a:xfrm>
            <a:off x="5897880" y="0"/>
            <a:ext cx="2468880" cy="6126480"/>
          </a:xfrm>
          <a:prstGeom prst="parallelogram">
            <a:avLst/>
          </a:prstGeom>
          <a:solidFill>
            <a:srgbClr val="EFEDEA"/>
          </a:solidFill>
          <a:ln w="12700">
            <a:solidFill>
              <a:srgbClr val="EFEDEA">
                <a:alpha val="0"/>
              </a:srgbClr>
            </a:solidFill>
            <a:prstDash val="solid"/>
          </a:ln>
        </p:spPr>
        <p:txBody>
          <a:bodyPr/>
          <a:lstStyle/>
          <a:p>
            <a:endParaRPr lang="en-US"/>
          </a:p>
        </p:txBody>
      </p:sp>
      <p:sp>
        <p:nvSpPr>
          <p:cNvPr id="4" name="Shape 2"/>
          <p:cNvSpPr/>
          <p:nvPr/>
        </p:nvSpPr>
        <p:spPr>
          <a:xfrm rot="10800000">
            <a:off x="11155680" y="0"/>
            <a:ext cx="502920" cy="6858000"/>
          </a:xfrm>
          <a:prstGeom prst="trapezoid">
            <a:avLst/>
          </a:prstGeom>
          <a:solidFill>
            <a:srgbClr val="7E001E"/>
          </a:solidFill>
          <a:ln w="12700">
            <a:solidFill>
              <a:srgbClr val="7E001E"/>
            </a:solidFill>
            <a:prstDash val="solid"/>
          </a:ln>
        </p:spPr>
        <p:txBody>
          <a:bodyPr/>
          <a:lstStyle/>
          <a:p>
            <a:endParaRPr lang="en-US"/>
          </a:p>
        </p:txBody>
      </p:sp>
      <p:sp>
        <p:nvSpPr>
          <p:cNvPr id="5" name="Shape 3"/>
          <p:cNvSpPr/>
          <p:nvPr/>
        </p:nvSpPr>
        <p:spPr>
          <a:xfrm rot="10800000">
            <a:off x="11475720" y="0"/>
            <a:ext cx="457200" cy="6858000"/>
          </a:xfrm>
          <a:prstGeom prst="trapezoid">
            <a:avLst/>
          </a:prstGeom>
          <a:solidFill>
            <a:srgbClr val="C90035"/>
          </a:solidFill>
          <a:ln w="12700">
            <a:solidFill>
              <a:srgbClr val="C90035"/>
            </a:solidFill>
            <a:prstDash val="solid"/>
          </a:ln>
        </p:spPr>
        <p:txBody>
          <a:bodyPr/>
          <a:lstStyle/>
          <a:p>
            <a:endParaRPr lang="en-US"/>
          </a:p>
        </p:txBody>
      </p:sp>
      <p:sp>
        <p:nvSpPr>
          <p:cNvPr id="6" name="Text 4"/>
          <p:cNvSpPr/>
          <p:nvPr/>
        </p:nvSpPr>
        <p:spPr>
          <a:xfrm>
            <a:off x="11064240" y="6327648"/>
            <a:ext cx="411480" cy="201168"/>
          </a:xfrm>
          <a:prstGeom prst="rect">
            <a:avLst/>
          </a:prstGeom>
          <a:noFill/>
          <a:ln/>
        </p:spPr>
        <p:txBody>
          <a:bodyPr wrap="square"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11</a:t>
            </a:r>
            <a:endParaRPr lang="en-US" sz="900" dirty="0"/>
          </a:p>
        </p:txBody>
      </p:sp>
      <p:sp>
        <p:nvSpPr>
          <p:cNvPr id="7" name="Text 5"/>
          <p:cNvSpPr/>
          <p:nvPr/>
        </p:nvSpPr>
        <p:spPr>
          <a:xfrm>
            <a:off x="640080" y="6419088"/>
            <a:ext cx="4114800" cy="164592"/>
          </a:xfrm>
          <a:prstGeom prst="rect">
            <a:avLst/>
          </a:prstGeom>
          <a:noFill/>
          <a:ln/>
        </p:spPr>
        <p:txBody>
          <a:bodyPr wrap="square" rtlCol="0" anchor="ctr"/>
          <a:lstStyle/>
          <a:p>
            <a:pPr marL="0" indent="0">
              <a:buNone/>
            </a:pPr>
            <a:r>
              <a:rPr lang="en-US" sz="800" dirty="0">
                <a:solidFill>
                  <a:srgbClr val="FFFFFF"/>
                </a:solidFill>
                <a:latin typeface="Arial" pitchFamily="34" charset="0"/>
                <a:ea typeface="Arial" pitchFamily="34" charset="-122"/>
                <a:cs typeface="Arial" pitchFamily="34" charset="-120"/>
              </a:rPr>
              <a:t>Test-set model comparison</a:t>
            </a:r>
            <a:endParaRPr lang="en-US" sz="800" dirty="0"/>
          </a:p>
        </p:txBody>
      </p:sp>
      <p:sp>
        <p:nvSpPr>
          <p:cNvPr id="8" name="Text 6"/>
          <p:cNvSpPr/>
          <p:nvPr/>
        </p:nvSpPr>
        <p:spPr>
          <a:xfrm>
            <a:off x="685800" y="502920"/>
            <a:ext cx="5303520" cy="1234440"/>
          </a:xfrm>
          <a:prstGeom prst="rect">
            <a:avLst/>
          </a:prstGeom>
          <a:noFill/>
          <a:ln/>
        </p:spPr>
        <p:txBody>
          <a:bodyPr wrap="square" rtlCol="0" anchor="ctr">
            <a:normAutofit/>
          </a:bodyPr>
          <a:lstStyle/>
          <a:p>
            <a:pPr marL="0" indent="0">
              <a:buNone/>
            </a:pPr>
            <a:r>
              <a:rPr lang="en-US" sz="3000" b="1" dirty="0">
                <a:solidFill>
                  <a:srgbClr val="7E001E"/>
                </a:solidFill>
                <a:latin typeface="Arial Black" pitchFamily="34" charset="0"/>
                <a:ea typeface="Arial Black" pitchFamily="34" charset="-122"/>
                <a:cs typeface="Arial Black" pitchFamily="34" charset="-120"/>
              </a:rPr>
              <a:t>UNTOUCHED TEST-SET RESULTS</a:t>
            </a:r>
            <a:endParaRPr lang="en-US" sz="3000" dirty="0"/>
          </a:p>
        </p:txBody>
      </p:sp>
      <p:graphicFrame>
        <p:nvGraphicFramePr>
          <p:cNvPr id="9" name="Chart 0"/>
          <p:cNvGraphicFramePr/>
          <p:nvPr>
            <p:extLst>
              <p:ext uri="{D42A27DB-BD31-4B8C-83A1-F6EECF244321}">
                <p14:modId xmlns:p14="http://schemas.microsoft.com/office/powerpoint/2010/main" val="901673573"/>
              </p:ext>
            </p:extLst>
          </p:nvPr>
        </p:nvGraphicFramePr>
        <p:xfrm>
          <a:off x="777240" y="1915160"/>
          <a:ext cx="4846320" cy="3200400"/>
        </p:xfrm>
        <a:graphic>
          <a:graphicData uri="http://schemas.openxmlformats.org/drawingml/2006/chart">
            <c:chart xmlns:c="http://schemas.openxmlformats.org/drawingml/2006/chart" xmlns:r="http://schemas.openxmlformats.org/officeDocument/2006/relationships" r:id="rId3"/>
          </a:graphicData>
        </a:graphic>
      </p:graphicFrame>
      <p:sp>
        <p:nvSpPr>
          <p:cNvPr id="10" name="Shape 7"/>
          <p:cNvSpPr/>
          <p:nvPr/>
        </p:nvSpPr>
        <p:spPr>
          <a:xfrm>
            <a:off x="5989320" y="914400"/>
            <a:ext cx="4526280" cy="4251960"/>
          </a:xfrm>
          <a:prstGeom prst="rect">
            <a:avLst/>
          </a:prstGeom>
          <a:solidFill>
            <a:srgbClr val="FFFFFF"/>
          </a:solidFill>
          <a:ln w="12700">
            <a:solidFill>
              <a:srgbClr val="E3E0DA"/>
            </a:solidFill>
            <a:prstDash val="solid"/>
          </a:ln>
        </p:spPr>
        <p:txBody>
          <a:bodyPr/>
          <a:lstStyle/>
          <a:p>
            <a:endParaRPr lang="en-US"/>
          </a:p>
        </p:txBody>
      </p:sp>
      <p:sp>
        <p:nvSpPr>
          <p:cNvPr id="11" name="Text 8"/>
          <p:cNvSpPr/>
          <p:nvPr/>
        </p:nvSpPr>
        <p:spPr>
          <a:xfrm>
            <a:off x="6263640" y="1143000"/>
            <a:ext cx="3840480" cy="292608"/>
          </a:xfrm>
          <a:prstGeom prst="rect">
            <a:avLst/>
          </a:prstGeom>
          <a:noFill/>
          <a:ln/>
        </p:spPr>
        <p:txBody>
          <a:bodyPr wrap="square" rtlCol="0" anchor="ctr"/>
          <a:lstStyle/>
          <a:p>
            <a:pPr marL="0" indent="0">
              <a:buNone/>
            </a:pPr>
            <a:r>
              <a:rPr lang="en-US" sz="1700" dirty="0">
                <a:solidFill>
                  <a:srgbClr val="7E001E"/>
                </a:solidFill>
                <a:latin typeface="Arial Black" pitchFamily="34" charset="0"/>
                <a:ea typeface="Arial Black" pitchFamily="34" charset="-122"/>
                <a:cs typeface="Arial Black" pitchFamily="34" charset="-120"/>
              </a:rPr>
              <a:t>XGB_original at threshold 0.5</a:t>
            </a:r>
            <a:endParaRPr lang="en-US" sz="1700" dirty="0"/>
          </a:p>
        </p:txBody>
      </p:sp>
      <p:sp>
        <p:nvSpPr>
          <p:cNvPr id="12" name="Shape 9"/>
          <p:cNvSpPr/>
          <p:nvPr/>
        </p:nvSpPr>
        <p:spPr>
          <a:xfrm>
            <a:off x="6263640" y="1691640"/>
            <a:ext cx="2176862" cy="804672"/>
          </a:xfrm>
          <a:prstGeom prst="rect">
            <a:avLst/>
          </a:prstGeom>
          <a:solidFill>
            <a:srgbClr val="EFEDEA"/>
          </a:solidFill>
          <a:ln w="12700">
            <a:solidFill>
              <a:srgbClr val="E3E0DA">
                <a:alpha val="80000"/>
              </a:srgbClr>
            </a:solidFill>
            <a:prstDash val="solid"/>
          </a:ln>
        </p:spPr>
        <p:txBody>
          <a:bodyPr/>
          <a:lstStyle/>
          <a:p>
            <a:endParaRPr lang="en-US"/>
          </a:p>
        </p:txBody>
      </p:sp>
      <p:sp>
        <p:nvSpPr>
          <p:cNvPr id="13" name="Text 10"/>
          <p:cNvSpPr/>
          <p:nvPr/>
        </p:nvSpPr>
        <p:spPr>
          <a:xfrm>
            <a:off x="6400800" y="1801367"/>
            <a:ext cx="1814052" cy="433285"/>
          </a:xfrm>
          <a:prstGeom prst="rect">
            <a:avLst/>
          </a:prstGeom>
          <a:noFill/>
          <a:ln/>
        </p:spPr>
        <p:txBody>
          <a:bodyPr wrap="square" rtlCol="0" anchor="ctr">
            <a:normAutofit lnSpcReduction="10000"/>
          </a:bodyPr>
          <a:lstStyle/>
          <a:p>
            <a:pPr marL="0" indent="0">
              <a:buNone/>
            </a:pPr>
            <a:r>
              <a:rPr lang="en-US" sz="2300" b="1" dirty="0">
                <a:solidFill>
                  <a:srgbClr val="7E001E"/>
                </a:solidFill>
                <a:latin typeface="Arial Black" pitchFamily="34" charset="0"/>
                <a:ea typeface="Arial Black" pitchFamily="34" charset="-122"/>
                <a:cs typeface="Arial Black" pitchFamily="34" charset="-120"/>
              </a:rPr>
              <a:t>0.863</a:t>
            </a:r>
            <a:endParaRPr lang="en-US" sz="2300" dirty="0"/>
          </a:p>
        </p:txBody>
      </p:sp>
      <p:sp>
        <p:nvSpPr>
          <p:cNvPr id="14" name="Text 11"/>
          <p:cNvSpPr/>
          <p:nvPr/>
        </p:nvSpPr>
        <p:spPr>
          <a:xfrm>
            <a:off x="6419087" y="2221991"/>
            <a:ext cx="1765677" cy="309489"/>
          </a:xfrm>
          <a:prstGeom prst="rect">
            <a:avLst/>
          </a:prstGeom>
          <a:noFill/>
          <a:ln/>
        </p:spPr>
        <p:txBody>
          <a:bodyPr wrap="square" rtlCol="0" anchor="ctr">
            <a:normAutofit/>
          </a:bodyPr>
          <a:lstStyle/>
          <a:p>
            <a:pPr marL="0" indent="0">
              <a:buNone/>
            </a:pPr>
            <a:r>
              <a:rPr lang="en-US" sz="1050" dirty="0">
                <a:solidFill>
                  <a:srgbClr val="241F20"/>
                </a:solidFill>
                <a:latin typeface="Arial" pitchFamily="34" charset="0"/>
                <a:ea typeface="Arial" pitchFamily="34" charset="-122"/>
                <a:cs typeface="Arial" pitchFamily="34" charset="-120"/>
              </a:rPr>
              <a:t>Average precision</a:t>
            </a:r>
            <a:endParaRPr lang="en-US" sz="1050" dirty="0"/>
          </a:p>
        </p:txBody>
      </p:sp>
      <p:sp>
        <p:nvSpPr>
          <p:cNvPr id="15" name="Shape 12"/>
          <p:cNvSpPr/>
          <p:nvPr/>
        </p:nvSpPr>
        <p:spPr>
          <a:xfrm>
            <a:off x="8229600" y="1691640"/>
            <a:ext cx="1874520" cy="804672"/>
          </a:xfrm>
          <a:prstGeom prst="rect">
            <a:avLst/>
          </a:prstGeom>
          <a:solidFill>
            <a:srgbClr val="EFEDEA"/>
          </a:solidFill>
          <a:ln w="12700">
            <a:solidFill>
              <a:srgbClr val="E3E0DA">
                <a:alpha val="80000"/>
              </a:srgbClr>
            </a:solidFill>
            <a:prstDash val="solid"/>
          </a:ln>
        </p:spPr>
        <p:txBody>
          <a:bodyPr/>
          <a:lstStyle/>
          <a:p>
            <a:endParaRPr lang="en-US"/>
          </a:p>
        </p:txBody>
      </p:sp>
      <p:sp>
        <p:nvSpPr>
          <p:cNvPr id="16" name="Text 13"/>
          <p:cNvSpPr/>
          <p:nvPr/>
        </p:nvSpPr>
        <p:spPr>
          <a:xfrm>
            <a:off x="8366760" y="1801367"/>
            <a:ext cx="1511710" cy="433285"/>
          </a:xfrm>
          <a:prstGeom prst="rect">
            <a:avLst/>
          </a:prstGeom>
          <a:noFill/>
          <a:ln/>
        </p:spPr>
        <p:txBody>
          <a:bodyPr wrap="square" rtlCol="0" anchor="ctr">
            <a:normAutofit lnSpcReduction="10000"/>
          </a:bodyPr>
          <a:lstStyle/>
          <a:p>
            <a:pPr marL="0" indent="0">
              <a:buNone/>
            </a:pPr>
            <a:r>
              <a:rPr lang="en-US" sz="2300" b="1" dirty="0">
                <a:solidFill>
                  <a:srgbClr val="C90035"/>
                </a:solidFill>
                <a:latin typeface="Arial Black" pitchFamily="34" charset="0"/>
                <a:ea typeface="Arial Black" pitchFamily="34" charset="-122"/>
                <a:cs typeface="Arial Black" pitchFamily="34" charset="-120"/>
              </a:rPr>
              <a:t>0.971</a:t>
            </a:r>
            <a:endParaRPr lang="en-US" sz="2300" dirty="0"/>
          </a:p>
        </p:txBody>
      </p:sp>
      <p:sp>
        <p:nvSpPr>
          <p:cNvPr id="17" name="Text 14"/>
          <p:cNvSpPr/>
          <p:nvPr/>
        </p:nvSpPr>
        <p:spPr>
          <a:xfrm>
            <a:off x="8385047" y="2221991"/>
            <a:ext cx="1463335" cy="309489"/>
          </a:xfrm>
          <a:prstGeom prst="rect">
            <a:avLst/>
          </a:prstGeom>
          <a:noFill/>
          <a:ln/>
        </p:spPr>
        <p:txBody>
          <a:bodyPr wrap="square" rtlCol="0" anchor="ctr">
            <a:normAutofit/>
          </a:bodyPr>
          <a:lstStyle/>
          <a:p>
            <a:pPr marL="0" indent="0">
              <a:buNone/>
            </a:pPr>
            <a:r>
              <a:rPr lang="en-US" sz="1050" dirty="0">
                <a:solidFill>
                  <a:srgbClr val="241F20"/>
                </a:solidFill>
                <a:latin typeface="Arial" pitchFamily="34" charset="0"/>
                <a:ea typeface="Arial" pitchFamily="34" charset="-122"/>
                <a:cs typeface="Arial" pitchFamily="34" charset="-120"/>
              </a:rPr>
              <a:t>ROC-AUC</a:t>
            </a:r>
            <a:endParaRPr lang="en-US" sz="1050" dirty="0"/>
          </a:p>
        </p:txBody>
      </p:sp>
      <p:sp>
        <p:nvSpPr>
          <p:cNvPr id="18" name="Shape 15"/>
          <p:cNvSpPr/>
          <p:nvPr/>
        </p:nvSpPr>
        <p:spPr>
          <a:xfrm>
            <a:off x="6263640" y="2578608"/>
            <a:ext cx="2176862" cy="804672"/>
          </a:xfrm>
          <a:prstGeom prst="rect">
            <a:avLst/>
          </a:prstGeom>
          <a:solidFill>
            <a:srgbClr val="EFEDEA"/>
          </a:solidFill>
          <a:ln w="12700">
            <a:solidFill>
              <a:srgbClr val="E3E0DA">
                <a:alpha val="80000"/>
              </a:srgbClr>
            </a:solidFill>
            <a:prstDash val="solid"/>
          </a:ln>
        </p:spPr>
        <p:txBody>
          <a:bodyPr/>
          <a:lstStyle/>
          <a:p>
            <a:endParaRPr lang="en-US"/>
          </a:p>
        </p:txBody>
      </p:sp>
      <p:sp>
        <p:nvSpPr>
          <p:cNvPr id="19" name="Text 16"/>
          <p:cNvSpPr/>
          <p:nvPr/>
        </p:nvSpPr>
        <p:spPr>
          <a:xfrm>
            <a:off x="6400800" y="2688335"/>
            <a:ext cx="1814052" cy="433285"/>
          </a:xfrm>
          <a:prstGeom prst="rect">
            <a:avLst/>
          </a:prstGeom>
          <a:noFill/>
          <a:ln/>
        </p:spPr>
        <p:txBody>
          <a:bodyPr wrap="square" rtlCol="0" anchor="ctr">
            <a:normAutofit lnSpcReduction="10000"/>
          </a:bodyPr>
          <a:lstStyle/>
          <a:p>
            <a:pPr marL="0" indent="0">
              <a:buNone/>
            </a:pPr>
            <a:r>
              <a:rPr lang="en-US" sz="2300" b="1" dirty="0">
                <a:solidFill>
                  <a:srgbClr val="7E001E"/>
                </a:solidFill>
                <a:latin typeface="Arial Black" pitchFamily="34" charset="0"/>
                <a:ea typeface="Arial Black" pitchFamily="34" charset="-122"/>
                <a:cs typeface="Arial Black" pitchFamily="34" charset="-120"/>
              </a:rPr>
              <a:t>76</a:t>
            </a:r>
            <a:endParaRPr lang="en-US" sz="2300" dirty="0"/>
          </a:p>
        </p:txBody>
      </p:sp>
      <p:sp>
        <p:nvSpPr>
          <p:cNvPr id="20" name="Text 17"/>
          <p:cNvSpPr/>
          <p:nvPr/>
        </p:nvSpPr>
        <p:spPr>
          <a:xfrm>
            <a:off x="6419087" y="3108959"/>
            <a:ext cx="1765677" cy="309489"/>
          </a:xfrm>
          <a:prstGeom prst="rect">
            <a:avLst/>
          </a:prstGeom>
          <a:noFill/>
          <a:ln/>
        </p:spPr>
        <p:txBody>
          <a:bodyPr wrap="square" rtlCol="0" anchor="ctr">
            <a:normAutofit/>
          </a:bodyPr>
          <a:lstStyle/>
          <a:p>
            <a:pPr marL="0" indent="0">
              <a:buNone/>
            </a:pPr>
            <a:r>
              <a:rPr lang="en-US" sz="1050" dirty="0">
                <a:solidFill>
                  <a:srgbClr val="241F20"/>
                </a:solidFill>
                <a:latin typeface="Arial" pitchFamily="34" charset="0"/>
                <a:ea typeface="Arial" pitchFamily="34" charset="-122"/>
                <a:cs typeface="Arial" pitchFamily="34" charset="-120"/>
              </a:rPr>
              <a:t>Frauds detected</a:t>
            </a:r>
            <a:endParaRPr lang="en-US" sz="1050" dirty="0"/>
          </a:p>
        </p:txBody>
      </p:sp>
      <p:sp>
        <p:nvSpPr>
          <p:cNvPr id="21" name="Shape 18"/>
          <p:cNvSpPr/>
          <p:nvPr/>
        </p:nvSpPr>
        <p:spPr>
          <a:xfrm>
            <a:off x="8229600" y="2578608"/>
            <a:ext cx="1874520" cy="804672"/>
          </a:xfrm>
          <a:prstGeom prst="rect">
            <a:avLst/>
          </a:prstGeom>
          <a:solidFill>
            <a:srgbClr val="EFEDEA"/>
          </a:solidFill>
          <a:ln w="12700">
            <a:solidFill>
              <a:srgbClr val="E3E0DA">
                <a:alpha val="80000"/>
              </a:srgbClr>
            </a:solidFill>
            <a:prstDash val="solid"/>
          </a:ln>
        </p:spPr>
        <p:txBody>
          <a:bodyPr/>
          <a:lstStyle/>
          <a:p>
            <a:endParaRPr lang="en-US"/>
          </a:p>
        </p:txBody>
      </p:sp>
      <p:sp>
        <p:nvSpPr>
          <p:cNvPr id="22" name="Text 19"/>
          <p:cNvSpPr/>
          <p:nvPr/>
        </p:nvSpPr>
        <p:spPr>
          <a:xfrm>
            <a:off x="8366760" y="2688335"/>
            <a:ext cx="1511710" cy="433285"/>
          </a:xfrm>
          <a:prstGeom prst="rect">
            <a:avLst/>
          </a:prstGeom>
          <a:noFill/>
          <a:ln/>
        </p:spPr>
        <p:txBody>
          <a:bodyPr wrap="square" rtlCol="0" anchor="ctr">
            <a:normAutofit lnSpcReduction="10000"/>
          </a:bodyPr>
          <a:lstStyle/>
          <a:p>
            <a:pPr marL="0" indent="0">
              <a:buNone/>
            </a:pPr>
            <a:r>
              <a:rPr lang="en-US" sz="2300" b="1" dirty="0">
                <a:solidFill>
                  <a:srgbClr val="C90035"/>
                </a:solidFill>
                <a:latin typeface="Arial Black" pitchFamily="34" charset="0"/>
                <a:ea typeface="Arial Black" pitchFamily="34" charset="-122"/>
                <a:cs typeface="Arial Black" pitchFamily="34" charset="-120"/>
              </a:rPr>
              <a:t>9</a:t>
            </a:r>
            <a:endParaRPr lang="en-US" sz="2300" dirty="0"/>
          </a:p>
        </p:txBody>
      </p:sp>
      <p:sp>
        <p:nvSpPr>
          <p:cNvPr id="23" name="Text 20"/>
          <p:cNvSpPr/>
          <p:nvPr/>
        </p:nvSpPr>
        <p:spPr>
          <a:xfrm>
            <a:off x="8385047" y="3108959"/>
            <a:ext cx="1463335" cy="309489"/>
          </a:xfrm>
          <a:prstGeom prst="rect">
            <a:avLst/>
          </a:prstGeom>
          <a:noFill/>
          <a:ln/>
        </p:spPr>
        <p:txBody>
          <a:bodyPr wrap="square" rtlCol="0" anchor="ctr">
            <a:normAutofit/>
          </a:bodyPr>
          <a:lstStyle/>
          <a:p>
            <a:pPr marL="0" indent="0">
              <a:buNone/>
            </a:pPr>
            <a:r>
              <a:rPr lang="en-US" sz="1050" dirty="0">
                <a:solidFill>
                  <a:srgbClr val="241F20"/>
                </a:solidFill>
                <a:latin typeface="Arial" pitchFamily="34" charset="0"/>
                <a:ea typeface="Arial" pitchFamily="34" charset="-122"/>
                <a:cs typeface="Arial" pitchFamily="34" charset="-120"/>
              </a:rPr>
              <a:t>False positives</a:t>
            </a:r>
            <a:endParaRPr lang="en-US" sz="1050" dirty="0"/>
          </a:p>
        </p:txBody>
      </p:sp>
      <p:sp>
        <p:nvSpPr>
          <p:cNvPr id="24" name="Shape 21"/>
          <p:cNvSpPr/>
          <p:nvPr/>
        </p:nvSpPr>
        <p:spPr>
          <a:xfrm>
            <a:off x="6263640" y="3456432"/>
            <a:ext cx="2176862" cy="804672"/>
          </a:xfrm>
          <a:prstGeom prst="rect">
            <a:avLst/>
          </a:prstGeom>
          <a:solidFill>
            <a:srgbClr val="EFEDEA"/>
          </a:solidFill>
          <a:ln w="12700">
            <a:solidFill>
              <a:srgbClr val="E3E0DA">
                <a:alpha val="80000"/>
              </a:srgbClr>
            </a:solidFill>
            <a:prstDash val="solid"/>
          </a:ln>
        </p:spPr>
        <p:txBody>
          <a:bodyPr/>
          <a:lstStyle/>
          <a:p>
            <a:endParaRPr lang="en-US"/>
          </a:p>
        </p:txBody>
      </p:sp>
      <p:sp>
        <p:nvSpPr>
          <p:cNvPr id="25" name="Text 22"/>
          <p:cNvSpPr/>
          <p:nvPr/>
        </p:nvSpPr>
        <p:spPr>
          <a:xfrm>
            <a:off x="6400800" y="3566159"/>
            <a:ext cx="1814052" cy="433285"/>
          </a:xfrm>
          <a:prstGeom prst="rect">
            <a:avLst/>
          </a:prstGeom>
          <a:noFill/>
          <a:ln/>
        </p:spPr>
        <p:txBody>
          <a:bodyPr wrap="square" rtlCol="0" anchor="ctr">
            <a:normAutofit lnSpcReduction="10000"/>
          </a:bodyPr>
          <a:lstStyle/>
          <a:p>
            <a:pPr marL="0" indent="0">
              <a:buNone/>
            </a:pPr>
            <a:r>
              <a:rPr lang="en-US" sz="2300" b="1" dirty="0">
                <a:solidFill>
                  <a:srgbClr val="C90035"/>
                </a:solidFill>
                <a:latin typeface="Arial Black" pitchFamily="34" charset="0"/>
                <a:ea typeface="Arial Black" pitchFamily="34" charset="-122"/>
                <a:cs typeface="Arial Black" pitchFamily="34" charset="-120"/>
              </a:rPr>
              <a:t>22</a:t>
            </a:r>
            <a:endParaRPr lang="en-US" sz="2300" dirty="0"/>
          </a:p>
        </p:txBody>
      </p:sp>
      <p:sp>
        <p:nvSpPr>
          <p:cNvPr id="26" name="Text 23"/>
          <p:cNvSpPr/>
          <p:nvPr/>
        </p:nvSpPr>
        <p:spPr>
          <a:xfrm>
            <a:off x="6419088" y="3986784"/>
            <a:ext cx="1335024" cy="274320"/>
          </a:xfrm>
          <a:prstGeom prst="rect">
            <a:avLst/>
          </a:prstGeom>
          <a:noFill/>
          <a:ln/>
        </p:spPr>
        <p:txBody>
          <a:bodyPr wrap="square" rtlCol="0" anchor="ctr">
            <a:normAutofit/>
          </a:bodyPr>
          <a:lstStyle/>
          <a:p>
            <a:pPr marL="0" indent="0">
              <a:buNone/>
            </a:pPr>
            <a:r>
              <a:rPr lang="en-US" sz="1050" dirty="0">
                <a:solidFill>
                  <a:srgbClr val="241F20"/>
                </a:solidFill>
                <a:latin typeface="Arial" pitchFamily="34" charset="0"/>
                <a:ea typeface="Arial" pitchFamily="34" charset="-122"/>
                <a:cs typeface="Arial" pitchFamily="34" charset="-120"/>
              </a:rPr>
              <a:t>Frauds missed</a:t>
            </a:r>
            <a:endParaRPr lang="en-US" sz="1050" dirty="0"/>
          </a:p>
        </p:txBody>
      </p:sp>
      <p:sp>
        <p:nvSpPr>
          <p:cNvPr id="27" name="Shape 24"/>
          <p:cNvSpPr/>
          <p:nvPr/>
        </p:nvSpPr>
        <p:spPr>
          <a:xfrm>
            <a:off x="8229600" y="3456432"/>
            <a:ext cx="1874520" cy="804672"/>
          </a:xfrm>
          <a:prstGeom prst="rect">
            <a:avLst/>
          </a:prstGeom>
          <a:solidFill>
            <a:srgbClr val="EFEDEA"/>
          </a:solidFill>
          <a:ln w="12700">
            <a:solidFill>
              <a:srgbClr val="E3E0DA">
                <a:alpha val="80000"/>
              </a:srgbClr>
            </a:solidFill>
            <a:prstDash val="solid"/>
          </a:ln>
        </p:spPr>
        <p:txBody>
          <a:bodyPr/>
          <a:lstStyle/>
          <a:p>
            <a:endParaRPr lang="en-US"/>
          </a:p>
        </p:txBody>
      </p:sp>
      <p:sp>
        <p:nvSpPr>
          <p:cNvPr id="28" name="Text 25"/>
          <p:cNvSpPr/>
          <p:nvPr/>
        </p:nvSpPr>
        <p:spPr>
          <a:xfrm>
            <a:off x="8366760" y="3566159"/>
            <a:ext cx="1511710" cy="433285"/>
          </a:xfrm>
          <a:prstGeom prst="rect">
            <a:avLst/>
          </a:prstGeom>
          <a:noFill/>
          <a:ln/>
        </p:spPr>
        <p:txBody>
          <a:bodyPr wrap="square" rtlCol="0" anchor="ctr">
            <a:normAutofit lnSpcReduction="10000"/>
          </a:bodyPr>
          <a:lstStyle/>
          <a:p>
            <a:pPr marL="0" indent="0">
              <a:buNone/>
            </a:pPr>
            <a:r>
              <a:rPr lang="en-US" sz="2300" b="1" dirty="0">
                <a:solidFill>
                  <a:srgbClr val="7E001E"/>
                </a:solidFill>
                <a:latin typeface="Arial Black" pitchFamily="34" charset="0"/>
                <a:ea typeface="Arial Black" pitchFamily="34" charset="-122"/>
                <a:cs typeface="Arial Black" pitchFamily="34" charset="-120"/>
              </a:rPr>
              <a:t>0.894</a:t>
            </a:r>
            <a:endParaRPr lang="en-US" sz="2300" dirty="0"/>
          </a:p>
        </p:txBody>
      </p:sp>
      <p:sp>
        <p:nvSpPr>
          <p:cNvPr id="29" name="Text 26"/>
          <p:cNvSpPr/>
          <p:nvPr/>
        </p:nvSpPr>
        <p:spPr>
          <a:xfrm>
            <a:off x="8385048" y="3986784"/>
            <a:ext cx="1106424" cy="274320"/>
          </a:xfrm>
          <a:prstGeom prst="rect">
            <a:avLst/>
          </a:prstGeom>
          <a:noFill/>
          <a:ln/>
        </p:spPr>
        <p:txBody>
          <a:bodyPr wrap="square" rtlCol="0" anchor="ctr">
            <a:normAutofit/>
          </a:bodyPr>
          <a:lstStyle/>
          <a:p>
            <a:pPr marL="0" indent="0">
              <a:buNone/>
            </a:pPr>
            <a:r>
              <a:rPr lang="en-US" sz="1050" dirty="0">
                <a:solidFill>
                  <a:srgbClr val="241F20"/>
                </a:solidFill>
                <a:latin typeface="Arial" pitchFamily="34" charset="0"/>
                <a:ea typeface="Arial" pitchFamily="34" charset="-122"/>
                <a:cs typeface="Arial" pitchFamily="34" charset="-120"/>
              </a:rPr>
              <a:t>Precision</a:t>
            </a:r>
            <a:endParaRPr lang="en-US" sz="1050" dirty="0"/>
          </a:p>
        </p:txBody>
      </p:sp>
      <p:sp>
        <p:nvSpPr>
          <p:cNvPr id="30" name="Text 27"/>
          <p:cNvSpPr/>
          <p:nvPr/>
        </p:nvSpPr>
        <p:spPr>
          <a:xfrm>
            <a:off x="6263640" y="4343400"/>
            <a:ext cx="4069080" cy="384048"/>
          </a:xfrm>
          <a:prstGeom prst="rect">
            <a:avLst/>
          </a:prstGeom>
          <a:noFill/>
          <a:ln/>
        </p:spPr>
        <p:txBody>
          <a:bodyPr wrap="square" rtlCol="0" anchor="ctr">
            <a:normAutofit fontScale="92500"/>
          </a:bodyPr>
          <a:lstStyle/>
          <a:p>
            <a:pPr marL="0" indent="0">
              <a:buNone/>
            </a:pPr>
            <a:r>
              <a:rPr lang="en-US" sz="1300" dirty="0">
                <a:solidFill>
                  <a:srgbClr val="241F20"/>
                </a:solidFill>
                <a:latin typeface="Arial" pitchFamily="34" charset="0"/>
                <a:ea typeface="Arial" pitchFamily="34" charset="-122"/>
                <a:cs typeface="Arial" pitchFamily="34" charset="-120"/>
              </a:rPr>
              <a:t>Default threshold was precise but missed 22 fraud cases.</a:t>
            </a:r>
            <a:endParaRPr lang="en-US" sz="1300" dirty="0"/>
          </a:p>
        </p:txBody>
      </p:sp>
      <p:sp>
        <p:nvSpPr>
          <p:cNvPr id="31" name="Text 28"/>
          <p:cNvSpPr/>
          <p:nvPr/>
        </p:nvSpPr>
        <p:spPr>
          <a:xfrm>
            <a:off x="640080" y="5961888"/>
            <a:ext cx="10607040" cy="164592"/>
          </a:xfrm>
          <a:prstGeom prst="rect">
            <a:avLst/>
          </a:prstGeom>
          <a:noFill/>
          <a:ln/>
        </p:spPr>
        <p:txBody>
          <a:bodyPr wrap="square" lIns="254" tIns="254" rIns="254" bIns="254" rtlCol="0" anchor="ctr"/>
          <a:lstStyle/>
          <a:p>
            <a:pPr marL="0" indent="0">
              <a:buNone/>
            </a:pPr>
            <a:r>
              <a:rPr lang="en-US" sz="750" i="1" dirty="0">
                <a:solidFill>
                  <a:srgbClr val="FFFFFF"/>
                </a:solidFill>
                <a:latin typeface="Arial" pitchFamily="34" charset="0"/>
                <a:ea typeface="Arial" pitchFamily="34" charset="-122"/>
                <a:cs typeface="Arial" pitchFamily="34" charset="-120"/>
              </a:rPr>
              <a:t>Sources: self-developed untouched test-set evaluation.</a:t>
            </a:r>
            <a:endParaRPr lang="en-US" sz="7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2">
    <p:bg>
      <p:bgPr>
        <a:solidFill>
          <a:srgbClr val="F8F7F3"/>
        </a:solidFill>
        <a:effectLst/>
      </p:bgPr>
    </p:bg>
    <p:spTree>
      <p:nvGrpSpPr>
        <p:cNvPr id="1" name=""/>
        <p:cNvGrpSpPr/>
        <p:nvPr/>
      </p:nvGrpSpPr>
      <p:grpSpPr>
        <a:xfrm>
          <a:off x="0" y="0"/>
          <a:ext cx="0" cy="0"/>
          <a:chOff x="0" y="0"/>
          <a:chExt cx="0" cy="0"/>
        </a:xfrm>
      </p:grpSpPr>
      <p:sp>
        <p:nvSpPr>
          <p:cNvPr id="2" name="Shape 0"/>
          <p:cNvSpPr/>
          <p:nvPr/>
        </p:nvSpPr>
        <p:spPr>
          <a:xfrm>
            <a:off x="0" y="6144768"/>
            <a:ext cx="12191695" cy="713232"/>
          </a:xfrm>
          <a:prstGeom prst="rect">
            <a:avLst/>
          </a:prstGeom>
          <a:solidFill>
            <a:srgbClr val="C90035"/>
          </a:solidFill>
          <a:ln w="12700">
            <a:solidFill>
              <a:srgbClr val="C90035"/>
            </a:solidFill>
            <a:prstDash val="solid"/>
          </a:ln>
        </p:spPr>
        <p:txBody>
          <a:bodyPr/>
          <a:lstStyle/>
          <a:p>
            <a:endParaRPr lang="en-US"/>
          </a:p>
        </p:txBody>
      </p:sp>
      <p:sp>
        <p:nvSpPr>
          <p:cNvPr id="3" name="Shape 1"/>
          <p:cNvSpPr/>
          <p:nvPr/>
        </p:nvSpPr>
        <p:spPr>
          <a:xfrm>
            <a:off x="5897880" y="0"/>
            <a:ext cx="2468880" cy="6126480"/>
          </a:xfrm>
          <a:prstGeom prst="parallelogram">
            <a:avLst/>
          </a:prstGeom>
          <a:solidFill>
            <a:srgbClr val="EFEDEA"/>
          </a:solidFill>
          <a:ln w="12700">
            <a:solidFill>
              <a:srgbClr val="EFEDEA">
                <a:alpha val="0"/>
              </a:srgbClr>
            </a:solidFill>
            <a:prstDash val="solid"/>
          </a:ln>
        </p:spPr>
        <p:txBody>
          <a:bodyPr/>
          <a:lstStyle/>
          <a:p>
            <a:endParaRPr lang="en-US"/>
          </a:p>
        </p:txBody>
      </p:sp>
      <p:sp>
        <p:nvSpPr>
          <p:cNvPr id="4" name="Shape 2"/>
          <p:cNvSpPr/>
          <p:nvPr/>
        </p:nvSpPr>
        <p:spPr>
          <a:xfrm rot="10800000">
            <a:off x="11155680" y="0"/>
            <a:ext cx="502920" cy="6858000"/>
          </a:xfrm>
          <a:prstGeom prst="trapezoid">
            <a:avLst/>
          </a:prstGeom>
          <a:solidFill>
            <a:srgbClr val="7E001E"/>
          </a:solidFill>
          <a:ln w="12700">
            <a:solidFill>
              <a:srgbClr val="7E001E"/>
            </a:solidFill>
            <a:prstDash val="solid"/>
          </a:ln>
        </p:spPr>
        <p:txBody>
          <a:bodyPr/>
          <a:lstStyle/>
          <a:p>
            <a:endParaRPr lang="en-US"/>
          </a:p>
        </p:txBody>
      </p:sp>
      <p:sp>
        <p:nvSpPr>
          <p:cNvPr id="5" name="Shape 3"/>
          <p:cNvSpPr/>
          <p:nvPr/>
        </p:nvSpPr>
        <p:spPr>
          <a:xfrm rot="10800000">
            <a:off x="11475720" y="0"/>
            <a:ext cx="457200" cy="6858000"/>
          </a:xfrm>
          <a:prstGeom prst="trapezoid">
            <a:avLst/>
          </a:prstGeom>
          <a:solidFill>
            <a:srgbClr val="C90035"/>
          </a:solidFill>
          <a:ln w="12700">
            <a:solidFill>
              <a:srgbClr val="C90035"/>
            </a:solidFill>
            <a:prstDash val="solid"/>
          </a:ln>
        </p:spPr>
        <p:txBody>
          <a:bodyPr/>
          <a:lstStyle/>
          <a:p>
            <a:endParaRPr lang="en-US"/>
          </a:p>
        </p:txBody>
      </p:sp>
      <p:sp>
        <p:nvSpPr>
          <p:cNvPr id="6" name="Text 4"/>
          <p:cNvSpPr/>
          <p:nvPr/>
        </p:nvSpPr>
        <p:spPr>
          <a:xfrm>
            <a:off x="11064240" y="6327648"/>
            <a:ext cx="411480" cy="201168"/>
          </a:xfrm>
          <a:prstGeom prst="rect">
            <a:avLst/>
          </a:prstGeom>
          <a:noFill/>
          <a:ln/>
        </p:spPr>
        <p:txBody>
          <a:bodyPr wrap="square"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12</a:t>
            </a:r>
            <a:endParaRPr lang="en-US" sz="900" dirty="0"/>
          </a:p>
        </p:txBody>
      </p:sp>
      <p:sp>
        <p:nvSpPr>
          <p:cNvPr id="7" name="Text 5"/>
          <p:cNvSpPr/>
          <p:nvPr/>
        </p:nvSpPr>
        <p:spPr>
          <a:xfrm>
            <a:off x="640080" y="6419088"/>
            <a:ext cx="4114800" cy="164592"/>
          </a:xfrm>
          <a:prstGeom prst="rect">
            <a:avLst/>
          </a:prstGeom>
          <a:noFill/>
          <a:ln/>
        </p:spPr>
        <p:txBody>
          <a:bodyPr wrap="square" rtlCol="0" anchor="ctr"/>
          <a:lstStyle/>
          <a:p>
            <a:pPr marL="0" indent="0">
              <a:buNone/>
            </a:pPr>
            <a:r>
              <a:rPr lang="en-US" sz="800" dirty="0">
                <a:solidFill>
                  <a:srgbClr val="FFFFFF"/>
                </a:solidFill>
                <a:latin typeface="Arial" pitchFamily="34" charset="0"/>
                <a:ea typeface="Arial" pitchFamily="34" charset="-122"/>
                <a:cs typeface="Arial" pitchFamily="34" charset="-120"/>
              </a:rPr>
              <a:t>Threshold selection</a:t>
            </a:r>
            <a:endParaRPr lang="en-US" sz="800" dirty="0"/>
          </a:p>
        </p:txBody>
      </p:sp>
      <p:sp>
        <p:nvSpPr>
          <p:cNvPr id="8" name="Text 6"/>
          <p:cNvSpPr/>
          <p:nvPr/>
        </p:nvSpPr>
        <p:spPr>
          <a:xfrm>
            <a:off x="685800" y="411480"/>
            <a:ext cx="8488680" cy="868680"/>
          </a:xfrm>
          <a:prstGeom prst="rect">
            <a:avLst/>
          </a:prstGeom>
          <a:noFill/>
          <a:ln/>
        </p:spPr>
        <p:txBody>
          <a:bodyPr wrap="square" rtlCol="0" anchor="ctr">
            <a:normAutofit/>
          </a:bodyPr>
          <a:lstStyle/>
          <a:p>
            <a:pPr marL="0" indent="0">
              <a:buNone/>
            </a:pPr>
            <a:r>
              <a:rPr lang="en-US" sz="2500" b="1" dirty="0">
                <a:solidFill>
                  <a:srgbClr val="7E001E"/>
                </a:solidFill>
                <a:latin typeface="Arial Black" pitchFamily="34" charset="0"/>
                <a:ea typeface="Arial Black" pitchFamily="34" charset="-122"/>
                <a:cs typeface="Arial Black" pitchFamily="34" charset="-120"/>
              </a:rPr>
              <a:t>FINAL MODEL:</a:t>
            </a:r>
            <a:r>
              <a:rPr lang="en-US" sz="2500" dirty="0"/>
              <a:t> </a:t>
            </a:r>
            <a:r>
              <a:rPr lang="en-US" sz="2500" b="1" dirty="0">
                <a:solidFill>
                  <a:srgbClr val="7E001E"/>
                </a:solidFill>
                <a:latin typeface="Arial Black" pitchFamily="34" charset="0"/>
                <a:ea typeface="Arial Black" pitchFamily="34" charset="-122"/>
                <a:cs typeface="Arial Black" pitchFamily="34" charset="-120"/>
              </a:rPr>
              <a:t>THRESHOLD MATTERS</a:t>
            </a:r>
            <a:endParaRPr lang="en-US" sz="2500" dirty="0"/>
          </a:p>
        </p:txBody>
      </p:sp>
      <p:pic>
        <p:nvPicPr>
          <p:cNvPr id="9" name="Image 0" descr="/mnt/data/dissertation_media/image35.png"/>
          <p:cNvPicPr>
            <a:picLocks noChangeAspect="1"/>
          </p:cNvPicPr>
          <p:nvPr/>
        </p:nvPicPr>
        <p:blipFill>
          <a:blip r:embed="rId3"/>
          <a:stretch>
            <a:fillRect/>
          </a:stretch>
        </p:blipFill>
        <p:spPr>
          <a:xfrm>
            <a:off x="804672" y="1361770"/>
            <a:ext cx="3657600" cy="2991460"/>
          </a:xfrm>
          <a:prstGeom prst="rect">
            <a:avLst/>
          </a:prstGeom>
        </p:spPr>
      </p:pic>
      <p:pic>
        <p:nvPicPr>
          <p:cNvPr id="10" name="Image 1" descr="/mnt/data/dissertation_media/image36.png"/>
          <p:cNvPicPr>
            <a:picLocks noChangeAspect="1"/>
          </p:cNvPicPr>
          <p:nvPr/>
        </p:nvPicPr>
        <p:blipFill>
          <a:blip r:embed="rId4"/>
          <a:stretch>
            <a:fillRect/>
          </a:stretch>
        </p:blipFill>
        <p:spPr>
          <a:xfrm>
            <a:off x="4663440" y="1361770"/>
            <a:ext cx="3657600" cy="2991460"/>
          </a:xfrm>
          <a:prstGeom prst="rect">
            <a:avLst/>
          </a:prstGeom>
        </p:spPr>
      </p:pic>
      <p:sp>
        <p:nvSpPr>
          <p:cNvPr id="11" name="Shape 7"/>
          <p:cNvSpPr/>
          <p:nvPr/>
        </p:nvSpPr>
        <p:spPr>
          <a:xfrm>
            <a:off x="868680" y="4526279"/>
            <a:ext cx="1616448" cy="1334685"/>
          </a:xfrm>
          <a:prstGeom prst="rect">
            <a:avLst/>
          </a:prstGeom>
          <a:solidFill>
            <a:srgbClr val="EFEDEA"/>
          </a:solidFill>
          <a:ln w="12700">
            <a:solidFill>
              <a:srgbClr val="E3E0DA">
                <a:alpha val="80000"/>
              </a:srgbClr>
            </a:solidFill>
            <a:prstDash val="solid"/>
          </a:ln>
        </p:spPr>
        <p:txBody>
          <a:bodyPr/>
          <a:lstStyle/>
          <a:p>
            <a:endParaRPr lang="en-US"/>
          </a:p>
        </p:txBody>
      </p:sp>
      <p:sp>
        <p:nvSpPr>
          <p:cNvPr id="12" name="Text 8"/>
          <p:cNvSpPr/>
          <p:nvPr/>
        </p:nvSpPr>
        <p:spPr>
          <a:xfrm>
            <a:off x="1005839" y="4636007"/>
            <a:ext cx="1303587" cy="800811"/>
          </a:xfrm>
          <a:prstGeom prst="rect">
            <a:avLst/>
          </a:prstGeom>
          <a:noFill/>
          <a:ln/>
        </p:spPr>
        <p:txBody>
          <a:bodyPr wrap="square" rtlCol="0" anchor="ctr">
            <a:normAutofit/>
          </a:bodyPr>
          <a:lstStyle/>
          <a:p>
            <a:pPr marL="0" indent="0">
              <a:buNone/>
            </a:pPr>
            <a:r>
              <a:rPr lang="en-US" sz="2300" b="1" dirty="0">
                <a:solidFill>
                  <a:srgbClr val="7E001E"/>
                </a:solidFill>
                <a:latin typeface="Arial Black" pitchFamily="34" charset="0"/>
                <a:ea typeface="Arial Black" pitchFamily="34" charset="-122"/>
                <a:cs typeface="Arial Black" pitchFamily="34" charset="-120"/>
              </a:rPr>
              <a:t>0.5</a:t>
            </a:r>
            <a:endParaRPr lang="en-US" sz="2300" dirty="0"/>
          </a:p>
        </p:txBody>
      </p:sp>
      <p:sp>
        <p:nvSpPr>
          <p:cNvPr id="13" name="Text 9"/>
          <p:cNvSpPr/>
          <p:nvPr/>
        </p:nvSpPr>
        <p:spPr>
          <a:xfrm>
            <a:off x="1024128" y="5056632"/>
            <a:ext cx="1261872" cy="572008"/>
          </a:xfrm>
          <a:prstGeom prst="rect">
            <a:avLst/>
          </a:prstGeom>
          <a:noFill/>
          <a:ln/>
        </p:spPr>
        <p:txBody>
          <a:bodyPr wrap="square" rtlCol="0" anchor="ctr">
            <a:normAutofit/>
          </a:bodyPr>
          <a:lstStyle/>
          <a:p>
            <a:pPr marL="0" indent="0">
              <a:buNone/>
            </a:pPr>
            <a:r>
              <a:rPr lang="en-US" sz="1050" dirty="0">
                <a:solidFill>
                  <a:srgbClr val="241F20"/>
                </a:solidFill>
                <a:latin typeface="Arial" pitchFamily="34" charset="0"/>
                <a:ea typeface="Arial" pitchFamily="34" charset="-122"/>
                <a:cs typeface="Arial" pitchFamily="34" charset="-120"/>
              </a:rPr>
              <a:t>default threshold</a:t>
            </a:r>
            <a:endParaRPr lang="en-US" sz="1050" dirty="0"/>
          </a:p>
        </p:txBody>
      </p:sp>
      <p:sp>
        <p:nvSpPr>
          <p:cNvPr id="14" name="Shape 10"/>
          <p:cNvSpPr/>
          <p:nvPr/>
        </p:nvSpPr>
        <p:spPr>
          <a:xfrm>
            <a:off x="2487168" y="4526279"/>
            <a:ext cx="1616448" cy="1334685"/>
          </a:xfrm>
          <a:prstGeom prst="rect">
            <a:avLst/>
          </a:prstGeom>
          <a:solidFill>
            <a:srgbClr val="EFEDEA"/>
          </a:solidFill>
          <a:ln w="12700">
            <a:solidFill>
              <a:srgbClr val="E3E0DA">
                <a:alpha val="80000"/>
              </a:srgbClr>
            </a:solidFill>
            <a:prstDash val="solid"/>
          </a:ln>
        </p:spPr>
        <p:txBody>
          <a:bodyPr/>
          <a:lstStyle/>
          <a:p>
            <a:endParaRPr lang="en-US"/>
          </a:p>
        </p:txBody>
      </p:sp>
      <p:sp>
        <p:nvSpPr>
          <p:cNvPr id="15" name="Text 11"/>
          <p:cNvSpPr/>
          <p:nvPr/>
        </p:nvSpPr>
        <p:spPr>
          <a:xfrm>
            <a:off x="2624327" y="4636007"/>
            <a:ext cx="1303587" cy="800811"/>
          </a:xfrm>
          <a:prstGeom prst="rect">
            <a:avLst/>
          </a:prstGeom>
          <a:noFill/>
          <a:ln/>
        </p:spPr>
        <p:txBody>
          <a:bodyPr wrap="square" rtlCol="0" anchor="ctr">
            <a:normAutofit/>
          </a:bodyPr>
          <a:lstStyle/>
          <a:p>
            <a:pPr marL="0" indent="0">
              <a:buNone/>
            </a:pPr>
            <a:r>
              <a:rPr lang="en-US" sz="2300" b="1" dirty="0">
                <a:solidFill>
                  <a:srgbClr val="C90035"/>
                </a:solidFill>
                <a:latin typeface="Arial Black" pitchFamily="34" charset="0"/>
                <a:ea typeface="Arial Black" pitchFamily="34" charset="-122"/>
                <a:cs typeface="Arial Black" pitchFamily="34" charset="-120"/>
              </a:rPr>
              <a:t>76</a:t>
            </a:r>
            <a:endParaRPr lang="en-US" sz="2300" dirty="0"/>
          </a:p>
        </p:txBody>
      </p:sp>
      <p:sp>
        <p:nvSpPr>
          <p:cNvPr id="16" name="Text 12"/>
          <p:cNvSpPr/>
          <p:nvPr/>
        </p:nvSpPr>
        <p:spPr>
          <a:xfrm>
            <a:off x="2642616" y="5056632"/>
            <a:ext cx="1261872" cy="572008"/>
          </a:xfrm>
          <a:prstGeom prst="rect">
            <a:avLst/>
          </a:prstGeom>
          <a:noFill/>
          <a:ln/>
        </p:spPr>
        <p:txBody>
          <a:bodyPr wrap="square" rtlCol="0" anchor="ctr">
            <a:normAutofit/>
          </a:bodyPr>
          <a:lstStyle/>
          <a:p>
            <a:pPr marL="0" indent="0">
              <a:buNone/>
            </a:pPr>
            <a:r>
              <a:rPr lang="en-US" sz="1050" dirty="0">
                <a:solidFill>
                  <a:srgbClr val="241F20"/>
                </a:solidFill>
                <a:latin typeface="Arial" pitchFamily="34" charset="0"/>
                <a:ea typeface="Arial" pitchFamily="34" charset="-122"/>
                <a:cs typeface="Arial" pitchFamily="34" charset="-120"/>
              </a:rPr>
              <a:t>frauds detected</a:t>
            </a:r>
            <a:endParaRPr lang="en-US" sz="1050" dirty="0"/>
          </a:p>
        </p:txBody>
      </p:sp>
      <p:sp>
        <p:nvSpPr>
          <p:cNvPr id="17" name="Shape 13"/>
          <p:cNvSpPr/>
          <p:nvPr/>
        </p:nvSpPr>
        <p:spPr>
          <a:xfrm>
            <a:off x="4736592" y="4526279"/>
            <a:ext cx="1616448" cy="1334685"/>
          </a:xfrm>
          <a:prstGeom prst="rect">
            <a:avLst/>
          </a:prstGeom>
          <a:solidFill>
            <a:srgbClr val="EFEDEA"/>
          </a:solidFill>
          <a:ln w="12700">
            <a:solidFill>
              <a:srgbClr val="E3E0DA">
                <a:alpha val="80000"/>
              </a:srgbClr>
            </a:solidFill>
            <a:prstDash val="solid"/>
          </a:ln>
        </p:spPr>
        <p:txBody>
          <a:bodyPr/>
          <a:lstStyle/>
          <a:p>
            <a:endParaRPr lang="en-US"/>
          </a:p>
        </p:txBody>
      </p:sp>
      <p:sp>
        <p:nvSpPr>
          <p:cNvPr id="18" name="Text 14"/>
          <p:cNvSpPr/>
          <p:nvPr/>
        </p:nvSpPr>
        <p:spPr>
          <a:xfrm>
            <a:off x="4873751" y="4636007"/>
            <a:ext cx="1303587" cy="800811"/>
          </a:xfrm>
          <a:prstGeom prst="rect">
            <a:avLst/>
          </a:prstGeom>
          <a:noFill/>
          <a:ln/>
        </p:spPr>
        <p:txBody>
          <a:bodyPr wrap="square" rtlCol="0" anchor="ctr">
            <a:normAutofit/>
          </a:bodyPr>
          <a:lstStyle/>
          <a:p>
            <a:pPr marL="0" indent="0">
              <a:buNone/>
            </a:pPr>
            <a:r>
              <a:rPr lang="en-US" sz="2300" b="1" dirty="0">
                <a:solidFill>
                  <a:srgbClr val="7E001E"/>
                </a:solidFill>
                <a:latin typeface="Arial Black" pitchFamily="34" charset="0"/>
                <a:ea typeface="Arial Black" pitchFamily="34" charset="-122"/>
                <a:cs typeface="Arial Black" pitchFamily="34" charset="-120"/>
              </a:rPr>
              <a:t>0.219</a:t>
            </a:r>
            <a:endParaRPr lang="en-US" sz="2300" dirty="0"/>
          </a:p>
        </p:txBody>
      </p:sp>
      <p:sp>
        <p:nvSpPr>
          <p:cNvPr id="19" name="Text 15"/>
          <p:cNvSpPr/>
          <p:nvPr/>
        </p:nvSpPr>
        <p:spPr>
          <a:xfrm>
            <a:off x="4892040" y="5056632"/>
            <a:ext cx="1261872" cy="572008"/>
          </a:xfrm>
          <a:prstGeom prst="rect">
            <a:avLst/>
          </a:prstGeom>
          <a:noFill/>
          <a:ln/>
        </p:spPr>
        <p:txBody>
          <a:bodyPr wrap="square" rtlCol="0" anchor="ctr">
            <a:normAutofit/>
          </a:bodyPr>
          <a:lstStyle/>
          <a:p>
            <a:pPr marL="0" indent="0">
              <a:buNone/>
            </a:pPr>
            <a:r>
              <a:rPr lang="en-US" sz="1050" dirty="0">
                <a:solidFill>
                  <a:srgbClr val="241F20"/>
                </a:solidFill>
                <a:latin typeface="Arial" pitchFamily="34" charset="0"/>
                <a:ea typeface="Arial" pitchFamily="34" charset="-122"/>
                <a:cs typeface="Arial" pitchFamily="34" charset="-120"/>
              </a:rPr>
              <a:t>F2 threshold</a:t>
            </a:r>
            <a:endParaRPr lang="en-US" sz="1050" dirty="0"/>
          </a:p>
        </p:txBody>
      </p:sp>
      <p:sp>
        <p:nvSpPr>
          <p:cNvPr id="20" name="Shape 16"/>
          <p:cNvSpPr/>
          <p:nvPr/>
        </p:nvSpPr>
        <p:spPr>
          <a:xfrm>
            <a:off x="6355080" y="4526279"/>
            <a:ext cx="1616448" cy="1334685"/>
          </a:xfrm>
          <a:prstGeom prst="rect">
            <a:avLst/>
          </a:prstGeom>
          <a:solidFill>
            <a:srgbClr val="EFEDEA"/>
          </a:solidFill>
          <a:ln w="12700">
            <a:solidFill>
              <a:srgbClr val="E3E0DA">
                <a:alpha val="80000"/>
              </a:srgbClr>
            </a:solidFill>
            <a:prstDash val="solid"/>
          </a:ln>
        </p:spPr>
        <p:txBody>
          <a:bodyPr/>
          <a:lstStyle/>
          <a:p>
            <a:endParaRPr lang="en-US"/>
          </a:p>
        </p:txBody>
      </p:sp>
      <p:sp>
        <p:nvSpPr>
          <p:cNvPr id="21" name="Text 17"/>
          <p:cNvSpPr/>
          <p:nvPr/>
        </p:nvSpPr>
        <p:spPr>
          <a:xfrm>
            <a:off x="6492239" y="4636007"/>
            <a:ext cx="1303587" cy="800811"/>
          </a:xfrm>
          <a:prstGeom prst="rect">
            <a:avLst/>
          </a:prstGeom>
          <a:noFill/>
          <a:ln/>
        </p:spPr>
        <p:txBody>
          <a:bodyPr wrap="square" rtlCol="0" anchor="ctr">
            <a:normAutofit/>
          </a:bodyPr>
          <a:lstStyle/>
          <a:p>
            <a:pPr marL="0" indent="0">
              <a:buNone/>
            </a:pPr>
            <a:r>
              <a:rPr lang="en-US" sz="2300" b="1" dirty="0">
                <a:solidFill>
                  <a:srgbClr val="C90035"/>
                </a:solidFill>
                <a:latin typeface="Arial Black" pitchFamily="34" charset="0"/>
                <a:ea typeface="Arial Black" pitchFamily="34" charset="-122"/>
                <a:cs typeface="Arial Black" pitchFamily="34" charset="-120"/>
              </a:rPr>
              <a:t>84</a:t>
            </a:r>
            <a:endParaRPr lang="en-US" sz="2300" dirty="0"/>
          </a:p>
        </p:txBody>
      </p:sp>
      <p:sp>
        <p:nvSpPr>
          <p:cNvPr id="22" name="Text 18"/>
          <p:cNvSpPr/>
          <p:nvPr/>
        </p:nvSpPr>
        <p:spPr>
          <a:xfrm>
            <a:off x="6510528" y="5056632"/>
            <a:ext cx="1261872" cy="572008"/>
          </a:xfrm>
          <a:prstGeom prst="rect">
            <a:avLst/>
          </a:prstGeom>
          <a:noFill/>
          <a:ln/>
        </p:spPr>
        <p:txBody>
          <a:bodyPr wrap="square" rtlCol="0" anchor="ctr">
            <a:normAutofit/>
          </a:bodyPr>
          <a:lstStyle/>
          <a:p>
            <a:pPr marL="0" indent="0">
              <a:buNone/>
            </a:pPr>
            <a:r>
              <a:rPr lang="en-US" sz="1050" dirty="0">
                <a:solidFill>
                  <a:srgbClr val="241F20"/>
                </a:solidFill>
                <a:latin typeface="Arial" pitchFamily="34" charset="0"/>
                <a:ea typeface="Arial" pitchFamily="34" charset="-122"/>
                <a:cs typeface="Arial" pitchFamily="34" charset="-120"/>
              </a:rPr>
              <a:t>frauds detected</a:t>
            </a:r>
            <a:endParaRPr lang="en-US" sz="1050" dirty="0"/>
          </a:p>
        </p:txBody>
      </p:sp>
      <p:sp>
        <p:nvSpPr>
          <p:cNvPr id="23" name="Shape 19"/>
          <p:cNvSpPr/>
          <p:nvPr/>
        </p:nvSpPr>
        <p:spPr>
          <a:xfrm>
            <a:off x="8732520" y="1325880"/>
            <a:ext cx="1874520" cy="1920240"/>
          </a:xfrm>
          <a:prstGeom prst="roundRect">
            <a:avLst>
              <a:gd name="adj" fmla="val 3902"/>
            </a:avLst>
          </a:prstGeom>
          <a:solidFill>
            <a:srgbClr val="7E001E"/>
          </a:solidFill>
          <a:ln w="12700">
            <a:solidFill>
              <a:srgbClr val="7E001E"/>
            </a:solidFill>
            <a:prstDash val="solid"/>
          </a:ln>
        </p:spPr>
        <p:txBody>
          <a:bodyPr/>
          <a:lstStyle/>
          <a:p>
            <a:endParaRPr lang="en-US"/>
          </a:p>
        </p:txBody>
      </p:sp>
      <p:sp>
        <p:nvSpPr>
          <p:cNvPr id="24" name="Text 20"/>
          <p:cNvSpPr/>
          <p:nvPr/>
        </p:nvSpPr>
        <p:spPr>
          <a:xfrm>
            <a:off x="8897112" y="1536192"/>
            <a:ext cx="411480" cy="384048"/>
          </a:xfrm>
          <a:prstGeom prst="rect">
            <a:avLst/>
          </a:prstGeom>
          <a:noFill/>
          <a:ln/>
        </p:spPr>
        <p:txBody>
          <a:bodyPr wrap="square" rtlCol="0" anchor="ctr"/>
          <a:lstStyle/>
          <a:p>
            <a:pPr marL="0" indent="0">
              <a:buNone/>
            </a:pPr>
            <a:r>
              <a:rPr lang="en-US" sz="2200" dirty="0">
                <a:solidFill>
                  <a:srgbClr val="FFFFFF"/>
                </a:solidFill>
                <a:latin typeface="Arial" pitchFamily="34" charset="0"/>
                <a:ea typeface="Arial" pitchFamily="34" charset="-122"/>
                <a:cs typeface="Arial" pitchFamily="34" charset="-120"/>
              </a:rPr>
              <a:t>✓</a:t>
            </a:r>
            <a:endParaRPr lang="en-US" sz="2200" dirty="0"/>
          </a:p>
        </p:txBody>
      </p:sp>
      <p:sp>
        <p:nvSpPr>
          <p:cNvPr id="25" name="Text 21"/>
          <p:cNvSpPr/>
          <p:nvPr/>
        </p:nvSpPr>
        <p:spPr>
          <a:xfrm>
            <a:off x="9445752" y="1481328"/>
            <a:ext cx="1005840" cy="292608"/>
          </a:xfrm>
          <a:prstGeom prst="rect">
            <a:avLst/>
          </a:prstGeom>
          <a:noFill/>
          <a:ln/>
        </p:spPr>
        <p:txBody>
          <a:bodyPr wrap="square" rtlCol="0" anchor="ctr">
            <a:normAutofit fontScale="40000" lnSpcReduction="20000"/>
          </a:bodyPr>
          <a:lstStyle/>
          <a:p>
            <a:pPr marL="0" indent="0">
              <a:buNone/>
            </a:pPr>
            <a:r>
              <a:rPr lang="en-US" sz="1400" dirty="0">
                <a:solidFill>
                  <a:srgbClr val="FFFFFF"/>
                </a:solidFill>
                <a:latin typeface="Arial Black" pitchFamily="34" charset="0"/>
                <a:ea typeface="Arial Black" pitchFamily="34" charset="-122"/>
                <a:cs typeface="Arial Black" pitchFamily="34" charset="-120"/>
              </a:rPr>
              <a:t>RECOMMENDED OPERATING POINT</a:t>
            </a:r>
            <a:endParaRPr lang="en-US" sz="1400" dirty="0"/>
          </a:p>
        </p:txBody>
      </p:sp>
      <p:sp>
        <p:nvSpPr>
          <p:cNvPr id="26" name="Text 22"/>
          <p:cNvSpPr/>
          <p:nvPr/>
        </p:nvSpPr>
        <p:spPr>
          <a:xfrm>
            <a:off x="9445752" y="1828800"/>
            <a:ext cx="1005840" cy="1325880"/>
          </a:xfrm>
          <a:prstGeom prst="rect">
            <a:avLst/>
          </a:prstGeom>
          <a:noFill/>
          <a:ln/>
        </p:spPr>
        <p:txBody>
          <a:bodyPr wrap="square" rtlCol="0" anchor="ctr">
            <a:normAutofit lnSpcReduction="10000"/>
          </a:bodyPr>
          <a:lstStyle/>
          <a:p>
            <a:pPr marL="0" indent="0">
              <a:buNone/>
            </a:pPr>
            <a:r>
              <a:rPr lang="en-US" sz="1050" dirty="0">
                <a:solidFill>
                  <a:srgbClr val="FFFFFF"/>
                </a:solidFill>
                <a:latin typeface="Arial" pitchFamily="34" charset="0"/>
                <a:ea typeface="Arial" pitchFamily="34" charset="-122"/>
                <a:cs typeface="Arial" pitchFamily="34" charset="-120"/>
              </a:rPr>
              <a:t>F2 found eight more frauds than default while increasing false positives from 9 to 24.</a:t>
            </a:r>
            <a:endParaRPr lang="en-US" sz="1050" dirty="0"/>
          </a:p>
        </p:txBody>
      </p:sp>
      <p:sp>
        <p:nvSpPr>
          <p:cNvPr id="27" name="Shape 23"/>
          <p:cNvSpPr/>
          <p:nvPr/>
        </p:nvSpPr>
        <p:spPr>
          <a:xfrm>
            <a:off x="8732520" y="3520440"/>
            <a:ext cx="1874520" cy="1417320"/>
          </a:xfrm>
          <a:prstGeom prst="roundRect">
            <a:avLst>
              <a:gd name="adj" fmla="val 5161"/>
            </a:avLst>
          </a:prstGeom>
          <a:solidFill>
            <a:srgbClr val="7E001E"/>
          </a:solidFill>
          <a:ln w="12700">
            <a:solidFill>
              <a:srgbClr val="7E001E"/>
            </a:solidFill>
            <a:prstDash val="solid"/>
          </a:ln>
        </p:spPr>
        <p:txBody>
          <a:bodyPr/>
          <a:lstStyle/>
          <a:p>
            <a:endParaRPr lang="en-US"/>
          </a:p>
        </p:txBody>
      </p:sp>
      <p:sp>
        <p:nvSpPr>
          <p:cNvPr id="28" name="Text 24"/>
          <p:cNvSpPr/>
          <p:nvPr/>
        </p:nvSpPr>
        <p:spPr>
          <a:xfrm>
            <a:off x="8897112" y="3730752"/>
            <a:ext cx="411480" cy="384048"/>
          </a:xfrm>
          <a:prstGeom prst="rect">
            <a:avLst/>
          </a:prstGeom>
          <a:noFill/>
          <a:ln/>
        </p:spPr>
        <p:txBody>
          <a:bodyPr wrap="square" rtlCol="0" anchor="ctr"/>
          <a:lstStyle/>
          <a:p>
            <a:pPr marL="0" indent="0">
              <a:buNone/>
            </a:pPr>
            <a:r>
              <a:rPr lang="en-US" sz="2200" dirty="0">
                <a:solidFill>
                  <a:srgbClr val="FFFFFF"/>
                </a:solidFill>
                <a:latin typeface="Arial" pitchFamily="34" charset="0"/>
                <a:ea typeface="Arial" pitchFamily="34" charset="-122"/>
                <a:cs typeface="Arial" pitchFamily="34" charset="-120"/>
              </a:rPr>
              <a:t>$</a:t>
            </a:r>
            <a:endParaRPr lang="en-US" sz="2200" dirty="0"/>
          </a:p>
        </p:txBody>
      </p:sp>
      <p:sp>
        <p:nvSpPr>
          <p:cNvPr id="29" name="Text 25"/>
          <p:cNvSpPr/>
          <p:nvPr/>
        </p:nvSpPr>
        <p:spPr>
          <a:xfrm>
            <a:off x="9445752" y="3675888"/>
            <a:ext cx="1005840" cy="292608"/>
          </a:xfrm>
          <a:prstGeom prst="rect">
            <a:avLst/>
          </a:prstGeom>
          <a:noFill/>
          <a:ln/>
        </p:spPr>
        <p:txBody>
          <a:bodyPr wrap="square" rtlCol="0" anchor="ctr">
            <a:normAutofit fontScale="55000" lnSpcReduction="20000"/>
          </a:bodyPr>
          <a:lstStyle/>
          <a:p>
            <a:pPr marL="0" indent="0">
              <a:buNone/>
            </a:pPr>
            <a:r>
              <a:rPr lang="en-US" sz="1400" dirty="0">
                <a:solidFill>
                  <a:srgbClr val="FFFFFF"/>
                </a:solidFill>
                <a:latin typeface="Arial Black" pitchFamily="34" charset="0"/>
                <a:ea typeface="Arial Black" pitchFamily="34" charset="-122"/>
                <a:cs typeface="Arial Black" pitchFamily="34" charset="-120"/>
              </a:rPr>
              <a:t>COST THRESHOLDS</a:t>
            </a:r>
            <a:endParaRPr lang="en-US" sz="1400" dirty="0"/>
          </a:p>
        </p:txBody>
      </p:sp>
      <p:sp>
        <p:nvSpPr>
          <p:cNvPr id="30" name="Text 26"/>
          <p:cNvSpPr/>
          <p:nvPr/>
        </p:nvSpPr>
        <p:spPr>
          <a:xfrm>
            <a:off x="9445752" y="4023360"/>
            <a:ext cx="1005840" cy="822960"/>
          </a:xfrm>
          <a:prstGeom prst="rect">
            <a:avLst/>
          </a:prstGeom>
          <a:noFill/>
          <a:ln/>
        </p:spPr>
        <p:txBody>
          <a:bodyPr wrap="square" rtlCol="0" anchor="ctr">
            <a:normAutofit fontScale="77500" lnSpcReduction="20000"/>
          </a:bodyPr>
          <a:lstStyle/>
          <a:p>
            <a:pPr marL="0" indent="0">
              <a:buNone/>
            </a:pPr>
            <a:r>
              <a:rPr lang="en-US" sz="1050" dirty="0">
                <a:solidFill>
                  <a:srgbClr val="FFFFFF"/>
                </a:solidFill>
                <a:latin typeface="Arial" pitchFamily="34" charset="0"/>
                <a:ea typeface="Arial" pitchFamily="34" charset="-122"/>
                <a:cs typeface="Arial" pitchFamily="34" charset="-120"/>
              </a:rPr>
              <a:t>More aggressive thresholds found only a few more frauds but produced many more false positives.</a:t>
            </a:r>
            <a:endParaRPr lang="en-US" sz="1050" dirty="0"/>
          </a:p>
        </p:txBody>
      </p:sp>
      <p:sp>
        <p:nvSpPr>
          <p:cNvPr id="31" name="Text 27"/>
          <p:cNvSpPr/>
          <p:nvPr/>
        </p:nvSpPr>
        <p:spPr>
          <a:xfrm>
            <a:off x="640080" y="5961888"/>
            <a:ext cx="10607040" cy="164592"/>
          </a:xfrm>
          <a:prstGeom prst="rect">
            <a:avLst/>
          </a:prstGeom>
          <a:noFill/>
          <a:ln/>
        </p:spPr>
        <p:txBody>
          <a:bodyPr wrap="square" lIns="254" tIns="254" rIns="254" bIns="254" rtlCol="0" anchor="ctr"/>
          <a:lstStyle/>
          <a:p>
            <a:pPr marL="0" indent="0">
              <a:buNone/>
            </a:pPr>
            <a:r>
              <a:rPr lang="en-US" sz="750" i="1" dirty="0">
                <a:solidFill>
                  <a:srgbClr val="FFFFFF"/>
                </a:solidFill>
                <a:latin typeface="Arial" pitchFamily="34" charset="0"/>
                <a:ea typeface="Arial" pitchFamily="34" charset="-122"/>
                <a:cs typeface="Arial" pitchFamily="34" charset="-120"/>
              </a:rPr>
              <a:t>Sources: self-developed confusion matrices and locked-threshold test evaluation.</a:t>
            </a:r>
            <a:endParaRPr lang="en-US" sz="7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3">
    <p:bg>
      <p:bgPr>
        <a:solidFill>
          <a:srgbClr val="F8F7F3"/>
        </a:solidFill>
        <a:effectLst/>
      </p:bgPr>
    </p:bg>
    <p:spTree>
      <p:nvGrpSpPr>
        <p:cNvPr id="1" name=""/>
        <p:cNvGrpSpPr/>
        <p:nvPr/>
      </p:nvGrpSpPr>
      <p:grpSpPr>
        <a:xfrm>
          <a:off x="0" y="0"/>
          <a:ext cx="0" cy="0"/>
          <a:chOff x="0" y="0"/>
          <a:chExt cx="0" cy="0"/>
        </a:xfrm>
      </p:grpSpPr>
      <p:sp>
        <p:nvSpPr>
          <p:cNvPr id="2" name="Shape 0"/>
          <p:cNvSpPr/>
          <p:nvPr/>
        </p:nvSpPr>
        <p:spPr>
          <a:xfrm>
            <a:off x="0" y="6144768"/>
            <a:ext cx="12191695" cy="713232"/>
          </a:xfrm>
          <a:prstGeom prst="rect">
            <a:avLst/>
          </a:prstGeom>
          <a:solidFill>
            <a:srgbClr val="C90035"/>
          </a:solidFill>
          <a:ln w="12700">
            <a:solidFill>
              <a:srgbClr val="C90035"/>
            </a:solidFill>
            <a:prstDash val="solid"/>
          </a:ln>
        </p:spPr>
        <p:txBody>
          <a:bodyPr/>
          <a:lstStyle/>
          <a:p>
            <a:endParaRPr lang="en-US"/>
          </a:p>
        </p:txBody>
      </p:sp>
      <p:sp>
        <p:nvSpPr>
          <p:cNvPr id="3" name="Shape 1"/>
          <p:cNvSpPr/>
          <p:nvPr/>
        </p:nvSpPr>
        <p:spPr>
          <a:xfrm>
            <a:off x="5897880" y="0"/>
            <a:ext cx="2468880" cy="6126480"/>
          </a:xfrm>
          <a:prstGeom prst="parallelogram">
            <a:avLst/>
          </a:prstGeom>
          <a:solidFill>
            <a:srgbClr val="EFEDEA"/>
          </a:solidFill>
          <a:ln w="12700">
            <a:solidFill>
              <a:srgbClr val="EFEDEA">
                <a:alpha val="0"/>
              </a:srgbClr>
            </a:solidFill>
            <a:prstDash val="solid"/>
          </a:ln>
        </p:spPr>
        <p:txBody>
          <a:bodyPr/>
          <a:lstStyle/>
          <a:p>
            <a:endParaRPr lang="en-US"/>
          </a:p>
        </p:txBody>
      </p:sp>
      <p:sp>
        <p:nvSpPr>
          <p:cNvPr id="4" name="Shape 2"/>
          <p:cNvSpPr/>
          <p:nvPr/>
        </p:nvSpPr>
        <p:spPr>
          <a:xfrm rot="10800000">
            <a:off x="11155680" y="0"/>
            <a:ext cx="502920" cy="6858000"/>
          </a:xfrm>
          <a:prstGeom prst="trapezoid">
            <a:avLst/>
          </a:prstGeom>
          <a:solidFill>
            <a:srgbClr val="7E001E"/>
          </a:solidFill>
          <a:ln w="12700">
            <a:solidFill>
              <a:srgbClr val="7E001E"/>
            </a:solidFill>
            <a:prstDash val="solid"/>
          </a:ln>
        </p:spPr>
        <p:txBody>
          <a:bodyPr/>
          <a:lstStyle/>
          <a:p>
            <a:endParaRPr lang="en-US"/>
          </a:p>
        </p:txBody>
      </p:sp>
      <p:sp>
        <p:nvSpPr>
          <p:cNvPr id="5" name="Shape 3"/>
          <p:cNvSpPr/>
          <p:nvPr/>
        </p:nvSpPr>
        <p:spPr>
          <a:xfrm rot="10800000">
            <a:off x="11475720" y="0"/>
            <a:ext cx="457200" cy="6858000"/>
          </a:xfrm>
          <a:prstGeom prst="trapezoid">
            <a:avLst/>
          </a:prstGeom>
          <a:solidFill>
            <a:srgbClr val="C90035"/>
          </a:solidFill>
          <a:ln w="12700">
            <a:solidFill>
              <a:srgbClr val="C90035"/>
            </a:solidFill>
            <a:prstDash val="solid"/>
          </a:ln>
        </p:spPr>
        <p:txBody>
          <a:bodyPr/>
          <a:lstStyle/>
          <a:p>
            <a:endParaRPr lang="en-US"/>
          </a:p>
        </p:txBody>
      </p:sp>
      <p:sp>
        <p:nvSpPr>
          <p:cNvPr id="6" name="Text 4"/>
          <p:cNvSpPr/>
          <p:nvPr/>
        </p:nvSpPr>
        <p:spPr>
          <a:xfrm>
            <a:off x="11064240" y="6327648"/>
            <a:ext cx="411480" cy="201168"/>
          </a:xfrm>
          <a:prstGeom prst="rect">
            <a:avLst/>
          </a:prstGeom>
          <a:noFill/>
          <a:ln/>
        </p:spPr>
        <p:txBody>
          <a:bodyPr wrap="square"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13</a:t>
            </a:r>
            <a:endParaRPr lang="en-US" sz="900" dirty="0"/>
          </a:p>
        </p:txBody>
      </p:sp>
      <p:sp>
        <p:nvSpPr>
          <p:cNvPr id="7" name="Text 5"/>
          <p:cNvSpPr/>
          <p:nvPr/>
        </p:nvSpPr>
        <p:spPr>
          <a:xfrm>
            <a:off x="640080" y="6419088"/>
            <a:ext cx="4114800" cy="164592"/>
          </a:xfrm>
          <a:prstGeom prst="rect">
            <a:avLst/>
          </a:prstGeom>
          <a:noFill/>
          <a:ln/>
        </p:spPr>
        <p:txBody>
          <a:bodyPr wrap="square" rtlCol="0" anchor="ctr"/>
          <a:lstStyle/>
          <a:p>
            <a:pPr marL="0" indent="0">
              <a:buNone/>
            </a:pPr>
            <a:r>
              <a:rPr lang="en-US" sz="800" dirty="0">
                <a:solidFill>
                  <a:srgbClr val="FFFFFF"/>
                </a:solidFill>
                <a:latin typeface="Arial" pitchFamily="34" charset="0"/>
                <a:ea typeface="Arial" pitchFamily="34" charset="-122"/>
                <a:cs typeface="Arial" pitchFamily="34" charset="-120"/>
              </a:rPr>
              <a:t>Explainability and diagnostics</a:t>
            </a:r>
            <a:endParaRPr lang="en-US" sz="800" dirty="0"/>
          </a:p>
        </p:txBody>
      </p:sp>
      <p:sp>
        <p:nvSpPr>
          <p:cNvPr id="8" name="Text 6"/>
          <p:cNvSpPr/>
          <p:nvPr/>
        </p:nvSpPr>
        <p:spPr>
          <a:xfrm>
            <a:off x="685800" y="411480"/>
            <a:ext cx="7828280" cy="868680"/>
          </a:xfrm>
          <a:prstGeom prst="rect">
            <a:avLst/>
          </a:prstGeom>
          <a:noFill/>
          <a:ln/>
        </p:spPr>
        <p:txBody>
          <a:bodyPr wrap="square" rtlCol="0" anchor="ctr">
            <a:normAutofit/>
          </a:bodyPr>
          <a:lstStyle/>
          <a:p>
            <a:pPr marL="0" indent="0">
              <a:buNone/>
            </a:pPr>
            <a:r>
              <a:rPr lang="en-US" sz="2500" b="1" dirty="0">
                <a:solidFill>
                  <a:srgbClr val="7E001E"/>
                </a:solidFill>
                <a:latin typeface="Arial Black" pitchFamily="34" charset="0"/>
                <a:ea typeface="Arial Black" pitchFamily="34" charset="-122"/>
                <a:cs typeface="Arial Black" pitchFamily="34" charset="-120"/>
              </a:rPr>
              <a:t>EXPLAINABILITY AND</a:t>
            </a:r>
            <a:r>
              <a:rPr lang="en-US" sz="2500" dirty="0"/>
              <a:t> </a:t>
            </a:r>
            <a:r>
              <a:rPr lang="en-US" sz="2500" b="1" dirty="0">
                <a:solidFill>
                  <a:srgbClr val="7E001E"/>
                </a:solidFill>
                <a:latin typeface="Arial Black" pitchFamily="34" charset="0"/>
                <a:ea typeface="Arial Black" pitchFamily="34" charset="-122"/>
                <a:cs typeface="Arial Black" pitchFamily="34" charset="-120"/>
              </a:rPr>
              <a:t>ERROR ANALYSIS</a:t>
            </a:r>
            <a:endParaRPr lang="en-US" sz="2500" dirty="0"/>
          </a:p>
        </p:txBody>
      </p:sp>
      <p:pic>
        <p:nvPicPr>
          <p:cNvPr id="9" name="Image 0" descr="/mnt/data/dissertation_media/image40.png"/>
          <p:cNvPicPr>
            <a:picLocks noChangeAspect="1"/>
          </p:cNvPicPr>
          <p:nvPr/>
        </p:nvPicPr>
        <p:blipFill>
          <a:blip r:embed="rId3"/>
          <a:stretch>
            <a:fillRect/>
          </a:stretch>
        </p:blipFill>
        <p:spPr>
          <a:xfrm>
            <a:off x="748696" y="1325880"/>
            <a:ext cx="3129472" cy="3063240"/>
          </a:xfrm>
          <a:prstGeom prst="rect">
            <a:avLst/>
          </a:prstGeom>
        </p:spPr>
      </p:pic>
      <p:pic>
        <p:nvPicPr>
          <p:cNvPr id="10" name="Image 1" descr="/mnt/data/dissertation_media/image38.png"/>
          <p:cNvPicPr>
            <a:picLocks noChangeAspect="1"/>
          </p:cNvPicPr>
          <p:nvPr/>
        </p:nvPicPr>
        <p:blipFill>
          <a:blip r:embed="rId4"/>
          <a:stretch>
            <a:fillRect/>
          </a:stretch>
        </p:blipFill>
        <p:spPr>
          <a:xfrm>
            <a:off x="4251960" y="1623447"/>
            <a:ext cx="2971800" cy="2468105"/>
          </a:xfrm>
          <a:prstGeom prst="rect">
            <a:avLst/>
          </a:prstGeom>
        </p:spPr>
      </p:pic>
      <p:pic>
        <p:nvPicPr>
          <p:cNvPr id="11" name="Image 2" descr="/mnt/data/dissertation_media/image41.png"/>
          <p:cNvPicPr>
            <a:picLocks noChangeAspect="1"/>
          </p:cNvPicPr>
          <p:nvPr/>
        </p:nvPicPr>
        <p:blipFill>
          <a:blip r:embed="rId5"/>
          <a:stretch>
            <a:fillRect/>
          </a:stretch>
        </p:blipFill>
        <p:spPr>
          <a:xfrm>
            <a:off x="7452360" y="1361499"/>
            <a:ext cx="3063240" cy="2992002"/>
          </a:xfrm>
          <a:prstGeom prst="rect">
            <a:avLst/>
          </a:prstGeom>
        </p:spPr>
      </p:pic>
      <p:sp>
        <p:nvSpPr>
          <p:cNvPr id="12" name="Shape 7"/>
          <p:cNvSpPr/>
          <p:nvPr/>
        </p:nvSpPr>
        <p:spPr>
          <a:xfrm>
            <a:off x="745236" y="4641596"/>
            <a:ext cx="3977640" cy="438912"/>
          </a:xfrm>
          <a:prstGeom prst="rect">
            <a:avLst/>
          </a:prstGeom>
          <a:solidFill>
            <a:srgbClr val="7E001E"/>
          </a:solidFill>
          <a:ln w="12700">
            <a:solidFill>
              <a:srgbClr val="7E001E"/>
            </a:solidFill>
            <a:prstDash val="solid"/>
          </a:ln>
        </p:spPr>
        <p:txBody>
          <a:bodyPr/>
          <a:lstStyle/>
          <a:p>
            <a:endParaRPr lang="en-US"/>
          </a:p>
        </p:txBody>
      </p:sp>
      <p:sp>
        <p:nvSpPr>
          <p:cNvPr id="13" name="Text 8"/>
          <p:cNvSpPr/>
          <p:nvPr/>
        </p:nvSpPr>
        <p:spPr>
          <a:xfrm>
            <a:off x="909828" y="4714748"/>
            <a:ext cx="3648456" cy="320040"/>
          </a:xfrm>
          <a:prstGeom prst="rect">
            <a:avLst/>
          </a:prstGeom>
          <a:noFill/>
          <a:ln/>
        </p:spPr>
        <p:txBody>
          <a:bodyPr wrap="square" lIns="127" tIns="127" rIns="127" bIns="127" rtlCol="0" anchor="ctr">
            <a:normAutofit lnSpcReduction="10000"/>
          </a:bodyPr>
          <a:lstStyle/>
          <a:p>
            <a:pPr marL="0" indent="0">
              <a:buNone/>
            </a:pPr>
            <a:r>
              <a:rPr lang="en-US" sz="1100" b="1" dirty="0">
                <a:solidFill>
                  <a:srgbClr val="FFFFFF"/>
                </a:solidFill>
                <a:latin typeface="Arial Black" pitchFamily="34" charset="0"/>
                <a:ea typeface="Arial Black" pitchFamily="34" charset="-122"/>
                <a:cs typeface="Arial Black" pitchFamily="34" charset="-120"/>
              </a:rPr>
              <a:t>SHAP identifies influential PCA inputs, not real-world causes</a:t>
            </a:r>
            <a:endParaRPr lang="en-US" sz="1100" dirty="0"/>
          </a:p>
        </p:txBody>
      </p:sp>
      <p:sp>
        <p:nvSpPr>
          <p:cNvPr id="14" name="Shape 9"/>
          <p:cNvSpPr/>
          <p:nvPr/>
        </p:nvSpPr>
        <p:spPr>
          <a:xfrm>
            <a:off x="4837176" y="4631436"/>
            <a:ext cx="3063240" cy="438912"/>
          </a:xfrm>
          <a:prstGeom prst="rect">
            <a:avLst/>
          </a:prstGeom>
          <a:solidFill>
            <a:srgbClr val="C90035"/>
          </a:solidFill>
          <a:ln w="12700">
            <a:solidFill>
              <a:srgbClr val="C90035"/>
            </a:solidFill>
            <a:prstDash val="solid"/>
          </a:ln>
        </p:spPr>
        <p:txBody>
          <a:bodyPr/>
          <a:lstStyle/>
          <a:p>
            <a:endParaRPr lang="en-US"/>
          </a:p>
        </p:txBody>
      </p:sp>
      <p:sp>
        <p:nvSpPr>
          <p:cNvPr id="15" name="Text 10"/>
          <p:cNvSpPr/>
          <p:nvPr/>
        </p:nvSpPr>
        <p:spPr>
          <a:xfrm>
            <a:off x="5001768" y="4690872"/>
            <a:ext cx="2734056" cy="320040"/>
          </a:xfrm>
          <a:prstGeom prst="rect">
            <a:avLst/>
          </a:prstGeom>
          <a:noFill/>
          <a:ln/>
        </p:spPr>
        <p:txBody>
          <a:bodyPr wrap="square" lIns="127" tIns="127" rIns="127" bIns="127" rtlCol="0" anchor="ctr">
            <a:normAutofit lnSpcReduction="10000"/>
          </a:bodyPr>
          <a:lstStyle/>
          <a:p>
            <a:pPr marL="0" indent="0">
              <a:buNone/>
            </a:pPr>
            <a:r>
              <a:rPr lang="en-US" sz="1100" b="1" dirty="0">
                <a:solidFill>
                  <a:srgbClr val="FFFFFF"/>
                </a:solidFill>
                <a:latin typeface="Arial Black" pitchFamily="34" charset="0"/>
                <a:ea typeface="Arial Black" pitchFamily="34" charset="-122"/>
                <a:cs typeface="Arial Black" pitchFamily="34" charset="-120"/>
              </a:rPr>
              <a:t>Calibration checked with Brier score and curve</a:t>
            </a:r>
            <a:endParaRPr lang="en-US" sz="1100" dirty="0"/>
          </a:p>
        </p:txBody>
      </p:sp>
      <p:sp>
        <p:nvSpPr>
          <p:cNvPr id="16" name="Shape 11"/>
          <p:cNvSpPr/>
          <p:nvPr/>
        </p:nvSpPr>
        <p:spPr>
          <a:xfrm>
            <a:off x="7987284" y="4629912"/>
            <a:ext cx="2788920" cy="438912"/>
          </a:xfrm>
          <a:prstGeom prst="rect">
            <a:avLst/>
          </a:prstGeom>
          <a:solidFill>
            <a:srgbClr val="7E001E"/>
          </a:solidFill>
          <a:ln w="12700">
            <a:solidFill>
              <a:srgbClr val="7E001E"/>
            </a:solidFill>
            <a:prstDash val="solid"/>
          </a:ln>
        </p:spPr>
        <p:txBody>
          <a:bodyPr/>
          <a:lstStyle/>
          <a:p>
            <a:endParaRPr lang="en-US"/>
          </a:p>
        </p:txBody>
      </p:sp>
      <p:sp>
        <p:nvSpPr>
          <p:cNvPr id="17" name="Text 12"/>
          <p:cNvSpPr/>
          <p:nvPr/>
        </p:nvSpPr>
        <p:spPr>
          <a:xfrm>
            <a:off x="8151876" y="4703064"/>
            <a:ext cx="2459736" cy="320040"/>
          </a:xfrm>
          <a:prstGeom prst="rect">
            <a:avLst/>
          </a:prstGeom>
          <a:noFill/>
          <a:ln/>
        </p:spPr>
        <p:txBody>
          <a:bodyPr wrap="square" lIns="127" tIns="127" rIns="127" bIns="127" rtlCol="0" anchor="ctr">
            <a:normAutofit lnSpcReduction="10000"/>
          </a:bodyPr>
          <a:lstStyle/>
          <a:p>
            <a:pPr marL="0" indent="0">
              <a:buNone/>
            </a:pPr>
            <a:r>
              <a:rPr lang="en-US" sz="1100" b="1" dirty="0">
                <a:solidFill>
                  <a:srgbClr val="FFFFFF"/>
                </a:solidFill>
                <a:latin typeface="Arial Black" pitchFamily="34" charset="0"/>
                <a:ea typeface="Arial Black" pitchFamily="34" charset="-122"/>
                <a:cs typeface="Arial Black" pitchFamily="34" charset="-120"/>
              </a:rPr>
              <a:t>Error analysis focuses on missed fraud cases</a:t>
            </a:r>
            <a:endParaRPr lang="en-US" sz="1100" dirty="0"/>
          </a:p>
        </p:txBody>
      </p:sp>
      <p:sp>
        <p:nvSpPr>
          <p:cNvPr id="18" name="Text 13"/>
          <p:cNvSpPr/>
          <p:nvPr/>
        </p:nvSpPr>
        <p:spPr>
          <a:xfrm>
            <a:off x="640080" y="5961888"/>
            <a:ext cx="10607040" cy="164592"/>
          </a:xfrm>
          <a:prstGeom prst="rect">
            <a:avLst/>
          </a:prstGeom>
          <a:noFill/>
          <a:ln/>
        </p:spPr>
        <p:txBody>
          <a:bodyPr wrap="square" lIns="254" tIns="254" rIns="254" bIns="254" rtlCol="0" anchor="ctr"/>
          <a:lstStyle/>
          <a:p>
            <a:pPr marL="0" indent="0">
              <a:buNone/>
            </a:pPr>
            <a:r>
              <a:rPr lang="en-US" sz="750" i="1" dirty="0">
                <a:solidFill>
                  <a:srgbClr val="FFFFFF"/>
                </a:solidFill>
                <a:latin typeface="Arial" pitchFamily="34" charset="0"/>
                <a:ea typeface="Arial" pitchFamily="34" charset="-122"/>
                <a:cs typeface="Arial" pitchFamily="34" charset="-120"/>
              </a:rPr>
              <a:t>Sources: SHAP explainability [27]; self-developed calibration and error-analysis outputs.</a:t>
            </a:r>
            <a:endParaRPr lang="en-US" sz="7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4">
    <p:bg>
      <p:bgPr>
        <a:solidFill>
          <a:srgbClr val="F8F7F3"/>
        </a:solidFill>
        <a:effectLst/>
      </p:bgPr>
    </p:bg>
    <p:spTree>
      <p:nvGrpSpPr>
        <p:cNvPr id="1" name=""/>
        <p:cNvGrpSpPr/>
        <p:nvPr/>
      </p:nvGrpSpPr>
      <p:grpSpPr>
        <a:xfrm>
          <a:off x="0" y="0"/>
          <a:ext cx="0" cy="0"/>
          <a:chOff x="0" y="0"/>
          <a:chExt cx="0" cy="0"/>
        </a:xfrm>
      </p:grpSpPr>
      <p:sp>
        <p:nvSpPr>
          <p:cNvPr id="2" name="Shape 0"/>
          <p:cNvSpPr/>
          <p:nvPr/>
        </p:nvSpPr>
        <p:spPr>
          <a:xfrm>
            <a:off x="0" y="6144768"/>
            <a:ext cx="12191695" cy="713232"/>
          </a:xfrm>
          <a:prstGeom prst="rect">
            <a:avLst/>
          </a:prstGeom>
          <a:solidFill>
            <a:srgbClr val="C90035"/>
          </a:solidFill>
          <a:ln w="12700">
            <a:solidFill>
              <a:srgbClr val="C90035"/>
            </a:solidFill>
            <a:prstDash val="solid"/>
          </a:ln>
        </p:spPr>
        <p:txBody>
          <a:bodyPr/>
          <a:lstStyle/>
          <a:p>
            <a:endParaRPr lang="en-US"/>
          </a:p>
        </p:txBody>
      </p:sp>
      <p:sp>
        <p:nvSpPr>
          <p:cNvPr id="3" name="Shape 1"/>
          <p:cNvSpPr/>
          <p:nvPr/>
        </p:nvSpPr>
        <p:spPr>
          <a:xfrm>
            <a:off x="5897880" y="0"/>
            <a:ext cx="2468880" cy="6126480"/>
          </a:xfrm>
          <a:prstGeom prst="parallelogram">
            <a:avLst/>
          </a:prstGeom>
          <a:solidFill>
            <a:srgbClr val="EFEDEA"/>
          </a:solidFill>
          <a:ln w="12700">
            <a:solidFill>
              <a:srgbClr val="EFEDEA">
                <a:alpha val="0"/>
              </a:srgbClr>
            </a:solidFill>
            <a:prstDash val="solid"/>
          </a:ln>
        </p:spPr>
        <p:txBody>
          <a:bodyPr/>
          <a:lstStyle/>
          <a:p>
            <a:endParaRPr lang="en-US"/>
          </a:p>
        </p:txBody>
      </p:sp>
      <p:sp>
        <p:nvSpPr>
          <p:cNvPr id="4" name="Shape 2"/>
          <p:cNvSpPr/>
          <p:nvPr/>
        </p:nvSpPr>
        <p:spPr>
          <a:xfrm rot="10800000">
            <a:off x="11155680" y="0"/>
            <a:ext cx="502920" cy="6858000"/>
          </a:xfrm>
          <a:prstGeom prst="trapezoid">
            <a:avLst/>
          </a:prstGeom>
          <a:solidFill>
            <a:srgbClr val="7E001E"/>
          </a:solidFill>
          <a:ln w="12700">
            <a:solidFill>
              <a:srgbClr val="7E001E"/>
            </a:solidFill>
            <a:prstDash val="solid"/>
          </a:ln>
        </p:spPr>
        <p:txBody>
          <a:bodyPr/>
          <a:lstStyle/>
          <a:p>
            <a:endParaRPr lang="en-US"/>
          </a:p>
        </p:txBody>
      </p:sp>
      <p:sp>
        <p:nvSpPr>
          <p:cNvPr id="5" name="Shape 3"/>
          <p:cNvSpPr/>
          <p:nvPr/>
        </p:nvSpPr>
        <p:spPr>
          <a:xfrm rot="10800000">
            <a:off x="11475720" y="0"/>
            <a:ext cx="457200" cy="6858000"/>
          </a:xfrm>
          <a:prstGeom prst="trapezoid">
            <a:avLst/>
          </a:prstGeom>
          <a:solidFill>
            <a:srgbClr val="C90035"/>
          </a:solidFill>
          <a:ln w="12700">
            <a:solidFill>
              <a:srgbClr val="C90035"/>
            </a:solidFill>
            <a:prstDash val="solid"/>
          </a:ln>
        </p:spPr>
        <p:txBody>
          <a:bodyPr/>
          <a:lstStyle/>
          <a:p>
            <a:endParaRPr lang="en-US"/>
          </a:p>
        </p:txBody>
      </p:sp>
      <p:sp>
        <p:nvSpPr>
          <p:cNvPr id="6" name="Text 4"/>
          <p:cNvSpPr/>
          <p:nvPr/>
        </p:nvSpPr>
        <p:spPr>
          <a:xfrm>
            <a:off x="11064240" y="6327648"/>
            <a:ext cx="411480" cy="201168"/>
          </a:xfrm>
          <a:prstGeom prst="rect">
            <a:avLst/>
          </a:prstGeom>
          <a:noFill/>
          <a:ln/>
        </p:spPr>
        <p:txBody>
          <a:bodyPr wrap="square"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14</a:t>
            </a:r>
            <a:endParaRPr lang="en-US" sz="900" dirty="0"/>
          </a:p>
        </p:txBody>
      </p:sp>
      <p:sp>
        <p:nvSpPr>
          <p:cNvPr id="7" name="Text 5"/>
          <p:cNvSpPr/>
          <p:nvPr/>
        </p:nvSpPr>
        <p:spPr>
          <a:xfrm>
            <a:off x="640080" y="6419088"/>
            <a:ext cx="4114800" cy="164592"/>
          </a:xfrm>
          <a:prstGeom prst="rect">
            <a:avLst/>
          </a:prstGeom>
          <a:noFill/>
          <a:ln/>
        </p:spPr>
        <p:txBody>
          <a:bodyPr wrap="square" rtlCol="0" anchor="ctr"/>
          <a:lstStyle/>
          <a:p>
            <a:pPr marL="0" indent="0">
              <a:buNone/>
            </a:pPr>
            <a:r>
              <a:rPr lang="en-US" sz="800" dirty="0">
                <a:solidFill>
                  <a:srgbClr val="FFFFFF"/>
                </a:solidFill>
                <a:latin typeface="Arial" pitchFamily="34" charset="0"/>
                <a:ea typeface="Arial" pitchFamily="34" charset="-122"/>
                <a:cs typeface="Arial" pitchFamily="34" charset="-120"/>
              </a:rPr>
              <a:t>Conclusion and recommendations</a:t>
            </a:r>
            <a:endParaRPr lang="en-US" sz="800" dirty="0"/>
          </a:p>
        </p:txBody>
      </p:sp>
      <p:sp>
        <p:nvSpPr>
          <p:cNvPr id="8" name="Text 6"/>
          <p:cNvSpPr/>
          <p:nvPr/>
        </p:nvSpPr>
        <p:spPr>
          <a:xfrm>
            <a:off x="685800" y="338328"/>
            <a:ext cx="4480560" cy="1234440"/>
          </a:xfrm>
          <a:prstGeom prst="rect">
            <a:avLst/>
          </a:prstGeom>
          <a:noFill/>
          <a:ln/>
        </p:spPr>
        <p:txBody>
          <a:bodyPr wrap="square" rtlCol="0" anchor="ctr">
            <a:normAutofit/>
          </a:bodyPr>
          <a:lstStyle/>
          <a:p>
            <a:pPr marL="0" indent="0">
              <a:buNone/>
            </a:pPr>
            <a:r>
              <a:rPr lang="en-US" sz="3000" b="1" dirty="0">
                <a:solidFill>
                  <a:srgbClr val="7E001E"/>
                </a:solidFill>
                <a:latin typeface="Arial Black" pitchFamily="34" charset="0"/>
                <a:ea typeface="Arial Black" pitchFamily="34" charset="-122"/>
                <a:cs typeface="Arial Black" pitchFamily="34" charset="-120"/>
              </a:rPr>
              <a:t>KEY CONCLUSIONS</a:t>
            </a:r>
            <a:endParaRPr lang="en-US" sz="3000" dirty="0"/>
          </a:p>
        </p:txBody>
      </p:sp>
      <p:sp>
        <p:nvSpPr>
          <p:cNvPr id="9" name="Shape 7"/>
          <p:cNvSpPr/>
          <p:nvPr/>
        </p:nvSpPr>
        <p:spPr>
          <a:xfrm>
            <a:off x="749808" y="1417320"/>
            <a:ext cx="4526280" cy="822960"/>
          </a:xfrm>
          <a:prstGeom prst="roundRect">
            <a:avLst>
              <a:gd name="adj" fmla="val 8889"/>
            </a:avLst>
          </a:prstGeom>
          <a:solidFill>
            <a:srgbClr val="7E001E"/>
          </a:solidFill>
          <a:ln w="12700">
            <a:solidFill>
              <a:srgbClr val="7E001E"/>
            </a:solidFill>
            <a:prstDash val="solid"/>
          </a:ln>
        </p:spPr>
        <p:txBody>
          <a:bodyPr/>
          <a:lstStyle/>
          <a:p>
            <a:endParaRPr lang="en-US"/>
          </a:p>
        </p:txBody>
      </p:sp>
      <p:sp>
        <p:nvSpPr>
          <p:cNvPr id="10" name="Text 8"/>
          <p:cNvSpPr/>
          <p:nvPr/>
        </p:nvSpPr>
        <p:spPr>
          <a:xfrm>
            <a:off x="914400" y="1627632"/>
            <a:ext cx="411480" cy="384048"/>
          </a:xfrm>
          <a:prstGeom prst="rect">
            <a:avLst/>
          </a:prstGeom>
          <a:noFill/>
          <a:ln/>
        </p:spPr>
        <p:txBody>
          <a:bodyPr wrap="square" rtlCol="0" anchor="ctr"/>
          <a:lstStyle/>
          <a:p>
            <a:pPr marL="0" indent="0">
              <a:buNone/>
            </a:pPr>
            <a:r>
              <a:rPr lang="en-US" sz="2200" dirty="0">
                <a:solidFill>
                  <a:srgbClr val="FFFFFF"/>
                </a:solidFill>
                <a:latin typeface="Arial" pitchFamily="34" charset="0"/>
                <a:ea typeface="Arial" pitchFamily="34" charset="-122"/>
                <a:cs typeface="Arial" pitchFamily="34" charset="-120"/>
              </a:rPr>
              <a:t>1</a:t>
            </a:r>
            <a:endParaRPr lang="en-US" sz="2200" dirty="0"/>
          </a:p>
        </p:txBody>
      </p:sp>
      <p:sp>
        <p:nvSpPr>
          <p:cNvPr id="11" name="Text 9"/>
          <p:cNvSpPr/>
          <p:nvPr/>
        </p:nvSpPr>
        <p:spPr>
          <a:xfrm>
            <a:off x="1463040" y="1572768"/>
            <a:ext cx="3657600" cy="292608"/>
          </a:xfrm>
          <a:prstGeom prst="rect">
            <a:avLst/>
          </a:prstGeom>
          <a:noFill/>
          <a:ln/>
        </p:spPr>
        <p:txBody>
          <a:bodyPr wrap="square" rtlCol="0" anchor="ctr">
            <a:normAutofit lnSpcReduction="10000"/>
          </a:bodyPr>
          <a:lstStyle/>
          <a:p>
            <a:pPr marL="0" indent="0">
              <a:buNone/>
            </a:pPr>
            <a:r>
              <a:rPr lang="en-US" sz="1400" dirty="0">
                <a:solidFill>
                  <a:srgbClr val="FFFFFF"/>
                </a:solidFill>
                <a:latin typeface="Arial Black" pitchFamily="34" charset="0"/>
                <a:ea typeface="Arial Black" pitchFamily="34" charset="-122"/>
                <a:cs typeface="Arial Black" pitchFamily="34" charset="-120"/>
              </a:rPr>
              <a:t>MAIN FINDING</a:t>
            </a:r>
            <a:endParaRPr lang="en-US" sz="1400" dirty="0"/>
          </a:p>
        </p:txBody>
      </p:sp>
      <p:sp>
        <p:nvSpPr>
          <p:cNvPr id="12" name="Text 10"/>
          <p:cNvSpPr/>
          <p:nvPr/>
        </p:nvSpPr>
        <p:spPr>
          <a:xfrm>
            <a:off x="1463040" y="1920240"/>
            <a:ext cx="3657600" cy="228600"/>
          </a:xfrm>
          <a:prstGeom prst="rect">
            <a:avLst/>
          </a:prstGeom>
          <a:noFill/>
          <a:ln/>
        </p:spPr>
        <p:txBody>
          <a:bodyPr wrap="square" rtlCol="0" anchor="ctr">
            <a:normAutofit fontScale="55000" lnSpcReduction="20000"/>
          </a:bodyPr>
          <a:lstStyle/>
          <a:p>
            <a:pPr marL="0" indent="0">
              <a:buNone/>
            </a:pPr>
            <a:r>
              <a:rPr lang="en-US" sz="1050" dirty="0">
                <a:solidFill>
                  <a:srgbClr val="FFFFFF"/>
                </a:solidFill>
                <a:latin typeface="Arial" pitchFamily="34" charset="0"/>
                <a:ea typeface="Arial" pitchFamily="34" charset="-122"/>
                <a:cs typeface="Arial" pitchFamily="34" charset="-120"/>
              </a:rPr>
              <a:t>XGB_original was the strongest overall configuration by cross-validation average precision.</a:t>
            </a:r>
            <a:endParaRPr lang="en-US" sz="1050" dirty="0"/>
          </a:p>
        </p:txBody>
      </p:sp>
      <p:sp>
        <p:nvSpPr>
          <p:cNvPr id="13" name="Shape 11"/>
          <p:cNvSpPr/>
          <p:nvPr/>
        </p:nvSpPr>
        <p:spPr>
          <a:xfrm>
            <a:off x="749808" y="2487168"/>
            <a:ext cx="4526280" cy="822960"/>
          </a:xfrm>
          <a:prstGeom prst="roundRect">
            <a:avLst>
              <a:gd name="adj" fmla="val 8889"/>
            </a:avLst>
          </a:prstGeom>
          <a:solidFill>
            <a:srgbClr val="7E001E"/>
          </a:solidFill>
          <a:ln w="12700">
            <a:solidFill>
              <a:srgbClr val="7E001E"/>
            </a:solidFill>
            <a:prstDash val="solid"/>
          </a:ln>
        </p:spPr>
        <p:txBody>
          <a:bodyPr/>
          <a:lstStyle/>
          <a:p>
            <a:endParaRPr lang="en-US"/>
          </a:p>
        </p:txBody>
      </p:sp>
      <p:sp>
        <p:nvSpPr>
          <p:cNvPr id="14" name="Text 12"/>
          <p:cNvSpPr/>
          <p:nvPr/>
        </p:nvSpPr>
        <p:spPr>
          <a:xfrm>
            <a:off x="914400" y="2697480"/>
            <a:ext cx="411480" cy="384048"/>
          </a:xfrm>
          <a:prstGeom prst="rect">
            <a:avLst/>
          </a:prstGeom>
          <a:noFill/>
          <a:ln/>
        </p:spPr>
        <p:txBody>
          <a:bodyPr wrap="square" rtlCol="0" anchor="ctr"/>
          <a:lstStyle/>
          <a:p>
            <a:pPr marL="0" indent="0">
              <a:buNone/>
            </a:pPr>
            <a:r>
              <a:rPr lang="en-US" sz="2200" dirty="0">
                <a:solidFill>
                  <a:srgbClr val="FFFFFF"/>
                </a:solidFill>
                <a:latin typeface="Arial" pitchFamily="34" charset="0"/>
                <a:ea typeface="Arial" pitchFamily="34" charset="-122"/>
                <a:cs typeface="Arial" pitchFamily="34" charset="-120"/>
              </a:rPr>
              <a:t>2</a:t>
            </a:r>
            <a:endParaRPr lang="en-US" sz="2200" dirty="0"/>
          </a:p>
        </p:txBody>
      </p:sp>
      <p:sp>
        <p:nvSpPr>
          <p:cNvPr id="15" name="Text 13"/>
          <p:cNvSpPr/>
          <p:nvPr/>
        </p:nvSpPr>
        <p:spPr>
          <a:xfrm>
            <a:off x="1463040" y="2642616"/>
            <a:ext cx="3657600" cy="292608"/>
          </a:xfrm>
          <a:prstGeom prst="rect">
            <a:avLst/>
          </a:prstGeom>
          <a:noFill/>
          <a:ln/>
        </p:spPr>
        <p:txBody>
          <a:bodyPr wrap="square" rtlCol="0" anchor="ctr">
            <a:normAutofit lnSpcReduction="10000"/>
          </a:bodyPr>
          <a:lstStyle/>
          <a:p>
            <a:pPr marL="0" indent="0">
              <a:buNone/>
            </a:pPr>
            <a:r>
              <a:rPr lang="en-US" sz="1400" dirty="0">
                <a:solidFill>
                  <a:srgbClr val="FFFFFF"/>
                </a:solidFill>
                <a:latin typeface="Arial Black" pitchFamily="34" charset="0"/>
                <a:ea typeface="Arial Black" pitchFamily="34" charset="-122"/>
                <a:cs typeface="Arial Black" pitchFamily="34" charset="-120"/>
              </a:rPr>
              <a:t>IMBALANCE LESSON</a:t>
            </a:r>
            <a:endParaRPr lang="en-US" sz="1400" dirty="0"/>
          </a:p>
        </p:txBody>
      </p:sp>
      <p:sp>
        <p:nvSpPr>
          <p:cNvPr id="16" name="Text 14"/>
          <p:cNvSpPr/>
          <p:nvPr/>
        </p:nvSpPr>
        <p:spPr>
          <a:xfrm>
            <a:off x="1463040" y="2990088"/>
            <a:ext cx="3657600" cy="228600"/>
          </a:xfrm>
          <a:prstGeom prst="rect">
            <a:avLst/>
          </a:prstGeom>
          <a:noFill/>
          <a:ln/>
        </p:spPr>
        <p:txBody>
          <a:bodyPr wrap="square" rtlCol="0" anchor="ctr">
            <a:normAutofit fontScale="77500" lnSpcReduction="20000"/>
          </a:bodyPr>
          <a:lstStyle/>
          <a:p>
            <a:pPr marL="0" indent="0">
              <a:buNone/>
            </a:pPr>
            <a:r>
              <a:rPr lang="en-US" sz="1050" dirty="0">
                <a:solidFill>
                  <a:srgbClr val="FFFFFF"/>
                </a:solidFill>
                <a:latin typeface="Arial" pitchFamily="34" charset="0"/>
                <a:ea typeface="Arial" pitchFamily="34" charset="-122"/>
                <a:cs typeface="Arial" pitchFamily="34" charset="-120"/>
              </a:rPr>
              <a:t>SMOTE helped Random Forest, but did not outperform original XGBoost.</a:t>
            </a:r>
            <a:endParaRPr lang="en-US" sz="1050" dirty="0"/>
          </a:p>
        </p:txBody>
      </p:sp>
      <p:sp>
        <p:nvSpPr>
          <p:cNvPr id="17" name="Shape 15"/>
          <p:cNvSpPr/>
          <p:nvPr/>
        </p:nvSpPr>
        <p:spPr>
          <a:xfrm>
            <a:off x="749808" y="3557016"/>
            <a:ext cx="4526280" cy="822960"/>
          </a:xfrm>
          <a:prstGeom prst="roundRect">
            <a:avLst>
              <a:gd name="adj" fmla="val 8889"/>
            </a:avLst>
          </a:prstGeom>
          <a:solidFill>
            <a:srgbClr val="7E001E"/>
          </a:solidFill>
          <a:ln w="12700">
            <a:solidFill>
              <a:srgbClr val="7E001E"/>
            </a:solidFill>
            <a:prstDash val="solid"/>
          </a:ln>
        </p:spPr>
        <p:txBody>
          <a:bodyPr/>
          <a:lstStyle/>
          <a:p>
            <a:endParaRPr lang="en-US"/>
          </a:p>
        </p:txBody>
      </p:sp>
      <p:sp>
        <p:nvSpPr>
          <p:cNvPr id="18" name="Text 16"/>
          <p:cNvSpPr/>
          <p:nvPr/>
        </p:nvSpPr>
        <p:spPr>
          <a:xfrm>
            <a:off x="914400" y="3767328"/>
            <a:ext cx="411480" cy="384048"/>
          </a:xfrm>
          <a:prstGeom prst="rect">
            <a:avLst/>
          </a:prstGeom>
          <a:noFill/>
          <a:ln/>
        </p:spPr>
        <p:txBody>
          <a:bodyPr wrap="square" rtlCol="0" anchor="ctr"/>
          <a:lstStyle/>
          <a:p>
            <a:pPr marL="0" indent="0">
              <a:buNone/>
            </a:pPr>
            <a:r>
              <a:rPr lang="en-US" sz="2200" dirty="0">
                <a:solidFill>
                  <a:srgbClr val="FFFFFF"/>
                </a:solidFill>
                <a:latin typeface="Arial" pitchFamily="34" charset="0"/>
                <a:ea typeface="Arial" pitchFamily="34" charset="-122"/>
                <a:cs typeface="Arial" pitchFamily="34" charset="-120"/>
              </a:rPr>
              <a:t>3</a:t>
            </a:r>
            <a:endParaRPr lang="en-US" sz="2200" dirty="0"/>
          </a:p>
        </p:txBody>
      </p:sp>
      <p:sp>
        <p:nvSpPr>
          <p:cNvPr id="19" name="Text 17"/>
          <p:cNvSpPr/>
          <p:nvPr/>
        </p:nvSpPr>
        <p:spPr>
          <a:xfrm>
            <a:off x="1463040" y="3712464"/>
            <a:ext cx="3657600" cy="292608"/>
          </a:xfrm>
          <a:prstGeom prst="rect">
            <a:avLst/>
          </a:prstGeom>
          <a:noFill/>
          <a:ln/>
        </p:spPr>
        <p:txBody>
          <a:bodyPr wrap="square" rtlCol="0" anchor="ctr">
            <a:normAutofit lnSpcReduction="10000"/>
          </a:bodyPr>
          <a:lstStyle/>
          <a:p>
            <a:pPr marL="0" indent="0">
              <a:buNone/>
            </a:pPr>
            <a:r>
              <a:rPr lang="en-US" sz="1400" dirty="0">
                <a:solidFill>
                  <a:srgbClr val="FFFFFF"/>
                </a:solidFill>
                <a:latin typeface="Arial Black" pitchFamily="34" charset="0"/>
                <a:ea typeface="Arial Black" pitchFamily="34" charset="-122"/>
                <a:cs typeface="Arial Black" pitchFamily="34" charset="-120"/>
              </a:rPr>
              <a:t>OPERATING POINT</a:t>
            </a:r>
            <a:endParaRPr lang="en-US" sz="1400" dirty="0"/>
          </a:p>
        </p:txBody>
      </p:sp>
      <p:sp>
        <p:nvSpPr>
          <p:cNvPr id="20" name="Text 18"/>
          <p:cNvSpPr/>
          <p:nvPr/>
        </p:nvSpPr>
        <p:spPr>
          <a:xfrm>
            <a:off x="1463040" y="4059936"/>
            <a:ext cx="3657600" cy="228600"/>
          </a:xfrm>
          <a:prstGeom prst="rect">
            <a:avLst/>
          </a:prstGeom>
          <a:noFill/>
          <a:ln/>
        </p:spPr>
        <p:txBody>
          <a:bodyPr wrap="square" rtlCol="0" anchor="ctr">
            <a:normAutofit fontScale="55000" lnSpcReduction="20000"/>
          </a:bodyPr>
          <a:lstStyle/>
          <a:p>
            <a:pPr marL="0" indent="0">
              <a:buNone/>
            </a:pPr>
            <a:r>
              <a:rPr lang="en-US" sz="1050" dirty="0">
                <a:solidFill>
                  <a:srgbClr val="FFFFFF"/>
                </a:solidFill>
                <a:latin typeface="Arial" pitchFamily="34" charset="0"/>
                <a:ea typeface="Arial" pitchFamily="34" charset="-122"/>
                <a:cs typeface="Arial" pitchFamily="34" charset="-120"/>
              </a:rPr>
              <a:t>F2 threshold was recommended because it improved detection without excessive false positives.</a:t>
            </a:r>
            <a:endParaRPr lang="en-US" sz="1050" dirty="0"/>
          </a:p>
        </p:txBody>
      </p:sp>
      <p:sp>
        <p:nvSpPr>
          <p:cNvPr id="21" name="Shape 19"/>
          <p:cNvSpPr/>
          <p:nvPr/>
        </p:nvSpPr>
        <p:spPr>
          <a:xfrm>
            <a:off x="5760720" y="987552"/>
            <a:ext cx="3108960" cy="457200"/>
          </a:xfrm>
          <a:prstGeom prst="rect">
            <a:avLst/>
          </a:prstGeom>
          <a:solidFill>
            <a:srgbClr val="7E001E"/>
          </a:solidFill>
          <a:ln w="12700">
            <a:solidFill>
              <a:srgbClr val="7E001E"/>
            </a:solidFill>
            <a:prstDash val="solid"/>
          </a:ln>
        </p:spPr>
        <p:txBody>
          <a:bodyPr/>
          <a:lstStyle/>
          <a:p>
            <a:endParaRPr lang="en-US"/>
          </a:p>
        </p:txBody>
      </p:sp>
      <p:sp>
        <p:nvSpPr>
          <p:cNvPr id="22" name="Text 20"/>
          <p:cNvSpPr/>
          <p:nvPr/>
        </p:nvSpPr>
        <p:spPr>
          <a:xfrm>
            <a:off x="5925312" y="1060704"/>
            <a:ext cx="2779776" cy="338328"/>
          </a:xfrm>
          <a:prstGeom prst="rect">
            <a:avLst/>
          </a:prstGeom>
          <a:noFill/>
          <a:ln/>
        </p:spPr>
        <p:txBody>
          <a:bodyPr wrap="square" lIns="127" tIns="127" rIns="127" bIns="127" rtlCol="0" anchor="ctr">
            <a:normAutofit/>
          </a:bodyPr>
          <a:lstStyle/>
          <a:p>
            <a:pPr marL="0" indent="0">
              <a:buNone/>
            </a:pPr>
            <a:r>
              <a:rPr lang="en-US" sz="1400" b="1" dirty="0">
                <a:solidFill>
                  <a:srgbClr val="FFFFFF"/>
                </a:solidFill>
                <a:latin typeface="Arial Black" pitchFamily="34" charset="0"/>
                <a:ea typeface="Arial Black" pitchFamily="34" charset="-122"/>
                <a:cs typeface="Arial Black" pitchFamily="34" charset="-120"/>
              </a:rPr>
              <a:t>Limitations</a:t>
            </a:r>
            <a:endParaRPr lang="en-US" sz="1400" dirty="0"/>
          </a:p>
        </p:txBody>
      </p:sp>
      <p:sp>
        <p:nvSpPr>
          <p:cNvPr id="23" name="Text 21"/>
          <p:cNvSpPr/>
          <p:nvPr/>
        </p:nvSpPr>
        <p:spPr>
          <a:xfrm>
            <a:off x="5760720" y="1664208"/>
            <a:ext cx="4023360" cy="1554480"/>
          </a:xfrm>
          <a:prstGeom prst="rect">
            <a:avLst/>
          </a:prstGeom>
          <a:noFill/>
          <a:ln/>
        </p:spPr>
        <p:txBody>
          <a:bodyPr wrap="square" lIns="635" tIns="635" rIns="635" bIns="635" rtlCol="0" anchor="ctr">
            <a:normAutofit/>
          </a:bodyPr>
          <a:lstStyle/>
          <a:p>
            <a:pPr marL="0" indent="0">
              <a:buNone/>
            </a:pPr>
            <a:r>
              <a:rPr lang="en-US" sz="1400" dirty="0">
                <a:solidFill>
                  <a:srgbClr val="241F20"/>
                </a:solidFill>
                <a:latin typeface="Arial" pitchFamily="34" charset="0"/>
                <a:ea typeface="Arial" pitchFamily="34" charset="-122"/>
                <a:cs typeface="Arial" pitchFamily="34" charset="-120"/>
              </a:rPr>
              <a:t>• Two-day historical dataset
• Anonymised PCA features
• No customer/merchant/device identifiers
• Limited deployment generalisability</a:t>
            </a:r>
            <a:endParaRPr lang="en-US" sz="1400" dirty="0"/>
          </a:p>
        </p:txBody>
      </p:sp>
      <p:sp>
        <p:nvSpPr>
          <p:cNvPr id="24" name="Shape 22"/>
          <p:cNvSpPr/>
          <p:nvPr/>
        </p:nvSpPr>
        <p:spPr>
          <a:xfrm>
            <a:off x="5760720" y="3566160"/>
            <a:ext cx="3108960" cy="457200"/>
          </a:xfrm>
          <a:prstGeom prst="rect">
            <a:avLst/>
          </a:prstGeom>
          <a:solidFill>
            <a:srgbClr val="C90035"/>
          </a:solidFill>
          <a:ln w="12700">
            <a:solidFill>
              <a:srgbClr val="C90035"/>
            </a:solidFill>
            <a:prstDash val="solid"/>
          </a:ln>
        </p:spPr>
        <p:txBody>
          <a:bodyPr/>
          <a:lstStyle/>
          <a:p>
            <a:endParaRPr lang="en-US"/>
          </a:p>
        </p:txBody>
      </p:sp>
      <p:sp>
        <p:nvSpPr>
          <p:cNvPr id="25" name="Text 23"/>
          <p:cNvSpPr/>
          <p:nvPr/>
        </p:nvSpPr>
        <p:spPr>
          <a:xfrm>
            <a:off x="5925312" y="3639312"/>
            <a:ext cx="2779776" cy="338328"/>
          </a:xfrm>
          <a:prstGeom prst="rect">
            <a:avLst/>
          </a:prstGeom>
          <a:noFill/>
          <a:ln/>
        </p:spPr>
        <p:txBody>
          <a:bodyPr wrap="square" lIns="127" tIns="127" rIns="127" bIns="127" rtlCol="0" anchor="ctr">
            <a:normAutofit/>
          </a:bodyPr>
          <a:lstStyle/>
          <a:p>
            <a:pPr marL="0" indent="0">
              <a:buNone/>
            </a:pPr>
            <a:r>
              <a:rPr lang="en-US" sz="1400" b="1" dirty="0">
                <a:solidFill>
                  <a:srgbClr val="FFFFFF"/>
                </a:solidFill>
                <a:latin typeface="Arial Black" pitchFamily="34" charset="0"/>
                <a:ea typeface="Arial Black" pitchFamily="34" charset="-122"/>
                <a:cs typeface="Arial Black" pitchFamily="34" charset="-120"/>
              </a:rPr>
              <a:t>Future work</a:t>
            </a:r>
            <a:endParaRPr lang="en-US" sz="1400" dirty="0"/>
          </a:p>
        </p:txBody>
      </p:sp>
      <p:sp>
        <p:nvSpPr>
          <p:cNvPr id="26" name="Text 24"/>
          <p:cNvSpPr/>
          <p:nvPr/>
        </p:nvSpPr>
        <p:spPr>
          <a:xfrm>
            <a:off x="5760720" y="4224528"/>
            <a:ext cx="4023360" cy="1463040"/>
          </a:xfrm>
          <a:prstGeom prst="rect">
            <a:avLst/>
          </a:prstGeom>
          <a:noFill/>
          <a:ln/>
        </p:spPr>
        <p:txBody>
          <a:bodyPr wrap="square" lIns="635" tIns="635" rIns="635" bIns="635" rtlCol="0" anchor="ctr">
            <a:normAutofit/>
          </a:bodyPr>
          <a:lstStyle/>
          <a:p>
            <a:pPr marL="0" indent="0">
              <a:buNone/>
            </a:pPr>
            <a:r>
              <a:rPr lang="en-US" sz="1400" dirty="0">
                <a:solidFill>
                  <a:srgbClr val="241F20"/>
                </a:solidFill>
                <a:latin typeface="Arial" pitchFamily="34" charset="0"/>
                <a:ea typeface="Arial" pitchFamily="34" charset="-122"/>
                <a:cs typeface="Arial" pitchFamily="34" charset="-120"/>
              </a:rPr>
              <a:t>• Newer and longer transaction data
• Chronological and streaming evaluation
• Institution-specific cost models
• Fairness and governance monitoring</a:t>
            </a:r>
            <a:endParaRPr lang="en-US" sz="1400" dirty="0"/>
          </a:p>
        </p:txBody>
      </p:sp>
      <p:sp>
        <p:nvSpPr>
          <p:cNvPr id="27" name="Text 25"/>
          <p:cNvSpPr/>
          <p:nvPr/>
        </p:nvSpPr>
        <p:spPr>
          <a:xfrm>
            <a:off x="640080" y="5961888"/>
            <a:ext cx="10607040" cy="164592"/>
          </a:xfrm>
          <a:prstGeom prst="rect">
            <a:avLst/>
          </a:prstGeom>
          <a:noFill/>
          <a:ln/>
        </p:spPr>
        <p:txBody>
          <a:bodyPr wrap="square" lIns="254" tIns="254" rIns="254" bIns="254" rtlCol="0" anchor="ctr"/>
          <a:lstStyle/>
          <a:p>
            <a:pPr marL="0" indent="0">
              <a:buNone/>
            </a:pPr>
            <a:r>
              <a:rPr lang="en-US" sz="750" i="1" dirty="0">
                <a:solidFill>
                  <a:srgbClr val="FFFFFF"/>
                </a:solidFill>
                <a:latin typeface="Arial" pitchFamily="34" charset="0"/>
                <a:ea typeface="Arial" pitchFamily="34" charset="-122"/>
                <a:cs typeface="Arial" pitchFamily="34" charset="-120"/>
              </a:rPr>
              <a:t>Sources: dissertation conclusions, limitations and recommendations.</a:t>
            </a:r>
            <a:endParaRPr lang="en-US" sz="75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5">
    <p:bg>
      <p:bgPr>
        <a:solidFill>
          <a:srgbClr val="F8F7F3"/>
        </a:solidFill>
        <a:effectLst/>
      </p:bgPr>
    </p:bg>
    <p:spTree>
      <p:nvGrpSpPr>
        <p:cNvPr id="1" name=""/>
        <p:cNvGrpSpPr/>
        <p:nvPr/>
      </p:nvGrpSpPr>
      <p:grpSpPr>
        <a:xfrm>
          <a:off x="0" y="0"/>
          <a:ext cx="0" cy="0"/>
          <a:chOff x="0" y="0"/>
          <a:chExt cx="0" cy="0"/>
        </a:xfrm>
      </p:grpSpPr>
      <p:sp>
        <p:nvSpPr>
          <p:cNvPr id="2" name="Shape 0"/>
          <p:cNvSpPr/>
          <p:nvPr/>
        </p:nvSpPr>
        <p:spPr>
          <a:xfrm>
            <a:off x="0" y="6144768"/>
            <a:ext cx="12191695" cy="713232"/>
          </a:xfrm>
          <a:prstGeom prst="rect">
            <a:avLst/>
          </a:prstGeom>
          <a:solidFill>
            <a:srgbClr val="C90035"/>
          </a:solidFill>
          <a:ln w="12700">
            <a:solidFill>
              <a:srgbClr val="C90035"/>
            </a:solidFill>
            <a:prstDash val="solid"/>
          </a:ln>
        </p:spPr>
        <p:txBody>
          <a:bodyPr/>
          <a:lstStyle/>
          <a:p>
            <a:endParaRPr lang="en-US"/>
          </a:p>
        </p:txBody>
      </p:sp>
      <p:sp>
        <p:nvSpPr>
          <p:cNvPr id="3" name="Shape 1"/>
          <p:cNvSpPr/>
          <p:nvPr/>
        </p:nvSpPr>
        <p:spPr>
          <a:xfrm>
            <a:off x="5897880" y="0"/>
            <a:ext cx="2468880" cy="6126480"/>
          </a:xfrm>
          <a:prstGeom prst="parallelogram">
            <a:avLst/>
          </a:prstGeom>
          <a:solidFill>
            <a:srgbClr val="EFEDEA"/>
          </a:solidFill>
          <a:ln w="12700">
            <a:solidFill>
              <a:srgbClr val="EFEDEA">
                <a:alpha val="0"/>
              </a:srgbClr>
            </a:solidFill>
            <a:prstDash val="solid"/>
          </a:ln>
        </p:spPr>
        <p:txBody>
          <a:bodyPr/>
          <a:lstStyle/>
          <a:p>
            <a:endParaRPr lang="en-US"/>
          </a:p>
        </p:txBody>
      </p:sp>
      <p:sp>
        <p:nvSpPr>
          <p:cNvPr id="4" name="Shape 2"/>
          <p:cNvSpPr/>
          <p:nvPr/>
        </p:nvSpPr>
        <p:spPr>
          <a:xfrm rot="10800000">
            <a:off x="11155680" y="0"/>
            <a:ext cx="502920" cy="6858000"/>
          </a:xfrm>
          <a:prstGeom prst="trapezoid">
            <a:avLst/>
          </a:prstGeom>
          <a:solidFill>
            <a:srgbClr val="7E001E"/>
          </a:solidFill>
          <a:ln w="12700">
            <a:solidFill>
              <a:srgbClr val="7E001E"/>
            </a:solidFill>
            <a:prstDash val="solid"/>
          </a:ln>
        </p:spPr>
        <p:txBody>
          <a:bodyPr/>
          <a:lstStyle/>
          <a:p>
            <a:endParaRPr lang="en-US"/>
          </a:p>
        </p:txBody>
      </p:sp>
      <p:sp>
        <p:nvSpPr>
          <p:cNvPr id="5" name="Shape 3"/>
          <p:cNvSpPr/>
          <p:nvPr/>
        </p:nvSpPr>
        <p:spPr>
          <a:xfrm rot="10800000">
            <a:off x="11475720" y="0"/>
            <a:ext cx="457200" cy="6858000"/>
          </a:xfrm>
          <a:prstGeom prst="trapezoid">
            <a:avLst/>
          </a:prstGeom>
          <a:solidFill>
            <a:srgbClr val="C90035"/>
          </a:solidFill>
          <a:ln w="12700">
            <a:solidFill>
              <a:srgbClr val="C90035"/>
            </a:solidFill>
            <a:prstDash val="solid"/>
          </a:ln>
        </p:spPr>
        <p:txBody>
          <a:bodyPr/>
          <a:lstStyle/>
          <a:p>
            <a:endParaRPr lang="en-US"/>
          </a:p>
        </p:txBody>
      </p:sp>
      <p:sp>
        <p:nvSpPr>
          <p:cNvPr id="6" name="Text 4"/>
          <p:cNvSpPr/>
          <p:nvPr/>
        </p:nvSpPr>
        <p:spPr>
          <a:xfrm>
            <a:off x="11064240" y="6327648"/>
            <a:ext cx="411480" cy="201168"/>
          </a:xfrm>
          <a:prstGeom prst="rect">
            <a:avLst/>
          </a:prstGeom>
          <a:noFill/>
          <a:ln/>
        </p:spPr>
        <p:txBody>
          <a:bodyPr wrap="square"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15</a:t>
            </a:r>
            <a:endParaRPr lang="en-US" sz="900" dirty="0"/>
          </a:p>
        </p:txBody>
      </p:sp>
      <p:sp>
        <p:nvSpPr>
          <p:cNvPr id="7" name="Text 5"/>
          <p:cNvSpPr/>
          <p:nvPr/>
        </p:nvSpPr>
        <p:spPr>
          <a:xfrm>
            <a:off x="640080" y="6419088"/>
            <a:ext cx="4114800" cy="164592"/>
          </a:xfrm>
          <a:prstGeom prst="rect">
            <a:avLst/>
          </a:prstGeom>
          <a:noFill/>
          <a:ln/>
        </p:spPr>
        <p:txBody>
          <a:bodyPr wrap="square" rtlCol="0" anchor="ctr"/>
          <a:lstStyle/>
          <a:p>
            <a:pPr marL="0" indent="0">
              <a:buNone/>
            </a:pPr>
            <a:r>
              <a:rPr lang="en-US" sz="800" dirty="0">
                <a:solidFill>
                  <a:srgbClr val="FFFFFF"/>
                </a:solidFill>
                <a:latin typeface="Arial" pitchFamily="34" charset="0"/>
                <a:ea typeface="Arial" pitchFamily="34" charset="-122"/>
                <a:cs typeface="Arial" pitchFamily="34" charset="-120"/>
              </a:rPr>
              <a:t>References</a:t>
            </a:r>
            <a:endParaRPr lang="en-US" sz="800" dirty="0"/>
          </a:p>
        </p:txBody>
      </p:sp>
      <p:sp>
        <p:nvSpPr>
          <p:cNvPr id="8" name="Text 6"/>
          <p:cNvSpPr/>
          <p:nvPr/>
        </p:nvSpPr>
        <p:spPr>
          <a:xfrm>
            <a:off x="685800" y="502920"/>
            <a:ext cx="4572000" cy="1234440"/>
          </a:xfrm>
          <a:prstGeom prst="rect">
            <a:avLst/>
          </a:prstGeom>
          <a:noFill/>
          <a:ln/>
        </p:spPr>
        <p:txBody>
          <a:bodyPr wrap="square" rtlCol="0" anchor="ctr">
            <a:normAutofit/>
          </a:bodyPr>
          <a:lstStyle/>
          <a:p>
            <a:pPr marL="0" indent="0">
              <a:buNone/>
            </a:pPr>
            <a:r>
              <a:rPr lang="en-US" sz="3000" b="1" dirty="0">
                <a:solidFill>
                  <a:srgbClr val="7E001E"/>
                </a:solidFill>
                <a:latin typeface="Arial Black" pitchFamily="34" charset="0"/>
                <a:ea typeface="Arial Black" pitchFamily="34" charset="-122"/>
                <a:cs typeface="Arial Black" pitchFamily="34" charset="-120"/>
              </a:rPr>
              <a:t>REFERENCES</a:t>
            </a:r>
            <a:endParaRPr lang="en-US" sz="3000" dirty="0"/>
          </a:p>
        </p:txBody>
      </p:sp>
      <p:sp>
        <p:nvSpPr>
          <p:cNvPr id="9" name="Text 7"/>
          <p:cNvSpPr/>
          <p:nvPr/>
        </p:nvSpPr>
        <p:spPr>
          <a:xfrm>
            <a:off x="777240" y="1417320"/>
            <a:ext cx="9738360" cy="4480560"/>
          </a:xfrm>
          <a:prstGeom prst="rect">
            <a:avLst/>
          </a:prstGeom>
          <a:noFill/>
          <a:ln/>
        </p:spPr>
        <p:txBody>
          <a:bodyPr wrap="square" lIns="635" tIns="635" rIns="635" bIns="635" rtlCol="0" anchor="ctr">
            <a:normAutofit fontScale="92500" lnSpcReduction="10000"/>
          </a:bodyPr>
          <a:lstStyle/>
          <a:p>
            <a:pPr lvl="0"/>
            <a:r>
              <a:rPr lang="en-US" sz="700" dirty="0"/>
              <a:t>Abdallah, A., </a:t>
            </a:r>
            <a:r>
              <a:rPr lang="en-US" sz="700" dirty="0" err="1"/>
              <a:t>Maarof</a:t>
            </a:r>
            <a:r>
              <a:rPr lang="en-US" sz="700" dirty="0"/>
              <a:t>, M.A. and Zainal, A. (2016) 'Fraud detection system: A survey', Journal of Network and Computer Applications, 68, pp. 90-113. </a:t>
            </a:r>
            <a:r>
              <a:rPr lang="en-US" sz="700" dirty="0">
                <a:hlinkClick r:id="rId3"/>
              </a:rPr>
              <a:t>https://doi.org/10.1016/j.jnca.2016.04.007</a:t>
            </a:r>
            <a:r>
              <a:rPr lang="en-US" sz="700" u="sng" dirty="0"/>
              <a:t> </a:t>
            </a:r>
            <a:endParaRPr lang="en-GB" sz="700" dirty="0"/>
          </a:p>
          <a:p>
            <a:pPr lvl="0"/>
            <a:r>
              <a:rPr lang="en-US" sz="700" dirty="0"/>
              <a:t>Afriyie, J.K., Tawiah, K., Pels, W.A., Addai-Henne, S., Dwamena, H.A., </a:t>
            </a:r>
            <a:r>
              <a:rPr lang="en-US" sz="700" dirty="0" err="1"/>
              <a:t>Owiredu</a:t>
            </a:r>
            <a:r>
              <a:rPr lang="en-US" sz="700" dirty="0"/>
              <a:t>, E.O., Ayeh, S.A. and Eshun, J. (2023) 'A supervised machine learning algorithm for detecting and predicting fraud in credit card transactions', Decision Analytics Journal, 6, 100163. </a:t>
            </a:r>
            <a:r>
              <a:rPr lang="en-US" sz="700" dirty="0">
                <a:hlinkClick r:id="rId4"/>
              </a:rPr>
              <a:t>https://doi.org/10.1016/j.dajour.2023.100163</a:t>
            </a:r>
            <a:r>
              <a:rPr lang="en-US" sz="700" u="sng" dirty="0"/>
              <a:t> </a:t>
            </a:r>
            <a:endParaRPr lang="en-GB" sz="700" dirty="0"/>
          </a:p>
          <a:p>
            <a:pPr lvl="0"/>
            <a:r>
              <a:rPr lang="en-US" sz="700" dirty="0"/>
              <a:t>Ali, A., Abd Razak, S., Othman, S.H., Eisa, T.A.E., Al-</a:t>
            </a:r>
            <a:r>
              <a:rPr lang="en-US" sz="700" dirty="0" err="1"/>
              <a:t>Dhaqm</a:t>
            </a:r>
            <a:r>
              <a:rPr lang="en-US" sz="700" dirty="0"/>
              <a:t>, A., Nasser, M., Elhassan, T., </a:t>
            </a:r>
            <a:r>
              <a:rPr lang="en-US" sz="700" dirty="0" err="1"/>
              <a:t>Elshafie</a:t>
            </a:r>
            <a:r>
              <a:rPr lang="en-US" sz="700" dirty="0"/>
              <a:t>, H. and Saif, A. (2022) 'Financial fraud detection based on machine learning: A systematic literature review', Applied Sciences, 12(19), 9637. </a:t>
            </a:r>
            <a:r>
              <a:rPr lang="en-US" sz="700" dirty="0">
                <a:hlinkClick r:id="rId5"/>
              </a:rPr>
              <a:t>https://doi.org/10.3390/app12199637</a:t>
            </a:r>
            <a:r>
              <a:rPr lang="en-US" sz="700" u="sng" dirty="0"/>
              <a:t> </a:t>
            </a:r>
            <a:endParaRPr lang="en-GB" sz="700" dirty="0"/>
          </a:p>
          <a:p>
            <a:pPr lvl="0"/>
            <a:r>
              <a:rPr lang="en-US" sz="700" dirty="0"/>
              <a:t>Bin Sulaiman, R., </a:t>
            </a:r>
            <a:r>
              <a:rPr lang="en-US" sz="700" dirty="0" err="1"/>
              <a:t>Schetinin</a:t>
            </a:r>
            <a:r>
              <a:rPr lang="en-US" sz="700" dirty="0"/>
              <a:t>, V. and Sant, P. (2022) 'Review of machine learning approach on credit card fraud detection', Human-Centric Intelligent Systems, 2, pp. 55-68. </a:t>
            </a:r>
            <a:r>
              <a:rPr lang="en-US" sz="700" dirty="0">
                <a:hlinkClick r:id="rId6"/>
              </a:rPr>
              <a:t>https://doi.org/10.1007/s44230-022-00004-0</a:t>
            </a:r>
            <a:endParaRPr lang="en-GB" sz="700" dirty="0"/>
          </a:p>
          <a:p>
            <a:pPr lvl="0"/>
            <a:r>
              <a:rPr lang="en-US" sz="700" dirty="0"/>
              <a:t>Branco, P., </a:t>
            </a:r>
            <a:r>
              <a:rPr lang="en-US" sz="700" dirty="0" err="1"/>
              <a:t>Torgo</a:t>
            </a:r>
            <a:r>
              <a:rPr lang="en-US" sz="700" dirty="0"/>
              <a:t>, L. and Ribeiro, R.P. (2016) 'A survey of predictive modeling on imbalanced domains', ACM Computing Surveys, 49(2), Article 31. </a:t>
            </a:r>
            <a:r>
              <a:rPr lang="en-US" sz="700" dirty="0">
                <a:hlinkClick r:id="rId7"/>
              </a:rPr>
              <a:t>https://doi.org/10.1145/2907070</a:t>
            </a:r>
            <a:endParaRPr lang="en-GB" sz="700" dirty="0"/>
          </a:p>
          <a:p>
            <a:pPr lvl="0"/>
            <a:r>
              <a:rPr lang="en-US" sz="700" dirty="0" err="1"/>
              <a:t>Breiman</a:t>
            </a:r>
            <a:r>
              <a:rPr lang="en-US" sz="700" dirty="0"/>
              <a:t>, L. (2001) 'Random forests', Machine Learning, 45, pp. 5-32. </a:t>
            </a:r>
            <a:r>
              <a:rPr lang="en-US" sz="700" dirty="0">
                <a:hlinkClick r:id="rId8"/>
              </a:rPr>
              <a:t>https://doi.org/10.1023/A:1010933404324</a:t>
            </a:r>
            <a:endParaRPr lang="en-GB" sz="700" dirty="0"/>
          </a:p>
          <a:p>
            <a:pPr lvl="0"/>
            <a:r>
              <a:rPr lang="en-US" sz="700" dirty="0" err="1"/>
              <a:t>Breskuvienė</a:t>
            </a:r>
            <a:r>
              <a:rPr lang="en-US" sz="700" dirty="0"/>
              <a:t>, D. and </a:t>
            </a:r>
            <a:r>
              <a:rPr lang="en-US" sz="700" dirty="0" err="1"/>
              <a:t>Dzemyda</a:t>
            </a:r>
            <a:r>
              <a:rPr lang="en-US" sz="700" dirty="0"/>
              <a:t>, G. (2024) 'Enhancing credit card fraud detection: Highly imbalanced data case', Journal of Big Data, 11, 182. </a:t>
            </a:r>
            <a:r>
              <a:rPr lang="en-US" sz="700" dirty="0">
                <a:hlinkClick r:id="rId9"/>
              </a:rPr>
              <a:t>https://doi.org/10.1186/s40537-024-01059-5</a:t>
            </a:r>
            <a:endParaRPr lang="en-GB" sz="700" dirty="0"/>
          </a:p>
          <a:p>
            <a:pPr lvl="0"/>
            <a:r>
              <a:rPr lang="en-US" sz="700" dirty="0" err="1"/>
              <a:t>Carcillo</a:t>
            </a:r>
            <a:r>
              <a:rPr lang="en-US" sz="700" dirty="0"/>
              <a:t>, F., Dal </a:t>
            </a:r>
            <a:r>
              <a:rPr lang="en-US" sz="700" dirty="0" err="1"/>
              <a:t>Pozzolo</a:t>
            </a:r>
            <a:r>
              <a:rPr lang="en-US" sz="700" dirty="0"/>
              <a:t>, A., Le Borgne, Y.-A., Caelen, O., </a:t>
            </a:r>
            <a:r>
              <a:rPr lang="en-US" sz="700" dirty="0" err="1"/>
              <a:t>Mazzer</a:t>
            </a:r>
            <a:r>
              <a:rPr lang="en-US" sz="700" dirty="0"/>
              <a:t>, Y. and Bontempi, G. (2018) 'SCARFF: A scalable framework for streaming credit card fraud detection with Spark', Information Fusion, 41, pp. 182-194. </a:t>
            </a:r>
            <a:r>
              <a:rPr lang="en-US" sz="700" dirty="0">
                <a:hlinkClick r:id="rId10"/>
              </a:rPr>
              <a:t>https://doi.org/10.1016/j.inffus.2017.09.005</a:t>
            </a:r>
            <a:endParaRPr lang="en-GB" sz="700" dirty="0"/>
          </a:p>
          <a:p>
            <a:pPr lvl="0"/>
            <a:r>
              <a:rPr lang="en-US" sz="700" dirty="0"/>
              <a:t>Chawla, N.V., Bowyer, K.W., Hall, L.O. and </a:t>
            </a:r>
            <a:r>
              <a:rPr lang="en-US" sz="700" dirty="0" err="1"/>
              <a:t>Kegelmeyer</a:t>
            </a:r>
            <a:r>
              <a:rPr lang="en-US" sz="700" dirty="0"/>
              <a:t>, W.P. (2002) 'SMOTE: Synthetic minority over-sampling technique', Journal of Artificial Intelligence Research, 16, pp. 321-357. </a:t>
            </a:r>
            <a:r>
              <a:rPr lang="en-US" sz="700" dirty="0">
                <a:hlinkClick r:id="rId11"/>
              </a:rPr>
              <a:t>https://doi.org/10.1613/jair.953</a:t>
            </a:r>
            <a:endParaRPr lang="en-GB" sz="700" dirty="0"/>
          </a:p>
          <a:p>
            <a:pPr lvl="0"/>
            <a:r>
              <a:rPr lang="en-US" sz="700" dirty="0"/>
              <a:t>Chen, T. and </a:t>
            </a:r>
            <a:r>
              <a:rPr lang="en-US" sz="700" dirty="0" err="1"/>
              <a:t>Guestrin</a:t>
            </a:r>
            <a:r>
              <a:rPr lang="en-US" sz="700" dirty="0"/>
              <a:t>, C. (2016) '</a:t>
            </a:r>
            <a:r>
              <a:rPr lang="en-US" sz="700" dirty="0" err="1"/>
              <a:t>XGBoost</a:t>
            </a:r>
            <a:r>
              <a:rPr lang="en-US" sz="700" dirty="0"/>
              <a:t>: A scalable tree boosting system', Proceedings of the 22nd ACM SIGKDD International Conference on Knowledge Discovery and Data Mining, pp. 785-794. </a:t>
            </a:r>
            <a:r>
              <a:rPr lang="en-US" sz="700" dirty="0">
                <a:hlinkClick r:id="rId12"/>
              </a:rPr>
              <a:t>https://doi.org/10.1145/2939672.2939785</a:t>
            </a:r>
            <a:endParaRPr lang="en-GB" sz="700" dirty="0"/>
          </a:p>
          <a:p>
            <a:pPr lvl="0"/>
            <a:r>
              <a:rPr lang="en-US" sz="700" dirty="0"/>
              <a:t>Cherif, A., </a:t>
            </a:r>
            <a:r>
              <a:rPr lang="en-US" sz="700" dirty="0" err="1"/>
              <a:t>Badhib</a:t>
            </a:r>
            <a:r>
              <a:rPr lang="en-US" sz="700" dirty="0"/>
              <a:t>, A., Ammar, H., Alshehri, S., </a:t>
            </a:r>
            <a:r>
              <a:rPr lang="en-US" sz="700" dirty="0" err="1"/>
              <a:t>Kalkatawi</a:t>
            </a:r>
            <a:r>
              <a:rPr lang="en-US" sz="700" dirty="0"/>
              <a:t>, M. and Imine, A. (2023) 'Credit card fraud detection in the era of disruptive technologies: A systematic review', Journal of King Saud University - Computer and Information Sciences, 35(1), pp. 145-174. </a:t>
            </a:r>
            <a:r>
              <a:rPr lang="en-US" sz="700" dirty="0">
                <a:hlinkClick r:id="rId13"/>
              </a:rPr>
              <a:t>https://doi.org/10.1016/j.jksuci.2022.11.008</a:t>
            </a:r>
            <a:endParaRPr lang="en-GB" sz="700" dirty="0"/>
          </a:p>
          <a:p>
            <a:pPr lvl="0"/>
            <a:r>
              <a:rPr lang="en-US" sz="700" dirty="0"/>
              <a:t>Chicco, D. and Jurman, G. (2020) 'The advantages of the Matthews correlation coefficient (MCC) over F1 score and accuracy in binary classification evaluation', BMC Genomics, 21, 6. </a:t>
            </a:r>
            <a:r>
              <a:rPr lang="en-US" sz="700" dirty="0">
                <a:hlinkClick r:id="rId14"/>
              </a:rPr>
              <a:t>https://doi.org/10.1186/s12864-019-6413-7</a:t>
            </a:r>
            <a:endParaRPr lang="en-GB" sz="700" dirty="0"/>
          </a:p>
          <a:p>
            <a:pPr lvl="0"/>
            <a:r>
              <a:rPr lang="en-US" sz="700" dirty="0"/>
              <a:t>Dal </a:t>
            </a:r>
            <a:r>
              <a:rPr lang="en-US" sz="700" dirty="0" err="1"/>
              <a:t>Pozzolo</a:t>
            </a:r>
            <a:r>
              <a:rPr lang="en-US" sz="700" dirty="0"/>
              <a:t>, A., Caelen, O., Johnson, R.A. and Bontempi, G. (2015) 'Calibrating probability with </a:t>
            </a:r>
            <a:r>
              <a:rPr lang="en-US" sz="700" dirty="0" err="1"/>
              <a:t>undersampling</a:t>
            </a:r>
            <a:r>
              <a:rPr lang="en-US" sz="700" dirty="0"/>
              <a:t> for unbalanced classification', 2015 IEEE Symposium Series on Computational Intelligence, pp. 159-166. </a:t>
            </a:r>
            <a:r>
              <a:rPr lang="en-US" sz="700" dirty="0">
                <a:hlinkClick r:id="rId15"/>
              </a:rPr>
              <a:t>https://doi.org/10.1109/SSCI.2015.33</a:t>
            </a:r>
            <a:endParaRPr lang="en-GB" sz="700" dirty="0"/>
          </a:p>
          <a:p>
            <a:pPr lvl="0"/>
            <a:r>
              <a:rPr lang="en-US" sz="700" dirty="0"/>
              <a:t>Dal </a:t>
            </a:r>
            <a:r>
              <a:rPr lang="en-US" sz="700" dirty="0" err="1"/>
              <a:t>Pozzolo</a:t>
            </a:r>
            <a:r>
              <a:rPr lang="en-US" sz="700" dirty="0"/>
              <a:t>, A., </a:t>
            </a:r>
            <a:r>
              <a:rPr lang="en-US" sz="700" dirty="0" err="1"/>
              <a:t>Boracchi</a:t>
            </a:r>
            <a:r>
              <a:rPr lang="en-US" sz="700" dirty="0"/>
              <a:t>, G., Caelen, O., </a:t>
            </a:r>
            <a:r>
              <a:rPr lang="en-US" sz="700" dirty="0" err="1"/>
              <a:t>Alippi</a:t>
            </a:r>
            <a:r>
              <a:rPr lang="en-US" sz="700" dirty="0"/>
              <a:t>, C. and Bontempi, G. (2018) 'Credit card fraud detection: A realistic modeling and a novel learning strategy', IEEE Transactions on Neural Networks and Learning Systems, 29(8), pp. 3784-3797. </a:t>
            </a:r>
            <a:r>
              <a:rPr lang="en-US" sz="700" dirty="0">
                <a:hlinkClick r:id="rId16"/>
              </a:rPr>
              <a:t>https://doi.org/10.1109/TNNLS.2017.2736643</a:t>
            </a:r>
            <a:endParaRPr lang="en-GB" sz="700" dirty="0"/>
          </a:p>
          <a:p>
            <a:pPr lvl="0"/>
            <a:r>
              <a:rPr lang="en-US" sz="700" dirty="0"/>
              <a:t>Demircioğlu, A. (2024) 'Applying oversampling before cross-validation will lead to high bias in radiomics', Scientific Reports, 14, 11563. </a:t>
            </a:r>
            <a:r>
              <a:rPr lang="en-US" sz="700" dirty="0">
                <a:hlinkClick r:id="rId17"/>
              </a:rPr>
              <a:t>https://doi.org/10.1038/s41598-024-62585-z</a:t>
            </a:r>
            <a:endParaRPr lang="en-GB" sz="700" dirty="0"/>
          </a:p>
          <a:p>
            <a:pPr lvl="0"/>
            <a:r>
              <a:rPr lang="en-US" sz="700" dirty="0"/>
              <a:t>European Banking Authority and European Central Bank (EBA and ECB) (2025) 2025 Report on Payment Fraud. </a:t>
            </a:r>
            <a:r>
              <a:rPr lang="en-US" sz="700" dirty="0">
                <a:hlinkClick r:id="rId18"/>
              </a:rPr>
              <a:t>https://www.eba.europa.eu/sites/default/files/2025-12/1709846a-84d9-47cf-86a0-b155efb34d66/EBA%20and%20ECB%20Report%20on%20Payment%20Fraud.pdf</a:t>
            </a:r>
            <a:r>
              <a:rPr lang="en-US" sz="700" dirty="0"/>
              <a:t> </a:t>
            </a:r>
            <a:endParaRPr lang="en-GB" sz="700" dirty="0"/>
          </a:p>
          <a:p>
            <a:pPr lvl="0"/>
            <a:r>
              <a:rPr lang="en-US" sz="700" dirty="0"/>
              <a:t>European Commission (2026) Are there restrictions on the use of automated decision-making? </a:t>
            </a:r>
            <a:r>
              <a:rPr lang="en-US" sz="700" dirty="0">
                <a:hlinkClick r:id="rId19"/>
              </a:rPr>
              <a:t>https://commission.europa.eu/law/law-topic/data-protection/information-business-and-organisations/dealing-requests-individuals/are-there-restrictions-use-automated-decision-making_en</a:t>
            </a:r>
            <a:endParaRPr lang="en-GB" sz="700" dirty="0"/>
          </a:p>
          <a:p>
            <a:pPr lvl="0"/>
            <a:r>
              <a:rPr lang="en-US" sz="700" dirty="0"/>
              <a:t>Gupta, P., Varshney, A., Khan, M.R., Ahmed, R., Shuaib, M. and Alam, S. (2023) 'Unbalanced credit card fraud detection data: A machine learning-oriented comparative study of balancing techniques', Procedia Computer Science, 218, pp. 2575-2584. </a:t>
            </a:r>
            <a:r>
              <a:rPr lang="en-US" sz="700" dirty="0">
                <a:hlinkClick r:id="rId20"/>
              </a:rPr>
              <a:t>https://doi.org/10.1016/j.procs.2023.01.231</a:t>
            </a:r>
            <a:endParaRPr lang="en-GB" sz="700" dirty="0"/>
          </a:p>
          <a:p>
            <a:pPr lvl="0"/>
            <a:r>
              <a:rPr lang="en-US" sz="700" dirty="0"/>
              <a:t>Hafez, I.Y., Hafez, A.Y., Saleh, A., Abd El-</a:t>
            </a:r>
            <a:r>
              <a:rPr lang="en-US" sz="700" dirty="0" err="1"/>
              <a:t>Mageed</a:t>
            </a:r>
            <a:r>
              <a:rPr lang="en-US" sz="700" dirty="0"/>
              <a:t>, A.A. and </a:t>
            </a:r>
            <a:r>
              <a:rPr lang="en-US" sz="700" dirty="0" err="1"/>
              <a:t>Abohany</a:t>
            </a:r>
            <a:r>
              <a:rPr lang="en-US" sz="700" dirty="0"/>
              <a:t>, A.A. (2025) 'A systematic review of AI-enhanced techniques in credit card fraud detection', Journal of Big Data, 12, 6. </a:t>
            </a:r>
            <a:r>
              <a:rPr lang="en-US" sz="700" dirty="0">
                <a:hlinkClick r:id="rId21"/>
              </a:rPr>
              <a:t>https://doi.org/10.1186/s40537-024-01048-8</a:t>
            </a:r>
            <a:endParaRPr lang="en-GB" sz="700" dirty="0"/>
          </a:p>
          <a:p>
            <a:pPr lvl="0"/>
            <a:r>
              <a:rPr lang="en-US" sz="700" dirty="0"/>
              <a:t>He, H. and Garcia, E.A. (2009) 'Learning from imbalanced data', IEEE Transactions on Knowledge and Data Engineering, 21(9), pp. 1263-1284. </a:t>
            </a:r>
            <a:r>
              <a:rPr lang="en-US" sz="700" dirty="0">
                <a:hlinkClick r:id="rId22"/>
              </a:rPr>
              <a:t>https://doi.org/10.1109/TKDE.2008.239</a:t>
            </a:r>
            <a:endParaRPr lang="en-GB" sz="700" dirty="0"/>
          </a:p>
          <a:p>
            <a:pPr lvl="0"/>
            <a:r>
              <a:rPr lang="en-US" sz="700" dirty="0" err="1"/>
              <a:t>Ileberi</a:t>
            </a:r>
            <a:r>
              <a:rPr lang="en-US" sz="700" dirty="0"/>
              <a:t>, E., Sun, Y. and Wang, Z. (2021) 'Performance evaluation of machine learning methods for credit card fraud detection using SMOTE and AdaBoost', IEEE Access, 9, pp. 165286-165294. </a:t>
            </a:r>
            <a:r>
              <a:rPr lang="en-US" sz="700" dirty="0">
                <a:hlinkClick r:id="rId23"/>
              </a:rPr>
              <a:t>https://doi.org/10.1109/ACCESS.2021.3134330</a:t>
            </a:r>
            <a:endParaRPr lang="en-GB" sz="700" dirty="0"/>
          </a:p>
          <a:p>
            <a:pPr lvl="0"/>
            <a:r>
              <a:rPr lang="en-US" sz="700" dirty="0"/>
              <a:t>Islam, M.A., Uddin, M.A., Aryal, S. and Stea, G. (2023) 'An ensemble learning approach for anomaly detection in credit card data with imbalanced and overlapped classes', Journal of Information Security and Applications, 78, 103618. </a:t>
            </a:r>
            <a:r>
              <a:rPr lang="en-US" sz="700" dirty="0">
                <a:hlinkClick r:id="rId24"/>
              </a:rPr>
              <a:t>https://doi.org/10.1016/j.jisa.2023.103618</a:t>
            </a:r>
            <a:endParaRPr lang="en-GB" sz="700" dirty="0"/>
          </a:p>
          <a:p>
            <a:pPr lvl="0"/>
            <a:r>
              <a:rPr lang="en-US" sz="700" dirty="0" err="1"/>
              <a:t>Jurgovsky</a:t>
            </a:r>
            <a:r>
              <a:rPr lang="en-US" sz="700" dirty="0"/>
              <a:t>, J., </a:t>
            </a:r>
            <a:r>
              <a:rPr lang="en-US" sz="700" dirty="0" err="1"/>
              <a:t>Granitzer</a:t>
            </a:r>
            <a:r>
              <a:rPr lang="en-US" sz="700" dirty="0"/>
              <a:t>, M., Ziegler, K., </a:t>
            </a:r>
            <a:r>
              <a:rPr lang="en-US" sz="700" dirty="0" err="1"/>
              <a:t>Calabretto</a:t>
            </a:r>
            <a:r>
              <a:rPr lang="en-US" sz="700" dirty="0"/>
              <a:t>, S., Portier, P.-E., He-</a:t>
            </a:r>
            <a:r>
              <a:rPr lang="en-US" sz="700" dirty="0" err="1"/>
              <a:t>Guelton</a:t>
            </a:r>
            <a:r>
              <a:rPr lang="en-US" sz="700" dirty="0"/>
              <a:t>, L. and Caelen, O. (2018) 'Sequence classification for credit-card fraud detection', Expert Systems with Applications, 100, pp. 234-245. </a:t>
            </a:r>
            <a:r>
              <a:rPr lang="en-US" sz="700" dirty="0">
                <a:hlinkClick r:id="rId25"/>
              </a:rPr>
              <a:t>https://doi.org/10.1016/j.eswa.2018.01.037</a:t>
            </a:r>
            <a:endParaRPr lang="en-GB" sz="700" dirty="0"/>
          </a:p>
          <a:p>
            <a:pPr lvl="0"/>
            <a:r>
              <a:rPr lang="en-US" sz="700" dirty="0"/>
              <a:t>Khalid, A.R., </a:t>
            </a:r>
            <a:r>
              <a:rPr lang="en-US" sz="700" dirty="0" err="1"/>
              <a:t>Owoh</a:t>
            </a:r>
            <a:r>
              <a:rPr lang="en-US" sz="700" dirty="0"/>
              <a:t>, N., Uthmani, O., </a:t>
            </a:r>
            <a:r>
              <a:rPr lang="en-US" sz="700" dirty="0" err="1"/>
              <a:t>Ashawa</a:t>
            </a:r>
            <a:r>
              <a:rPr lang="en-US" sz="700" dirty="0"/>
              <a:t>, M., </a:t>
            </a:r>
            <a:r>
              <a:rPr lang="en-US" sz="700" dirty="0" err="1"/>
              <a:t>Osamor</a:t>
            </a:r>
            <a:r>
              <a:rPr lang="en-US" sz="700" dirty="0"/>
              <a:t>, J. and </a:t>
            </a:r>
            <a:r>
              <a:rPr lang="en-US" sz="700" dirty="0" err="1"/>
              <a:t>Adejoh</a:t>
            </a:r>
            <a:r>
              <a:rPr lang="en-US" sz="700" dirty="0"/>
              <a:t>, J. (2024) 'Enhancing credit card fraud detection: An ensemble machine learning approach', Big Data and Cognitive Computing, 8(1), 6. </a:t>
            </a:r>
            <a:r>
              <a:rPr lang="en-US" sz="700" dirty="0">
                <a:hlinkClick r:id="rId26"/>
              </a:rPr>
              <a:t>https://doi.org/10.3390/bdcc8010006</a:t>
            </a:r>
            <a:endParaRPr lang="en-GB" sz="700" dirty="0"/>
          </a:p>
          <a:p>
            <a:pPr lvl="0"/>
            <a:r>
              <a:rPr lang="en-US" sz="700" dirty="0"/>
              <a:t>Krawczyk, B. (2016) 'Learning from imbalanced data: Open challenges and future directions', Progress in Artificial Intelligence, 5, pp. 221-232. </a:t>
            </a:r>
            <a:r>
              <a:rPr lang="en-US" sz="700" dirty="0">
                <a:hlinkClick r:id="rId27"/>
              </a:rPr>
              <a:t>https://doi.org/10.1007/s13748-016-0094-0</a:t>
            </a:r>
            <a:endParaRPr lang="en-GB" sz="700" dirty="0"/>
          </a:p>
          <a:p>
            <a:pPr lvl="0"/>
            <a:r>
              <a:rPr lang="en-US" sz="700" dirty="0" err="1"/>
              <a:t>Lemaître</a:t>
            </a:r>
            <a:r>
              <a:rPr lang="en-US" sz="700" dirty="0"/>
              <a:t>, G., Nogueira, F. and Aridas, C.K. (2017) 'Imbalanced-learn: A Python toolbox to tackle the curse of imbalanced datasets in machine learning', Journal of Machine Learning Research, 18(17), pp. 1-5. </a:t>
            </a:r>
            <a:r>
              <a:rPr lang="en-US" sz="700" dirty="0">
                <a:hlinkClick r:id="rId28"/>
              </a:rPr>
              <a:t>https://www.jmlr.org/papers/v18/16-365.html</a:t>
            </a:r>
            <a:endParaRPr lang="en-GB" sz="700" dirty="0"/>
          </a:p>
          <a:p>
            <a:pPr lvl="0"/>
            <a:r>
              <a:rPr lang="en-US" sz="700" dirty="0"/>
              <a:t>Lundberg, S.M. and Lee, S.-I. (2017) 'A unified approach to interpreting model predictions', Advances in Neural Information Processing Systems, 30. </a:t>
            </a:r>
            <a:r>
              <a:rPr lang="en-US" sz="700" dirty="0">
                <a:hlinkClick r:id="rId29"/>
              </a:rPr>
              <a:t>https://proceedings.neurips.cc/paper/2017/hash/8a20a8621978632d76c43dfd28b67767-Abstract.html</a:t>
            </a:r>
            <a:endParaRPr lang="en-GB" sz="700" dirty="0"/>
          </a:p>
          <a:p>
            <a:pPr lvl="0"/>
            <a:r>
              <a:rPr lang="en-US" sz="700" dirty="0"/>
              <a:t>Machine Learning Group - ULB (2018) Credit Card Fraud Detection. Kaggle dataset. </a:t>
            </a:r>
            <a:r>
              <a:rPr lang="en-US" sz="700" dirty="0">
                <a:hlinkClick r:id="rId30"/>
              </a:rPr>
              <a:t>https://www.kaggle.com/datasets/mlg-ulb/creditcardfraud</a:t>
            </a:r>
            <a:endParaRPr lang="en-GB" sz="700" dirty="0"/>
          </a:p>
          <a:p>
            <a:pPr lvl="0"/>
            <a:r>
              <a:rPr lang="en-US" sz="700" dirty="0"/>
              <a:t>Pedregosa, F. et al. (2011) 'Scikit-learn: Machine learning in Python', Journal of Machine Learning Research, 12, pp. 2825-2830. </a:t>
            </a:r>
            <a:r>
              <a:rPr lang="en-US" sz="700" dirty="0">
                <a:hlinkClick r:id="rId31"/>
              </a:rPr>
              <a:t>https://www.jmlr.org/papers/v12/pedregosa11a.html</a:t>
            </a:r>
            <a:endParaRPr lang="en-GB" sz="700" dirty="0"/>
          </a:p>
          <a:p>
            <a:pPr lvl="0"/>
            <a:r>
              <a:rPr lang="en-US" sz="700" dirty="0"/>
              <a:t>Saito, T. and </a:t>
            </a:r>
            <a:r>
              <a:rPr lang="en-US" sz="700" dirty="0" err="1"/>
              <a:t>Rehmsmeier</a:t>
            </a:r>
            <a:r>
              <a:rPr lang="en-US" sz="700" dirty="0"/>
              <a:t>, M. (2015) 'The precision-recall plot is more informative than the ROC plot when evaluating binary classifiers on imbalanced datasets', PLOS ONE, 10(3), e0118432. </a:t>
            </a:r>
            <a:r>
              <a:rPr lang="en-US" sz="700" dirty="0">
                <a:hlinkClick r:id="rId32"/>
              </a:rPr>
              <a:t>https://doi.org/10.1371/journal.pone.0118432</a:t>
            </a:r>
            <a:endParaRPr lang="en-GB" sz="700" dirty="0"/>
          </a:p>
          <a:p>
            <a:pPr lvl="0"/>
            <a:r>
              <a:rPr lang="en-US" sz="700" dirty="0"/>
              <a:t>UK Finance (2026) Annual Fraud Report 2026. </a:t>
            </a:r>
            <a:r>
              <a:rPr lang="en-US" sz="700" dirty="0">
                <a:hlinkClick r:id="rId33"/>
              </a:rPr>
              <a:t>https://www.ukfinance.org.uk/system/files/2026-06/UK%20Finance%20Fraud%20Report%202026.pdf</a:t>
            </a:r>
            <a:endParaRPr lang="en-GB" sz="700" dirty="0"/>
          </a:p>
          <a:p>
            <a:pPr lvl="0"/>
            <a:r>
              <a:rPr lang="en-US" sz="700" dirty="0" err="1"/>
              <a:t>Dornadula</a:t>
            </a:r>
            <a:r>
              <a:rPr lang="en-US" sz="700" dirty="0"/>
              <a:t>, V. N., &amp; Geetha, S. (2019). Credit card fraud detection using machine learning algorithms. Procedia computer science, 165, 631-641. </a:t>
            </a:r>
            <a:r>
              <a:rPr lang="en-US" sz="700" u="sng" dirty="0"/>
              <a:t>https://www.sciencedirect.com/science/article/pii/S187705092030065X/pdf?md5=5d8441a61d34c23f8f24813729334508&amp;pid=1-s2.0-S187705092030065X-main.pdf</a:t>
            </a:r>
            <a:r>
              <a:rPr lang="en-US" sz="700" dirty="0"/>
              <a:t> </a:t>
            </a:r>
            <a:endParaRPr lang="en-GB" sz="700" dirty="0"/>
          </a:p>
          <a:p>
            <a:pPr lvl="0"/>
            <a:r>
              <a:rPr lang="fi-FI" sz="700" dirty="0"/>
              <a:t>Thennakoon, A., Bhagyani, C., Premadasa, S., Mihiranga, S., &amp; Kuruwitaarachchi, N. (2019, January). </a:t>
            </a:r>
            <a:r>
              <a:rPr lang="en-US" sz="700" dirty="0"/>
              <a:t>Real-time credit card fraud detection using machine learning. In 2019 9th international conference on cloud computing, data science &amp; engineering (Confluence) (pp. 488-493). IEEE. </a:t>
            </a:r>
            <a:r>
              <a:rPr lang="en-US" sz="700" u="sng" dirty="0"/>
              <a:t>https://www.researchgate.net/profile/Nuwan-Kuruwitaarachchi/publication/334761474_Real-time_Credit_Card_Fraud_Detection_Using_Machine_Learning/links/5d3ff7534585153e592d0d8e/Real-time-Credit-Card-Fraud-Detection-Using-Machine-Learning.pdf </a:t>
            </a:r>
            <a:endParaRPr lang="en-GB" sz="700" dirty="0"/>
          </a:p>
          <a:p>
            <a:pPr lvl="0"/>
            <a:r>
              <a:rPr lang="en-US" sz="700" dirty="0" err="1"/>
              <a:t>Rubaidi</a:t>
            </a:r>
            <a:r>
              <a:rPr lang="en-US" sz="700" dirty="0"/>
              <a:t>, Z. S., Ammar, B. B., &amp; </a:t>
            </a:r>
            <a:r>
              <a:rPr lang="en-US" sz="700" dirty="0" err="1"/>
              <a:t>Aouicha</a:t>
            </a:r>
            <a:r>
              <a:rPr lang="en-US" sz="700" dirty="0"/>
              <a:t>, M. B. (2022). Fraud detection using large-scale imbalance dataset. International Journal on Artificial Intelligence Tools, 31(08), 2250037. </a:t>
            </a:r>
            <a:r>
              <a:rPr lang="en-US" sz="700" u="sng" dirty="0"/>
              <a:t>https://www.worldscientific.com/doi/pdf/10.1142/S0218213022500373</a:t>
            </a:r>
            <a:r>
              <a:rPr lang="en-US" sz="700" dirty="0"/>
              <a:t> </a:t>
            </a:r>
            <a:endParaRPr lang="en-GB" sz="700" dirty="0"/>
          </a:p>
          <a:p>
            <a:pPr lvl="0"/>
            <a:r>
              <a:rPr lang="en-US" sz="700" dirty="0" err="1"/>
              <a:t>Baisholan</a:t>
            </a:r>
            <a:r>
              <a:rPr lang="en-US" sz="700" dirty="0"/>
              <a:t>, N., Dietz, J. E., </a:t>
            </a:r>
            <a:r>
              <a:rPr lang="en-US" sz="700" dirty="0" err="1"/>
              <a:t>Gnatyuk</a:t>
            </a:r>
            <a:r>
              <a:rPr lang="en-US" sz="700" dirty="0"/>
              <a:t>, S., </a:t>
            </a:r>
            <a:r>
              <a:rPr lang="en-US" sz="700" dirty="0" err="1"/>
              <a:t>Turdalyuly</a:t>
            </a:r>
            <a:r>
              <a:rPr lang="en-US" sz="700" dirty="0"/>
              <a:t>, M., Matson, E. T., &amp; </a:t>
            </a:r>
            <a:r>
              <a:rPr lang="en-US" sz="700" dirty="0" err="1"/>
              <a:t>Baisholanova</a:t>
            </a:r>
            <a:r>
              <a:rPr lang="en-US" sz="700" dirty="0"/>
              <a:t>, K. (2025). A systematic review of machine learning in credit card fraud detection under original class imbalance. Computers, 14(10), 437. </a:t>
            </a:r>
            <a:r>
              <a:rPr lang="en-US" sz="700" u="sng" dirty="0"/>
              <a:t>https://www.mdpi.com/2073-431X/14/10/437</a:t>
            </a:r>
            <a:r>
              <a:rPr lang="en-US" sz="700" dirty="0"/>
              <a:t> </a:t>
            </a:r>
            <a:endParaRPr lang="en-GB" sz="700" dirty="0"/>
          </a:p>
          <a:p>
            <a:pPr lvl="0"/>
            <a:r>
              <a:rPr lang="en-US" sz="700" dirty="0"/>
              <a:t>Mazumder, P. T. (2026). Explainable and fair anti-money laundering models using a reproducible SHAP framework for financial institutions. Discover Artificial Intelligence, 6(1), 262. </a:t>
            </a:r>
            <a:r>
              <a:rPr lang="en-US" sz="700" u="sng" dirty="0"/>
              <a:t>https://link.springer.com/content/pdf/10.1007/s44163-026-00944-7.pdf</a:t>
            </a:r>
            <a:r>
              <a:rPr lang="en-US" sz="700" dirty="0"/>
              <a:t> </a:t>
            </a:r>
            <a:endParaRPr lang="en-GB" sz="700" dirty="0"/>
          </a:p>
          <a:p>
            <a:pPr lvl="0"/>
            <a:r>
              <a:rPr lang="fi-FI" sz="700" dirty="0"/>
              <a:t>Diallo, R., Edalo, C., &amp; Awe, O. O. (2024). </a:t>
            </a:r>
            <a:r>
              <a:rPr lang="en-US" sz="700" dirty="0"/>
              <a:t>Machine learning evaluation of imbalanced health data: a comparative analysis of balanced accuracy, MCC, and F1 score. In Practical Statistical Learning and Data Science Methods: Case Studies from LISA 2020 Global Network, USA (pp. 283-312). Cham: Springer Nature Switzerland. </a:t>
            </a:r>
            <a:r>
              <a:rPr lang="en-US" sz="700" u="sng" dirty="0"/>
              <a:t>https://link.springer.com/chapter/10.1007/978-3-031-72215-8_12</a:t>
            </a:r>
            <a:r>
              <a:rPr lang="en-US" sz="700" dirty="0"/>
              <a:t> </a:t>
            </a:r>
            <a:endParaRPr lang="en-GB" sz="700" dirty="0"/>
          </a:p>
          <a:p>
            <a:pPr lvl="0"/>
            <a:r>
              <a:rPr lang="de-DE" sz="700" dirty="0"/>
              <a:t>Abedin, M. Z., Guotai, C., Hajek, P., &amp; Zhang, T. (2023). </a:t>
            </a:r>
            <a:r>
              <a:rPr lang="en-US" sz="700" dirty="0"/>
              <a:t>Combining weighted SMOTE with ensemble learning for the class-imbalanced prediction of small business credit risk. Complex &amp; Intelligent Systems, 9(4), 3559-3579. </a:t>
            </a:r>
            <a:r>
              <a:rPr lang="en-US" sz="700" u="sng" dirty="0"/>
              <a:t>https://link.springer.com/content/pdf/10.1007/s40747-021-00614-4.pdf </a:t>
            </a:r>
            <a:endParaRPr lang="en-GB" sz="700" dirty="0"/>
          </a:p>
          <a:p>
            <a:pPr lvl="0"/>
            <a:r>
              <a:rPr lang="en-US" sz="700" dirty="0"/>
              <a:t>Duman, E. (2022). Implementation of </a:t>
            </a:r>
            <a:r>
              <a:rPr lang="en-US" sz="700" dirty="0" err="1"/>
              <a:t>XGBoost</a:t>
            </a:r>
            <a:r>
              <a:rPr lang="en-US" sz="700" dirty="0"/>
              <a:t> method for healthcare fraud detection. Scientific Journal of Mehmet Akif Ersoy University, 5(2), 69-75. </a:t>
            </a:r>
            <a:r>
              <a:rPr lang="en-US" sz="700" u="sng" dirty="0"/>
              <a:t>https://dergipark.org.tr/en/download/article-file/2848500</a:t>
            </a:r>
            <a:r>
              <a:rPr lang="en-US" sz="700" dirty="0"/>
              <a:t> </a:t>
            </a:r>
            <a:endParaRPr lang="en-GB" sz="700" dirty="0"/>
          </a:p>
          <a:p>
            <a:pPr lvl="0"/>
            <a:r>
              <a:rPr lang="en-US" sz="700" dirty="0"/>
              <a:t>Liu, G. (2024). Leveraging machine learning for telecom banking card fraud detection: a comparative analysis of logistic regression, random forest, and </a:t>
            </a:r>
            <a:r>
              <a:rPr lang="en-US" sz="700" dirty="0" err="1"/>
              <a:t>XGBoost</a:t>
            </a:r>
            <a:r>
              <a:rPr lang="en-US" sz="700" dirty="0"/>
              <a:t> models. Computers and Artificial Intelligence, 1(1), 13-27. </a:t>
            </a:r>
            <a:r>
              <a:rPr lang="en-US" sz="700" u="sng" dirty="0"/>
              <a:t>https://journals.zeuspress.org/index.php/CAI/article/download/66/77 </a:t>
            </a:r>
            <a:endParaRPr lang="en-GB" sz="700" dirty="0"/>
          </a:p>
          <a:p>
            <a:pPr lvl="0"/>
            <a:r>
              <a:rPr lang="de-DE" sz="700" dirty="0"/>
              <a:t>Höppner, S., Baesens, B., Verbeke, W., &amp; Verdonck, T. (2022). </a:t>
            </a:r>
            <a:r>
              <a:rPr lang="en-US" sz="700" dirty="0"/>
              <a:t>Instance-dependent cost-sensitive learning for detecting transfer fraud. European Journal of Operational Research, 297(1), 291-300. </a:t>
            </a:r>
            <a:r>
              <a:rPr lang="en-US" sz="700" u="sng" dirty="0"/>
              <a:t>https://arxiv.org/pdf/2005.02488</a:t>
            </a:r>
            <a:r>
              <a:rPr lang="en-US" sz="700" dirty="0"/>
              <a:t> </a:t>
            </a:r>
            <a:endParaRPr lang="en-GB" sz="700" dirty="0"/>
          </a:p>
          <a:p>
            <a:r>
              <a:rPr lang="en-GB" sz="700" dirty="0"/>
              <a:t>Sangeetha, J. (2026). A high-recall cost-sensitive machine learning framework for real-time online banking transaction fraud detection. </a:t>
            </a:r>
            <a:r>
              <a:rPr lang="en-GB" sz="700" dirty="0" err="1"/>
              <a:t>arXiv</a:t>
            </a:r>
            <a:r>
              <a:rPr lang="en-GB" sz="700" dirty="0"/>
              <a:t> preprint arXiv:2601.07276. </a:t>
            </a:r>
            <a:r>
              <a:rPr lang="en-GB" sz="700" u="sng" dirty="0"/>
              <a:t>https://arxiv.org/pdf/2601.072</a:t>
            </a:r>
            <a:endParaRPr lang="en-US" sz="6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Black"/>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Madison</Template>
  <TotalTime>32</TotalTime>
  <Words>5080</Words>
  <Application>Microsoft Macintosh PowerPoint</Application>
  <PresentationFormat>Widescreen</PresentationFormat>
  <Paragraphs>339</Paragraphs>
  <Slides>16</Slides>
  <Notes>15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Arial Black</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Parth Suthar</cp:lastModifiedBy>
  <cp:revision>3</cp:revision>
  <dcterms:created xsi:type="dcterms:W3CDTF">2026-08-26T16:04:46Z</dcterms:created>
  <dcterms:modified xsi:type="dcterms:W3CDTF">2026-08-28T12:35:24Z</dcterms:modified>
</cp:coreProperties>
</file>