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77821" autoAdjust="0"/>
  </p:normalViewPr>
  <p:slideViewPr>
    <p:cSldViewPr snapToGrid="0">
      <p:cViewPr>
        <p:scale>
          <a:sx n="125" d="100"/>
          <a:sy n="125" d="100"/>
        </p:scale>
        <p:origin x="-3044" y="-1352"/>
      </p:cViewPr>
      <p:guideLst/>
    </p:cSldViewPr>
  </p:slideViewPr>
  <p:notesTextViewPr>
    <p:cViewPr>
      <p:scale>
        <a:sx n="75" d="100"/>
        <a:sy n="7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6F091B-12AF-4AC6-B183-02ACFFDDFDE3}" type="doc">
      <dgm:prSet loTypeId="urn:diagrams.loki3.com/VaryingWidthList" loCatId="list" qsTypeId="urn:microsoft.com/office/officeart/2005/8/quickstyle/simple1" qsCatId="simple" csTypeId="urn:microsoft.com/office/officeart/2005/8/colors/accent3_4" csCatId="accent3" phldr="1"/>
      <dgm:spPr/>
    </dgm:pt>
    <dgm:pt modelId="{E6BB51CD-963E-491A-9E16-A45F3C4FCAC6}">
      <dgm:prSet phldrT="[Text]" custT="1"/>
      <dgm:spPr/>
      <dgm:t>
        <a:bodyPr/>
        <a:lstStyle/>
        <a:p>
          <a:r>
            <a: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Communication</a:t>
          </a:r>
        </a:p>
      </dgm:t>
    </dgm:pt>
    <dgm:pt modelId="{D5EBBDE9-8AD8-40C8-BFCE-E1EB87529443}" type="parTrans" cxnId="{CA2E8285-E614-4934-B455-18C15E882C43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12760E69-2316-459F-A0AC-5C9CC8A6C9D9}" type="sibTrans" cxnId="{CA2E8285-E614-4934-B455-18C15E882C43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50C54991-04DB-462B-800D-636DF61173DB}">
      <dgm:prSet phldrT="[Text]" custT="1"/>
      <dgm:spPr/>
      <dgm:t>
        <a:bodyPr/>
        <a:lstStyle/>
        <a:p>
          <a:r>
            <a: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Leadership</a:t>
          </a:r>
        </a:p>
      </dgm:t>
    </dgm:pt>
    <dgm:pt modelId="{DCD0FB82-68B3-4CA9-917B-B956974C5C36}" type="parTrans" cxnId="{AC7C1D23-BD24-487E-952B-592434EDE830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A5FFFC91-FFD9-42E3-AC67-7DFF4F52C270}" type="sibTrans" cxnId="{AC7C1D23-BD24-487E-952B-592434EDE830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7FD51C16-8816-4FD1-B450-387898FD0000}">
      <dgm:prSet phldrT="[Text]" custT="1"/>
      <dgm:spPr/>
      <dgm:t>
        <a:bodyPr/>
        <a:lstStyle/>
        <a:p>
          <a:r>
            <a: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Trust and Respect</a:t>
          </a:r>
        </a:p>
      </dgm:t>
    </dgm:pt>
    <dgm:pt modelId="{F0F436BF-DD6C-4590-9057-367EDC306F0C}" type="parTrans" cxnId="{00EF8A02-DB3E-4799-A940-56E3ADCE630B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1CA9047D-FDD9-41A2-ACD3-0A072CC5079D}" type="sibTrans" cxnId="{00EF8A02-DB3E-4799-A940-56E3ADCE630B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48FB0F3A-E2F9-4662-9BE3-ECBA003B27D9}">
      <dgm:prSet phldrT="[Text]" custT="1"/>
      <dgm:spPr/>
      <dgm:t>
        <a:bodyPr/>
        <a:lstStyle/>
        <a:p>
          <a:r>
            <a: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Role Clarity </a:t>
          </a:r>
        </a:p>
      </dgm:t>
    </dgm:pt>
    <dgm:pt modelId="{A0113003-368E-4562-8F00-38B2C8442C08}" type="parTrans" cxnId="{E0F1C655-B3A5-4BEA-A975-DF9649A4C01C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9D0AB61E-14F6-4354-9FCA-EEE1A06F48EA}" type="sibTrans" cxnId="{E0F1C655-B3A5-4BEA-A975-DF9649A4C01C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125F35BD-5601-4D81-B923-428BEA1D50C5}">
      <dgm:prSet phldrT="[Text]" custT="1"/>
      <dgm:spPr/>
      <dgm:t>
        <a:bodyPr/>
        <a:lstStyle/>
        <a:p>
          <a:r>
            <a: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Conflict resolution</a:t>
          </a:r>
        </a:p>
      </dgm:t>
    </dgm:pt>
    <dgm:pt modelId="{2E154ACA-67DF-4690-92FC-539643637D60}" type="parTrans" cxnId="{59EA1227-A5E2-4D86-9974-889D9C159133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A546FDB7-582A-45E0-B72B-160BC14C8D06}" type="sibTrans" cxnId="{59EA1227-A5E2-4D86-9974-889D9C159133}">
      <dgm:prSet/>
      <dgm:spPr/>
      <dgm:t>
        <a:bodyPr/>
        <a:lstStyle/>
        <a:p>
          <a:endParaRPr lang="en-US" sz="20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Black" panose="020B0A04020102020204" pitchFamily="34" charset="0"/>
          </a:endParaRPr>
        </a:p>
      </dgm:t>
    </dgm:pt>
    <dgm:pt modelId="{DD17E6E0-E898-4EF6-BC7F-E81FB6682AE8}" type="pres">
      <dgm:prSet presAssocID="{3B6F091B-12AF-4AC6-B183-02ACFFDDFDE3}" presName="Name0" presStyleCnt="0">
        <dgm:presLayoutVars>
          <dgm:resizeHandles/>
        </dgm:presLayoutVars>
      </dgm:prSet>
      <dgm:spPr/>
    </dgm:pt>
    <dgm:pt modelId="{ADFAEA24-F2CC-444E-9278-4AF8EF201E79}" type="pres">
      <dgm:prSet presAssocID="{E6BB51CD-963E-491A-9E16-A45F3C4FCAC6}" presName="text" presStyleLbl="node1" presStyleIdx="0" presStyleCnt="5">
        <dgm:presLayoutVars>
          <dgm:bulletEnabled val="1"/>
        </dgm:presLayoutVars>
      </dgm:prSet>
      <dgm:spPr/>
    </dgm:pt>
    <dgm:pt modelId="{77A509AC-BB6F-4CC3-8B1F-DA3A5AA5BDAF}" type="pres">
      <dgm:prSet presAssocID="{12760E69-2316-459F-A0AC-5C9CC8A6C9D9}" presName="space" presStyleCnt="0"/>
      <dgm:spPr/>
    </dgm:pt>
    <dgm:pt modelId="{F6CF170D-82D8-49D4-9F42-0BEACF9F2232}" type="pres">
      <dgm:prSet presAssocID="{50C54991-04DB-462B-800D-636DF61173DB}" presName="text" presStyleLbl="node1" presStyleIdx="1" presStyleCnt="5">
        <dgm:presLayoutVars>
          <dgm:bulletEnabled val="1"/>
        </dgm:presLayoutVars>
      </dgm:prSet>
      <dgm:spPr/>
    </dgm:pt>
    <dgm:pt modelId="{B0E897A8-CF16-4EA4-B070-FE428B53A724}" type="pres">
      <dgm:prSet presAssocID="{A5FFFC91-FFD9-42E3-AC67-7DFF4F52C270}" presName="space" presStyleCnt="0"/>
      <dgm:spPr/>
    </dgm:pt>
    <dgm:pt modelId="{EDF5047C-164D-4F9E-82CF-8A390810DE32}" type="pres">
      <dgm:prSet presAssocID="{7FD51C16-8816-4FD1-B450-387898FD0000}" presName="text" presStyleLbl="node1" presStyleIdx="2" presStyleCnt="5">
        <dgm:presLayoutVars>
          <dgm:bulletEnabled val="1"/>
        </dgm:presLayoutVars>
      </dgm:prSet>
      <dgm:spPr/>
    </dgm:pt>
    <dgm:pt modelId="{43871540-0284-49D7-8C0F-A80602851806}" type="pres">
      <dgm:prSet presAssocID="{1CA9047D-FDD9-41A2-ACD3-0A072CC5079D}" presName="space" presStyleCnt="0"/>
      <dgm:spPr/>
    </dgm:pt>
    <dgm:pt modelId="{84F37F33-4E42-48DB-B5F1-F4393CCF2BF7}" type="pres">
      <dgm:prSet presAssocID="{48FB0F3A-E2F9-4662-9BE3-ECBA003B27D9}" presName="text" presStyleLbl="node1" presStyleIdx="3" presStyleCnt="5">
        <dgm:presLayoutVars>
          <dgm:bulletEnabled val="1"/>
        </dgm:presLayoutVars>
      </dgm:prSet>
      <dgm:spPr/>
    </dgm:pt>
    <dgm:pt modelId="{0D25ABBC-9ABE-47E8-9F88-2F55EB3CB19A}" type="pres">
      <dgm:prSet presAssocID="{9D0AB61E-14F6-4354-9FCA-EEE1A06F48EA}" presName="space" presStyleCnt="0"/>
      <dgm:spPr/>
    </dgm:pt>
    <dgm:pt modelId="{B5B1CB15-DEE4-4276-94C7-BC29DB580A2A}" type="pres">
      <dgm:prSet presAssocID="{125F35BD-5601-4D81-B923-428BEA1D50C5}" presName="text" presStyleLbl="node1" presStyleIdx="4" presStyleCnt="5">
        <dgm:presLayoutVars>
          <dgm:bulletEnabled val="1"/>
        </dgm:presLayoutVars>
      </dgm:prSet>
      <dgm:spPr/>
    </dgm:pt>
  </dgm:ptLst>
  <dgm:cxnLst>
    <dgm:cxn modelId="{00EF8A02-DB3E-4799-A940-56E3ADCE630B}" srcId="{3B6F091B-12AF-4AC6-B183-02ACFFDDFDE3}" destId="{7FD51C16-8816-4FD1-B450-387898FD0000}" srcOrd="2" destOrd="0" parTransId="{F0F436BF-DD6C-4590-9057-367EDC306F0C}" sibTransId="{1CA9047D-FDD9-41A2-ACD3-0A072CC5079D}"/>
    <dgm:cxn modelId="{AC7C1D23-BD24-487E-952B-592434EDE830}" srcId="{3B6F091B-12AF-4AC6-B183-02ACFFDDFDE3}" destId="{50C54991-04DB-462B-800D-636DF61173DB}" srcOrd="1" destOrd="0" parTransId="{DCD0FB82-68B3-4CA9-917B-B956974C5C36}" sibTransId="{A5FFFC91-FFD9-42E3-AC67-7DFF4F52C270}"/>
    <dgm:cxn modelId="{92EDF523-D622-45AD-B2DA-E19A4C646F86}" type="presOf" srcId="{3B6F091B-12AF-4AC6-B183-02ACFFDDFDE3}" destId="{DD17E6E0-E898-4EF6-BC7F-E81FB6682AE8}" srcOrd="0" destOrd="0" presId="urn:diagrams.loki3.com/VaryingWidthList"/>
    <dgm:cxn modelId="{59EA1227-A5E2-4D86-9974-889D9C159133}" srcId="{3B6F091B-12AF-4AC6-B183-02ACFFDDFDE3}" destId="{125F35BD-5601-4D81-B923-428BEA1D50C5}" srcOrd="4" destOrd="0" parTransId="{2E154ACA-67DF-4690-92FC-539643637D60}" sibTransId="{A546FDB7-582A-45E0-B72B-160BC14C8D06}"/>
    <dgm:cxn modelId="{CC06422D-A995-4E33-BA8B-E7CEB6C81A30}" type="presOf" srcId="{48FB0F3A-E2F9-4662-9BE3-ECBA003B27D9}" destId="{84F37F33-4E42-48DB-B5F1-F4393CCF2BF7}" srcOrd="0" destOrd="0" presId="urn:diagrams.loki3.com/VaryingWidthList"/>
    <dgm:cxn modelId="{74AE9263-CCB7-43AB-8BCF-7ED3DF3062D8}" type="presOf" srcId="{125F35BD-5601-4D81-B923-428BEA1D50C5}" destId="{B5B1CB15-DEE4-4276-94C7-BC29DB580A2A}" srcOrd="0" destOrd="0" presId="urn:diagrams.loki3.com/VaryingWidthList"/>
    <dgm:cxn modelId="{8C9A1866-1AE4-4930-A726-F0C1608696DF}" type="presOf" srcId="{50C54991-04DB-462B-800D-636DF61173DB}" destId="{F6CF170D-82D8-49D4-9F42-0BEACF9F2232}" srcOrd="0" destOrd="0" presId="urn:diagrams.loki3.com/VaryingWidthList"/>
    <dgm:cxn modelId="{E0F1C655-B3A5-4BEA-A975-DF9649A4C01C}" srcId="{3B6F091B-12AF-4AC6-B183-02ACFFDDFDE3}" destId="{48FB0F3A-E2F9-4662-9BE3-ECBA003B27D9}" srcOrd="3" destOrd="0" parTransId="{A0113003-368E-4562-8F00-38B2C8442C08}" sibTransId="{9D0AB61E-14F6-4354-9FCA-EEE1A06F48EA}"/>
    <dgm:cxn modelId="{CA2E8285-E614-4934-B455-18C15E882C43}" srcId="{3B6F091B-12AF-4AC6-B183-02ACFFDDFDE3}" destId="{E6BB51CD-963E-491A-9E16-A45F3C4FCAC6}" srcOrd="0" destOrd="0" parTransId="{D5EBBDE9-8AD8-40C8-BFCE-E1EB87529443}" sibTransId="{12760E69-2316-459F-A0AC-5C9CC8A6C9D9}"/>
    <dgm:cxn modelId="{8B2D55A3-3936-4E11-AC6E-66479CEDF362}" type="presOf" srcId="{E6BB51CD-963E-491A-9E16-A45F3C4FCAC6}" destId="{ADFAEA24-F2CC-444E-9278-4AF8EF201E79}" srcOrd="0" destOrd="0" presId="urn:diagrams.loki3.com/VaryingWidthList"/>
    <dgm:cxn modelId="{DEF178CF-F913-4DC4-8B68-6F64A898EA54}" type="presOf" srcId="{7FD51C16-8816-4FD1-B450-387898FD0000}" destId="{EDF5047C-164D-4F9E-82CF-8A390810DE32}" srcOrd="0" destOrd="0" presId="urn:diagrams.loki3.com/VaryingWidthList"/>
    <dgm:cxn modelId="{2185611C-10B3-435E-B47B-430537FC3952}" type="presParOf" srcId="{DD17E6E0-E898-4EF6-BC7F-E81FB6682AE8}" destId="{ADFAEA24-F2CC-444E-9278-4AF8EF201E79}" srcOrd="0" destOrd="0" presId="urn:diagrams.loki3.com/VaryingWidthList"/>
    <dgm:cxn modelId="{785CADCA-F9F7-4726-9927-5F6EF0CF4F14}" type="presParOf" srcId="{DD17E6E0-E898-4EF6-BC7F-E81FB6682AE8}" destId="{77A509AC-BB6F-4CC3-8B1F-DA3A5AA5BDAF}" srcOrd="1" destOrd="0" presId="urn:diagrams.loki3.com/VaryingWidthList"/>
    <dgm:cxn modelId="{EED85195-5290-48C1-8C01-4610519DF2DC}" type="presParOf" srcId="{DD17E6E0-E898-4EF6-BC7F-E81FB6682AE8}" destId="{F6CF170D-82D8-49D4-9F42-0BEACF9F2232}" srcOrd="2" destOrd="0" presId="urn:diagrams.loki3.com/VaryingWidthList"/>
    <dgm:cxn modelId="{6B0A9D0F-C3A2-4AF9-B738-1DB3F0998FF4}" type="presParOf" srcId="{DD17E6E0-E898-4EF6-BC7F-E81FB6682AE8}" destId="{B0E897A8-CF16-4EA4-B070-FE428B53A724}" srcOrd="3" destOrd="0" presId="urn:diagrams.loki3.com/VaryingWidthList"/>
    <dgm:cxn modelId="{36A4DE8A-4624-4502-A09A-76D3F64571CF}" type="presParOf" srcId="{DD17E6E0-E898-4EF6-BC7F-E81FB6682AE8}" destId="{EDF5047C-164D-4F9E-82CF-8A390810DE32}" srcOrd="4" destOrd="0" presId="urn:diagrams.loki3.com/VaryingWidthList"/>
    <dgm:cxn modelId="{6DA5565D-9108-493B-864B-9C0EBAE03427}" type="presParOf" srcId="{DD17E6E0-E898-4EF6-BC7F-E81FB6682AE8}" destId="{43871540-0284-49D7-8C0F-A80602851806}" srcOrd="5" destOrd="0" presId="urn:diagrams.loki3.com/VaryingWidthList"/>
    <dgm:cxn modelId="{FFEA9642-1D1D-49C7-AC39-E8E098FB46CE}" type="presParOf" srcId="{DD17E6E0-E898-4EF6-BC7F-E81FB6682AE8}" destId="{84F37F33-4E42-48DB-B5F1-F4393CCF2BF7}" srcOrd="6" destOrd="0" presId="urn:diagrams.loki3.com/VaryingWidthList"/>
    <dgm:cxn modelId="{20E40C79-F6B3-4C2E-8D48-660A72C2C916}" type="presParOf" srcId="{DD17E6E0-E898-4EF6-BC7F-E81FB6682AE8}" destId="{0D25ABBC-9ABE-47E8-9F88-2F55EB3CB19A}" srcOrd="7" destOrd="0" presId="urn:diagrams.loki3.com/VaryingWidthList"/>
    <dgm:cxn modelId="{278D9570-21B3-4363-8881-CAE1BD6B72A6}" type="presParOf" srcId="{DD17E6E0-E898-4EF6-BC7F-E81FB6682AE8}" destId="{B5B1CB15-DEE4-4276-94C7-BC29DB580A2A}" srcOrd="8" destOrd="0" presId="urn:diagrams.loki3.com/VaryingWidth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FAEA24-F2CC-444E-9278-4AF8EF201E79}">
      <dsp:nvSpPr>
        <dsp:cNvPr id="0" name=""/>
        <dsp:cNvSpPr/>
      </dsp:nvSpPr>
      <dsp:spPr>
        <a:xfrm>
          <a:off x="1212810" y="1661"/>
          <a:ext cx="3690000" cy="726519"/>
        </a:xfrm>
        <a:prstGeom prst="rect">
          <a:avLst/>
        </a:prstGeom>
        <a:solidFill>
          <a:schemeClr val="accent3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Communication</a:t>
          </a:r>
        </a:p>
      </dsp:txBody>
      <dsp:txXfrm>
        <a:off x="1212810" y="1661"/>
        <a:ext cx="3690000" cy="726519"/>
      </dsp:txXfrm>
    </dsp:sp>
    <dsp:sp modelId="{F6CF170D-82D8-49D4-9F42-0BEACF9F2232}">
      <dsp:nvSpPr>
        <dsp:cNvPr id="0" name=""/>
        <dsp:cNvSpPr/>
      </dsp:nvSpPr>
      <dsp:spPr>
        <a:xfrm>
          <a:off x="1730310" y="764506"/>
          <a:ext cx="2655000" cy="726519"/>
        </a:xfrm>
        <a:prstGeom prst="rect">
          <a:avLst/>
        </a:prstGeom>
        <a:solidFill>
          <a:schemeClr val="accent3">
            <a:shade val="50000"/>
            <a:hueOff val="41826"/>
            <a:satOff val="-8855"/>
            <a:lumOff val="1835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Leadership</a:t>
          </a:r>
        </a:p>
      </dsp:txBody>
      <dsp:txXfrm>
        <a:off x="1730310" y="764506"/>
        <a:ext cx="2655000" cy="726519"/>
      </dsp:txXfrm>
    </dsp:sp>
    <dsp:sp modelId="{EDF5047C-164D-4F9E-82CF-8A390810DE32}">
      <dsp:nvSpPr>
        <dsp:cNvPr id="0" name=""/>
        <dsp:cNvSpPr/>
      </dsp:nvSpPr>
      <dsp:spPr>
        <a:xfrm>
          <a:off x="897810" y="1527352"/>
          <a:ext cx="4320000" cy="726519"/>
        </a:xfrm>
        <a:prstGeom prst="rect">
          <a:avLst/>
        </a:prstGeom>
        <a:solidFill>
          <a:schemeClr val="accent3">
            <a:shade val="50000"/>
            <a:hueOff val="83651"/>
            <a:satOff val="-17710"/>
            <a:lumOff val="3670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Trust and Respect</a:t>
          </a:r>
        </a:p>
      </dsp:txBody>
      <dsp:txXfrm>
        <a:off x="897810" y="1527352"/>
        <a:ext cx="4320000" cy="726519"/>
      </dsp:txXfrm>
    </dsp:sp>
    <dsp:sp modelId="{84F37F33-4E42-48DB-B5F1-F4393CCF2BF7}">
      <dsp:nvSpPr>
        <dsp:cNvPr id="0" name=""/>
        <dsp:cNvSpPr/>
      </dsp:nvSpPr>
      <dsp:spPr>
        <a:xfrm>
          <a:off x="1668983" y="2290197"/>
          <a:ext cx="2777655" cy="726519"/>
        </a:xfrm>
        <a:prstGeom prst="rect">
          <a:avLst/>
        </a:prstGeom>
        <a:solidFill>
          <a:schemeClr val="accent3">
            <a:shade val="50000"/>
            <a:hueOff val="83651"/>
            <a:satOff val="-17710"/>
            <a:lumOff val="3670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Role Clarity </a:t>
          </a:r>
        </a:p>
      </dsp:txBody>
      <dsp:txXfrm>
        <a:off x="1668983" y="2290197"/>
        <a:ext cx="2777655" cy="726519"/>
      </dsp:txXfrm>
    </dsp:sp>
    <dsp:sp modelId="{B5B1CB15-DEE4-4276-94C7-BC29DB580A2A}">
      <dsp:nvSpPr>
        <dsp:cNvPr id="0" name=""/>
        <dsp:cNvSpPr/>
      </dsp:nvSpPr>
      <dsp:spPr>
        <a:xfrm>
          <a:off x="897810" y="3053042"/>
          <a:ext cx="4320000" cy="726519"/>
        </a:xfrm>
        <a:prstGeom prst="rect">
          <a:avLst/>
        </a:prstGeom>
        <a:solidFill>
          <a:schemeClr val="accent3">
            <a:shade val="50000"/>
            <a:hueOff val="41826"/>
            <a:satOff val="-8855"/>
            <a:lumOff val="1835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81280" rIns="81280" bIns="8128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rPr>
            <a:t>Conflict resolution</a:t>
          </a:r>
        </a:p>
      </dsp:txBody>
      <dsp:txXfrm>
        <a:off x="897810" y="3053042"/>
        <a:ext cx="4320000" cy="7265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">
  <dgm:title val="Varying Width List"/>
  <dgm:desc val="Use for emphasizing items of different weights.  Good for large amounts of Level 1 text.  The width of each shape is independently determined based on its text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40B15-74A0-4E4C-A328-ABA1A85DFF5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45CEEA-7542-4DD4-8A12-8E7B20140E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321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5CEEA-7542-4DD4-8A12-8E7B20140ED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808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45CEEA-7542-4DD4-8A12-8E7B20140ED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370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642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4136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1496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2343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676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058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095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891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040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386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439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7009C6F-60A5-4830-9A3C-80A6A7E1FE45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A419251A-4928-4528-A362-731B6CBB4E08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48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globalhealtheducation.com/au/resources/multidisciplinary-healthcare-teams?utm_source=chatgpt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40161" y="931333"/>
            <a:ext cx="9715705" cy="3318169"/>
          </a:xfrm>
        </p:spPr>
        <p:txBody>
          <a:bodyPr>
            <a:normAutofit/>
          </a:bodyPr>
          <a:lstStyle/>
          <a:p>
            <a:r>
              <a:rPr lang="en-US" dirty="0">
                <a:latin typeface="Arial Black" panose="020B0A04020102020204" pitchFamily="34" charset="0"/>
              </a:rPr>
              <a:t>Working in Teams in Health and Social Care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240161" y="4512376"/>
            <a:ext cx="780223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Module: LCHS4009</a:t>
            </a:r>
          </a:p>
          <a:p>
            <a:pPr algn="l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Name: </a:t>
            </a:r>
            <a:r>
              <a:rPr lang="en-US" altLang="en-US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kulah</a:t>
            </a:r>
            <a:r>
              <a:rPr lang="en-US" alt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earl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Date  of Submission: 18/3/2026</a:t>
            </a:r>
            <a:endParaRPr kumimoji="0" lang="en-US" alt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86973B-71B7-801C-F75C-137358463508}"/>
              </a:ext>
            </a:extLst>
          </p:cNvPr>
          <p:cNvSpPr txBox="1"/>
          <p:nvPr/>
        </p:nvSpPr>
        <p:spPr>
          <a:xfrm>
            <a:off x="1240161" y="5557335"/>
            <a:ext cx="53963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 ID number.   2436591</a:t>
            </a:r>
          </a:p>
          <a:p>
            <a:r>
              <a:rPr lang="en-GB" sz="2400" b="1" dirty="0"/>
              <a:t>Development with health and social care</a:t>
            </a:r>
          </a:p>
        </p:txBody>
      </p:sp>
    </p:spTree>
    <p:extLst>
      <p:ext uri="{BB962C8B-B14F-4D97-AF65-F5344CB8AC3E}">
        <p14:creationId xmlns:p14="http://schemas.microsoft.com/office/powerpoint/2010/main" val="15241372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Arial Black" panose="020B0A04020102020204" pitchFamily="34" charset="0"/>
              </a:rPr>
              <a:t>What is Teamwork?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653" y="1934421"/>
            <a:ext cx="7509814" cy="3675351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refers to collaboration between professionals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Teamwork in health and social care can be describe as shared goals of individual which are related to Patient-</a:t>
            </a:r>
            <a:r>
              <a:rPr lang="en-US" sz="24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centred</a:t>
            </a: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care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requires communication, trust and coordination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have a multidisciplinary approach</a:t>
            </a:r>
          </a:p>
          <a:p>
            <a:pPr marL="0" indent="0" algn="just">
              <a:buNone/>
            </a:pPr>
            <a:endPara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9654" y="5723765"/>
            <a:ext cx="49509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Xyrichis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Ream, 2008; Reeves et al, 2011)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4933" y="1905157"/>
            <a:ext cx="3606719" cy="19177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933" y="3960222"/>
            <a:ext cx="3606719" cy="213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322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5500" b="1" dirty="0">
                <a:solidFill>
                  <a:schemeClr val="tx1"/>
                </a:solidFill>
                <a:latin typeface="Arial Black" panose="020B0A04020102020204" pitchFamily="34" charset="0"/>
              </a:rPr>
              <a:t>Importance of Teamwork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82719" y="1932503"/>
            <a:ext cx="6730879" cy="3109294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improves patient safety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Teamwork enhances the quality of delivering care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reduces the errors in work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support efficient and effective service delivery</a:t>
            </a:r>
          </a:p>
          <a:p>
            <a:pPr marL="0" indent="0" algn="just">
              <a:buNone/>
            </a:pPr>
            <a:endParaRPr lang="en-US" sz="3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9654" y="5533850"/>
            <a:ext cx="41857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(McCray et al., 2016; Shaw-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Ree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2025)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631" y="1932503"/>
            <a:ext cx="4371218" cy="1674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8800" y="3606799"/>
            <a:ext cx="2976880" cy="257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98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Arial Black" panose="020B0A04020102020204" pitchFamily="34" charset="0"/>
              </a:rPr>
              <a:t>Key Skills in Teamwork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1632230"/>
              </p:ext>
            </p:extLst>
          </p:nvPr>
        </p:nvGraphicFramePr>
        <p:xfrm>
          <a:off x="369845" y="1947266"/>
          <a:ext cx="6115622" cy="3781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8"/>
          <p:cNvSpPr/>
          <p:nvPr/>
        </p:nvSpPr>
        <p:spPr>
          <a:xfrm>
            <a:off x="4003354" y="5938397"/>
            <a:ext cx="48185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(Wu and Parks, 2023; </a:t>
            </a:r>
            <a:r>
              <a:rPr lang="en-US" dirty="0" err="1"/>
              <a:t>Ravikumar</a:t>
            </a:r>
            <a:r>
              <a:rPr lang="en-US" dirty="0"/>
              <a:t> and Parks, 2020)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2635" y="2027628"/>
            <a:ext cx="5266266" cy="362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936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latin typeface="Arial Black" panose="020B0A04020102020204" pitchFamily="34" charset="0"/>
              </a:rPr>
              <a:t>Teamwork Model </a:t>
            </a:r>
            <a:br>
              <a:rPr lang="en-US" dirty="0">
                <a:latin typeface="Arial Black" panose="020B0A04020102020204" pitchFamily="34" charset="0"/>
              </a:rPr>
            </a:br>
            <a:r>
              <a:rPr lang="en-US" dirty="0">
                <a:latin typeface="Arial Black" panose="020B0A04020102020204" pitchFamily="34" charset="0"/>
              </a:rPr>
              <a:t>(Tuckman’s Model)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623" y="1889151"/>
            <a:ext cx="4229100" cy="39433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3352" y="1889151"/>
            <a:ext cx="6112328" cy="394335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499654" y="5731046"/>
            <a:ext cx="2042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Jelphs</a:t>
            </a:r>
            <a:r>
              <a:rPr lang="en-US" dirty="0"/>
              <a:t> et al.,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41480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Arial Black" panose="020B0A04020102020204" pitchFamily="34" charset="0"/>
              </a:rPr>
              <a:t>Practical Example</a:t>
            </a:r>
          </a:p>
        </p:txBody>
      </p:sp>
      <p:sp>
        <p:nvSpPr>
          <p:cNvPr id="4" name="Oval 3"/>
          <p:cNvSpPr/>
          <p:nvPr/>
        </p:nvSpPr>
        <p:spPr>
          <a:xfrm>
            <a:off x="1097280" y="1922417"/>
            <a:ext cx="4389120" cy="1190897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Arial Black" panose="020B0A04020102020204" pitchFamily="34" charset="0"/>
              </a:rPr>
              <a:t>Scenario: Hospital Ward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352093" y="3298371"/>
            <a:ext cx="6730879" cy="275408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Doctor, Physiotherapist, Nurse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Shared care plan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Regular communication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Improved recovery outcomes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en-US" sz="2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9029" y="1835333"/>
            <a:ext cx="5638799" cy="415181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743736" y="5987146"/>
            <a:ext cx="16133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(Cowley,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2025</a:t>
            </a:r>
            <a:r>
              <a:rPr lang="en-US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6830401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Arial Black" panose="020B0A04020102020204" pitchFamily="34" charset="0"/>
              </a:rPr>
              <a:t>Critical Evaluation</a:t>
            </a:r>
          </a:p>
        </p:txBody>
      </p:sp>
      <p:sp>
        <p:nvSpPr>
          <p:cNvPr id="6" name="Rectangle 5"/>
          <p:cNvSpPr/>
          <p:nvPr/>
        </p:nvSpPr>
        <p:spPr>
          <a:xfrm>
            <a:off x="1303020" y="2140974"/>
            <a:ext cx="6286500" cy="18940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Better patient outcome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Shares Responsibility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Improved efficiency</a:t>
            </a:r>
          </a:p>
          <a:p>
            <a:pPr algn="ctr"/>
            <a:endParaRPr lang="en-US" sz="24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738109" y="2523877"/>
            <a:ext cx="3139440" cy="3562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Benefits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48740" y="3887337"/>
            <a:ext cx="6736080" cy="159146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Conflicts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Poor communication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Role confusion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738109" y="4504952"/>
            <a:ext cx="3139440" cy="3562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Arial Black" panose="020B0A04020102020204" pitchFamily="34" charset="0"/>
              </a:rPr>
              <a:t>Challenges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230511" y="5774174"/>
            <a:ext cx="41729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(Rape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Žiberna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2022;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Stainbank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2009)</a:t>
            </a:r>
          </a:p>
        </p:txBody>
      </p:sp>
    </p:spTree>
    <p:extLst>
      <p:ext uri="{BB962C8B-B14F-4D97-AF65-F5344CB8AC3E}">
        <p14:creationId xmlns:p14="http://schemas.microsoft.com/office/powerpoint/2010/main" val="3710808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 panose="020B0A04020102020204" pitchFamily="34" charset="0"/>
              </a:rPr>
              <a:t>Conclusion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94779" y="2076364"/>
            <a:ext cx="5622956" cy="3989325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is very crucial in health and social care settings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It improves safety in patient care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It enhances quality of care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It requires good communication, leadership and trust on each other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Teamwork is a key skill for future employment</a:t>
            </a:r>
            <a:endParaRPr 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endPara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076364"/>
            <a:ext cx="4929187" cy="20515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4294039"/>
            <a:ext cx="4929187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511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 Black" panose="020B0A04020102020204" pitchFamily="34" charset="0"/>
              </a:rPr>
              <a:t>Reference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3971" y="1872827"/>
            <a:ext cx="10985017" cy="4023360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McCray, J., Palmer, A. and </a:t>
            </a:r>
            <a:r>
              <a:rPr lang="en-US" sz="1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Chmiel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N. (2016) ‘Building resilience in health and social care teams’, 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Personnel Review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45(6), pp. 1132–1155.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Jelphs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K., Dickinson, H. and Miller, R. (2016) 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Working in Teams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Bristol: Policy Press.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Stainbank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L.J. (2009) ‘Working in teams: improving the team experience’, </a:t>
            </a:r>
            <a:r>
              <a:rPr lang="en-US" sz="15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Meditari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Accountancy Research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17(1), pp. 69–80.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Wu, D.A. and Parks, R.W. (2023) ‘Leadership and working in teams’, 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Surgery (Oxford)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41(8), pp. 528–534.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Ravikumar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R. and Parks, R.W. (2020) ‘Leadership and working in teams’, 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Surgery (Oxford)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38(10), pp. 664–669.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Shaw-</a:t>
            </a:r>
            <a:r>
              <a:rPr lang="en-US" sz="1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Ree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C. (2025) ‘The importance of teams’, in 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Handbook for Designing and Conducting Clinical and Translational Research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pp. 553–556.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Reeves, S. et al. (2011) </a:t>
            </a:r>
            <a:r>
              <a:rPr lang="en-US" sz="1500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Interprofessional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teamwork for health and social care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Oxford: Wiley-Blackwell.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Rape </a:t>
            </a:r>
            <a:r>
              <a:rPr lang="en-US" sz="1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Žiberna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T. (2022) ‘Teamwork in social work’, 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European Journal of Social Work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25(4), pp. 668–680.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Xyrichis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A. and Ream, E. (2008) ‘Teamwork: a concept analysis’, </a:t>
            </a:r>
            <a:r>
              <a:rPr lang="en-US" sz="15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Journal of Advanced Nursing</a:t>
            </a:r>
            <a:r>
              <a:rPr lang="en-US" sz="1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61(2), pp. 232–241.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en-US" sz="1500" b="1" dirty="0">
                <a:latin typeface="Arial" panose="020B0604020202020204" pitchFamily="34" charset="0"/>
                <a:cs typeface="Arial" panose="020B0604020202020204" pitchFamily="34" charset="0"/>
              </a:rPr>
              <a:t>Cowley, E. (2025)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‘The power of collaborative care: a guide to multidisciplinary healthcare teams’, </a:t>
            </a:r>
            <a:r>
              <a:rPr lang="en-US" sz="1500" i="1" dirty="0" err="1">
                <a:latin typeface="Arial" panose="020B0604020202020204" pitchFamily="34" charset="0"/>
                <a:cs typeface="Arial" panose="020B0604020202020204" pitchFamily="34" charset="0"/>
              </a:rPr>
              <a:t>GlobalHealth</a:t>
            </a:r>
            <a:r>
              <a:rPr lang="en-US" sz="1500" i="1" dirty="0">
                <a:latin typeface="Arial" panose="020B0604020202020204" pitchFamily="34" charset="0"/>
                <a:cs typeface="Arial" panose="020B0604020202020204" pitchFamily="34" charset="0"/>
              </a:rPr>
              <a:t> Education Australia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, 10 November. 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https://globalhealtheducation.com/au/resources/multidisciplinary-healthcare-teams</a:t>
            </a:r>
            <a:r>
              <a:rPr lang="en-US" sz="15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86809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3129</TotalTime>
  <Words>561</Words>
  <Application>Microsoft Office PowerPoint</Application>
  <PresentationFormat>Widescreen</PresentationFormat>
  <Paragraphs>63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Wingdings</vt:lpstr>
      <vt:lpstr>Retrospect</vt:lpstr>
      <vt:lpstr>Working in Teams in Health and Social Care</vt:lpstr>
      <vt:lpstr>What is Teamwork?</vt:lpstr>
      <vt:lpstr>Importance of Teamwork</vt:lpstr>
      <vt:lpstr>Key Skills in Teamwork</vt:lpstr>
      <vt:lpstr>Teamwork Model  (Tuckman’s Model)</vt:lpstr>
      <vt:lpstr>Practical Example</vt:lpstr>
      <vt:lpstr>Critical Evaluation</vt:lpstr>
      <vt:lpstr>Conclusion</vt:lpstr>
      <vt:lpstr>Reference List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Working in Teams in Health and Social Care</dc:title>
  <dc:creator>Dell</dc:creator>
  <cp:lastModifiedBy>Kulah Earl (2436591)</cp:lastModifiedBy>
  <cp:revision>12</cp:revision>
  <dcterms:created xsi:type="dcterms:W3CDTF">2026-03-17T06:12:07Z</dcterms:created>
  <dcterms:modified xsi:type="dcterms:W3CDTF">2026-03-22T11:58:19Z</dcterms:modified>
</cp:coreProperties>
</file>