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3" r:id="rId1"/>
  </p:sldMasterIdLst>
  <p:sldIdLst>
    <p:sldId id="264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4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BC71E8-773F-4192-8C94-47DC9917A45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3BCA95E-E249-45E6-A7FD-4CB418C74AED}">
      <dgm:prSet custT="1"/>
      <dgm:spPr/>
      <dgm:t>
        <a:bodyPr/>
        <a:lstStyle/>
        <a:p>
          <a:r>
            <a:rPr lang="en-GB" sz="3200" b="1" dirty="0">
              <a:latin typeface="Andalus" panose="02020603050405020304" pitchFamily="18" charset="-78"/>
              <a:cs typeface="Andalus" panose="02020603050405020304" pitchFamily="18" charset="-78"/>
            </a:rPr>
            <a:t>BSC Model</a:t>
          </a:r>
          <a:endParaRPr lang="en-GB" sz="1400" b="1" dirty="0">
            <a:latin typeface="Andalus" panose="02020603050405020304" pitchFamily="18" charset="-78"/>
            <a:cs typeface="Andalus" panose="02020603050405020304" pitchFamily="18" charset="-78"/>
          </a:endParaRPr>
        </a:p>
        <a:p>
          <a:r>
            <a:rPr lang="en-GB" sz="1400" b="1" dirty="0">
              <a:latin typeface="Andalus" panose="02020603050405020304" pitchFamily="18" charset="-78"/>
              <a:cs typeface="Andalus" panose="02020603050405020304" pitchFamily="18" charset="-78"/>
            </a:rPr>
            <a:t>Yaghoobi (2016)</a:t>
          </a:r>
        </a:p>
        <a:p>
          <a:r>
            <a:rPr lang="en-GB" sz="1400" b="1" dirty="0">
              <a:latin typeface="Andalus" panose="02020603050405020304" pitchFamily="18" charset="-78"/>
              <a:cs typeface="Andalus" panose="02020603050405020304" pitchFamily="18" charset="-78"/>
            </a:rPr>
            <a:t>Kaplan (2005) </a:t>
          </a:r>
        </a:p>
        <a:p>
          <a:endParaRPr lang="en-GB" sz="1400" b="1" dirty="0">
            <a:latin typeface="Andalus" panose="02020603050405020304" pitchFamily="18" charset="-78"/>
            <a:cs typeface="Andalus" panose="02020603050405020304" pitchFamily="18" charset="-78"/>
          </a:endParaRPr>
        </a:p>
        <a:p>
          <a:endParaRPr lang="en-GB" sz="1400" dirty="0">
            <a:latin typeface="Andalus" panose="02020603050405020304" pitchFamily="18" charset="-78"/>
            <a:cs typeface="Andalus" panose="02020603050405020304" pitchFamily="18" charset="-78"/>
          </a:endParaRPr>
        </a:p>
      </dgm:t>
    </dgm:pt>
    <dgm:pt modelId="{4E832BAB-C0E3-43ED-8418-7143126A272A}" type="parTrans" cxnId="{C4FF78D8-F18B-4F3F-A52C-C5D13EF41867}">
      <dgm:prSet/>
      <dgm:spPr/>
      <dgm:t>
        <a:bodyPr/>
        <a:lstStyle/>
        <a:p>
          <a:endParaRPr lang="en-GB"/>
        </a:p>
      </dgm:t>
    </dgm:pt>
    <dgm:pt modelId="{28C32DD8-A99A-45E2-8F2B-725EBBF030FD}" type="sibTrans" cxnId="{C4FF78D8-F18B-4F3F-A52C-C5D13EF41867}">
      <dgm:prSet/>
      <dgm:spPr/>
      <dgm:t>
        <a:bodyPr/>
        <a:lstStyle/>
        <a:p>
          <a:endParaRPr lang="en-GB"/>
        </a:p>
      </dgm:t>
    </dgm:pt>
    <dgm:pt modelId="{BB26EEC4-0CC1-45B8-98E8-0FCA3F9F0B48}" type="pres">
      <dgm:prSet presAssocID="{9EBC71E8-773F-4192-8C94-47DC9917A45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E9BDC19-F69C-4D22-A445-1872A26AC370}" type="pres">
      <dgm:prSet presAssocID="{03BCA95E-E249-45E6-A7FD-4CB418C74AED}" presName="hierRoot1" presStyleCnt="0"/>
      <dgm:spPr/>
    </dgm:pt>
    <dgm:pt modelId="{195BC51F-70C6-47A0-9C67-5C55B40BC039}" type="pres">
      <dgm:prSet presAssocID="{03BCA95E-E249-45E6-A7FD-4CB418C74AED}" presName="composite" presStyleCnt="0"/>
      <dgm:spPr/>
    </dgm:pt>
    <dgm:pt modelId="{F74DA81A-B2DA-4C9F-85EA-DFE25CAC5341}" type="pres">
      <dgm:prSet presAssocID="{03BCA95E-E249-45E6-A7FD-4CB418C74AED}" presName="background" presStyleLbl="node0" presStyleIdx="0" presStyleCnt="1"/>
      <dgm:spPr/>
    </dgm:pt>
    <dgm:pt modelId="{90BD230C-EAE9-4719-A549-FBC2D4BDB5F4}" type="pres">
      <dgm:prSet presAssocID="{03BCA95E-E249-45E6-A7FD-4CB418C74AED}" presName="text" presStyleLbl="fgAcc0" presStyleIdx="0" presStyleCnt="1">
        <dgm:presLayoutVars>
          <dgm:chPref val="3"/>
        </dgm:presLayoutVars>
      </dgm:prSet>
      <dgm:spPr/>
    </dgm:pt>
    <dgm:pt modelId="{BFADDE51-B33B-4F97-B34E-0FC55E4B2533}" type="pres">
      <dgm:prSet presAssocID="{03BCA95E-E249-45E6-A7FD-4CB418C74AED}" presName="hierChild2" presStyleCnt="0"/>
      <dgm:spPr/>
    </dgm:pt>
  </dgm:ptLst>
  <dgm:cxnLst>
    <dgm:cxn modelId="{CA31BE97-E03A-4BFC-BA1C-CADEEB1F85E6}" type="presOf" srcId="{9EBC71E8-773F-4192-8C94-47DC9917A45F}" destId="{BB26EEC4-0CC1-45B8-98E8-0FCA3F9F0B48}" srcOrd="0" destOrd="0" presId="urn:microsoft.com/office/officeart/2005/8/layout/hierarchy1"/>
    <dgm:cxn modelId="{C4FF78D8-F18B-4F3F-A52C-C5D13EF41867}" srcId="{9EBC71E8-773F-4192-8C94-47DC9917A45F}" destId="{03BCA95E-E249-45E6-A7FD-4CB418C74AED}" srcOrd="0" destOrd="0" parTransId="{4E832BAB-C0E3-43ED-8418-7143126A272A}" sibTransId="{28C32DD8-A99A-45E2-8F2B-725EBBF030FD}"/>
    <dgm:cxn modelId="{731AD6DA-FC54-4E2D-A2BE-C9BAF358C7FA}" type="presOf" srcId="{03BCA95E-E249-45E6-A7FD-4CB418C74AED}" destId="{90BD230C-EAE9-4719-A549-FBC2D4BDB5F4}" srcOrd="0" destOrd="0" presId="urn:microsoft.com/office/officeart/2005/8/layout/hierarchy1"/>
    <dgm:cxn modelId="{648F9066-6621-4105-A3B3-3009FE471C29}" type="presParOf" srcId="{BB26EEC4-0CC1-45B8-98E8-0FCA3F9F0B48}" destId="{3E9BDC19-F69C-4D22-A445-1872A26AC370}" srcOrd="0" destOrd="0" presId="urn:microsoft.com/office/officeart/2005/8/layout/hierarchy1"/>
    <dgm:cxn modelId="{3D392100-5D76-40B2-88D6-FD2F7A78AA6E}" type="presParOf" srcId="{3E9BDC19-F69C-4D22-A445-1872A26AC370}" destId="{195BC51F-70C6-47A0-9C67-5C55B40BC039}" srcOrd="0" destOrd="0" presId="urn:microsoft.com/office/officeart/2005/8/layout/hierarchy1"/>
    <dgm:cxn modelId="{1308679B-C90B-43B6-B701-7A68723D7521}" type="presParOf" srcId="{195BC51F-70C6-47A0-9C67-5C55B40BC039}" destId="{F74DA81A-B2DA-4C9F-85EA-DFE25CAC5341}" srcOrd="0" destOrd="0" presId="urn:microsoft.com/office/officeart/2005/8/layout/hierarchy1"/>
    <dgm:cxn modelId="{5470AADD-67FD-446B-84A4-8B670EB89DF2}" type="presParOf" srcId="{195BC51F-70C6-47A0-9C67-5C55B40BC039}" destId="{90BD230C-EAE9-4719-A549-FBC2D4BDB5F4}" srcOrd="1" destOrd="0" presId="urn:microsoft.com/office/officeart/2005/8/layout/hierarchy1"/>
    <dgm:cxn modelId="{44C1C488-EF8A-4F48-9377-E0668B79BAEB}" type="presParOf" srcId="{3E9BDC19-F69C-4D22-A445-1872A26AC370}" destId="{BFADDE51-B33B-4F97-B34E-0FC55E4B253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415CDD-FE9A-40BF-9042-41B189D398D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8A5CB1-D54D-4730-9E3B-B3D0877C453A}">
      <dgm:prSet custT="1"/>
      <dgm:spPr/>
      <dgm:t>
        <a:bodyPr/>
        <a:lstStyle/>
        <a:p>
          <a:r>
            <a:rPr lang="en-GB" sz="3200" dirty="0"/>
            <a:t>TQM Model</a:t>
          </a:r>
        </a:p>
        <a:p>
          <a:r>
            <a:rPr lang="en-GB" sz="1600" b="1" dirty="0"/>
            <a:t>Klassen (1993)</a:t>
          </a:r>
          <a:endParaRPr lang="en-US" sz="1600" b="1" dirty="0"/>
        </a:p>
      </dgm:t>
    </dgm:pt>
    <dgm:pt modelId="{7D488816-B9EB-48C5-B706-AFF7E9CD1888}" type="parTrans" cxnId="{4B7C8831-24A6-490C-9EEA-6A3D309C7CCA}">
      <dgm:prSet/>
      <dgm:spPr/>
      <dgm:t>
        <a:bodyPr/>
        <a:lstStyle/>
        <a:p>
          <a:endParaRPr lang="en-US"/>
        </a:p>
      </dgm:t>
    </dgm:pt>
    <dgm:pt modelId="{7F14A5B7-63B2-4E95-9E24-3FE340DE7088}" type="sibTrans" cxnId="{4B7C8831-24A6-490C-9EEA-6A3D309C7CCA}">
      <dgm:prSet/>
      <dgm:spPr/>
      <dgm:t>
        <a:bodyPr/>
        <a:lstStyle/>
        <a:p>
          <a:endParaRPr lang="en-US"/>
        </a:p>
      </dgm:t>
    </dgm:pt>
    <dgm:pt modelId="{C83BF855-330F-41F5-A087-AC1531865B47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QMS Model </a:t>
          </a:r>
        </a:p>
        <a:p>
          <a:r>
            <a:rPr lang="en-GB" sz="1600" b="0" dirty="0">
              <a:latin typeface="Andalus" panose="02020603050405020304" pitchFamily="18" charset="-78"/>
              <a:cs typeface="Andalus" panose="02020603050405020304" pitchFamily="18" charset="-78"/>
            </a:rPr>
            <a:t>Andersen (2004)</a:t>
          </a:r>
        </a:p>
        <a:p>
          <a:r>
            <a:rPr lang="en-GB" sz="1600" b="0" dirty="0">
              <a:latin typeface="Andalus" panose="02020603050405020304" pitchFamily="18" charset="-78"/>
              <a:cs typeface="Andalus" panose="02020603050405020304" pitchFamily="18" charset="-78"/>
            </a:rPr>
            <a:t>Yadav (2020)</a:t>
          </a:r>
          <a:endParaRPr lang="en-GB" sz="1600" b="0" dirty="0"/>
        </a:p>
        <a:p>
          <a:r>
            <a:rPr lang="en-GB" sz="3200" dirty="0"/>
            <a:t> </a:t>
          </a:r>
          <a:endParaRPr lang="en-US" sz="3200" dirty="0"/>
        </a:p>
      </dgm:t>
    </dgm:pt>
    <dgm:pt modelId="{5A369F8F-9BCF-4244-8222-921B726B9389}" type="parTrans" cxnId="{2981A753-372A-4307-B32A-E8445E44CB45}">
      <dgm:prSet/>
      <dgm:spPr/>
      <dgm:t>
        <a:bodyPr/>
        <a:lstStyle/>
        <a:p>
          <a:endParaRPr lang="en-US"/>
        </a:p>
      </dgm:t>
    </dgm:pt>
    <dgm:pt modelId="{D6207191-94CF-4931-BD9C-441303BC114F}" type="sibTrans" cxnId="{2981A753-372A-4307-B32A-E8445E44CB45}">
      <dgm:prSet/>
      <dgm:spPr/>
      <dgm:t>
        <a:bodyPr/>
        <a:lstStyle/>
        <a:p>
          <a:endParaRPr lang="en-US"/>
        </a:p>
      </dgm:t>
    </dgm:pt>
    <dgm:pt modelId="{FF1BB1B1-084A-4E58-8B43-1C6ABF065492}" type="pres">
      <dgm:prSet presAssocID="{FF415CDD-FE9A-40BF-9042-41B189D398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92979D-F363-4163-8B01-75B47F7543BB}" type="pres">
      <dgm:prSet presAssocID="{ED8A5CB1-D54D-4730-9E3B-B3D0877C453A}" presName="hierRoot1" presStyleCnt="0"/>
      <dgm:spPr/>
    </dgm:pt>
    <dgm:pt modelId="{3A81190F-09D2-4B21-A3B1-FF92A5C49934}" type="pres">
      <dgm:prSet presAssocID="{ED8A5CB1-D54D-4730-9E3B-B3D0877C453A}" presName="composite" presStyleCnt="0"/>
      <dgm:spPr/>
    </dgm:pt>
    <dgm:pt modelId="{1A1159D5-43A1-4C77-B546-55F720E24A7C}" type="pres">
      <dgm:prSet presAssocID="{ED8A5CB1-D54D-4730-9E3B-B3D0877C453A}" presName="background" presStyleLbl="node0" presStyleIdx="0" presStyleCnt="2"/>
      <dgm:spPr/>
    </dgm:pt>
    <dgm:pt modelId="{B587BB05-1617-4092-84B8-CC5D4FD9B26C}" type="pres">
      <dgm:prSet presAssocID="{ED8A5CB1-D54D-4730-9E3B-B3D0877C453A}" presName="text" presStyleLbl="fgAcc0" presStyleIdx="0" presStyleCnt="2" custScaleY="69949">
        <dgm:presLayoutVars>
          <dgm:chPref val="3"/>
        </dgm:presLayoutVars>
      </dgm:prSet>
      <dgm:spPr/>
    </dgm:pt>
    <dgm:pt modelId="{8F922D4B-D75E-4BEE-979D-A9A9279C9F91}" type="pres">
      <dgm:prSet presAssocID="{ED8A5CB1-D54D-4730-9E3B-B3D0877C453A}" presName="hierChild2" presStyleCnt="0"/>
      <dgm:spPr/>
    </dgm:pt>
    <dgm:pt modelId="{C5AF8935-A939-4722-826E-EC18F1A2C36A}" type="pres">
      <dgm:prSet presAssocID="{C83BF855-330F-41F5-A087-AC1531865B47}" presName="hierRoot1" presStyleCnt="0"/>
      <dgm:spPr/>
    </dgm:pt>
    <dgm:pt modelId="{4CFCD1EC-2267-43C9-BB57-4E26FA99B64B}" type="pres">
      <dgm:prSet presAssocID="{C83BF855-330F-41F5-A087-AC1531865B47}" presName="composite" presStyleCnt="0"/>
      <dgm:spPr/>
    </dgm:pt>
    <dgm:pt modelId="{EDECCDD6-E560-4ACB-84DD-44115FF3FB40}" type="pres">
      <dgm:prSet presAssocID="{C83BF855-330F-41F5-A087-AC1531865B47}" presName="background" presStyleLbl="node0" presStyleIdx="1" presStyleCnt="2"/>
      <dgm:spPr/>
    </dgm:pt>
    <dgm:pt modelId="{C66B4F7E-3539-4C02-B5D2-DEE5B9F78944}" type="pres">
      <dgm:prSet presAssocID="{C83BF855-330F-41F5-A087-AC1531865B47}" presName="text" presStyleLbl="fgAcc0" presStyleIdx="1" presStyleCnt="2" custScaleY="68850">
        <dgm:presLayoutVars>
          <dgm:chPref val="3"/>
        </dgm:presLayoutVars>
      </dgm:prSet>
      <dgm:spPr/>
    </dgm:pt>
    <dgm:pt modelId="{99DDAE1F-0E21-4A9C-A468-FDD4F3511575}" type="pres">
      <dgm:prSet presAssocID="{C83BF855-330F-41F5-A087-AC1531865B47}" presName="hierChild2" presStyleCnt="0"/>
      <dgm:spPr/>
    </dgm:pt>
  </dgm:ptLst>
  <dgm:cxnLst>
    <dgm:cxn modelId="{4B7C8831-24A6-490C-9EEA-6A3D309C7CCA}" srcId="{FF415CDD-FE9A-40BF-9042-41B189D398D6}" destId="{ED8A5CB1-D54D-4730-9E3B-B3D0877C453A}" srcOrd="0" destOrd="0" parTransId="{7D488816-B9EB-48C5-B706-AFF7E9CD1888}" sibTransId="{7F14A5B7-63B2-4E95-9E24-3FE340DE7088}"/>
    <dgm:cxn modelId="{A1277B32-4531-43D8-8892-522882F93A3F}" type="presOf" srcId="{FF415CDD-FE9A-40BF-9042-41B189D398D6}" destId="{FF1BB1B1-084A-4E58-8B43-1C6ABF065492}" srcOrd="0" destOrd="0" presId="urn:microsoft.com/office/officeart/2005/8/layout/hierarchy1"/>
    <dgm:cxn modelId="{2981A753-372A-4307-B32A-E8445E44CB45}" srcId="{FF415CDD-FE9A-40BF-9042-41B189D398D6}" destId="{C83BF855-330F-41F5-A087-AC1531865B47}" srcOrd="1" destOrd="0" parTransId="{5A369F8F-9BCF-4244-8222-921B726B9389}" sibTransId="{D6207191-94CF-4931-BD9C-441303BC114F}"/>
    <dgm:cxn modelId="{5FD245C1-AD8E-4592-AA23-83E0587DF7DB}" type="presOf" srcId="{C83BF855-330F-41F5-A087-AC1531865B47}" destId="{C66B4F7E-3539-4C02-B5D2-DEE5B9F78944}" srcOrd="0" destOrd="0" presId="urn:microsoft.com/office/officeart/2005/8/layout/hierarchy1"/>
    <dgm:cxn modelId="{C5209DC9-553C-4BA5-97FD-DD5679641FC1}" type="presOf" srcId="{ED8A5CB1-D54D-4730-9E3B-B3D0877C453A}" destId="{B587BB05-1617-4092-84B8-CC5D4FD9B26C}" srcOrd="0" destOrd="0" presId="urn:microsoft.com/office/officeart/2005/8/layout/hierarchy1"/>
    <dgm:cxn modelId="{09DB1ED5-323F-45A6-BA92-F5549DB49B6F}" type="presParOf" srcId="{FF1BB1B1-084A-4E58-8B43-1C6ABF065492}" destId="{E092979D-F363-4163-8B01-75B47F7543BB}" srcOrd="0" destOrd="0" presId="urn:microsoft.com/office/officeart/2005/8/layout/hierarchy1"/>
    <dgm:cxn modelId="{BAD303D3-4B96-4B7E-B64B-8BB7A5C87A6C}" type="presParOf" srcId="{E092979D-F363-4163-8B01-75B47F7543BB}" destId="{3A81190F-09D2-4B21-A3B1-FF92A5C49934}" srcOrd="0" destOrd="0" presId="urn:microsoft.com/office/officeart/2005/8/layout/hierarchy1"/>
    <dgm:cxn modelId="{434364E8-9E0B-44F1-ADE1-B8B76DCCEA5B}" type="presParOf" srcId="{3A81190F-09D2-4B21-A3B1-FF92A5C49934}" destId="{1A1159D5-43A1-4C77-B546-55F720E24A7C}" srcOrd="0" destOrd="0" presId="urn:microsoft.com/office/officeart/2005/8/layout/hierarchy1"/>
    <dgm:cxn modelId="{C56B86A0-DD50-4272-B4E7-A32D62D9A4EE}" type="presParOf" srcId="{3A81190F-09D2-4B21-A3B1-FF92A5C49934}" destId="{B587BB05-1617-4092-84B8-CC5D4FD9B26C}" srcOrd="1" destOrd="0" presId="urn:microsoft.com/office/officeart/2005/8/layout/hierarchy1"/>
    <dgm:cxn modelId="{DB17E2EC-C217-4965-8016-C206D709A03A}" type="presParOf" srcId="{E092979D-F363-4163-8B01-75B47F7543BB}" destId="{8F922D4B-D75E-4BEE-979D-A9A9279C9F91}" srcOrd="1" destOrd="0" presId="urn:microsoft.com/office/officeart/2005/8/layout/hierarchy1"/>
    <dgm:cxn modelId="{60E72D60-A9CE-45CF-92F9-C02055664103}" type="presParOf" srcId="{FF1BB1B1-084A-4E58-8B43-1C6ABF065492}" destId="{C5AF8935-A939-4722-826E-EC18F1A2C36A}" srcOrd="1" destOrd="0" presId="urn:microsoft.com/office/officeart/2005/8/layout/hierarchy1"/>
    <dgm:cxn modelId="{909C862E-7AE0-4B82-BB31-63CACA1CA4E6}" type="presParOf" srcId="{C5AF8935-A939-4722-826E-EC18F1A2C36A}" destId="{4CFCD1EC-2267-43C9-BB57-4E26FA99B64B}" srcOrd="0" destOrd="0" presId="urn:microsoft.com/office/officeart/2005/8/layout/hierarchy1"/>
    <dgm:cxn modelId="{46548594-F22A-45A5-AFA0-42016830C088}" type="presParOf" srcId="{4CFCD1EC-2267-43C9-BB57-4E26FA99B64B}" destId="{EDECCDD6-E560-4ACB-84DD-44115FF3FB40}" srcOrd="0" destOrd="0" presId="urn:microsoft.com/office/officeart/2005/8/layout/hierarchy1"/>
    <dgm:cxn modelId="{C5434AAB-0B04-4B87-8504-1718FDAA70A7}" type="presParOf" srcId="{4CFCD1EC-2267-43C9-BB57-4E26FA99B64B}" destId="{C66B4F7E-3539-4C02-B5D2-DEE5B9F78944}" srcOrd="1" destOrd="0" presId="urn:microsoft.com/office/officeart/2005/8/layout/hierarchy1"/>
    <dgm:cxn modelId="{FAE26D57-C31B-48C9-A891-7260998BBB2E}" type="presParOf" srcId="{C5AF8935-A939-4722-826E-EC18F1A2C36A}" destId="{99DDAE1F-0E21-4A9C-A468-FDD4F351157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09448F-94B1-494A-9510-CA5FF327EFCF}" type="doc">
      <dgm:prSet loTypeId="urn:microsoft.com/office/officeart/2005/8/layout/matrix2" loCatId="matrix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BCF133-3653-4E02-BF34-7D2657645D79}">
      <dgm:prSet phldrT="[Text]" custT="1"/>
      <dgm:spPr/>
      <dgm:t>
        <a:bodyPr/>
        <a:lstStyle/>
        <a:p>
          <a:pPr algn="ctr"/>
          <a:r>
            <a:rPr lang="en-GB" sz="1600" b="1" dirty="0"/>
            <a:t>Strengths</a:t>
          </a:r>
        </a:p>
        <a:p>
          <a:pPr algn="l"/>
          <a:r>
            <a:rPr lang="en-GB" sz="1400" dirty="0"/>
            <a:t>1. Financial Turnaround </a:t>
          </a:r>
        </a:p>
        <a:p>
          <a:pPr algn="l"/>
          <a:r>
            <a:rPr lang="en-GB" sz="1400" dirty="0"/>
            <a:t>2. Leading Market Share </a:t>
          </a:r>
        </a:p>
        <a:p>
          <a:pPr algn="l"/>
          <a:r>
            <a:rPr lang="en-GB" sz="1400" dirty="0"/>
            <a:t>3. Geographically diversified</a:t>
          </a:r>
        </a:p>
        <a:p>
          <a:pPr algn="l"/>
          <a:r>
            <a:rPr lang="en-GB" sz="1400" dirty="0"/>
            <a:t>4. Growing number of stores </a:t>
          </a:r>
        </a:p>
        <a:p>
          <a:pPr algn="l"/>
          <a:r>
            <a:rPr lang="en-GB" sz="1400" dirty="0">
              <a:solidFill>
                <a:schemeClr val="tx1">
                  <a:lumMod val="95000"/>
                  <a:lumOff val="5000"/>
                </a:schemeClr>
              </a:solidFill>
            </a:rPr>
            <a:t>5. Strong performance &amp; Diversified Market    </a:t>
          </a:r>
        </a:p>
        <a:p>
          <a:pPr algn="ctr"/>
          <a:endParaRPr lang="en-GB" sz="1600" dirty="0"/>
        </a:p>
      </dgm:t>
    </dgm:pt>
    <dgm:pt modelId="{8ABBD53C-202E-4B3A-B251-A7F40849ACC7}" type="parTrans" cxnId="{CB6429F9-788B-40A4-97E1-B4EAA7B68748}">
      <dgm:prSet/>
      <dgm:spPr/>
      <dgm:t>
        <a:bodyPr/>
        <a:lstStyle/>
        <a:p>
          <a:endParaRPr lang="en-GB"/>
        </a:p>
      </dgm:t>
    </dgm:pt>
    <dgm:pt modelId="{B0E8B7E5-92BD-4675-85CE-C78419048B81}" type="sibTrans" cxnId="{CB6429F9-788B-40A4-97E1-B4EAA7B68748}">
      <dgm:prSet/>
      <dgm:spPr/>
      <dgm:t>
        <a:bodyPr/>
        <a:lstStyle/>
        <a:p>
          <a:endParaRPr lang="en-GB"/>
        </a:p>
      </dgm:t>
    </dgm:pt>
    <dgm:pt modelId="{E96A8FCC-A1E5-466D-9441-4E8CE5437688}">
      <dgm:prSet phldrT="[Text]" custT="1"/>
      <dgm:spPr/>
      <dgm:t>
        <a:bodyPr/>
        <a:lstStyle/>
        <a:p>
          <a:pPr algn="ctr"/>
          <a:r>
            <a:rPr lang="en-GB" sz="1600" b="1" dirty="0"/>
            <a:t>Weaknesses</a:t>
          </a:r>
        </a:p>
        <a:p>
          <a:pPr algn="l"/>
          <a:r>
            <a:rPr lang="en-GB" sz="1400" dirty="0"/>
            <a:t>1. Shortage of Products </a:t>
          </a:r>
        </a:p>
        <a:p>
          <a:pPr algn="l"/>
          <a:r>
            <a:rPr lang="en-GB" sz="1400" dirty="0">
              <a:solidFill>
                <a:schemeClr val="tx1">
                  <a:lumMod val="95000"/>
                  <a:lumOff val="5000"/>
                </a:schemeClr>
              </a:solidFill>
            </a:rPr>
            <a:t>2.  Food safety Issues</a:t>
          </a:r>
        </a:p>
        <a:p>
          <a:pPr algn="l"/>
          <a:r>
            <a:rPr lang="en-GB" sz="1400" dirty="0"/>
            <a:t>3. Decrease in operating profits </a:t>
          </a:r>
        </a:p>
        <a:p>
          <a:pPr algn="l"/>
          <a:r>
            <a:rPr lang="en-GB" sz="1400" dirty="0"/>
            <a:t>4. Financial errors</a:t>
          </a:r>
        </a:p>
        <a:p>
          <a:pPr algn="l"/>
          <a:r>
            <a:rPr lang="en-GB" sz="1400" dirty="0"/>
            <a:t>5. Low – Cost strategy </a:t>
          </a:r>
        </a:p>
        <a:p>
          <a:pPr algn="l"/>
          <a:r>
            <a:rPr lang="en-GB" sz="1400" dirty="0"/>
            <a:t>6. Clubcard controversy </a:t>
          </a:r>
        </a:p>
      </dgm:t>
    </dgm:pt>
    <dgm:pt modelId="{0DDFFAA4-212E-4992-8244-FDE377DDAD91}" type="parTrans" cxnId="{6BDD697C-EEB6-49D4-AB47-CEDFFCCE5573}">
      <dgm:prSet/>
      <dgm:spPr/>
      <dgm:t>
        <a:bodyPr/>
        <a:lstStyle/>
        <a:p>
          <a:endParaRPr lang="en-GB"/>
        </a:p>
      </dgm:t>
    </dgm:pt>
    <dgm:pt modelId="{1D3B481C-A4F1-484A-A122-773F00F30E94}" type="sibTrans" cxnId="{6BDD697C-EEB6-49D4-AB47-CEDFFCCE5573}">
      <dgm:prSet/>
      <dgm:spPr/>
      <dgm:t>
        <a:bodyPr/>
        <a:lstStyle/>
        <a:p>
          <a:endParaRPr lang="en-GB"/>
        </a:p>
      </dgm:t>
    </dgm:pt>
    <dgm:pt modelId="{BCD24928-5172-431D-ACAF-BC8B7ADACD74}">
      <dgm:prSet phldrT="[Text]" custT="1"/>
      <dgm:spPr/>
      <dgm:t>
        <a:bodyPr/>
        <a:lstStyle/>
        <a:p>
          <a:pPr algn="ctr"/>
          <a:r>
            <a:rPr lang="en-GB" sz="1600" b="1" dirty="0"/>
            <a:t>Opportunities</a:t>
          </a:r>
        </a:p>
        <a:p>
          <a:pPr algn="l"/>
          <a:r>
            <a:rPr lang="en-GB" sz="1600" dirty="0">
              <a:solidFill>
                <a:schemeClr val="tx1">
                  <a:lumMod val="95000"/>
                  <a:lumOff val="5000"/>
                </a:schemeClr>
              </a:solidFill>
            </a:rPr>
            <a:t>1. (Sustainable) Rise in meat alternatives </a:t>
          </a:r>
        </a:p>
        <a:p>
          <a:pPr algn="l"/>
          <a:r>
            <a:rPr lang="en-GB" sz="1600" dirty="0"/>
            <a:t>2. Developing partnerships </a:t>
          </a:r>
        </a:p>
        <a:p>
          <a:pPr algn="l"/>
          <a:r>
            <a:rPr lang="en-GB" sz="1600" dirty="0"/>
            <a:t>3. Joint Ventures </a:t>
          </a:r>
        </a:p>
        <a:p>
          <a:pPr algn="l"/>
          <a:r>
            <a:rPr lang="en-GB" sz="1600" dirty="0"/>
            <a:t>4. Online shopping </a:t>
          </a:r>
        </a:p>
        <a:p>
          <a:pPr algn="l"/>
          <a:r>
            <a:rPr lang="en-GB" sz="1600" dirty="0"/>
            <a:t>5. Price matching  </a:t>
          </a:r>
        </a:p>
      </dgm:t>
    </dgm:pt>
    <dgm:pt modelId="{AD4EFA92-D5BD-40DD-9284-A3AEB1AECD31}" type="parTrans" cxnId="{E68942BE-31E9-4572-9492-C0027158D42D}">
      <dgm:prSet/>
      <dgm:spPr/>
      <dgm:t>
        <a:bodyPr/>
        <a:lstStyle/>
        <a:p>
          <a:endParaRPr lang="en-GB"/>
        </a:p>
      </dgm:t>
    </dgm:pt>
    <dgm:pt modelId="{24A6B916-06ED-483D-8ECC-9B7DE98180E8}" type="sibTrans" cxnId="{E68942BE-31E9-4572-9492-C0027158D42D}">
      <dgm:prSet/>
      <dgm:spPr/>
      <dgm:t>
        <a:bodyPr/>
        <a:lstStyle/>
        <a:p>
          <a:endParaRPr lang="en-GB"/>
        </a:p>
      </dgm:t>
    </dgm:pt>
    <dgm:pt modelId="{34CADF4A-7BA7-4ABA-9548-64C01502195C}">
      <dgm:prSet phldrT="[Text]" custT="1"/>
      <dgm:spPr/>
      <dgm:t>
        <a:bodyPr/>
        <a:lstStyle/>
        <a:p>
          <a:pPr algn="ctr"/>
          <a:r>
            <a:rPr lang="en-GB" sz="1600" b="1" dirty="0"/>
            <a:t>Threats</a:t>
          </a:r>
        </a:p>
        <a:p>
          <a:pPr algn="l"/>
          <a:r>
            <a:rPr lang="en-GB" sz="1600" b="0" dirty="0"/>
            <a:t>1. Brexit Referendum</a:t>
          </a:r>
        </a:p>
        <a:p>
          <a:pPr algn="l"/>
          <a:r>
            <a:rPr lang="en-GB" sz="1600" b="0" dirty="0"/>
            <a:t>2. Competition with supermarket giants </a:t>
          </a:r>
        </a:p>
        <a:p>
          <a:pPr algn="l"/>
          <a:r>
            <a:rPr lang="en-GB" sz="1600" b="0" dirty="0">
              <a:solidFill>
                <a:schemeClr val="tx1">
                  <a:lumMod val="95000"/>
                  <a:lumOff val="5000"/>
                </a:schemeClr>
              </a:solidFill>
            </a:rPr>
            <a:t>3. Rising Costs </a:t>
          </a:r>
        </a:p>
        <a:p>
          <a:pPr algn="l"/>
          <a:r>
            <a:rPr lang="en-GB" sz="1600" b="0" dirty="0"/>
            <a:t>4. Supply chain issues </a:t>
          </a:r>
        </a:p>
        <a:p>
          <a:pPr algn="l"/>
          <a:r>
            <a:rPr lang="en-GB" sz="1600" b="0" dirty="0"/>
            <a:t>5. </a:t>
          </a:r>
          <a:r>
            <a:rPr lang="en-GB" sz="1600" b="0" dirty="0" err="1"/>
            <a:t>Covid</a:t>
          </a:r>
          <a:r>
            <a:rPr lang="en-GB" sz="1600" b="0" dirty="0"/>
            <a:t> – 19 Pandemic  </a:t>
          </a:r>
          <a:r>
            <a:rPr lang="en-GB" sz="1600" b="1" dirty="0"/>
            <a:t> </a:t>
          </a:r>
        </a:p>
        <a:p>
          <a:pPr algn="l"/>
          <a:r>
            <a:rPr lang="en-GB" sz="1600" b="1" dirty="0"/>
            <a:t> </a:t>
          </a:r>
        </a:p>
      </dgm:t>
    </dgm:pt>
    <dgm:pt modelId="{6904EE49-D5E9-4FC8-9E9C-0AA73975E2E9}" type="parTrans" cxnId="{4A29FD3D-F7D7-4941-A919-43B5EB6FFBB0}">
      <dgm:prSet/>
      <dgm:spPr/>
      <dgm:t>
        <a:bodyPr/>
        <a:lstStyle/>
        <a:p>
          <a:endParaRPr lang="en-GB"/>
        </a:p>
      </dgm:t>
    </dgm:pt>
    <dgm:pt modelId="{08E7D9C4-37CC-49E0-8519-A8F0621675BD}" type="sibTrans" cxnId="{4A29FD3D-F7D7-4941-A919-43B5EB6FFBB0}">
      <dgm:prSet/>
      <dgm:spPr/>
      <dgm:t>
        <a:bodyPr/>
        <a:lstStyle/>
        <a:p>
          <a:endParaRPr lang="en-GB"/>
        </a:p>
      </dgm:t>
    </dgm:pt>
    <dgm:pt modelId="{22373B0A-3800-43F8-BEF2-A2A51598E800}" type="pres">
      <dgm:prSet presAssocID="{1109448F-94B1-494A-9510-CA5FF327EFCF}" presName="matrix" presStyleCnt="0">
        <dgm:presLayoutVars>
          <dgm:chMax val="1"/>
          <dgm:dir/>
          <dgm:resizeHandles val="exact"/>
        </dgm:presLayoutVars>
      </dgm:prSet>
      <dgm:spPr/>
    </dgm:pt>
    <dgm:pt modelId="{55582940-7F3B-4F07-810F-3F5026C3B9F9}" type="pres">
      <dgm:prSet presAssocID="{1109448F-94B1-494A-9510-CA5FF327EFCF}" presName="axisShape" presStyleLbl="bgShp" presStyleIdx="0" presStyleCnt="1"/>
      <dgm:spPr/>
    </dgm:pt>
    <dgm:pt modelId="{99158155-60A1-475B-9B68-13B26490ABFA}" type="pres">
      <dgm:prSet presAssocID="{1109448F-94B1-494A-9510-CA5FF327EFCF}" presName="rect1" presStyleLbl="node1" presStyleIdx="0" presStyleCnt="4" custScaleX="220512" custScaleY="121776" custLinFactNeighborX="-56929" custLinFactNeighborY="-5362">
        <dgm:presLayoutVars>
          <dgm:chMax val="0"/>
          <dgm:chPref val="0"/>
          <dgm:bulletEnabled val="1"/>
        </dgm:presLayoutVars>
      </dgm:prSet>
      <dgm:spPr/>
    </dgm:pt>
    <dgm:pt modelId="{E5806FB8-332A-468F-8B9E-7C2EBE72A444}" type="pres">
      <dgm:prSet presAssocID="{1109448F-94B1-494A-9510-CA5FF327EFCF}" presName="rect2" presStyleLbl="node1" presStyleIdx="1" presStyleCnt="4" custScaleX="228529" custScaleY="122134" custLinFactNeighborX="75373" custLinFactNeighborY="-6017">
        <dgm:presLayoutVars>
          <dgm:chMax val="0"/>
          <dgm:chPref val="0"/>
          <dgm:bulletEnabled val="1"/>
        </dgm:presLayoutVars>
      </dgm:prSet>
      <dgm:spPr/>
    </dgm:pt>
    <dgm:pt modelId="{782187B6-FF81-4952-8060-A36DACC69ECF}" type="pres">
      <dgm:prSet presAssocID="{1109448F-94B1-494A-9510-CA5FF327EFCF}" presName="rect3" presStyleLbl="node1" presStyleIdx="2" presStyleCnt="4" custScaleX="229232" custScaleY="119155" custLinFactNeighborX="-72339" custLinFactNeighborY="5839">
        <dgm:presLayoutVars>
          <dgm:chMax val="0"/>
          <dgm:chPref val="0"/>
          <dgm:bulletEnabled val="1"/>
        </dgm:presLayoutVars>
      </dgm:prSet>
      <dgm:spPr/>
    </dgm:pt>
    <dgm:pt modelId="{35FB0131-FF21-458F-8104-2661D07697E0}" type="pres">
      <dgm:prSet presAssocID="{1109448F-94B1-494A-9510-CA5FF327EFCF}" presName="rect4" presStyleLbl="node1" presStyleIdx="3" presStyleCnt="4" custScaleX="230708" custScaleY="117169" custLinFactNeighborX="58045" custLinFactNeighborY="5166">
        <dgm:presLayoutVars>
          <dgm:chMax val="0"/>
          <dgm:chPref val="0"/>
          <dgm:bulletEnabled val="1"/>
        </dgm:presLayoutVars>
      </dgm:prSet>
      <dgm:spPr/>
    </dgm:pt>
  </dgm:ptLst>
  <dgm:cxnLst>
    <dgm:cxn modelId="{B920D21D-89F8-4D95-A696-E092A1F7FC57}" type="presOf" srcId="{BCD24928-5172-431D-ACAF-BC8B7ADACD74}" destId="{782187B6-FF81-4952-8060-A36DACC69ECF}" srcOrd="0" destOrd="0" presId="urn:microsoft.com/office/officeart/2005/8/layout/matrix2"/>
    <dgm:cxn modelId="{91781237-8CAF-492A-A297-9095DC662B9C}" type="presOf" srcId="{E96A8FCC-A1E5-466D-9441-4E8CE5437688}" destId="{E5806FB8-332A-468F-8B9E-7C2EBE72A444}" srcOrd="0" destOrd="0" presId="urn:microsoft.com/office/officeart/2005/8/layout/matrix2"/>
    <dgm:cxn modelId="{4A29FD3D-F7D7-4941-A919-43B5EB6FFBB0}" srcId="{1109448F-94B1-494A-9510-CA5FF327EFCF}" destId="{34CADF4A-7BA7-4ABA-9548-64C01502195C}" srcOrd="3" destOrd="0" parTransId="{6904EE49-D5E9-4FC8-9E9C-0AA73975E2E9}" sibTransId="{08E7D9C4-37CC-49E0-8519-A8F0621675BD}"/>
    <dgm:cxn modelId="{985E0C71-DD6E-4146-AFCA-2B33A156DB30}" type="presOf" srcId="{34CADF4A-7BA7-4ABA-9548-64C01502195C}" destId="{35FB0131-FF21-458F-8104-2661D07697E0}" srcOrd="0" destOrd="0" presId="urn:microsoft.com/office/officeart/2005/8/layout/matrix2"/>
    <dgm:cxn modelId="{6BDD697C-EEB6-49D4-AB47-CEDFFCCE5573}" srcId="{1109448F-94B1-494A-9510-CA5FF327EFCF}" destId="{E96A8FCC-A1E5-466D-9441-4E8CE5437688}" srcOrd="1" destOrd="0" parTransId="{0DDFFAA4-212E-4992-8244-FDE377DDAD91}" sibTransId="{1D3B481C-A4F1-484A-A122-773F00F30E94}"/>
    <dgm:cxn modelId="{E68942BE-31E9-4572-9492-C0027158D42D}" srcId="{1109448F-94B1-494A-9510-CA5FF327EFCF}" destId="{BCD24928-5172-431D-ACAF-BC8B7ADACD74}" srcOrd="2" destOrd="0" parTransId="{AD4EFA92-D5BD-40DD-9284-A3AEB1AECD31}" sibTransId="{24A6B916-06ED-483D-8ECC-9B7DE98180E8}"/>
    <dgm:cxn modelId="{17A145C4-F159-435F-898C-79558FDE5540}" type="presOf" srcId="{E3BCF133-3653-4E02-BF34-7D2657645D79}" destId="{99158155-60A1-475B-9B68-13B26490ABFA}" srcOrd="0" destOrd="0" presId="urn:microsoft.com/office/officeart/2005/8/layout/matrix2"/>
    <dgm:cxn modelId="{787B53C6-FB09-40DA-A305-F5CA797E90F6}" type="presOf" srcId="{1109448F-94B1-494A-9510-CA5FF327EFCF}" destId="{22373B0A-3800-43F8-BEF2-A2A51598E800}" srcOrd="0" destOrd="0" presId="urn:microsoft.com/office/officeart/2005/8/layout/matrix2"/>
    <dgm:cxn modelId="{CB6429F9-788B-40A4-97E1-B4EAA7B68748}" srcId="{1109448F-94B1-494A-9510-CA5FF327EFCF}" destId="{E3BCF133-3653-4E02-BF34-7D2657645D79}" srcOrd="0" destOrd="0" parTransId="{8ABBD53C-202E-4B3A-B251-A7F40849ACC7}" sibTransId="{B0E8B7E5-92BD-4675-85CE-C78419048B81}"/>
    <dgm:cxn modelId="{85B199C2-A2E7-408F-92B4-C7412B522BA1}" type="presParOf" srcId="{22373B0A-3800-43F8-BEF2-A2A51598E800}" destId="{55582940-7F3B-4F07-810F-3F5026C3B9F9}" srcOrd="0" destOrd="0" presId="urn:microsoft.com/office/officeart/2005/8/layout/matrix2"/>
    <dgm:cxn modelId="{1651CDE2-EAC0-4F84-87D0-75919B2B76E1}" type="presParOf" srcId="{22373B0A-3800-43F8-BEF2-A2A51598E800}" destId="{99158155-60A1-475B-9B68-13B26490ABFA}" srcOrd="1" destOrd="0" presId="urn:microsoft.com/office/officeart/2005/8/layout/matrix2"/>
    <dgm:cxn modelId="{F246F407-613B-4499-BA2D-EED4D84BC484}" type="presParOf" srcId="{22373B0A-3800-43F8-BEF2-A2A51598E800}" destId="{E5806FB8-332A-468F-8B9E-7C2EBE72A444}" srcOrd="2" destOrd="0" presId="urn:microsoft.com/office/officeart/2005/8/layout/matrix2"/>
    <dgm:cxn modelId="{0FAD0D59-7D2D-4AD6-AC13-901A8D3308A3}" type="presParOf" srcId="{22373B0A-3800-43F8-BEF2-A2A51598E800}" destId="{782187B6-FF81-4952-8060-A36DACC69ECF}" srcOrd="3" destOrd="0" presId="urn:microsoft.com/office/officeart/2005/8/layout/matrix2"/>
    <dgm:cxn modelId="{AA705335-CF5A-47F4-9DDD-F3D70FB9F537}" type="presParOf" srcId="{22373B0A-3800-43F8-BEF2-A2A51598E800}" destId="{35FB0131-FF21-458F-8104-2661D07697E0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DA81A-B2DA-4C9F-85EA-DFE25CAC5341}">
      <dsp:nvSpPr>
        <dsp:cNvPr id="0" name=""/>
        <dsp:cNvSpPr/>
      </dsp:nvSpPr>
      <dsp:spPr>
        <a:xfrm>
          <a:off x="0" y="207551"/>
          <a:ext cx="4421413" cy="28075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D230C-EAE9-4719-A549-FBC2D4BDB5F4}">
      <dsp:nvSpPr>
        <dsp:cNvPr id="0" name=""/>
        <dsp:cNvSpPr/>
      </dsp:nvSpPr>
      <dsp:spPr>
        <a:xfrm>
          <a:off x="491268" y="674256"/>
          <a:ext cx="4421413" cy="28075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ndalus" panose="02020603050405020304" pitchFamily="18" charset="-78"/>
              <a:cs typeface="Andalus" panose="02020603050405020304" pitchFamily="18" charset="-78"/>
            </a:rPr>
            <a:t>BSC Model</a:t>
          </a:r>
          <a:endParaRPr lang="en-GB" sz="1400" b="1" kern="1200" dirty="0">
            <a:latin typeface="Andalus" panose="02020603050405020304" pitchFamily="18" charset="-78"/>
            <a:cs typeface="Andalus" panose="02020603050405020304" pitchFamily="18" charset="-78"/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ndalus" panose="02020603050405020304" pitchFamily="18" charset="-78"/>
              <a:cs typeface="Andalus" panose="02020603050405020304" pitchFamily="18" charset="-78"/>
            </a:rPr>
            <a:t>Yaghoobi (2016)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ndalus" panose="02020603050405020304" pitchFamily="18" charset="-78"/>
              <a:cs typeface="Andalus" panose="02020603050405020304" pitchFamily="18" charset="-78"/>
            </a:rPr>
            <a:t>Kaplan (2005) 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>
            <a:latin typeface="Andalus" panose="02020603050405020304" pitchFamily="18" charset="-78"/>
            <a:cs typeface="Andalus" panose="02020603050405020304" pitchFamily="18" charset="-78"/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ndalus" panose="02020603050405020304" pitchFamily="18" charset="-78"/>
            <a:cs typeface="Andalus" panose="02020603050405020304" pitchFamily="18" charset="-78"/>
          </a:endParaRPr>
        </a:p>
      </dsp:txBody>
      <dsp:txXfrm>
        <a:off x="573500" y="756488"/>
        <a:ext cx="4256949" cy="26431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159D5-43A1-4C77-B546-55F720E24A7C}">
      <dsp:nvSpPr>
        <dsp:cNvPr id="0" name=""/>
        <dsp:cNvSpPr/>
      </dsp:nvSpPr>
      <dsp:spPr>
        <a:xfrm>
          <a:off x="1333" y="278858"/>
          <a:ext cx="4682211" cy="207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7BB05-1617-4092-84B8-CC5D4FD9B26C}">
      <dsp:nvSpPr>
        <dsp:cNvPr id="0" name=""/>
        <dsp:cNvSpPr/>
      </dsp:nvSpPr>
      <dsp:spPr>
        <a:xfrm>
          <a:off x="521579" y="773092"/>
          <a:ext cx="4682211" cy="207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TQM Model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Klassen (1993)</a:t>
          </a:r>
          <a:endParaRPr lang="en-US" sz="1600" b="1" kern="1200" dirty="0"/>
        </a:p>
      </dsp:txBody>
      <dsp:txXfrm>
        <a:off x="582492" y="834005"/>
        <a:ext cx="4560385" cy="1957900"/>
      </dsp:txXfrm>
    </dsp:sp>
    <dsp:sp modelId="{EDECCDD6-E560-4ACB-84DD-44115FF3FB40}">
      <dsp:nvSpPr>
        <dsp:cNvPr id="0" name=""/>
        <dsp:cNvSpPr/>
      </dsp:nvSpPr>
      <dsp:spPr>
        <a:xfrm>
          <a:off x="5724037" y="278858"/>
          <a:ext cx="4682211" cy="20470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4F7E-3539-4C02-B5D2-DEE5B9F78944}">
      <dsp:nvSpPr>
        <dsp:cNvPr id="0" name=""/>
        <dsp:cNvSpPr/>
      </dsp:nvSpPr>
      <dsp:spPr>
        <a:xfrm>
          <a:off x="6244283" y="773092"/>
          <a:ext cx="4682211" cy="2047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QMS Model 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ndalus" panose="02020603050405020304" pitchFamily="18" charset="-78"/>
              <a:cs typeface="Andalus" panose="02020603050405020304" pitchFamily="18" charset="-78"/>
            </a:rPr>
            <a:t>Andersen (2004)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ndalus" panose="02020603050405020304" pitchFamily="18" charset="-78"/>
              <a:cs typeface="Andalus" panose="02020603050405020304" pitchFamily="18" charset="-78"/>
            </a:rPr>
            <a:t>Yadav (2020)</a:t>
          </a:r>
          <a:endParaRPr lang="en-GB" sz="1600" b="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 </a:t>
          </a:r>
          <a:endParaRPr lang="en-US" sz="3200" kern="1200" dirty="0"/>
        </a:p>
      </dsp:txBody>
      <dsp:txXfrm>
        <a:off x="6304239" y="833048"/>
        <a:ext cx="4562299" cy="19271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582940-7F3B-4F07-810F-3F5026C3B9F9}">
      <dsp:nvSpPr>
        <dsp:cNvPr id="0" name=""/>
        <dsp:cNvSpPr/>
      </dsp:nvSpPr>
      <dsp:spPr>
        <a:xfrm>
          <a:off x="1923098" y="0"/>
          <a:ext cx="4449642" cy="444964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158155-60A1-475B-9B68-13B26490ABFA}">
      <dsp:nvSpPr>
        <dsp:cNvPr id="0" name=""/>
        <dsp:cNvSpPr/>
      </dsp:nvSpPr>
      <dsp:spPr>
        <a:xfrm>
          <a:off x="126600" y="0"/>
          <a:ext cx="3924797" cy="21674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Strengths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 Financial Turnaround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 Leading Market Share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 Geographically diversified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4. Growing number of stores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>
                  <a:lumMod val="95000"/>
                  <a:lumOff val="5000"/>
                </a:schemeClr>
              </a:solidFill>
            </a:rPr>
            <a:t>5. Strong performance &amp; Diversified Market   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32406" y="105806"/>
        <a:ext cx="3713185" cy="1955826"/>
      </dsp:txXfrm>
    </dsp:sp>
    <dsp:sp modelId="{E5806FB8-332A-468F-8B9E-7C2EBE72A444}">
      <dsp:nvSpPr>
        <dsp:cNvPr id="0" name=""/>
        <dsp:cNvSpPr/>
      </dsp:nvSpPr>
      <dsp:spPr>
        <a:xfrm>
          <a:off x="4241486" y="0"/>
          <a:ext cx="4067488" cy="2173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Weaknesses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 Shortage of Products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>
                  <a:lumMod val="95000"/>
                  <a:lumOff val="5000"/>
                </a:schemeClr>
              </a:solidFill>
            </a:rPr>
            <a:t>2.  Food safety Issues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 Decrease in operating profits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4. Financial errors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5. Low – Cost strategy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6. Clubcard controversy </a:t>
          </a:r>
        </a:p>
      </dsp:txBody>
      <dsp:txXfrm>
        <a:off x="4347603" y="106117"/>
        <a:ext cx="3855254" cy="1961576"/>
      </dsp:txXfrm>
    </dsp:sp>
    <dsp:sp modelId="{782187B6-FF81-4952-8060-A36DACC69ECF}">
      <dsp:nvSpPr>
        <dsp:cNvPr id="0" name=""/>
        <dsp:cNvSpPr/>
      </dsp:nvSpPr>
      <dsp:spPr>
        <a:xfrm>
          <a:off x="0" y="2314018"/>
          <a:ext cx="4080001" cy="21207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Opportunities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>
                  <a:lumMod val="95000"/>
                  <a:lumOff val="5000"/>
                </a:schemeClr>
              </a:solidFill>
            </a:rPr>
            <a:t>1. (Sustainable) Rise in meat alternatives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Developing partnerships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 Joint Ventures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4. Online shopping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5. Price matching  </a:t>
          </a:r>
        </a:p>
      </dsp:txBody>
      <dsp:txXfrm>
        <a:off x="103528" y="2417546"/>
        <a:ext cx="3872945" cy="1913732"/>
      </dsp:txXfrm>
    </dsp:sp>
    <dsp:sp modelId="{35FB0131-FF21-458F-8104-2661D07697E0}">
      <dsp:nvSpPr>
        <dsp:cNvPr id="0" name=""/>
        <dsp:cNvSpPr/>
      </dsp:nvSpPr>
      <dsp:spPr>
        <a:xfrm>
          <a:off x="4173567" y="2319714"/>
          <a:ext cx="4106272" cy="208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Threats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1. Brexit Referendum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2. Competition with supermarket giants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>
                  <a:lumMod val="95000"/>
                  <a:lumOff val="5000"/>
                </a:schemeClr>
              </a:solidFill>
            </a:rPr>
            <a:t>3. Rising Costs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4. Supply chain issues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5. </a:t>
          </a:r>
          <a:r>
            <a:rPr lang="en-GB" sz="1600" b="0" kern="1200" dirty="0" err="1"/>
            <a:t>Covid</a:t>
          </a:r>
          <a:r>
            <a:rPr lang="en-GB" sz="1600" b="0" kern="1200" dirty="0"/>
            <a:t> – 19 Pandemic  </a:t>
          </a:r>
          <a:r>
            <a:rPr lang="en-GB" sz="1600" b="1" kern="1200" dirty="0"/>
            <a:t>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 </a:t>
          </a:r>
        </a:p>
      </dsp:txBody>
      <dsp:txXfrm>
        <a:off x="4275370" y="2421517"/>
        <a:ext cx="3902666" cy="1881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3FB0-79EA-4BD9-898D-30AA9C6A50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71060-0DAE-43BE-8D62-06150F145E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258A0B-9873-4C18-90FB-B60BD39FB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05E0F-8315-4232-AA17-904981774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2B321D-12C0-4443-9F4C-080F597B7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89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12080-838B-48D6-8AF5-14F48CF58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E7861-2FD2-4F7B-A2A6-ED2B729CE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AA2BD-1653-4FB9-A37D-B3E31EDA4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24529-27A3-48F5-B86E-A64327ED4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3610E-B0A6-4E67-B4AF-EEE8AB48B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451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C4D24-488E-443B-B84E-170E6E4B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D4405E-D03D-4526-9F73-6DE5A20BED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0FAF9-152D-4EA4-99C4-AC68C34F9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6761E-0FCB-4CA3-B8F1-84F1C2266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0C896-759A-40E7-B8A6-634950B44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27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92E25-9335-4E22-B082-668C42721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C8C0D-261E-419E-A605-19E3847894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DFFFA-B521-4ACF-A722-77753706B3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AD467B-54A5-400F-A66D-51DE86DA6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25931D-8E95-40B4-8982-D50FF6519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7235E-6CE3-4307-848B-3CB5BBA75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68703-1F39-432B-BE53-794425BE3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9074A-D41A-4142-B1BB-3099A20C3A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BCE64-5049-4DDC-972D-2564619B3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FA7E61-0344-48FC-AF1E-0BCC8445FA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29D4A2-43EB-45EA-9F9A-A629092995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A4CF3C-3F4F-48F3-9AB3-BF58A8C23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1753DE-105F-43C9-8934-64C13F877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DE829D-B8C3-48B9-8B9A-571069C4C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165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7AA2-74CE-4BB7-B7B1-89FA1231F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FF71BE-0CB5-4BD9-A219-6CC6D834B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6CFF9F-FF90-4D91-88CC-6C0D69C6A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4C4F7F-CD25-40F8-A416-2AAD40CE4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6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E2F11-473C-478F-9C76-2C08F2C98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23E26D-2BE8-4501-A29A-89C1AEE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8639D4-8B23-4897-B20C-3881E65CC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504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9367C-56DC-4FBF-89AB-67FAEA95B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8BC1C-0B32-4655-B810-26DC183E3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E74056-461A-4C13-A5F7-2C14649747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A8B21A-B826-47F3-A76F-472DD337A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A488C-D781-48C7-9DCE-E90F35FB2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25812-6383-47D5-857A-776CFDC9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75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011F-73B6-4F3F-8944-51BEF2F9A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4FEB7F-A69F-461A-BBD6-8E04BC0C9A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96AE0-ADF8-4E83-A962-18C0B21B7A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B6B0C0-8067-4A7E-A14E-4603C824A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C4323-8DF5-4002-A7FF-F99FADB44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341DF3-7334-4ADA-ADFB-85F09C695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98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A7D54-8C55-44B8-87AF-48F54420B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74F4B2-0E9D-41A2-9FF9-69E7EB39EA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13FB3-E57B-4E78-9DAA-35A0DAFEC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A5690-C5D9-4B5E-B13C-0403194EE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0D8CB-763F-4BF1-B623-A70BC2311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747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0953FA-46A2-494C-9903-89EAA9529B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EC55B-C30A-44DA-97EF-3310B2742F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96386-82AE-4BF1-9514-21ECC1ED8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28A65-85E5-4A2C-8642-4652D578B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BE5AC-5CC6-4EBC-8679-5F7D8B0D7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343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B14F19-2E5E-453D-9213-0444A84E7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013EBC-6C47-41DC-A413-37C00D721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63243-A1A1-45F5-AA2D-D34D2D90B8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34109-A0E1-4CC4-BD58-3FF1D03B21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E00DC-90B4-4FFE-A08B-5772925364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07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nybates.ca/tag/learning-management-systems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rtuallibrary.info/critical-thinking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insight/publication/issn/0263-5577" TargetMode="External"/><Relationship Id="rId13" Type="http://schemas.openxmlformats.org/officeDocument/2006/relationships/hyperlink" Target="https://www.emerald.com/insight/search?q=Ravi%20Shankar" TargetMode="External"/><Relationship Id="rId18" Type="http://schemas.openxmlformats.org/officeDocument/2006/relationships/hyperlink" Target="https://www.emerald.com/insight/search?q=Firoozeh%20Haddadi" TargetMode="External"/><Relationship Id="rId3" Type="http://schemas.openxmlformats.org/officeDocument/2006/relationships/hyperlink" Target="https://www.emerald.com/insight/search?q=Gavin%20Lawrie" TargetMode="External"/><Relationship Id="rId7" Type="http://schemas.openxmlformats.org/officeDocument/2006/relationships/hyperlink" Target="https://www.emerald.com/insight/search?q=C.P.%20McLaughlin" TargetMode="External"/><Relationship Id="rId12" Type="http://schemas.openxmlformats.org/officeDocument/2006/relationships/hyperlink" Target="https://www.emerald.com/insight/search?q=Neeraj%20Yadav" TargetMode="External"/><Relationship Id="rId17" Type="http://schemas.openxmlformats.org/officeDocument/2006/relationships/hyperlink" Target="https://www.emerald.com/insight/search?q=Tahere%20Yaghoobi" TargetMode="External"/><Relationship Id="rId2" Type="http://schemas.openxmlformats.org/officeDocument/2006/relationships/hyperlink" Target="https://www.emerald.com/insight/search?q=Henrik%20V.%20Andersen" TargetMode="External"/><Relationship Id="rId16" Type="http://schemas.openxmlformats.org/officeDocument/2006/relationships/hyperlink" Target="https://doi.org/10.1108/TQM-10-2019-025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erald.com/insight/search?q=R.D.%20Klassen" TargetMode="External"/><Relationship Id="rId11" Type="http://schemas.openxmlformats.org/officeDocument/2006/relationships/hyperlink" Target="https://www.emerald.com/insight/publication/issn/0265-671X" TargetMode="External"/><Relationship Id="rId5" Type="http://schemas.openxmlformats.org/officeDocument/2006/relationships/hyperlink" Target="https://www.emerald.com/insight/publication/issn/1741-0401" TargetMode="External"/><Relationship Id="rId15" Type="http://schemas.openxmlformats.org/officeDocument/2006/relationships/hyperlink" Target="https://www.emerald.com/insight/publication/issn/1754-2731" TargetMode="External"/><Relationship Id="rId10" Type="http://schemas.openxmlformats.org/officeDocument/2006/relationships/hyperlink" Target="https://www.emerald.com/insight/search?q=Dennis%20Kehoe" TargetMode="External"/><Relationship Id="rId19" Type="http://schemas.openxmlformats.org/officeDocument/2006/relationships/hyperlink" Target="https://doi.org/10.1108/IJPPM-01-2015-0001" TargetMode="External"/><Relationship Id="rId4" Type="http://schemas.openxmlformats.org/officeDocument/2006/relationships/hyperlink" Target="https://www.emerald.com/insight/search?q=Nenad%20Savi%C4%8D" TargetMode="External"/><Relationship Id="rId9" Type="http://schemas.openxmlformats.org/officeDocument/2006/relationships/hyperlink" Target="https://www.emerald.com/insight/search?q=Robin%20Mann" TargetMode="External"/><Relationship Id="rId14" Type="http://schemas.openxmlformats.org/officeDocument/2006/relationships/hyperlink" Target="https://www.emerald.com/insight/search?q=Surya%20Prakash%20Sing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20CC4-9FCC-4739-8FE6-DD619D2B4E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Introduction</a:t>
            </a:r>
            <a:br>
              <a:rPr lang="en-GB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</a:br>
            <a:r>
              <a:rPr lang="en-GB" sz="2000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Mann (1995)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Like">
            <a:extLst>
              <a:ext uri="{FF2B5EF4-FFF2-40B4-BE49-F238E27FC236}">
                <a16:creationId xmlns:a16="http://schemas.microsoft.com/office/drawing/2014/main" id="{F661DD1E-ADE2-4332-B284-069C55BB4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80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892E6-3132-4D93-A202-43655DBCE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36" y="296792"/>
            <a:ext cx="7935514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solidFill>
                  <a:srgbClr val="FFFFFF"/>
                </a:solidFill>
              </a:rPr>
              <a:t>	BSC</a:t>
            </a: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Model  used at Tesco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5AEBD72-5704-4FEA-8F0B-1D6AA5486E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0088171"/>
              </p:ext>
            </p:extLst>
          </p:nvPr>
        </p:nvGraphicFramePr>
        <p:xfrm>
          <a:off x="644057" y="2615979"/>
          <a:ext cx="4912682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" name="Picture 15" descr="Diagram&#10;&#10;Description automatically generated">
            <a:extLst>
              <a:ext uri="{FF2B5EF4-FFF2-40B4-BE49-F238E27FC236}">
                <a16:creationId xmlns:a16="http://schemas.microsoft.com/office/drawing/2014/main" id="{84F47E88-FC60-4940-AE43-AC35F98462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082818" y="0"/>
            <a:ext cx="4097211" cy="21700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FA693E-8C16-4632-9F5F-BBE894FE4C48}"/>
              </a:ext>
            </a:extLst>
          </p:cNvPr>
          <p:cNvSpPr txBox="1"/>
          <p:nvPr/>
        </p:nvSpPr>
        <p:spPr>
          <a:xfrm>
            <a:off x="8497445" y="3138967"/>
            <a:ext cx="347472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Internal processes</a:t>
            </a:r>
          </a:p>
          <a:p>
            <a:pPr lvl="0"/>
            <a:r>
              <a:rPr lang="en-GB" sz="2800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Finance </a:t>
            </a:r>
          </a:p>
          <a:p>
            <a:pPr lvl="0"/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Customers </a:t>
            </a:r>
          </a:p>
        </p:txBody>
      </p:sp>
    </p:spTree>
    <p:extLst>
      <p:ext uri="{BB962C8B-B14F-4D97-AF65-F5344CB8AC3E}">
        <p14:creationId xmlns:p14="http://schemas.microsoft.com/office/powerpoint/2010/main" val="2415814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E218A-0FC0-46DE-B078-3FA552F43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70" y="592906"/>
            <a:ext cx="8058879" cy="1576446"/>
          </a:xfrm>
        </p:spPr>
        <p:txBody>
          <a:bodyPr anchor="ctr">
            <a:normAutofit fontScale="90000"/>
          </a:bodyPr>
          <a:lstStyle/>
          <a:p>
            <a:r>
              <a:rPr lang="en-GB" sz="4000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	   </a:t>
            </a:r>
            <a:r>
              <a:rPr lang="en-GB" sz="4000" b="1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 Evaluating two Models on    			Quality used at Tesco </a:t>
            </a:r>
            <a:br>
              <a:rPr lang="en-GB" sz="4000" b="1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</a:br>
            <a:r>
              <a:rPr lang="en-GB" sz="4000" b="1" dirty="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 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98FF801F-2E42-437D-AA1E-7B43408A1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167210"/>
              </p:ext>
            </p:extLst>
          </p:nvPr>
        </p:nvGraphicFramePr>
        <p:xfrm>
          <a:off x="644056" y="2615980"/>
          <a:ext cx="10927829" cy="3131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Chart, diagram&#10;&#10;Description automatically generated">
            <a:extLst>
              <a:ext uri="{FF2B5EF4-FFF2-40B4-BE49-F238E27FC236}">
                <a16:creationId xmlns:a16="http://schemas.microsoft.com/office/drawing/2014/main" id="{7E376731-6B38-401B-BCD4-6E9A796EBA9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082818" y="0"/>
            <a:ext cx="4097212" cy="216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043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803EA-5BA2-4579-B4EA-6D56E585C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831" y="974948"/>
            <a:ext cx="4638261" cy="488117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ndalus" panose="02020603050405020304" pitchFamily="18" charset="-78"/>
                <a:cs typeface="Andalus" panose="02020603050405020304" pitchFamily="18" charset="-78"/>
              </a:rPr>
              <a:t> 	SWOT Analysis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BEF0697-80BE-44F2-895F-5FF1FE4D500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39911986"/>
              </p:ext>
            </p:extLst>
          </p:nvPr>
        </p:nvGraphicFramePr>
        <p:xfrm>
          <a:off x="1642257" y="1477904"/>
          <a:ext cx="8308975" cy="4449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6725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BEE04-43D7-4B17-8867-7570389EC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352BC-D402-4C77-85E4-7070F9F7E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765" y="2340415"/>
            <a:ext cx="9708995" cy="468082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1400" dirty="0">
              <a:hlinkClick r:id="rId2" tooltip="Henrik V. Andersen"/>
            </a:endParaRPr>
          </a:p>
          <a:p>
            <a:pPr marL="0" indent="0">
              <a:buNone/>
            </a:pPr>
            <a:endParaRPr lang="en-GB" sz="1400" dirty="0">
              <a:hlinkClick r:id="rId2" tooltip="Henrik V. Andersen"/>
            </a:endParaRPr>
          </a:p>
          <a:p>
            <a:pPr marL="0" indent="0">
              <a:buNone/>
            </a:pPr>
            <a:endParaRPr lang="en-GB" sz="1400" dirty="0">
              <a:hlinkClick r:id="rId2" tooltip="Henrik V. Andersen"/>
            </a:endParaRPr>
          </a:p>
          <a:p>
            <a:pPr marL="0" indent="0">
              <a:buNone/>
            </a:pPr>
            <a:r>
              <a:rPr lang="en-GB" sz="1400" dirty="0">
                <a:hlinkClick r:id="rId2" tooltip="Henrik V. Andersen"/>
              </a:rPr>
              <a:t>Andersen, H.V.</a:t>
            </a:r>
            <a:r>
              <a:rPr lang="en-GB" sz="1400" dirty="0"/>
              <a:t>, </a:t>
            </a:r>
            <a:r>
              <a:rPr lang="en-GB" sz="1400" dirty="0">
                <a:hlinkClick r:id="rId3" tooltip="Gavin Lawrie"/>
              </a:rPr>
              <a:t>Lawrie, G.</a:t>
            </a:r>
            <a:r>
              <a:rPr lang="en-GB" sz="1400" dirty="0"/>
              <a:t> and </a:t>
            </a:r>
            <a:r>
              <a:rPr lang="en-GB" sz="1400" dirty="0" err="1">
                <a:hlinkClick r:id="rId4" tooltip="Nenad Savič"/>
              </a:rPr>
              <a:t>Savič</a:t>
            </a:r>
            <a:r>
              <a:rPr lang="en-GB" sz="1400" dirty="0">
                <a:hlinkClick r:id="rId4" tooltip="Nenad Savič"/>
              </a:rPr>
              <a:t>, N.</a:t>
            </a:r>
            <a:r>
              <a:rPr lang="en-GB" sz="1400" dirty="0"/>
              <a:t> (2004), "Effective quality management through third‐generation balanced scorecard", </a:t>
            </a:r>
            <a:r>
              <a:rPr lang="en-GB" sz="1400" i="1" dirty="0">
                <a:hlinkClick r:id="rId5"/>
              </a:rPr>
              <a:t>International Journal of Productivity and Performance Management</a:t>
            </a:r>
            <a:r>
              <a:rPr lang="en-GB" sz="1400" dirty="0"/>
              <a:t>, Vol. 53 No. 7, pp. 634-645.</a:t>
            </a:r>
          </a:p>
          <a:p>
            <a:pPr marL="0" indent="0">
              <a:buNone/>
            </a:pPr>
            <a:r>
              <a:rPr lang="en-GB" sz="1400" dirty="0"/>
              <a:t>Kaplan, R.S. (200Fernando5), “ How the balance Scorecard Complements the McKinsey 7-S model”. Strategy &amp; Leadership, vol.33 No.3, pp. 41-46.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4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200" dirty="0">
                <a:latin typeface="Arial" panose="020B0604020202020204" pitchFamily="34" charset="0"/>
                <a:hlinkClick r:id="rId6" tooltip="R.D. Klassen"/>
              </a:rPr>
              <a:t>Klassen, R.D.</a:t>
            </a:r>
            <a:r>
              <a:rPr lang="en-US" altLang="en-US" sz="1200" dirty="0">
                <a:latin typeface="Arial" panose="020B0604020202020204" pitchFamily="34" charset="0"/>
              </a:rPr>
              <a:t> and </a:t>
            </a:r>
            <a:r>
              <a:rPr lang="en-US" altLang="en-US" sz="1200" dirty="0">
                <a:latin typeface="Arial" panose="020B0604020202020204" pitchFamily="34" charset="0"/>
                <a:hlinkClick r:id="rId7" tooltip="C.P. McLaughlin"/>
              </a:rPr>
              <a:t>McLaughlin, C.P.</a:t>
            </a:r>
            <a:r>
              <a:rPr lang="en-US" altLang="en-US" sz="1200" dirty="0">
                <a:latin typeface="Arial" panose="020B0604020202020204" pitchFamily="34" charset="0"/>
              </a:rPr>
              <a:t> (1993), "TQM and Environmental Excellence in Manufacturing", </a:t>
            </a:r>
            <a:r>
              <a:rPr lang="en-US" altLang="en-US" sz="1200" i="1" dirty="0">
                <a:solidFill>
                  <a:srgbClr val="007377"/>
                </a:solidFill>
                <a:latin typeface="Arial" panose="020B0604020202020204" pitchFamily="34" charset="0"/>
                <a:hlinkClick r:id="rId8"/>
              </a:rPr>
              <a:t>Industrial Management &amp; Data Systems</a:t>
            </a:r>
            <a:r>
              <a:rPr lang="en-US" altLang="en-US" sz="1200" dirty="0">
                <a:latin typeface="Arial" panose="020B0604020202020204" pitchFamily="34" charset="0"/>
              </a:rPr>
              <a:t>, Vol. 93 No. 6. pp. 14-22.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sz="12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u="sng" dirty="0">
                <a:hlinkClick r:id="rId9" tooltip="Robin Mann"/>
              </a:rPr>
              <a:t>Mann, R.</a:t>
            </a:r>
            <a:r>
              <a:rPr lang="en-GB" sz="1300" dirty="0"/>
              <a:t> and </a:t>
            </a:r>
            <a:r>
              <a:rPr lang="en-GB" sz="1300" u="sng" dirty="0">
                <a:hlinkClick r:id="rId10" tooltip="Dennis Kehoe"/>
              </a:rPr>
              <a:t>Kehoe, D.</a:t>
            </a:r>
            <a:r>
              <a:rPr lang="en-GB" sz="1300" dirty="0"/>
              <a:t> (1995), "Factors affecting the implementation and success of TQM", </a:t>
            </a:r>
            <a:r>
              <a:rPr lang="en-GB" sz="1300" i="1" u="sng" dirty="0">
                <a:hlinkClick r:id="rId11"/>
              </a:rPr>
              <a:t>International Journal of Quality &amp; Reliability Management</a:t>
            </a:r>
            <a:r>
              <a:rPr lang="en-GB" sz="1300" dirty="0"/>
              <a:t>, Vol. 12 No. 1, pp. 11-23.</a:t>
            </a:r>
          </a:p>
          <a:p>
            <a:pPr marL="0" indent="0">
              <a:buNone/>
            </a:pPr>
            <a:r>
              <a:rPr lang="en-GB" sz="1300" dirty="0"/>
              <a:t>Qing Hu and C. D. Huang, "Aligning IT with Firm Business Strategies Using the Balance Scorecard System," </a:t>
            </a:r>
            <a:r>
              <a:rPr lang="en-GB" sz="1300" i="1" dirty="0"/>
              <a:t>Proceedings of the 38th Annual Hawaii International Conference on System Sciences</a:t>
            </a:r>
            <a:r>
              <a:rPr lang="en-GB" sz="1300" dirty="0"/>
              <a:t>, 2005, pp. 230a-230a.</a:t>
            </a:r>
          </a:p>
          <a:p>
            <a:pPr marL="0" indent="0">
              <a:buNone/>
            </a:pPr>
            <a:r>
              <a:rPr lang="en-GB" sz="1300" dirty="0"/>
              <a:t>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000" dirty="0">
                <a:latin typeface="Arial" panose="020B0604020202020204" pitchFamily="34" charset="0"/>
                <a:hlinkClick r:id="rId12" tooltip="Neeraj Yadav"/>
              </a:rPr>
              <a:t>Yadav, N.</a:t>
            </a:r>
            <a:r>
              <a:rPr lang="en-US" altLang="en-US" sz="1400" dirty="0">
                <a:latin typeface="Arial" panose="020B0604020202020204" pitchFamily="34" charset="0"/>
              </a:rPr>
              <a:t>, </a:t>
            </a:r>
            <a:r>
              <a:rPr lang="en-US" altLang="en-US" sz="1400" dirty="0">
                <a:latin typeface="Arial" panose="020B0604020202020204" pitchFamily="34" charset="0"/>
                <a:hlinkClick r:id="rId13" tooltip="Ravi Shankar"/>
              </a:rPr>
              <a:t>Shankar, R.</a:t>
            </a:r>
            <a:r>
              <a:rPr lang="en-US" altLang="en-US" sz="1400" dirty="0">
                <a:latin typeface="Arial" panose="020B0604020202020204" pitchFamily="34" charset="0"/>
              </a:rPr>
              <a:t> and </a:t>
            </a:r>
            <a:r>
              <a:rPr lang="en-US" altLang="en-US" sz="1400" dirty="0">
                <a:latin typeface="Arial" panose="020B0604020202020204" pitchFamily="34" charset="0"/>
                <a:hlinkClick r:id="rId14" tooltip="Surya Prakash Singh"/>
              </a:rPr>
              <a:t>Singh, S.P.</a:t>
            </a:r>
            <a:r>
              <a:rPr lang="en-US" altLang="en-US" sz="1400" dirty="0">
                <a:latin typeface="Arial" panose="020B0604020202020204" pitchFamily="34" charset="0"/>
              </a:rPr>
              <a:t> (2020), "Impact of Industry4.0/ICTs, Lean Six Sigma and quality management systems on </a:t>
            </a:r>
            <a:r>
              <a:rPr lang="en-US" altLang="en-US" sz="1400" dirty="0" err="1">
                <a:latin typeface="Arial" panose="020B0604020202020204" pitchFamily="34" charset="0"/>
              </a:rPr>
              <a:t>organisational</a:t>
            </a:r>
            <a:r>
              <a:rPr lang="en-US" altLang="en-US" sz="1400" dirty="0">
                <a:latin typeface="Arial" panose="020B0604020202020204" pitchFamily="34" charset="0"/>
              </a:rPr>
              <a:t> performance", </a:t>
            </a:r>
            <a:r>
              <a:rPr lang="en-US" altLang="en-US" sz="1400" i="1" dirty="0">
                <a:solidFill>
                  <a:srgbClr val="007377"/>
                </a:solidFill>
                <a:latin typeface="Arial" panose="020B0604020202020204" pitchFamily="34" charset="0"/>
                <a:hlinkClick r:id="rId15"/>
              </a:rPr>
              <a:t>The TQM Journal</a:t>
            </a:r>
            <a:r>
              <a:rPr lang="en-US" altLang="en-US" sz="1400" dirty="0">
                <a:latin typeface="Arial" panose="020B0604020202020204" pitchFamily="34" charset="0"/>
              </a:rPr>
              <a:t>, Vol. 32 No. 4, pp. 815-835. </a:t>
            </a:r>
            <a:r>
              <a:rPr lang="en-US" altLang="en-US" sz="1400" dirty="0">
                <a:solidFill>
                  <a:srgbClr val="007377"/>
                </a:solidFill>
                <a:latin typeface="Arial" panose="020B0604020202020204" pitchFamily="34" charset="0"/>
                <a:hlinkClick r:id="rId16" tooltip="DOI: https://doi.org/10.1108/TQM-10-2019-0251"/>
              </a:rPr>
              <a:t>https://doi.org/10.1108/TQM-10-2019-0251</a:t>
            </a:r>
            <a:endParaRPr lang="en-US" altLang="en-US" sz="14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br>
              <a:rPr lang="en-US" altLang="en-US" sz="1400" dirty="0">
                <a:latin typeface="Arial" panose="020B0604020202020204" pitchFamily="34" charset="0"/>
              </a:rPr>
            </a:br>
            <a:endParaRPr lang="en-US" altLang="en-US" sz="14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000" dirty="0">
                <a:latin typeface="Arial" panose="020B0604020202020204" pitchFamily="34" charset="0"/>
                <a:hlinkClick r:id="rId17" tooltip="Tahere Yaghoobi"/>
              </a:rPr>
              <a:t>Yaghoobi, T.</a:t>
            </a:r>
            <a:r>
              <a:rPr lang="en-US" altLang="en-US" sz="1400" dirty="0">
                <a:latin typeface="Arial" panose="020B0604020202020204" pitchFamily="34" charset="0"/>
              </a:rPr>
              <a:t> and </a:t>
            </a:r>
            <a:r>
              <a:rPr lang="en-US" altLang="en-US" sz="1400" dirty="0">
                <a:latin typeface="Arial" panose="020B0604020202020204" pitchFamily="34" charset="0"/>
                <a:hlinkClick r:id="rId18" tooltip="Firoozeh Haddadi"/>
              </a:rPr>
              <a:t>Haddadi, F.</a:t>
            </a:r>
            <a:r>
              <a:rPr lang="en-US" altLang="en-US" sz="1400" dirty="0">
                <a:latin typeface="Arial" panose="020B0604020202020204" pitchFamily="34" charset="0"/>
              </a:rPr>
              <a:t> (2016), "Organizational performance measurement by a framework integrating BSC and AHP", </a:t>
            </a:r>
            <a:r>
              <a:rPr lang="en-US" altLang="en-US" sz="1400" i="1" dirty="0">
                <a:solidFill>
                  <a:srgbClr val="007377"/>
                </a:solidFill>
                <a:latin typeface="Arial" panose="020B0604020202020204" pitchFamily="34" charset="0"/>
                <a:hlinkClick r:id="rId5"/>
              </a:rPr>
              <a:t>International Journal of Productivity and Performance Management</a:t>
            </a:r>
            <a:r>
              <a:rPr lang="en-US" altLang="en-US" sz="1400" dirty="0">
                <a:latin typeface="Arial" panose="020B0604020202020204" pitchFamily="34" charset="0"/>
              </a:rPr>
              <a:t>, Vol. 65 No. 7, pp. 959-976. </a:t>
            </a:r>
            <a:r>
              <a:rPr lang="en-US" altLang="en-US" sz="1400" dirty="0">
                <a:solidFill>
                  <a:srgbClr val="007377"/>
                </a:solidFill>
                <a:latin typeface="Arial" panose="020B0604020202020204" pitchFamily="34" charset="0"/>
                <a:hlinkClick r:id="rId19" tooltip="DOI: https://doi.org/10.1108/IJPPM-01-2015-0001"/>
              </a:rPr>
              <a:t>https://doi.org/10.1108/IJPPM-01-2015-0001</a:t>
            </a:r>
            <a:endParaRPr lang="en-US" altLang="en-US" sz="14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br>
              <a:rPr lang="en-US" altLang="en-US" sz="1400" dirty="0">
                <a:latin typeface="Arial" panose="020B0604020202020204" pitchFamily="34" charset="0"/>
              </a:rPr>
            </a:br>
            <a:endParaRPr lang="en-US" altLang="en-US" sz="1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3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A8B819A-171D-49E3-A52D-EF33819FC5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Citation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2" tooltip="Neeraj Yadav"/>
              </a:rPr>
              <a:t>Yadav, N.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3" tooltip="Ravi Shankar"/>
              </a:rPr>
              <a:t>Shankar, R.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4" tooltip="Surya Prakash Singh"/>
              </a:rPr>
              <a:t>Singh, S.P.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(2020), "Impact of Industry4.0/ICTs, Lean Six Sigma and quality management systems 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performance",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7377"/>
                </a:solidFill>
                <a:effectLst/>
                <a:latin typeface="Arial" panose="020B0604020202020204" pitchFamily="34" charset="0"/>
                <a:hlinkClick r:id="rId15"/>
              </a:rPr>
              <a:t>The TQM Journal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Vol. 32 No. 4, pp. 815-835.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7377"/>
                </a:solidFill>
                <a:effectLst/>
                <a:latin typeface="Arial" panose="020B0604020202020204" pitchFamily="34" charset="0"/>
                <a:hlinkClick r:id="rId16" tooltip="DOI: https://doi.org/10.1108/TQM-10-2019-0251"/>
              </a:rPr>
              <a:t>https://doi.org/10.1108/TQM-10-2019-0251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5580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557</Words>
  <Application>Microsoft Office PowerPoint</Application>
  <PresentationFormat>Widescreen</PresentationFormat>
  <Paragraphs>69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Andalus</vt:lpstr>
      <vt:lpstr>Arial</vt:lpstr>
      <vt:lpstr>Calibri</vt:lpstr>
      <vt:lpstr>Calibri Light</vt:lpstr>
      <vt:lpstr>Office Theme</vt:lpstr>
      <vt:lpstr>Introduction Mann (1995) </vt:lpstr>
      <vt:lpstr> BSC Model  used at Tesco  </vt:lpstr>
      <vt:lpstr>     Evaluating two Models on       Quality used at Tesco   </vt:lpstr>
      <vt:lpstr>  SWOT Analysis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</dc:title>
  <dc:creator>Natalie Sahi (1915519)</dc:creator>
  <cp:lastModifiedBy>Natalie Sahi (1915519)</cp:lastModifiedBy>
  <cp:revision>20</cp:revision>
  <dcterms:created xsi:type="dcterms:W3CDTF">2022-03-08T21:56:09Z</dcterms:created>
  <dcterms:modified xsi:type="dcterms:W3CDTF">2022-03-09T18:22:21Z</dcterms:modified>
</cp:coreProperties>
</file>