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256" r:id="rId5"/>
    <p:sldId id="658" r:id="rId6"/>
    <p:sldId id="670" r:id="rId7"/>
    <p:sldId id="673" r:id="rId8"/>
    <p:sldId id="360" r:id="rId9"/>
    <p:sldId id="674" r:id="rId10"/>
    <p:sldId id="677" r:id="rId11"/>
    <p:sldId id="680" r:id="rId12"/>
    <p:sldId id="678" r:id="rId13"/>
    <p:sldId id="679" r:id="rId14"/>
    <p:sldId id="676" r:id="rId15"/>
    <p:sldId id="681" r:id="rId16"/>
    <p:sldId id="683" r:id="rId17"/>
    <p:sldId id="684" r:id="rId18"/>
    <p:sldId id="682" r:id="rId19"/>
    <p:sldId id="686" r:id="rId20"/>
    <p:sldId id="687" r:id="rId21"/>
    <p:sldId id="688" r:id="rId22"/>
    <p:sldId id="348" r:id="rId23"/>
    <p:sldId id="689" r:id="rId24"/>
    <p:sldId id="691" r:id="rId25"/>
    <p:sldId id="669" r:id="rId26"/>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FD0DD2-C6BD-4FC1-9CC6-0814D38B5884}" v="19" dt="2025-05-12T13:12:56.9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12" autoAdjust="0"/>
    <p:restoredTop sz="75857" autoAdjust="0"/>
  </p:normalViewPr>
  <p:slideViewPr>
    <p:cSldViewPr>
      <p:cViewPr varScale="1">
        <p:scale>
          <a:sx n="59" d="100"/>
          <a:sy n="59" d="100"/>
        </p:scale>
        <p:origin x="704" y="52"/>
      </p:cViewPr>
      <p:guideLst>
        <p:guide orient="horz" pos="2160"/>
        <p:guide pos="3840"/>
      </p:guideLst>
    </p:cSldViewPr>
  </p:slideViewPr>
  <p:outlineViewPr>
    <p:cViewPr>
      <p:scale>
        <a:sx n="33" d="100"/>
        <a:sy n="33" d="100"/>
      </p:scale>
      <p:origin x="0" y="-27296"/>
    </p:cViewPr>
  </p:outlineViewPr>
  <p:notesTextViewPr>
    <p:cViewPr>
      <p:scale>
        <a:sx n="3" d="2"/>
        <a:sy n="3" d="2"/>
      </p:scale>
      <p:origin x="0" y="0"/>
    </p:cViewPr>
  </p:notesTextViewPr>
  <p:sorterViewPr>
    <p:cViewPr>
      <p:scale>
        <a:sx n="80" d="100"/>
        <a:sy n="80" d="100"/>
      </p:scale>
      <p:origin x="0" y="0"/>
    </p:cViewPr>
  </p:sorterViewPr>
  <p:notesViewPr>
    <p:cSldViewPr>
      <p:cViewPr varScale="1">
        <p:scale>
          <a:sx n="81" d="100"/>
          <a:sy n="81" d="100"/>
        </p:scale>
        <p:origin x="3978" y="84"/>
      </p:cViewPr>
      <p:guideLst>
        <p:guide orient="horz" pos="3133"/>
        <p:guide pos="216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AFFD0DD2-C6BD-4FC1-9CC6-0814D38B5884}"/>
    <pc:docChg chg="undo custSel addSld delSld modSld">
      <pc:chgData name="Rhiannon Akers" userId="fb3c9d12-5c8c-42d7-8dc7-d872d7a3d202" providerId="ADAL" clId="{AFFD0DD2-C6BD-4FC1-9CC6-0814D38B5884}" dt="2025-05-12T13:14:18.392" v="32" actId="47"/>
      <pc:docMkLst>
        <pc:docMk/>
      </pc:docMkLst>
      <pc:sldChg chg="del">
        <pc:chgData name="Rhiannon Akers" userId="fb3c9d12-5c8c-42d7-8dc7-d872d7a3d202" providerId="ADAL" clId="{AFFD0DD2-C6BD-4FC1-9CC6-0814D38B5884}" dt="2025-05-12T13:14:03.421" v="26" actId="47"/>
        <pc:sldMkLst>
          <pc:docMk/>
          <pc:sldMk cId="3717047952" sldId="321"/>
        </pc:sldMkLst>
      </pc:sldChg>
      <pc:sldChg chg="del">
        <pc:chgData name="Rhiannon Akers" userId="fb3c9d12-5c8c-42d7-8dc7-d872d7a3d202" providerId="ADAL" clId="{AFFD0DD2-C6BD-4FC1-9CC6-0814D38B5884}" dt="2025-05-12T13:14:05.211" v="29" actId="47"/>
        <pc:sldMkLst>
          <pc:docMk/>
          <pc:sldMk cId="296011953" sldId="324"/>
        </pc:sldMkLst>
      </pc:sldChg>
      <pc:sldChg chg="add del">
        <pc:chgData name="Rhiannon Akers" userId="fb3c9d12-5c8c-42d7-8dc7-d872d7a3d202" providerId="ADAL" clId="{AFFD0DD2-C6BD-4FC1-9CC6-0814D38B5884}" dt="2025-05-12T13:14:18.392" v="32" actId="47"/>
        <pc:sldMkLst>
          <pc:docMk/>
          <pc:sldMk cId="798427634" sldId="326"/>
        </pc:sldMkLst>
      </pc:sldChg>
      <pc:sldChg chg="del">
        <pc:chgData name="Rhiannon Akers" userId="fb3c9d12-5c8c-42d7-8dc7-d872d7a3d202" providerId="ADAL" clId="{AFFD0DD2-C6BD-4FC1-9CC6-0814D38B5884}" dt="2025-05-12T13:14:03.841" v="27" actId="47"/>
        <pc:sldMkLst>
          <pc:docMk/>
          <pc:sldMk cId="4288669709" sldId="328"/>
        </pc:sldMkLst>
      </pc:sldChg>
      <pc:sldChg chg="modSp modAnim">
        <pc:chgData name="Rhiannon Akers" userId="fb3c9d12-5c8c-42d7-8dc7-d872d7a3d202" providerId="ADAL" clId="{AFFD0DD2-C6BD-4FC1-9CC6-0814D38B5884}" dt="2025-05-12T13:12:56.961" v="18" actId="20577"/>
        <pc:sldMkLst>
          <pc:docMk/>
          <pc:sldMk cId="1666141350" sldId="348"/>
        </pc:sldMkLst>
        <pc:spChg chg="mod">
          <ac:chgData name="Rhiannon Akers" userId="fb3c9d12-5c8c-42d7-8dc7-d872d7a3d202" providerId="ADAL" clId="{AFFD0DD2-C6BD-4FC1-9CC6-0814D38B5884}" dt="2025-05-12T13:12:56.961" v="18" actId="20577"/>
          <ac:spMkLst>
            <pc:docMk/>
            <pc:sldMk cId="1666141350" sldId="348"/>
            <ac:spMk id="3" creationId="{E825B2F9-EFAF-4672-915F-C88A872463E6}"/>
          </ac:spMkLst>
        </pc:spChg>
      </pc:sldChg>
      <pc:sldChg chg="del">
        <pc:chgData name="Rhiannon Akers" userId="fb3c9d12-5c8c-42d7-8dc7-d872d7a3d202" providerId="ADAL" clId="{AFFD0DD2-C6BD-4FC1-9CC6-0814D38B5884}" dt="2025-05-12T13:13:58.239" v="21" actId="47"/>
        <pc:sldMkLst>
          <pc:docMk/>
          <pc:sldMk cId="1733525719" sldId="463"/>
        </pc:sldMkLst>
      </pc:sldChg>
      <pc:sldChg chg="del">
        <pc:chgData name="Rhiannon Akers" userId="fb3c9d12-5c8c-42d7-8dc7-d872d7a3d202" providerId="ADAL" clId="{AFFD0DD2-C6BD-4FC1-9CC6-0814D38B5884}" dt="2025-05-12T13:13:12.188" v="19" actId="47"/>
        <pc:sldMkLst>
          <pc:docMk/>
          <pc:sldMk cId="1550550437" sldId="524"/>
        </pc:sldMkLst>
      </pc:sldChg>
      <pc:sldChg chg="del">
        <pc:chgData name="Rhiannon Akers" userId="fb3c9d12-5c8c-42d7-8dc7-d872d7a3d202" providerId="ADAL" clId="{AFFD0DD2-C6BD-4FC1-9CC6-0814D38B5884}" dt="2025-05-12T13:14:04.453" v="28" actId="47"/>
        <pc:sldMkLst>
          <pc:docMk/>
          <pc:sldMk cId="245344284" sldId="615"/>
        </pc:sldMkLst>
      </pc:sldChg>
      <pc:sldChg chg="del">
        <pc:chgData name="Rhiannon Akers" userId="fb3c9d12-5c8c-42d7-8dc7-d872d7a3d202" providerId="ADAL" clId="{AFFD0DD2-C6BD-4FC1-9CC6-0814D38B5884}" dt="2025-05-12T13:13:59.133" v="22" actId="47"/>
        <pc:sldMkLst>
          <pc:docMk/>
          <pc:sldMk cId="3092812341" sldId="660"/>
        </pc:sldMkLst>
      </pc:sldChg>
      <pc:sldChg chg="del">
        <pc:chgData name="Rhiannon Akers" userId="fb3c9d12-5c8c-42d7-8dc7-d872d7a3d202" providerId="ADAL" clId="{AFFD0DD2-C6BD-4FC1-9CC6-0814D38B5884}" dt="2025-05-12T13:14:02.100" v="25" actId="47"/>
        <pc:sldMkLst>
          <pc:docMk/>
          <pc:sldMk cId="303848135" sldId="664"/>
        </pc:sldMkLst>
      </pc:sldChg>
      <pc:sldChg chg="del">
        <pc:chgData name="Rhiannon Akers" userId="fb3c9d12-5c8c-42d7-8dc7-d872d7a3d202" providerId="ADAL" clId="{AFFD0DD2-C6BD-4FC1-9CC6-0814D38B5884}" dt="2025-05-12T13:14:00.385" v="23" actId="47"/>
        <pc:sldMkLst>
          <pc:docMk/>
          <pc:sldMk cId="2737674834" sldId="666"/>
        </pc:sldMkLst>
      </pc:sldChg>
      <pc:sldChg chg="del">
        <pc:chgData name="Rhiannon Akers" userId="fb3c9d12-5c8c-42d7-8dc7-d872d7a3d202" providerId="ADAL" clId="{AFFD0DD2-C6BD-4FC1-9CC6-0814D38B5884}" dt="2025-05-12T13:14:01.300" v="24" actId="47"/>
        <pc:sldMkLst>
          <pc:docMk/>
          <pc:sldMk cId="1101138102" sldId="668"/>
        </pc:sldMkLst>
      </pc:sldChg>
      <pc:sldChg chg="del">
        <pc:chgData name="Rhiannon Akers" userId="fb3c9d12-5c8c-42d7-8dc7-d872d7a3d202" providerId="ADAL" clId="{AFFD0DD2-C6BD-4FC1-9CC6-0814D38B5884}" dt="2025-05-12T13:13:13.306" v="20" actId="47"/>
        <pc:sldMkLst>
          <pc:docMk/>
          <pc:sldMk cId="179965814" sldId="690"/>
        </pc:sldMkLst>
      </pc:sldChg>
    </pc:docChg>
  </pc:docChgLst>
  <pc:docChgLst>
    <pc:chgData name="James Moore" userId="S::j.moore@uwtsd.ac.uk::2734fbee-75e6-4c68-b1e1-71d90938a1bc" providerId="AD" clId="Web-{9ABEDD87-6321-31BF-1C64-2018DBA80C06}"/>
    <pc:docChg chg="addSld delSld modSld sldOrd">
      <pc:chgData name="James Moore" userId="S::j.moore@uwtsd.ac.uk::2734fbee-75e6-4c68-b1e1-71d90938a1bc" providerId="AD" clId="Web-{9ABEDD87-6321-31BF-1C64-2018DBA80C06}" dt="2024-10-10T12:05:17.032" v="3598" actId="20577"/>
      <pc:docMkLst>
        <pc:docMk/>
      </pc:docMkLst>
      <pc:sldChg chg="modNotes">
        <pc:chgData name="James Moore" userId="S::j.moore@uwtsd.ac.uk::2734fbee-75e6-4c68-b1e1-71d90938a1bc" providerId="AD" clId="Web-{9ABEDD87-6321-31BF-1C64-2018DBA80C06}" dt="2024-10-10T12:01:07.211" v="3528"/>
        <pc:sldMkLst>
          <pc:docMk/>
          <pc:sldMk cId="1666141350" sldId="348"/>
        </pc:sldMkLst>
      </pc:sldChg>
      <pc:sldChg chg="del">
        <pc:chgData name="James Moore" userId="S::j.moore@uwtsd.ac.uk::2734fbee-75e6-4c68-b1e1-71d90938a1bc" providerId="AD" clId="Web-{9ABEDD87-6321-31BF-1C64-2018DBA80C06}" dt="2024-10-10T08:55:07.454" v="244"/>
        <pc:sldMkLst>
          <pc:docMk/>
          <pc:sldMk cId="2437778186" sldId="537"/>
        </pc:sldMkLst>
      </pc:sldChg>
      <pc:sldChg chg="del">
        <pc:chgData name="James Moore" userId="S::j.moore@uwtsd.ac.uk::2734fbee-75e6-4c68-b1e1-71d90938a1bc" providerId="AD" clId="Web-{9ABEDD87-6321-31BF-1C64-2018DBA80C06}" dt="2024-10-10T08:54:59.751" v="243"/>
        <pc:sldMkLst>
          <pc:docMk/>
          <pc:sldMk cId="1484791529" sldId="616"/>
        </pc:sldMkLst>
      </pc:sldChg>
      <pc:sldChg chg="del">
        <pc:chgData name="James Moore" userId="S::j.moore@uwtsd.ac.uk::2734fbee-75e6-4c68-b1e1-71d90938a1bc" providerId="AD" clId="Web-{9ABEDD87-6321-31BF-1C64-2018DBA80C06}" dt="2024-10-10T08:57:04.519" v="246"/>
        <pc:sldMkLst>
          <pc:docMk/>
          <pc:sldMk cId="2061443691" sldId="619"/>
        </pc:sldMkLst>
      </pc:sldChg>
      <pc:sldChg chg="del">
        <pc:chgData name="James Moore" userId="S::j.moore@uwtsd.ac.uk::2734fbee-75e6-4c68-b1e1-71d90938a1bc" providerId="AD" clId="Web-{9ABEDD87-6321-31BF-1C64-2018DBA80C06}" dt="2024-10-10T08:57:16.941" v="248"/>
        <pc:sldMkLst>
          <pc:docMk/>
          <pc:sldMk cId="1523551698" sldId="631"/>
        </pc:sldMkLst>
      </pc:sldChg>
      <pc:sldChg chg="del">
        <pc:chgData name="James Moore" userId="S::j.moore@uwtsd.ac.uk::2734fbee-75e6-4c68-b1e1-71d90938a1bc" providerId="AD" clId="Web-{9ABEDD87-6321-31BF-1C64-2018DBA80C06}" dt="2024-10-10T08:56:59.941" v="245"/>
        <pc:sldMkLst>
          <pc:docMk/>
          <pc:sldMk cId="1979947973" sldId="637"/>
        </pc:sldMkLst>
      </pc:sldChg>
      <pc:sldChg chg="del">
        <pc:chgData name="James Moore" userId="S::j.moore@uwtsd.ac.uk::2734fbee-75e6-4c68-b1e1-71d90938a1bc" providerId="AD" clId="Web-{9ABEDD87-6321-31BF-1C64-2018DBA80C06}" dt="2024-10-10T12:01:23.665" v="3530"/>
        <pc:sldMkLst>
          <pc:docMk/>
          <pc:sldMk cId="3331127284" sldId="656"/>
        </pc:sldMkLst>
      </pc:sldChg>
      <pc:sldChg chg="modSp">
        <pc:chgData name="James Moore" userId="S::j.moore@uwtsd.ac.uk::2734fbee-75e6-4c68-b1e1-71d90938a1bc" providerId="AD" clId="Web-{9ABEDD87-6321-31BF-1C64-2018DBA80C06}" dt="2024-10-10T08:54:49.235" v="239" actId="20577"/>
        <pc:sldMkLst>
          <pc:docMk/>
          <pc:sldMk cId="3748452510" sldId="658"/>
        </pc:sldMkLst>
      </pc:sldChg>
      <pc:sldChg chg="del">
        <pc:chgData name="James Moore" userId="S::j.moore@uwtsd.ac.uk::2734fbee-75e6-4c68-b1e1-71d90938a1bc" providerId="AD" clId="Web-{9ABEDD87-6321-31BF-1C64-2018DBA80C06}" dt="2024-10-10T08:54:53.657" v="240"/>
        <pc:sldMkLst>
          <pc:docMk/>
          <pc:sldMk cId="275173470" sldId="659"/>
        </pc:sldMkLst>
      </pc:sldChg>
      <pc:sldChg chg="del">
        <pc:chgData name="James Moore" userId="S::j.moore@uwtsd.ac.uk::2734fbee-75e6-4c68-b1e1-71d90938a1bc" providerId="AD" clId="Web-{9ABEDD87-6321-31BF-1C64-2018DBA80C06}" dt="2024-10-10T08:54:57.579" v="242"/>
        <pc:sldMkLst>
          <pc:docMk/>
          <pc:sldMk cId="991266798" sldId="661"/>
        </pc:sldMkLst>
      </pc:sldChg>
      <pc:sldChg chg="del">
        <pc:chgData name="James Moore" userId="S::j.moore@uwtsd.ac.uk::2734fbee-75e6-4c68-b1e1-71d90938a1bc" providerId="AD" clId="Web-{9ABEDD87-6321-31BF-1C64-2018DBA80C06}" dt="2024-10-10T08:54:56.672" v="241"/>
        <pc:sldMkLst>
          <pc:docMk/>
          <pc:sldMk cId="2879423239" sldId="662"/>
        </pc:sldMkLst>
      </pc:sldChg>
      <pc:sldChg chg="del">
        <pc:chgData name="James Moore" userId="S::j.moore@uwtsd.ac.uk::2734fbee-75e6-4c68-b1e1-71d90938a1bc" providerId="AD" clId="Web-{9ABEDD87-6321-31BF-1C64-2018DBA80C06}" dt="2024-10-10T08:57:38.848" v="251"/>
        <pc:sldMkLst>
          <pc:docMk/>
          <pc:sldMk cId="3506945095" sldId="667"/>
        </pc:sldMkLst>
      </pc:sldChg>
      <pc:sldChg chg="del">
        <pc:chgData name="James Moore" userId="S::j.moore@uwtsd.ac.uk::2734fbee-75e6-4c68-b1e1-71d90938a1bc" providerId="AD" clId="Web-{9ABEDD87-6321-31BF-1C64-2018DBA80C06}" dt="2024-10-10T08:57:26.676" v="249"/>
        <pc:sldMkLst>
          <pc:docMk/>
          <pc:sldMk cId="855229925" sldId="671"/>
        </pc:sldMkLst>
      </pc:sldChg>
      <pc:sldChg chg="del">
        <pc:chgData name="James Moore" userId="S::j.moore@uwtsd.ac.uk::2734fbee-75e6-4c68-b1e1-71d90938a1bc" providerId="AD" clId="Web-{9ABEDD87-6321-31BF-1C64-2018DBA80C06}" dt="2024-10-10T08:57:31.348" v="250"/>
        <pc:sldMkLst>
          <pc:docMk/>
          <pc:sldMk cId="1502697219" sldId="675"/>
        </pc:sldMkLst>
      </pc:sldChg>
      <pc:sldChg chg="modSp ord modNotes">
        <pc:chgData name="James Moore" userId="S::j.moore@uwtsd.ac.uk::2734fbee-75e6-4c68-b1e1-71d90938a1bc" providerId="AD" clId="Web-{9ABEDD87-6321-31BF-1C64-2018DBA80C06}" dt="2024-10-10T11:28:27.991" v="2559"/>
        <pc:sldMkLst>
          <pc:docMk/>
          <pc:sldMk cId="4092811143" sldId="676"/>
        </pc:sldMkLst>
      </pc:sldChg>
      <pc:sldChg chg="addSp delSp modSp add replId">
        <pc:chgData name="James Moore" userId="S::j.moore@uwtsd.ac.uk::2734fbee-75e6-4c68-b1e1-71d90938a1bc" providerId="AD" clId="Web-{9ABEDD87-6321-31BF-1C64-2018DBA80C06}" dt="2024-10-10T09:06:21.219" v="365" actId="1076"/>
        <pc:sldMkLst>
          <pc:docMk/>
          <pc:sldMk cId="284123904" sldId="677"/>
        </pc:sldMkLst>
      </pc:sldChg>
      <pc:sldChg chg="add del replId">
        <pc:chgData name="James Moore" userId="S::j.moore@uwtsd.ac.uk::2734fbee-75e6-4c68-b1e1-71d90938a1bc" providerId="AD" clId="Web-{9ABEDD87-6321-31BF-1C64-2018DBA80C06}" dt="2024-10-10T09:01:00.430" v="314"/>
        <pc:sldMkLst>
          <pc:docMk/>
          <pc:sldMk cId="1202906613" sldId="678"/>
        </pc:sldMkLst>
      </pc:sldChg>
      <pc:sldChg chg="addSp delSp modSp add replId modNotes">
        <pc:chgData name="James Moore" userId="S::j.moore@uwtsd.ac.uk::2734fbee-75e6-4c68-b1e1-71d90938a1bc" providerId="AD" clId="Web-{9ABEDD87-6321-31BF-1C64-2018DBA80C06}" dt="2024-10-10T10:27:15.544" v="2062" actId="20577"/>
        <pc:sldMkLst>
          <pc:docMk/>
          <pc:sldMk cId="2281291501" sldId="678"/>
        </pc:sldMkLst>
      </pc:sldChg>
      <pc:sldChg chg="addSp delSp modSp add replId modNotes">
        <pc:chgData name="James Moore" userId="S::j.moore@uwtsd.ac.uk::2734fbee-75e6-4c68-b1e1-71d90938a1bc" providerId="AD" clId="Web-{9ABEDD87-6321-31BF-1C64-2018DBA80C06}" dt="2024-10-10T10:27:41.999" v="2070" actId="1076"/>
        <pc:sldMkLst>
          <pc:docMk/>
          <pc:sldMk cId="1975084881" sldId="679"/>
        </pc:sldMkLst>
      </pc:sldChg>
      <pc:sldChg chg="addSp delSp modSp add replId modNotes">
        <pc:chgData name="James Moore" userId="S::j.moore@uwtsd.ac.uk::2734fbee-75e6-4c68-b1e1-71d90938a1bc" providerId="AD" clId="Web-{9ABEDD87-6321-31BF-1C64-2018DBA80C06}" dt="2024-10-10T10:30:02.242" v="2307"/>
        <pc:sldMkLst>
          <pc:docMk/>
          <pc:sldMk cId="2324467239" sldId="680"/>
        </pc:sldMkLst>
      </pc:sldChg>
      <pc:sldChg chg="addSp delSp modSp add replId modNotes">
        <pc:chgData name="James Moore" userId="S::j.moore@uwtsd.ac.uk::2734fbee-75e6-4c68-b1e1-71d90938a1bc" providerId="AD" clId="Web-{9ABEDD87-6321-31BF-1C64-2018DBA80C06}" dt="2024-10-10T11:30:12.541" v="2573" actId="20577"/>
        <pc:sldMkLst>
          <pc:docMk/>
          <pc:sldMk cId="3678093211" sldId="681"/>
        </pc:sldMkLst>
      </pc:sldChg>
      <pc:sldChg chg="add del replId">
        <pc:chgData name="James Moore" userId="S::j.moore@uwtsd.ac.uk::2734fbee-75e6-4c68-b1e1-71d90938a1bc" providerId="AD" clId="Web-{9ABEDD87-6321-31BF-1C64-2018DBA80C06}" dt="2024-10-10T11:28:12.678" v="2527"/>
        <pc:sldMkLst>
          <pc:docMk/>
          <pc:sldMk cId="2151151144" sldId="682"/>
        </pc:sldMkLst>
      </pc:sldChg>
      <pc:sldChg chg="addSp delSp modSp add replId modNotes">
        <pc:chgData name="James Moore" userId="S::j.moore@uwtsd.ac.uk::2734fbee-75e6-4c68-b1e1-71d90938a1bc" providerId="AD" clId="Web-{9ABEDD87-6321-31BF-1C64-2018DBA80C06}" dt="2024-10-10T11:47:57.810" v="2962" actId="1076"/>
        <pc:sldMkLst>
          <pc:docMk/>
          <pc:sldMk cId="2537593446" sldId="682"/>
        </pc:sldMkLst>
      </pc:sldChg>
      <pc:sldChg chg="addSp delSp modSp add replId">
        <pc:chgData name="James Moore" userId="S::j.moore@uwtsd.ac.uk::2734fbee-75e6-4c68-b1e1-71d90938a1bc" providerId="AD" clId="Web-{9ABEDD87-6321-31BF-1C64-2018DBA80C06}" dt="2024-10-10T11:43:54.646" v="2845" actId="20577"/>
        <pc:sldMkLst>
          <pc:docMk/>
          <pc:sldMk cId="3486833413" sldId="683"/>
        </pc:sldMkLst>
      </pc:sldChg>
      <pc:sldChg chg="modSp new modNotes">
        <pc:chgData name="James Moore" userId="S::j.moore@uwtsd.ac.uk::2734fbee-75e6-4c68-b1e1-71d90938a1bc" providerId="AD" clId="Web-{9ABEDD87-6321-31BF-1C64-2018DBA80C06}" dt="2024-10-10T11:35:03.472" v="2727"/>
        <pc:sldMkLst>
          <pc:docMk/>
          <pc:sldMk cId="3343847603" sldId="684"/>
        </pc:sldMkLst>
      </pc:sldChg>
      <pc:sldChg chg="new del">
        <pc:chgData name="James Moore" userId="S::j.moore@uwtsd.ac.uk::2734fbee-75e6-4c68-b1e1-71d90938a1bc" providerId="AD" clId="Web-{9ABEDD87-6321-31BF-1C64-2018DBA80C06}" dt="2024-10-10T11:58:58.488" v="3284"/>
        <pc:sldMkLst>
          <pc:docMk/>
          <pc:sldMk cId="1348449558" sldId="685"/>
        </pc:sldMkLst>
      </pc:sldChg>
      <pc:sldChg chg="addSp modSp add replId modNotes">
        <pc:chgData name="James Moore" userId="S::j.moore@uwtsd.ac.uk::2734fbee-75e6-4c68-b1e1-71d90938a1bc" providerId="AD" clId="Web-{9ABEDD87-6321-31BF-1C64-2018DBA80C06}" dt="2024-10-10T11:53:32.571" v="3052" actId="1076"/>
        <pc:sldMkLst>
          <pc:docMk/>
          <pc:sldMk cId="4213805310" sldId="686"/>
        </pc:sldMkLst>
      </pc:sldChg>
      <pc:sldChg chg="addSp delSp modSp add replId modNotes">
        <pc:chgData name="James Moore" userId="S::j.moore@uwtsd.ac.uk::2734fbee-75e6-4c68-b1e1-71d90938a1bc" providerId="AD" clId="Web-{9ABEDD87-6321-31BF-1C64-2018DBA80C06}" dt="2024-10-10T11:58:45.550" v="3282"/>
        <pc:sldMkLst>
          <pc:docMk/>
          <pc:sldMk cId="2129667743" sldId="687"/>
        </pc:sldMkLst>
      </pc:sldChg>
      <pc:sldChg chg="delSp modSp add replId modNotes">
        <pc:chgData name="James Moore" userId="S::j.moore@uwtsd.ac.uk::2734fbee-75e6-4c68-b1e1-71d90938a1bc" providerId="AD" clId="Web-{9ABEDD87-6321-31BF-1C64-2018DBA80C06}" dt="2024-10-10T12:00:38.663" v="3476" actId="20577"/>
        <pc:sldMkLst>
          <pc:docMk/>
          <pc:sldMk cId="765198803" sldId="688"/>
        </pc:sldMkLst>
      </pc:sldChg>
      <pc:sldChg chg="addSp delSp modSp add replId delAnim">
        <pc:chgData name="James Moore" userId="S::j.moore@uwtsd.ac.uk::2734fbee-75e6-4c68-b1e1-71d90938a1bc" providerId="AD" clId="Web-{9ABEDD87-6321-31BF-1C64-2018DBA80C06}" dt="2024-10-10T12:03:49.357" v="3562" actId="1076"/>
        <pc:sldMkLst>
          <pc:docMk/>
          <pc:sldMk cId="380178080" sldId="689"/>
        </pc:sldMkLst>
      </pc:sldChg>
      <pc:sldChg chg="new">
        <pc:chgData name="James Moore" userId="S::j.moore@uwtsd.ac.uk::2734fbee-75e6-4c68-b1e1-71d90938a1bc" providerId="AD" clId="Web-{9ABEDD87-6321-31BF-1C64-2018DBA80C06}" dt="2024-10-10T12:01:26.696" v="3531"/>
        <pc:sldMkLst>
          <pc:docMk/>
          <pc:sldMk cId="179965814" sldId="690"/>
        </pc:sldMkLst>
      </pc:sldChg>
      <pc:sldChg chg="addSp delSp modSp add replId">
        <pc:chgData name="James Moore" userId="S::j.moore@uwtsd.ac.uk::2734fbee-75e6-4c68-b1e1-71d90938a1bc" providerId="AD" clId="Web-{9ABEDD87-6321-31BF-1C64-2018DBA80C06}" dt="2024-10-10T12:05:17.032" v="3598" actId="20577"/>
        <pc:sldMkLst>
          <pc:docMk/>
          <pc:sldMk cId="3519825763" sldId="691"/>
        </pc:sldMkLst>
      </pc:sldChg>
    </pc:docChg>
  </pc:docChgLst>
  <pc:docChgLst>
    <pc:chgData name="James Moore" userId="S::j.moore@uwtsd.ac.uk::2734fbee-75e6-4c68-b1e1-71d90938a1bc" providerId="AD" clId="Web-{0B9A264F-4E6C-75D3-8F74-6C3A7F8F97A5}"/>
    <pc:docChg chg="modSld">
      <pc:chgData name="James Moore" userId="S::j.moore@uwtsd.ac.uk::2734fbee-75e6-4c68-b1e1-71d90938a1bc" providerId="AD" clId="Web-{0B9A264F-4E6C-75D3-8F74-6C3A7F8F97A5}" dt="2024-10-10T12:08:04.262" v="1" actId="20577"/>
      <pc:docMkLst>
        <pc:docMk/>
      </pc:docMkLst>
      <pc:sldChg chg="modSp">
        <pc:chgData name="James Moore" userId="S::j.moore@uwtsd.ac.uk::2734fbee-75e6-4c68-b1e1-71d90938a1bc" providerId="AD" clId="Web-{0B9A264F-4E6C-75D3-8F74-6C3A7F8F97A5}" dt="2024-10-10T12:08:04.262" v="1" actId="20577"/>
        <pc:sldMkLst>
          <pc:docMk/>
          <pc:sldMk cId="2087353130" sldId="25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sz="quarter" idx="1"/>
          </p:nvPr>
        </p:nvSpPr>
        <p:spPr>
          <a:xfrm>
            <a:off x="3884613" y="0"/>
            <a:ext cx="2971800" cy="497284"/>
          </a:xfrm>
          <a:prstGeom prst="rect">
            <a:avLst/>
          </a:prstGeom>
        </p:spPr>
        <p:txBody>
          <a:bodyPr vert="horz" lIns="91859" tIns="45929" rIns="91859" bIns="45929" rtlCol="0"/>
          <a:lstStyle>
            <a:lvl1pPr algn="r">
              <a:defRPr sz="1200"/>
            </a:lvl1pPr>
          </a:lstStyle>
          <a:p>
            <a:fld id="{96D292DE-8B7A-4254-AA83-74C1F4DD4AF0}" type="datetimeFigureOut">
              <a:rPr lang="en-GB" smtClean="0"/>
              <a:pPr/>
              <a:t>12/05/2025</a:t>
            </a:fld>
            <a:endParaRPr lang="en-GB"/>
          </a:p>
        </p:txBody>
      </p:sp>
      <p:sp>
        <p:nvSpPr>
          <p:cNvPr id="4" name="Footer Placeholder 3"/>
          <p:cNvSpPr>
            <a:spLocks noGrp="1"/>
          </p:cNvSpPr>
          <p:nvPr>
            <p:ph type="ftr" sz="quarter" idx="2"/>
          </p:nvPr>
        </p:nvSpPr>
        <p:spPr>
          <a:xfrm>
            <a:off x="0" y="9446677"/>
            <a:ext cx="2971800" cy="497284"/>
          </a:xfrm>
          <a:prstGeom prst="rect">
            <a:avLst/>
          </a:prstGeom>
        </p:spPr>
        <p:txBody>
          <a:bodyPr vert="horz" lIns="91859" tIns="45929" rIns="91859" bIns="45929"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7"/>
            <a:ext cx="2971800" cy="497284"/>
          </a:xfrm>
          <a:prstGeom prst="rect">
            <a:avLst/>
          </a:prstGeom>
        </p:spPr>
        <p:txBody>
          <a:bodyPr vert="horz" lIns="91859" tIns="45929" rIns="91859" bIns="45929"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idx="1"/>
          </p:nvPr>
        </p:nvSpPr>
        <p:spPr>
          <a:xfrm>
            <a:off x="3884613" y="0"/>
            <a:ext cx="2971800" cy="499012"/>
          </a:xfrm>
          <a:prstGeom prst="rect">
            <a:avLst/>
          </a:prstGeom>
        </p:spPr>
        <p:txBody>
          <a:bodyPr vert="horz" lIns="91859" tIns="45929" rIns="91859" bIns="45929" rtlCol="0"/>
          <a:lstStyle>
            <a:lvl1pPr algn="r">
              <a:defRPr sz="1200"/>
            </a:lvl1pPr>
          </a:lstStyle>
          <a:p>
            <a:fld id="{1E9EAB9E-E8D5-476C-93BA-6CDCDF16D67A}" type="datetimeFigureOut">
              <a:rPr lang="en-GB" smtClean="0"/>
              <a:pPr/>
              <a:t>12/05/2025</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859" tIns="45929" rIns="91859" bIns="45929"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859" tIns="45929" rIns="91859" bIns="459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9"/>
            <a:ext cx="2971800" cy="499011"/>
          </a:xfrm>
          <a:prstGeom prst="rect">
            <a:avLst/>
          </a:prstGeom>
        </p:spPr>
        <p:txBody>
          <a:bodyPr vert="horz" lIns="91859" tIns="45929" rIns="91859" bIns="45929"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9"/>
            <a:ext cx="2971800" cy="499011"/>
          </a:xfrm>
          <a:prstGeom prst="rect">
            <a:avLst/>
          </a:prstGeom>
        </p:spPr>
        <p:txBody>
          <a:bodyPr vert="horz" lIns="91859" tIns="45929" rIns="91859" bIns="45929"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gorillafund.org/uncategorized/male-hierarchy-and-a-gorilla-groups-success/"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news.emory.edu/stories/2016/08/yerkes_chimpanzee_cooperation/index.html"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910D-1CCB-55CD-AEA3-01C69BB68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8405E-94FC-5113-0C8C-B7C6C1B60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AD29A0-31D1-6290-ADBD-5AD3F244B1A4}"/>
              </a:ext>
            </a:extLst>
          </p:cNvPr>
          <p:cNvSpPr>
            <a:spLocks noGrp="1"/>
          </p:cNvSpPr>
          <p:nvPr>
            <p:ph type="body" idx="1"/>
          </p:nvPr>
        </p:nvSpPr>
        <p:spPr/>
        <p:txBody>
          <a:bodyPr/>
          <a:lstStyle/>
          <a:p>
            <a:r>
              <a:rPr lang="en-GB" dirty="0"/>
              <a:t>Overview of today’s lecture</a:t>
            </a:r>
          </a:p>
          <a:p>
            <a:endParaRPr lang="en-GB" dirty="0"/>
          </a:p>
          <a:p>
            <a:r>
              <a:rPr lang="en-GB" dirty="0"/>
              <a:t>Spend 5-7 minutes recapping on slides 3-11 – 30-60 seconds per slide.</a:t>
            </a:r>
          </a:p>
        </p:txBody>
      </p:sp>
      <p:sp>
        <p:nvSpPr>
          <p:cNvPr id="4" name="Slide Number Placeholder 3">
            <a:extLst>
              <a:ext uri="{FF2B5EF4-FFF2-40B4-BE49-F238E27FC236}">
                <a16:creationId xmlns:a16="http://schemas.microsoft.com/office/drawing/2014/main" id="{4290B727-A0CE-16D9-F276-B41AA803718B}"/>
              </a:ext>
            </a:extLst>
          </p:cNvPr>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2926951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Ask participants to notice what they are focusing on...</a:t>
            </a:r>
          </a:p>
          <a:p>
            <a:endParaRPr lang="en-US" dirty="0">
              <a:ea typeface="Calibri"/>
              <a:cs typeface="Calibri"/>
            </a:endParaRPr>
          </a:p>
          <a:p>
            <a:r>
              <a:rPr lang="en-US" dirty="0">
                <a:ea typeface="Calibri"/>
                <a:cs typeface="Calibri"/>
              </a:rPr>
              <a:t>It is likely that they will be looking at the last sum...and highlight what has gone wrong...</a:t>
            </a:r>
          </a:p>
          <a:p>
            <a:endParaRPr lang="en-US" dirty="0">
              <a:ea typeface="Calibri"/>
              <a:cs typeface="Calibri"/>
            </a:endParaRPr>
          </a:p>
          <a:p>
            <a:r>
              <a:rPr lang="en-US" dirty="0">
                <a:ea typeface="Calibri"/>
                <a:cs typeface="Calibri"/>
              </a:rPr>
              <a:t>Then point out that you have 3 answers right – what is stopping us focusing on all the good things on here? Highlight that it is human nature, but point out that it is changeable with habits. Highlight that using Applied Positive Psychology boosts all relationships at home and work, creates better communication and develops more effective teams.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5</a:t>
            </a:fld>
            <a:endParaRPr lang="en-GB"/>
          </a:p>
        </p:txBody>
      </p:sp>
    </p:spTree>
    <p:extLst>
      <p:ext uri="{BB962C8B-B14F-4D97-AF65-F5344CB8AC3E}">
        <p14:creationId xmlns:p14="http://schemas.microsoft.com/office/powerpoint/2010/main" val="319362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Refer to Nancy Kline – the importance of listening – actively and with fascination...</a:t>
            </a:r>
          </a:p>
          <a:p>
            <a:endParaRPr lang="en-US" dirty="0">
              <a:ea typeface="Calibri"/>
              <a:cs typeface="Calibri"/>
            </a:endParaRPr>
          </a:p>
          <a:p>
            <a:r>
              <a:rPr lang="en-US" dirty="0">
                <a:ea typeface="Calibri"/>
                <a:cs typeface="Calibri"/>
              </a:rPr>
              <a:t>Refer back to the enabling triangle and the importance of create space for people to develop their own thinking and decisions.  </a:t>
            </a:r>
          </a:p>
          <a:p>
            <a:endParaRPr lang="en-US" dirty="0">
              <a:ea typeface="Calibri"/>
              <a:cs typeface="Calibri"/>
            </a:endParaRPr>
          </a:p>
          <a:p>
            <a:r>
              <a:rPr lang="en-US" dirty="0">
                <a:ea typeface="Calibri"/>
                <a:cs typeface="Calibri"/>
              </a:rPr>
              <a:t>Highlight that "if you decide, you own it" - this is critical as a way of sharing power in relationships, and within teams. It ensures the biggest engagement and highest levels of effectiveness.</a:t>
            </a: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6</a:t>
            </a:fld>
            <a:endParaRPr lang="en-GB"/>
          </a:p>
        </p:txBody>
      </p:sp>
    </p:spTree>
    <p:extLst>
      <p:ext uri="{BB962C8B-B14F-4D97-AF65-F5344CB8AC3E}">
        <p14:creationId xmlns:p14="http://schemas.microsoft.com/office/powerpoint/2010/main" val="167424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Refer to Nancy Kline – the importance of listening – actively and with fascination...</a:t>
            </a:r>
          </a:p>
          <a:p>
            <a:endParaRPr lang="en-US" dirty="0">
              <a:ea typeface="Calibri"/>
              <a:cs typeface="Calibri"/>
            </a:endParaRPr>
          </a:p>
          <a:p>
            <a:r>
              <a:rPr lang="en-US" dirty="0">
                <a:ea typeface="Calibri"/>
                <a:cs typeface="Calibri"/>
              </a:rPr>
              <a:t>Refer back to the enabling triangle and the importance of create space for people to develop their own thinking and decisions.  </a:t>
            </a:r>
          </a:p>
          <a:p>
            <a:endParaRPr lang="en-US" dirty="0">
              <a:ea typeface="Calibri"/>
              <a:cs typeface="Calibri"/>
            </a:endParaRPr>
          </a:p>
          <a:p>
            <a:r>
              <a:rPr lang="en-US" dirty="0">
                <a:ea typeface="Calibri"/>
                <a:cs typeface="Calibri"/>
              </a:rPr>
              <a:t>Highlight that "if you decide, you own it" - this is critical as a way of sharing power in relationships, and within teams. It ensures the biggest engagement and highest levels of effectiveness.</a:t>
            </a: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1572158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Introduce the definition of conflict – highlight that we all have internal and external conflict...and that this is inevitable.</a:t>
            </a:r>
          </a:p>
          <a:p>
            <a:endParaRPr lang="en-US" dirty="0">
              <a:ea typeface="Calibri"/>
              <a:cs typeface="Calibri"/>
            </a:endParaRPr>
          </a:p>
          <a:p>
            <a:r>
              <a:rPr lang="en-US" dirty="0">
                <a:ea typeface="Calibri"/>
                <a:cs typeface="Calibri"/>
              </a:rPr>
              <a:t>Lead a group discussion on what conflict means for themselves and how they notice conflict in themselves and with others.</a:t>
            </a: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8</a:t>
            </a:fld>
            <a:endParaRPr lang="en-GB"/>
          </a:p>
        </p:txBody>
      </p:sp>
    </p:spTree>
    <p:extLst>
      <p:ext uri="{BB962C8B-B14F-4D97-AF65-F5344CB8AC3E}">
        <p14:creationId xmlns:p14="http://schemas.microsoft.com/office/powerpoint/2010/main" val="28436907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Remind everyone that as soon as people are together, there will be conflict – it is inevitable.</a:t>
            </a:r>
          </a:p>
          <a:p>
            <a:endParaRPr lang="en-US" dirty="0"/>
          </a:p>
          <a:p>
            <a:r>
              <a:rPr lang="en-US" dirty="0"/>
              <a:t>Reintroduce that everyone is different – no 2 people are the same.</a:t>
            </a:r>
          </a:p>
          <a:p>
            <a:endParaRPr lang="en-US" dirty="0"/>
          </a:p>
          <a:p>
            <a:r>
              <a:rPr lang="en-US" dirty="0"/>
              <a:t>Remind that our experiences have created neural pathways which provide a unique set of complex emotions. Our physical cells are ever changing (reminding everyone that very  few of our physical being – our cells – are older than 7 years, with many being younger than this) and our neural pathways are ever developing – new ones being created or existing ones being amended or strengthened.</a:t>
            </a:r>
            <a:endParaRPr lang="en-US" dirty="0">
              <a:cs typeface="Calibri"/>
            </a:endParaRPr>
          </a:p>
          <a:p>
            <a:endParaRPr lang="en-US" dirty="0">
              <a:cs typeface="Calibri"/>
            </a:endParaRPr>
          </a:p>
          <a:p>
            <a:r>
              <a:rPr lang="en-US" dirty="0">
                <a:ea typeface="Calibri"/>
                <a:cs typeface="Calibri"/>
              </a:rPr>
              <a:t>Lead a group discussion as to examples of how people notice about conflict? What are their examples of conflict because of differences? Try to draw out both the positive and negatives of the conflict.</a:t>
            </a:r>
          </a:p>
          <a:p>
            <a:endParaRPr lang="en-US" b="1"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9</a:t>
            </a:fld>
            <a:endParaRPr lang="en-GB"/>
          </a:p>
        </p:txBody>
      </p:sp>
    </p:spTree>
    <p:extLst>
      <p:ext uri="{BB962C8B-B14F-4D97-AF65-F5344CB8AC3E}">
        <p14:creationId xmlns:p14="http://schemas.microsoft.com/office/powerpoint/2010/main" val="387248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Remind that at the heart of human </a:t>
            </a:r>
            <a:r>
              <a:rPr lang="en-US" dirty="0" err="1">
                <a:cs typeface="Calibri"/>
              </a:rPr>
              <a:t>behaviour</a:t>
            </a:r>
            <a:r>
              <a:rPr lang="en-US" dirty="0">
                <a:cs typeface="Calibri"/>
              </a:rPr>
              <a:t> is a tension of being individual and group – this needs and wants in this dialectical tension are ever changing and constantly need to be considered and amended.</a:t>
            </a:r>
            <a:endParaRPr lang="en-US" b="1" dirty="0">
              <a:cs typeface="Calibri"/>
            </a:endParaRPr>
          </a:p>
          <a:p>
            <a:endParaRPr lang="en-US" dirty="0">
              <a:cs typeface="Calibri"/>
            </a:endParaRPr>
          </a:p>
          <a:p>
            <a:r>
              <a:rPr lang="en-US" dirty="0">
                <a:cs typeface="Calibri"/>
              </a:rPr>
              <a:t>Remind participants that are the heart of human development are the 2 main primate characteristics: compete vs collaborate. </a:t>
            </a:r>
            <a:r>
              <a:rPr lang="en-US" err="1">
                <a:cs typeface="Calibri"/>
              </a:rPr>
              <a:t>Recognise</a:t>
            </a:r>
            <a:r>
              <a:rPr lang="en-US" dirty="0">
                <a:cs typeface="Calibri"/>
              </a:rPr>
              <a:t> that these are at the heart of the inherent internal tension within all of us.</a:t>
            </a:r>
          </a:p>
          <a:p>
            <a:endParaRPr lang="en-US" dirty="0">
              <a:cs typeface="Calibri"/>
            </a:endParaRPr>
          </a:p>
          <a:p>
            <a:r>
              <a:rPr lang="en-US" b="1" dirty="0">
                <a:cs typeface="Calibri"/>
              </a:rPr>
              <a:t>Silverback Gorillas</a:t>
            </a:r>
            <a:endParaRPr lang="en-US" dirty="0">
              <a:cs typeface="Calibri"/>
            </a:endParaRPr>
          </a:p>
          <a:p>
            <a:r>
              <a:rPr lang="en-US" dirty="0">
                <a:hlinkClick r:id="rId3"/>
              </a:rPr>
              <a:t>Episode Two: Male hierarchy and a gorilla group's ...</a:t>
            </a:r>
            <a:endParaRPr lang="en-US" dirty="0">
              <a:cs typeface="Calibri"/>
            </a:endParaRPr>
          </a:p>
          <a:p>
            <a:r>
              <a:rPr lang="en-US" u="sng" dirty="0">
                <a:hlinkClick r:id="rId3"/>
              </a:rPr>
              <a:t>Dian Fossey Gorilla Fund</a:t>
            </a:r>
            <a:endParaRPr lang="en-US"/>
          </a:p>
          <a:p>
            <a:r>
              <a:rPr lang="en-US" u="sng" dirty="0">
                <a:hlinkClick r:id="rId3"/>
              </a:rPr>
              <a:t>https://gorillafund.org › uncategorized › male-hierarch...</a:t>
            </a:r>
            <a:endParaRPr lang="en-US"/>
          </a:p>
          <a:p>
            <a:endParaRPr lang="en-US" b="1" dirty="0">
              <a:cs typeface="Calibri"/>
            </a:endParaRPr>
          </a:p>
          <a:p>
            <a:endParaRPr lang="en-US" b="1" dirty="0"/>
          </a:p>
          <a:p>
            <a:r>
              <a:rPr lang="en-US" b="1" dirty="0"/>
              <a:t>Chimpanzees</a:t>
            </a:r>
            <a:endParaRPr lang="en-US" dirty="0">
              <a:cs typeface="Calibri"/>
            </a:endParaRPr>
          </a:p>
          <a:p>
            <a:r>
              <a:rPr lang="en-US" dirty="0">
                <a:hlinkClick r:id="rId4"/>
              </a:rPr>
              <a:t>Chimpanzees choose cooperation over competition</a:t>
            </a:r>
            <a:endParaRPr lang="en-US" dirty="0">
              <a:cs typeface="Calibri"/>
            </a:endParaRPr>
          </a:p>
          <a:p>
            <a:r>
              <a:rPr lang="en-US" u="sng" dirty="0">
                <a:hlinkClick r:id="rId4"/>
              </a:rPr>
              <a:t>Emory University</a:t>
            </a:r>
            <a:endParaRPr lang="en-US"/>
          </a:p>
          <a:p>
            <a:r>
              <a:rPr lang="en-US" u="sng" dirty="0">
                <a:hlinkClick r:id="rId4"/>
              </a:rPr>
              <a:t>https://news.emory.edu › yerkes_chimpanzee_cooperation</a:t>
            </a:r>
            <a:endParaRPr lang="en-US"/>
          </a:p>
          <a:p>
            <a:r>
              <a:rPr lang="en-US" dirty="0"/>
              <a:t> </a:t>
            </a:r>
            <a:endParaRPr lang="en-US">
              <a:cs typeface="Calibri"/>
            </a:endParaRPr>
          </a:p>
          <a:p>
            <a:r>
              <a:rPr lang="en-US" dirty="0">
                <a:ea typeface="Calibri"/>
                <a:cs typeface="Calibri"/>
              </a:rPr>
              <a:t>Lead a discussion on what participants are thinking about.</a:t>
            </a:r>
          </a:p>
          <a:p>
            <a:endParaRPr lang="en-US" dirty="0">
              <a:ea typeface="Calibri"/>
              <a:cs typeface="Calibri"/>
            </a:endParaRPr>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10</a:t>
            </a:fld>
            <a:endParaRPr lang="en-GB"/>
          </a:p>
        </p:txBody>
      </p:sp>
    </p:spTree>
    <p:extLst>
      <p:ext uri="{BB962C8B-B14F-4D97-AF65-F5344CB8AC3E}">
        <p14:creationId xmlns:p14="http://schemas.microsoft.com/office/powerpoint/2010/main" val="2135403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Play video and ask group to consider their reflections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2101467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through key approaches to help develop ways to disagree;</a:t>
            </a:r>
          </a:p>
          <a:p>
            <a:endParaRPr lang="en-US" dirty="0">
              <a:cs typeface="Calibri"/>
            </a:endParaRPr>
          </a:p>
          <a:p>
            <a:r>
              <a:rPr lang="en-US" dirty="0">
                <a:cs typeface="Calibri"/>
              </a:rPr>
              <a:t>Give examples for each approach </a:t>
            </a:r>
          </a:p>
          <a:p>
            <a:endParaRPr lang="en-US" dirty="0">
              <a:cs typeface="Calibri"/>
            </a:endParaRPr>
          </a:p>
          <a:p>
            <a:r>
              <a:rPr lang="en-US" dirty="0">
                <a:cs typeface="Calibri"/>
              </a:rPr>
              <a:t>Ask the group for their examples...or what worked well and what could have been even better</a:t>
            </a:r>
          </a:p>
          <a:p>
            <a:endParaRPr lang="en-US" dirty="0">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12</a:t>
            </a:fld>
            <a:endParaRPr lang="en-GB"/>
          </a:p>
        </p:txBody>
      </p:sp>
    </p:spTree>
    <p:extLst>
      <p:ext uri="{BB962C8B-B14F-4D97-AF65-F5344CB8AC3E}">
        <p14:creationId xmlns:p14="http://schemas.microsoft.com/office/powerpoint/2010/main" val="1520142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Play video and ask group to consider their reflections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13</a:t>
            </a:fld>
            <a:endParaRPr lang="en-GB"/>
          </a:p>
        </p:txBody>
      </p:sp>
    </p:spTree>
    <p:extLst>
      <p:ext uri="{BB962C8B-B14F-4D97-AF65-F5344CB8AC3E}">
        <p14:creationId xmlns:p14="http://schemas.microsoft.com/office/powerpoint/2010/main" val="1869350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Talk through why negative conflict can be so damaging.</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14</a:t>
            </a:fld>
            <a:endParaRPr lang="en-GB"/>
          </a:p>
        </p:txBody>
      </p:sp>
    </p:spTree>
    <p:extLst>
      <p:ext uri="{BB962C8B-B14F-4D97-AF65-F5344CB8AC3E}">
        <p14:creationId xmlns:p14="http://schemas.microsoft.com/office/powerpoint/2010/main" val="1242125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dirty="0"/>
              <a:t>Talk through key approaches to challenge negative conflict. Link to week 2 and the power dynamics of the OK Corral. Talk through some approaches including: </a:t>
            </a:r>
          </a:p>
          <a:p>
            <a:pPr>
              <a:spcBef>
                <a:spcPct val="20000"/>
              </a:spcBef>
            </a:pPr>
            <a:endParaRPr lang="en-US" dirty="0"/>
          </a:p>
          <a:p>
            <a:pPr>
              <a:spcBef>
                <a:spcPct val="20000"/>
              </a:spcBef>
            </a:pPr>
            <a:r>
              <a:rPr lang="en-US" dirty="0"/>
              <a:t>Some signs that a conflict could be destructive include: Focusing arguments on the other party instead of the subject, Arguing due to a personal grievance or personality clash, Power imbalances, and Interpersonal friction.</a:t>
            </a:r>
            <a:endParaRPr lang="en-US" dirty="0">
              <a:cs typeface="Calibri"/>
            </a:endParaRPr>
          </a:p>
          <a:p>
            <a:pPr>
              <a:spcBef>
                <a:spcPct val="20000"/>
              </a:spcBef>
            </a:pPr>
            <a:endParaRPr lang="en-US" dirty="0">
              <a:cs typeface="Calibri"/>
            </a:endParaRPr>
          </a:p>
          <a:p>
            <a:r>
              <a:rPr lang="en-US" dirty="0">
                <a:cs typeface="Calibri"/>
              </a:rPr>
              <a:t>Give examples for each approach </a:t>
            </a:r>
          </a:p>
          <a:p>
            <a:endParaRPr lang="en-US" dirty="0">
              <a:cs typeface="Calibri"/>
            </a:endParaRPr>
          </a:p>
          <a:p>
            <a:r>
              <a:rPr lang="en-US" dirty="0">
                <a:cs typeface="Calibri"/>
              </a:rPr>
              <a:t>Ask the group for their examples...or what worked well and what could have been even better</a:t>
            </a:r>
          </a:p>
          <a:p>
            <a:endParaRPr lang="en-US" dirty="0">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15</a:t>
            </a:fld>
            <a:endParaRPr lang="en-GB"/>
          </a:p>
        </p:txBody>
      </p:sp>
    </p:spTree>
    <p:extLst>
      <p:ext uri="{BB962C8B-B14F-4D97-AF65-F5344CB8AC3E}">
        <p14:creationId xmlns:p14="http://schemas.microsoft.com/office/powerpoint/2010/main" val="3716404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dirty="0">
                <a:cs typeface="Calibri"/>
              </a:rPr>
              <a:t>Introduce the Thomas-Kilmann Model – play the video and ask for reflections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16</a:t>
            </a:fld>
            <a:endParaRPr lang="en-GB"/>
          </a:p>
        </p:txBody>
      </p:sp>
    </p:spTree>
    <p:extLst>
      <p:ext uri="{BB962C8B-B14F-4D97-AF65-F5344CB8AC3E}">
        <p14:creationId xmlns:p14="http://schemas.microsoft.com/office/powerpoint/2010/main" val="126388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a:cs typeface="Calibri"/>
              </a:rPr>
              <a:t>Refer to handouts in Moodle page: ask participants to work through the questionnaire and develop their own sense of their preferred approaches to conflict</a:t>
            </a:r>
          </a:p>
          <a:p>
            <a:pPr>
              <a:spcBef>
                <a:spcPct val="20000"/>
              </a:spcBef>
            </a:pPr>
            <a:endParaRPr lang="en-US" dirty="0">
              <a:cs typeface="Calibri"/>
            </a:endParaRPr>
          </a:p>
          <a:p>
            <a:pPr>
              <a:spcBef>
                <a:spcPct val="20000"/>
              </a:spcBef>
            </a:pPr>
            <a:r>
              <a:rPr lang="en-US" dirty="0">
                <a:cs typeface="Calibri"/>
              </a:rPr>
              <a:t>Pair students ask them to reflect on their own styles, preferences and ask them to notice how this might change in different situations.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17</a:t>
            </a:fld>
            <a:endParaRPr lang="en-GB"/>
          </a:p>
        </p:txBody>
      </p:sp>
    </p:spTree>
    <p:extLst>
      <p:ext uri="{BB962C8B-B14F-4D97-AF65-F5344CB8AC3E}">
        <p14:creationId xmlns:p14="http://schemas.microsoft.com/office/powerpoint/2010/main" val="8059230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US" dirty="0">
                <a:cs typeface="Calibri"/>
              </a:rPr>
              <a:t>Bring whole group back together. Ask them to consider their reflections on their approach to conflict...</a:t>
            </a:r>
          </a:p>
          <a:p>
            <a:pPr>
              <a:spcBef>
                <a:spcPct val="20000"/>
              </a:spcBef>
            </a:pPr>
            <a:endParaRPr lang="en-US" dirty="0">
              <a:cs typeface="Calibri"/>
            </a:endParaRPr>
          </a:p>
          <a:p>
            <a:pPr>
              <a:spcBef>
                <a:spcPct val="20000"/>
              </a:spcBef>
            </a:pPr>
            <a:r>
              <a:rPr lang="en-US" dirty="0">
                <a:cs typeface="Calibri"/>
              </a:rPr>
              <a:t>Broaden this out to consider reflections on conflict more broadly.</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18</a:t>
            </a:fld>
            <a:endParaRPr lang="en-GB"/>
          </a:p>
        </p:txBody>
      </p:sp>
    </p:spTree>
    <p:extLst>
      <p:ext uri="{BB962C8B-B14F-4D97-AF65-F5344CB8AC3E}">
        <p14:creationId xmlns:p14="http://schemas.microsoft.com/office/powerpoint/2010/main" val="14701659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Reintroduce the assessments. Talk through the requirements and ask for any questions.</a:t>
            </a:r>
            <a:endParaRPr lang="en-US" dirty="0"/>
          </a:p>
        </p:txBody>
      </p:sp>
      <p:sp>
        <p:nvSpPr>
          <p:cNvPr id="4" name="Slide Number Placeholder 3"/>
          <p:cNvSpPr>
            <a:spLocks noGrp="1"/>
          </p:cNvSpPr>
          <p:nvPr>
            <p:ph type="sldNum" sz="quarter" idx="5"/>
          </p:nvPr>
        </p:nvSpPr>
        <p:spPr/>
        <p:txBody>
          <a:bodyPr/>
          <a:lstStyle/>
          <a:p>
            <a:fld id="{1B66EC27-1294-409F-9E76-31E2ACB031B4}" type="slidenum">
              <a:rPr lang="en-GB" smtClean="0"/>
              <a:t>19</a:t>
            </a:fld>
            <a:endParaRPr lang="en-GB"/>
          </a:p>
        </p:txBody>
      </p:sp>
    </p:spTree>
    <p:extLst>
      <p:ext uri="{BB962C8B-B14F-4D97-AF65-F5344CB8AC3E}">
        <p14:creationId xmlns:p14="http://schemas.microsoft.com/office/powerpoint/2010/main" val="41518834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Reintroduce the assessments. Talk through the requirements and ask for any questions.</a:t>
            </a:r>
            <a:endParaRPr lang="en-US" dirty="0"/>
          </a:p>
        </p:txBody>
      </p:sp>
      <p:sp>
        <p:nvSpPr>
          <p:cNvPr id="4" name="Slide Number Placeholder 3"/>
          <p:cNvSpPr>
            <a:spLocks noGrp="1"/>
          </p:cNvSpPr>
          <p:nvPr>
            <p:ph type="sldNum" sz="quarter" idx="5"/>
          </p:nvPr>
        </p:nvSpPr>
        <p:spPr/>
        <p:txBody>
          <a:bodyPr/>
          <a:lstStyle/>
          <a:p>
            <a:fld id="{1B66EC27-1294-409F-9E76-31E2ACB031B4}" type="slidenum">
              <a:rPr lang="en-GB" smtClean="0"/>
              <a:t>20</a:t>
            </a:fld>
            <a:endParaRPr lang="en-GB"/>
          </a:p>
        </p:txBody>
      </p:sp>
    </p:spTree>
    <p:extLst>
      <p:ext uri="{BB962C8B-B14F-4D97-AF65-F5344CB8AC3E}">
        <p14:creationId xmlns:p14="http://schemas.microsoft.com/office/powerpoint/2010/main" val="12891484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Reintroduce the assessments. Talk through the requirements and ask for any questions.</a:t>
            </a:r>
            <a:endParaRPr lang="en-US" dirty="0"/>
          </a:p>
        </p:txBody>
      </p:sp>
      <p:sp>
        <p:nvSpPr>
          <p:cNvPr id="4" name="Slide Number Placeholder 3"/>
          <p:cNvSpPr>
            <a:spLocks noGrp="1"/>
          </p:cNvSpPr>
          <p:nvPr>
            <p:ph type="sldNum" sz="quarter" idx="5"/>
          </p:nvPr>
        </p:nvSpPr>
        <p:spPr/>
        <p:txBody>
          <a:bodyPr/>
          <a:lstStyle/>
          <a:p>
            <a:fld id="{1B66EC27-1294-409F-9E76-31E2ACB031B4}" type="slidenum">
              <a:rPr lang="en-GB" smtClean="0"/>
              <a:t>21</a:t>
            </a:fld>
            <a:endParaRPr lang="en-GB"/>
          </a:p>
        </p:txBody>
      </p:sp>
    </p:spTree>
    <p:extLst>
      <p:ext uri="{BB962C8B-B14F-4D97-AF65-F5344CB8AC3E}">
        <p14:creationId xmlns:p14="http://schemas.microsoft.com/office/powerpoint/2010/main" val="38418813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12/05/2025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Healthier Together layou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ED1725-7AD8-1F44-A025-368F4CF44962}"/>
              </a:ext>
            </a:extLst>
          </p:cNvPr>
          <p:cNvPicPr>
            <a:picLocks noChangeAspect="1"/>
          </p:cNvPicPr>
          <p:nvPr userDrawn="1"/>
        </p:nvPicPr>
        <p:blipFill>
          <a:blip r:embed="rId2" cstate="screen">
            <a:alphaModFix amt="18000"/>
            <a:extLst>
              <a:ext uri="{28A0092B-C50C-407E-A947-70E740481C1C}">
                <a14:useLocalDpi xmlns:a14="http://schemas.microsoft.com/office/drawing/2010/main"/>
              </a:ext>
            </a:extLst>
          </a:blip>
          <a:stretch>
            <a:fillRect/>
          </a:stretch>
        </p:blipFill>
        <p:spPr>
          <a:xfrm>
            <a:off x="6698974" y="4195110"/>
            <a:ext cx="5493026" cy="1651389"/>
          </a:xfrm>
          <a:prstGeom prst="rect">
            <a:avLst/>
          </a:prstGeom>
        </p:spPr>
      </p:pic>
      <p:pic>
        <p:nvPicPr>
          <p:cNvPr id="9" name="Picture 8">
            <a:extLst>
              <a:ext uri="{FF2B5EF4-FFF2-40B4-BE49-F238E27FC236}">
                <a16:creationId xmlns:a16="http://schemas.microsoft.com/office/drawing/2014/main" id="{175D9726-547E-554A-BDCB-BA07C73502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0" name="Picture 9">
            <a:extLst>
              <a:ext uri="{FF2B5EF4-FFF2-40B4-BE49-F238E27FC236}">
                <a16:creationId xmlns:a16="http://schemas.microsoft.com/office/drawing/2014/main" id="{3ADCEE22-9003-7B46-A2B7-CEF3AA9346E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6" name="Slide Number Placeholder 10">
            <a:extLst>
              <a:ext uri="{FF2B5EF4-FFF2-40B4-BE49-F238E27FC236}">
                <a16:creationId xmlns:a16="http://schemas.microsoft.com/office/drawing/2014/main" id="{37FF10DE-2139-834D-B0F4-37E6EE956D66}"/>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7"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dirty="0"/>
              <a:t>Place heading here</a:t>
            </a:r>
            <a:endParaRPr lang="en-GB" dirty="0"/>
          </a:p>
        </p:txBody>
      </p:sp>
      <p:sp>
        <p:nvSpPr>
          <p:cNvPr id="8"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dirty="0"/>
              <a:t>Add your slide text here – minimum font size 18</a:t>
            </a:r>
            <a:endParaRPr lang="en-GB" dirty="0"/>
          </a:p>
        </p:txBody>
      </p:sp>
    </p:spTree>
    <p:extLst>
      <p:ext uri="{BB962C8B-B14F-4D97-AF65-F5344CB8AC3E}">
        <p14:creationId xmlns:p14="http://schemas.microsoft.com/office/powerpoint/2010/main" val="2010862469"/>
      </p:ext>
    </p:extLst>
  </p:cSld>
  <p:clrMapOvr>
    <a:masterClrMapping/>
  </p:clrMapOvr>
  <p:extLst>
    <p:ext uri="{DCECCB84-F9BA-43D5-87BE-67443E8EF086}">
      <p15:sldGuideLst xmlns:p15="http://schemas.microsoft.com/office/powerpoint/2012/main">
        <p15:guide id="1" orient="horz" pos="3997">
          <p15:clr>
            <a:srgbClr val="FBAE40"/>
          </p15:clr>
        </p15:guide>
        <p15:guide id="2" pos="3817">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Healthier Together layout 1">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1B7B700-3380-E347-9336-58CA4FED7C4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5844209"/>
            <a:ext cx="12190749" cy="1013790"/>
          </a:xfrm>
          <a:prstGeom prst="rect">
            <a:avLst/>
          </a:prstGeom>
          <a:solidFill>
            <a:schemeClr val="tx1"/>
          </a:solidFill>
        </p:spPr>
      </p:pic>
      <p:pic>
        <p:nvPicPr>
          <p:cNvPr id="11" name="Picture 10">
            <a:extLst>
              <a:ext uri="{FF2B5EF4-FFF2-40B4-BE49-F238E27FC236}">
                <a16:creationId xmlns:a16="http://schemas.microsoft.com/office/drawing/2014/main" id="{E30561D3-9282-DF47-95A4-7BC5AB6592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6028852"/>
            <a:ext cx="1501540" cy="678114"/>
          </a:xfrm>
          <a:prstGeom prst="rect">
            <a:avLst/>
          </a:prstGeom>
        </p:spPr>
      </p:pic>
      <p:sp>
        <p:nvSpPr>
          <p:cNvPr id="5" name="Slide Number Placeholder 10">
            <a:extLst>
              <a:ext uri="{FF2B5EF4-FFF2-40B4-BE49-F238E27FC236}">
                <a16:creationId xmlns:a16="http://schemas.microsoft.com/office/drawing/2014/main" id="{95C0B4EF-690C-4F47-A03A-9E6695C6168B}"/>
              </a:ext>
            </a:extLst>
          </p:cNvPr>
          <p:cNvSpPr>
            <a:spLocks noGrp="1"/>
          </p:cNvSpPr>
          <p:nvPr>
            <p:ph type="sldNum" sz="quarter" idx="12"/>
          </p:nvPr>
        </p:nvSpPr>
        <p:spPr>
          <a:xfrm>
            <a:off x="9287986" y="6466403"/>
            <a:ext cx="2743200" cy="365125"/>
          </a:xfrm>
        </p:spPr>
        <p:txBody>
          <a:bodyPr/>
          <a:lstStyle/>
          <a:p>
            <a:fld id="{F6E39E37-6BC0-A248-806A-337B0CEF6126}" type="slidenum">
              <a:rPr lang="en-US" smtClean="0"/>
              <a:t>‹#›</a:t>
            </a:fld>
            <a:endParaRPr lang="en-US"/>
          </a:p>
        </p:txBody>
      </p:sp>
      <p:sp>
        <p:nvSpPr>
          <p:cNvPr id="3" name="Text Placeholder 2"/>
          <p:cNvSpPr>
            <a:spLocks noGrp="1"/>
          </p:cNvSpPr>
          <p:nvPr>
            <p:ph type="body" sz="quarter" idx="13" hasCustomPrompt="1"/>
          </p:nvPr>
        </p:nvSpPr>
        <p:spPr>
          <a:xfrm>
            <a:off x="151002" y="369888"/>
            <a:ext cx="11744136" cy="1030287"/>
          </a:xfrm>
        </p:spPr>
        <p:txBody>
          <a:bodyPr>
            <a:normAutofit/>
          </a:bodyPr>
          <a:lstStyle>
            <a:lvl1pPr marL="0" indent="0">
              <a:buNone/>
              <a:defRPr sz="3200" b="1">
                <a:latin typeface="+mj-lt"/>
              </a:defRPr>
            </a:lvl1pPr>
          </a:lstStyle>
          <a:p>
            <a:pPr lvl="0"/>
            <a:r>
              <a:rPr lang="en-US" dirty="0"/>
              <a:t>Place heading here</a:t>
            </a:r>
            <a:endParaRPr lang="en-GB" dirty="0"/>
          </a:p>
        </p:txBody>
      </p:sp>
      <p:sp>
        <p:nvSpPr>
          <p:cNvPr id="6" name="Text Placeholder 5"/>
          <p:cNvSpPr>
            <a:spLocks noGrp="1"/>
          </p:cNvSpPr>
          <p:nvPr>
            <p:ph type="body" sz="quarter" idx="14" hasCustomPrompt="1"/>
          </p:nvPr>
        </p:nvSpPr>
        <p:spPr>
          <a:xfrm>
            <a:off x="150813" y="1527175"/>
            <a:ext cx="11744325" cy="4059238"/>
          </a:xfrm>
        </p:spPr>
        <p:txBody>
          <a:bodyPr>
            <a:normAutofit/>
          </a:bodyPr>
          <a:lstStyle>
            <a:lvl1pPr marL="0" indent="0">
              <a:lnSpc>
                <a:spcPct val="100000"/>
              </a:lnSpc>
              <a:spcBef>
                <a:spcPts val="600"/>
              </a:spcBef>
              <a:buNone/>
              <a:defRPr sz="2400">
                <a:latin typeface="Arial" panose="020B0604020202020204" pitchFamily="34" charset="0"/>
                <a:cs typeface="Arial" panose="020B0604020202020204" pitchFamily="34" charset="0"/>
              </a:defRPr>
            </a:lvl1pPr>
          </a:lstStyle>
          <a:p>
            <a:pPr lvl="0"/>
            <a:r>
              <a:rPr lang="en-US" dirty="0"/>
              <a:t>Add your slide text here – minimum font size 18</a:t>
            </a:r>
            <a:endParaRPr lang="en-GB" dirty="0"/>
          </a:p>
        </p:txBody>
      </p:sp>
    </p:spTree>
    <p:extLst>
      <p:ext uri="{BB962C8B-B14F-4D97-AF65-F5344CB8AC3E}">
        <p14:creationId xmlns:p14="http://schemas.microsoft.com/office/powerpoint/2010/main" val="17822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12/05/2025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hyperlink" Target="https://www.ted.com/talks/margaret_heffernan_forget_the_pecking_order_at_work?utm_campaign=tedspread&amp;utm_medium=referral&amp;utm_source=tedcomshar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jGD6_c_ioXE?si=lw_V_nOWYCoygwZn"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HxgSjnWSzf8"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1050-FCC0-41D8-98D0-0FB7D3DBE0A3}"/>
              </a:ext>
            </a:extLst>
          </p:cNvPr>
          <p:cNvSpPr>
            <a:spLocks noGrp="1"/>
          </p:cNvSpPr>
          <p:nvPr>
            <p:ph type="ctrTitle"/>
          </p:nvPr>
        </p:nvSpPr>
        <p:spPr>
          <a:xfrm>
            <a:off x="911424" y="1360785"/>
            <a:ext cx="10363200" cy="1790106"/>
          </a:xfrm>
        </p:spPr>
        <p:txBody>
          <a:bodyPr>
            <a:normAutofit/>
          </a:bodyPr>
          <a:lstStyle/>
          <a:p>
            <a:pPr>
              <a:lnSpc>
                <a:spcPct val="115000"/>
              </a:lnSpc>
              <a:spcAft>
                <a:spcPts val="1000"/>
              </a:spcAft>
            </a:pPr>
            <a:r>
              <a:rPr lang="en-GB" sz="3600" b="1">
                <a:solidFill>
                  <a:schemeClr val="bg1"/>
                </a:solidFill>
                <a:latin typeface="Helvetica-Bold"/>
                <a:ea typeface="Calibri" panose="020F0502020204030204" pitchFamily="34" charset="0"/>
                <a:cs typeface="Helvetica-Bold" pitchFamily="2" charset="0"/>
              </a:rPr>
              <a:t>BMSW4009</a:t>
            </a:r>
            <a:r>
              <a:rPr lang="en-GB" sz="3600" b="1">
                <a:solidFill>
                  <a:schemeClr val="bg1"/>
                </a:solidFill>
                <a:effectLst/>
                <a:latin typeface="Helvetica-Bold"/>
                <a:ea typeface="Calibri" panose="020F0502020204030204" pitchFamily="34" charset="0"/>
                <a:cs typeface="Helvetica-Bold" pitchFamily="2" charset="0"/>
              </a:rPr>
              <a:t> </a:t>
            </a:r>
            <a:br>
              <a:rPr lang="en-GB" sz="3600" b="1" dirty="0">
                <a:effectLst/>
                <a:latin typeface="Helvetica-Bold" pitchFamily="2" charset="0"/>
                <a:ea typeface="Calibri" panose="020F0502020204030204" pitchFamily="34" charset="0"/>
                <a:cs typeface="Helvetica-Bold" pitchFamily="2" charset="0"/>
              </a:rPr>
            </a:br>
            <a:br>
              <a:rPr lang="en-GB" sz="1200" b="1" dirty="0">
                <a:effectLst/>
                <a:latin typeface="Helvetica-Bold" pitchFamily="2" charset="0"/>
                <a:ea typeface="Calibri" panose="020F0502020204030204" pitchFamily="34" charset="0"/>
                <a:cs typeface="Helvetica-Bold" pitchFamily="2" charset="0"/>
              </a:rPr>
            </a:br>
            <a:r>
              <a:rPr lang="en-GB" sz="3600" b="1" dirty="0">
                <a:solidFill>
                  <a:schemeClr val="bg1"/>
                </a:solidFill>
                <a:effectLst/>
                <a:latin typeface="Helvetica-Bold"/>
                <a:ea typeface="Calibri" panose="020F0502020204030204" pitchFamily="34" charset="0"/>
                <a:cs typeface="Helvetica-Bold" pitchFamily="2" charset="0"/>
              </a:rPr>
              <a:t>Effective Team Working and Communication</a:t>
            </a:r>
            <a:endParaRPr lang="en-GB" sz="3600" dirty="0">
              <a:solidFill>
                <a:schemeClr val="bg1"/>
              </a:solidFill>
              <a:effectLst/>
              <a:latin typeface="Helvetica-Bold"/>
              <a:ea typeface="Calibri" panose="020F0502020204030204" pitchFamily="34" charset="0"/>
              <a:cs typeface="Arial" panose="020B0604020202020204" pitchFamily="34" charset="0"/>
            </a:endParaRPr>
          </a:p>
        </p:txBody>
      </p:sp>
      <p:sp>
        <p:nvSpPr>
          <p:cNvPr id="3" name="Subtitle 2">
            <a:extLst>
              <a:ext uri="{FF2B5EF4-FFF2-40B4-BE49-F238E27FC236}">
                <a16:creationId xmlns:a16="http://schemas.microsoft.com/office/drawing/2014/main" id="{22C6E451-9A9C-40B0-8CEB-03CB8540F3F1}"/>
              </a:ext>
            </a:extLst>
          </p:cNvPr>
          <p:cNvSpPr>
            <a:spLocks noGrp="1"/>
          </p:cNvSpPr>
          <p:nvPr>
            <p:ph type="subTitle" idx="1"/>
          </p:nvPr>
        </p:nvSpPr>
        <p:spPr>
          <a:xfrm>
            <a:off x="4202088" y="3707110"/>
            <a:ext cx="3781872" cy="1308177"/>
          </a:xfrm>
        </p:spPr>
        <p:txBody>
          <a:bodyPr vert="horz" lIns="91440" tIns="45720" rIns="91440" bIns="45720" rtlCol="0" anchor="t">
            <a:normAutofit/>
          </a:bodyPr>
          <a:lstStyle/>
          <a:p>
            <a:r>
              <a:rPr lang="en-GB" b="1" dirty="0">
                <a:solidFill>
                  <a:schemeClr val="bg1"/>
                </a:solidFill>
              </a:rPr>
              <a:t>Week 3</a:t>
            </a:r>
          </a:p>
        </p:txBody>
      </p:sp>
    </p:spTree>
    <p:extLst>
      <p:ext uri="{BB962C8B-B14F-4D97-AF65-F5344CB8AC3E}">
        <p14:creationId xmlns:p14="http://schemas.microsoft.com/office/powerpoint/2010/main" val="208735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5CA83-BDB0-A2D6-B721-D230A7D74CD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57EE258-9946-9160-1790-B6FC21DEBB6A}"/>
              </a:ext>
            </a:extLst>
          </p:cNvPr>
          <p:cNvSpPr txBox="1"/>
          <p:nvPr/>
        </p:nvSpPr>
        <p:spPr>
          <a:xfrm>
            <a:off x="695400" y="404664"/>
            <a:ext cx="8280920" cy="769441"/>
          </a:xfrm>
          <a:prstGeom prst="rect">
            <a:avLst/>
          </a:prstGeom>
          <a:noFill/>
        </p:spPr>
        <p:txBody>
          <a:bodyPr wrap="square" rtlCol="0">
            <a:spAutoFit/>
          </a:bodyPr>
          <a:lstStyle/>
          <a:p>
            <a:r>
              <a:rPr lang="en-GB" sz="4400" dirty="0">
                <a:latin typeface="Arial" panose="020B0604020202020204" pitchFamily="34" charset="0"/>
                <a:cs typeface="Arial" panose="020B0604020202020204" pitchFamily="34" charset="0"/>
              </a:rPr>
              <a:t>Today we will…</a:t>
            </a:r>
          </a:p>
        </p:txBody>
      </p:sp>
      <p:sp>
        <p:nvSpPr>
          <p:cNvPr id="2" name="TextBox 1">
            <a:extLst>
              <a:ext uri="{FF2B5EF4-FFF2-40B4-BE49-F238E27FC236}">
                <a16:creationId xmlns:a16="http://schemas.microsoft.com/office/drawing/2014/main" id="{2A207C74-AB0C-51A6-DE3D-7B20B3577E6F}"/>
              </a:ext>
            </a:extLst>
          </p:cNvPr>
          <p:cNvSpPr txBox="1"/>
          <p:nvPr/>
        </p:nvSpPr>
        <p:spPr>
          <a:xfrm>
            <a:off x="1271464" y="1201096"/>
            <a:ext cx="9649072" cy="3903569"/>
          </a:xfrm>
          <a:prstGeom prst="rect">
            <a:avLst/>
          </a:prstGeom>
          <a:noFill/>
        </p:spPr>
        <p:txBody>
          <a:bodyPr wrap="square" lIns="91440" tIns="45720" rIns="91440" bIns="45720" rtlCol="0" anchor="t">
            <a:spAutoFit/>
          </a:bodyPr>
          <a:lstStyle/>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Reflect on Relationships and Dynamics: OK Corral, Transactional Analysis, Drama Triangle, Applied </a:t>
            </a:r>
            <a:r>
              <a:rPr lang="en-GB" sz="2800" dirty="0" err="1">
                <a:solidFill>
                  <a:srgbClr val="000000"/>
                </a:solidFill>
                <a:latin typeface="Arial"/>
                <a:ea typeface="Times New Roman" panose="02020603050405020304" pitchFamily="18" charset="0"/>
                <a:cs typeface="Arial"/>
              </a:rPr>
              <a:t>Postive</a:t>
            </a:r>
            <a:r>
              <a:rPr lang="en-GB" sz="2800" dirty="0">
                <a:solidFill>
                  <a:srgbClr val="000000"/>
                </a:solidFill>
                <a:latin typeface="Arial"/>
                <a:ea typeface="Times New Roman" panose="02020603050405020304" pitchFamily="18" charset="0"/>
                <a:cs typeface="Arial"/>
              </a:rPr>
              <a:t> Psychology, Listening and Coaching Styles</a:t>
            </a:r>
            <a:endParaRPr lang="en-US" dirty="0"/>
          </a:p>
          <a:p>
            <a:pPr marL="533400" marR="76200" indent="-457200">
              <a:lnSpc>
                <a:spcPct val="114999"/>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Focus on conflict: what is it? Why does it happen? Approaches to encourage/reduce it?</a:t>
            </a:r>
            <a:endParaRPr lang="en-GB" sz="2800">
              <a:solidFill>
                <a:srgbClr val="000000"/>
              </a:solidFill>
              <a:latin typeface="Arial"/>
              <a:ea typeface="Times New Roman" panose="02020603050405020304" pitchFamily="18" charset="0"/>
              <a:cs typeface="Arial"/>
            </a:endParaRPr>
          </a:p>
          <a:p>
            <a:pPr marL="533400" marR="76200" indent="-457200">
              <a:lnSpc>
                <a:spcPct val="114999"/>
              </a:lnSpc>
              <a:spcAft>
                <a:spcPts val="1000"/>
              </a:spcAft>
              <a:buFont typeface="Courier New" panose="02070309020205020404" pitchFamily="49" charset="0"/>
              <a:buChar char="o"/>
            </a:pPr>
            <a:r>
              <a:rPr lang="en-GB" sz="2800" dirty="0">
                <a:solidFill>
                  <a:srgbClr val="000000"/>
                </a:solidFill>
                <a:latin typeface="Arial"/>
                <a:ea typeface="Times New Roman" panose="02020603050405020304" pitchFamily="18" charset="0"/>
                <a:cs typeface="Arial"/>
              </a:rPr>
              <a:t>How do each of us respond?</a:t>
            </a:r>
            <a:endParaRPr lang="en-GB" sz="2800">
              <a:solidFill>
                <a:srgbClr val="000000"/>
              </a:solidFill>
              <a:latin typeface="Arial"/>
              <a:ea typeface="Times New Roman" panose="02020603050405020304" pitchFamily="18" charset="0"/>
              <a:cs typeface="Arial"/>
            </a:endParaRP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Reminder of </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assessment</a:t>
            </a:r>
            <a:r>
              <a:rPr lang="en-GB" sz="2800" dirty="0">
                <a:effectLst/>
                <a:latin typeface="Arial" panose="020B0604020202020204" pitchFamily="34" charset="0"/>
                <a:cs typeface="Arial" panose="020B0604020202020204" pitchFamily="34" charset="0"/>
              </a:rPr>
              <a:t> </a:t>
            </a:r>
            <a:endParaRPr lang="en-GB"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8452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p:txBody>
          <a:bodyPr/>
          <a:lstStyle/>
          <a:p>
            <a:r>
              <a:rPr lang="en-US" dirty="0">
                <a:latin typeface="Arial"/>
                <a:cs typeface="Arial"/>
              </a:rPr>
              <a:t>Do we? Can we? Should we try?</a:t>
            </a:r>
            <a:endParaRPr lang="en-US" dirty="0"/>
          </a:p>
        </p:txBody>
      </p:sp>
      <p:pic>
        <p:nvPicPr>
          <p:cNvPr id="4" name="Content Placeholder 3" descr="Be Positive.jpg">
            <a:extLst>
              <a:ext uri="{FF2B5EF4-FFF2-40B4-BE49-F238E27FC236}">
                <a16:creationId xmlns:a16="http://schemas.microsoft.com/office/drawing/2014/main" id="{C84BC44C-2DE2-A071-6E2E-9ABE45F26A43}"/>
              </a:ext>
            </a:extLst>
          </p:cNvPr>
          <p:cNvPicPr>
            <a:picLocks noGrp="1" noChangeAspect="1"/>
          </p:cNvPicPr>
          <p:nvPr>
            <p:ph idx="1"/>
          </p:nvPr>
        </p:nvPicPr>
        <p:blipFill>
          <a:blip r:embed="rId2"/>
          <a:stretch>
            <a:fillRect/>
          </a:stretch>
        </p:blipFill>
        <p:spPr>
          <a:xfrm>
            <a:off x="3414889" y="1386665"/>
            <a:ext cx="5355166" cy="4090105"/>
          </a:xfrm>
        </p:spPr>
      </p:pic>
    </p:spTree>
    <p:extLst>
      <p:ext uri="{BB962C8B-B14F-4D97-AF65-F5344CB8AC3E}">
        <p14:creationId xmlns:p14="http://schemas.microsoft.com/office/powerpoint/2010/main" val="1711746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3826933" y="274638"/>
            <a:ext cx="4538134" cy="924278"/>
          </a:xfrm>
        </p:spPr>
        <p:txBody>
          <a:bodyPr/>
          <a:lstStyle/>
          <a:p>
            <a:r>
              <a:rPr lang="en-US" dirty="0">
                <a:latin typeface="Arial"/>
                <a:cs typeface="Arial"/>
              </a:rPr>
              <a:t>Why?</a:t>
            </a:r>
            <a:endParaRPr lang="en-US" dirty="0"/>
          </a:p>
        </p:txBody>
      </p:sp>
      <p:sp>
        <p:nvSpPr>
          <p:cNvPr id="5" name="Content Placeholder 4">
            <a:extLst>
              <a:ext uri="{FF2B5EF4-FFF2-40B4-BE49-F238E27FC236}">
                <a16:creationId xmlns:a16="http://schemas.microsoft.com/office/drawing/2014/main" id="{21979B8D-2F95-7B6D-2709-4F0E3053740E}"/>
              </a:ext>
            </a:extLst>
          </p:cNvPr>
          <p:cNvSpPr>
            <a:spLocks noGrp="1"/>
          </p:cNvSpPr>
          <p:nvPr>
            <p:ph idx="1"/>
          </p:nvPr>
        </p:nvSpPr>
        <p:spPr>
          <a:xfrm>
            <a:off x="3714044" y="1198034"/>
            <a:ext cx="8136465" cy="2209589"/>
          </a:xfrm>
        </p:spPr>
        <p:txBody>
          <a:bodyPr vert="horz" lIns="91440" tIns="45720" rIns="91440" bIns="45720" rtlCol="0" anchor="t">
            <a:normAutofit/>
          </a:bodyPr>
          <a:lstStyle/>
          <a:p>
            <a:pPr marL="0" indent="0">
              <a:buNone/>
            </a:pPr>
            <a:r>
              <a:rPr lang="en-US" dirty="0">
                <a:latin typeface="Arial"/>
                <a:cs typeface="Arial"/>
              </a:rPr>
              <a:t>We need a minimum of 3:1 positive to negative messages to be effective at work</a:t>
            </a:r>
          </a:p>
          <a:p>
            <a:pPr marL="0" indent="0">
              <a:buNone/>
            </a:pPr>
            <a:r>
              <a:rPr lang="en-US" dirty="0">
                <a:latin typeface="Arial"/>
                <a:cs typeface="Arial"/>
              </a:rPr>
              <a:t>(1:1 or less and we are likely head towards clinical depression levels)</a:t>
            </a:r>
          </a:p>
        </p:txBody>
      </p:sp>
      <p:pic>
        <p:nvPicPr>
          <p:cNvPr id="7" name="Content Placeholder 3" descr="C:\Documents and Settings\Ja139116\My Documents\My Pictures\Picture\20130403_163214.jpg">
            <a:extLst>
              <a:ext uri="{FF2B5EF4-FFF2-40B4-BE49-F238E27FC236}">
                <a16:creationId xmlns:a16="http://schemas.microsoft.com/office/drawing/2014/main" id="{AC1C1549-4694-5A2A-2F06-FCD69E39CB86}"/>
              </a:ext>
            </a:extLst>
          </p:cNvPr>
          <p:cNvPicPr>
            <a:picLocks noChangeAspect="1"/>
          </p:cNvPicPr>
          <p:nvPr/>
        </p:nvPicPr>
        <p:blipFill>
          <a:blip r:embed="rId2"/>
          <a:stretch>
            <a:fillRect/>
          </a:stretch>
        </p:blipFill>
        <p:spPr>
          <a:xfrm>
            <a:off x="307093" y="999137"/>
            <a:ext cx="3209925" cy="2409825"/>
          </a:xfrm>
          <a:prstGeom prst="rect">
            <a:avLst/>
          </a:prstGeom>
        </p:spPr>
      </p:pic>
      <p:pic>
        <p:nvPicPr>
          <p:cNvPr id="8" name="Picture 7" descr="http://t0.gstatic.com/images?q=tbn:ANd9GcT-IxKhpElTFwXVTM6VJ_-bROASjv_3qLszgIIDTGK3wFtGIVZMbw">
            <a:extLst>
              <a:ext uri="{FF2B5EF4-FFF2-40B4-BE49-F238E27FC236}">
                <a16:creationId xmlns:a16="http://schemas.microsoft.com/office/drawing/2014/main" id="{274806D0-779F-FCAD-CDD5-306C062517F1}"/>
              </a:ext>
            </a:extLst>
          </p:cNvPr>
          <p:cNvPicPr>
            <a:picLocks noChangeAspect="1"/>
          </p:cNvPicPr>
          <p:nvPr/>
        </p:nvPicPr>
        <p:blipFill>
          <a:blip r:embed="rId3"/>
          <a:stretch>
            <a:fillRect/>
          </a:stretch>
        </p:blipFill>
        <p:spPr>
          <a:xfrm>
            <a:off x="8952619" y="3135136"/>
            <a:ext cx="2908653" cy="2436284"/>
          </a:xfrm>
          <a:prstGeom prst="rect">
            <a:avLst/>
          </a:prstGeom>
        </p:spPr>
      </p:pic>
      <p:sp>
        <p:nvSpPr>
          <p:cNvPr id="10" name="Content Placeholder 4">
            <a:extLst>
              <a:ext uri="{FF2B5EF4-FFF2-40B4-BE49-F238E27FC236}">
                <a16:creationId xmlns:a16="http://schemas.microsoft.com/office/drawing/2014/main" id="{13CD452F-44F5-EB03-B45C-A531E5D3E980}"/>
              </a:ext>
            </a:extLst>
          </p:cNvPr>
          <p:cNvSpPr txBox="1">
            <a:spLocks/>
          </p:cNvSpPr>
          <p:nvPr/>
        </p:nvSpPr>
        <p:spPr>
          <a:xfrm>
            <a:off x="536222" y="3996267"/>
            <a:ext cx="8136465" cy="161692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dirty="0">
                <a:latin typeface="Arial"/>
                <a:cs typeface="Arial"/>
              </a:rPr>
              <a:t>Important relationships (e.g. partner) - 5:1 positive to negative messages</a:t>
            </a:r>
          </a:p>
        </p:txBody>
      </p:sp>
    </p:spTree>
    <p:extLst>
      <p:ext uri="{BB962C8B-B14F-4D97-AF65-F5344CB8AC3E}">
        <p14:creationId xmlns:p14="http://schemas.microsoft.com/office/powerpoint/2010/main" val="1729356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7DD329-C979-5C9C-A95A-2480CA82E181}"/>
              </a:ext>
            </a:extLst>
          </p:cNvPr>
          <p:cNvSpPr>
            <a:spLocks noGrp="1"/>
          </p:cNvSpPr>
          <p:nvPr>
            <p:ph idx="1"/>
          </p:nvPr>
        </p:nvSpPr>
        <p:spPr>
          <a:xfrm>
            <a:off x="457201" y="487891"/>
            <a:ext cx="11389076" cy="5234164"/>
          </a:xfrm>
        </p:spPr>
        <p:txBody>
          <a:bodyPr vert="horz" lIns="91440" tIns="45720" rIns="91440" bIns="45720" rtlCol="0" anchor="t">
            <a:normAutofit fontScale="92500" lnSpcReduction="10000"/>
          </a:bodyPr>
          <a:lstStyle/>
          <a:p>
            <a:pPr>
              <a:buFont typeface="Times" pitchFamily="2" charset="0"/>
              <a:buNone/>
            </a:pPr>
            <a:r>
              <a:rPr lang="en-GB" altLang="en-US" sz="5200" dirty="0">
                <a:latin typeface="Comic Sans MS" panose="030F0902030302020204" pitchFamily="66" charset="0"/>
              </a:rPr>
              <a:t>What are you focusing on?</a:t>
            </a:r>
          </a:p>
          <a:p>
            <a:pPr>
              <a:buFont typeface="Times" pitchFamily="2" charset="0"/>
              <a:buNone/>
            </a:pPr>
            <a:r>
              <a:rPr lang="en-GB" altLang="en-US" sz="1700" dirty="0"/>
              <a:t>			</a:t>
            </a:r>
          </a:p>
          <a:p>
            <a:pPr>
              <a:buNone/>
            </a:pPr>
            <a:r>
              <a:rPr lang="en-GB" altLang="en-US" sz="5200" dirty="0">
                <a:latin typeface="Comic Sans MS"/>
              </a:rPr>
              <a:t>	 1 x 1 = 1</a:t>
            </a:r>
          </a:p>
          <a:p>
            <a:pPr>
              <a:buFont typeface="Times" pitchFamily="2" charset="0"/>
              <a:buNone/>
            </a:pPr>
            <a:endParaRPr lang="en-GB" altLang="en-US" sz="1700" dirty="0">
              <a:latin typeface="Comic Sans MS" panose="030F0902030302020204" pitchFamily="66" charset="0"/>
            </a:endParaRPr>
          </a:p>
          <a:p>
            <a:pPr>
              <a:buNone/>
            </a:pPr>
            <a:r>
              <a:rPr lang="en-GB" altLang="en-US" sz="5200" dirty="0">
                <a:latin typeface="Comic Sans MS"/>
              </a:rPr>
              <a:t>		  2 x 2 = 4</a:t>
            </a:r>
          </a:p>
          <a:p>
            <a:pPr>
              <a:buFont typeface="Times" pitchFamily="2" charset="0"/>
              <a:buNone/>
            </a:pPr>
            <a:endParaRPr lang="en-GB" altLang="en-US" sz="1700" dirty="0">
              <a:latin typeface="Comic Sans MS" panose="030F0902030302020204" pitchFamily="66" charset="0"/>
            </a:endParaRPr>
          </a:p>
          <a:p>
            <a:pPr>
              <a:buNone/>
            </a:pPr>
            <a:r>
              <a:rPr lang="en-GB" altLang="en-US" sz="5200" dirty="0">
                <a:latin typeface="Comic Sans MS"/>
              </a:rPr>
              <a:t>	  	   3 x 3 = 9</a:t>
            </a:r>
          </a:p>
          <a:p>
            <a:pPr>
              <a:buFont typeface="Times" pitchFamily="2" charset="0"/>
              <a:buNone/>
            </a:pPr>
            <a:endParaRPr lang="en-GB" altLang="en-US" sz="1700" dirty="0">
              <a:latin typeface="Comic Sans MS" panose="030F0902030302020204" pitchFamily="66" charset="0"/>
            </a:endParaRPr>
          </a:p>
          <a:p>
            <a:pPr>
              <a:buNone/>
            </a:pPr>
            <a:r>
              <a:rPr lang="en-GB" altLang="en-US" sz="5200" dirty="0">
                <a:latin typeface="Comic Sans MS"/>
              </a:rPr>
              <a:t>		      4 x 4 = 15</a:t>
            </a:r>
            <a:endParaRPr lang="en-GB" sz="4000" dirty="0">
              <a:latin typeface="Comic Sans MS"/>
            </a:endParaRPr>
          </a:p>
        </p:txBody>
      </p:sp>
    </p:spTree>
    <p:extLst>
      <p:ext uri="{BB962C8B-B14F-4D97-AF65-F5344CB8AC3E}">
        <p14:creationId xmlns:p14="http://schemas.microsoft.com/office/powerpoint/2010/main" val="484289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2975563" y="255823"/>
            <a:ext cx="6238522" cy="924278"/>
          </a:xfrm>
        </p:spPr>
        <p:txBody>
          <a:bodyPr>
            <a:normAutofit/>
          </a:bodyPr>
          <a:lstStyle/>
          <a:p>
            <a:r>
              <a:rPr lang="en-US" dirty="0">
                <a:latin typeface="Arial"/>
                <a:cs typeface="Arial"/>
              </a:rPr>
              <a:t>Listening and Coaching</a:t>
            </a:r>
          </a:p>
        </p:txBody>
      </p:sp>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7062316" y="2530976"/>
            <a:ext cx="4301773" cy="108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en-GB" altLang="en-US" sz="3200" i="1" dirty="0">
                <a:cs typeface="Arial"/>
              </a:rPr>
              <a:t>“You’ve not arrived until you’ve spoken” </a:t>
            </a:r>
            <a:endParaRPr lang="en-GB" altLang="en-US" sz="3200" dirty="0">
              <a:cs typeface="Arial"/>
            </a:endParaRPr>
          </a:p>
        </p:txBody>
      </p:sp>
      <p:pic>
        <p:nvPicPr>
          <p:cNvPr id="4" name="Picture 3" descr="Time To Think">
            <a:extLst>
              <a:ext uri="{FF2B5EF4-FFF2-40B4-BE49-F238E27FC236}">
                <a16:creationId xmlns:a16="http://schemas.microsoft.com/office/drawing/2014/main" id="{58323C7A-BB8B-6515-6359-C30C9A2A4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8820" y="1922787"/>
            <a:ext cx="1512887"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E4342394-2BD3-EFA2-2756-6C9C3C705A0C}"/>
              </a:ext>
            </a:extLst>
          </p:cNvPr>
          <p:cNvSpPr txBox="1">
            <a:spLocks noChangeArrowheads="1"/>
          </p:cNvSpPr>
          <p:nvPr/>
        </p:nvSpPr>
        <p:spPr bwMode="auto">
          <a:xfrm>
            <a:off x="100835" y="2258162"/>
            <a:ext cx="5233105" cy="162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“The single most dignifying thing you can do for someone, is to just listen” </a:t>
            </a:r>
            <a:endParaRPr lang="en-GB" altLang="en-US" sz="3200">
              <a:cs typeface="Arial"/>
            </a:endParaRPr>
          </a:p>
        </p:txBody>
      </p:sp>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3943760" y="4527698"/>
            <a:ext cx="430177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“Listen with Fascination” </a:t>
            </a:r>
            <a:endParaRPr lang="en-GB" altLang="en-US" sz="3200" dirty="0">
              <a:cs typeface="Arial"/>
            </a:endParaRPr>
          </a:p>
        </p:txBody>
      </p:sp>
    </p:spTree>
    <p:extLst>
      <p:ext uri="{BB962C8B-B14F-4D97-AF65-F5344CB8AC3E}">
        <p14:creationId xmlns:p14="http://schemas.microsoft.com/office/powerpoint/2010/main" val="3866060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569248" y="-851"/>
            <a:ext cx="10810521" cy="1742425"/>
          </a:xfrm>
        </p:spPr>
        <p:txBody>
          <a:bodyPr>
            <a:normAutofit/>
          </a:bodyPr>
          <a:lstStyle/>
          <a:p>
            <a:r>
              <a:rPr lang="en-US" b="1" dirty="0">
                <a:latin typeface="Arial"/>
                <a:cs typeface="Arial"/>
              </a:rPr>
              <a:t>Relationships and People Dynamics:</a:t>
            </a:r>
            <a:r>
              <a:rPr lang="en-US" dirty="0">
                <a:latin typeface="Arial"/>
                <a:cs typeface="Arial"/>
              </a:rPr>
              <a:t> </a:t>
            </a:r>
            <a:br>
              <a:rPr lang="en-US" dirty="0">
                <a:latin typeface="Arial"/>
                <a:cs typeface="Arial"/>
              </a:rPr>
            </a:br>
            <a:r>
              <a:rPr lang="en-US" sz="4000" dirty="0">
                <a:latin typeface="Arial"/>
                <a:cs typeface="Arial"/>
              </a:rPr>
              <a:t>What have you been thinking and feeling?</a:t>
            </a:r>
            <a:r>
              <a:rPr lang="en-US" dirty="0">
                <a:latin typeface="Arial"/>
                <a:cs typeface="Arial"/>
              </a:rPr>
              <a:t> </a:t>
            </a:r>
          </a:p>
        </p:txBody>
      </p:sp>
      <p:pic>
        <p:nvPicPr>
          <p:cNvPr id="4" name="Picture 3" descr="Time To Think">
            <a:extLst>
              <a:ext uri="{FF2B5EF4-FFF2-40B4-BE49-F238E27FC236}">
                <a16:creationId xmlns:a16="http://schemas.microsoft.com/office/drawing/2014/main" id="{58323C7A-BB8B-6515-6359-C30C9A2A4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20000">
            <a:off x="10255725" y="3214176"/>
            <a:ext cx="1512887"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7272498" y="4527698"/>
            <a:ext cx="30825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“Listening with Fascination?” </a:t>
            </a:r>
            <a:endParaRPr lang="en-GB" altLang="en-US" sz="3200" dirty="0">
              <a:cs typeface="Arial"/>
            </a:endParaRPr>
          </a:p>
        </p:txBody>
      </p:sp>
      <p:pic>
        <p:nvPicPr>
          <p:cNvPr id="7" name="Content Placeholder 3" descr="Be Positive.jpg">
            <a:extLst>
              <a:ext uri="{FF2B5EF4-FFF2-40B4-BE49-F238E27FC236}">
                <a16:creationId xmlns:a16="http://schemas.microsoft.com/office/drawing/2014/main" id="{EDDB0527-1E98-DB56-E31D-51DA8CE570EB}"/>
              </a:ext>
            </a:extLst>
          </p:cNvPr>
          <p:cNvPicPr>
            <a:picLocks noGrp="1" noChangeAspect="1"/>
          </p:cNvPicPr>
          <p:nvPr>
            <p:ph idx="1"/>
          </p:nvPr>
        </p:nvPicPr>
        <p:blipFill>
          <a:blip r:embed="rId4"/>
          <a:stretch>
            <a:fillRect/>
          </a:stretch>
        </p:blipFill>
        <p:spPr>
          <a:xfrm>
            <a:off x="6246321" y="1675423"/>
            <a:ext cx="2571861" cy="2004632"/>
          </a:xfrm>
        </p:spPr>
      </p:pic>
      <p:pic>
        <p:nvPicPr>
          <p:cNvPr id="8" name="Picture 7" descr="A collage of different people&#10;&#10;Description automatically generated">
            <a:extLst>
              <a:ext uri="{FF2B5EF4-FFF2-40B4-BE49-F238E27FC236}">
                <a16:creationId xmlns:a16="http://schemas.microsoft.com/office/drawing/2014/main" id="{39B0A61A-4BD2-480B-4A5E-D44F19A05147}"/>
              </a:ext>
            </a:extLst>
          </p:cNvPr>
          <p:cNvPicPr>
            <a:picLocks noChangeAspect="1"/>
          </p:cNvPicPr>
          <p:nvPr/>
        </p:nvPicPr>
        <p:blipFill>
          <a:blip r:embed="rId5"/>
          <a:stretch>
            <a:fillRect/>
          </a:stretch>
        </p:blipFill>
        <p:spPr>
          <a:xfrm>
            <a:off x="192004" y="1538036"/>
            <a:ext cx="3522245" cy="2153654"/>
          </a:xfrm>
          <a:prstGeom prst="rect">
            <a:avLst/>
          </a:prstGeom>
        </p:spPr>
      </p:pic>
      <p:sp>
        <p:nvSpPr>
          <p:cNvPr id="9" name="TextBox 5">
            <a:extLst>
              <a:ext uri="{FF2B5EF4-FFF2-40B4-BE49-F238E27FC236}">
                <a16:creationId xmlns:a16="http://schemas.microsoft.com/office/drawing/2014/main" id="{79A609C8-B879-C9C9-A2AC-78EC21349251}"/>
              </a:ext>
            </a:extLst>
          </p:cNvPr>
          <p:cNvSpPr txBox="1">
            <a:spLocks noChangeArrowheads="1"/>
          </p:cNvSpPr>
          <p:nvPr/>
        </p:nvSpPr>
        <p:spPr bwMode="auto">
          <a:xfrm>
            <a:off x="8812539" y="1736371"/>
            <a:ext cx="30825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“3:1 positive messages?” </a:t>
            </a:r>
            <a:endParaRPr lang="en-GB" altLang="en-US" sz="3200">
              <a:cs typeface="Arial"/>
            </a:endParaRPr>
          </a:p>
        </p:txBody>
      </p:sp>
      <p:pic>
        <p:nvPicPr>
          <p:cNvPr id="10" name="Picture 9" descr="A screenshot of a diagram&#10;&#10;Description automatically generated">
            <a:extLst>
              <a:ext uri="{FF2B5EF4-FFF2-40B4-BE49-F238E27FC236}">
                <a16:creationId xmlns:a16="http://schemas.microsoft.com/office/drawing/2014/main" id="{0A194FCC-AF5A-E5F6-E959-D89C36040600}"/>
              </a:ext>
            </a:extLst>
          </p:cNvPr>
          <p:cNvPicPr>
            <a:picLocks noChangeAspect="1"/>
          </p:cNvPicPr>
          <p:nvPr/>
        </p:nvPicPr>
        <p:blipFill>
          <a:blip r:embed="rId6"/>
          <a:stretch>
            <a:fillRect/>
          </a:stretch>
        </p:blipFill>
        <p:spPr>
          <a:xfrm>
            <a:off x="2879558" y="3684170"/>
            <a:ext cx="3216443" cy="2032335"/>
          </a:xfrm>
          <a:prstGeom prst="rect">
            <a:avLst/>
          </a:prstGeom>
        </p:spPr>
      </p:pic>
      <p:sp>
        <p:nvSpPr>
          <p:cNvPr id="11" name="TextBox 5">
            <a:extLst>
              <a:ext uri="{FF2B5EF4-FFF2-40B4-BE49-F238E27FC236}">
                <a16:creationId xmlns:a16="http://schemas.microsoft.com/office/drawing/2014/main" id="{4AB20261-93D8-67FC-AC6E-56339D5EDE9F}"/>
              </a:ext>
            </a:extLst>
          </p:cNvPr>
          <p:cNvSpPr txBox="1">
            <a:spLocks noChangeArrowheads="1"/>
          </p:cNvSpPr>
          <p:nvPr/>
        </p:nvSpPr>
        <p:spPr bwMode="auto">
          <a:xfrm>
            <a:off x="29485" y="3902054"/>
            <a:ext cx="2849962" cy="1593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“Choosing your state and mindset?” </a:t>
            </a:r>
            <a:endParaRPr lang="en-GB" altLang="en-US" sz="3200" dirty="0">
              <a:cs typeface="Arial"/>
            </a:endParaRPr>
          </a:p>
        </p:txBody>
      </p:sp>
    </p:spTree>
    <p:extLst>
      <p:ext uri="{BB962C8B-B14F-4D97-AF65-F5344CB8AC3E}">
        <p14:creationId xmlns:p14="http://schemas.microsoft.com/office/powerpoint/2010/main" val="284123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846038" y="263971"/>
            <a:ext cx="10513742" cy="924278"/>
          </a:xfrm>
        </p:spPr>
        <p:txBody>
          <a:bodyPr>
            <a:normAutofit/>
          </a:bodyPr>
          <a:lstStyle/>
          <a:p>
            <a:r>
              <a:rPr lang="en-US" dirty="0">
                <a:latin typeface="Arial"/>
                <a:cs typeface="Arial"/>
              </a:rPr>
              <a:t>What is conflict? </a:t>
            </a:r>
            <a:endParaRPr lang="en-US" dirty="0"/>
          </a:p>
        </p:txBody>
      </p:sp>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517511" y="1304295"/>
            <a:ext cx="44579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rgbClr val="1F1F1F"/>
                </a:solidFill>
                <a:latin typeface="Arial"/>
                <a:cs typeface="Arial"/>
              </a:rPr>
              <a:t>A state of mind in which a person experiences a clash of opposing feelings or needs.</a:t>
            </a:r>
            <a:endParaRPr lang="en-GB" sz="2400" dirty="0">
              <a:solidFill>
                <a:srgbClr val="000000"/>
              </a:solidFill>
              <a:latin typeface="Arial"/>
              <a:cs typeface="Arial"/>
            </a:endParaRPr>
          </a:p>
        </p:txBody>
      </p:sp>
      <p:sp>
        <p:nvSpPr>
          <p:cNvPr id="5" name="TextBox 5">
            <a:extLst>
              <a:ext uri="{FF2B5EF4-FFF2-40B4-BE49-F238E27FC236}">
                <a16:creationId xmlns:a16="http://schemas.microsoft.com/office/drawing/2014/main" id="{A48B9A52-D1AB-50F6-D640-AC28A34B8AF7}"/>
              </a:ext>
            </a:extLst>
          </p:cNvPr>
          <p:cNvSpPr txBox="1">
            <a:spLocks noChangeArrowheads="1"/>
          </p:cNvSpPr>
          <p:nvPr/>
        </p:nvSpPr>
        <p:spPr bwMode="auto">
          <a:xfrm>
            <a:off x="7460176" y="1304295"/>
            <a:ext cx="39016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rgbClr val="1F1F1F"/>
                </a:solidFill>
                <a:latin typeface="Arial"/>
                <a:cs typeface="Arial"/>
              </a:rPr>
              <a:t>An incompatibility between two or more opinions, principles, or interests.</a:t>
            </a:r>
            <a:endParaRPr lang="en-GB" sz="2400" dirty="0">
              <a:solidFill>
                <a:srgbClr val="000000"/>
              </a:solidFill>
              <a:latin typeface="Arial"/>
              <a:cs typeface="Arial"/>
            </a:endParaRPr>
          </a:p>
        </p:txBody>
      </p:sp>
      <p:sp>
        <p:nvSpPr>
          <p:cNvPr id="7" name="TextBox 5">
            <a:extLst>
              <a:ext uri="{FF2B5EF4-FFF2-40B4-BE49-F238E27FC236}">
                <a16:creationId xmlns:a16="http://schemas.microsoft.com/office/drawing/2014/main" id="{17142EB5-8BA5-95AD-EBBB-DDF053ADD961}"/>
              </a:ext>
            </a:extLst>
          </p:cNvPr>
          <p:cNvSpPr txBox="1">
            <a:spLocks noChangeArrowheads="1"/>
          </p:cNvSpPr>
          <p:nvPr/>
        </p:nvSpPr>
        <p:spPr bwMode="auto">
          <a:xfrm>
            <a:off x="-208206" y="4739342"/>
            <a:ext cx="12404564" cy="85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i="1" dirty="0">
                <a:solidFill>
                  <a:srgbClr val="202124"/>
                </a:solidFill>
                <a:latin typeface="Arial"/>
                <a:cs typeface="Arial"/>
              </a:rPr>
              <a:t>Dispute, disagreement, difference of opinion, dissension, </a:t>
            </a:r>
            <a:endParaRPr lang="en-GB" sz="2400" i="1">
              <a:solidFill>
                <a:srgbClr val="000000"/>
              </a:solidFill>
              <a:latin typeface="Myriad Pro"/>
              <a:cs typeface="Arial"/>
            </a:endParaRPr>
          </a:p>
          <a:p>
            <a:pPr algn="ctr"/>
            <a:r>
              <a:rPr lang="en-GB" sz="2400" i="1" dirty="0">
                <a:solidFill>
                  <a:srgbClr val="202124"/>
                </a:solidFill>
                <a:latin typeface="Arial"/>
                <a:cs typeface="Arial"/>
              </a:rPr>
              <a:t>discord, friction, contention, exchange</a:t>
            </a:r>
            <a:endParaRPr lang="en-GB" sz="2400" i="1"/>
          </a:p>
        </p:txBody>
      </p:sp>
      <p:pic>
        <p:nvPicPr>
          <p:cNvPr id="9" name="Picture 8" descr="9 Internal Conflict Examples at the ...">
            <a:extLst>
              <a:ext uri="{FF2B5EF4-FFF2-40B4-BE49-F238E27FC236}">
                <a16:creationId xmlns:a16="http://schemas.microsoft.com/office/drawing/2014/main" id="{48550851-EDB6-1980-7EF0-F33DC26CC4A8}"/>
              </a:ext>
            </a:extLst>
          </p:cNvPr>
          <p:cNvPicPr>
            <a:picLocks noChangeAspect="1"/>
          </p:cNvPicPr>
          <p:nvPr/>
        </p:nvPicPr>
        <p:blipFill>
          <a:blip r:embed="rId3"/>
          <a:stretch>
            <a:fillRect/>
          </a:stretch>
        </p:blipFill>
        <p:spPr>
          <a:xfrm>
            <a:off x="685423" y="2644624"/>
            <a:ext cx="4120394" cy="1871133"/>
          </a:xfrm>
          <a:prstGeom prst="rect">
            <a:avLst/>
          </a:prstGeom>
        </p:spPr>
      </p:pic>
      <p:pic>
        <p:nvPicPr>
          <p:cNvPr id="10" name="Picture 9" descr="constructive conflict ...">
            <a:extLst>
              <a:ext uri="{FF2B5EF4-FFF2-40B4-BE49-F238E27FC236}">
                <a16:creationId xmlns:a16="http://schemas.microsoft.com/office/drawing/2014/main" id="{15483929-5197-0701-8007-D03606643273}"/>
              </a:ext>
            </a:extLst>
          </p:cNvPr>
          <p:cNvPicPr>
            <a:picLocks noChangeAspect="1"/>
          </p:cNvPicPr>
          <p:nvPr/>
        </p:nvPicPr>
        <p:blipFill>
          <a:blip r:embed="rId4"/>
          <a:stretch>
            <a:fillRect/>
          </a:stretch>
        </p:blipFill>
        <p:spPr>
          <a:xfrm>
            <a:off x="7570863" y="2645380"/>
            <a:ext cx="3666369" cy="1869621"/>
          </a:xfrm>
          <a:prstGeom prst="rect">
            <a:avLst/>
          </a:prstGeom>
        </p:spPr>
      </p:pic>
    </p:spTree>
    <p:extLst>
      <p:ext uri="{BB962C8B-B14F-4D97-AF65-F5344CB8AC3E}">
        <p14:creationId xmlns:p14="http://schemas.microsoft.com/office/powerpoint/2010/main" val="2324467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833943" y="239781"/>
            <a:ext cx="10513742" cy="924278"/>
          </a:xfrm>
        </p:spPr>
        <p:txBody>
          <a:bodyPr>
            <a:normAutofit/>
          </a:bodyPr>
          <a:lstStyle/>
          <a:p>
            <a:r>
              <a:rPr lang="en-US" dirty="0">
                <a:latin typeface="Arial"/>
                <a:cs typeface="Arial"/>
              </a:rPr>
              <a:t>Conflict: Why does it happen?</a:t>
            </a:r>
            <a:endParaRPr lang="en-US" dirty="0"/>
          </a:p>
        </p:txBody>
      </p:sp>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3520519" y="3258273"/>
            <a:ext cx="430177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altLang="en-US" sz="3200" i="1" dirty="0">
                <a:cs typeface="Arial"/>
              </a:rPr>
              <a:t>We see things differently </a:t>
            </a:r>
            <a:endParaRPr lang="en-GB" altLang="en-US" sz="3200" dirty="0">
              <a:cs typeface="Arial"/>
            </a:endParaRPr>
          </a:p>
        </p:txBody>
      </p:sp>
      <p:sp>
        <p:nvSpPr>
          <p:cNvPr id="7" name="Vertical Scroll 2">
            <a:extLst>
              <a:ext uri="{FF2B5EF4-FFF2-40B4-BE49-F238E27FC236}">
                <a16:creationId xmlns:a16="http://schemas.microsoft.com/office/drawing/2014/main" id="{2D7B383E-1B32-EB2E-7CB6-AB2756E85A95}"/>
              </a:ext>
            </a:extLst>
          </p:cNvPr>
          <p:cNvSpPr/>
          <p:nvPr/>
        </p:nvSpPr>
        <p:spPr>
          <a:xfrm rot="-480000">
            <a:off x="581585" y="1694807"/>
            <a:ext cx="3742869" cy="2375636"/>
          </a:xfrm>
          <a:prstGeom prst="verticalScroll">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i="1" dirty="0">
                <a:solidFill>
                  <a:schemeClr val="tx1"/>
                </a:solidFill>
                <a:latin typeface="Arial"/>
                <a:cs typeface="Arial"/>
              </a:rPr>
              <a:t>There is nowt so queer as folk</a:t>
            </a:r>
          </a:p>
        </p:txBody>
      </p:sp>
      <p:pic>
        <p:nvPicPr>
          <p:cNvPr id="8" name="Picture 7" descr="See things differently. — Lethbridge ...">
            <a:extLst>
              <a:ext uri="{FF2B5EF4-FFF2-40B4-BE49-F238E27FC236}">
                <a16:creationId xmlns:a16="http://schemas.microsoft.com/office/drawing/2014/main" id="{BA25E131-E8C2-8C05-75C8-659139A3E953}"/>
              </a:ext>
            </a:extLst>
          </p:cNvPr>
          <p:cNvPicPr>
            <a:picLocks noChangeAspect="1"/>
          </p:cNvPicPr>
          <p:nvPr/>
        </p:nvPicPr>
        <p:blipFill>
          <a:blip r:embed="rId3"/>
          <a:stretch>
            <a:fillRect/>
          </a:stretch>
        </p:blipFill>
        <p:spPr>
          <a:xfrm>
            <a:off x="7816062" y="2192295"/>
            <a:ext cx="4101466" cy="3533612"/>
          </a:xfrm>
          <a:prstGeom prst="rect">
            <a:avLst/>
          </a:prstGeom>
        </p:spPr>
      </p:pic>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4306297" y="1448509"/>
            <a:ext cx="549818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tLang="en-US" sz="3200" i="1" dirty="0">
                <a:cs typeface="Arial"/>
              </a:rPr>
              <a:t>We are all different, complex, weird and wonderful </a:t>
            </a:r>
            <a:endParaRPr lang="en-US"/>
          </a:p>
        </p:txBody>
      </p:sp>
      <p:sp>
        <p:nvSpPr>
          <p:cNvPr id="9" name="TextBox 5">
            <a:extLst>
              <a:ext uri="{FF2B5EF4-FFF2-40B4-BE49-F238E27FC236}">
                <a16:creationId xmlns:a16="http://schemas.microsoft.com/office/drawing/2014/main" id="{E858DC09-C9DE-D1E8-08FC-A28F90EF3BD8}"/>
              </a:ext>
            </a:extLst>
          </p:cNvPr>
          <p:cNvSpPr txBox="1">
            <a:spLocks noChangeArrowheads="1"/>
          </p:cNvSpPr>
          <p:nvPr/>
        </p:nvSpPr>
        <p:spPr bwMode="auto">
          <a:xfrm>
            <a:off x="833465" y="4798314"/>
            <a:ext cx="62990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b="1" i="1" dirty="0">
                <a:cs typeface="Arial"/>
              </a:rPr>
              <a:t>So, conflict is inevitable!</a:t>
            </a:r>
          </a:p>
        </p:txBody>
      </p:sp>
    </p:spTree>
    <p:extLst>
      <p:ext uri="{BB962C8B-B14F-4D97-AF65-F5344CB8AC3E}">
        <p14:creationId xmlns:p14="http://schemas.microsoft.com/office/powerpoint/2010/main" val="2281291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846038" y="203495"/>
            <a:ext cx="10513742" cy="924278"/>
          </a:xfrm>
        </p:spPr>
        <p:txBody>
          <a:bodyPr>
            <a:normAutofit/>
          </a:bodyPr>
          <a:lstStyle/>
          <a:p>
            <a:r>
              <a:rPr lang="en-US" dirty="0">
                <a:latin typeface="Arial"/>
                <a:cs typeface="Arial"/>
              </a:rPr>
              <a:t>Conflict: our human tensions:  </a:t>
            </a:r>
            <a:endParaRPr lang="en-US" dirty="0"/>
          </a:p>
        </p:txBody>
      </p:sp>
      <p:sp>
        <p:nvSpPr>
          <p:cNvPr id="6" name="TextBox 5">
            <a:extLst>
              <a:ext uri="{FF2B5EF4-FFF2-40B4-BE49-F238E27FC236}">
                <a16:creationId xmlns:a16="http://schemas.microsoft.com/office/drawing/2014/main" id="{E4342394-2BD3-EFA2-2756-6C9C3C705A0C}"/>
              </a:ext>
            </a:extLst>
          </p:cNvPr>
          <p:cNvSpPr txBox="1">
            <a:spLocks noChangeArrowheads="1"/>
          </p:cNvSpPr>
          <p:nvPr/>
        </p:nvSpPr>
        <p:spPr bwMode="auto">
          <a:xfrm>
            <a:off x="8495948" y="3432644"/>
            <a:ext cx="353977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Chimpanzees:</a:t>
            </a:r>
          </a:p>
          <a:p>
            <a:pPr algn="ctr"/>
            <a:r>
              <a:rPr lang="en-GB" altLang="en-US" sz="3200" i="1" dirty="0">
                <a:cs typeface="Arial"/>
              </a:rPr>
              <a:t>collaborate to solve challenges, learn and develop</a:t>
            </a:r>
          </a:p>
        </p:txBody>
      </p:sp>
      <p:sp>
        <p:nvSpPr>
          <p:cNvPr id="12" name="TextBox 5">
            <a:extLst>
              <a:ext uri="{FF2B5EF4-FFF2-40B4-BE49-F238E27FC236}">
                <a16:creationId xmlns:a16="http://schemas.microsoft.com/office/drawing/2014/main" id="{641CE3B3-6DD3-F47D-F607-483809A0FD6E}"/>
              </a:ext>
            </a:extLst>
          </p:cNvPr>
          <p:cNvSpPr txBox="1">
            <a:spLocks noChangeArrowheads="1"/>
          </p:cNvSpPr>
          <p:nvPr/>
        </p:nvSpPr>
        <p:spPr bwMode="auto">
          <a:xfrm>
            <a:off x="3853328" y="1375362"/>
            <a:ext cx="450739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Individual vs Group</a:t>
            </a:r>
          </a:p>
          <a:p>
            <a:pPr algn="ctr"/>
            <a:endParaRPr lang="en-GB" altLang="en-US" sz="3200" i="1" dirty="0">
              <a:cs typeface="Arial"/>
            </a:endParaRPr>
          </a:p>
          <a:p>
            <a:pPr algn="ctr"/>
            <a:r>
              <a:rPr lang="en-GB" altLang="en-US" sz="3200" i="1" dirty="0">
                <a:cs typeface="Arial"/>
              </a:rPr>
              <a:t>Compete vs collaborate</a:t>
            </a:r>
          </a:p>
        </p:txBody>
      </p:sp>
      <p:sp>
        <p:nvSpPr>
          <p:cNvPr id="3" name="TextBox 5">
            <a:extLst>
              <a:ext uri="{FF2B5EF4-FFF2-40B4-BE49-F238E27FC236}">
                <a16:creationId xmlns:a16="http://schemas.microsoft.com/office/drawing/2014/main" id="{1E37B664-F3F7-80FF-440F-3039B799F93F}"/>
              </a:ext>
            </a:extLst>
          </p:cNvPr>
          <p:cNvSpPr txBox="1">
            <a:spLocks noChangeArrowheads="1"/>
          </p:cNvSpPr>
          <p:nvPr/>
        </p:nvSpPr>
        <p:spPr bwMode="auto">
          <a:xfrm>
            <a:off x="198433" y="3231464"/>
            <a:ext cx="353875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ltLang="en-US" sz="3200" i="1" dirty="0">
                <a:cs typeface="Arial"/>
              </a:rPr>
              <a:t>Gorillas:</a:t>
            </a:r>
          </a:p>
          <a:p>
            <a:pPr algn="ctr"/>
            <a:r>
              <a:rPr lang="en-GB" altLang="en-US" sz="3200" i="1" dirty="0">
                <a:cs typeface="Arial"/>
              </a:rPr>
              <a:t>Alpha males and females; all want/try to be top dog, but can't be</a:t>
            </a:r>
          </a:p>
        </p:txBody>
      </p:sp>
      <p:pic>
        <p:nvPicPr>
          <p:cNvPr id="4" name="Picture 3" descr="Chimpanzee | Facts, Habitat, &amp; Diet | Britannica">
            <a:extLst>
              <a:ext uri="{FF2B5EF4-FFF2-40B4-BE49-F238E27FC236}">
                <a16:creationId xmlns:a16="http://schemas.microsoft.com/office/drawing/2014/main" id="{5F3E5FD7-5D07-9FC0-F595-9BF1ABD0F69A}"/>
              </a:ext>
            </a:extLst>
          </p:cNvPr>
          <p:cNvPicPr>
            <a:picLocks noChangeAspect="1"/>
          </p:cNvPicPr>
          <p:nvPr/>
        </p:nvPicPr>
        <p:blipFill>
          <a:blip r:embed="rId3"/>
          <a:stretch>
            <a:fillRect/>
          </a:stretch>
        </p:blipFill>
        <p:spPr>
          <a:xfrm>
            <a:off x="8728470" y="1129209"/>
            <a:ext cx="3091702" cy="2046469"/>
          </a:xfrm>
          <a:prstGeom prst="rect">
            <a:avLst/>
          </a:prstGeom>
        </p:spPr>
      </p:pic>
      <p:pic>
        <p:nvPicPr>
          <p:cNvPr id="5" name="Picture 4" descr="Strike The Balance Between Individual And Team Contributions">
            <a:extLst>
              <a:ext uri="{FF2B5EF4-FFF2-40B4-BE49-F238E27FC236}">
                <a16:creationId xmlns:a16="http://schemas.microsoft.com/office/drawing/2014/main" id="{043E1F1E-45AA-F926-CB57-56BD6138D4CB}"/>
              </a:ext>
            </a:extLst>
          </p:cNvPr>
          <p:cNvPicPr>
            <a:picLocks noChangeAspect="1"/>
          </p:cNvPicPr>
          <p:nvPr/>
        </p:nvPicPr>
        <p:blipFill>
          <a:blip r:embed="rId4"/>
          <a:stretch>
            <a:fillRect/>
          </a:stretch>
        </p:blipFill>
        <p:spPr>
          <a:xfrm>
            <a:off x="3969582" y="3269267"/>
            <a:ext cx="4252837" cy="2097465"/>
          </a:xfrm>
          <a:prstGeom prst="rect">
            <a:avLst/>
          </a:prstGeom>
        </p:spPr>
      </p:pic>
      <p:pic>
        <p:nvPicPr>
          <p:cNvPr id="9" name="Picture 8" descr="Social Structure | Dutch Gorilla Foundation">
            <a:extLst>
              <a:ext uri="{FF2B5EF4-FFF2-40B4-BE49-F238E27FC236}">
                <a16:creationId xmlns:a16="http://schemas.microsoft.com/office/drawing/2014/main" id="{9A92E7BB-2EA9-4E59-8EB5-E0349BD9B001}"/>
              </a:ext>
            </a:extLst>
          </p:cNvPr>
          <p:cNvPicPr>
            <a:picLocks noChangeAspect="1"/>
          </p:cNvPicPr>
          <p:nvPr/>
        </p:nvPicPr>
        <p:blipFill>
          <a:blip r:embed="rId5"/>
          <a:stretch>
            <a:fillRect/>
          </a:stretch>
        </p:blipFill>
        <p:spPr>
          <a:xfrm>
            <a:off x="648607" y="1126219"/>
            <a:ext cx="2645833" cy="2041373"/>
          </a:xfrm>
          <a:prstGeom prst="rect">
            <a:avLst/>
          </a:prstGeom>
        </p:spPr>
      </p:pic>
    </p:spTree>
    <p:extLst>
      <p:ext uri="{BB962C8B-B14F-4D97-AF65-F5344CB8AC3E}">
        <p14:creationId xmlns:p14="http://schemas.microsoft.com/office/powerpoint/2010/main" val="1975084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4EB6-9BB9-5378-3C2C-C11A25021DC9}"/>
              </a:ext>
            </a:extLst>
          </p:cNvPr>
          <p:cNvSpPr>
            <a:spLocks noGrp="1"/>
          </p:cNvSpPr>
          <p:nvPr>
            <p:ph type="title"/>
          </p:nvPr>
        </p:nvSpPr>
        <p:spPr/>
        <p:txBody>
          <a:bodyPr>
            <a:normAutofit fontScale="90000"/>
          </a:bodyPr>
          <a:lstStyle/>
          <a:p>
            <a:r>
              <a:rPr lang="en-US" dirty="0">
                <a:latin typeface="Arial"/>
                <a:cs typeface="Arial"/>
              </a:rPr>
              <a:t>Forget the Pecking Order – </a:t>
            </a:r>
            <a:br>
              <a:rPr lang="en-US" dirty="0">
                <a:latin typeface="Arial"/>
              </a:rPr>
            </a:br>
            <a:r>
              <a:rPr lang="en-US" dirty="0">
                <a:latin typeface="Arial"/>
                <a:cs typeface="Arial"/>
              </a:rPr>
              <a:t>why creative conflict matters</a:t>
            </a:r>
          </a:p>
        </p:txBody>
      </p:sp>
      <p:sp>
        <p:nvSpPr>
          <p:cNvPr id="3" name="Content Placeholder 2">
            <a:extLst>
              <a:ext uri="{FF2B5EF4-FFF2-40B4-BE49-F238E27FC236}">
                <a16:creationId xmlns:a16="http://schemas.microsoft.com/office/drawing/2014/main" id="{5644A7A3-BD62-6D11-40F1-B0EA820763EF}"/>
              </a:ext>
            </a:extLst>
          </p:cNvPr>
          <p:cNvSpPr>
            <a:spLocks noGrp="1"/>
          </p:cNvSpPr>
          <p:nvPr>
            <p:ph idx="1"/>
          </p:nvPr>
        </p:nvSpPr>
        <p:spPr/>
        <p:txBody>
          <a:bodyPr vert="horz" lIns="91440" tIns="45720" rIns="91440" bIns="45720" rtlCol="0" anchor="t">
            <a:normAutofit lnSpcReduction="10000"/>
          </a:bodyPr>
          <a:lstStyle/>
          <a:p>
            <a:pPr marL="0" indent="0">
              <a:buNone/>
            </a:pPr>
            <a:endParaRPr lang="en-US"/>
          </a:p>
          <a:p>
            <a:pPr marL="0" indent="0">
              <a:buNone/>
            </a:pPr>
            <a:endParaRPr lang="en-US" dirty="0"/>
          </a:p>
          <a:p>
            <a:pPr marL="0" indent="0">
              <a:buNone/>
            </a:pPr>
            <a:endParaRPr lang="en-US" dirty="0"/>
          </a:p>
          <a:p>
            <a:pPr marL="0" indent="0">
              <a:buNone/>
            </a:pPr>
            <a:endParaRPr lang="en-US" dirty="0"/>
          </a:p>
          <a:p>
            <a:pPr marL="0" indent="0">
              <a:buNone/>
            </a:pPr>
            <a:endParaRPr lang="en-US" sz="1800" dirty="0">
              <a:ea typeface="+mn-lt"/>
              <a:cs typeface="+mn-lt"/>
            </a:endParaRPr>
          </a:p>
          <a:p>
            <a:pPr marL="0" indent="0">
              <a:buNone/>
            </a:pPr>
            <a:endParaRPr lang="en-US" sz="1800" dirty="0">
              <a:ea typeface="+mn-lt"/>
              <a:cs typeface="+mn-lt"/>
            </a:endParaRPr>
          </a:p>
          <a:p>
            <a:pPr marL="0" indent="0">
              <a:buNone/>
            </a:pPr>
            <a:endParaRPr lang="en-US" sz="1800" dirty="0">
              <a:ea typeface="+mn-lt"/>
              <a:cs typeface="+mn-lt"/>
            </a:endParaRPr>
          </a:p>
          <a:p>
            <a:pPr marL="0" indent="0" algn="ctr">
              <a:buNone/>
            </a:pPr>
            <a:r>
              <a:rPr lang="en-US" sz="1800" dirty="0">
                <a:ea typeface="+mn-lt"/>
                <a:cs typeface="+mn-lt"/>
                <a:hlinkClick r:id="rId3"/>
              </a:rPr>
              <a:t>https://www.ted.com/talks/margaret_heffernan_forget_the_pecking_order_at_work?utm_campaign=tedspread&amp;utm_medium=referral&amp;utm_source=tedcomshare</a:t>
            </a:r>
            <a:endParaRPr lang="en-US" sz="1800">
              <a:ea typeface="+mn-lt"/>
              <a:cs typeface="+mn-lt"/>
            </a:endParaRPr>
          </a:p>
          <a:p>
            <a:pPr marL="0" indent="0">
              <a:buNone/>
            </a:pPr>
            <a:endParaRPr lang="en-US" dirty="0">
              <a:ea typeface="+mn-lt"/>
              <a:cs typeface="+mn-lt"/>
            </a:endParaRPr>
          </a:p>
        </p:txBody>
      </p:sp>
      <p:pic>
        <p:nvPicPr>
          <p:cNvPr id="4" name="Picture 3" descr="Image result for forget the pecking order at work ted talk">
            <a:extLst>
              <a:ext uri="{FF2B5EF4-FFF2-40B4-BE49-F238E27FC236}">
                <a16:creationId xmlns:a16="http://schemas.microsoft.com/office/drawing/2014/main" id="{10EDCE9B-F43B-BDE1-CC79-A648EA63E1F0}"/>
              </a:ext>
            </a:extLst>
          </p:cNvPr>
          <p:cNvPicPr>
            <a:picLocks noChangeAspect="1"/>
          </p:cNvPicPr>
          <p:nvPr/>
        </p:nvPicPr>
        <p:blipFill>
          <a:blip r:embed="rId4"/>
          <a:stretch>
            <a:fillRect/>
          </a:stretch>
        </p:blipFill>
        <p:spPr>
          <a:xfrm>
            <a:off x="3983743" y="1915231"/>
            <a:ext cx="4238625" cy="2533650"/>
          </a:xfrm>
          <a:prstGeom prst="rect">
            <a:avLst/>
          </a:prstGeom>
        </p:spPr>
      </p:pic>
    </p:spTree>
    <p:extLst>
      <p:ext uri="{BB962C8B-B14F-4D97-AF65-F5344CB8AC3E}">
        <p14:creationId xmlns:p14="http://schemas.microsoft.com/office/powerpoint/2010/main" val="4092811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472316" y="239781"/>
            <a:ext cx="11417809" cy="924278"/>
          </a:xfrm>
        </p:spPr>
        <p:txBody>
          <a:bodyPr>
            <a:normAutofit/>
          </a:bodyPr>
          <a:lstStyle/>
          <a:p>
            <a:r>
              <a:rPr lang="en-US" dirty="0">
                <a:latin typeface="Arial"/>
                <a:cs typeface="Arial"/>
              </a:rPr>
              <a:t>Positive Conflict: how can we disagree well?</a:t>
            </a:r>
            <a:endParaRPr lang="en-US" dirty="0"/>
          </a:p>
        </p:txBody>
      </p:sp>
      <p:sp>
        <p:nvSpPr>
          <p:cNvPr id="4" name="TextBox 3">
            <a:extLst>
              <a:ext uri="{FF2B5EF4-FFF2-40B4-BE49-F238E27FC236}">
                <a16:creationId xmlns:a16="http://schemas.microsoft.com/office/drawing/2014/main" id="{813E2896-02AC-EB8D-EDE0-CB5D1BF53663}"/>
              </a:ext>
            </a:extLst>
          </p:cNvPr>
          <p:cNvSpPr txBox="1"/>
          <p:nvPr/>
        </p:nvSpPr>
        <p:spPr>
          <a:xfrm>
            <a:off x="249265" y="1182291"/>
            <a:ext cx="11661386"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200" dirty="0">
                <a:solidFill>
                  <a:srgbClr val="001D35"/>
                </a:solidFill>
                <a:latin typeface="Arial"/>
                <a:cs typeface="Arial"/>
              </a:rPr>
              <a:t>Be respectful: Use respectful language and </a:t>
            </a:r>
            <a:r>
              <a:rPr lang="en-US" sz="2200" dirty="0" err="1">
                <a:solidFill>
                  <a:srgbClr val="001D35"/>
                </a:solidFill>
                <a:latin typeface="Arial"/>
                <a:cs typeface="Arial"/>
              </a:rPr>
              <a:t>behaviour</a:t>
            </a:r>
            <a:r>
              <a:rPr lang="en-US" sz="2200" dirty="0">
                <a:solidFill>
                  <a:srgbClr val="001D35"/>
                </a:solidFill>
                <a:latin typeface="Arial"/>
                <a:cs typeface="Arial"/>
              </a:rPr>
              <a:t>, and avoid putting down the other person's ideas. </a:t>
            </a:r>
          </a:p>
          <a:p>
            <a:pPr marL="228600" indent="-228600">
              <a:buFont typeface=""/>
              <a:buChar char="•"/>
            </a:pPr>
            <a:r>
              <a:rPr lang="en-US" sz="2200" dirty="0">
                <a:solidFill>
                  <a:srgbClr val="001D35"/>
                </a:solidFill>
                <a:latin typeface="Arial"/>
                <a:cs typeface="Arial"/>
              </a:rPr>
              <a:t>Use "I" statements: "You" statements can sound argumentative. </a:t>
            </a:r>
          </a:p>
          <a:p>
            <a:pPr marL="228600" indent="-228600">
              <a:buFont typeface=""/>
              <a:buChar char="•"/>
            </a:pPr>
            <a:r>
              <a:rPr lang="en-US" sz="2200" dirty="0">
                <a:solidFill>
                  <a:srgbClr val="001D35"/>
                </a:solidFill>
                <a:latin typeface="Arial"/>
                <a:cs typeface="Arial"/>
              </a:rPr>
              <a:t>Listen actively: Show a willingness to listen carefully. </a:t>
            </a:r>
          </a:p>
          <a:p>
            <a:pPr marL="228600" indent="-228600">
              <a:buFont typeface=""/>
              <a:buChar char="•"/>
            </a:pPr>
            <a:r>
              <a:rPr lang="en-US" sz="2200" dirty="0">
                <a:solidFill>
                  <a:srgbClr val="001D35"/>
                </a:solidFill>
                <a:latin typeface="Arial"/>
                <a:cs typeface="Arial"/>
              </a:rPr>
              <a:t>Acknowledge the other person's perspective: For example, you could say "I hear what you're saying, but I see it differently". </a:t>
            </a:r>
          </a:p>
          <a:p>
            <a:pPr marL="228600" indent="-228600">
              <a:buFont typeface=""/>
              <a:buChar char="•"/>
            </a:pPr>
            <a:r>
              <a:rPr lang="en-US" sz="2200" dirty="0">
                <a:solidFill>
                  <a:srgbClr val="001D35"/>
                </a:solidFill>
                <a:latin typeface="Arial"/>
                <a:cs typeface="Arial"/>
              </a:rPr>
              <a:t>Create a safe space: Allow the other person to express themselves without fear of judgment or criticism. </a:t>
            </a:r>
          </a:p>
          <a:p>
            <a:pPr marL="228600" indent="-228600">
              <a:buFont typeface=""/>
              <a:buChar char="•"/>
            </a:pPr>
            <a:r>
              <a:rPr lang="en-US" sz="2200" dirty="0">
                <a:solidFill>
                  <a:srgbClr val="001D35"/>
                </a:solidFill>
                <a:latin typeface="Arial"/>
                <a:cs typeface="Arial"/>
              </a:rPr>
              <a:t>Take a moment to breathe: Before you say something, give yourself time to think more clearly. </a:t>
            </a:r>
          </a:p>
          <a:p>
            <a:pPr marL="228600" indent="-228600">
              <a:buFont typeface=""/>
              <a:buChar char="•"/>
            </a:pPr>
            <a:r>
              <a:rPr lang="en-US" sz="2200" dirty="0">
                <a:solidFill>
                  <a:srgbClr val="001D35"/>
                </a:solidFill>
                <a:latin typeface="Arial"/>
                <a:cs typeface="Arial"/>
              </a:rPr>
              <a:t>Ask questions: If you think you understand someone's position, ask more questions. </a:t>
            </a:r>
          </a:p>
          <a:p>
            <a:pPr marL="228600" indent="-228600">
              <a:buFont typeface=""/>
              <a:buChar char="•"/>
            </a:pPr>
            <a:r>
              <a:rPr lang="en-US" sz="2200" dirty="0">
                <a:solidFill>
                  <a:srgbClr val="001D35"/>
                </a:solidFill>
                <a:latin typeface="Arial"/>
                <a:cs typeface="Arial"/>
              </a:rPr>
              <a:t>Have a constructive reason: When you disagree with someone more powerful than you, have a constructive reason to oppose</a:t>
            </a:r>
          </a:p>
        </p:txBody>
      </p:sp>
    </p:spTree>
    <p:extLst>
      <p:ext uri="{BB962C8B-B14F-4D97-AF65-F5344CB8AC3E}">
        <p14:creationId xmlns:p14="http://schemas.microsoft.com/office/powerpoint/2010/main" val="3678093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4EB6-9BB9-5378-3C2C-C11A25021DC9}"/>
              </a:ext>
            </a:extLst>
          </p:cNvPr>
          <p:cNvSpPr>
            <a:spLocks noGrp="1"/>
          </p:cNvSpPr>
          <p:nvPr>
            <p:ph type="title"/>
          </p:nvPr>
        </p:nvSpPr>
        <p:spPr/>
        <p:txBody>
          <a:bodyPr>
            <a:normAutofit fontScale="90000"/>
          </a:bodyPr>
          <a:lstStyle/>
          <a:p>
            <a:r>
              <a:rPr lang="en-US" dirty="0">
                <a:latin typeface="Arial"/>
                <a:cs typeface="Arial"/>
              </a:rPr>
              <a:t>Negative Conflict: how this affects work and people</a:t>
            </a:r>
            <a:endParaRPr lang="en-US" dirty="0"/>
          </a:p>
        </p:txBody>
      </p:sp>
      <p:sp>
        <p:nvSpPr>
          <p:cNvPr id="3" name="Content Placeholder 2">
            <a:extLst>
              <a:ext uri="{FF2B5EF4-FFF2-40B4-BE49-F238E27FC236}">
                <a16:creationId xmlns:a16="http://schemas.microsoft.com/office/drawing/2014/main" id="{5644A7A3-BD62-6D11-40F1-B0EA820763EF}"/>
              </a:ext>
            </a:extLst>
          </p:cNvPr>
          <p:cNvSpPr>
            <a:spLocks noGrp="1"/>
          </p:cNvSpPr>
          <p:nvPr>
            <p:ph idx="1"/>
          </p:nvPr>
        </p:nvSpPr>
        <p:spPr>
          <a:xfrm>
            <a:off x="713873" y="5089356"/>
            <a:ext cx="10756232" cy="427876"/>
          </a:xfrm>
        </p:spPr>
        <p:txBody>
          <a:bodyPr vert="horz" lIns="91440" tIns="45720" rIns="91440" bIns="45720" rtlCol="0" anchor="t">
            <a:normAutofit/>
          </a:bodyPr>
          <a:lstStyle/>
          <a:p>
            <a:pPr marL="0" indent="0" algn="ctr">
              <a:buNone/>
            </a:pPr>
            <a:r>
              <a:rPr lang="en-US" sz="1800" dirty="0">
                <a:ea typeface="+mn-lt"/>
                <a:cs typeface="+mn-lt"/>
                <a:hlinkClick r:id="rId3"/>
              </a:rPr>
              <a:t>https://youtu.be/jGD6_c_ioXE?si=lw_V_nOWYCoygwZn</a:t>
            </a:r>
            <a:r>
              <a:rPr lang="en-US" sz="1800" dirty="0">
                <a:ea typeface="+mn-lt"/>
                <a:cs typeface="+mn-lt"/>
              </a:rPr>
              <a:t> </a:t>
            </a:r>
            <a:endParaRPr lang="en-US"/>
          </a:p>
          <a:p>
            <a:pPr marL="0" indent="0">
              <a:buNone/>
            </a:pPr>
            <a:endParaRPr lang="en-US" dirty="0">
              <a:ea typeface="+mn-lt"/>
              <a:cs typeface="+mn-lt"/>
            </a:endParaRPr>
          </a:p>
        </p:txBody>
      </p:sp>
      <p:pic>
        <p:nvPicPr>
          <p:cNvPr id="5" name="Picture 4" descr="A screenshot of a computer&#10;&#10;Description automatically generated">
            <a:extLst>
              <a:ext uri="{FF2B5EF4-FFF2-40B4-BE49-F238E27FC236}">
                <a16:creationId xmlns:a16="http://schemas.microsoft.com/office/drawing/2014/main" id="{733864E9-53CE-5C0D-9522-0E5ABE2B122F}"/>
              </a:ext>
            </a:extLst>
          </p:cNvPr>
          <p:cNvPicPr>
            <a:picLocks noChangeAspect="1"/>
          </p:cNvPicPr>
          <p:nvPr/>
        </p:nvPicPr>
        <p:blipFill>
          <a:blip r:embed="rId4"/>
          <a:srcRect l="3888" t="27207" r="41591" b="22865"/>
          <a:stretch/>
        </p:blipFill>
        <p:spPr>
          <a:xfrm>
            <a:off x="3681662" y="2045367"/>
            <a:ext cx="4832333" cy="2763263"/>
          </a:xfrm>
          <a:prstGeom prst="rect">
            <a:avLst/>
          </a:prstGeom>
        </p:spPr>
      </p:pic>
    </p:spTree>
    <p:extLst>
      <p:ext uri="{BB962C8B-B14F-4D97-AF65-F5344CB8AC3E}">
        <p14:creationId xmlns:p14="http://schemas.microsoft.com/office/powerpoint/2010/main" val="3486833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AA3BF-D3D5-812E-5248-065C21BC8684}"/>
              </a:ext>
            </a:extLst>
          </p:cNvPr>
          <p:cNvSpPr>
            <a:spLocks noGrp="1"/>
          </p:cNvSpPr>
          <p:nvPr>
            <p:ph type="title"/>
          </p:nvPr>
        </p:nvSpPr>
        <p:spPr>
          <a:xfrm>
            <a:off x="609600" y="1922"/>
            <a:ext cx="10972800" cy="1143000"/>
          </a:xfrm>
        </p:spPr>
        <p:txBody>
          <a:bodyPr/>
          <a:lstStyle/>
          <a:p>
            <a:r>
              <a:rPr lang="en-US" dirty="0">
                <a:latin typeface="Arial"/>
                <a:cs typeface="Arial"/>
              </a:rPr>
              <a:t>Negative Conflict: what can be the impact?</a:t>
            </a:r>
          </a:p>
        </p:txBody>
      </p:sp>
      <p:sp>
        <p:nvSpPr>
          <p:cNvPr id="3" name="Content Placeholder 2">
            <a:extLst>
              <a:ext uri="{FF2B5EF4-FFF2-40B4-BE49-F238E27FC236}">
                <a16:creationId xmlns:a16="http://schemas.microsoft.com/office/drawing/2014/main" id="{094C5851-A6DD-73FB-EF41-5AD390907224}"/>
              </a:ext>
            </a:extLst>
          </p:cNvPr>
          <p:cNvSpPr>
            <a:spLocks noGrp="1"/>
          </p:cNvSpPr>
          <p:nvPr>
            <p:ph idx="1"/>
          </p:nvPr>
        </p:nvSpPr>
        <p:spPr>
          <a:xfrm>
            <a:off x="208548" y="1014664"/>
            <a:ext cx="11766883" cy="4630905"/>
          </a:xfrm>
        </p:spPr>
        <p:txBody>
          <a:bodyPr vert="horz" lIns="91440" tIns="45720" rIns="91440" bIns="45720" rtlCol="0" anchor="t">
            <a:noAutofit/>
          </a:bodyPr>
          <a:lstStyle/>
          <a:p>
            <a:pPr marL="0" indent="0">
              <a:buNone/>
            </a:pPr>
            <a:r>
              <a:rPr lang="en-US" sz="2000" b="1" dirty="0">
                <a:latin typeface="Arial"/>
                <a:ea typeface="+mn-lt"/>
                <a:cs typeface="+mn-lt"/>
              </a:rPr>
              <a:t>Damaged relationships: </a:t>
            </a:r>
            <a:r>
              <a:rPr lang="en-US" sz="2000" dirty="0">
                <a:latin typeface="Arial"/>
                <a:ea typeface="+mn-lt"/>
                <a:cs typeface="+mn-lt"/>
              </a:rPr>
              <a:t>Unresolved conflict can lead to broken relationships, strained trust, and decreased collaboration.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a:latin typeface="Arial"/>
                <a:ea typeface="+mn-lt"/>
                <a:cs typeface="+mn-lt"/>
              </a:rPr>
              <a:t>Reduced productivity: </a:t>
            </a:r>
            <a:r>
              <a:rPr lang="en-US" sz="2000" dirty="0">
                <a:latin typeface="Arial"/>
                <a:ea typeface="+mn-lt"/>
                <a:cs typeface="+mn-lt"/>
              </a:rPr>
              <a:t>Unresolved conflict can lead to a decline in productivity and job satisfaction. </a:t>
            </a:r>
            <a:endParaRPr lang="en-US" sz="2000" dirty="0">
              <a:latin typeface="Arial"/>
              <a:cs typeface="Arial"/>
            </a:endParaRPr>
          </a:p>
          <a:p>
            <a:pPr marL="0" indent="0">
              <a:buNone/>
            </a:pPr>
            <a:endParaRPr lang="en-US" sz="1050" b="1" dirty="0">
              <a:latin typeface="Arial"/>
              <a:ea typeface="+mn-lt"/>
              <a:cs typeface="+mn-lt"/>
            </a:endParaRPr>
          </a:p>
          <a:p>
            <a:pPr marL="0" indent="0">
              <a:buNone/>
            </a:pPr>
            <a:r>
              <a:rPr lang="en-US" sz="2000" b="1" dirty="0">
                <a:latin typeface="Arial"/>
                <a:ea typeface="+mn-lt"/>
                <a:cs typeface="+mn-lt"/>
              </a:rPr>
              <a:t>Increased stress: </a:t>
            </a:r>
            <a:r>
              <a:rPr lang="en-US" sz="2000" dirty="0">
                <a:latin typeface="Arial"/>
                <a:ea typeface="+mn-lt"/>
                <a:cs typeface="+mn-lt"/>
              </a:rPr>
              <a:t>Unresolved conflict can create tension and stress, which can lead to physical pain or sickness.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a:latin typeface="Arial"/>
                <a:ea typeface="+mn-lt"/>
                <a:cs typeface="+mn-lt"/>
              </a:rPr>
              <a:t>Emotional distress: </a:t>
            </a:r>
            <a:r>
              <a:rPr lang="en-US" sz="2000" dirty="0">
                <a:latin typeface="Arial"/>
                <a:ea typeface="+mn-lt"/>
                <a:cs typeface="+mn-lt"/>
              </a:rPr>
              <a:t>Unresolved conflict can cause people to feel angry, sad, or grieving, and can negatively impact self-esteem.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a:latin typeface="Arial"/>
                <a:ea typeface="+mn-lt"/>
                <a:cs typeface="+mn-lt"/>
              </a:rPr>
              <a:t>Health consequences: </a:t>
            </a:r>
            <a:r>
              <a:rPr lang="en-US" sz="2000" dirty="0">
                <a:latin typeface="Arial"/>
                <a:ea typeface="+mn-lt"/>
                <a:cs typeface="+mn-lt"/>
              </a:rPr>
              <a:t>Unresolved conflict can lead to health consequences such as chronic adjustment disorder or work-related stress disorder. </a:t>
            </a:r>
            <a:endParaRPr lang="en-US" sz="2000" dirty="0">
              <a:latin typeface="Arial"/>
              <a:cs typeface="Arial"/>
            </a:endParaRPr>
          </a:p>
          <a:p>
            <a:pPr marL="0" indent="0">
              <a:buNone/>
            </a:pPr>
            <a:endParaRPr lang="en-US" sz="1000" b="1" dirty="0">
              <a:latin typeface="Arial"/>
              <a:ea typeface="+mn-lt"/>
              <a:cs typeface="+mn-lt"/>
            </a:endParaRPr>
          </a:p>
          <a:p>
            <a:pPr marL="0" indent="0">
              <a:buNone/>
            </a:pPr>
            <a:r>
              <a:rPr lang="en-US" sz="2000" b="1" dirty="0" err="1">
                <a:latin typeface="Arial"/>
                <a:ea typeface="+mn-lt"/>
                <a:cs typeface="+mn-lt"/>
              </a:rPr>
              <a:t>Organisational</a:t>
            </a:r>
            <a:r>
              <a:rPr lang="en-US" sz="2000" b="1" dirty="0">
                <a:latin typeface="Arial"/>
                <a:ea typeface="+mn-lt"/>
                <a:cs typeface="+mn-lt"/>
              </a:rPr>
              <a:t> harm: </a:t>
            </a:r>
            <a:r>
              <a:rPr lang="en-US" sz="2000" dirty="0">
                <a:latin typeface="Arial"/>
                <a:ea typeface="+mn-lt"/>
                <a:cs typeface="+mn-lt"/>
              </a:rPr>
              <a:t>Unresolved conflict can harm the entire </a:t>
            </a:r>
            <a:r>
              <a:rPr lang="en-US" sz="2000" dirty="0" err="1">
                <a:latin typeface="Arial"/>
                <a:ea typeface="+mn-lt"/>
                <a:cs typeface="+mn-lt"/>
              </a:rPr>
              <a:t>organisation</a:t>
            </a:r>
            <a:r>
              <a:rPr lang="en-US" sz="2000" dirty="0">
                <a:latin typeface="Arial"/>
                <a:ea typeface="+mn-lt"/>
                <a:cs typeface="+mn-lt"/>
              </a:rPr>
              <a:t>, leading to higher turnover, absenteeism, and burnout.</a:t>
            </a:r>
            <a:endParaRPr lang="en-US" sz="2000" dirty="0">
              <a:latin typeface="Arial"/>
              <a:cs typeface="Arial"/>
            </a:endParaRPr>
          </a:p>
        </p:txBody>
      </p:sp>
    </p:spTree>
    <p:extLst>
      <p:ext uri="{BB962C8B-B14F-4D97-AF65-F5344CB8AC3E}">
        <p14:creationId xmlns:p14="http://schemas.microsoft.com/office/powerpoint/2010/main" val="3343847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472316" y="239781"/>
            <a:ext cx="11417809" cy="924278"/>
          </a:xfrm>
        </p:spPr>
        <p:txBody>
          <a:bodyPr>
            <a:normAutofit/>
          </a:bodyPr>
          <a:lstStyle/>
          <a:p>
            <a:r>
              <a:rPr lang="en-US" dirty="0">
                <a:latin typeface="Arial"/>
                <a:cs typeface="Arial"/>
              </a:rPr>
              <a:t>Negative Conflict: how can we manage it?</a:t>
            </a:r>
            <a:endParaRPr lang="en-US" dirty="0"/>
          </a:p>
        </p:txBody>
      </p:sp>
      <p:sp>
        <p:nvSpPr>
          <p:cNvPr id="3" name="TextBox 2">
            <a:extLst>
              <a:ext uri="{FF2B5EF4-FFF2-40B4-BE49-F238E27FC236}">
                <a16:creationId xmlns:a16="http://schemas.microsoft.com/office/drawing/2014/main" id="{B886B1B3-A676-CC80-9B01-3A4962A7B70E}"/>
              </a:ext>
            </a:extLst>
          </p:cNvPr>
          <p:cNvSpPr txBox="1"/>
          <p:nvPr/>
        </p:nvSpPr>
        <p:spPr>
          <a:xfrm>
            <a:off x="473242" y="1163053"/>
            <a:ext cx="1141395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400" b="1" dirty="0">
                <a:solidFill>
                  <a:srgbClr val="001D35"/>
                </a:solidFill>
                <a:latin typeface="Arial"/>
                <a:cs typeface="Arial"/>
              </a:rPr>
              <a:t>DO NOT IGNORE IT!</a:t>
            </a:r>
          </a:p>
          <a:p>
            <a:pPr marL="228600" indent="-228600">
              <a:buFont typeface=""/>
              <a:buChar char="•"/>
            </a:pPr>
            <a:r>
              <a:rPr lang="en-US" sz="2400" b="1" dirty="0">
                <a:solidFill>
                  <a:srgbClr val="001D35"/>
                </a:solidFill>
                <a:latin typeface="Arial"/>
                <a:cs typeface="Arial"/>
              </a:rPr>
              <a:t>Listen actively</a:t>
            </a:r>
            <a:r>
              <a:rPr lang="en-US" sz="2400" dirty="0">
                <a:solidFill>
                  <a:srgbClr val="001D35"/>
                </a:solidFill>
                <a:latin typeface="Arial"/>
                <a:cs typeface="Arial"/>
              </a:rPr>
              <a:t>: Try to understand the other person's perspective by listening carefully and asking questions if you don't understand. </a:t>
            </a:r>
            <a:endParaRPr lang="en-US"/>
          </a:p>
          <a:p>
            <a:pPr marL="228600" indent="-228600">
              <a:buFont typeface=""/>
              <a:buChar char="•"/>
            </a:pPr>
            <a:r>
              <a:rPr lang="en-US" sz="2400" b="1" dirty="0">
                <a:solidFill>
                  <a:srgbClr val="001D35"/>
                </a:solidFill>
                <a:latin typeface="Arial"/>
                <a:cs typeface="Arial"/>
              </a:rPr>
              <a:t>Think about the resolution</a:t>
            </a:r>
            <a:r>
              <a:rPr lang="en-US" sz="2400" dirty="0">
                <a:solidFill>
                  <a:srgbClr val="001D35"/>
                </a:solidFill>
                <a:latin typeface="Arial"/>
                <a:cs typeface="Arial"/>
              </a:rPr>
              <a:t>: Have a clear goal in mind before you start discussing the conflict. </a:t>
            </a:r>
          </a:p>
          <a:p>
            <a:pPr marL="228600" indent="-228600">
              <a:buFont typeface=""/>
              <a:buChar char="•"/>
            </a:pPr>
            <a:r>
              <a:rPr lang="en-US" sz="2400" b="1" dirty="0">
                <a:solidFill>
                  <a:srgbClr val="001D35"/>
                </a:solidFill>
                <a:latin typeface="Arial"/>
                <a:cs typeface="Arial"/>
              </a:rPr>
              <a:t>Act and speak calmly</a:t>
            </a:r>
            <a:r>
              <a:rPr lang="en-US" sz="2400" dirty="0">
                <a:solidFill>
                  <a:srgbClr val="001D35"/>
                </a:solidFill>
                <a:latin typeface="Arial"/>
                <a:cs typeface="Arial"/>
              </a:rPr>
              <a:t>: Avoid knee-jerk reactions and try to stay calm. Take 3 deep breaths </a:t>
            </a:r>
          </a:p>
          <a:p>
            <a:pPr marL="228600" indent="-228600">
              <a:buFont typeface=""/>
              <a:buChar char="•"/>
            </a:pPr>
            <a:r>
              <a:rPr lang="en-US" sz="2400" b="1" dirty="0">
                <a:solidFill>
                  <a:srgbClr val="001D35"/>
                </a:solidFill>
                <a:latin typeface="Arial"/>
                <a:cs typeface="Arial"/>
              </a:rPr>
              <a:t>Approach conflict with a positive intent</a:t>
            </a:r>
            <a:r>
              <a:rPr lang="en-US" sz="2400" dirty="0">
                <a:solidFill>
                  <a:srgbClr val="001D35"/>
                </a:solidFill>
                <a:latin typeface="Arial"/>
                <a:cs typeface="Arial"/>
              </a:rPr>
              <a:t>: Try to build bridges instead of walls. </a:t>
            </a:r>
          </a:p>
          <a:p>
            <a:pPr marL="228600" indent="-228600">
              <a:buFont typeface=""/>
              <a:buChar char="•"/>
            </a:pPr>
            <a:r>
              <a:rPr lang="en-US" sz="2400" b="1" dirty="0">
                <a:solidFill>
                  <a:srgbClr val="001D35"/>
                </a:solidFill>
                <a:latin typeface="Arial"/>
                <a:cs typeface="Arial"/>
              </a:rPr>
              <a:t>Consider compromise</a:t>
            </a:r>
            <a:r>
              <a:rPr lang="en-US" sz="2400" dirty="0">
                <a:solidFill>
                  <a:srgbClr val="001D35"/>
                </a:solidFill>
                <a:latin typeface="Arial"/>
                <a:cs typeface="Arial"/>
              </a:rPr>
              <a:t>: Compromise can be an effective way to reach an agreement, especially when time is limited or the parties have equal power. </a:t>
            </a:r>
          </a:p>
          <a:p>
            <a:pPr marL="228600" indent="-228600">
              <a:buFont typeface=""/>
              <a:buChar char="•"/>
            </a:pPr>
            <a:r>
              <a:rPr lang="en-US" sz="2400" b="1" dirty="0">
                <a:solidFill>
                  <a:srgbClr val="001D35"/>
                </a:solidFill>
                <a:latin typeface="Arial"/>
                <a:cs typeface="Arial"/>
              </a:rPr>
              <a:t>Agree to disagree</a:t>
            </a:r>
            <a:r>
              <a:rPr lang="en-US" sz="2400" dirty="0">
                <a:solidFill>
                  <a:srgbClr val="001D35"/>
                </a:solidFill>
                <a:latin typeface="Arial"/>
                <a:cs typeface="Arial"/>
              </a:rPr>
              <a:t>: Try to come up with multiple solutions to the problem so that everyone can find a resolution they're satisfied with.</a:t>
            </a:r>
            <a:endParaRPr lang="en-US"/>
          </a:p>
        </p:txBody>
      </p:sp>
    </p:spTree>
    <p:extLst>
      <p:ext uri="{BB962C8B-B14F-4D97-AF65-F5344CB8AC3E}">
        <p14:creationId xmlns:p14="http://schemas.microsoft.com/office/powerpoint/2010/main" val="2537593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472316" y="31234"/>
            <a:ext cx="11417809" cy="924278"/>
          </a:xfrm>
        </p:spPr>
        <p:txBody>
          <a:bodyPr>
            <a:normAutofit/>
          </a:bodyPr>
          <a:lstStyle/>
          <a:p>
            <a:r>
              <a:rPr lang="en-US" dirty="0">
                <a:latin typeface="Arial"/>
                <a:cs typeface="Arial"/>
              </a:rPr>
              <a:t>How do we respond to conflict?</a:t>
            </a:r>
            <a:endParaRPr lang="en-US" dirty="0"/>
          </a:p>
        </p:txBody>
      </p:sp>
      <p:sp>
        <p:nvSpPr>
          <p:cNvPr id="3" name="TextBox 2">
            <a:extLst>
              <a:ext uri="{FF2B5EF4-FFF2-40B4-BE49-F238E27FC236}">
                <a16:creationId xmlns:a16="http://schemas.microsoft.com/office/drawing/2014/main" id="{B886B1B3-A676-CC80-9B01-3A4962A7B70E}"/>
              </a:ext>
            </a:extLst>
          </p:cNvPr>
          <p:cNvSpPr txBox="1"/>
          <p:nvPr/>
        </p:nvSpPr>
        <p:spPr>
          <a:xfrm>
            <a:off x="7243009" y="3192380"/>
            <a:ext cx="464418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001D35"/>
                </a:solidFill>
                <a:ea typeface="+mn-lt"/>
                <a:cs typeface="+mn-lt"/>
                <a:hlinkClick r:id="rId3"/>
              </a:rPr>
              <a:t>https://youtu.be/HxgSjnWSzf8</a:t>
            </a:r>
            <a:r>
              <a:rPr lang="en-US" sz="2400" dirty="0">
                <a:solidFill>
                  <a:srgbClr val="001D35"/>
                </a:solidFill>
                <a:ea typeface="+mn-lt"/>
                <a:cs typeface="+mn-lt"/>
              </a:rPr>
              <a:t> </a:t>
            </a:r>
            <a:endParaRPr lang="en-US" dirty="0"/>
          </a:p>
        </p:txBody>
      </p:sp>
      <p:pic>
        <p:nvPicPr>
          <p:cNvPr id="4" name="Picture 3" descr="Thomas-Kilmann Conflict Model ...">
            <a:extLst>
              <a:ext uri="{FF2B5EF4-FFF2-40B4-BE49-F238E27FC236}">
                <a16:creationId xmlns:a16="http://schemas.microsoft.com/office/drawing/2014/main" id="{740C7A3B-00B0-7576-F119-0D4D6A6C7C14}"/>
              </a:ext>
            </a:extLst>
          </p:cNvPr>
          <p:cNvPicPr>
            <a:picLocks noChangeAspect="1"/>
          </p:cNvPicPr>
          <p:nvPr/>
        </p:nvPicPr>
        <p:blipFill>
          <a:blip r:embed="rId4"/>
          <a:stretch>
            <a:fillRect/>
          </a:stretch>
        </p:blipFill>
        <p:spPr>
          <a:xfrm>
            <a:off x="1103898" y="957013"/>
            <a:ext cx="6102015" cy="4599070"/>
          </a:xfrm>
          <a:prstGeom prst="rect">
            <a:avLst/>
          </a:prstGeom>
        </p:spPr>
      </p:pic>
    </p:spTree>
    <p:extLst>
      <p:ext uri="{BB962C8B-B14F-4D97-AF65-F5344CB8AC3E}">
        <p14:creationId xmlns:p14="http://schemas.microsoft.com/office/powerpoint/2010/main" val="4213805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392105" y="311971"/>
            <a:ext cx="11417809" cy="924278"/>
          </a:xfrm>
        </p:spPr>
        <p:txBody>
          <a:bodyPr>
            <a:normAutofit fontScale="90000"/>
          </a:bodyPr>
          <a:lstStyle/>
          <a:p>
            <a:r>
              <a:rPr lang="en-US" dirty="0">
                <a:latin typeface="Arial"/>
                <a:cs typeface="Arial"/>
              </a:rPr>
              <a:t>Thomas-Kilmann: how do you respond to conflict?</a:t>
            </a:r>
            <a:endParaRPr lang="en-US" dirty="0"/>
          </a:p>
        </p:txBody>
      </p:sp>
      <p:pic>
        <p:nvPicPr>
          <p:cNvPr id="5" name="Picture 4" descr="Conflict Resolution">
            <a:extLst>
              <a:ext uri="{FF2B5EF4-FFF2-40B4-BE49-F238E27FC236}">
                <a16:creationId xmlns:a16="http://schemas.microsoft.com/office/drawing/2014/main" id="{4A3146FA-EC73-70D6-4D8D-6135998161DC}"/>
              </a:ext>
            </a:extLst>
          </p:cNvPr>
          <p:cNvPicPr>
            <a:picLocks noChangeAspect="1"/>
          </p:cNvPicPr>
          <p:nvPr/>
        </p:nvPicPr>
        <p:blipFill>
          <a:blip r:embed="rId3"/>
          <a:stretch>
            <a:fillRect/>
          </a:stretch>
        </p:blipFill>
        <p:spPr>
          <a:xfrm>
            <a:off x="394787" y="1430254"/>
            <a:ext cx="5675396" cy="4238123"/>
          </a:xfrm>
          <a:prstGeom prst="rect">
            <a:avLst/>
          </a:prstGeom>
        </p:spPr>
      </p:pic>
      <p:pic>
        <p:nvPicPr>
          <p:cNvPr id="6" name="Picture 5" descr="identifying conflict management style ...">
            <a:extLst>
              <a:ext uri="{FF2B5EF4-FFF2-40B4-BE49-F238E27FC236}">
                <a16:creationId xmlns:a16="http://schemas.microsoft.com/office/drawing/2014/main" id="{AB885AD2-4C57-509C-B634-C8BF76B7AC0C}"/>
              </a:ext>
            </a:extLst>
          </p:cNvPr>
          <p:cNvPicPr>
            <a:picLocks noChangeAspect="1"/>
          </p:cNvPicPr>
          <p:nvPr/>
        </p:nvPicPr>
        <p:blipFill>
          <a:blip r:embed="rId4"/>
          <a:stretch>
            <a:fillRect/>
          </a:stretch>
        </p:blipFill>
        <p:spPr>
          <a:xfrm>
            <a:off x="6076700" y="1584909"/>
            <a:ext cx="6102517" cy="3736306"/>
          </a:xfrm>
          <a:prstGeom prst="rect">
            <a:avLst/>
          </a:prstGeom>
        </p:spPr>
      </p:pic>
    </p:spTree>
    <p:extLst>
      <p:ext uri="{BB962C8B-B14F-4D97-AF65-F5344CB8AC3E}">
        <p14:creationId xmlns:p14="http://schemas.microsoft.com/office/powerpoint/2010/main" val="2129667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7BE2-E2A2-77E3-CA41-4EDD45DCE139}"/>
              </a:ext>
            </a:extLst>
          </p:cNvPr>
          <p:cNvSpPr>
            <a:spLocks noGrp="1"/>
          </p:cNvSpPr>
          <p:nvPr>
            <p:ph type="title"/>
          </p:nvPr>
        </p:nvSpPr>
        <p:spPr>
          <a:xfrm>
            <a:off x="392105" y="311971"/>
            <a:ext cx="11417809" cy="4236972"/>
          </a:xfrm>
        </p:spPr>
        <p:txBody>
          <a:bodyPr>
            <a:normAutofit/>
          </a:bodyPr>
          <a:lstStyle/>
          <a:p>
            <a:r>
              <a:rPr lang="en-US" b="1" dirty="0">
                <a:latin typeface="Arial"/>
                <a:cs typeface="Arial"/>
              </a:rPr>
              <a:t>Conflict:</a:t>
            </a:r>
            <a:br>
              <a:rPr lang="en-US" b="1" dirty="0">
                <a:latin typeface="Arial"/>
                <a:cs typeface="Arial"/>
              </a:rPr>
            </a:br>
            <a:br>
              <a:rPr lang="en-US" dirty="0">
                <a:latin typeface="Arial"/>
                <a:cs typeface="Arial"/>
              </a:rPr>
            </a:br>
            <a:r>
              <a:rPr lang="en-US" dirty="0">
                <a:latin typeface="Arial"/>
                <a:cs typeface="Arial"/>
              </a:rPr>
              <a:t>What have you noticed generally? </a:t>
            </a:r>
            <a:br>
              <a:rPr lang="en-US" dirty="0">
                <a:latin typeface="Arial"/>
                <a:cs typeface="Arial"/>
              </a:rPr>
            </a:br>
            <a:r>
              <a:rPr lang="en-US" dirty="0">
                <a:latin typeface="Arial"/>
                <a:cs typeface="Arial"/>
              </a:rPr>
              <a:t>What have you noticed about yourself?</a:t>
            </a:r>
          </a:p>
        </p:txBody>
      </p:sp>
    </p:spTree>
    <p:extLst>
      <p:ext uri="{BB962C8B-B14F-4D97-AF65-F5344CB8AC3E}">
        <p14:creationId xmlns:p14="http://schemas.microsoft.com/office/powerpoint/2010/main" val="7651988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5BE8D-171D-44C5-86B0-0E18E84CAB0C}"/>
              </a:ext>
            </a:extLst>
          </p:cNvPr>
          <p:cNvSpPr>
            <a:spLocks noGrp="1"/>
          </p:cNvSpPr>
          <p:nvPr>
            <p:ph type="title"/>
          </p:nvPr>
        </p:nvSpPr>
        <p:spPr>
          <a:xfrm>
            <a:off x="838200" y="223723"/>
            <a:ext cx="10515600" cy="1325563"/>
          </a:xfrm>
        </p:spPr>
        <p:txBody>
          <a:bodyPr>
            <a:normAutofit/>
          </a:bodyPr>
          <a:lstStyle/>
          <a:p>
            <a:r>
              <a:rPr lang="en-GB" sz="5400" b="1" dirty="0"/>
              <a:t>Assessment</a:t>
            </a:r>
          </a:p>
        </p:txBody>
      </p:sp>
      <p:sp>
        <p:nvSpPr>
          <p:cNvPr id="3" name="Content Placeholder 2">
            <a:extLst>
              <a:ext uri="{FF2B5EF4-FFF2-40B4-BE49-F238E27FC236}">
                <a16:creationId xmlns:a16="http://schemas.microsoft.com/office/drawing/2014/main" id="{E825B2F9-EFAF-4672-915F-C88A872463E6}"/>
              </a:ext>
            </a:extLst>
          </p:cNvPr>
          <p:cNvSpPr>
            <a:spLocks noGrp="1"/>
          </p:cNvSpPr>
          <p:nvPr>
            <p:ph idx="1"/>
          </p:nvPr>
        </p:nvSpPr>
        <p:spPr>
          <a:xfrm>
            <a:off x="838200" y="1690688"/>
            <a:ext cx="10515600" cy="4251960"/>
          </a:xfrm>
        </p:spPr>
        <p:txBody>
          <a:bodyPr vert="horz" lIns="91440" tIns="45720" rIns="91440" bIns="45720" numCol="2" rtlCol="0">
            <a:normAutofit/>
          </a:bodyPr>
          <a:lstStyle/>
          <a:p>
            <a:pPr marL="0" indent="0">
              <a:buNone/>
            </a:pPr>
            <a:r>
              <a:rPr lang="en-GB" sz="2400" dirty="0"/>
              <a:t>Part 1</a:t>
            </a:r>
          </a:p>
          <a:p>
            <a:r>
              <a:rPr lang="en-GB" sz="2400" dirty="0"/>
              <a:t>Reflective Report</a:t>
            </a:r>
          </a:p>
          <a:p>
            <a:r>
              <a:rPr lang="en-GB" sz="2400" dirty="0"/>
              <a:t>1,000 words</a:t>
            </a:r>
          </a:p>
          <a:p>
            <a:r>
              <a:rPr lang="en-GB" sz="2400" dirty="0"/>
              <a:t>Due: 27/06/25</a:t>
            </a:r>
          </a:p>
          <a:p>
            <a:r>
              <a:rPr lang="en-GB" sz="2400" dirty="0"/>
              <a:t>See Pages 5-11 of the Module handbook</a:t>
            </a:r>
          </a:p>
          <a:p>
            <a:r>
              <a:rPr lang="en-GB" sz="2400" dirty="0"/>
              <a:t>Answer the questions using appropriate academic writing &amp; referencing</a:t>
            </a:r>
          </a:p>
          <a:p>
            <a:endParaRPr lang="en-GB" sz="2400" dirty="0">
              <a:cs typeface="Calibri"/>
            </a:endParaRPr>
          </a:p>
          <a:p>
            <a:pPr marL="0" indent="0">
              <a:buNone/>
            </a:pPr>
            <a:r>
              <a:rPr lang="en-GB" sz="2400" dirty="0"/>
              <a:t>Assignment 2</a:t>
            </a:r>
          </a:p>
          <a:p>
            <a:r>
              <a:rPr lang="en-GB" sz="2400" dirty="0"/>
              <a:t>Group Presentation</a:t>
            </a:r>
          </a:p>
          <a:p>
            <a:r>
              <a:rPr lang="en-GB" sz="2400" dirty="0"/>
              <a:t>5 minutes per person</a:t>
            </a:r>
          </a:p>
          <a:p>
            <a:r>
              <a:rPr lang="en-GB" sz="2400" dirty="0"/>
              <a:t>Dates: w/c 30/06/25</a:t>
            </a:r>
          </a:p>
          <a:p>
            <a:r>
              <a:rPr lang="en-GB" sz="2400" dirty="0"/>
              <a:t>See Pages 5-11 of Module handbook</a:t>
            </a:r>
          </a:p>
          <a:p>
            <a:r>
              <a:rPr lang="en-GB" sz="2400" dirty="0"/>
              <a:t>Develop a team; presentation on how you did this and what you have learnt</a:t>
            </a:r>
          </a:p>
        </p:txBody>
      </p:sp>
    </p:spTree>
    <p:extLst>
      <p:ext uri="{BB962C8B-B14F-4D97-AF65-F5344CB8AC3E}">
        <p14:creationId xmlns:p14="http://schemas.microsoft.com/office/powerpoint/2010/main" val="166614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41ECF0A9-FD86-FB52-367E-D0E4E9C9CCA7}"/>
              </a:ext>
            </a:extLst>
          </p:cNvPr>
          <p:cNvGraphicFramePr>
            <a:graphicFrameLocks noGrp="1"/>
          </p:cNvGraphicFramePr>
          <p:nvPr>
            <p:extLst>
              <p:ext uri="{D42A27DB-BD31-4B8C-83A1-F6EECF244321}">
                <p14:modId xmlns:p14="http://schemas.microsoft.com/office/powerpoint/2010/main" val="1309689476"/>
              </p:ext>
            </p:extLst>
          </p:nvPr>
        </p:nvGraphicFramePr>
        <p:xfrm>
          <a:off x="296778" y="256673"/>
          <a:ext cx="11595777" cy="5463090"/>
        </p:xfrm>
        <a:graphic>
          <a:graphicData uri="http://schemas.openxmlformats.org/drawingml/2006/table">
            <a:tbl>
              <a:tblPr bandRow="1">
                <a:tableStyleId>{5C22544A-7EE6-4342-B048-85BDC9FD1C3A}</a:tableStyleId>
              </a:tblPr>
              <a:tblGrid>
                <a:gridCol w="2183871">
                  <a:extLst>
                    <a:ext uri="{9D8B030D-6E8A-4147-A177-3AD203B41FA5}">
                      <a16:colId xmlns:a16="http://schemas.microsoft.com/office/drawing/2014/main" val="3146080572"/>
                    </a:ext>
                  </a:extLst>
                </a:gridCol>
                <a:gridCol w="7112077">
                  <a:extLst>
                    <a:ext uri="{9D8B030D-6E8A-4147-A177-3AD203B41FA5}">
                      <a16:colId xmlns:a16="http://schemas.microsoft.com/office/drawing/2014/main" val="1624832089"/>
                    </a:ext>
                  </a:extLst>
                </a:gridCol>
                <a:gridCol w="2299829">
                  <a:extLst>
                    <a:ext uri="{9D8B030D-6E8A-4147-A177-3AD203B41FA5}">
                      <a16:colId xmlns:a16="http://schemas.microsoft.com/office/drawing/2014/main" val="849564483"/>
                    </a:ext>
                  </a:extLst>
                </a:gridCol>
              </a:tblGrid>
              <a:tr h="991518">
                <a:tc>
                  <a:txBody>
                    <a:bodyPr/>
                    <a:lstStyle/>
                    <a:p>
                      <a:pPr algn="ctr" rtl="0" fontAlgn="base">
                        <a:lnSpc>
                          <a:spcPts val="1425"/>
                        </a:lnSpc>
                      </a:pPr>
                      <a:r>
                        <a:rPr lang="en-GB" sz="1600" b="1" dirty="0">
                          <a:effectLst/>
                          <a:latin typeface="Arial"/>
                        </a:rPr>
                        <a:t>Title Page</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Your Name and Student Number </a:t>
                      </a:r>
                    </a:p>
                    <a:p>
                      <a:pPr rtl="0" fontAlgn="base">
                        <a:lnSpc>
                          <a:spcPts val="1425"/>
                        </a:lnSpc>
                      </a:pPr>
                      <a:r>
                        <a:rPr lang="en-GB" sz="1600" dirty="0">
                          <a:effectLst/>
                          <a:latin typeface="Arial"/>
                        </a:rPr>
                        <a:t>Module Title and Code  </a:t>
                      </a:r>
                    </a:p>
                    <a:p>
                      <a:pPr rtl="0" fontAlgn="base">
                        <a:lnSpc>
                          <a:spcPts val="1425"/>
                        </a:lnSpc>
                      </a:pPr>
                      <a:r>
                        <a:rPr lang="en-GB" sz="1600" dirty="0">
                          <a:effectLst/>
                          <a:latin typeface="Arial"/>
                        </a:rPr>
                        <a:t>Submission date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Does not form part of your word count</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3101941"/>
                  </a:ext>
                </a:extLst>
              </a:tr>
              <a:tr h="991518">
                <a:tc>
                  <a:txBody>
                    <a:bodyPr/>
                    <a:lstStyle/>
                    <a:p>
                      <a:pPr algn="ctr" rtl="0" fontAlgn="base">
                        <a:lnSpc>
                          <a:spcPts val="1425"/>
                        </a:lnSpc>
                      </a:pPr>
                      <a:r>
                        <a:rPr lang="en-GB" sz="1600" b="1" dirty="0">
                          <a:effectLst/>
                          <a:latin typeface="Arial"/>
                        </a:rPr>
                        <a:t>Introduction</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What do you believe is good teamwork (with references)? </a:t>
                      </a:r>
                    </a:p>
                    <a:p>
                      <a:pPr rtl="0" fontAlgn="base">
                        <a:lnSpc>
                          <a:spcPts val="1425"/>
                        </a:lnSpc>
                      </a:pPr>
                      <a:endParaRPr lang="en-GB" sz="1600" dirty="0">
                        <a:effectLst/>
                        <a:latin typeface="Arial"/>
                      </a:endParaRPr>
                    </a:p>
                    <a:p>
                      <a:pPr rtl="0" fontAlgn="base">
                        <a:lnSpc>
                          <a:spcPts val="1425"/>
                        </a:lnSpc>
                      </a:pPr>
                      <a:r>
                        <a:rPr lang="en-GB" sz="1600" dirty="0">
                          <a:effectLst/>
                          <a:latin typeface="Arial"/>
                        </a:rPr>
                        <a:t>Describe your natural role within teams. What do you do well?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200 words approximately</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79671894"/>
                  </a:ext>
                </a:extLst>
              </a:tr>
              <a:tr h="190500">
                <a:tc>
                  <a:txBody>
                    <a:bodyPr/>
                    <a:lstStyle/>
                    <a:p>
                      <a:pPr algn="ctr" rtl="0" fontAlgn="base">
                        <a:lnSpc>
                          <a:spcPts val="1425"/>
                        </a:lnSpc>
                      </a:pPr>
                      <a:r>
                        <a:rPr lang="en-GB" sz="1600" b="1" dirty="0">
                          <a:effectLst/>
                          <a:latin typeface="Arial"/>
                        </a:rPr>
                        <a:t>Findings</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What have you learnt about relationships and effective teamworking during the module? What models and theories have helped you? </a:t>
                      </a:r>
                    </a:p>
                    <a:p>
                      <a:pPr rtl="0" fontAlgn="base">
                        <a:lnSpc>
                          <a:spcPts val="1425"/>
                        </a:lnSpc>
                      </a:pPr>
                      <a:endParaRPr lang="en-GB" sz="1600" dirty="0">
                        <a:effectLst/>
                        <a:latin typeface="Arial"/>
                      </a:endParaRPr>
                    </a:p>
                    <a:p>
                      <a:pPr rtl="0" fontAlgn="base">
                        <a:lnSpc>
                          <a:spcPts val="1425"/>
                        </a:lnSpc>
                      </a:pPr>
                      <a:r>
                        <a:rPr lang="en-GB" sz="1600" dirty="0">
                          <a:effectLst/>
                          <a:latin typeface="Arial"/>
                        </a:rPr>
                        <a:t>How have you applied your learning so far to help you to be more effective in teams? Use any specific examples (e.g. being part of your group presentation team) and use references to support your points.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500 words approximately</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625984384"/>
                  </a:ext>
                </a:extLst>
              </a:tr>
              <a:tr h="190500">
                <a:tc>
                  <a:txBody>
                    <a:bodyPr/>
                    <a:lstStyle/>
                    <a:p>
                      <a:pPr algn="ctr" rtl="0" fontAlgn="base">
                        <a:lnSpc>
                          <a:spcPts val="1425"/>
                        </a:lnSpc>
                      </a:pPr>
                      <a:r>
                        <a:rPr lang="en-GB" sz="1600" b="1" dirty="0">
                          <a:effectLst/>
                          <a:latin typeface="Arial"/>
                        </a:rPr>
                        <a:t>Conclusion</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What has been your main learning about yourself within teams?  </a:t>
                      </a:r>
                    </a:p>
                    <a:p>
                      <a:pPr rtl="0" fontAlgn="base">
                        <a:lnSpc>
                          <a:spcPts val="1425"/>
                        </a:lnSpc>
                      </a:pPr>
                      <a:endParaRPr lang="en-GB" sz="1600" dirty="0">
                        <a:effectLst/>
                        <a:latin typeface="Arial"/>
                      </a:endParaRPr>
                    </a:p>
                    <a:p>
                      <a:pPr rtl="0" fontAlgn="base">
                        <a:lnSpc>
                          <a:spcPts val="1425"/>
                        </a:lnSpc>
                      </a:pPr>
                      <a:r>
                        <a:rPr lang="en-GB" sz="1600" dirty="0">
                          <a:effectLst/>
                          <a:latin typeface="Arial"/>
                        </a:rPr>
                        <a:t>How will you apply this to be more effective in teams? What specific actions are you going to take?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300 words approximately</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88221592"/>
                  </a:ext>
                </a:extLst>
              </a:tr>
              <a:tr h="190500">
                <a:tc>
                  <a:txBody>
                    <a:bodyPr/>
                    <a:lstStyle/>
                    <a:p>
                      <a:pPr algn="ctr" rtl="0" fontAlgn="base">
                        <a:lnSpc>
                          <a:spcPts val="1425"/>
                        </a:lnSpc>
                      </a:pPr>
                      <a:r>
                        <a:rPr lang="en-GB" sz="1600" b="1" dirty="0">
                          <a:effectLst/>
                          <a:latin typeface="Arial"/>
                        </a:rPr>
                        <a:t>Reference List</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rtl="0" fontAlgn="base">
                        <a:lnSpc>
                          <a:spcPts val="1425"/>
                        </a:lnSpc>
                      </a:pPr>
                      <a:endParaRPr lang="en-GB" sz="1600" dirty="0">
                        <a:effectLst/>
                        <a:latin typeface="Arial"/>
                      </a:endParaRPr>
                    </a:p>
                    <a:p>
                      <a:pPr rtl="0" fontAlgn="base">
                        <a:lnSpc>
                          <a:spcPts val="1425"/>
                        </a:lnSpc>
                      </a:pPr>
                      <a:r>
                        <a:rPr lang="en-GB" sz="1600" dirty="0">
                          <a:effectLst/>
                          <a:latin typeface="Arial"/>
                        </a:rPr>
                        <a:t>Write a complete list of all the references you have used (a minimum of 8) using the UWTSD Harvard Referencing Protocol </a:t>
                      </a:r>
                    </a:p>
                    <a:p>
                      <a:pPr rtl="0" fontAlgn="base">
                        <a:lnSpc>
                          <a:spcPts val="1425"/>
                        </a:lnSpc>
                      </a:pPr>
                      <a:endParaRPr lang="en-GB" sz="1600" dirty="0">
                        <a:effectLst/>
                        <a:latin typeface="Arial"/>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pPr>
                      <a:r>
                        <a:rPr lang="en-GB" sz="1600" i="1" dirty="0">
                          <a:effectLst/>
                          <a:latin typeface="Arial"/>
                        </a:rPr>
                        <a:t>Not counted in word count</a:t>
                      </a:r>
                      <a:r>
                        <a:rPr lang="en-GB" sz="1600" dirty="0">
                          <a:effectLst/>
                          <a:latin typeface="Arial"/>
                        </a:rPr>
                        <a:t> </a:t>
                      </a: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393354"/>
                  </a:ext>
                </a:extLst>
              </a:tr>
            </a:tbl>
          </a:graphicData>
        </a:graphic>
      </p:graphicFrame>
    </p:spTree>
    <p:extLst>
      <p:ext uri="{BB962C8B-B14F-4D97-AF65-F5344CB8AC3E}">
        <p14:creationId xmlns:p14="http://schemas.microsoft.com/office/powerpoint/2010/main" val="380178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603905-55D0-3629-AAF1-02496D753581}"/>
              </a:ext>
            </a:extLst>
          </p:cNvPr>
          <p:cNvSpPr txBox="1"/>
          <p:nvPr/>
        </p:nvSpPr>
        <p:spPr>
          <a:xfrm>
            <a:off x="328864" y="248653"/>
            <a:ext cx="11526252"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Courier New"/>
              <a:buChar char="•"/>
            </a:pPr>
            <a:r>
              <a:rPr lang="en-GB" sz="1900" dirty="0">
                <a:latin typeface="Arial"/>
                <a:cs typeface="Arial"/>
              </a:rPr>
              <a:t>Create a group of 3-5 fellow students who you will work with to develop and deliver a group presentation. You can choose who you work with, providing that all participants are within a group with 3-5 team members.</a:t>
            </a:r>
            <a:r>
              <a:rPr lang="en-US" sz="1900" dirty="0">
                <a:latin typeface="Arial"/>
                <a:cs typeface="Arial"/>
              </a:rPr>
              <a:t> </a:t>
            </a:r>
          </a:p>
          <a:p>
            <a:pPr marL="228600" indent="-228600">
              <a:buFont typeface="Courier New"/>
              <a:buChar char="•"/>
            </a:pPr>
            <a:r>
              <a:rPr lang="en-GB" sz="1900" dirty="0">
                <a:latin typeface="Arial"/>
                <a:cs typeface="Arial"/>
              </a:rPr>
              <a:t>Build your group into a team using appropriate relationship models, communication theories and team development models (you may find it helpful to use your reflections you develop in Task 1 to help you).</a:t>
            </a:r>
            <a:r>
              <a:rPr lang="en-US" sz="1900" dirty="0">
                <a:latin typeface="Arial"/>
                <a:cs typeface="Arial"/>
              </a:rPr>
              <a:t> </a:t>
            </a:r>
          </a:p>
          <a:p>
            <a:pPr marL="228600" indent="-228600">
              <a:buFont typeface="Courier New"/>
              <a:buChar char="•"/>
            </a:pPr>
            <a:r>
              <a:rPr lang="en-GB" sz="1900" dirty="0">
                <a:latin typeface="Arial"/>
                <a:cs typeface="Arial"/>
              </a:rPr>
              <a:t>Develop a team presentation that you will deliver to the rest of the module participants entitled “</a:t>
            </a:r>
            <a:r>
              <a:rPr lang="en-GB" sz="1900" b="1" dirty="0">
                <a:latin typeface="Arial"/>
                <a:cs typeface="Arial"/>
              </a:rPr>
              <a:t>What we have learnt about effective teams</a:t>
            </a:r>
            <a:r>
              <a:rPr lang="en-GB" sz="1900" dirty="0">
                <a:latin typeface="Arial"/>
                <a:cs typeface="Arial"/>
              </a:rPr>
              <a:t>?” </a:t>
            </a:r>
            <a:r>
              <a:rPr lang="en-US" sz="1900" dirty="0">
                <a:latin typeface="Arial"/>
                <a:cs typeface="Arial"/>
              </a:rPr>
              <a:t> </a:t>
            </a:r>
          </a:p>
          <a:p>
            <a:pPr marL="228600" indent="-228600">
              <a:buFont typeface="Courier New"/>
              <a:buChar char="•"/>
            </a:pPr>
            <a:r>
              <a:rPr lang="en-GB" sz="1900" dirty="0">
                <a:latin typeface="Arial"/>
                <a:cs typeface="Arial"/>
              </a:rPr>
              <a:t>Each member of the team is required to present for 5 mins (+/- 25 seconds).</a:t>
            </a:r>
            <a:r>
              <a:rPr lang="en-US" sz="1900" dirty="0">
                <a:latin typeface="Arial"/>
                <a:cs typeface="Arial"/>
              </a:rPr>
              <a:t> </a:t>
            </a:r>
          </a:p>
          <a:p>
            <a:pPr marL="228600" indent="-228600">
              <a:buFont typeface="Courier New"/>
              <a:buChar char="•"/>
            </a:pPr>
            <a:r>
              <a:rPr lang="en-GB" sz="1900" dirty="0">
                <a:latin typeface="Arial"/>
                <a:cs typeface="Arial"/>
              </a:rPr>
              <a:t>Your presentation should include appropriate academic references (minimum of 5 references per person), a reflection on how you have worked as a team, and ideas about how to help people work collaboratively in workplaces.  </a:t>
            </a:r>
            <a:r>
              <a:rPr lang="en-US" sz="1900" dirty="0">
                <a:latin typeface="Arial"/>
                <a:cs typeface="Arial"/>
              </a:rPr>
              <a:t> </a:t>
            </a:r>
          </a:p>
          <a:p>
            <a:pPr marL="228600" indent="-228600">
              <a:buFont typeface="Courier New"/>
              <a:buChar char="•"/>
            </a:pPr>
            <a:r>
              <a:rPr lang="en-GB" sz="1900" dirty="0">
                <a:latin typeface="Arial"/>
                <a:cs typeface="Arial"/>
              </a:rPr>
              <a:t>It is important to think carefully how you engage your audience and use what you have learnt about effective communication to help you deliver your presentation.</a:t>
            </a:r>
            <a:r>
              <a:rPr lang="en-US" sz="1900" dirty="0">
                <a:latin typeface="Arial"/>
                <a:cs typeface="Arial"/>
              </a:rPr>
              <a:t> </a:t>
            </a:r>
          </a:p>
          <a:p>
            <a:pPr marL="228600" indent="-228600">
              <a:buFont typeface="Courier New"/>
              <a:buChar char="•"/>
            </a:pPr>
            <a:r>
              <a:rPr lang="en-GB" sz="1900" dirty="0">
                <a:latin typeface="Arial"/>
                <a:cs typeface="Arial"/>
              </a:rPr>
              <a:t>The presentation should be seamless between each team member and there should be an overall purpose, flow and structure to your team presentation with a clear purpose, flow and structure for each individual team member’s contribution.</a:t>
            </a:r>
            <a:r>
              <a:rPr lang="en-US" sz="1900" dirty="0">
                <a:latin typeface="Arial"/>
                <a:cs typeface="Arial"/>
              </a:rPr>
              <a:t> </a:t>
            </a:r>
          </a:p>
          <a:p>
            <a:pPr marL="228600" indent="-228600">
              <a:buFont typeface="Courier New"/>
              <a:buChar char="•"/>
            </a:pPr>
            <a:r>
              <a:rPr lang="en-GB" sz="1900" dirty="0">
                <a:latin typeface="Arial"/>
                <a:cs typeface="Arial"/>
              </a:rPr>
              <a:t>All students must submit their presentation slides with speaker notes onto Moodle for Assignment Part 2 by the date of their presentation. </a:t>
            </a:r>
            <a:r>
              <a:rPr lang="en-US" sz="1900" dirty="0">
                <a:latin typeface="Arial"/>
                <a:cs typeface="Arial"/>
              </a:rPr>
              <a:t> </a:t>
            </a:r>
          </a:p>
        </p:txBody>
      </p:sp>
    </p:spTree>
    <p:extLst>
      <p:ext uri="{BB962C8B-B14F-4D97-AF65-F5344CB8AC3E}">
        <p14:creationId xmlns:p14="http://schemas.microsoft.com/office/powerpoint/2010/main" val="3519825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8E004-5D1C-9776-46B7-5E64FEEEF0EA}"/>
              </a:ext>
            </a:extLst>
          </p:cNvPr>
          <p:cNvSpPr>
            <a:spLocks noGrp="1"/>
          </p:cNvSpPr>
          <p:nvPr>
            <p:ph type="title"/>
          </p:nvPr>
        </p:nvSpPr>
        <p:spPr>
          <a:xfrm>
            <a:off x="609600" y="1855082"/>
            <a:ext cx="10972800" cy="1143000"/>
          </a:xfrm>
        </p:spPr>
        <p:txBody>
          <a:bodyPr/>
          <a:lstStyle/>
          <a:p>
            <a:r>
              <a:rPr lang="en-GB" dirty="0">
                <a:latin typeface="Arial"/>
                <a:cs typeface="Arial"/>
              </a:rPr>
              <a:t>Any questions?</a:t>
            </a:r>
            <a:endParaRPr lang="en-GB" dirty="0"/>
          </a:p>
        </p:txBody>
      </p:sp>
    </p:spTree>
    <p:extLst>
      <p:ext uri="{BB962C8B-B14F-4D97-AF65-F5344CB8AC3E}">
        <p14:creationId xmlns:p14="http://schemas.microsoft.com/office/powerpoint/2010/main" val="122106314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http://purl.org/dc/elements/1.1/"/>
    <ds:schemaRef ds:uri="http://www.w3.org/XML/1998/namespace"/>
    <ds:schemaRef ds:uri="303dbf9b-b85b-46a0-94f1-894078c07ecd"/>
    <ds:schemaRef ds:uri="http://purl.org/dc/dcmitype/"/>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2289</Words>
  <Application>Microsoft Office PowerPoint</Application>
  <PresentationFormat>Widescreen</PresentationFormat>
  <Paragraphs>244</Paragraphs>
  <Slides>22</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Helvetica-Bold</vt:lpstr>
      <vt:lpstr>Myriad Pro</vt:lpstr>
      <vt:lpstr>Arial</vt:lpstr>
      <vt:lpstr>Calibri</vt:lpstr>
      <vt:lpstr>Comic Sans MS</vt:lpstr>
      <vt:lpstr>Courier New</vt:lpstr>
      <vt:lpstr>Times</vt:lpstr>
      <vt:lpstr>20140311PresentationUWTSDTemplate</vt:lpstr>
      <vt:lpstr>BMSW4009   Effective Team Working and Communication</vt:lpstr>
      <vt:lpstr>PowerPoint Presentation</vt:lpstr>
      <vt:lpstr>Do we? Can we? Should we try?</vt:lpstr>
      <vt:lpstr>Why?</vt:lpstr>
      <vt:lpstr>PowerPoint Presentation</vt:lpstr>
      <vt:lpstr>Listening and Coaching</vt:lpstr>
      <vt:lpstr>Relationships and People Dynamics:  What have you been thinking and feeling? </vt:lpstr>
      <vt:lpstr>What is conflict? </vt:lpstr>
      <vt:lpstr>Conflict: Why does it happen?</vt:lpstr>
      <vt:lpstr>Conflict: our human tensions:  </vt:lpstr>
      <vt:lpstr>Forget the Pecking Order –  why creative conflict matters</vt:lpstr>
      <vt:lpstr>Positive Conflict: how can we disagree well?</vt:lpstr>
      <vt:lpstr>Negative Conflict: how this affects work and people</vt:lpstr>
      <vt:lpstr>Negative Conflict: what can be the impact?</vt:lpstr>
      <vt:lpstr>Negative Conflict: how can we manage it?</vt:lpstr>
      <vt:lpstr>How do we respond to conflict?</vt:lpstr>
      <vt:lpstr>Thomas-Kilmann: how do you respond to conflict?</vt:lpstr>
      <vt:lpstr>Conflict:  What have you noticed generally?  What have you noticed about yourself?</vt:lpstr>
      <vt:lpstr>Assessment</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Rhiannon Akers</cp:lastModifiedBy>
  <cp:revision>1211</cp:revision>
  <cp:lastPrinted>2019-10-01T11:26:54Z</cp:lastPrinted>
  <dcterms:created xsi:type="dcterms:W3CDTF">2015-04-14T15:21:28Z</dcterms:created>
  <dcterms:modified xsi:type="dcterms:W3CDTF">2025-05-12T13:14:18Z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