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8" r:id="rId7"/>
    <p:sldId id="269" r:id="rId8"/>
    <p:sldId id="270" r:id="rId9"/>
    <p:sldId id="261" r:id="rId10"/>
    <p:sldId id="267" r:id="rId11"/>
    <p:sldId id="262" r:id="rId12"/>
    <p:sldId id="266" r:id="rId13"/>
    <p:sldId id="263" r:id="rId14"/>
    <p:sldId id="264"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6" d="100"/>
          <a:sy n="66" d="100"/>
        </p:scale>
        <p:origin x="9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Introduction and Case study context</a:t>
          </a:r>
          <a:endParaRPr lang="en-US" sz="21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dirty="0"/>
            <a:t>Evaluate Productivity tools</a:t>
          </a:r>
          <a:endParaRPr lang="en-US" sz="21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Evaluate Co0mmunication Tools</a:t>
          </a:r>
          <a:endParaRPr lang="en-US" sz="21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Design digital safety action plan</a:t>
          </a:r>
          <a:endParaRPr lang="en-US" sz="21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Conclusion</a:t>
          </a:r>
          <a:endParaRPr lang="en-US" sz="21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References</a:t>
          </a:r>
          <a:endParaRPr lang="en-US" sz="2100" kern="1200"/>
        </a:p>
      </dsp:txBody>
      <dsp:txXfrm>
        <a:off x="9326989" y="2056930"/>
        <a:ext cx="1587304" cy="63492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3/8/2026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14326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3/8/2026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9839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3/8/2026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8673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3/8/2026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98274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3/8/2026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61415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3/8/2026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13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3/8/2026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20607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3/8/2026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2253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3/8/2026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5134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3/8/2026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83308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3/8/2026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56418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3/8/2026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2185096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a:bodyPr>
          <a:lstStyle/>
          <a:p>
            <a:pPr>
              <a:lnSpc>
                <a:spcPct val="90000"/>
              </a:lnSpc>
            </a:pPr>
            <a:r>
              <a:rPr lang="en-GB" sz="8200"/>
              <a:t>Digital Skills and Research Method</a:t>
            </a:r>
            <a:br>
              <a:rPr lang="en-GB" sz="8200"/>
            </a:br>
            <a:r>
              <a:rPr lang="en-GB" sz="820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a:bodyPr>
          <a:lstStyle/>
          <a:p>
            <a:pPr>
              <a:lnSpc>
                <a:spcPct val="100000"/>
              </a:lnSpc>
            </a:pPr>
            <a:r>
              <a:rPr lang="en-GB" sz="2600" dirty="0"/>
              <a:t>Assessment 1: Group 2 Presentation </a:t>
            </a:r>
          </a:p>
          <a:p>
            <a:pPr>
              <a:lnSpc>
                <a:spcPct val="100000"/>
              </a:lnSpc>
            </a:pPr>
            <a:r>
              <a:rPr lang="en-GB" sz="2600" dirty="0"/>
              <a:t>Programme: Certificate of Higher Education in Health and Social Care</a:t>
            </a:r>
          </a:p>
          <a:p>
            <a:pPr>
              <a:lnSpc>
                <a:spcPct val="100000"/>
              </a:lnSpc>
            </a:pPr>
            <a:r>
              <a:rPr lang="en-GB" sz="2600" dirty="0"/>
              <a:t>Lecturer name: Kwame Assa-Agyei</a:t>
            </a:r>
          </a:p>
        </p:txBody>
      </p:sp>
      <p:sp>
        <p:nvSpPr>
          <p:cNvPr id="22" name="Rectangle 6">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1D5B"/>
          </a:solidFill>
          <a:ln w="38100" cap="rnd">
            <a:solidFill>
              <a:srgbClr val="BF1D5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638882" y="639193"/>
            <a:ext cx="3571810" cy="3573516"/>
          </a:xfrm>
        </p:spPr>
        <p:txBody>
          <a:bodyPr>
            <a:normAutofit/>
          </a:bodyPr>
          <a:lstStyle/>
          <a:p>
            <a:pPr>
              <a:lnSpc>
                <a:spcPct val="90000"/>
              </a:lnSpc>
            </a:pPr>
            <a:r>
              <a:rPr lang="en-GB" sz="4100"/>
              <a:t>Enhancing staff training and professional communication at Greenfield Care Agency</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sX0" fmla="*/ 0 w 3255095"/>
              <a:gd name="csY0" fmla="*/ 0 h 27432"/>
              <a:gd name="csX1" fmla="*/ 618468 w 3255095"/>
              <a:gd name="csY1" fmla="*/ 0 h 27432"/>
              <a:gd name="csX2" fmla="*/ 1269487 w 3255095"/>
              <a:gd name="csY2" fmla="*/ 0 h 27432"/>
              <a:gd name="csX3" fmla="*/ 1953057 w 3255095"/>
              <a:gd name="csY3" fmla="*/ 0 h 27432"/>
              <a:gd name="csX4" fmla="*/ 2636627 w 3255095"/>
              <a:gd name="csY4" fmla="*/ 0 h 27432"/>
              <a:gd name="csX5" fmla="*/ 3255095 w 3255095"/>
              <a:gd name="csY5" fmla="*/ 0 h 27432"/>
              <a:gd name="csX6" fmla="*/ 3255095 w 3255095"/>
              <a:gd name="csY6" fmla="*/ 27432 h 27432"/>
              <a:gd name="csX7" fmla="*/ 2538974 w 3255095"/>
              <a:gd name="csY7" fmla="*/ 27432 h 27432"/>
              <a:gd name="csX8" fmla="*/ 1822853 w 3255095"/>
              <a:gd name="csY8" fmla="*/ 27432 h 27432"/>
              <a:gd name="csX9" fmla="*/ 1171834 w 3255095"/>
              <a:gd name="csY9" fmla="*/ 27432 h 27432"/>
              <a:gd name="csX10" fmla="*/ 0 w 3255095"/>
              <a:gd name="csY10" fmla="*/ 27432 h 27432"/>
              <a:gd name="csX11" fmla="*/ 0 w 3255095"/>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1923434576"/>
              </p:ext>
            </p:extLst>
          </p:nvPr>
        </p:nvGraphicFramePr>
        <p:xfrm>
          <a:off x="6313228" y="756478"/>
          <a:ext cx="4088554" cy="4839845"/>
        </p:xfrm>
        <a:graphic>
          <a:graphicData uri="http://schemas.openxmlformats.org/drawingml/2006/table">
            <a:tbl>
              <a:tblPr firstRow="1" bandRow="1">
                <a:tableStyleId>{3B4B98B0-60AC-42C2-AFA5-B58CD77FA1E5}</a:tableStyleId>
              </a:tblPr>
              <a:tblGrid>
                <a:gridCol w="2020994">
                  <a:extLst>
                    <a:ext uri="{9D8B030D-6E8A-4147-A177-3AD203B41FA5}">
                      <a16:colId xmlns:a16="http://schemas.microsoft.com/office/drawing/2014/main" val="933752240"/>
                    </a:ext>
                  </a:extLst>
                </a:gridCol>
                <a:gridCol w="2067560">
                  <a:extLst>
                    <a:ext uri="{9D8B030D-6E8A-4147-A177-3AD203B41FA5}">
                      <a16:colId xmlns:a16="http://schemas.microsoft.com/office/drawing/2014/main" val="3209040192"/>
                    </a:ext>
                  </a:extLst>
                </a:gridCol>
              </a:tblGrid>
              <a:tr h="984125">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a16="http://schemas.microsoft.com/office/drawing/2014/main" val="2535394150"/>
                  </a:ext>
                </a:extLst>
              </a:tr>
              <a:tr h="6649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300" dirty="0"/>
                        <a:t>Kayleigh Hickling       </a:t>
                      </a:r>
                      <a:endParaRPr lang="en-GB" sz="3600" dirty="0"/>
                    </a:p>
                    <a:p>
                      <a:endParaRPr lang="en-GB" sz="3300" dirty="0"/>
                    </a:p>
                  </a:txBody>
                  <a:tcPr marL="167640" marR="167640" marT="83820" marB="83820"/>
                </a:tc>
                <a:tc>
                  <a:txBody>
                    <a:bodyPr/>
                    <a:lstStyle/>
                    <a:p>
                      <a:r>
                        <a:rPr lang="en-GB" sz="3300" dirty="0"/>
                        <a:t>2524181</a:t>
                      </a:r>
                    </a:p>
                  </a:txBody>
                  <a:tcPr marL="167640" marR="167640" marT="83820" marB="83820"/>
                </a:tc>
                <a:extLst>
                  <a:ext uri="{0D108BD9-81ED-4DB2-BD59-A6C34878D82A}">
                    <a16:rowId xmlns:a16="http://schemas.microsoft.com/office/drawing/2014/main" val="3576773117"/>
                  </a:ext>
                </a:extLst>
              </a:tr>
              <a:tr h="664950">
                <a:tc>
                  <a:txBody>
                    <a:bodyPr/>
                    <a:lstStyle/>
                    <a:p>
                      <a:r>
                        <a:rPr lang="en-GB" sz="3300" dirty="0"/>
                        <a:t>Nazyia Laskar</a:t>
                      </a:r>
                    </a:p>
                  </a:txBody>
                  <a:tcPr marL="167640" marR="167640" marT="83820" marB="83820"/>
                </a:tc>
                <a:tc>
                  <a:txBody>
                    <a:bodyPr/>
                    <a:lstStyle/>
                    <a:p>
                      <a:r>
                        <a:rPr lang="en-GB" sz="3300" dirty="0"/>
                        <a:t>2523606</a:t>
                      </a:r>
                    </a:p>
                  </a:txBody>
                  <a:tcPr marL="167640" marR="167640" marT="83820" marB="83820"/>
                </a:tc>
                <a:extLst>
                  <a:ext uri="{0D108BD9-81ED-4DB2-BD59-A6C34878D82A}">
                    <a16:rowId xmlns:a16="http://schemas.microsoft.com/office/drawing/2014/main" val="1747151769"/>
                  </a:ext>
                </a:extLst>
              </a:tr>
              <a:tr h="664950">
                <a:tc>
                  <a:txBody>
                    <a:bodyPr/>
                    <a:lstStyle/>
                    <a:p>
                      <a:r>
                        <a:rPr lang="en-GB" sz="3300" dirty="0" err="1"/>
                        <a:t>Akhlima</a:t>
                      </a:r>
                      <a:r>
                        <a:rPr lang="en-GB" sz="3300" dirty="0"/>
                        <a:t> </a:t>
                      </a:r>
                      <a:r>
                        <a:rPr lang="en-GB" sz="3300" dirty="0" err="1"/>
                        <a:t>Kolil</a:t>
                      </a:r>
                      <a:endParaRPr lang="en-GB" sz="3300" dirty="0"/>
                    </a:p>
                  </a:txBody>
                  <a:tcPr marL="167640" marR="167640" marT="83820" marB="83820"/>
                </a:tc>
                <a:tc>
                  <a:txBody>
                    <a:bodyPr/>
                    <a:lstStyle/>
                    <a:p>
                      <a:r>
                        <a:rPr lang="en-GB" sz="3300" dirty="0"/>
                        <a:t>2527006</a:t>
                      </a:r>
                    </a:p>
                  </a:txBody>
                  <a:tcPr marL="167640" marR="167640" marT="83820" marB="83820"/>
                </a:tc>
                <a:extLst>
                  <a:ext uri="{0D108BD9-81ED-4DB2-BD59-A6C34878D82A}">
                    <a16:rowId xmlns:a16="http://schemas.microsoft.com/office/drawing/2014/main" val="3145154892"/>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459886703"/>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3759920117"/>
                  </a:ext>
                </a:extLst>
              </a:tr>
            </a:tbl>
          </a:graphicData>
        </a:graphic>
      </p:graphicFrame>
    </p:spTree>
    <p:extLst>
      <p:ext uri="{BB962C8B-B14F-4D97-AF65-F5344CB8AC3E}">
        <p14:creationId xmlns:p14="http://schemas.microsoft.com/office/powerpoint/2010/main" val="135328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838200" y="365125"/>
            <a:ext cx="10515600" cy="1325563"/>
          </a:xfrm>
        </p:spPr>
        <p:txBody>
          <a:bodyPr>
            <a:normAutofit/>
          </a:bodyPr>
          <a:lstStyle/>
          <a:p>
            <a:r>
              <a:rPr lang="en-GB" sz="6600" b="1"/>
              <a:t>Acknowledgement of the use of AI</a:t>
            </a:r>
            <a:endParaRPr lang="en-GB" sz="660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a:xfrm>
            <a:off x="838200" y="1929384"/>
            <a:ext cx="10515600" cy="4251960"/>
          </a:xfrm>
        </p:spPr>
        <p:txBody>
          <a:bodyPr>
            <a:normAutofit/>
          </a:bodyPr>
          <a:lstStyle/>
          <a:p>
            <a:pPr marL="0" indent="0">
              <a:buNone/>
            </a:pPr>
            <a:r>
              <a:rPr lang="en-GB" dirty="0"/>
              <a:t>I acknowledge the use of Grammarly (https://www.grammarly.com/) on </a:t>
            </a:r>
            <a:r>
              <a:rPr lang="en-GB"/>
              <a:t>ADD DATE OF ACCESS HERE </a:t>
            </a:r>
            <a:r>
              <a:rPr lang="en-GB" dirty="0"/>
              <a:t>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0" indent="0">
              <a:buNone/>
            </a:pPr>
            <a:endParaRPr lang="en-GB" dirty="0"/>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3711448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extLst>
              <p:ext uri="{D42A27DB-BD31-4B8C-83A1-F6EECF244321}">
                <p14:modId xmlns:p14="http://schemas.microsoft.com/office/powerpoint/2010/main" val="148570414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p:txBody>
          <a:bodyPr/>
          <a:lstStyle/>
          <a:p>
            <a:r>
              <a:rPr lang="en-GB" dirty="0"/>
              <a:t>Group Member 1: Introduction</a:t>
            </a:r>
          </a:p>
        </p:txBody>
      </p:sp>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p:txBody>
          <a:bodyPr>
            <a:normAutofit lnSpcReduction="10000"/>
          </a:bodyPr>
          <a:lstStyle/>
          <a:p>
            <a:pPr marL="0" indent="0">
              <a:buNone/>
            </a:pPr>
            <a:r>
              <a:rPr lang="en-GB" dirty="0">
                <a:solidFill>
                  <a:srgbClr val="FF0000"/>
                </a:solidFill>
              </a:rPr>
              <a:t> </a:t>
            </a:r>
            <a:r>
              <a:rPr lang="en-GB" sz="3200" b="1" dirty="0"/>
              <a:t>Greenfields is a large sized facility that provides 24-hour personalised care to adults that have learning disabilities and or dementia. The care home currently has 25 adults ranging from the age of 18-75 that require around the clock care. The staff team as variety of professionals including a team of nurses, care workers on site, along with wide variety of professional health care administrators that visit the home They currently are trying to upgrade their facilities by introducing Microsoft 365. The staff are finding it difficult to change over and get used to the new applications 365 has to offer.</a:t>
            </a:r>
          </a:p>
          <a:p>
            <a:pPr marL="0" indent="0">
              <a:buNone/>
            </a:pPr>
            <a:r>
              <a:rPr lang="en-GB" sz="3200" b="1" dirty="0"/>
              <a:t>Today,  we’ll be looking at how Microsoft 365 tools can keep our data safe, transform our daily efficiency and work better in the long run for our team.</a:t>
            </a:r>
          </a:p>
          <a:p>
            <a:pPr marL="0" indent="0">
              <a:buNone/>
            </a:pPr>
            <a:endParaRPr lang="en-GB" dirty="0">
              <a:solidFill>
                <a:srgbClr val="FF0000"/>
              </a:solidFill>
            </a:endParaRPr>
          </a:p>
          <a:p>
            <a:pPr marL="0" indent="0">
              <a:buNone/>
            </a:pPr>
            <a:endParaRPr lang="en-GB" dirty="0">
              <a:solidFill>
                <a:srgbClr val="FF0000"/>
              </a:solidFill>
            </a:endParaRPr>
          </a:p>
          <a:p>
            <a:endParaRPr lang="en-GB" dirty="0"/>
          </a:p>
        </p:txBody>
      </p:sp>
    </p:spTree>
    <p:extLst>
      <p:ext uri="{BB962C8B-B14F-4D97-AF65-F5344CB8AC3E}">
        <p14:creationId xmlns:p14="http://schemas.microsoft.com/office/powerpoint/2010/main" val="1148573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B76E0-214D-18B0-1007-0227F1CE2BE7}"/>
              </a:ext>
            </a:extLst>
          </p:cNvPr>
          <p:cNvSpPr>
            <a:spLocks noGrp="1"/>
          </p:cNvSpPr>
          <p:nvPr>
            <p:ph type="title"/>
          </p:nvPr>
        </p:nvSpPr>
        <p:spPr/>
        <p:txBody>
          <a:bodyPr/>
          <a:lstStyle/>
          <a:p>
            <a:r>
              <a:rPr lang="en-GB" dirty="0"/>
              <a:t>Microsoft word</a:t>
            </a:r>
          </a:p>
        </p:txBody>
      </p:sp>
      <p:sp>
        <p:nvSpPr>
          <p:cNvPr id="3" name="Content Placeholder 2">
            <a:extLst>
              <a:ext uri="{FF2B5EF4-FFF2-40B4-BE49-F238E27FC236}">
                <a16:creationId xmlns:a16="http://schemas.microsoft.com/office/drawing/2014/main" id="{0A30FA0D-829D-B1C0-103A-B02BA438C109}"/>
              </a:ext>
            </a:extLst>
          </p:cNvPr>
          <p:cNvSpPr>
            <a:spLocks noGrp="1"/>
          </p:cNvSpPr>
          <p:nvPr>
            <p:ph idx="1"/>
          </p:nvPr>
        </p:nvSpPr>
        <p:spPr/>
        <p:txBody>
          <a:bodyPr>
            <a:normAutofit fontScale="92500"/>
          </a:bodyPr>
          <a:lstStyle/>
          <a:p>
            <a:r>
              <a:rPr lang="en-GB" dirty="0"/>
              <a:t>I also believe that it saves notebooks and time therefore staff can easily use more consistency by saving time</a:t>
            </a:r>
          </a:p>
          <a:p>
            <a:r>
              <a:rPr lang="en-GB" dirty="0"/>
              <a:t>Staff can work offline in their offices or from home by writing notes on Microsoft word that can easily draft medical reports on word rather than losing and wasting paper</a:t>
            </a:r>
          </a:p>
          <a:p>
            <a:r>
              <a:rPr lang="en-GB" dirty="0"/>
              <a:t>It supports clear and normal communication with the staff to write professional letters rather than waiting for a pen and paper.</a:t>
            </a:r>
          </a:p>
          <a:p>
            <a:r>
              <a:rPr lang="en-GB" dirty="0"/>
              <a:t>The greenfield care agency should use Microsoft word because it improves the efficiency and in documentation and admin </a:t>
            </a:r>
          </a:p>
          <a:p>
            <a:r>
              <a:rPr lang="en-GB" dirty="0"/>
              <a:t>In former times Microsoft word processing had to be in the keyboard operated making this hard nowadays Microsoft is graphic bases. Windows 98 platform has now been upgraded and has many features in its surface The visuals are file, edit, view and insert etc.</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551558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6A067-CCBD-7F8E-B4BD-1DB254166089}"/>
              </a:ext>
            </a:extLst>
          </p:cNvPr>
          <p:cNvSpPr>
            <a:spLocks noGrp="1"/>
          </p:cNvSpPr>
          <p:nvPr>
            <p:ph type="title"/>
          </p:nvPr>
        </p:nvSpPr>
        <p:spPr/>
        <p:txBody>
          <a:bodyPr/>
          <a:lstStyle/>
          <a:p>
            <a:r>
              <a:rPr lang="en-GB" dirty="0"/>
              <a:t>Microsoft Word</a:t>
            </a:r>
          </a:p>
        </p:txBody>
      </p:sp>
      <p:sp>
        <p:nvSpPr>
          <p:cNvPr id="3" name="Content Placeholder 2">
            <a:extLst>
              <a:ext uri="{FF2B5EF4-FFF2-40B4-BE49-F238E27FC236}">
                <a16:creationId xmlns:a16="http://schemas.microsoft.com/office/drawing/2014/main" id="{52854F4F-C87A-9753-0BBA-7FAE82C3E933}"/>
              </a:ext>
            </a:extLst>
          </p:cNvPr>
          <p:cNvSpPr>
            <a:spLocks noGrp="1"/>
          </p:cNvSpPr>
          <p:nvPr>
            <p:ph idx="1"/>
          </p:nvPr>
        </p:nvSpPr>
        <p:spPr/>
        <p:txBody>
          <a:bodyPr/>
          <a:lstStyle/>
          <a:p>
            <a:r>
              <a:rPr lang="en-GB" dirty="0"/>
              <a:t>Microsoft word check is an application used for editing and formatting of documents. This includes spell check and grammar. Text formatting of documents. It’s a quick and secure way to finalise the documents.</a:t>
            </a:r>
          </a:p>
          <a:p>
            <a:r>
              <a:rPr lang="en-GB" dirty="0"/>
              <a:t>Using word does not limit people to need to work alone as it allows you to access. Some features involved with Microsoft are templates ready to use which saves you time and helps work stay professional formatting .</a:t>
            </a:r>
          </a:p>
          <a:p>
            <a:r>
              <a:rPr lang="en-GB" dirty="0"/>
              <a:t>This allows you to change style and fonts the sizes colours to allow your work to stand out.</a:t>
            </a:r>
          </a:p>
        </p:txBody>
      </p:sp>
    </p:spTree>
    <p:extLst>
      <p:ext uri="{BB962C8B-B14F-4D97-AF65-F5344CB8AC3E}">
        <p14:creationId xmlns:p14="http://schemas.microsoft.com/office/powerpoint/2010/main" val="1940975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0C422-4CAB-0D8D-6406-91E128CD7324}"/>
              </a:ext>
            </a:extLst>
          </p:cNvPr>
          <p:cNvSpPr>
            <a:spLocks noGrp="1"/>
          </p:cNvSpPr>
          <p:nvPr>
            <p:ph type="title"/>
          </p:nvPr>
        </p:nvSpPr>
        <p:spPr/>
        <p:txBody>
          <a:bodyPr/>
          <a:lstStyle/>
          <a:p>
            <a:r>
              <a:rPr lang="en-GB" dirty="0"/>
              <a:t>PowerPoint</a:t>
            </a:r>
          </a:p>
        </p:txBody>
      </p:sp>
      <p:sp>
        <p:nvSpPr>
          <p:cNvPr id="3" name="Content Placeholder 2">
            <a:extLst>
              <a:ext uri="{FF2B5EF4-FFF2-40B4-BE49-F238E27FC236}">
                <a16:creationId xmlns:a16="http://schemas.microsoft.com/office/drawing/2014/main" id="{80F07BB9-E4C9-8BE1-A77D-BE9886E9CA13}"/>
              </a:ext>
            </a:extLst>
          </p:cNvPr>
          <p:cNvSpPr>
            <a:spLocks noGrp="1"/>
          </p:cNvSpPr>
          <p:nvPr>
            <p:ph idx="1"/>
          </p:nvPr>
        </p:nvSpPr>
        <p:spPr/>
        <p:txBody>
          <a:bodyPr/>
          <a:lstStyle/>
          <a:p>
            <a:pPr marL="0" indent="0">
              <a:buNone/>
            </a:pPr>
            <a:r>
              <a:rPr lang="en-GB" dirty="0"/>
              <a:t>PowerPoint is a versatile software tool, that ha changed radically the way PowerPoint is created and delivered.</a:t>
            </a:r>
          </a:p>
          <a:p>
            <a:pPr marL="0" indent="0">
              <a:buNone/>
            </a:pPr>
            <a:r>
              <a:rPr lang="en-GB" dirty="0"/>
              <a:t>PowerPoint is used by presenters to show case their ideas, captivate audiences, and effectively conveys information. PowerPoint is easily converted to different files and formats. Whether its co-workers' clients or a wider audience you need ton share with, with PP you are able to save slides as PDF making this more convenient sharing.</a:t>
            </a:r>
          </a:p>
        </p:txBody>
      </p:sp>
    </p:spTree>
    <p:extLst>
      <p:ext uri="{BB962C8B-B14F-4D97-AF65-F5344CB8AC3E}">
        <p14:creationId xmlns:p14="http://schemas.microsoft.com/office/powerpoint/2010/main" val="2902717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A418-EC58-0146-73FF-44B1C925DE2D}"/>
              </a:ext>
            </a:extLst>
          </p:cNvPr>
          <p:cNvSpPr>
            <a:spLocks noGrp="1"/>
          </p:cNvSpPr>
          <p:nvPr>
            <p:ph type="title"/>
          </p:nvPr>
        </p:nvSpPr>
        <p:spPr/>
        <p:txBody>
          <a:bodyPr/>
          <a:lstStyle/>
          <a:p>
            <a:r>
              <a:rPr lang="en-GB" dirty="0"/>
              <a:t>Evaluate productivity tools</a:t>
            </a:r>
          </a:p>
        </p:txBody>
      </p:sp>
      <p:sp>
        <p:nvSpPr>
          <p:cNvPr id="3" name="Content Placeholder 2">
            <a:extLst>
              <a:ext uri="{FF2B5EF4-FFF2-40B4-BE49-F238E27FC236}">
                <a16:creationId xmlns:a16="http://schemas.microsoft.com/office/drawing/2014/main" id="{3FD69775-5259-9A7D-23BE-3EFC81FC908A}"/>
              </a:ext>
            </a:extLst>
          </p:cNvPr>
          <p:cNvSpPr>
            <a:spLocks noGrp="1"/>
          </p:cNvSpPr>
          <p:nvPr>
            <p:ph idx="1"/>
          </p:nvPr>
        </p:nvSpPr>
        <p:spPr/>
        <p:txBody>
          <a:bodyPr>
            <a:normAutofit/>
          </a:bodyPr>
          <a:lstStyle/>
          <a:p>
            <a:pPr marL="342900" indent="-342900"/>
            <a:r>
              <a:rPr lang="en-GB" dirty="0"/>
              <a:t>Microsoft PowerPoint is beneficial to the care industry because, it can be a great way to enhance communication between staff.</a:t>
            </a:r>
          </a:p>
          <a:p>
            <a:pPr marL="342900" indent="-342900"/>
            <a:r>
              <a:rPr lang="en-GB" dirty="0"/>
              <a:t>It can also allow all Health care specialists to educate staff on any new protocols.</a:t>
            </a:r>
          </a:p>
          <a:p>
            <a:pPr marL="342900" indent="-342900"/>
            <a:r>
              <a:rPr lang="en-GB" dirty="0"/>
              <a:t>Quick and efficient summaries for a shift change or absence.</a:t>
            </a:r>
          </a:p>
          <a:p>
            <a:pPr marL="342900" indent="-342900"/>
            <a:r>
              <a:rPr lang="en-GB" dirty="0"/>
              <a:t>For speed and immediacy communication to families to explain diagnosis or treatment.</a:t>
            </a:r>
          </a:p>
          <a:p>
            <a:pPr marL="342900" indent="-342900"/>
            <a:r>
              <a:rPr lang="en-GB" dirty="0"/>
              <a:t>Microsoft PowerPoint is reliable, portable and precise you can add pictures and videos to allow the information to be more memorable.</a:t>
            </a:r>
          </a:p>
          <a:p>
            <a:pPr marL="0" indent="0">
              <a:buNone/>
            </a:pPr>
            <a:endParaRPr lang="en-GB" dirty="0"/>
          </a:p>
        </p:txBody>
      </p:sp>
    </p:spTree>
    <p:extLst>
      <p:ext uri="{BB962C8B-B14F-4D97-AF65-F5344CB8AC3E}">
        <p14:creationId xmlns:p14="http://schemas.microsoft.com/office/powerpoint/2010/main" val="3130983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7536-D3A5-8383-0588-21AD3F3AD03E}"/>
              </a:ext>
            </a:extLst>
          </p:cNvPr>
          <p:cNvSpPr>
            <a:spLocks noGrp="1"/>
          </p:cNvSpPr>
          <p:nvPr>
            <p:ph type="title"/>
          </p:nvPr>
        </p:nvSpPr>
        <p:spPr/>
        <p:txBody>
          <a:bodyPr/>
          <a:lstStyle/>
          <a:p>
            <a:r>
              <a:rPr lang="en-GB" dirty="0"/>
              <a:t>Benefits and limitation</a:t>
            </a:r>
          </a:p>
        </p:txBody>
      </p:sp>
      <p:graphicFrame>
        <p:nvGraphicFramePr>
          <p:cNvPr id="4" name="Content Placeholder 3">
            <a:extLst>
              <a:ext uri="{FF2B5EF4-FFF2-40B4-BE49-F238E27FC236}">
                <a16:creationId xmlns:a16="http://schemas.microsoft.com/office/drawing/2014/main" id="{EE18439F-BD54-AE97-F112-BED973A2A548}"/>
              </a:ext>
            </a:extLst>
          </p:cNvPr>
          <p:cNvGraphicFramePr>
            <a:graphicFrameLocks noGrp="1"/>
          </p:cNvGraphicFramePr>
          <p:nvPr>
            <p:ph idx="1"/>
            <p:extLst>
              <p:ext uri="{D42A27DB-BD31-4B8C-83A1-F6EECF244321}">
                <p14:modId xmlns:p14="http://schemas.microsoft.com/office/powerpoint/2010/main" val="1161050806"/>
              </p:ext>
            </p:extLst>
          </p:nvPr>
        </p:nvGraphicFramePr>
        <p:xfrm>
          <a:off x="838200" y="1928813"/>
          <a:ext cx="10515600" cy="321564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109808954"/>
                    </a:ext>
                  </a:extLst>
                </a:gridCol>
                <a:gridCol w="5257800">
                  <a:extLst>
                    <a:ext uri="{9D8B030D-6E8A-4147-A177-3AD203B41FA5}">
                      <a16:colId xmlns:a16="http://schemas.microsoft.com/office/drawing/2014/main" val="4102497299"/>
                    </a:ext>
                  </a:extLst>
                </a:gridCol>
              </a:tblGrid>
              <a:tr h="370840">
                <a:tc>
                  <a:txBody>
                    <a:bodyPr/>
                    <a:lstStyle/>
                    <a:p>
                      <a:r>
                        <a:rPr lang="en-GB" dirty="0"/>
                        <a:t>Benefits</a:t>
                      </a:r>
                    </a:p>
                  </a:txBody>
                  <a:tcPr/>
                </a:tc>
                <a:tc>
                  <a:txBody>
                    <a:bodyPr/>
                    <a:lstStyle/>
                    <a:p>
                      <a:r>
                        <a:rPr lang="en-GB" dirty="0"/>
                        <a:t>Limitations</a:t>
                      </a:r>
                    </a:p>
                  </a:txBody>
                  <a:tcPr/>
                </a:tc>
                <a:extLst>
                  <a:ext uri="{0D108BD9-81ED-4DB2-BD59-A6C34878D82A}">
                    <a16:rowId xmlns:a16="http://schemas.microsoft.com/office/drawing/2014/main" val="2601703228"/>
                  </a:ext>
                </a:extLst>
              </a:tr>
              <a:tr h="370840">
                <a:tc>
                  <a:txBody>
                    <a:bodyPr/>
                    <a:lstStyle/>
                    <a:p>
                      <a:r>
                        <a:rPr lang="en-GB" dirty="0" err="1"/>
                        <a:t>Powerfuk</a:t>
                      </a:r>
                      <a:r>
                        <a:rPr lang="en-GB" dirty="0"/>
                        <a:t> software to </a:t>
                      </a:r>
                      <a:r>
                        <a:rPr lang="en-GB" dirty="0" err="1"/>
                        <a:t>cfreate</a:t>
                      </a:r>
                      <a:r>
                        <a:rPr lang="en-GB" dirty="0"/>
                        <a:t> visually and appealing presentation</a:t>
                      </a:r>
                    </a:p>
                    <a:p>
                      <a:r>
                        <a:rPr lang="en-GB" dirty="0"/>
                        <a:t>Offers lots of features</a:t>
                      </a:r>
                    </a:p>
                    <a:p>
                      <a:r>
                        <a:rPr lang="en-GB" dirty="0"/>
                        <a:t>Easy and accessible, user friendly on any level </a:t>
                      </a:r>
                    </a:p>
                  </a:txBody>
                  <a:tcPr/>
                </a:tc>
                <a:tc>
                  <a:txBody>
                    <a:bodyPr/>
                    <a:lstStyle/>
                    <a:p>
                      <a:r>
                        <a:rPr lang="en-GB" dirty="0"/>
                        <a:t>You </a:t>
                      </a:r>
                      <a:r>
                        <a:rPr lang="en-GB" dirty="0" err="1"/>
                        <a:t>ould</a:t>
                      </a:r>
                      <a:r>
                        <a:rPr lang="en-GB" dirty="0"/>
                        <a:t> lose your audience if your </a:t>
                      </a:r>
                      <a:r>
                        <a:rPr lang="en-GB" dirty="0" err="1"/>
                        <a:t>presntation</a:t>
                      </a:r>
                      <a:r>
                        <a:rPr lang="en-GB" dirty="0"/>
                        <a:t> is too long and boring,</a:t>
                      </a:r>
                    </a:p>
                    <a:p>
                      <a:r>
                        <a:rPr lang="en-GB" dirty="0" err="1"/>
                        <a:t>Tehnical</a:t>
                      </a:r>
                      <a:r>
                        <a:rPr lang="en-GB" dirty="0"/>
                        <a:t> glitches</a:t>
                      </a:r>
                    </a:p>
                    <a:p>
                      <a:r>
                        <a:rPr lang="en-GB" dirty="0"/>
                        <a:t>File corruption</a:t>
                      </a:r>
                    </a:p>
                    <a:p>
                      <a:r>
                        <a:rPr lang="en-GB" dirty="0" err="1"/>
                        <a:t>Formattoing</a:t>
                      </a:r>
                      <a:r>
                        <a:rPr lang="en-GB" dirty="0"/>
                        <a:t> inconsistency</a:t>
                      </a:r>
                    </a:p>
                  </a:txBody>
                  <a:tcPr/>
                </a:tc>
                <a:extLst>
                  <a:ext uri="{0D108BD9-81ED-4DB2-BD59-A6C34878D82A}">
                    <a16:rowId xmlns:a16="http://schemas.microsoft.com/office/drawing/2014/main" val="2567844958"/>
                  </a:ext>
                </a:extLst>
              </a:tr>
              <a:tr h="370840">
                <a:tc>
                  <a:txBody>
                    <a:bodyPr/>
                    <a:lstStyle/>
                    <a:p>
                      <a:r>
                        <a:rPr lang="en-GB" dirty="0"/>
                        <a:t>Straight forward to navigate</a:t>
                      </a:r>
                    </a:p>
                    <a:p>
                      <a:r>
                        <a:rPr lang="en-GB" dirty="0"/>
                        <a:t>Time saving as presentations from scratch are time consuming so by using PP you save a lot of time as it can offer you templates that are </a:t>
                      </a:r>
                      <a:r>
                        <a:rPr lang="en-GB" dirty="0" err="1"/>
                        <a:t>proffessional</a:t>
                      </a:r>
                      <a:endParaRPr lang="en-GB" dirty="0"/>
                    </a:p>
                  </a:txBody>
                  <a:tcPr/>
                </a:tc>
                <a:tc>
                  <a:txBody>
                    <a:bodyPr/>
                    <a:lstStyle/>
                    <a:p>
                      <a:r>
                        <a:rPr lang="en-GB" dirty="0"/>
                        <a:t>Software </a:t>
                      </a:r>
                      <a:r>
                        <a:rPr lang="en-GB" dirty="0" err="1"/>
                        <a:t>poroblems</a:t>
                      </a:r>
                      <a:endParaRPr lang="en-GB" dirty="0"/>
                    </a:p>
                    <a:p>
                      <a:r>
                        <a:rPr lang="en-GB" dirty="0"/>
                        <a:t>Accessibility – you could face issues such as using inadequate sizing formatting </a:t>
                      </a:r>
                      <a:r>
                        <a:rPr lang="en-GB" dirty="0" err="1"/>
                        <a:t>ccolour</a:t>
                      </a:r>
                      <a:endParaRPr lang="en-GB" dirty="0"/>
                    </a:p>
                    <a:p>
                      <a:r>
                        <a:rPr lang="en-GB" dirty="0" err="1"/>
                        <a:t>Enaure</a:t>
                      </a:r>
                      <a:r>
                        <a:rPr lang="en-GB" dirty="0"/>
                        <a:t> you cover all angles to keep a clear an engaging presentation</a:t>
                      </a:r>
                    </a:p>
                  </a:txBody>
                  <a:tcPr/>
                </a:tc>
                <a:extLst>
                  <a:ext uri="{0D108BD9-81ED-4DB2-BD59-A6C34878D82A}">
                    <a16:rowId xmlns:a16="http://schemas.microsoft.com/office/drawing/2014/main" val="816450203"/>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3754902980"/>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1085222299"/>
                  </a:ext>
                </a:extLst>
              </a:tr>
            </a:tbl>
          </a:graphicData>
        </a:graphic>
      </p:graphicFrame>
    </p:spTree>
    <p:extLst>
      <p:ext uri="{BB962C8B-B14F-4D97-AF65-F5344CB8AC3E}">
        <p14:creationId xmlns:p14="http://schemas.microsoft.com/office/powerpoint/2010/main" val="264063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C102-5ADF-EBBA-D32E-ED56C6356887}"/>
              </a:ext>
            </a:extLst>
          </p:cNvPr>
          <p:cNvSpPr>
            <a:spLocks noGrp="1"/>
          </p:cNvSpPr>
          <p:nvPr>
            <p:ph type="title"/>
          </p:nvPr>
        </p:nvSpPr>
        <p:spPr/>
        <p:txBody>
          <a:bodyPr>
            <a:normAutofit/>
          </a:bodyPr>
          <a:lstStyle/>
          <a:p>
            <a:r>
              <a:rPr lang="en-GB" dirty="0"/>
              <a:t>Group Member 2: Evaluate communication tools</a:t>
            </a:r>
          </a:p>
        </p:txBody>
      </p:sp>
      <p:sp>
        <p:nvSpPr>
          <p:cNvPr id="3" name="Content Placeholder 2">
            <a:extLst>
              <a:ext uri="{FF2B5EF4-FFF2-40B4-BE49-F238E27FC236}">
                <a16:creationId xmlns:a16="http://schemas.microsoft.com/office/drawing/2014/main" id="{C6B51929-3E8C-029E-2796-2FFEBEA0D13D}"/>
              </a:ext>
            </a:extLst>
          </p:cNvPr>
          <p:cNvSpPr>
            <a:spLocks noGrp="1"/>
          </p:cNvSpPr>
          <p:nvPr>
            <p:ph idx="1"/>
          </p:nvPr>
        </p:nvSpPr>
        <p:spPr/>
        <p:txBody>
          <a:bodyPr/>
          <a:lstStyle/>
          <a:p>
            <a:r>
              <a:rPr lang="en-GB" dirty="0">
                <a:solidFill>
                  <a:srgbClr val="FF0000"/>
                </a:solidFill>
              </a:rPr>
              <a:t>Select a Tool: Choose Teams, OneDrive, or Outlook.</a:t>
            </a:r>
          </a:p>
          <a:p>
            <a:pPr marL="0" indent="0">
              <a:buNone/>
            </a:pPr>
            <a:endParaRPr lang="en-GB" dirty="0">
              <a:solidFill>
                <a:srgbClr val="FF0000"/>
              </a:solidFill>
            </a:endParaRPr>
          </a:p>
          <a:p>
            <a:r>
              <a:rPr lang="en-GB" dirty="0">
                <a:solidFill>
                  <a:srgbClr val="FF0000"/>
                </a:solidFill>
              </a:rPr>
              <a:t>Greenfield Application: Explain how this tool connects visiting carers in the field with the main office.</a:t>
            </a:r>
          </a:p>
          <a:p>
            <a:r>
              <a:rPr lang="en-GB" dirty="0">
                <a:solidFill>
                  <a:srgbClr val="FF0000"/>
                </a:solidFill>
              </a:rPr>
              <a:t>Pros and Cons: Present a clear list of Advantages (e.g., real-time updates) and Challenges (e.g., connectivity issues in the community).</a:t>
            </a:r>
          </a:p>
          <a:p>
            <a:endParaRPr lang="en-GB" dirty="0"/>
          </a:p>
        </p:txBody>
      </p:sp>
    </p:spTree>
    <p:extLst>
      <p:ext uri="{BB962C8B-B14F-4D97-AF65-F5344CB8AC3E}">
        <p14:creationId xmlns:p14="http://schemas.microsoft.com/office/powerpoint/2010/main" val="452808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BF0D-C57C-C4C7-E8B9-AF20E4C40586}"/>
              </a:ext>
            </a:extLst>
          </p:cNvPr>
          <p:cNvSpPr>
            <a:spLocks noGrp="1"/>
          </p:cNvSpPr>
          <p:nvPr>
            <p:ph type="title"/>
          </p:nvPr>
        </p:nvSpPr>
        <p:spPr/>
        <p:txBody>
          <a:bodyPr>
            <a:normAutofit/>
          </a:bodyPr>
          <a:lstStyle/>
          <a:p>
            <a:r>
              <a:rPr lang="en-GB" dirty="0"/>
              <a:t>Advantages and limitation of using teams</a:t>
            </a:r>
          </a:p>
        </p:txBody>
      </p:sp>
      <p:graphicFrame>
        <p:nvGraphicFramePr>
          <p:cNvPr id="4" name="Content Placeholder 3">
            <a:extLst>
              <a:ext uri="{FF2B5EF4-FFF2-40B4-BE49-F238E27FC236}">
                <a16:creationId xmlns:a16="http://schemas.microsoft.com/office/drawing/2014/main" id="{F36EFE5F-8CED-D02D-4EE8-15235101E766}"/>
              </a:ext>
            </a:extLst>
          </p:cNvPr>
          <p:cNvGraphicFramePr>
            <a:graphicFrameLocks noGrp="1"/>
          </p:cNvGraphicFramePr>
          <p:nvPr>
            <p:ph idx="1"/>
            <p:extLst>
              <p:ext uri="{D42A27DB-BD31-4B8C-83A1-F6EECF244321}">
                <p14:modId xmlns:p14="http://schemas.microsoft.com/office/powerpoint/2010/main" val="2967123918"/>
              </p:ext>
            </p:extLst>
          </p:nvPr>
        </p:nvGraphicFramePr>
        <p:xfrm>
          <a:off x="838200" y="1928813"/>
          <a:ext cx="10515600" cy="18542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074956580"/>
                    </a:ext>
                  </a:extLst>
                </a:gridCol>
                <a:gridCol w="5257800">
                  <a:extLst>
                    <a:ext uri="{9D8B030D-6E8A-4147-A177-3AD203B41FA5}">
                      <a16:colId xmlns:a16="http://schemas.microsoft.com/office/drawing/2014/main" val="1042188678"/>
                    </a:ext>
                  </a:extLst>
                </a:gridCol>
              </a:tblGrid>
              <a:tr h="370840">
                <a:tc>
                  <a:txBody>
                    <a:bodyPr/>
                    <a:lstStyle/>
                    <a:p>
                      <a:r>
                        <a:rPr lang="en-GB" dirty="0"/>
                        <a:t>Advantages </a:t>
                      </a:r>
                    </a:p>
                  </a:txBody>
                  <a:tcPr/>
                </a:tc>
                <a:tc>
                  <a:txBody>
                    <a:bodyPr/>
                    <a:lstStyle/>
                    <a:p>
                      <a:r>
                        <a:rPr lang="en-GB" dirty="0"/>
                        <a:t>Limitation</a:t>
                      </a:r>
                    </a:p>
                  </a:txBody>
                  <a:tcPr/>
                </a:tc>
                <a:extLst>
                  <a:ext uri="{0D108BD9-81ED-4DB2-BD59-A6C34878D82A}">
                    <a16:rowId xmlns:a16="http://schemas.microsoft.com/office/drawing/2014/main" val="2079448867"/>
                  </a:ext>
                </a:extLst>
              </a:tr>
              <a:tr h="37084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22042968"/>
                  </a:ext>
                </a:extLst>
              </a:tr>
              <a:tr h="370840">
                <a:tc>
                  <a:txBody>
                    <a:bodyPr/>
                    <a:lstStyle/>
                    <a:p>
                      <a:endParaRPr lang="en-GB" dirty="0"/>
                    </a:p>
                  </a:txBody>
                  <a:tcPr/>
                </a:tc>
                <a:tc>
                  <a:txBody>
                    <a:bodyPr/>
                    <a:lstStyle/>
                    <a:p>
                      <a:endParaRPr lang="en-GB"/>
                    </a:p>
                  </a:txBody>
                  <a:tcPr/>
                </a:tc>
                <a:extLst>
                  <a:ext uri="{0D108BD9-81ED-4DB2-BD59-A6C34878D82A}">
                    <a16:rowId xmlns:a16="http://schemas.microsoft.com/office/drawing/2014/main" val="3345647487"/>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236248419"/>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3304455830"/>
                  </a:ext>
                </a:extLst>
              </a:tr>
            </a:tbl>
          </a:graphicData>
        </a:graphic>
      </p:graphicFrame>
    </p:spTree>
    <p:extLst>
      <p:ext uri="{BB962C8B-B14F-4D97-AF65-F5344CB8AC3E}">
        <p14:creationId xmlns:p14="http://schemas.microsoft.com/office/powerpoint/2010/main" val="3302724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D7E3-1B2D-29CC-28D9-EAE918F1EB9F}"/>
              </a:ext>
            </a:extLst>
          </p:cNvPr>
          <p:cNvSpPr>
            <a:spLocks noGrp="1"/>
          </p:cNvSpPr>
          <p:nvPr>
            <p:ph type="title"/>
          </p:nvPr>
        </p:nvSpPr>
        <p:spPr/>
        <p:txBody>
          <a:bodyPr>
            <a:normAutofit/>
          </a:bodyPr>
          <a:lstStyle/>
          <a:p>
            <a:r>
              <a:rPr lang="en-GB" dirty="0"/>
              <a:t>Group Member 3: Digital safety action plan</a:t>
            </a:r>
          </a:p>
        </p:txBody>
      </p:sp>
      <p:sp>
        <p:nvSpPr>
          <p:cNvPr id="3" name="Content Placeholder 2">
            <a:extLst>
              <a:ext uri="{FF2B5EF4-FFF2-40B4-BE49-F238E27FC236}">
                <a16:creationId xmlns:a16="http://schemas.microsoft.com/office/drawing/2014/main" id="{9603C18B-4579-4257-F2E7-955E2F7C06C5}"/>
              </a:ext>
            </a:extLst>
          </p:cNvPr>
          <p:cNvSpPr>
            <a:spLocks noGrp="1"/>
          </p:cNvSpPr>
          <p:nvPr>
            <p:ph idx="1"/>
          </p:nvPr>
        </p:nvSpPr>
        <p:spPr/>
        <p:txBody>
          <a:bodyPr>
            <a:normAutofit fontScale="47500" lnSpcReduction="20000"/>
          </a:bodyPr>
          <a:lstStyle/>
          <a:p>
            <a:pPr marL="0" indent="0">
              <a:buNone/>
            </a:pPr>
            <a:endParaRPr lang="en-GB" dirty="0">
              <a:solidFill>
                <a:srgbClr val="FF0000"/>
              </a:solidFill>
            </a:endParaRPr>
          </a:p>
          <a:p>
            <a:r>
              <a:rPr lang="en-GB" sz="5100" b="1" dirty="0">
                <a:solidFill>
                  <a:srgbClr val="FF0000"/>
                </a:solidFill>
              </a:rPr>
              <a:t>Secure Access: For this you could use an app called two factor authentication. This will strengthen your security by asking you to add a second form of identity such as fingerprint if you use this on your mobile or an extra 4–8-digit code, along with your password. This is a successful way of stopping hackers gaining your information as it will flag up that you need a secondary id check.</a:t>
            </a:r>
          </a:p>
          <a:p>
            <a:r>
              <a:rPr lang="en-GB" sz="5100" b="1" dirty="0">
                <a:solidFill>
                  <a:srgbClr val="FF0000"/>
                </a:solidFill>
              </a:rPr>
              <a:t>Email Awareness: With Microsoft 365 there are several tools you can implement into your daily use to help your staff with flagging up emails to be aware off. You can run Phishing simulations, with 365 there are tools available to use that simulate phishing exercises . Training will be available for all staff on how to notice malicious content.</a:t>
            </a:r>
          </a:p>
          <a:p>
            <a:r>
              <a:rPr lang="en-GB" sz="5100" b="1" dirty="0">
                <a:solidFill>
                  <a:srgbClr val="FF0000"/>
                </a:solidFill>
              </a:rPr>
              <a:t>Data Management: This allows you to centralize your data and will improve communications across shifts</a:t>
            </a:r>
          </a:p>
          <a:p>
            <a:r>
              <a:rPr lang="en-GB" sz="5100" b="1" dirty="0">
                <a:solidFill>
                  <a:srgbClr val="FF0000"/>
                </a:solidFill>
              </a:rPr>
              <a:t>Confidentiality: 365 protects all sensitive data with multifactor authentication, data encryption and data loss prevention policies and procedures that will meet GDPR and CQC standards.</a:t>
            </a:r>
          </a:p>
          <a:p>
            <a:endParaRPr lang="en-GB" dirty="0"/>
          </a:p>
        </p:txBody>
      </p:sp>
    </p:spTree>
    <p:extLst>
      <p:ext uri="{BB962C8B-B14F-4D97-AF65-F5344CB8AC3E}">
        <p14:creationId xmlns:p14="http://schemas.microsoft.com/office/powerpoint/2010/main" val="538355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p:txBody>
          <a:bodyPr>
            <a:normAutofit/>
          </a:bodyPr>
          <a:lstStyle/>
          <a:p>
            <a:pPr marL="0" indent="0">
              <a:buNone/>
            </a:pPr>
            <a:r>
              <a:rPr lang="en-GB" sz="3200" b="1" dirty="0"/>
              <a:t>Ultimately, putting into practice Microsoft 365, this will not only keep you more organized within your company, but you will also be more compliant. Staff confidence will be high once successfully trained. </a:t>
            </a:r>
          </a:p>
          <a:p>
            <a:pPr marL="0" indent="0">
              <a:buNone/>
            </a:pPr>
            <a:r>
              <a:rPr lang="en-GB" sz="3200" b="1" dirty="0"/>
              <a:t>This will give you a more positive and productive work environment, meaning the adult residency life satisfaction will also improve.</a:t>
            </a:r>
          </a:p>
        </p:txBody>
      </p:sp>
    </p:spTree>
    <p:extLst>
      <p:ext uri="{BB962C8B-B14F-4D97-AF65-F5344CB8AC3E}">
        <p14:creationId xmlns:p14="http://schemas.microsoft.com/office/powerpoint/2010/main" val="2527619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p:txBody>
          <a:bodyPr/>
          <a:lstStyle/>
          <a:p>
            <a:r>
              <a:rPr lang="en-GB" dirty="0">
                <a:solidFill>
                  <a:srgbClr val="FF0000"/>
                </a:solidFill>
              </a:rPr>
              <a:t>Reference; Microsoft word 2003</a:t>
            </a:r>
          </a:p>
          <a:p>
            <a:endParaRPr lang="en-GB" dirty="0"/>
          </a:p>
        </p:txBody>
      </p:sp>
    </p:spTree>
    <p:extLst>
      <p:ext uri="{BB962C8B-B14F-4D97-AF65-F5344CB8AC3E}">
        <p14:creationId xmlns:p14="http://schemas.microsoft.com/office/powerpoint/2010/main" val="78800332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185</TotalTime>
  <Words>1156</Words>
  <Application>Microsoft Office PowerPoint</Application>
  <PresentationFormat>Widescreen</PresentationFormat>
  <Paragraphs>84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The Hand Bold</vt:lpstr>
      <vt:lpstr>The Serif Hand Black</vt:lpstr>
      <vt:lpstr>SketchyVTI</vt:lpstr>
      <vt:lpstr>Digital Skills and Research Method LCHS4007</vt:lpstr>
      <vt:lpstr>Enhancing staff training and professional communication at Greenfield Care Agency</vt:lpstr>
      <vt:lpstr>Acknowledgement of the use of AI</vt:lpstr>
      <vt:lpstr>Content</vt:lpstr>
      <vt:lpstr>Group Member 1: Introduction</vt:lpstr>
      <vt:lpstr>Microsoft word</vt:lpstr>
      <vt:lpstr>Microsoft Word</vt:lpstr>
      <vt:lpstr>PowerPoint</vt:lpstr>
      <vt:lpstr>Evaluate productivity tools</vt:lpstr>
      <vt:lpstr>Benefits and limitation</vt:lpstr>
      <vt:lpstr>Group Member 2: Evaluate communication tools</vt:lpstr>
      <vt:lpstr>Advantages and limitation of using teams</vt:lpstr>
      <vt:lpstr>Group Member 3: Digital safety action plan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Kayleigh Hickling (2524181)</cp:lastModifiedBy>
  <cp:revision>4</cp:revision>
  <dcterms:created xsi:type="dcterms:W3CDTF">2026-03-02T15:07:48Z</dcterms:created>
  <dcterms:modified xsi:type="dcterms:W3CDTF">2026-03-08T12:27:28Z</dcterms:modified>
</cp:coreProperties>
</file>