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27"/>
  </p:handoutMasterIdLst>
  <p:sldIdLst>
    <p:sldId id="256" r:id="rId5"/>
    <p:sldId id="258" r:id="rId6"/>
    <p:sldId id="261" r:id="rId7"/>
    <p:sldId id="266" r:id="rId8"/>
    <p:sldId id="365" r:id="rId9"/>
    <p:sldId id="366" r:id="rId10"/>
    <p:sldId id="367" r:id="rId11"/>
    <p:sldId id="368" r:id="rId12"/>
    <p:sldId id="369" r:id="rId13"/>
    <p:sldId id="370" r:id="rId14"/>
    <p:sldId id="371" r:id="rId15"/>
    <p:sldId id="334" r:id="rId16"/>
    <p:sldId id="357" r:id="rId17"/>
    <p:sldId id="372" r:id="rId18"/>
    <p:sldId id="373" r:id="rId19"/>
    <p:sldId id="376" r:id="rId20"/>
    <p:sldId id="377" r:id="rId21"/>
    <p:sldId id="378" r:id="rId22"/>
    <p:sldId id="379" r:id="rId23"/>
    <p:sldId id="380" r:id="rId24"/>
    <p:sldId id="381" r:id="rId25"/>
    <p:sldId id="375" r:id="rId26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2CACF15C-0E89-4F0A-8138-8D5CFE0CDD60}">
          <p14:sldIdLst>
            <p14:sldId id="256"/>
            <p14:sldId id="258"/>
            <p14:sldId id="261"/>
            <p14:sldId id="266"/>
            <p14:sldId id="365"/>
            <p14:sldId id="366"/>
            <p14:sldId id="367"/>
            <p14:sldId id="368"/>
            <p14:sldId id="369"/>
            <p14:sldId id="370"/>
            <p14:sldId id="371"/>
            <p14:sldId id="334"/>
            <p14:sldId id="357"/>
            <p14:sldId id="372"/>
            <p14:sldId id="373"/>
            <p14:sldId id="376"/>
            <p14:sldId id="377"/>
            <p14:sldId id="378"/>
            <p14:sldId id="379"/>
            <p14:sldId id="380"/>
            <p14:sldId id="381"/>
            <p14:sldId id="375"/>
          </p14:sldIdLst>
        </p14:section>
        <p14:section name="Untitled Section" id="{EDB85C92-EE14-4501-89D8-2583DBAD0CD5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872" autoAdjust="0"/>
    <p:restoredTop sz="94660"/>
  </p:normalViewPr>
  <p:slideViewPr>
    <p:cSldViewPr>
      <p:cViewPr varScale="1">
        <p:scale>
          <a:sx n="115" d="100"/>
          <a:sy n="115" d="100"/>
        </p:scale>
        <p:origin x="1482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18/06/2019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18/06/2019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18/06/2019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18/06/2019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18/06/2019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18/06/2019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18/06/2019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18/06/2019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18/06/2019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18/06/2019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18/06/2019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18/06/2019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18/06/2019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628800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FF0000"/>
                </a:solidFill>
              </a:rPr>
              <a:t> </a:t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>
                <a:solidFill>
                  <a:srgbClr val="FF0000"/>
                </a:solidFill>
              </a:rPr>
              <a:t>            </a:t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>
                <a:solidFill>
                  <a:srgbClr val="FF0000"/>
                </a:solidFill>
              </a:rPr>
              <a:t/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>
                <a:solidFill>
                  <a:srgbClr val="FF0000"/>
                </a:solidFill>
              </a:rPr>
              <a:t/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>
                <a:solidFill>
                  <a:srgbClr val="FF0000"/>
                </a:solidFill>
              </a:rPr>
              <a:t/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>
                <a:solidFill>
                  <a:srgbClr val="FF0000"/>
                </a:solidFill>
              </a:rPr>
              <a:t/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>
                <a:solidFill>
                  <a:srgbClr val="FF0000"/>
                </a:solidFill>
              </a:rPr>
              <a:t/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US" altLang="en-US" b="1" dirty="0">
                <a:latin typeface="Times New Roman" pitchFamily="18" charset="0"/>
                <a:cs typeface="Times New Roman" pitchFamily="18" charset="0"/>
              </a:rPr>
              <a:t>BA International Hotel Management </a:t>
            </a:r>
            <a:br>
              <a:rPr lang="en-US" altLang="en-US" b="1" dirty="0">
                <a:latin typeface="Times New Roman" pitchFamily="18" charset="0"/>
                <a:cs typeface="Times New Roman" pitchFamily="18" charset="0"/>
              </a:rPr>
            </a:br>
            <a:r>
              <a:rPr lang="en-US" altLang="en-US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en-US" altLang="en-US" b="1" dirty="0">
                <a:latin typeface="Times New Roman" pitchFamily="18" charset="0"/>
                <a:cs typeface="Times New Roman" pitchFamily="18" charset="0"/>
              </a:rPr>
            </a:br>
            <a:r>
              <a:rPr lang="en-US" altLang="en-US" b="1" dirty="0">
                <a:latin typeface="Times New Roman" pitchFamily="18" charset="0"/>
                <a:cs typeface="Times New Roman" pitchFamily="18" charset="0"/>
              </a:rPr>
              <a:t>Marketing Essentials</a:t>
            </a:r>
            <a:br>
              <a:rPr lang="en-US" altLang="en-US" b="1" dirty="0">
                <a:latin typeface="Times New Roman" pitchFamily="18" charset="0"/>
                <a:cs typeface="Times New Roman" pitchFamily="18" charset="0"/>
              </a:rPr>
            </a:br>
            <a:r>
              <a:rPr lang="en-US" altLang="en-US" b="1" dirty="0">
                <a:latin typeface="Times New Roman" pitchFamily="18" charset="0"/>
                <a:cs typeface="Times New Roman" pitchFamily="18" charset="0"/>
              </a:rPr>
              <a:t>Session </a:t>
            </a:r>
            <a:r>
              <a:rPr lang="en-US" altLang="en-US" b="1" dirty="0" smtClean="0">
                <a:latin typeface="Times New Roman" pitchFamily="18" charset="0"/>
                <a:cs typeface="Times New Roman" pitchFamily="18" charset="0"/>
              </a:rPr>
              <a:t>10A</a:t>
            </a:r>
            <a:r>
              <a:rPr lang="en-GB" dirty="0">
                <a:solidFill>
                  <a:srgbClr val="FF0000"/>
                </a:solidFill>
              </a:rPr>
              <a:t/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>
                <a:solidFill>
                  <a:srgbClr val="FF0000"/>
                </a:solidFill>
              </a:rPr>
              <a:t/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b="1" dirty="0">
                <a:solidFill>
                  <a:srgbClr val="FF0000"/>
                </a:solidFill>
              </a:rPr>
              <a:t>M4X01916</a:t>
            </a:r>
            <a:r>
              <a:rPr lang="en-GB" b="1" dirty="0"/>
              <a:t> 	</a:t>
            </a:r>
            <a:r>
              <a:rPr lang="en-GB" dirty="0">
                <a:solidFill>
                  <a:srgbClr val="FF0000"/>
                </a:solidFill>
              </a:rPr>
              <a:t/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>
                <a:solidFill>
                  <a:srgbClr val="FF0000"/>
                </a:solidFill>
              </a:rPr>
              <a:t/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/>
              <a:t/>
            </a:r>
            <a:br>
              <a:rPr lang="en-GB" dirty="0"/>
            </a:br>
            <a:r>
              <a:rPr lang="en-GB" dirty="0">
                <a:solidFill>
                  <a:srgbClr val="FF0000"/>
                </a:solidFill>
              </a:rPr>
              <a:t/>
            </a:r>
            <a:br>
              <a:rPr lang="en-GB" dirty="0">
                <a:solidFill>
                  <a:srgbClr val="FF0000"/>
                </a:solidFill>
              </a:rPr>
            </a:b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475656" y="2837215"/>
            <a:ext cx="640871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en-GB" sz="28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Session 10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endParaRPr lang="en-GB" sz="3600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en-GB" sz="3600" b="1" dirty="0">
                <a:solidFill>
                  <a:srgbClr val="002060"/>
                </a:solidFill>
              </a:rPr>
              <a:t>Digital and Social Media Marketing</a:t>
            </a:r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Learning 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At the end of this session students should be able to:</a:t>
            </a:r>
          </a:p>
          <a:p>
            <a:r>
              <a:rPr lang="en-US" dirty="0"/>
              <a:t>Understand Digital and Social media Marketing and related concepts</a:t>
            </a:r>
          </a:p>
          <a:p>
            <a:r>
              <a:rPr lang="en-GB" dirty="0"/>
              <a:t>Identify several forms of digital and social marketing</a:t>
            </a:r>
          </a:p>
          <a:p>
            <a:r>
              <a:rPr lang="en-GB"/>
              <a:t>Determine </a:t>
            </a:r>
            <a:r>
              <a:rPr lang="en-GB" dirty="0"/>
              <a:t>how brands use digital and social marketing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97577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143000"/>
          </a:xfrm>
        </p:spPr>
        <p:txBody>
          <a:bodyPr>
            <a:noAutofit/>
          </a:bodyPr>
          <a:lstStyle/>
          <a:p>
            <a:r>
              <a:rPr lang="en-GB" sz="3600" b="1" dirty="0"/>
              <a:t>Digital  and Social Media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340769"/>
            <a:ext cx="8856984" cy="4176464"/>
          </a:xfrm>
        </p:spPr>
        <p:txBody>
          <a:bodyPr>
            <a:normAutofit/>
          </a:bodyPr>
          <a:lstStyle/>
          <a:p>
            <a:pPr marL="457200" lvl="1" indent="0">
              <a:buNone/>
              <a:defRPr/>
            </a:pPr>
            <a:endParaRPr lang="en-US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  <a:p>
            <a:pPr marL="457200" lvl="1" indent="0">
              <a:buNone/>
              <a:defRPr/>
            </a:pPr>
            <a:r>
              <a:rPr lang="en-GB" altLang="en-US" b="1" dirty="0"/>
              <a:t>Digital and Social Media Marketing</a:t>
            </a:r>
            <a:r>
              <a:rPr lang="en-GB" altLang="en-US" dirty="0"/>
              <a:t>: refers to the use of digital marketing tools such as websites, social media, mobile apps and ads, online video, e-mail and blogs that engage consumers anywhere, anytime through their digital devices.</a:t>
            </a:r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8870058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143000"/>
          </a:xfrm>
        </p:spPr>
        <p:txBody>
          <a:bodyPr>
            <a:noAutofit/>
          </a:bodyPr>
          <a:lstStyle/>
          <a:p>
            <a:r>
              <a:rPr lang="en-GB" sz="3600" b="1" dirty="0"/>
              <a:t>Digital  and Social Media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340769"/>
            <a:ext cx="8856984" cy="4176464"/>
          </a:xfrm>
        </p:spPr>
        <p:txBody>
          <a:bodyPr>
            <a:normAutofit lnSpcReduction="10000"/>
          </a:bodyPr>
          <a:lstStyle/>
          <a:p>
            <a:pPr marL="457200" lvl="1" indent="0">
              <a:buNone/>
              <a:defRPr/>
            </a:pPr>
            <a:endParaRPr lang="en-US" altLang="en-US" dirty="0"/>
          </a:p>
          <a:p>
            <a:pPr marL="457200" lvl="1" indent="0">
              <a:buNone/>
              <a:defRPr/>
            </a:pPr>
            <a:endParaRPr lang="en-US" altLang="en-US" dirty="0"/>
          </a:p>
          <a:p>
            <a:pPr marL="457200" lvl="1" indent="0">
              <a:buNone/>
              <a:defRPr/>
            </a:pPr>
            <a:r>
              <a:rPr lang="en-GB" altLang="en-US" b="1" dirty="0"/>
              <a:t>Digital and Social Media Marketing</a:t>
            </a:r>
            <a:r>
              <a:rPr lang="en-GB" altLang="en-US" dirty="0"/>
              <a:t>:</a:t>
            </a:r>
          </a:p>
          <a:p>
            <a:pPr marL="457200" lvl="1" indent="0" algn="just">
              <a:buNone/>
              <a:defRPr/>
            </a:pPr>
            <a:r>
              <a:rPr lang="en-GB" altLang="en-US" dirty="0"/>
              <a:t>Is the fastest-growing form of direct marketing tools (e.g. mobile apps and ads, online video, e-mail and other digital platforms).</a:t>
            </a:r>
          </a:p>
          <a:p>
            <a:pPr marL="457200" lvl="1" indent="0" algn="just">
              <a:buNone/>
              <a:defRPr/>
            </a:pPr>
            <a:r>
              <a:rPr lang="en-GB" altLang="en-US" dirty="0"/>
              <a:t>The widespread use of the Internet and digital technologies is having a huge impact on both buyers and marketers who serve them.</a:t>
            </a:r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5536688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143000"/>
          </a:xfrm>
        </p:spPr>
        <p:txBody>
          <a:bodyPr>
            <a:noAutofit/>
          </a:bodyPr>
          <a:lstStyle/>
          <a:p>
            <a:r>
              <a:rPr lang="en-GB" sz="3600" b="1" dirty="0"/>
              <a:t>Digital  and Social Media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340769"/>
            <a:ext cx="8856984" cy="4176464"/>
          </a:xfrm>
        </p:spPr>
        <p:txBody>
          <a:bodyPr>
            <a:normAutofit/>
          </a:bodyPr>
          <a:lstStyle/>
          <a:p>
            <a:pPr marL="457200" lvl="1" indent="0" algn="just">
              <a:buNone/>
              <a:defRPr/>
            </a:pPr>
            <a:r>
              <a:rPr lang="en-GB" altLang="en-US" sz="2600" dirty="0"/>
              <a:t>The digital age has fundamentally changed customers’ notions of convenience, speed, price, product information, service and brand interactions. </a:t>
            </a:r>
          </a:p>
          <a:p>
            <a:pPr marL="457200" lvl="1" indent="0" algn="just">
              <a:buNone/>
              <a:defRPr/>
            </a:pPr>
            <a:endParaRPr lang="en-GB" altLang="en-US" sz="2600" dirty="0"/>
          </a:p>
          <a:p>
            <a:pPr marL="457200" lvl="1" indent="0" algn="just">
              <a:buNone/>
              <a:defRPr/>
            </a:pPr>
            <a:r>
              <a:rPr lang="en-GB" altLang="en-US" sz="2600" dirty="0"/>
              <a:t>This has given marketers a whole new way to create customer value, engage customers and build customer relationships.</a:t>
            </a:r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20" y="4005063"/>
            <a:ext cx="5040560" cy="15841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98307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143000"/>
          </a:xfrm>
        </p:spPr>
        <p:txBody>
          <a:bodyPr>
            <a:noAutofit/>
          </a:bodyPr>
          <a:lstStyle/>
          <a:p>
            <a:r>
              <a:rPr lang="en-GB" sz="3600" b="1" dirty="0"/>
              <a:t>Digital  and Social Media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340769"/>
            <a:ext cx="8856984" cy="4176464"/>
          </a:xfrm>
        </p:spPr>
        <p:txBody>
          <a:bodyPr>
            <a:normAutofit/>
          </a:bodyPr>
          <a:lstStyle/>
          <a:p>
            <a:pPr marL="457200" lvl="1" indent="0" algn="just">
              <a:buNone/>
              <a:defRPr/>
            </a:pPr>
            <a:r>
              <a:rPr lang="en-US" altLang="en-US" b="1" dirty="0"/>
              <a:t>Snapshot of Digital relevance in our world:</a:t>
            </a:r>
          </a:p>
          <a:p>
            <a:pPr marL="457200" lvl="1" indent="0" algn="just">
              <a:buNone/>
              <a:defRPr/>
            </a:pPr>
            <a:r>
              <a:rPr lang="en-US" altLang="en-US" dirty="0"/>
              <a:t>3.1 billion (42% of the world population) have Internet access.</a:t>
            </a:r>
          </a:p>
          <a:p>
            <a:pPr marL="457200" lvl="1" indent="0" algn="just">
              <a:buNone/>
              <a:defRPr/>
            </a:pPr>
            <a:r>
              <a:rPr lang="en-US" altLang="en-US" dirty="0"/>
              <a:t>Areas with highest proportions of the population with high Internet access are: North America (86.9 %), Oceania/Australia (72.1%) and Europe (70.4%).</a:t>
            </a:r>
          </a:p>
          <a:p>
            <a:pPr marL="457200" lvl="1" indent="0" algn="just">
              <a:buNone/>
              <a:defRPr/>
            </a:pPr>
            <a:r>
              <a:rPr lang="en-US" altLang="en-US" dirty="0"/>
              <a:t>The fastest growth in Internet penetration is in Africa, Asia, the Middle East and Latin America.</a:t>
            </a:r>
          </a:p>
        </p:txBody>
      </p:sp>
    </p:spTree>
    <p:extLst>
      <p:ext uri="{BB962C8B-B14F-4D97-AF65-F5344CB8AC3E}">
        <p14:creationId xmlns:p14="http://schemas.microsoft.com/office/powerpoint/2010/main" val="36454438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143000"/>
          </a:xfrm>
        </p:spPr>
        <p:txBody>
          <a:bodyPr>
            <a:noAutofit/>
          </a:bodyPr>
          <a:lstStyle/>
          <a:p>
            <a:r>
              <a:rPr lang="en-GB" sz="3600" b="1" dirty="0"/>
              <a:t>Digital  and Social Media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340769"/>
            <a:ext cx="8856984" cy="4176464"/>
          </a:xfrm>
        </p:spPr>
        <p:txBody>
          <a:bodyPr>
            <a:normAutofit/>
          </a:bodyPr>
          <a:lstStyle/>
          <a:p>
            <a:pPr marL="457200" lvl="1" indent="0">
              <a:buNone/>
              <a:defRPr/>
            </a:pPr>
            <a:r>
              <a:rPr lang="en-US" altLang="en-US" b="1" dirty="0"/>
              <a:t>Influence of this statistics on marketing:</a:t>
            </a:r>
          </a:p>
          <a:p>
            <a:pPr marL="457200" lvl="1" indent="0" algn="just">
              <a:buNone/>
              <a:defRPr/>
            </a:pPr>
            <a:r>
              <a:rPr lang="en-US" altLang="en-US" dirty="0"/>
              <a:t>Many firms that have traditionally operated offline have now created their own online sales, marketing and brand community channels.</a:t>
            </a:r>
          </a:p>
          <a:p>
            <a:pPr marL="457200" lvl="1" indent="0" algn="just">
              <a:buNone/>
              <a:defRPr/>
            </a:pPr>
            <a:endParaRPr lang="en-US" altLang="en-US" dirty="0"/>
          </a:p>
          <a:p>
            <a:pPr marL="457200" lvl="1" indent="0" algn="just">
              <a:buNone/>
              <a:defRPr/>
            </a:pPr>
            <a:r>
              <a:rPr lang="en-US" altLang="en-US" dirty="0"/>
              <a:t>Many of these firms operate through multichannel marketing and recording success than their online-only retailers.</a:t>
            </a:r>
          </a:p>
        </p:txBody>
      </p:sp>
    </p:spTree>
    <p:extLst>
      <p:ext uri="{BB962C8B-B14F-4D97-AF65-F5344CB8AC3E}">
        <p14:creationId xmlns:p14="http://schemas.microsoft.com/office/powerpoint/2010/main" val="40423147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143000"/>
          </a:xfrm>
        </p:spPr>
        <p:txBody>
          <a:bodyPr>
            <a:noAutofit/>
          </a:bodyPr>
          <a:lstStyle/>
          <a:p>
            <a:r>
              <a:rPr lang="en-GB" sz="3600" b="1" dirty="0"/>
              <a:t>Digital  and Social Media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340769"/>
            <a:ext cx="8856984" cy="4176464"/>
          </a:xfrm>
        </p:spPr>
        <p:txBody>
          <a:bodyPr>
            <a:normAutofit/>
          </a:bodyPr>
          <a:lstStyle/>
          <a:p>
            <a:pPr marL="457200" lvl="1" indent="0">
              <a:buNone/>
              <a:defRPr/>
            </a:pPr>
            <a:r>
              <a:rPr lang="en-US" altLang="en-US" b="1" dirty="0"/>
              <a:t>Multichannel Marketing:</a:t>
            </a:r>
          </a:p>
          <a:p>
            <a:pPr marL="457200" lvl="1" indent="0">
              <a:buNone/>
              <a:defRPr/>
            </a:pPr>
            <a:r>
              <a:rPr lang="en-US" altLang="en-US" dirty="0"/>
              <a:t>Marketing both through stores and other traditional offline channels and through digital online, social media and mobile channels.</a:t>
            </a:r>
          </a:p>
          <a:p>
            <a:pPr marL="457200" lvl="1" indent="0">
              <a:buNone/>
              <a:defRPr/>
            </a:pPr>
            <a:endParaRPr lang="en-US" altLang="en-US" dirty="0"/>
          </a:p>
          <a:p>
            <a:pPr marL="457200" lvl="1" indent="0">
              <a:buNone/>
              <a:defRPr/>
            </a:pPr>
            <a:r>
              <a:rPr lang="en-US" altLang="en-US" dirty="0"/>
              <a:t>Firms like Staples, GE and P &amp; G have recorded tremendous patronage via multichannel marketing.</a:t>
            </a:r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8925636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143000"/>
          </a:xfrm>
        </p:spPr>
        <p:txBody>
          <a:bodyPr>
            <a:noAutofit/>
          </a:bodyPr>
          <a:lstStyle/>
          <a:p>
            <a:r>
              <a:rPr lang="en-GB" sz="3600" b="1" dirty="0"/>
              <a:t>Digital  and Social Media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340769"/>
            <a:ext cx="8856984" cy="4176464"/>
          </a:xfrm>
        </p:spPr>
        <p:txBody>
          <a:bodyPr>
            <a:normAutofit/>
          </a:bodyPr>
          <a:lstStyle/>
          <a:p>
            <a:pPr marL="457200" lvl="1" indent="0" algn="just">
              <a:buNone/>
              <a:defRPr/>
            </a:pPr>
            <a:r>
              <a:rPr lang="en-US" altLang="en-US" dirty="0"/>
              <a:t>In Staples, the use of multichannel marketing, is helping customers reduce ordering costs, and speeds up the ordering process.</a:t>
            </a:r>
          </a:p>
          <a:p>
            <a:pPr marL="457200" lvl="1" indent="0">
              <a:buNone/>
              <a:defRPr/>
            </a:pPr>
            <a:endParaRPr lang="en-US" altLang="en-US" dirty="0"/>
          </a:p>
          <a:p>
            <a:pPr marL="457200" lvl="1" indent="0">
              <a:buNone/>
              <a:defRPr/>
            </a:pPr>
            <a:r>
              <a:rPr lang="en-US" altLang="en-US" dirty="0"/>
              <a:t>Corporate customers and individual consumers find 24/7 online ordering via the web, Staples mobile app or social media sites easier and more efficient.</a:t>
            </a:r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36102771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143000"/>
          </a:xfrm>
        </p:spPr>
        <p:txBody>
          <a:bodyPr>
            <a:noAutofit/>
          </a:bodyPr>
          <a:lstStyle/>
          <a:p>
            <a:r>
              <a:rPr lang="en-GB" sz="3600" b="1" dirty="0"/>
              <a:t>Digital  and Social Media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340769"/>
            <a:ext cx="8856984" cy="4176464"/>
          </a:xfrm>
        </p:spPr>
        <p:txBody>
          <a:bodyPr>
            <a:normAutofit/>
          </a:bodyPr>
          <a:lstStyle/>
          <a:p>
            <a:pPr marL="457200" lvl="1" indent="0" algn="just">
              <a:buNone/>
              <a:defRPr/>
            </a:pPr>
            <a:r>
              <a:rPr lang="en-US" altLang="en-US" sz="2400" dirty="0"/>
              <a:t>Also, Staples’ online, mobile and social media efforts complement store sales by engaging customers, enlarging product assortment, offering hot deals and helping customers finds a local store and check stock and prices.</a:t>
            </a:r>
          </a:p>
          <a:p>
            <a:pPr marL="457200" lvl="1" indent="0">
              <a:buNone/>
              <a:defRPr/>
            </a:pPr>
            <a:endParaRPr lang="en-US" alt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F793173-0BCC-4277-BD9C-271CACFE1C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24944"/>
            <a:ext cx="2771800" cy="273630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0CFE2ED-90A1-4972-9E76-AA9EFC02914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1800" y="2924944"/>
            <a:ext cx="3096344" cy="288032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11AC6EE-D0BC-41A4-8BF4-7467F4ECEBB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8144" y="2924944"/>
            <a:ext cx="3275856" cy="2880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94562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260648"/>
            <a:ext cx="8964488" cy="792088"/>
          </a:xfrm>
        </p:spPr>
        <p:txBody>
          <a:bodyPr>
            <a:noAutofit/>
          </a:bodyPr>
          <a:lstStyle/>
          <a:p>
            <a:r>
              <a:rPr lang="en-GB" sz="3600" b="1" dirty="0"/>
              <a:t>Digital  and Social Media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764704"/>
            <a:ext cx="8856984" cy="4752529"/>
          </a:xfrm>
        </p:spPr>
        <p:txBody>
          <a:bodyPr>
            <a:normAutofit/>
          </a:bodyPr>
          <a:lstStyle/>
          <a:p>
            <a:pPr marL="0" lvl="1" indent="0">
              <a:spcBef>
                <a:spcPts val="0"/>
              </a:spcBef>
              <a:buNone/>
              <a:defRPr/>
            </a:pPr>
            <a:r>
              <a:rPr lang="en-GB" altLang="en-US" dirty="0"/>
              <a:t>			             	</a:t>
            </a:r>
          </a:p>
          <a:p>
            <a:pPr marL="0" lvl="1" indent="0">
              <a:spcBef>
                <a:spcPts val="0"/>
              </a:spcBef>
              <a:buNone/>
              <a:defRPr/>
            </a:pPr>
            <a:r>
              <a:rPr lang="en-US" altLang="en-US" dirty="0"/>
              <a:t>Digital and social marketing could take several forms: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2400" b="1" dirty="0"/>
              <a:t>Online marketing </a:t>
            </a:r>
            <a:r>
              <a:rPr lang="en-US" altLang="en-US" sz="2400" dirty="0"/>
              <a:t>(Marketing website, Branded community website, Online advertising, E-mail marketing;</a:t>
            </a:r>
          </a:p>
          <a:p>
            <a:pPr marL="0" indent="0">
              <a:buNone/>
            </a:pPr>
            <a:r>
              <a:rPr lang="en-US" altLang="en-US" sz="2400" dirty="0"/>
              <a:t>    Viral Marketing, Blogs and other online forums)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2400" b="1" dirty="0"/>
              <a:t>Mobile Marketing;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altLang="en-US" sz="2400" b="1" dirty="0"/>
              <a:t>Social media marketing.</a:t>
            </a:r>
          </a:p>
          <a:p>
            <a:pPr marL="0" indent="0">
              <a:buNone/>
            </a:pPr>
            <a:endParaRPr lang="en-US" altLang="en-US" sz="3200" b="1" dirty="0">
              <a:solidFill>
                <a:srgbClr val="006666"/>
              </a:solidFill>
            </a:endParaRPr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2531090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143000"/>
          </a:xfrm>
        </p:spPr>
        <p:txBody>
          <a:bodyPr>
            <a:noAutofit/>
          </a:bodyPr>
          <a:lstStyle/>
          <a:p>
            <a:r>
              <a:rPr lang="en-GB" sz="3600" b="1" dirty="0"/>
              <a:t>Digital  and Social Media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340769"/>
            <a:ext cx="8856984" cy="4176464"/>
          </a:xfrm>
        </p:spPr>
        <p:txBody>
          <a:bodyPr>
            <a:normAutofit lnSpcReduction="10000"/>
          </a:bodyPr>
          <a:lstStyle/>
          <a:p>
            <a:pPr marL="457200" lvl="1" indent="0">
              <a:buNone/>
              <a:defRPr/>
            </a:pPr>
            <a:endParaRPr lang="en-GB" altLang="en-US" b="1" dirty="0"/>
          </a:p>
          <a:p>
            <a:pPr marL="457200" lvl="1" indent="0" algn="just">
              <a:buNone/>
              <a:defRPr/>
            </a:pPr>
            <a:r>
              <a:rPr lang="en-GB" altLang="en-US" sz="3200" b="1" dirty="0"/>
              <a:t>Online Marketing: </a:t>
            </a:r>
          </a:p>
          <a:p>
            <a:pPr marL="457200" lvl="1" indent="0" algn="just">
              <a:buNone/>
              <a:defRPr/>
            </a:pPr>
            <a:r>
              <a:rPr lang="en-GB" altLang="en-US" sz="2400" dirty="0"/>
              <a:t>Marketing through the Internet using company websites, online ads and promotions, e-mail, online video, e-mail and blogs.</a:t>
            </a:r>
          </a:p>
          <a:p>
            <a:pPr marL="457200" lvl="1" indent="0" algn="just">
              <a:buNone/>
              <a:defRPr/>
            </a:pPr>
            <a:r>
              <a:rPr lang="en-GB" altLang="en-US" sz="2400" b="1" dirty="0"/>
              <a:t>(</a:t>
            </a:r>
            <a:r>
              <a:rPr lang="en-GB" altLang="en-US" sz="2400" b="1" dirty="0" err="1"/>
              <a:t>i</a:t>
            </a:r>
            <a:r>
              <a:rPr lang="en-GB" altLang="en-US" sz="2400" b="1" dirty="0"/>
              <a:t>) Marketing website: </a:t>
            </a:r>
            <a:r>
              <a:rPr lang="en-GB" altLang="en-US" sz="2400" dirty="0"/>
              <a:t>a website that engages consumers to move them closer to a direct purchase or other marketing outcome.</a:t>
            </a:r>
          </a:p>
          <a:p>
            <a:pPr marL="457200" lvl="1" indent="0" algn="just">
              <a:buNone/>
              <a:defRPr/>
            </a:pPr>
            <a:r>
              <a:rPr lang="en-GB" altLang="en-US" sz="2400" b="1" dirty="0"/>
              <a:t>(ii) Branded community website </a:t>
            </a:r>
            <a:r>
              <a:rPr lang="en-GB" altLang="en-US" sz="2400" dirty="0"/>
              <a:t> a website that presents brand content that engages consumers and creates customer community around a brand.</a:t>
            </a:r>
          </a:p>
          <a:p>
            <a:pPr marL="457200" lvl="1" indent="0" algn="just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9954566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143000"/>
          </a:xfrm>
        </p:spPr>
        <p:txBody>
          <a:bodyPr>
            <a:noAutofit/>
          </a:bodyPr>
          <a:lstStyle/>
          <a:p>
            <a:r>
              <a:rPr lang="en-GB" sz="3600" b="1" dirty="0"/>
              <a:t>Digital  and Social Media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340769"/>
            <a:ext cx="8856984" cy="4176464"/>
          </a:xfrm>
        </p:spPr>
        <p:txBody>
          <a:bodyPr>
            <a:normAutofit/>
          </a:bodyPr>
          <a:lstStyle/>
          <a:p>
            <a:pPr marL="457200" lvl="1" indent="0">
              <a:buNone/>
              <a:defRPr/>
            </a:pPr>
            <a:endParaRPr lang="en-GB" altLang="en-US" b="1" dirty="0"/>
          </a:p>
          <a:p>
            <a:pPr marL="457200" lvl="1" indent="0" algn="just">
              <a:buNone/>
              <a:defRPr/>
            </a:pPr>
            <a:r>
              <a:rPr lang="en-GB" altLang="en-US" sz="3000" b="1" dirty="0"/>
              <a:t>Online Marketing: </a:t>
            </a:r>
          </a:p>
          <a:p>
            <a:pPr marL="457200" lvl="1" indent="0" algn="just">
              <a:buNone/>
              <a:defRPr/>
            </a:pPr>
            <a:r>
              <a:rPr lang="en-GB" altLang="en-US" sz="2400" b="1" dirty="0"/>
              <a:t>(iii) Online advertising: </a:t>
            </a:r>
            <a:r>
              <a:rPr lang="en-GB" altLang="en-US" sz="2400" dirty="0"/>
              <a:t>advertising that appears while consumers are browsing online, include display ads, search-related ads, online classified and other forms.</a:t>
            </a:r>
          </a:p>
          <a:p>
            <a:pPr marL="457200" lvl="1" indent="0" algn="just">
              <a:buNone/>
              <a:defRPr/>
            </a:pPr>
            <a:r>
              <a:rPr lang="en-GB" altLang="en-US" sz="2400" b="1" dirty="0"/>
              <a:t>(iv) E-mail marketing </a:t>
            </a:r>
            <a:r>
              <a:rPr lang="en-GB" altLang="en-US" sz="2400" dirty="0"/>
              <a:t> an important and growing marketing tool. It involves sending highly targeted, highly personalised, relationship- building marketing messages via e-mail. However, the explosion of spam has produced customer irritation and frustration.</a:t>
            </a: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0345246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143000"/>
          </a:xfrm>
        </p:spPr>
        <p:txBody>
          <a:bodyPr>
            <a:noAutofit/>
          </a:bodyPr>
          <a:lstStyle/>
          <a:p>
            <a:r>
              <a:rPr lang="en-GB" sz="3600" b="1" dirty="0"/>
              <a:t>Digital  and Social Media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340769"/>
            <a:ext cx="8856984" cy="4176464"/>
          </a:xfrm>
        </p:spPr>
        <p:txBody>
          <a:bodyPr>
            <a:normAutofit/>
          </a:bodyPr>
          <a:lstStyle/>
          <a:p>
            <a:pPr marL="457200" lvl="1" indent="0">
              <a:buNone/>
              <a:defRPr/>
            </a:pPr>
            <a:endParaRPr lang="en-GB" altLang="en-US" b="1" dirty="0"/>
          </a:p>
          <a:p>
            <a:pPr marL="457200" lvl="1" indent="0" algn="just">
              <a:buNone/>
              <a:defRPr/>
            </a:pPr>
            <a:r>
              <a:rPr lang="en-GB" altLang="en-US" sz="3000" b="1" dirty="0"/>
              <a:t>Online Marketing: </a:t>
            </a:r>
          </a:p>
          <a:p>
            <a:pPr marL="457200" lvl="1" indent="0" algn="just">
              <a:buNone/>
              <a:defRPr/>
            </a:pPr>
            <a:r>
              <a:rPr lang="en-GB" altLang="en-US" sz="2400" b="1" dirty="0"/>
              <a:t>(v) Viral marketing </a:t>
            </a:r>
            <a:r>
              <a:rPr lang="en-GB" altLang="en-US" sz="2400" dirty="0"/>
              <a:t>digital version of word-of-mouth marketing, videos, ads and other marketing content that is so infectious that customers will seek it out or pass it along to friends.</a:t>
            </a:r>
          </a:p>
          <a:p>
            <a:pPr marL="457200" lvl="1" indent="0" algn="just">
              <a:buNone/>
              <a:defRPr/>
            </a:pPr>
            <a:r>
              <a:rPr lang="en-GB" altLang="en-US" sz="2400" b="1" dirty="0"/>
              <a:t>(vi) Blogs and other online forums </a:t>
            </a:r>
            <a:r>
              <a:rPr lang="en-GB" altLang="en-US" sz="2400" dirty="0"/>
              <a:t> Online journals where people and companies post their thoughts and other content, usually related to narrowly defined topics.</a:t>
            </a:r>
          </a:p>
          <a:p>
            <a:pPr marL="457200" lvl="1" indent="0" algn="just">
              <a:buNone/>
              <a:defRPr/>
            </a:pPr>
            <a:r>
              <a:rPr lang="en-GB" altLang="en-US" sz="2400" dirty="0"/>
              <a:t> </a:t>
            </a: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597448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143000"/>
          </a:xfrm>
        </p:spPr>
        <p:txBody>
          <a:bodyPr>
            <a:noAutofit/>
          </a:bodyPr>
          <a:lstStyle/>
          <a:p>
            <a:r>
              <a:rPr lang="en-GB" sz="3600" b="1" dirty="0"/>
              <a:t>Digital  and Social Media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340769"/>
            <a:ext cx="8856984" cy="4176464"/>
          </a:xfrm>
        </p:spPr>
        <p:txBody>
          <a:bodyPr>
            <a:normAutofit/>
          </a:bodyPr>
          <a:lstStyle/>
          <a:p>
            <a:pPr marL="457200" lvl="1" indent="0">
              <a:buNone/>
              <a:defRPr/>
            </a:pPr>
            <a:endParaRPr lang="en-GB" altLang="en-US" b="1" dirty="0"/>
          </a:p>
          <a:p>
            <a:pPr marL="457200" lvl="1" indent="0" algn="just">
              <a:buNone/>
              <a:defRPr/>
            </a:pPr>
            <a:r>
              <a:rPr lang="en-GB" altLang="en-US" sz="3000" b="1" dirty="0"/>
              <a:t>Mobile Marketing: </a:t>
            </a:r>
          </a:p>
          <a:p>
            <a:pPr marL="457200" lvl="1" indent="0" algn="just">
              <a:buNone/>
              <a:defRPr/>
            </a:pPr>
            <a:r>
              <a:rPr lang="en-GB" altLang="en-US" sz="2400" dirty="0"/>
              <a:t>Marketing messages, promotions and other content delivered to on-the-go consumers through mobile phones, smartphones, tablets and other mobile devices.</a:t>
            </a:r>
          </a:p>
          <a:p>
            <a:pPr marL="457200" lvl="1" indent="0" algn="just">
              <a:buNone/>
              <a:defRPr/>
            </a:pPr>
            <a:r>
              <a:rPr lang="en-GB" altLang="en-US" sz="2400" dirty="0"/>
              <a:t>The widespread use of mobile devices and the surge in mobile web traffic have made mobile marketing a must for most brands.</a:t>
            </a:r>
          </a:p>
          <a:p>
            <a:pPr marL="457200" lvl="1" indent="0" algn="just">
              <a:buNone/>
              <a:defRPr/>
            </a:pPr>
            <a:r>
              <a:rPr lang="en-GB" altLang="en-US" sz="2400" dirty="0"/>
              <a:t> </a:t>
            </a: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43011001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143000"/>
          </a:xfrm>
        </p:spPr>
        <p:txBody>
          <a:bodyPr>
            <a:noAutofit/>
          </a:bodyPr>
          <a:lstStyle/>
          <a:p>
            <a:r>
              <a:rPr lang="en-GB" sz="3600" b="1" dirty="0"/>
              <a:t>Digital  and Social Media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340769"/>
            <a:ext cx="8856984" cy="4176464"/>
          </a:xfrm>
        </p:spPr>
        <p:txBody>
          <a:bodyPr>
            <a:normAutofit fontScale="92500" lnSpcReduction="20000"/>
          </a:bodyPr>
          <a:lstStyle/>
          <a:p>
            <a:pPr marL="457200" lvl="1" indent="0">
              <a:buNone/>
              <a:defRPr/>
            </a:pPr>
            <a:endParaRPr lang="en-GB" altLang="en-US" b="1" dirty="0"/>
          </a:p>
          <a:p>
            <a:pPr marL="457200" lvl="1" indent="0" algn="just">
              <a:buNone/>
              <a:defRPr/>
            </a:pPr>
            <a:r>
              <a:rPr lang="en-GB" altLang="en-US" sz="3000" b="1" dirty="0"/>
              <a:t>Mobile Marketing: </a:t>
            </a:r>
          </a:p>
          <a:p>
            <a:pPr marL="457200" lvl="1" indent="0" algn="just">
              <a:buNone/>
              <a:defRPr/>
            </a:pPr>
            <a:r>
              <a:rPr lang="en-GB" altLang="en-US" sz="2400" dirty="0"/>
              <a:t>Mobile and smartphones are now being used as tools for payments, banking system, ticketing, couponing and placecasting.</a:t>
            </a:r>
          </a:p>
          <a:p>
            <a:pPr marL="457200" lvl="1" indent="0" algn="just">
              <a:buNone/>
              <a:defRPr/>
            </a:pPr>
            <a:r>
              <a:rPr lang="en-GB" altLang="en-US" sz="2400" b="1" dirty="0"/>
              <a:t>Placecasting</a:t>
            </a:r>
            <a:r>
              <a:rPr lang="en-GB" altLang="en-US" sz="2400" dirty="0"/>
              <a:t> involves consumers receiving offers and discounts  over their mobile phones by text message and uses a ‘geofencing’ system that directs text messages to consumers’ mobile phones, when they are in the proximity of stores.</a:t>
            </a:r>
          </a:p>
          <a:p>
            <a:pPr marL="457200" lvl="1" indent="0" algn="just">
              <a:buNone/>
              <a:defRPr/>
            </a:pPr>
            <a:r>
              <a:rPr lang="en-GB" altLang="en-US" sz="2400" dirty="0"/>
              <a:t>Supermarkets are now issuing ‘digital coupons’ on the Internet that can be downloaded to mobile phones and scanned against purchases at the store check out.</a:t>
            </a:r>
          </a:p>
          <a:p>
            <a:pPr marL="457200" lvl="1" indent="0" algn="just">
              <a:buNone/>
              <a:defRPr/>
            </a:pPr>
            <a:r>
              <a:rPr lang="en-GB" altLang="en-US" sz="2400" dirty="0"/>
              <a:t> </a:t>
            </a: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74543731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143000"/>
          </a:xfrm>
        </p:spPr>
        <p:txBody>
          <a:bodyPr>
            <a:noAutofit/>
          </a:bodyPr>
          <a:lstStyle/>
          <a:p>
            <a:r>
              <a:rPr lang="en-GB" sz="3600" b="1" dirty="0"/>
              <a:t>Digital  and Social Media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340769"/>
            <a:ext cx="8856984" cy="4176464"/>
          </a:xfrm>
        </p:spPr>
        <p:txBody>
          <a:bodyPr>
            <a:normAutofit/>
          </a:bodyPr>
          <a:lstStyle/>
          <a:p>
            <a:pPr marL="457200" lvl="1" indent="0">
              <a:buNone/>
              <a:defRPr/>
            </a:pPr>
            <a:endParaRPr lang="en-GB" altLang="en-US" b="1" dirty="0"/>
          </a:p>
          <a:p>
            <a:pPr marL="457200" lvl="1" indent="0" algn="just">
              <a:buNone/>
              <a:defRPr/>
            </a:pPr>
            <a:r>
              <a:rPr lang="en-GB" altLang="en-US" sz="3000" b="1" dirty="0"/>
              <a:t>Mobile Marketing: </a:t>
            </a:r>
          </a:p>
          <a:p>
            <a:pPr marL="457200" lvl="1" indent="0" algn="just">
              <a:buNone/>
              <a:defRPr/>
            </a:pPr>
            <a:r>
              <a:rPr lang="en-GB" altLang="en-US" sz="2400" dirty="0"/>
              <a:t>Quick Response codes can be scanned by a smartphone camera to link the device to a retailer’s mobile website.</a:t>
            </a:r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55791C8-8B83-4C5A-9119-5E3C81AEE6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7904" y="3212976"/>
            <a:ext cx="1671005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454060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143000"/>
          </a:xfrm>
        </p:spPr>
        <p:txBody>
          <a:bodyPr>
            <a:noAutofit/>
          </a:bodyPr>
          <a:lstStyle/>
          <a:p>
            <a:r>
              <a:rPr lang="en-GB" sz="3600" b="1" dirty="0"/>
              <a:t>Digital  and Social Media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340769"/>
            <a:ext cx="8856984" cy="4176464"/>
          </a:xfrm>
        </p:spPr>
        <p:txBody>
          <a:bodyPr>
            <a:normAutofit/>
          </a:bodyPr>
          <a:lstStyle/>
          <a:p>
            <a:pPr marL="457200" lvl="1" indent="0" algn="just">
              <a:buNone/>
              <a:defRPr/>
            </a:pPr>
            <a:r>
              <a:rPr lang="en-GB" altLang="en-US" sz="3000" b="1" dirty="0"/>
              <a:t>Mobile Marketing: </a:t>
            </a:r>
          </a:p>
          <a:p>
            <a:pPr marL="457200" lvl="1" indent="0" algn="just">
              <a:buNone/>
              <a:defRPr/>
            </a:pPr>
            <a:r>
              <a:rPr lang="en-GB" altLang="en-US" sz="2400" dirty="0"/>
              <a:t>Mobile Internet advertising is on the increase. John Lewis and many other firms have launched mobile versions of their websites, together with shopping and browsing applications for iPhones.</a:t>
            </a:r>
          </a:p>
          <a:p>
            <a:pPr marL="457200" lvl="1" indent="0" algn="just">
              <a:buNone/>
              <a:defRPr/>
            </a:pPr>
            <a:r>
              <a:rPr lang="en-GB" altLang="en-US" sz="2400" dirty="0"/>
              <a:t>For many consumers, a smartphone or tablet can be a handy shopping companion.</a:t>
            </a:r>
          </a:p>
          <a:p>
            <a:pPr marL="457200" lvl="1" indent="0" algn="just">
              <a:buNone/>
              <a:defRPr/>
            </a:pPr>
            <a:r>
              <a:rPr lang="en-GB" altLang="en-US" sz="2400" dirty="0"/>
              <a:t>It can provide on-the-go product information, price comparisons, advice and reviews from other consumers, access to instant deals and digital coupons.</a:t>
            </a:r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76710151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143000"/>
          </a:xfrm>
        </p:spPr>
        <p:txBody>
          <a:bodyPr>
            <a:noAutofit/>
          </a:bodyPr>
          <a:lstStyle/>
          <a:p>
            <a:r>
              <a:rPr lang="en-GB" sz="3600" b="1" dirty="0"/>
              <a:t>Digital  and Social Media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340769"/>
            <a:ext cx="8856984" cy="4176464"/>
          </a:xfrm>
        </p:spPr>
        <p:txBody>
          <a:bodyPr>
            <a:normAutofit/>
          </a:bodyPr>
          <a:lstStyle/>
          <a:p>
            <a:pPr marL="457200" lvl="1" indent="0" algn="just">
              <a:buNone/>
              <a:defRPr/>
            </a:pPr>
            <a:r>
              <a:rPr lang="en-GB" altLang="en-US" sz="3000" b="1" dirty="0"/>
              <a:t>Social media Marketing: </a:t>
            </a:r>
          </a:p>
          <a:p>
            <a:pPr marL="457200" lvl="1" indent="0" algn="just">
              <a:buNone/>
              <a:defRPr/>
            </a:pPr>
            <a:r>
              <a:rPr lang="en-GB" altLang="en-US" sz="2400" dirty="0"/>
              <a:t>Social media – online platform where people congregate, socialise and exchange views and information. Examples are Facebook, Google+, Twitter, Instagram, hottest videos at Youtube, Snapchat, and WhatsApp.</a:t>
            </a:r>
          </a:p>
          <a:p>
            <a:pPr marL="457200" lvl="1" indent="0" algn="just">
              <a:buNone/>
              <a:defRPr/>
            </a:pPr>
            <a:r>
              <a:rPr lang="en-GB" altLang="en-US" sz="2400" dirty="0"/>
              <a:t>Wherever consumers congregate marketers will surely follow.</a:t>
            </a:r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3977DAB-FCA0-463C-B1EF-8F5FC265B2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5736" y="3789040"/>
            <a:ext cx="5553075" cy="180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175393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79296" cy="1143000"/>
          </a:xfrm>
        </p:spPr>
        <p:txBody>
          <a:bodyPr>
            <a:noAutofit/>
          </a:bodyPr>
          <a:lstStyle/>
          <a:p>
            <a:r>
              <a:rPr lang="en-GB" sz="3600" b="1" dirty="0"/>
              <a:t>Digital  and Social Media Marketing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124744"/>
            <a:ext cx="8856984" cy="4392489"/>
          </a:xfrm>
        </p:spPr>
        <p:txBody>
          <a:bodyPr>
            <a:normAutofit/>
          </a:bodyPr>
          <a:lstStyle/>
          <a:p>
            <a:pPr marL="457200" lvl="1" indent="0" algn="just">
              <a:buNone/>
              <a:defRPr/>
            </a:pPr>
            <a:r>
              <a:rPr lang="en-GB" altLang="en-US" sz="3000" b="1" dirty="0"/>
              <a:t>Social media Marketing: </a:t>
            </a:r>
          </a:p>
          <a:p>
            <a:pPr marL="457200" lvl="1" indent="0" algn="just">
              <a:buNone/>
              <a:defRPr/>
            </a:pPr>
            <a:r>
              <a:rPr lang="en-GB" altLang="en-US" sz="2200" dirty="0"/>
              <a:t>Marketers can engage in social media in two different ways: </a:t>
            </a:r>
          </a:p>
          <a:p>
            <a:pPr marL="457200" lvl="1" indent="0" algn="just">
              <a:buNone/>
              <a:defRPr/>
            </a:pPr>
            <a:r>
              <a:rPr lang="en-GB" altLang="en-US" sz="2200" dirty="0"/>
              <a:t>They can use existing social media or they can set up their own.</a:t>
            </a:r>
          </a:p>
          <a:p>
            <a:pPr marL="457200" lvl="1" indent="0" algn="just">
              <a:buNone/>
              <a:defRPr/>
            </a:pPr>
            <a:r>
              <a:rPr lang="en-GB" altLang="en-US" sz="2200" dirty="0"/>
              <a:t>Using existing social media seems the easiest. However, most reputable brands like Marriot, Nike, Coca – cola, have set up shop on a host a host of social media sites.</a:t>
            </a:r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  <a:p>
            <a:pPr marL="457200" lvl="1" indent="0">
              <a:buNone/>
              <a:defRPr/>
            </a:pPr>
            <a:endParaRPr lang="en-GB" alt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0113AB2-8B5C-4DEC-81EF-828FF5D9E8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99992" y="3501007"/>
            <a:ext cx="4644008" cy="244827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05A06A6-C9D0-4D39-944B-28D2DE7FE5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9200" y="3501007"/>
            <a:ext cx="4070792" cy="2448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917837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Next Session….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pPr>
              <a:lnSpc>
                <a:spcPct val="70000"/>
              </a:lnSpc>
            </a:pPr>
            <a:endParaRPr lang="en-GB" altLang="en-US" sz="1400" dirty="0"/>
          </a:p>
          <a:p>
            <a:pPr marL="0" indent="0" algn="just">
              <a:buNone/>
            </a:pPr>
            <a:r>
              <a:rPr lang="en-GB" altLang="en-US" dirty="0"/>
              <a:t>We will go through…..</a:t>
            </a:r>
          </a:p>
          <a:p>
            <a:pPr marL="0" indent="0" algn="just">
              <a:buNone/>
            </a:pPr>
            <a:endParaRPr lang="en-GB" altLang="en-US" dirty="0"/>
          </a:p>
          <a:p>
            <a:pPr marL="0" indent="0" algn="ctr">
              <a:buNone/>
            </a:pPr>
            <a:r>
              <a:rPr lang="en-GB" altLang="en-US" sz="4000" b="1" dirty="0" smtClean="0">
                <a:solidFill>
                  <a:srgbClr val="0070C0"/>
                </a:solidFill>
              </a:rPr>
              <a:t>Digital Marketing in Hospitality and </a:t>
            </a:r>
            <a:r>
              <a:rPr lang="en-GB" altLang="en-US" sz="4000" b="1" smtClean="0">
                <a:solidFill>
                  <a:srgbClr val="0070C0"/>
                </a:solidFill>
              </a:rPr>
              <a:t>Tourism Industry</a:t>
            </a:r>
            <a:endParaRPr lang="en-GB" altLang="en-US" sz="4000" b="1" dirty="0">
              <a:solidFill>
                <a:srgbClr val="0070C0"/>
              </a:solidFill>
            </a:endParaRPr>
          </a:p>
          <a:p>
            <a:pPr marL="0" indent="0" algn="just">
              <a:buNone/>
            </a:pPr>
            <a:endParaRPr lang="en-GB" altLang="en-US" sz="4800" b="1" dirty="0">
              <a:solidFill>
                <a:srgbClr val="0070C0"/>
              </a:solidFill>
            </a:endParaRPr>
          </a:p>
          <a:p>
            <a:pPr marL="0" indent="0" algn="just">
              <a:buNone/>
            </a:pPr>
            <a:endParaRPr lang="en-GB" altLang="en-US" dirty="0"/>
          </a:p>
          <a:p>
            <a:pPr marL="0" indent="0" algn="just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753842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owerPoint Presentation Template" id="{5A880446-5D0A-41D4-A11E-09B431901BA8}" vid="{66CFE43A-C673-494E-870A-08A1D94A2A0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4" ma:contentTypeDescription="Create a new document." ma:contentTypeScope="" ma:versionID="4dc6fa2d1296f5d2df7285c222efc2e5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3325bc6368b70bfb1f4aabcc11b17a89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7534e9c7-d8a7-4ffa-a350-0e66096719e3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7E4662A3-DA39-4FC1-AD68-DC62877ADDB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how to submit on Turnitin</Template>
  <TotalTime>2499</TotalTime>
  <Words>1095</Words>
  <Application>Microsoft Office PowerPoint</Application>
  <PresentationFormat>On-screen Show (4:3)</PresentationFormat>
  <Paragraphs>155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8" baseType="lpstr">
      <vt:lpstr>Arial</vt:lpstr>
      <vt:lpstr>Calibri</vt:lpstr>
      <vt:lpstr>Myriad Pro</vt:lpstr>
      <vt:lpstr>Times New Roman</vt:lpstr>
      <vt:lpstr>Wingdings</vt:lpstr>
      <vt:lpstr>20140311PresentationUWTSDTemplate</vt:lpstr>
      <vt:lpstr>                    BA International Hotel Management   Marketing Essentials Session 10A  M4X01916      </vt:lpstr>
      <vt:lpstr>Session 10 </vt:lpstr>
      <vt:lpstr>Learning Objectives</vt:lpstr>
      <vt:lpstr>Digital  and Social Media Marketing</vt:lpstr>
      <vt:lpstr>Digital  and Social Media Marketing</vt:lpstr>
      <vt:lpstr>Digital  and Social Media Marketing</vt:lpstr>
      <vt:lpstr>Digital  and Social Media Marketing</vt:lpstr>
      <vt:lpstr>Digital  and Social Media Marketing</vt:lpstr>
      <vt:lpstr>Digital  and Social Media Marketing</vt:lpstr>
      <vt:lpstr>Digital  and Social Media Marketing</vt:lpstr>
      <vt:lpstr>Digital  and Social Media Marketing</vt:lpstr>
      <vt:lpstr>Digital  and Social Media Marketing</vt:lpstr>
      <vt:lpstr>Digital  and Social Media Marketing</vt:lpstr>
      <vt:lpstr>Digital  and Social Media Marketing</vt:lpstr>
      <vt:lpstr>Digital  and Social Media Marketing</vt:lpstr>
      <vt:lpstr>Digital  and Social Media Marketing</vt:lpstr>
      <vt:lpstr>Digital  and Social Media Marketing</vt:lpstr>
      <vt:lpstr>Digital  and Social Media Marketing</vt:lpstr>
      <vt:lpstr>Digital  and Social Media Marketing</vt:lpstr>
      <vt:lpstr>Digital  and Social Media Marketing</vt:lpstr>
      <vt:lpstr>Digital  and Social Media Marketing</vt:lpstr>
      <vt:lpstr>Next Session….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Turnitin</dc:title>
  <dc:creator>Stephanie Meyer</dc:creator>
  <cp:lastModifiedBy>Olu Adegbite</cp:lastModifiedBy>
  <cp:revision>265</cp:revision>
  <cp:lastPrinted>2019-01-28T19:43:23Z</cp:lastPrinted>
  <dcterms:created xsi:type="dcterms:W3CDTF">2018-04-28T09:52:16Z</dcterms:created>
  <dcterms:modified xsi:type="dcterms:W3CDTF">2019-06-18T08:10:03Z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