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56" r:id="rId5"/>
    <p:sldId id="297" r:id="rId6"/>
    <p:sldId id="296" r:id="rId7"/>
    <p:sldId id="298" r:id="rId8"/>
    <p:sldId id="305" r:id="rId9"/>
    <p:sldId id="306" r:id="rId10"/>
    <p:sldId id="307" r:id="rId11"/>
    <p:sldId id="291" r:id="rId12"/>
    <p:sldId id="289" r:id="rId13"/>
    <p:sldId id="292" r:id="rId14"/>
    <p:sldId id="299" r:id="rId15"/>
    <p:sldId id="300" r:id="rId16"/>
    <p:sldId id="301" r:id="rId17"/>
    <p:sldId id="302" r:id="rId18"/>
    <p:sldId id="304" r:id="rId19"/>
    <p:sldId id="310" r:id="rId20"/>
    <p:sldId id="311" r:id="rId21"/>
    <p:sldId id="309" r:id="rId22"/>
    <p:sldId id="312" r:id="rId2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327336C-9239-4910-A976-80C3C006096D}">
          <p14:sldIdLst>
            <p14:sldId id="256"/>
            <p14:sldId id="297"/>
            <p14:sldId id="296"/>
            <p14:sldId id="298"/>
            <p14:sldId id="305"/>
            <p14:sldId id="306"/>
            <p14:sldId id="307"/>
          </p14:sldIdLst>
        </p14:section>
        <p14:section name="Untitled Section" id="{7D238EC0-CEB5-4D06-8C1D-BE01CE1A660A}">
          <p14:sldIdLst>
            <p14:sldId id="291"/>
            <p14:sldId id="289"/>
            <p14:sldId id="292"/>
            <p14:sldId id="299"/>
            <p14:sldId id="300"/>
            <p14:sldId id="301"/>
            <p14:sldId id="302"/>
            <p14:sldId id="304"/>
            <p14:sldId id="310"/>
            <p14:sldId id="311"/>
            <p14:sldId id="309"/>
            <p14:sldId id="31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28" autoAdjust="0"/>
  </p:normalViewPr>
  <p:slideViewPr>
    <p:cSldViewPr>
      <p:cViewPr varScale="1">
        <p:scale>
          <a:sx n="108" d="100"/>
          <a:sy n="108" d="100"/>
        </p:scale>
        <p:origin x="1740" y="9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30/01/2023</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D506B2C9-55BC-413D-9705-92E992BCF5BA}" type="datetimeFigureOut">
              <a:rPr lang="en-GB" smtClean="0"/>
              <a:t>30/01/2023</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CF7660C6-26C4-469B-94B6-58AF14BBAF08}" type="slidenum">
              <a:rPr lang="en-GB" smtClean="0"/>
              <a:t>‹#›</a:t>
            </a:fld>
            <a:endParaRPr lang="en-GB"/>
          </a:p>
        </p:txBody>
      </p:sp>
    </p:spTree>
    <p:extLst>
      <p:ext uri="{BB962C8B-B14F-4D97-AF65-F5344CB8AC3E}">
        <p14:creationId xmlns:p14="http://schemas.microsoft.com/office/powerpoint/2010/main" val="1036972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F7660C6-26C4-469B-94B6-58AF14BBAF08}" type="slidenum">
              <a:rPr lang="en-GB" smtClean="0"/>
              <a:t>1</a:t>
            </a:fld>
            <a:endParaRPr lang="en-GB"/>
          </a:p>
        </p:txBody>
      </p:sp>
    </p:spTree>
    <p:extLst>
      <p:ext uri="{BB962C8B-B14F-4D97-AF65-F5344CB8AC3E}">
        <p14:creationId xmlns:p14="http://schemas.microsoft.com/office/powerpoint/2010/main" val="31377199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1700808"/>
            <a:ext cx="8352928" cy="4392488"/>
          </a:xfrm>
        </p:spPr>
        <p:txBody>
          <a:bodyPr>
            <a:normAutofit/>
          </a:bodyPr>
          <a:lstStyle/>
          <a:p>
            <a:r>
              <a:rPr lang="en-GB" sz="4000" b="1" dirty="0">
                <a:solidFill>
                  <a:schemeClr val="bg1"/>
                </a:solidFill>
              </a:rPr>
              <a:t>Living Well : </a:t>
            </a:r>
          </a:p>
          <a:p>
            <a:r>
              <a:rPr lang="en-GB" sz="4000" b="1" dirty="0">
                <a:solidFill>
                  <a:schemeClr val="bg1"/>
                </a:solidFill>
              </a:rPr>
              <a:t>The Older Person In Context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EE260-2AEC-44A7-B696-64E361A4A28B}"/>
              </a:ext>
            </a:extLst>
          </p:cNvPr>
          <p:cNvSpPr>
            <a:spLocks noGrp="1"/>
          </p:cNvSpPr>
          <p:nvPr>
            <p:ph type="title"/>
          </p:nvPr>
        </p:nvSpPr>
        <p:spPr>
          <a:xfrm>
            <a:off x="457200" y="274638"/>
            <a:ext cx="8686800" cy="1143000"/>
          </a:xfrm>
        </p:spPr>
        <p:txBody>
          <a:bodyPr>
            <a:normAutofit/>
          </a:bodyPr>
          <a:lstStyle/>
          <a:p>
            <a:r>
              <a:rPr lang="en-GB" sz="3600" dirty="0"/>
              <a:t>What Will be Covered in this Module ?</a:t>
            </a:r>
          </a:p>
        </p:txBody>
      </p:sp>
      <p:sp>
        <p:nvSpPr>
          <p:cNvPr id="3" name="Content Placeholder 2">
            <a:extLst>
              <a:ext uri="{FF2B5EF4-FFF2-40B4-BE49-F238E27FC236}">
                <a16:creationId xmlns:a16="http://schemas.microsoft.com/office/drawing/2014/main" id="{8A2DBD30-76BA-4C11-8A8D-E009D5760726}"/>
              </a:ext>
            </a:extLst>
          </p:cNvPr>
          <p:cNvSpPr>
            <a:spLocks noGrp="1"/>
          </p:cNvSpPr>
          <p:nvPr>
            <p:ph idx="1"/>
          </p:nvPr>
        </p:nvSpPr>
        <p:spPr>
          <a:xfrm>
            <a:off x="247208" y="1700808"/>
            <a:ext cx="8686800" cy="3917032"/>
          </a:xfrm>
        </p:spPr>
        <p:txBody>
          <a:bodyPr>
            <a:normAutofit/>
          </a:bodyPr>
          <a:lstStyle/>
          <a:p>
            <a:pPr marL="0" indent="0">
              <a:buNone/>
            </a:pPr>
            <a:r>
              <a:rPr lang="en-GB" sz="2800" dirty="0"/>
              <a:t>                      </a:t>
            </a:r>
            <a:endParaRPr lang="en-GB" sz="2800" b="1" dirty="0"/>
          </a:p>
          <a:p>
            <a:r>
              <a:rPr lang="en-GB" sz="2400" dirty="0">
                <a:latin typeface="Arial" panose="020B0604020202020204" pitchFamily="34" charset="0"/>
                <a:cs typeface="Arial" panose="020B0604020202020204" pitchFamily="34" charset="0"/>
              </a:rPr>
              <a:t>  Understanding and defining the older person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Care of the Older Person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Needs of the Older person   </a:t>
            </a:r>
          </a:p>
        </p:txBody>
      </p:sp>
    </p:spTree>
    <p:extLst>
      <p:ext uri="{BB962C8B-B14F-4D97-AF65-F5344CB8AC3E}">
        <p14:creationId xmlns:p14="http://schemas.microsoft.com/office/powerpoint/2010/main" val="752199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65E87-B37B-464C-8EBF-528BD97AFE18}"/>
              </a:ext>
            </a:extLst>
          </p:cNvPr>
          <p:cNvSpPr>
            <a:spLocks noGrp="1"/>
          </p:cNvSpPr>
          <p:nvPr>
            <p:ph type="title"/>
          </p:nvPr>
        </p:nvSpPr>
        <p:spPr>
          <a:xfrm>
            <a:off x="457200" y="274638"/>
            <a:ext cx="8229600" cy="634082"/>
          </a:xfrm>
        </p:spPr>
        <p:txBody>
          <a:bodyPr>
            <a:normAutofit fontScale="90000"/>
          </a:bodyPr>
          <a:lstStyle/>
          <a:p>
            <a:r>
              <a:rPr lang="en-GB" dirty="0"/>
              <a:t> </a:t>
            </a:r>
            <a:endParaRPr lang="en-GB" sz="4000" dirty="0"/>
          </a:p>
        </p:txBody>
      </p:sp>
      <p:sp>
        <p:nvSpPr>
          <p:cNvPr id="3" name="Content Placeholder 2">
            <a:extLst>
              <a:ext uri="{FF2B5EF4-FFF2-40B4-BE49-F238E27FC236}">
                <a16:creationId xmlns:a16="http://schemas.microsoft.com/office/drawing/2014/main" id="{AC158073-DBFA-47BD-BA27-69EAAE00A626}"/>
              </a:ext>
            </a:extLst>
          </p:cNvPr>
          <p:cNvSpPr>
            <a:spLocks noGrp="1"/>
          </p:cNvSpPr>
          <p:nvPr>
            <p:ph idx="1"/>
          </p:nvPr>
        </p:nvSpPr>
        <p:spPr>
          <a:xfrm>
            <a:off x="179512" y="476672"/>
            <a:ext cx="8229600" cy="5069160"/>
          </a:xfrm>
        </p:spPr>
        <p:txBody>
          <a:bodyPr>
            <a:normAutofit/>
          </a:bodyPr>
          <a:lstStyle/>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Developing an understanding and awareness of services available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value of positive communication and care</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Identify the challenges faced as an older person </a:t>
            </a:r>
          </a:p>
          <a:p>
            <a:r>
              <a:rPr lang="en-GB" sz="2400" dirty="0">
                <a:latin typeface="Arial" panose="020B0604020202020204" pitchFamily="34" charset="0"/>
                <a:cs typeface="Arial" panose="020B0604020202020204" pitchFamily="34" charset="0"/>
              </a:rPr>
              <a:t>What can be done to improve the lives of older people </a:t>
            </a:r>
            <a:r>
              <a:rPr lang="en-GB" sz="4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672773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67FBCE-990B-41F4-AB4E-25F420862C20}"/>
              </a:ext>
            </a:extLst>
          </p:cNvPr>
          <p:cNvSpPr>
            <a:spLocks noGrp="1"/>
          </p:cNvSpPr>
          <p:nvPr>
            <p:ph idx="1"/>
          </p:nvPr>
        </p:nvSpPr>
        <p:spPr>
          <a:xfrm>
            <a:off x="457200" y="404664"/>
            <a:ext cx="8229600" cy="4896545"/>
          </a:xfrm>
        </p:spPr>
        <p:txBody>
          <a:bodyPr>
            <a:normAutofit/>
          </a:bodyPr>
          <a:lstStyle/>
          <a:p>
            <a:pPr marL="0" indent="0">
              <a:buNone/>
            </a:pPr>
            <a:endParaRPr lang="en-GB" sz="2400" dirty="0"/>
          </a:p>
          <a:p>
            <a:r>
              <a:rPr lang="en-GB" sz="2400" dirty="0"/>
              <a:t>Living well as an older person </a:t>
            </a:r>
          </a:p>
          <a:p>
            <a:endParaRPr lang="en-GB" sz="2400" dirty="0"/>
          </a:p>
          <a:p>
            <a:r>
              <a:rPr lang="en-GB" sz="2400" dirty="0"/>
              <a:t>End of Life </a:t>
            </a:r>
          </a:p>
          <a:p>
            <a:endParaRPr lang="en-GB" sz="2400" dirty="0"/>
          </a:p>
          <a:p>
            <a:r>
              <a:rPr lang="en-GB" sz="2400" dirty="0"/>
              <a:t>Recommendations for improvement </a:t>
            </a:r>
          </a:p>
          <a:p>
            <a:endParaRPr lang="en-GB" sz="2400" dirty="0"/>
          </a:p>
          <a:p>
            <a:r>
              <a:rPr lang="en-GB" sz="2400" dirty="0"/>
              <a:t>Understanding and awareness of policy and legislation </a:t>
            </a:r>
          </a:p>
        </p:txBody>
      </p:sp>
    </p:spTree>
    <p:extLst>
      <p:ext uri="{BB962C8B-B14F-4D97-AF65-F5344CB8AC3E}">
        <p14:creationId xmlns:p14="http://schemas.microsoft.com/office/powerpoint/2010/main" val="3747625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72DE6-43D0-439F-B021-2F251AA94E76}"/>
              </a:ext>
            </a:extLst>
          </p:cNvPr>
          <p:cNvSpPr>
            <a:spLocks noGrp="1"/>
          </p:cNvSpPr>
          <p:nvPr>
            <p:ph type="title"/>
          </p:nvPr>
        </p:nvSpPr>
        <p:spPr/>
        <p:txBody>
          <a:bodyPr/>
          <a:lstStyle/>
          <a:p>
            <a:r>
              <a:rPr lang="en-GB" dirty="0"/>
              <a:t>Living Well </a:t>
            </a:r>
          </a:p>
        </p:txBody>
      </p:sp>
      <p:sp>
        <p:nvSpPr>
          <p:cNvPr id="3" name="Content Placeholder 2">
            <a:extLst>
              <a:ext uri="{FF2B5EF4-FFF2-40B4-BE49-F238E27FC236}">
                <a16:creationId xmlns:a16="http://schemas.microsoft.com/office/drawing/2014/main" id="{07EEFDDC-8DE8-4B21-80D1-2D9F95727C2A}"/>
              </a:ext>
            </a:extLst>
          </p:cNvPr>
          <p:cNvSpPr>
            <a:spLocks noGrp="1"/>
          </p:cNvSpPr>
          <p:nvPr>
            <p:ph idx="1"/>
          </p:nvPr>
        </p:nvSpPr>
        <p:spPr/>
        <p:txBody>
          <a:bodyPr>
            <a:normAutofit/>
          </a:bodyPr>
          <a:lstStyle/>
          <a:p>
            <a:r>
              <a:rPr lang="en-GB" dirty="0"/>
              <a:t>What does it mean to live well ?</a:t>
            </a:r>
          </a:p>
          <a:p>
            <a:r>
              <a:rPr lang="en-GB" dirty="0"/>
              <a:t>What do we need ?</a:t>
            </a:r>
          </a:p>
          <a:p>
            <a:r>
              <a:rPr lang="en-GB" dirty="0"/>
              <a:t>What do we understand from the term "well being” ?</a:t>
            </a:r>
          </a:p>
          <a:p>
            <a:r>
              <a:rPr lang="en-GB" dirty="0"/>
              <a:t>What does it mean to the older person ?</a:t>
            </a:r>
          </a:p>
          <a:p>
            <a:r>
              <a:rPr lang="en-GB" dirty="0"/>
              <a:t>What does the older person need ?</a:t>
            </a:r>
          </a:p>
          <a:p>
            <a:endParaRPr lang="en-GB" dirty="0"/>
          </a:p>
          <a:p>
            <a:endParaRPr lang="en-GB" dirty="0"/>
          </a:p>
        </p:txBody>
      </p:sp>
    </p:spTree>
    <p:extLst>
      <p:ext uri="{BB962C8B-B14F-4D97-AF65-F5344CB8AC3E}">
        <p14:creationId xmlns:p14="http://schemas.microsoft.com/office/powerpoint/2010/main" val="2912417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F97E8-B92D-47D4-BF73-5DBA3943CCD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F28BA39-1E79-4D2E-B42F-F947373FECD4}"/>
              </a:ext>
            </a:extLst>
          </p:cNvPr>
          <p:cNvSpPr>
            <a:spLocks noGrp="1"/>
          </p:cNvSpPr>
          <p:nvPr>
            <p:ph idx="1"/>
          </p:nvPr>
        </p:nvSpPr>
        <p:spPr/>
        <p:txBody>
          <a:bodyPr/>
          <a:lstStyle/>
          <a:p>
            <a:r>
              <a:rPr lang="en-GB" dirty="0"/>
              <a:t>At the end of life how can we ensure people die well ?</a:t>
            </a:r>
          </a:p>
          <a:p>
            <a:endParaRPr lang="en-GB" dirty="0"/>
          </a:p>
          <a:p>
            <a:r>
              <a:rPr lang="en-GB" dirty="0"/>
              <a:t>What does this mean ?</a:t>
            </a:r>
          </a:p>
          <a:p>
            <a:endParaRPr lang="en-GB" dirty="0"/>
          </a:p>
          <a:p>
            <a:r>
              <a:rPr lang="en-GB" dirty="0"/>
              <a:t>How can we achieve it ?</a:t>
            </a:r>
          </a:p>
        </p:txBody>
      </p:sp>
    </p:spTree>
    <p:extLst>
      <p:ext uri="{BB962C8B-B14F-4D97-AF65-F5344CB8AC3E}">
        <p14:creationId xmlns:p14="http://schemas.microsoft.com/office/powerpoint/2010/main" val="3038227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17717-553B-4BDE-90A3-DA6264620F0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F3845FF-40FD-48D3-8714-170FA142E68E}"/>
              </a:ext>
            </a:extLst>
          </p:cNvPr>
          <p:cNvSpPr>
            <a:spLocks noGrp="1"/>
          </p:cNvSpPr>
          <p:nvPr>
            <p:ph idx="1"/>
          </p:nvPr>
        </p:nvSpPr>
        <p:spPr/>
        <p:txBody>
          <a:bodyPr/>
          <a:lstStyle/>
          <a:p>
            <a:endParaRPr lang="en-GB" dirty="0"/>
          </a:p>
          <a:p>
            <a:pPr marL="0" indent="0">
              <a:buNone/>
            </a:pPr>
            <a:endParaRPr lang="en-GB" dirty="0"/>
          </a:p>
          <a:p>
            <a:pPr algn="ctr"/>
            <a:r>
              <a:rPr lang="en-GB" sz="5400" b="1" dirty="0"/>
              <a:t>How can we Live Well?</a:t>
            </a:r>
          </a:p>
        </p:txBody>
      </p:sp>
    </p:spTree>
    <p:extLst>
      <p:ext uri="{BB962C8B-B14F-4D97-AF65-F5344CB8AC3E}">
        <p14:creationId xmlns:p14="http://schemas.microsoft.com/office/powerpoint/2010/main" val="1611026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endParaRPr lang="en-US" dirty="0"/>
          </a:p>
        </p:txBody>
      </p:sp>
      <p:sp>
        <p:nvSpPr>
          <p:cNvPr id="3" name="Content Placeholder 2"/>
          <p:cNvSpPr>
            <a:spLocks noGrp="1"/>
          </p:cNvSpPr>
          <p:nvPr>
            <p:ph idx="1"/>
          </p:nvPr>
        </p:nvSpPr>
        <p:spPr>
          <a:xfrm>
            <a:off x="457200" y="274638"/>
            <a:ext cx="8229600" cy="5242595"/>
          </a:xfrm>
        </p:spPr>
        <p:txBody>
          <a:bodyPr>
            <a:normAutofit/>
          </a:bodyPr>
          <a:lstStyle/>
          <a:p>
            <a:endParaRPr lang="en-US" dirty="0"/>
          </a:p>
          <a:p>
            <a:r>
              <a:rPr lang="en-US" dirty="0"/>
              <a:t>Lectures</a:t>
            </a:r>
          </a:p>
          <a:p>
            <a:endParaRPr lang="en-US" dirty="0"/>
          </a:p>
          <a:p>
            <a:r>
              <a:rPr lang="en-US" dirty="0"/>
              <a:t>Discussion </a:t>
            </a:r>
          </a:p>
          <a:p>
            <a:endParaRPr lang="en-US" dirty="0"/>
          </a:p>
          <a:p>
            <a:r>
              <a:rPr lang="en-US" dirty="0"/>
              <a:t>Independent Study </a:t>
            </a:r>
          </a:p>
          <a:p>
            <a:endParaRPr lang="en-US" dirty="0"/>
          </a:p>
          <a:p>
            <a:endParaRPr lang="en-US" dirty="0"/>
          </a:p>
        </p:txBody>
      </p:sp>
      <p:sp>
        <p:nvSpPr>
          <p:cNvPr id="4" name="Rectangle 3"/>
          <p:cNvSpPr/>
          <p:nvPr/>
        </p:nvSpPr>
        <p:spPr>
          <a:xfrm>
            <a:off x="583365" y="764704"/>
            <a:ext cx="8579296" cy="461665"/>
          </a:xfrm>
          <a:prstGeom prst="rect">
            <a:avLst/>
          </a:prstGeom>
        </p:spPr>
        <p:txBody>
          <a:bodyPr wrap="square">
            <a:spAutoFit/>
          </a:bodyPr>
          <a:lstStyle/>
          <a:p>
            <a:pPr fontAlgn="base"/>
            <a:endParaRPr lang="en-GB" sz="2400" dirty="0"/>
          </a:p>
        </p:txBody>
      </p:sp>
    </p:spTree>
    <p:extLst>
      <p:ext uri="{BB962C8B-B14F-4D97-AF65-F5344CB8AC3E}">
        <p14:creationId xmlns:p14="http://schemas.microsoft.com/office/powerpoint/2010/main" val="3451854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5328593"/>
          </a:xfrm>
        </p:spPr>
        <p:txBody>
          <a:bodyPr>
            <a:normAutofit/>
          </a:bodyPr>
          <a:lstStyle/>
          <a:p>
            <a:pPr marL="0" indent="0">
              <a:buFont typeface="Wingdings 2" panose="05020102010507070707" pitchFamily="18" charset="2"/>
              <a:buNone/>
              <a:defRPr/>
            </a:pPr>
            <a:endParaRPr lang="en-GB" dirty="0"/>
          </a:p>
          <a:p>
            <a:r>
              <a:rPr lang="en-US" dirty="0"/>
              <a:t>Assessment </a:t>
            </a:r>
          </a:p>
          <a:p>
            <a:endParaRPr lang="en-US" dirty="0"/>
          </a:p>
          <a:p>
            <a:r>
              <a:rPr lang="en-US" dirty="0"/>
              <a:t>Discussion/debate  -  Equivalency 2000 words   -  31st March 2023</a:t>
            </a:r>
          </a:p>
          <a:p>
            <a:endParaRPr lang="en-US" dirty="0"/>
          </a:p>
          <a:p>
            <a:r>
              <a:rPr lang="en-US" dirty="0"/>
              <a:t>Report 2000 words  - 28</a:t>
            </a:r>
            <a:r>
              <a:rPr lang="en-US" baseline="30000" dirty="0"/>
              <a:t>th</a:t>
            </a:r>
            <a:r>
              <a:rPr lang="en-US" dirty="0"/>
              <a:t> April  2023 </a:t>
            </a:r>
          </a:p>
        </p:txBody>
      </p:sp>
    </p:spTree>
    <p:extLst>
      <p:ext uri="{BB962C8B-B14F-4D97-AF65-F5344CB8AC3E}">
        <p14:creationId xmlns:p14="http://schemas.microsoft.com/office/powerpoint/2010/main" val="1882189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4968553"/>
          </a:xfrm>
        </p:spPr>
        <p:txBody>
          <a:bodyPr>
            <a:normAutofit/>
          </a:bodyPr>
          <a:lstStyle/>
          <a:p>
            <a:pPr marL="0" indent="0">
              <a:buNone/>
            </a:pPr>
            <a:r>
              <a:rPr lang="en-GB" sz="2800" dirty="0"/>
              <a:t>Discussion : </a:t>
            </a:r>
          </a:p>
          <a:p>
            <a:pPr marL="0" indent="0">
              <a:buNone/>
            </a:pPr>
            <a:endParaRPr lang="en-GB" sz="2800" dirty="0"/>
          </a:p>
          <a:p>
            <a:pPr marL="0" indent="0" algn="ctr">
              <a:buNone/>
            </a:pPr>
            <a:r>
              <a:rPr lang="en-GB" sz="2800" b="1" dirty="0"/>
              <a:t>What is </a:t>
            </a:r>
            <a:r>
              <a:rPr lang="en-GB" sz="4000" b="1" dirty="0"/>
              <a:t>your </a:t>
            </a:r>
            <a:r>
              <a:rPr lang="en-GB" sz="2800" b="1" dirty="0"/>
              <a:t>current perception of the older person ?</a:t>
            </a:r>
          </a:p>
          <a:p>
            <a:pPr marL="0" indent="0" algn="ctr">
              <a:buNone/>
            </a:pPr>
            <a:endParaRPr lang="en-GB" sz="2800" b="1" dirty="0"/>
          </a:p>
          <a:p>
            <a:pPr marL="0" indent="0" algn="ctr">
              <a:buNone/>
            </a:pPr>
            <a:r>
              <a:rPr lang="en-GB" sz="2800" b="1" dirty="0"/>
              <a:t>How do </a:t>
            </a:r>
            <a:r>
              <a:rPr lang="en-GB" sz="4400" b="1" dirty="0"/>
              <a:t>you</a:t>
            </a:r>
            <a:r>
              <a:rPr lang="en-GB" sz="2800" b="1" dirty="0"/>
              <a:t> think the older person is viewed in the wider context ?</a:t>
            </a:r>
          </a:p>
          <a:p>
            <a:endParaRPr lang="en-US" sz="2800" dirty="0"/>
          </a:p>
        </p:txBody>
      </p:sp>
    </p:spTree>
    <p:extLst>
      <p:ext uri="{BB962C8B-B14F-4D97-AF65-F5344CB8AC3E}">
        <p14:creationId xmlns:p14="http://schemas.microsoft.com/office/powerpoint/2010/main" val="26353405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44028-6682-49A8-8039-09A828D56404}"/>
              </a:ext>
            </a:extLst>
          </p:cNvPr>
          <p:cNvSpPr>
            <a:spLocks noGrp="1"/>
          </p:cNvSpPr>
          <p:nvPr>
            <p:ph type="title"/>
          </p:nvPr>
        </p:nvSpPr>
        <p:spPr/>
        <p:txBody>
          <a:bodyPr/>
          <a:lstStyle/>
          <a:p>
            <a:r>
              <a:rPr lang="en-GB" dirty="0"/>
              <a:t>Older person ……</a:t>
            </a:r>
          </a:p>
        </p:txBody>
      </p:sp>
      <p:sp>
        <p:nvSpPr>
          <p:cNvPr id="3" name="Content Placeholder 2">
            <a:extLst>
              <a:ext uri="{FF2B5EF4-FFF2-40B4-BE49-F238E27FC236}">
                <a16:creationId xmlns:a16="http://schemas.microsoft.com/office/drawing/2014/main" id="{EE4B4D0B-8159-4310-AF1A-AB36C7AF0BE8}"/>
              </a:ext>
            </a:extLst>
          </p:cNvPr>
          <p:cNvSpPr>
            <a:spLocks noGrp="1"/>
          </p:cNvSpPr>
          <p:nvPr>
            <p:ph idx="1"/>
          </p:nvPr>
        </p:nvSpPr>
        <p:spPr/>
        <p:txBody>
          <a:bodyPr/>
          <a:lstStyle/>
          <a:p>
            <a:r>
              <a:rPr lang="en-GB" dirty="0"/>
              <a:t>First of all we need to ask what we mean by the words. 'Older people’ </a:t>
            </a:r>
          </a:p>
          <a:p>
            <a:r>
              <a:rPr lang="en-GB" dirty="0"/>
              <a:t>Are they in their 60's, 70's, 80's or even 90's? </a:t>
            </a:r>
          </a:p>
          <a:p>
            <a:r>
              <a:rPr lang="en-GB" dirty="0"/>
              <a:t>Does age define the adjective 'older' any longer?</a:t>
            </a:r>
          </a:p>
          <a:p>
            <a:endParaRPr lang="en-GB" dirty="0"/>
          </a:p>
        </p:txBody>
      </p:sp>
    </p:spTree>
    <p:extLst>
      <p:ext uri="{BB962C8B-B14F-4D97-AF65-F5344CB8AC3E}">
        <p14:creationId xmlns:p14="http://schemas.microsoft.com/office/powerpoint/2010/main" val="4170209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57FA16-E5A6-4172-A9F7-F5A6F14562AB}"/>
              </a:ext>
            </a:extLst>
          </p:cNvPr>
          <p:cNvSpPr>
            <a:spLocks noGrp="1"/>
          </p:cNvSpPr>
          <p:nvPr>
            <p:ph idx="1"/>
          </p:nvPr>
        </p:nvSpPr>
        <p:spPr>
          <a:xfrm>
            <a:off x="457200" y="188640"/>
            <a:ext cx="8229600" cy="5328593"/>
          </a:xfrm>
        </p:spPr>
        <p:txBody>
          <a:bodyPr>
            <a:normAutofit/>
          </a:bodyPr>
          <a:lstStyle/>
          <a:p>
            <a:r>
              <a:rPr lang="en-GB" sz="2400" dirty="0"/>
              <a:t>The World Health Organisation (2015) says that 'Most developed world countries have accepted the chronological age of :</a:t>
            </a:r>
          </a:p>
          <a:p>
            <a:r>
              <a:rPr lang="en-GB" sz="2400" dirty="0"/>
              <a:t> </a:t>
            </a:r>
            <a:r>
              <a:rPr lang="en-GB" sz="2400" b="1" dirty="0"/>
              <a:t>65 years as a definition of 'elderly' or older person‘</a:t>
            </a:r>
          </a:p>
          <a:p>
            <a:endParaRPr lang="en-GB" sz="2400" dirty="0"/>
          </a:p>
          <a:p>
            <a:r>
              <a:rPr lang="en-GB" sz="2400" dirty="0"/>
              <a:t>Life expectancy at birth in 1930 was only </a:t>
            </a:r>
            <a:r>
              <a:rPr lang="en-GB" sz="2400" b="1" dirty="0"/>
              <a:t>58 years </a:t>
            </a:r>
            <a:r>
              <a:rPr lang="en-GB" sz="2400" dirty="0"/>
              <a:t>for men and </a:t>
            </a:r>
            <a:r>
              <a:rPr lang="en-GB" sz="2400" b="1" dirty="0"/>
              <a:t>62 years </a:t>
            </a:r>
            <a:r>
              <a:rPr lang="en-GB" sz="2400" dirty="0"/>
              <a:t>for women, and the retirement age was 65.</a:t>
            </a:r>
          </a:p>
          <a:p>
            <a:endParaRPr lang="en-GB" sz="2400" dirty="0"/>
          </a:p>
          <a:p>
            <a:r>
              <a:rPr lang="en-GB" sz="2400" dirty="0"/>
              <a:t>Life expectancy at birth in 2016 was </a:t>
            </a:r>
            <a:r>
              <a:rPr lang="en-GB" sz="2400" b="1" dirty="0"/>
              <a:t>79.2 years</a:t>
            </a:r>
            <a:r>
              <a:rPr lang="en-GB" sz="2400" dirty="0"/>
              <a:t> for males and </a:t>
            </a:r>
            <a:r>
              <a:rPr lang="en-GB" sz="2400" b="1" dirty="0"/>
              <a:t>82.9 years</a:t>
            </a:r>
            <a:r>
              <a:rPr lang="en-GB" sz="2400" dirty="0"/>
              <a:t> for females. </a:t>
            </a:r>
          </a:p>
          <a:p>
            <a:endParaRPr lang="en-GB" dirty="0"/>
          </a:p>
        </p:txBody>
      </p:sp>
    </p:spTree>
    <p:extLst>
      <p:ext uri="{BB962C8B-B14F-4D97-AF65-F5344CB8AC3E}">
        <p14:creationId xmlns:p14="http://schemas.microsoft.com/office/powerpoint/2010/main" val="3679544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37A5D1-6920-4D68-AE85-10BA7A8C5BF6}"/>
              </a:ext>
            </a:extLst>
          </p:cNvPr>
          <p:cNvSpPr>
            <a:spLocks noGrp="1"/>
          </p:cNvSpPr>
          <p:nvPr>
            <p:ph idx="1"/>
          </p:nvPr>
        </p:nvSpPr>
        <p:spPr>
          <a:xfrm>
            <a:off x="457200" y="332656"/>
            <a:ext cx="8229600" cy="5184577"/>
          </a:xfrm>
        </p:spPr>
        <p:txBody>
          <a:bodyPr/>
          <a:lstStyle/>
          <a:p>
            <a:pPr fontAlgn="base"/>
            <a:r>
              <a:rPr lang="en-US" b="1" dirty="0"/>
              <a:t>The older population</a:t>
            </a:r>
          </a:p>
          <a:p>
            <a:pPr fontAlgn="base"/>
            <a:endParaRPr lang="en-US" b="1" dirty="0"/>
          </a:p>
          <a:p>
            <a:r>
              <a:rPr lang="en-US" sz="2800" dirty="0"/>
              <a:t>Older age is generally considered to be 65 years and above in most developed countries, and then subdivided into young-old (65 to 74), old (75 to 84) and old-old (85 and over).</a:t>
            </a:r>
          </a:p>
          <a:p>
            <a:endParaRPr lang="en-GB" dirty="0"/>
          </a:p>
        </p:txBody>
      </p:sp>
      <p:sp>
        <p:nvSpPr>
          <p:cNvPr id="4" name="Rectangle 3">
            <a:extLst>
              <a:ext uri="{FF2B5EF4-FFF2-40B4-BE49-F238E27FC236}">
                <a16:creationId xmlns:a16="http://schemas.microsoft.com/office/drawing/2014/main" id="{8E7E19F0-FAB6-43BC-80E1-3DF4B422D15A}"/>
              </a:ext>
            </a:extLst>
          </p:cNvPr>
          <p:cNvSpPr/>
          <p:nvPr/>
        </p:nvSpPr>
        <p:spPr>
          <a:xfrm>
            <a:off x="683568" y="4437112"/>
            <a:ext cx="8229600" cy="646331"/>
          </a:xfrm>
          <a:prstGeom prst="rect">
            <a:avLst/>
          </a:prstGeom>
        </p:spPr>
        <p:txBody>
          <a:bodyPr wrap="square">
            <a:spAutoFit/>
          </a:bodyPr>
          <a:lstStyle/>
          <a:p>
            <a:r>
              <a:rPr lang="en-GB" dirty="0"/>
              <a:t>www.gov.uk/government/publications/better-mental-health-jsna-toolkit/7-living-well-in-older-years</a:t>
            </a:r>
          </a:p>
        </p:txBody>
      </p:sp>
    </p:spTree>
    <p:extLst>
      <p:ext uri="{BB962C8B-B14F-4D97-AF65-F5344CB8AC3E}">
        <p14:creationId xmlns:p14="http://schemas.microsoft.com/office/powerpoint/2010/main" val="29974937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003193-5323-47DB-B94E-B092DE8D36A5}"/>
              </a:ext>
            </a:extLst>
          </p:cNvPr>
          <p:cNvSpPr>
            <a:spLocks noGrp="1"/>
          </p:cNvSpPr>
          <p:nvPr>
            <p:ph idx="1"/>
          </p:nvPr>
        </p:nvSpPr>
        <p:spPr>
          <a:xfrm>
            <a:off x="457200" y="404664"/>
            <a:ext cx="8229600" cy="5112569"/>
          </a:xfrm>
        </p:spPr>
        <p:txBody>
          <a:bodyPr>
            <a:normAutofit/>
          </a:bodyPr>
          <a:lstStyle/>
          <a:p>
            <a:endParaRPr lang="en-US" dirty="0"/>
          </a:p>
          <a:p>
            <a:endParaRPr lang="en-US" dirty="0"/>
          </a:p>
          <a:p>
            <a:r>
              <a:rPr lang="en-US" sz="2800" dirty="0"/>
              <a:t>By 2035, almost a quarter of the population in England will be over the age of 65 and the number of people aged 85 and over will be almost two-and-a-half-times larger than in 2010. </a:t>
            </a:r>
            <a:endParaRPr lang="en-GB" sz="2800" dirty="0"/>
          </a:p>
        </p:txBody>
      </p:sp>
      <p:sp>
        <p:nvSpPr>
          <p:cNvPr id="4" name="Rectangle 3">
            <a:extLst>
              <a:ext uri="{FF2B5EF4-FFF2-40B4-BE49-F238E27FC236}">
                <a16:creationId xmlns:a16="http://schemas.microsoft.com/office/drawing/2014/main" id="{6C1577F3-C6CB-4AD0-B08A-F87081F6F3D7}"/>
              </a:ext>
            </a:extLst>
          </p:cNvPr>
          <p:cNvSpPr/>
          <p:nvPr/>
        </p:nvSpPr>
        <p:spPr>
          <a:xfrm>
            <a:off x="683568" y="4293096"/>
            <a:ext cx="8136904" cy="646331"/>
          </a:xfrm>
          <a:prstGeom prst="rect">
            <a:avLst/>
          </a:prstGeom>
        </p:spPr>
        <p:txBody>
          <a:bodyPr wrap="square">
            <a:spAutoFit/>
          </a:bodyPr>
          <a:lstStyle/>
          <a:p>
            <a:r>
              <a:rPr lang="en-GB" dirty="0"/>
              <a:t>www.gov.uk/government/publications/better-mental-health-jsna-toolkit/7-living-well-in-older-years</a:t>
            </a:r>
          </a:p>
        </p:txBody>
      </p:sp>
    </p:spTree>
    <p:extLst>
      <p:ext uri="{BB962C8B-B14F-4D97-AF65-F5344CB8AC3E}">
        <p14:creationId xmlns:p14="http://schemas.microsoft.com/office/powerpoint/2010/main" val="19749829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2C55F0-2AB8-4AF2-A079-D4DD3D887D5F}"/>
              </a:ext>
            </a:extLst>
          </p:cNvPr>
          <p:cNvSpPr>
            <a:spLocks noGrp="1"/>
          </p:cNvSpPr>
          <p:nvPr>
            <p:ph idx="1"/>
          </p:nvPr>
        </p:nvSpPr>
        <p:spPr/>
        <p:txBody>
          <a:bodyPr>
            <a:normAutofit/>
          </a:bodyPr>
          <a:lstStyle/>
          <a:p>
            <a:r>
              <a:rPr lang="en-US" sz="2800" dirty="0"/>
              <a:t>Although ‘older age’ does not necessarily reflect ‘functional ability’, understanding the size of older population provides some basis for commissioners to plan services that meet the needs of older people now and in the future.</a:t>
            </a:r>
            <a:endParaRPr lang="en-GB" sz="2800" dirty="0"/>
          </a:p>
        </p:txBody>
      </p:sp>
      <p:sp>
        <p:nvSpPr>
          <p:cNvPr id="4" name="Rectangle 3">
            <a:extLst>
              <a:ext uri="{FF2B5EF4-FFF2-40B4-BE49-F238E27FC236}">
                <a16:creationId xmlns:a16="http://schemas.microsoft.com/office/drawing/2014/main" id="{2259EC15-1AE8-46E0-BD08-E2369575DEC2}"/>
              </a:ext>
            </a:extLst>
          </p:cNvPr>
          <p:cNvSpPr/>
          <p:nvPr/>
        </p:nvSpPr>
        <p:spPr>
          <a:xfrm>
            <a:off x="827584" y="4348359"/>
            <a:ext cx="7992888" cy="646331"/>
          </a:xfrm>
          <a:prstGeom prst="rect">
            <a:avLst/>
          </a:prstGeom>
        </p:spPr>
        <p:txBody>
          <a:bodyPr wrap="square">
            <a:spAutoFit/>
          </a:bodyPr>
          <a:lstStyle/>
          <a:p>
            <a:r>
              <a:rPr lang="en-GB" dirty="0"/>
              <a:t>www.gov.uk/government/publications/better-mental-health-jsna-toolkit/7-living-well-in-older-years</a:t>
            </a:r>
          </a:p>
        </p:txBody>
      </p:sp>
    </p:spTree>
    <p:extLst>
      <p:ext uri="{BB962C8B-B14F-4D97-AF65-F5344CB8AC3E}">
        <p14:creationId xmlns:p14="http://schemas.microsoft.com/office/powerpoint/2010/main" val="19607583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FF1CE-86BD-47DA-B04F-1F3BF0BE16E6}"/>
              </a:ext>
            </a:extLst>
          </p:cNvPr>
          <p:cNvSpPr>
            <a:spLocks noGrp="1"/>
          </p:cNvSpPr>
          <p:nvPr>
            <p:ph type="title"/>
          </p:nvPr>
        </p:nvSpPr>
        <p:spPr/>
        <p:txBody>
          <a:bodyPr/>
          <a:lstStyle/>
          <a:p>
            <a:r>
              <a:rPr lang="en-GB" dirty="0"/>
              <a:t>Functional Ability </a:t>
            </a:r>
          </a:p>
        </p:txBody>
      </p:sp>
      <p:sp>
        <p:nvSpPr>
          <p:cNvPr id="3" name="Content Placeholder 2">
            <a:extLst>
              <a:ext uri="{FF2B5EF4-FFF2-40B4-BE49-F238E27FC236}">
                <a16:creationId xmlns:a16="http://schemas.microsoft.com/office/drawing/2014/main" id="{B526223F-56F0-4B04-A31E-5205D887CB82}"/>
              </a:ext>
            </a:extLst>
          </p:cNvPr>
          <p:cNvSpPr>
            <a:spLocks noGrp="1"/>
          </p:cNvSpPr>
          <p:nvPr>
            <p:ph idx="1"/>
          </p:nvPr>
        </p:nvSpPr>
        <p:spPr/>
        <p:txBody>
          <a:bodyPr/>
          <a:lstStyle/>
          <a:p>
            <a:endParaRPr lang="en-GB" dirty="0"/>
          </a:p>
          <a:p>
            <a:r>
              <a:rPr lang="en-GB" dirty="0"/>
              <a:t>What does this mean ?</a:t>
            </a:r>
          </a:p>
          <a:p>
            <a:endParaRPr lang="en-GB" dirty="0"/>
          </a:p>
        </p:txBody>
      </p:sp>
    </p:spTree>
    <p:extLst>
      <p:ext uri="{BB962C8B-B14F-4D97-AF65-F5344CB8AC3E}">
        <p14:creationId xmlns:p14="http://schemas.microsoft.com/office/powerpoint/2010/main" val="18613904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3D95D-5BD9-4A18-B29A-EADFAD448C0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CBFEBFC-624B-47E4-A6D6-038F2DAB69EC}"/>
              </a:ext>
            </a:extLst>
          </p:cNvPr>
          <p:cNvSpPr>
            <a:spLocks noGrp="1"/>
          </p:cNvSpPr>
          <p:nvPr>
            <p:ph idx="1"/>
          </p:nvPr>
        </p:nvSpPr>
        <p:spPr/>
        <p:txBody>
          <a:bodyPr/>
          <a:lstStyle/>
          <a:p>
            <a:r>
              <a:rPr lang="en-GB" dirty="0"/>
              <a:t>The physical , psychological, cognitive and social ability to carry on normal activities in life .</a:t>
            </a:r>
          </a:p>
        </p:txBody>
      </p:sp>
    </p:spTree>
    <p:extLst>
      <p:ext uri="{BB962C8B-B14F-4D97-AF65-F5344CB8AC3E}">
        <p14:creationId xmlns:p14="http://schemas.microsoft.com/office/powerpoint/2010/main" val="36379160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A28A1-2BF0-4567-A30D-586DB85E224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8913A76-4D90-48C5-A087-B8936CBBD02B}"/>
              </a:ext>
            </a:extLst>
          </p:cNvPr>
          <p:cNvSpPr>
            <a:spLocks noGrp="1"/>
          </p:cNvSpPr>
          <p:nvPr>
            <p:ph idx="1"/>
          </p:nvPr>
        </p:nvSpPr>
        <p:spPr/>
        <p:txBody>
          <a:bodyPr/>
          <a:lstStyle/>
          <a:p>
            <a:r>
              <a:rPr lang="en-GB" dirty="0"/>
              <a:t>How can we ensure the older person maintains function ability ?</a:t>
            </a:r>
          </a:p>
          <a:p>
            <a:endParaRPr lang="en-GB" dirty="0"/>
          </a:p>
          <a:p>
            <a:r>
              <a:rPr lang="en-GB" dirty="0"/>
              <a:t>What does the future look like for older people ?</a:t>
            </a:r>
          </a:p>
        </p:txBody>
      </p:sp>
    </p:spTree>
    <p:extLst>
      <p:ext uri="{BB962C8B-B14F-4D97-AF65-F5344CB8AC3E}">
        <p14:creationId xmlns:p14="http://schemas.microsoft.com/office/powerpoint/2010/main" val="8020782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3C799-9196-405A-B0B2-9220659988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F9BE819-DE78-40B5-913F-BEEF38E226DA}"/>
              </a:ext>
            </a:extLst>
          </p:cNvPr>
          <p:cNvSpPr>
            <a:spLocks noGrp="1"/>
          </p:cNvSpPr>
          <p:nvPr>
            <p:ph idx="1"/>
          </p:nvPr>
        </p:nvSpPr>
        <p:spPr/>
        <p:txBody>
          <a:bodyPr/>
          <a:lstStyle/>
          <a:p>
            <a:r>
              <a:rPr lang="en-GB" dirty="0"/>
              <a:t>Legislation and Policy should be framed to improve the functional ability of all older people .</a:t>
            </a:r>
          </a:p>
          <a:p>
            <a:endParaRPr lang="en-GB" dirty="0"/>
          </a:p>
          <a:p>
            <a:r>
              <a:rPr lang="en-GB" dirty="0"/>
              <a:t>Healthy ageing is the focus of WHO’s work on </a:t>
            </a:r>
            <a:r>
              <a:rPr lang="en-GB"/>
              <a:t>ageing between 2015 – 2030. </a:t>
            </a:r>
            <a:endParaRPr lang="en-GB" dirty="0"/>
          </a:p>
        </p:txBody>
      </p:sp>
    </p:spTree>
    <p:extLst>
      <p:ext uri="{BB962C8B-B14F-4D97-AF65-F5344CB8AC3E}">
        <p14:creationId xmlns:p14="http://schemas.microsoft.com/office/powerpoint/2010/main" val="335311141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303dbf9b-b85b-46a0-94f1-894078c07ecd"/>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TotalTime>
  <Words>567</Words>
  <Application>Microsoft Office PowerPoint</Application>
  <PresentationFormat>On-screen Show (4:3)</PresentationFormat>
  <Paragraphs>89</Paragraphs>
  <Slides>19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Myriad Pro</vt:lpstr>
      <vt:lpstr>Arial</vt:lpstr>
      <vt:lpstr>Calibri</vt:lpstr>
      <vt:lpstr>Wingdings 2</vt:lpstr>
      <vt:lpstr>20140311PresentationUWTSDTemplate</vt:lpstr>
      <vt:lpstr>PowerPoint Presentation</vt:lpstr>
      <vt:lpstr>What Will be Covered in this Module ?</vt:lpstr>
      <vt:lpstr> </vt:lpstr>
      <vt:lpstr>PowerPoint Presentation</vt:lpstr>
      <vt:lpstr>Living Well </vt:lpstr>
      <vt:lpstr>PowerPoint Presentation</vt:lpstr>
      <vt:lpstr>PowerPoint Presentation</vt:lpstr>
      <vt:lpstr> </vt:lpstr>
      <vt:lpstr>PowerPoint Presentation</vt:lpstr>
      <vt:lpstr>PowerPoint Presentation</vt:lpstr>
      <vt:lpstr>Older person ……</vt:lpstr>
      <vt:lpstr>PowerPoint Presentation</vt:lpstr>
      <vt:lpstr>PowerPoint Presentation</vt:lpstr>
      <vt:lpstr>PowerPoint Presentation</vt:lpstr>
      <vt:lpstr>PowerPoint Presentation</vt:lpstr>
      <vt:lpstr>Functional Ability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Amanda Owens</cp:lastModifiedBy>
  <cp:revision>82</cp:revision>
  <cp:lastPrinted>2019-02-13T13:54:42Z</cp:lastPrinted>
  <dcterms:created xsi:type="dcterms:W3CDTF">2015-04-14T15:21:28Z</dcterms:created>
  <dcterms:modified xsi:type="dcterms:W3CDTF">2023-01-30T17:13:32Z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