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1" d="100"/>
          <a:sy n="91" d="100"/>
        </p:scale>
        <p:origin x="78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6261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My name is [Name] and today I will present a critical evaluation of the NHS App as a digital innovation in UK health and social care, focusing on workforce, service delivery, and patient experience.</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NHS App is NHS England's digital front door, used by over 39 million people. Today I'll cover three focus areas: workforce, service delivery, and patients and community.</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NHS App connects directly to GP clinical systems and the NHS Spine, giving patients real-time access to prescriptions, appointments, and records, wherever they are in England.</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Usage figures show the scale of this innovation: over 39 million registered users and tens of millions of monthly interactions. This sits within a clear policy context — the NHS Long Term Plan and the 10 Year Health Plan both position the app as central to the future of NHS access.</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app reduces administrative burden by displacing tens of millions of phone-based requests. But staff need formal recognition and training for their growing digital support responsibilities.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Critically, the workforce impact isn't all positive. Staff have absorbed new digital support responsibilities informally, and clinicians face new pressures managing patient-initiated contact after unmediated record access.</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Service delivery benefits are substantial — 24/7 access, reduced call volumes, and integration into hospital pathways. But integration is inconsistent across ICBs, risking a two-tier digital NHS.</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Patients benefit from empowerment and strong engagement. But digital exclusion is a real equity concern — we must ensure non-digital alternatives remain available for those who need them.</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Three evidence-based recommendations: digital inclusion support to prevent exclusion, formal workforce training and recognition, and consistent national integration standards to avoid a two-tier digital NHS.</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conclusion, the NHS App is a genuine success story in digital transformation, but its future impact depends on whether the NHS closes the digital inclusion gap and properly recognises the workforce changes it has created.</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References slide 1 of 3, UWTSD Harvard style. 12 sources cited in total.</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References slide 2 of 3, UWTSD Harvard style. 12 sources cited in total.</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References slide 3 of 3, UWTSD Harvard style. 12 sources cited in total.</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7.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B2545"/>
        </a:solidFill>
        <a:effectLst/>
      </p:bgPr>
    </p:bg>
    <p:spTree>
      <p:nvGrpSpPr>
        <p:cNvPr id="1" name=""/>
        <p:cNvGrpSpPr/>
        <p:nvPr/>
      </p:nvGrpSpPr>
      <p:grpSpPr>
        <a:xfrm>
          <a:off x="0" y="0"/>
          <a:ext cx="0" cy="0"/>
          <a:chOff x="0" y="0"/>
          <a:chExt cx="0" cy="0"/>
        </a:xfrm>
      </p:grpSpPr>
      <p:sp>
        <p:nvSpPr>
          <p:cNvPr id="2" name="Shape 0"/>
          <p:cNvSpPr/>
          <p:nvPr/>
        </p:nvSpPr>
        <p:spPr>
          <a:xfrm>
            <a:off x="0" y="0"/>
            <a:ext cx="9144000" cy="1051560"/>
          </a:xfrm>
          <a:prstGeom prst="rect">
            <a:avLst/>
          </a:prstGeom>
          <a:solidFill>
            <a:srgbClr val="1768AC"/>
          </a:solidFill>
          <a:ln w="12700">
            <a:solidFill>
              <a:srgbClr val="1768AC"/>
            </a:solidFill>
            <a:prstDash val="solid"/>
          </a:ln>
        </p:spPr>
      </p:sp>
      <p:pic>
        <p:nvPicPr>
          <p:cNvPr id="3" name="Image 0" descr="preencoded.png"/>
          <p:cNvPicPr>
            <a:picLocks noChangeAspect="1"/>
          </p:cNvPicPr>
          <p:nvPr/>
        </p:nvPicPr>
        <p:blipFill>
          <a:blip r:embed="rId3"/>
          <a:stretch>
            <a:fillRect/>
          </a:stretch>
        </p:blipFill>
        <p:spPr>
          <a:xfrm>
            <a:off x="8092440" y="164592"/>
            <a:ext cx="685800" cy="731520"/>
          </a:xfrm>
          <a:prstGeom prst="rect">
            <a:avLst/>
          </a:prstGeom>
        </p:spPr>
      </p:pic>
      <p:sp>
        <p:nvSpPr>
          <p:cNvPr id="4" name="Text 1"/>
          <p:cNvSpPr/>
          <p:nvPr/>
        </p:nvSpPr>
        <p:spPr>
          <a:xfrm>
            <a:off x="320040" y="256032"/>
            <a:ext cx="7498080" cy="548640"/>
          </a:xfrm>
          <a:prstGeom prst="rect">
            <a:avLst/>
          </a:prstGeom>
          <a:noFill/>
          <a:ln/>
        </p:spPr>
        <p:txBody>
          <a:bodyPr wrap="square" rtlCol="0" anchor="ctr"/>
          <a:lstStyle/>
          <a:p>
            <a:pPr marL="0" indent="0">
              <a:buNone/>
            </a:pPr>
            <a:r>
              <a:rPr lang="en-US" sz="1100" dirty="0">
                <a:solidFill>
                  <a:srgbClr val="DCEEF7"/>
                </a:solidFill>
                <a:latin typeface="Arial" pitchFamily="34" charset="0"/>
                <a:ea typeface="Arial" pitchFamily="34" charset="-122"/>
                <a:cs typeface="Arial" pitchFamily="34" charset="-120"/>
              </a:rPr>
              <a:t>BMHP6026 – Digital Transformation in the Health and Care Professions</a:t>
            </a:r>
            <a:endParaRPr lang="en-US" sz="1100" dirty="0"/>
          </a:p>
        </p:txBody>
      </p:sp>
      <p:sp>
        <p:nvSpPr>
          <p:cNvPr id="5" name="Text 2"/>
          <p:cNvSpPr/>
          <p:nvPr/>
        </p:nvSpPr>
        <p:spPr>
          <a:xfrm>
            <a:off x="457200" y="1234440"/>
            <a:ext cx="8229600" cy="777240"/>
          </a:xfrm>
          <a:prstGeom prst="rect">
            <a:avLst/>
          </a:prstGeom>
          <a:noFill/>
          <a:ln/>
        </p:spPr>
        <p:txBody>
          <a:bodyPr wrap="square" rtlCol="0" anchor="ctr"/>
          <a:lstStyle/>
          <a:p>
            <a:pPr marL="0" indent="0" algn="ctr">
              <a:buNone/>
            </a:pPr>
            <a:r>
              <a:rPr lang="en-US" sz="3400" b="1" dirty="0">
                <a:solidFill>
                  <a:srgbClr val="FFFFFF"/>
                </a:solidFill>
                <a:latin typeface="Arial" pitchFamily="34" charset="0"/>
                <a:ea typeface="Arial" pitchFamily="34" charset="-122"/>
                <a:cs typeface="Arial" pitchFamily="34" charset="-120"/>
              </a:rPr>
              <a:t>The NHS App: The Digital Front Door</a:t>
            </a:r>
            <a:endParaRPr lang="en-US" sz="3400" dirty="0"/>
          </a:p>
        </p:txBody>
      </p:sp>
      <p:sp>
        <p:nvSpPr>
          <p:cNvPr id="6" name="Text 3"/>
          <p:cNvSpPr/>
          <p:nvPr/>
        </p:nvSpPr>
        <p:spPr>
          <a:xfrm>
            <a:off x="457200" y="2011680"/>
            <a:ext cx="8229600" cy="914400"/>
          </a:xfrm>
          <a:prstGeom prst="rect">
            <a:avLst/>
          </a:prstGeom>
          <a:noFill/>
          <a:ln/>
        </p:spPr>
        <p:txBody>
          <a:bodyPr wrap="square" rtlCol="0" anchor="ctr"/>
          <a:lstStyle/>
          <a:p>
            <a:pPr marL="0" indent="0" algn="ctr">
              <a:buNone/>
            </a:pPr>
            <a:r>
              <a:rPr lang="en-US" sz="1600" dirty="0">
                <a:solidFill>
                  <a:srgbClr val="2E9CCA"/>
                </a:solidFill>
                <a:latin typeface="Arial" pitchFamily="34" charset="0"/>
                <a:ea typeface="Arial" pitchFamily="34" charset="-122"/>
                <a:cs typeface="Arial" pitchFamily="34" charset="-120"/>
              </a:rPr>
              <a:t>A Critical Evaluation of the NHS App's Impact on Workforce,</a:t>
            </a:r>
            <a:endParaRPr lang="en-US" sz="1600" dirty="0"/>
          </a:p>
          <a:p>
            <a:pPr marL="0" indent="0" algn="ctr">
              <a:buNone/>
            </a:pPr>
            <a:r>
              <a:rPr lang="en-US" sz="1600" dirty="0">
                <a:solidFill>
                  <a:srgbClr val="2E9CCA"/>
                </a:solidFill>
                <a:latin typeface="Arial" pitchFamily="34" charset="0"/>
                <a:ea typeface="Arial" pitchFamily="34" charset="-122"/>
                <a:cs typeface="Arial" pitchFamily="34" charset="-120"/>
              </a:rPr>
              <a:t>Service Delivery, and Patient Experience in UK Health and Social Care</a:t>
            </a:r>
            <a:endParaRPr lang="en-US" sz="1600" dirty="0"/>
          </a:p>
        </p:txBody>
      </p:sp>
      <p:sp>
        <p:nvSpPr>
          <p:cNvPr id="7" name="Shape 4"/>
          <p:cNvSpPr/>
          <p:nvPr/>
        </p:nvSpPr>
        <p:spPr>
          <a:xfrm>
            <a:off x="3200400" y="3063240"/>
            <a:ext cx="2743200" cy="36576"/>
          </a:xfrm>
          <a:prstGeom prst="rect">
            <a:avLst/>
          </a:prstGeom>
          <a:solidFill>
            <a:srgbClr val="2E9CCA"/>
          </a:solidFill>
          <a:ln w="12700">
            <a:solidFill>
              <a:srgbClr val="2E9CCA"/>
            </a:solidFill>
            <a:prstDash val="solid"/>
          </a:ln>
        </p:spPr>
      </p:sp>
      <p:sp>
        <p:nvSpPr>
          <p:cNvPr id="8" name="Text 5"/>
          <p:cNvSpPr/>
          <p:nvPr/>
        </p:nvSpPr>
        <p:spPr>
          <a:xfrm>
            <a:off x="2011680" y="3246120"/>
            <a:ext cx="2011680" cy="274320"/>
          </a:xfrm>
          <a:prstGeom prst="rect">
            <a:avLst/>
          </a:prstGeom>
          <a:noFill/>
          <a:ln/>
        </p:spPr>
        <p:txBody>
          <a:bodyPr wrap="square" rtlCol="0" anchor="ctr"/>
          <a:lstStyle/>
          <a:p>
            <a:pPr marL="0" indent="0">
              <a:buNone/>
            </a:pPr>
            <a:r>
              <a:rPr lang="en-US" sz="1100" b="1" dirty="0">
                <a:solidFill>
                  <a:srgbClr val="7FA6BD"/>
                </a:solidFill>
                <a:latin typeface="Arial" pitchFamily="34" charset="0"/>
                <a:ea typeface="Arial" pitchFamily="34" charset="-122"/>
                <a:cs typeface="Arial" pitchFamily="34" charset="-120"/>
              </a:rPr>
              <a:t>Student Name:</a:t>
            </a:r>
            <a:endParaRPr lang="en-US" sz="1100" dirty="0"/>
          </a:p>
        </p:txBody>
      </p:sp>
      <p:sp>
        <p:nvSpPr>
          <p:cNvPr id="9" name="Text 6"/>
          <p:cNvSpPr/>
          <p:nvPr/>
        </p:nvSpPr>
        <p:spPr>
          <a:xfrm>
            <a:off x="4114800" y="3246120"/>
            <a:ext cx="4754880" cy="274320"/>
          </a:xfrm>
          <a:prstGeom prst="rect">
            <a:avLst/>
          </a:prstGeom>
          <a:noFill/>
          <a:ln/>
        </p:spPr>
        <p:txBody>
          <a:bodyPr wrap="square" rtlCol="0" anchor="ctr"/>
          <a:lstStyle/>
          <a:p>
            <a:pPr marL="0" indent="0">
              <a:buNone/>
            </a:pPr>
            <a:endParaRPr lang="en-US" sz="1100" dirty="0"/>
          </a:p>
        </p:txBody>
      </p:sp>
      <p:sp>
        <p:nvSpPr>
          <p:cNvPr id="10" name="Text 7"/>
          <p:cNvSpPr/>
          <p:nvPr/>
        </p:nvSpPr>
        <p:spPr>
          <a:xfrm>
            <a:off x="2011680" y="3547872"/>
            <a:ext cx="2011680" cy="274320"/>
          </a:xfrm>
          <a:prstGeom prst="rect">
            <a:avLst/>
          </a:prstGeom>
          <a:noFill/>
          <a:ln/>
        </p:spPr>
        <p:txBody>
          <a:bodyPr wrap="square" rtlCol="0" anchor="ctr"/>
          <a:lstStyle/>
          <a:p>
            <a:pPr marL="0" indent="0">
              <a:buNone/>
            </a:pPr>
            <a:r>
              <a:rPr lang="en-US" sz="1100" b="1" dirty="0">
                <a:solidFill>
                  <a:srgbClr val="7FA6BD"/>
                </a:solidFill>
                <a:latin typeface="Arial" pitchFamily="34" charset="0"/>
                <a:ea typeface="Arial" pitchFamily="34" charset="-122"/>
                <a:cs typeface="Arial" pitchFamily="34" charset="-120"/>
              </a:rPr>
              <a:t>Student Number:</a:t>
            </a:r>
            <a:endParaRPr lang="en-US" sz="1100" dirty="0"/>
          </a:p>
        </p:txBody>
      </p:sp>
      <p:sp>
        <p:nvSpPr>
          <p:cNvPr id="11" name="Text 8"/>
          <p:cNvSpPr/>
          <p:nvPr/>
        </p:nvSpPr>
        <p:spPr>
          <a:xfrm>
            <a:off x="4114800" y="3547872"/>
            <a:ext cx="4754880" cy="274320"/>
          </a:xfrm>
          <a:prstGeom prst="rect">
            <a:avLst/>
          </a:prstGeom>
          <a:noFill/>
          <a:ln/>
        </p:spPr>
        <p:txBody>
          <a:bodyPr wrap="square" rtlCol="0" anchor="ctr"/>
          <a:lstStyle/>
          <a:p>
            <a:pPr marL="0" indent="0">
              <a:buNone/>
            </a:pPr>
            <a:endParaRPr lang="en-US" sz="1100" dirty="0"/>
          </a:p>
        </p:txBody>
      </p:sp>
      <p:sp>
        <p:nvSpPr>
          <p:cNvPr id="12" name="Text 9"/>
          <p:cNvSpPr/>
          <p:nvPr/>
        </p:nvSpPr>
        <p:spPr>
          <a:xfrm>
            <a:off x="2011680" y="3849624"/>
            <a:ext cx="2011680" cy="274320"/>
          </a:xfrm>
          <a:prstGeom prst="rect">
            <a:avLst/>
          </a:prstGeom>
          <a:noFill/>
          <a:ln/>
        </p:spPr>
        <p:txBody>
          <a:bodyPr wrap="square" rtlCol="0" anchor="ctr"/>
          <a:lstStyle/>
          <a:p>
            <a:pPr marL="0" indent="0">
              <a:buNone/>
            </a:pPr>
            <a:r>
              <a:rPr lang="en-US" sz="1100" b="1" dirty="0">
                <a:solidFill>
                  <a:srgbClr val="7FA6BD"/>
                </a:solidFill>
                <a:latin typeface="Arial" pitchFamily="34" charset="0"/>
                <a:ea typeface="Arial" pitchFamily="34" charset="-122"/>
                <a:cs typeface="Arial" pitchFamily="34" charset="-120"/>
              </a:rPr>
              <a:t>Module Code:</a:t>
            </a:r>
            <a:endParaRPr lang="en-US" sz="1100" dirty="0"/>
          </a:p>
        </p:txBody>
      </p:sp>
      <p:sp>
        <p:nvSpPr>
          <p:cNvPr id="13" name="Text 10"/>
          <p:cNvSpPr/>
          <p:nvPr/>
        </p:nvSpPr>
        <p:spPr>
          <a:xfrm>
            <a:off x="4114800" y="3849624"/>
            <a:ext cx="4754880" cy="274320"/>
          </a:xfrm>
          <a:prstGeom prst="rect">
            <a:avLst/>
          </a:prstGeom>
          <a:noFill/>
          <a:ln/>
        </p:spPr>
        <p:txBody>
          <a:bodyPr wrap="square" rtlCol="0" anchor="ctr"/>
          <a:lstStyle/>
          <a:p>
            <a:pPr marL="0" indent="0">
              <a:buNone/>
            </a:pPr>
            <a:r>
              <a:rPr lang="en-US" sz="1100" dirty="0">
                <a:solidFill>
                  <a:srgbClr val="FFFFFF"/>
                </a:solidFill>
                <a:latin typeface="Arial" pitchFamily="34" charset="0"/>
                <a:ea typeface="Arial" pitchFamily="34" charset="-122"/>
                <a:cs typeface="Arial" pitchFamily="34" charset="-120"/>
              </a:rPr>
              <a:t>BMHP6026</a:t>
            </a:r>
            <a:endParaRPr lang="en-US" sz="1100" dirty="0"/>
          </a:p>
        </p:txBody>
      </p:sp>
      <p:sp>
        <p:nvSpPr>
          <p:cNvPr id="14" name="Text 11"/>
          <p:cNvSpPr/>
          <p:nvPr/>
        </p:nvSpPr>
        <p:spPr>
          <a:xfrm>
            <a:off x="2011680" y="4151376"/>
            <a:ext cx="2011680" cy="274320"/>
          </a:xfrm>
          <a:prstGeom prst="rect">
            <a:avLst/>
          </a:prstGeom>
          <a:noFill/>
          <a:ln/>
        </p:spPr>
        <p:txBody>
          <a:bodyPr wrap="square" rtlCol="0" anchor="ctr"/>
          <a:lstStyle/>
          <a:p>
            <a:pPr marL="0" indent="0">
              <a:buNone/>
            </a:pPr>
            <a:r>
              <a:rPr lang="en-US" sz="1100" b="1" dirty="0">
                <a:solidFill>
                  <a:srgbClr val="7FA6BD"/>
                </a:solidFill>
                <a:latin typeface="Arial" pitchFamily="34" charset="0"/>
                <a:ea typeface="Arial" pitchFamily="34" charset="-122"/>
                <a:cs typeface="Arial" pitchFamily="34" charset="-120"/>
              </a:rPr>
              <a:t>Lecturer:</a:t>
            </a:r>
            <a:endParaRPr lang="en-US" sz="1100" dirty="0"/>
          </a:p>
        </p:txBody>
      </p:sp>
      <p:sp>
        <p:nvSpPr>
          <p:cNvPr id="15" name="Text 12"/>
          <p:cNvSpPr/>
          <p:nvPr/>
        </p:nvSpPr>
        <p:spPr>
          <a:xfrm>
            <a:off x="4114800" y="4151376"/>
            <a:ext cx="4754880" cy="274320"/>
          </a:xfrm>
          <a:prstGeom prst="rect">
            <a:avLst/>
          </a:prstGeom>
          <a:noFill/>
          <a:ln/>
        </p:spPr>
        <p:txBody>
          <a:bodyPr wrap="square" rtlCol="0" anchor="ctr"/>
          <a:lstStyle/>
          <a:p>
            <a:pPr marL="0" indent="0">
              <a:buNone/>
            </a:pPr>
            <a:endParaRPr lang="en-US" sz="1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2F8FB"/>
        </a:solidFill>
        <a:effectLst/>
      </p:bgPr>
    </p:bg>
    <p:spTree>
      <p:nvGrpSpPr>
        <p:cNvPr id="1" name=""/>
        <p:cNvGrpSpPr/>
        <p:nvPr/>
      </p:nvGrpSpPr>
      <p:grpSpPr>
        <a:xfrm>
          <a:off x="0" y="0"/>
          <a:ext cx="0" cy="0"/>
          <a:chOff x="0" y="0"/>
          <a:chExt cx="0" cy="0"/>
        </a:xfrm>
      </p:grpSpPr>
      <p:sp>
        <p:nvSpPr>
          <p:cNvPr id="2" name="Shape 0"/>
          <p:cNvSpPr/>
          <p:nvPr/>
        </p:nvSpPr>
        <p:spPr>
          <a:xfrm>
            <a:off x="0" y="0"/>
            <a:ext cx="9144000" cy="841248"/>
          </a:xfrm>
          <a:prstGeom prst="rect">
            <a:avLst/>
          </a:prstGeom>
          <a:solidFill>
            <a:srgbClr val="0B2545"/>
          </a:solidFill>
          <a:ln w="12700">
            <a:solidFill>
              <a:srgbClr val="0B2545"/>
            </a:solidFill>
            <a:prstDash val="solid"/>
          </a:ln>
        </p:spPr>
      </p:sp>
      <p:sp>
        <p:nvSpPr>
          <p:cNvPr id="3" name="Text 1"/>
          <p:cNvSpPr/>
          <p:nvPr/>
        </p:nvSpPr>
        <p:spPr>
          <a:xfrm>
            <a:off x="365760" y="155448"/>
            <a:ext cx="7772400" cy="530352"/>
          </a:xfrm>
          <a:prstGeom prst="rect">
            <a:avLst/>
          </a:prstGeom>
          <a:noFill/>
          <a:ln/>
        </p:spPr>
        <p:txBody>
          <a:bodyPr wrap="square" rtlCol="0" anchor="ctr"/>
          <a:lstStyle/>
          <a:p>
            <a:pPr marL="0" indent="0">
              <a:buNone/>
            </a:pPr>
            <a:r>
              <a:rPr lang="en-US" sz="2200" b="1" dirty="0">
                <a:solidFill>
                  <a:srgbClr val="FFFFFF"/>
                </a:solidFill>
                <a:latin typeface="Arial" pitchFamily="34" charset="0"/>
                <a:ea typeface="Arial" pitchFamily="34" charset="-122"/>
                <a:cs typeface="Arial" pitchFamily="34" charset="-120"/>
              </a:rPr>
              <a:t>INTRODUCTION</a:t>
            </a:r>
            <a:endParaRPr lang="en-US" sz="2200" dirty="0"/>
          </a:p>
        </p:txBody>
      </p:sp>
      <p:pic>
        <p:nvPicPr>
          <p:cNvPr id="4" name="Image 0" descr="preencoded.png"/>
          <p:cNvPicPr>
            <a:picLocks noChangeAspect="1"/>
          </p:cNvPicPr>
          <p:nvPr/>
        </p:nvPicPr>
        <p:blipFill>
          <a:blip r:embed="rId3"/>
          <a:stretch>
            <a:fillRect/>
          </a:stretch>
        </p:blipFill>
        <p:spPr>
          <a:xfrm>
            <a:off x="8321040" y="109728"/>
            <a:ext cx="594360" cy="621792"/>
          </a:xfrm>
          <a:prstGeom prst="rect">
            <a:avLst/>
          </a:prstGeom>
        </p:spPr>
      </p:pic>
      <p:sp>
        <p:nvSpPr>
          <p:cNvPr id="5" name="Shape 2"/>
          <p:cNvSpPr/>
          <p:nvPr/>
        </p:nvSpPr>
        <p:spPr>
          <a:xfrm>
            <a:off x="320040" y="1005840"/>
            <a:ext cx="4114800" cy="3474720"/>
          </a:xfrm>
          <a:prstGeom prst="roundRect">
            <a:avLst>
              <a:gd name="adj" fmla="val 2632"/>
            </a:avLst>
          </a:prstGeom>
          <a:solidFill>
            <a:srgbClr val="FFFFFF"/>
          </a:solidFill>
          <a:ln w="12700">
            <a:solidFill>
              <a:srgbClr val="DCEEF7"/>
            </a:solidFill>
            <a:prstDash val="solid"/>
          </a:ln>
          <a:effectLst>
            <a:outerShdw blurRad="101600" dist="38100" dir="2700000" algn="bl" rotWithShape="0">
              <a:srgbClr val="000000">
                <a:alpha val="13000"/>
              </a:srgbClr>
            </a:outerShdw>
          </a:effectLst>
        </p:spPr>
      </p:sp>
      <p:sp>
        <p:nvSpPr>
          <p:cNvPr id="6" name="Text 3"/>
          <p:cNvSpPr/>
          <p:nvPr/>
        </p:nvSpPr>
        <p:spPr>
          <a:xfrm>
            <a:off x="502920" y="1143000"/>
            <a:ext cx="3749040" cy="365760"/>
          </a:xfrm>
          <a:prstGeom prst="rect">
            <a:avLst/>
          </a:prstGeom>
          <a:noFill/>
          <a:ln/>
        </p:spPr>
        <p:txBody>
          <a:bodyPr wrap="square" rtlCol="0" anchor="ctr"/>
          <a:lstStyle/>
          <a:p>
            <a:pPr marL="0" indent="0">
              <a:buNone/>
            </a:pPr>
            <a:r>
              <a:rPr lang="en-US" sz="1400" b="1" dirty="0">
                <a:solidFill>
                  <a:srgbClr val="1768AC"/>
                </a:solidFill>
                <a:latin typeface="Arial" pitchFamily="34" charset="0"/>
                <a:ea typeface="Arial" pitchFamily="34" charset="-122"/>
                <a:cs typeface="Arial" pitchFamily="34" charset="-120"/>
              </a:rPr>
              <a:t>The Innovation</a:t>
            </a:r>
            <a:endParaRPr lang="en-US" sz="1400" dirty="0"/>
          </a:p>
        </p:txBody>
      </p:sp>
      <p:sp>
        <p:nvSpPr>
          <p:cNvPr id="7" name="Text 4"/>
          <p:cNvSpPr/>
          <p:nvPr/>
        </p:nvSpPr>
        <p:spPr>
          <a:xfrm>
            <a:off x="502920" y="1554480"/>
            <a:ext cx="3749040" cy="2834640"/>
          </a:xfrm>
          <a:prstGeom prst="rect">
            <a:avLst/>
          </a:prstGeom>
          <a:noFill/>
          <a:ln/>
        </p:spPr>
        <p:txBody>
          <a:bodyPr wrap="square" rtlCol="0" anchor="ctr"/>
          <a:lstStyle/>
          <a:p>
            <a:pPr marL="0" indent="0">
              <a:buNone/>
            </a:pPr>
            <a:r>
              <a:rPr lang="en-US" sz="1300" b="1" dirty="0">
                <a:solidFill>
                  <a:srgbClr val="0B2545"/>
                </a:solidFill>
                <a:latin typeface="Arial" pitchFamily="34" charset="0"/>
                <a:ea typeface="Arial" pitchFamily="34" charset="-122"/>
                <a:cs typeface="Arial" pitchFamily="34" charset="-120"/>
              </a:rPr>
              <a:t>The NHS App</a:t>
            </a:r>
            <a:endParaRPr lang="en-US" sz="1300" dirty="0"/>
          </a:p>
          <a:p>
            <a:pPr marL="0" indent="0">
              <a:buNone/>
            </a:pPr>
            <a:r>
              <a:rPr lang="en-US" sz="1300" dirty="0">
                <a:solidFill>
                  <a:srgbClr val="0B2545"/>
                </a:solidFill>
                <a:latin typeface="Arial" pitchFamily="34" charset="0"/>
                <a:ea typeface="Arial" pitchFamily="34" charset="-122"/>
                <a:cs typeface="Arial" pitchFamily="34" charset="-120"/>
              </a:rPr>
              <a:t>NHS England's digital “front door” launched nationally in 2019, enabling appointment booking, prescriptions, GP records, and NHS 111 access.</a:t>
            </a:r>
            <a:endParaRPr lang="en-US" sz="1300" dirty="0"/>
          </a:p>
          <a:p>
            <a:pPr marL="0" indent="0">
              <a:buNone/>
            </a:pPr>
            <a:endParaRPr lang="en-US" sz="1300" dirty="0"/>
          </a:p>
          <a:p>
            <a:pPr marL="0" indent="0">
              <a:buNone/>
            </a:pPr>
            <a:r>
              <a:rPr lang="en-US" sz="1300" b="1" dirty="0">
                <a:solidFill>
                  <a:srgbClr val="0B2545"/>
                </a:solidFill>
                <a:latin typeface="Arial" pitchFamily="34" charset="0"/>
                <a:ea typeface="Arial" pitchFamily="34" charset="-122"/>
                <a:cs typeface="Arial" pitchFamily="34" charset="-120"/>
              </a:rPr>
              <a:t>Scale (2025):</a:t>
            </a:r>
            <a:endParaRPr lang="en-US" sz="1300" dirty="0"/>
          </a:p>
          <a:p>
            <a:pPr marL="342900" indent="-342900">
              <a:buSzPct val="100000"/>
              <a:buChar char="•"/>
            </a:pPr>
            <a:r>
              <a:rPr lang="en-US" sz="1300" dirty="0">
                <a:solidFill>
                  <a:srgbClr val="0B2545"/>
                </a:solidFill>
                <a:latin typeface="Arial" pitchFamily="34" charset="0"/>
                <a:ea typeface="Arial" pitchFamily="34" charset="-122"/>
                <a:cs typeface="Arial" pitchFamily="34" charset="-120"/>
              </a:rPr>
              <a:t>39M+ registered users</a:t>
            </a:r>
            <a:endParaRPr lang="en-US" sz="1300" dirty="0"/>
          </a:p>
          <a:p>
            <a:pPr marL="342900" indent="-342900">
              <a:buSzPct val="100000"/>
              <a:buChar char="•"/>
            </a:pPr>
            <a:r>
              <a:rPr lang="en-US" sz="1300" dirty="0">
                <a:solidFill>
                  <a:srgbClr val="0B2545"/>
                </a:solidFill>
                <a:latin typeface="Arial" pitchFamily="34" charset="0"/>
                <a:ea typeface="Arial" pitchFamily="34" charset="-122"/>
                <a:cs typeface="Arial" pitchFamily="34" charset="-120"/>
              </a:rPr>
              <a:t>62.3M logins in Nov 2025</a:t>
            </a:r>
            <a:endParaRPr lang="en-US" sz="1300" dirty="0"/>
          </a:p>
          <a:p>
            <a:pPr marL="342900" indent="-342900">
              <a:buSzPct val="100000"/>
              <a:buChar char="•"/>
            </a:pPr>
            <a:r>
              <a:rPr lang="en-US" sz="1300" dirty="0">
                <a:solidFill>
                  <a:srgbClr val="0B2545"/>
                </a:solidFill>
                <a:latin typeface="Arial" pitchFamily="34" charset="0"/>
                <a:ea typeface="Arial" pitchFamily="34" charset="-122"/>
                <a:cs typeface="Arial" pitchFamily="34" charset="-120"/>
              </a:rPr>
              <a:t>67.8M repeat prescriptions/year</a:t>
            </a:r>
            <a:endParaRPr lang="en-US" sz="1300" dirty="0"/>
          </a:p>
          <a:p>
            <a:pPr marL="0" indent="0">
              <a:buNone/>
            </a:pPr>
            <a:r>
              <a:rPr lang="en-US" sz="1000" i="1" dirty="0">
                <a:solidFill>
                  <a:srgbClr val="7FA6BD"/>
                </a:solidFill>
                <a:latin typeface="Arial" pitchFamily="34" charset="0"/>
                <a:ea typeface="Arial" pitchFamily="34" charset="-122"/>
                <a:cs typeface="Arial" pitchFamily="34" charset="-120"/>
              </a:rPr>
              <a:t>(NHS England, 2025)</a:t>
            </a:r>
            <a:endParaRPr lang="en-US" sz="1300" dirty="0"/>
          </a:p>
        </p:txBody>
      </p:sp>
      <p:sp>
        <p:nvSpPr>
          <p:cNvPr id="8" name="Shape 5"/>
          <p:cNvSpPr/>
          <p:nvPr/>
        </p:nvSpPr>
        <p:spPr>
          <a:xfrm>
            <a:off x="4709160" y="1005840"/>
            <a:ext cx="4114800" cy="3474720"/>
          </a:xfrm>
          <a:prstGeom prst="roundRect">
            <a:avLst>
              <a:gd name="adj" fmla="val 2632"/>
            </a:avLst>
          </a:prstGeom>
          <a:solidFill>
            <a:srgbClr val="0B2545"/>
          </a:solidFill>
          <a:ln w="12700">
            <a:solidFill>
              <a:srgbClr val="0B2545"/>
            </a:solidFill>
            <a:prstDash val="solid"/>
          </a:ln>
          <a:effectLst>
            <a:outerShdw blurRad="101600" dist="38100" dir="2700000" algn="bl" rotWithShape="0">
              <a:srgbClr val="000000">
                <a:alpha val="13000"/>
              </a:srgbClr>
            </a:outerShdw>
          </a:effectLst>
        </p:spPr>
      </p:sp>
      <p:sp>
        <p:nvSpPr>
          <p:cNvPr id="9" name="Text 6"/>
          <p:cNvSpPr/>
          <p:nvPr/>
        </p:nvSpPr>
        <p:spPr>
          <a:xfrm>
            <a:off x="4892040" y="1143000"/>
            <a:ext cx="3749040" cy="365760"/>
          </a:xfrm>
          <a:prstGeom prst="rect">
            <a:avLst/>
          </a:prstGeom>
          <a:noFill/>
          <a:ln/>
        </p:spPr>
        <p:txBody>
          <a:bodyPr wrap="square" rtlCol="0" anchor="ctr"/>
          <a:lstStyle/>
          <a:p>
            <a:pPr marL="0" indent="0">
              <a:buNone/>
            </a:pPr>
            <a:r>
              <a:rPr lang="en-US" sz="1400" b="1" dirty="0">
                <a:solidFill>
                  <a:srgbClr val="2E9CCA"/>
                </a:solidFill>
                <a:latin typeface="Arial" pitchFamily="34" charset="0"/>
                <a:ea typeface="Arial" pitchFamily="34" charset="-122"/>
                <a:cs typeface="Arial" pitchFamily="34" charset="-120"/>
              </a:rPr>
              <a:t>Focus Areas Today</a:t>
            </a:r>
            <a:endParaRPr lang="en-US" sz="1400" dirty="0"/>
          </a:p>
        </p:txBody>
      </p:sp>
      <p:pic>
        <p:nvPicPr>
          <p:cNvPr id="10" name="Image 1" descr="preencoded.png"/>
          <p:cNvPicPr>
            <a:picLocks noChangeAspect="1"/>
          </p:cNvPicPr>
          <p:nvPr/>
        </p:nvPicPr>
        <p:blipFill>
          <a:blip r:embed="rId4"/>
          <a:stretch>
            <a:fillRect/>
          </a:stretch>
        </p:blipFill>
        <p:spPr>
          <a:xfrm>
            <a:off x="4983480" y="1627632"/>
            <a:ext cx="411480" cy="411480"/>
          </a:xfrm>
          <a:prstGeom prst="rect">
            <a:avLst/>
          </a:prstGeom>
        </p:spPr>
      </p:pic>
      <p:sp>
        <p:nvSpPr>
          <p:cNvPr id="11" name="Text 7"/>
          <p:cNvSpPr/>
          <p:nvPr/>
        </p:nvSpPr>
        <p:spPr>
          <a:xfrm>
            <a:off x="5532120" y="1627632"/>
            <a:ext cx="3108960" cy="274320"/>
          </a:xfrm>
          <a:prstGeom prst="rect">
            <a:avLst/>
          </a:prstGeom>
          <a:noFill/>
          <a:ln/>
        </p:spPr>
        <p:txBody>
          <a:bodyPr wrap="square" rtlCol="0" anchor="ctr"/>
          <a:lstStyle/>
          <a:p>
            <a:pPr marL="0" indent="0">
              <a:buNone/>
            </a:pPr>
            <a:r>
              <a:rPr lang="en-US" sz="1400" b="1" dirty="0">
                <a:solidFill>
                  <a:srgbClr val="FFFFFF"/>
                </a:solidFill>
                <a:latin typeface="Arial" pitchFamily="34" charset="0"/>
                <a:ea typeface="Arial" pitchFamily="34" charset="-122"/>
                <a:cs typeface="Arial" pitchFamily="34" charset="-120"/>
              </a:rPr>
              <a:t>Workforce</a:t>
            </a:r>
            <a:endParaRPr lang="en-US" sz="1400" dirty="0"/>
          </a:p>
        </p:txBody>
      </p:sp>
      <p:sp>
        <p:nvSpPr>
          <p:cNvPr id="12" name="Text 8"/>
          <p:cNvSpPr/>
          <p:nvPr/>
        </p:nvSpPr>
        <p:spPr>
          <a:xfrm>
            <a:off x="5532120" y="1920240"/>
            <a:ext cx="3108960" cy="256032"/>
          </a:xfrm>
          <a:prstGeom prst="rect">
            <a:avLst/>
          </a:prstGeom>
          <a:noFill/>
          <a:ln/>
        </p:spPr>
        <p:txBody>
          <a:bodyPr wrap="square" rtlCol="0" anchor="ctr"/>
          <a:lstStyle/>
          <a:p>
            <a:pPr marL="0" indent="0">
              <a:buNone/>
            </a:pPr>
            <a:r>
              <a:rPr lang="en-US" sz="1100" dirty="0">
                <a:solidFill>
                  <a:srgbClr val="7FA6BD"/>
                </a:solidFill>
                <a:latin typeface="Arial" pitchFamily="34" charset="0"/>
                <a:ea typeface="Arial" pitchFamily="34" charset="-122"/>
                <a:cs typeface="Arial" pitchFamily="34" charset="-120"/>
              </a:rPr>
              <a:t>Role change &amp; digital support skills</a:t>
            </a:r>
            <a:endParaRPr lang="en-US" sz="1100" dirty="0"/>
          </a:p>
        </p:txBody>
      </p:sp>
      <p:pic>
        <p:nvPicPr>
          <p:cNvPr id="13" name="Image 2" descr="preencoded.png"/>
          <p:cNvPicPr>
            <a:picLocks noChangeAspect="1"/>
          </p:cNvPicPr>
          <p:nvPr/>
        </p:nvPicPr>
        <p:blipFill>
          <a:blip r:embed="rId5"/>
          <a:stretch>
            <a:fillRect/>
          </a:stretch>
        </p:blipFill>
        <p:spPr>
          <a:xfrm>
            <a:off x="4983480" y="2542032"/>
            <a:ext cx="411480" cy="411480"/>
          </a:xfrm>
          <a:prstGeom prst="rect">
            <a:avLst/>
          </a:prstGeom>
        </p:spPr>
      </p:pic>
      <p:sp>
        <p:nvSpPr>
          <p:cNvPr id="14" name="Text 9"/>
          <p:cNvSpPr/>
          <p:nvPr/>
        </p:nvSpPr>
        <p:spPr>
          <a:xfrm>
            <a:off x="5532120" y="2542032"/>
            <a:ext cx="3108960" cy="274320"/>
          </a:xfrm>
          <a:prstGeom prst="rect">
            <a:avLst/>
          </a:prstGeom>
          <a:noFill/>
          <a:ln/>
        </p:spPr>
        <p:txBody>
          <a:bodyPr wrap="square" rtlCol="0" anchor="ctr"/>
          <a:lstStyle/>
          <a:p>
            <a:pPr marL="0" indent="0">
              <a:buNone/>
            </a:pPr>
            <a:r>
              <a:rPr lang="en-US" sz="1400" b="1" dirty="0">
                <a:solidFill>
                  <a:srgbClr val="FFFFFF"/>
                </a:solidFill>
                <a:latin typeface="Arial" pitchFamily="34" charset="0"/>
                <a:ea typeface="Arial" pitchFamily="34" charset="-122"/>
                <a:cs typeface="Arial" pitchFamily="34" charset="-120"/>
              </a:rPr>
              <a:t>Service Delivery</a:t>
            </a:r>
            <a:endParaRPr lang="en-US" sz="1400" dirty="0"/>
          </a:p>
        </p:txBody>
      </p:sp>
      <p:sp>
        <p:nvSpPr>
          <p:cNvPr id="15" name="Text 10"/>
          <p:cNvSpPr/>
          <p:nvPr/>
        </p:nvSpPr>
        <p:spPr>
          <a:xfrm>
            <a:off x="5532120" y="2834640"/>
            <a:ext cx="3108960" cy="256032"/>
          </a:xfrm>
          <a:prstGeom prst="rect">
            <a:avLst/>
          </a:prstGeom>
          <a:noFill/>
          <a:ln/>
        </p:spPr>
        <p:txBody>
          <a:bodyPr wrap="square" rtlCol="0" anchor="ctr"/>
          <a:lstStyle/>
          <a:p>
            <a:pPr marL="0" indent="0">
              <a:buNone/>
            </a:pPr>
            <a:r>
              <a:rPr lang="en-US" sz="1100" dirty="0">
                <a:solidFill>
                  <a:srgbClr val="7FA6BD"/>
                </a:solidFill>
                <a:latin typeface="Arial" pitchFamily="34" charset="0"/>
                <a:ea typeface="Arial" pitchFamily="34" charset="-122"/>
                <a:cs typeface="Arial" pitchFamily="34" charset="-120"/>
              </a:rPr>
              <a:t>Access, efficiency &amp; integration</a:t>
            </a:r>
            <a:endParaRPr lang="en-US" sz="1100" dirty="0"/>
          </a:p>
        </p:txBody>
      </p:sp>
      <p:pic>
        <p:nvPicPr>
          <p:cNvPr id="16" name="Image 3" descr="preencoded.png"/>
          <p:cNvPicPr>
            <a:picLocks noChangeAspect="1"/>
          </p:cNvPicPr>
          <p:nvPr/>
        </p:nvPicPr>
        <p:blipFill>
          <a:blip r:embed="rId6"/>
          <a:stretch>
            <a:fillRect/>
          </a:stretch>
        </p:blipFill>
        <p:spPr>
          <a:xfrm>
            <a:off x="4983480" y="3456432"/>
            <a:ext cx="411480" cy="411480"/>
          </a:xfrm>
          <a:prstGeom prst="rect">
            <a:avLst/>
          </a:prstGeom>
        </p:spPr>
      </p:pic>
      <p:sp>
        <p:nvSpPr>
          <p:cNvPr id="17" name="Text 11"/>
          <p:cNvSpPr/>
          <p:nvPr/>
        </p:nvSpPr>
        <p:spPr>
          <a:xfrm>
            <a:off x="5532120" y="3456432"/>
            <a:ext cx="3108960" cy="274320"/>
          </a:xfrm>
          <a:prstGeom prst="rect">
            <a:avLst/>
          </a:prstGeom>
          <a:noFill/>
          <a:ln/>
        </p:spPr>
        <p:txBody>
          <a:bodyPr wrap="square" rtlCol="0" anchor="ctr"/>
          <a:lstStyle/>
          <a:p>
            <a:pPr marL="0" indent="0">
              <a:buNone/>
            </a:pPr>
            <a:r>
              <a:rPr lang="en-US" sz="1400" b="1" dirty="0">
                <a:solidFill>
                  <a:srgbClr val="FFFFFF"/>
                </a:solidFill>
                <a:latin typeface="Arial" pitchFamily="34" charset="0"/>
                <a:ea typeface="Arial" pitchFamily="34" charset="-122"/>
                <a:cs typeface="Arial" pitchFamily="34" charset="-120"/>
              </a:rPr>
              <a:t>Patients &amp; Community</a:t>
            </a:r>
            <a:endParaRPr lang="en-US" sz="1400" dirty="0"/>
          </a:p>
        </p:txBody>
      </p:sp>
      <p:sp>
        <p:nvSpPr>
          <p:cNvPr id="18" name="Text 12"/>
          <p:cNvSpPr/>
          <p:nvPr/>
        </p:nvSpPr>
        <p:spPr>
          <a:xfrm>
            <a:off x="5532120" y="3749040"/>
            <a:ext cx="3108960" cy="256032"/>
          </a:xfrm>
          <a:prstGeom prst="rect">
            <a:avLst/>
          </a:prstGeom>
          <a:noFill/>
          <a:ln/>
        </p:spPr>
        <p:txBody>
          <a:bodyPr wrap="square" rtlCol="0" anchor="ctr"/>
          <a:lstStyle/>
          <a:p>
            <a:pPr marL="0" indent="0">
              <a:buNone/>
            </a:pPr>
            <a:r>
              <a:rPr lang="en-US" sz="1100" dirty="0">
                <a:solidFill>
                  <a:srgbClr val="7FA6BD"/>
                </a:solidFill>
                <a:latin typeface="Arial" pitchFamily="34" charset="0"/>
                <a:ea typeface="Arial" pitchFamily="34" charset="-122"/>
                <a:cs typeface="Arial" pitchFamily="34" charset="-120"/>
              </a:rPr>
              <a:t>Empowerment, equity &amp; exclusion</a:t>
            </a:r>
            <a:endParaRPr lang="en-US" sz="1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2F8FB"/>
        </a:solidFill>
        <a:effectLst/>
      </p:bgPr>
    </p:bg>
    <p:spTree>
      <p:nvGrpSpPr>
        <p:cNvPr id="1" name=""/>
        <p:cNvGrpSpPr/>
        <p:nvPr/>
      </p:nvGrpSpPr>
      <p:grpSpPr>
        <a:xfrm>
          <a:off x="0" y="0"/>
          <a:ext cx="0" cy="0"/>
          <a:chOff x="0" y="0"/>
          <a:chExt cx="0" cy="0"/>
        </a:xfrm>
      </p:grpSpPr>
      <p:sp>
        <p:nvSpPr>
          <p:cNvPr id="2" name="Shape 0"/>
          <p:cNvSpPr/>
          <p:nvPr/>
        </p:nvSpPr>
        <p:spPr>
          <a:xfrm>
            <a:off x="0" y="0"/>
            <a:ext cx="9144000" cy="841248"/>
          </a:xfrm>
          <a:prstGeom prst="rect">
            <a:avLst/>
          </a:prstGeom>
          <a:solidFill>
            <a:srgbClr val="1768AC"/>
          </a:solidFill>
          <a:ln w="12700">
            <a:solidFill>
              <a:srgbClr val="1768AC"/>
            </a:solidFill>
            <a:prstDash val="solid"/>
          </a:ln>
        </p:spPr>
      </p:sp>
      <p:sp>
        <p:nvSpPr>
          <p:cNvPr id="3" name="Text 1"/>
          <p:cNvSpPr/>
          <p:nvPr/>
        </p:nvSpPr>
        <p:spPr>
          <a:xfrm>
            <a:off x="365760" y="155448"/>
            <a:ext cx="8412480" cy="530352"/>
          </a:xfrm>
          <a:prstGeom prst="rect">
            <a:avLst/>
          </a:prstGeom>
          <a:noFill/>
          <a:ln/>
        </p:spPr>
        <p:txBody>
          <a:bodyPr wrap="square" rtlCol="0" anchor="ctr"/>
          <a:lstStyle/>
          <a:p>
            <a:pPr marL="0" indent="0">
              <a:buNone/>
            </a:pPr>
            <a:r>
              <a:rPr lang="en-US" sz="2000" b="1" dirty="0">
                <a:solidFill>
                  <a:srgbClr val="FFFFFF"/>
                </a:solidFill>
                <a:latin typeface="Arial" pitchFamily="34" charset="0"/>
                <a:ea typeface="Arial" pitchFamily="34" charset="-122"/>
                <a:cs typeface="Arial" pitchFamily="34" charset="-120"/>
              </a:rPr>
              <a:t>OVERVIEW — What Is the NHS App?</a:t>
            </a:r>
            <a:endParaRPr lang="en-US" sz="2000" dirty="0"/>
          </a:p>
        </p:txBody>
      </p:sp>
      <p:sp>
        <p:nvSpPr>
          <p:cNvPr id="4" name="Shape 2"/>
          <p:cNvSpPr/>
          <p:nvPr/>
        </p:nvSpPr>
        <p:spPr>
          <a:xfrm>
            <a:off x="274320" y="960120"/>
            <a:ext cx="2788920" cy="3931920"/>
          </a:xfrm>
          <a:prstGeom prst="roundRect">
            <a:avLst>
              <a:gd name="adj" fmla="val 3934"/>
            </a:avLst>
          </a:prstGeom>
          <a:solidFill>
            <a:srgbClr val="0B2545"/>
          </a:solidFill>
          <a:ln w="12700">
            <a:solidFill>
              <a:srgbClr val="0B2545"/>
            </a:solidFill>
            <a:prstDash val="solid"/>
          </a:ln>
          <a:effectLst>
            <a:outerShdw blurRad="101600" dist="38100" dir="2700000" algn="bl" rotWithShape="0">
              <a:srgbClr val="000000">
                <a:alpha val="13000"/>
              </a:srgbClr>
            </a:outerShdw>
          </a:effectLst>
        </p:spPr>
      </p:sp>
      <p:sp>
        <p:nvSpPr>
          <p:cNvPr id="5" name="Text 3"/>
          <p:cNvSpPr/>
          <p:nvPr/>
        </p:nvSpPr>
        <p:spPr>
          <a:xfrm>
            <a:off x="411480" y="1078992"/>
            <a:ext cx="2514600" cy="384048"/>
          </a:xfrm>
          <a:prstGeom prst="rect">
            <a:avLst/>
          </a:prstGeom>
          <a:noFill/>
          <a:ln/>
        </p:spPr>
        <p:txBody>
          <a:bodyPr wrap="square" rtlCol="0" anchor="ctr"/>
          <a:lstStyle/>
          <a:p>
            <a:pPr marL="0" indent="0" algn="ctr">
              <a:buNone/>
            </a:pPr>
            <a:r>
              <a:rPr lang="en-US" sz="1800" b="1" dirty="0">
                <a:solidFill>
                  <a:srgbClr val="2E9CCA"/>
                </a:solidFill>
                <a:latin typeface="Arial" pitchFamily="34" charset="0"/>
                <a:ea typeface="Arial" pitchFamily="34" charset="-122"/>
                <a:cs typeface="Arial" pitchFamily="34" charset="-120"/>
              </a:rPr>
              <a:t>WHAT</a:t>
            </a:r>
            <a:endParaRPr lang="en-US" sz="1800" dirty="0"/>
          </a:p>
        </p:txBody>
      </p:sp>
      <p:sp>
        <p:nvSpPr>
          <p:cNvPr id="6" name="Text 4"/>
          <p:cNvSpPr/>
          <p:nvPr/>
        </p:nvSpPr>
        <p:spPr>
          <a:xfrm>
            <a:off x="438912" y="1536192"/>
            <a:ext cx="2487168" cy="3246120"/>
          </a:xfrm>
          <a:prstGeom prst="rect">
            <a:avLst/>
          </a:prstGeom>
          <a:noFill/>
          <a:ln/>
        </p:spPr>
        <p:txBody>
          <a:bodyPr wrap="square" rtlCol="0" anchor="ctr"/>
          <a:lstStyle/>
          <a:p>
            <a:pPr marL="342900" indent="-342900">
              <a:spcAft>
                <a:spcPts val="400"/>
              </a:spcAft>
              <a:buSzPct val="100000"/>
              <a:buChar char="•"/>
            </a:pPr>
            <a:r>
              <a:rPr lang="en-US" sz="1200" dirty="0">
                <a:solidFill>
                  <a:srgbClr val="FFFFFF"/>
                </a:solidFill>
                <a:latin typeface="Arial" pitchFamily="34" charset="0"/>
                <a:ea typeface="Arial" pitchFamily="34" charset="-122"/>
                <a:cs typeface="Arial" pitchFamily="34" charset="-120"/>
              </a:rPr>
              <a:t>Free smartphone app providing direct access to NHS services</a:t>
            </a:r>
            <a:endParaRPr lang="en-US" sz="1200" dirty="0"/>
          </a:p>
          <a:p>
            <a:pPr marL="342900" indent="-342900">
              <a:spcAft>
                <a:spcPts val="400"/>
              </a:spcAft>
              <a:buSzPct val="100000"/>
              <a:buChar char="•"/>
            </a:pPr>
            <a:r>
              <a:rPr lang="en-US" sz="1200" dirty="0">
                <a:solidFill>
                  <a:srgbClr val="FFFFFF"/>
                </a:solidFill>
                <a:latin typeface="Arial" pitchFamily="34" charset="0"/>
                <a:ea typeface="Arial" pitchFamily="34" charset="-122"/>
                <a:cs typeface="Arial" pitchFamily="34" charset="-120"/>
              </a:rPr>
              <a:t>Manages prescriptions, appointments, and GP records</a:t>
            </a:r>
            <a:endParaRPr lang="en-US" sz="1200" dirty="0"/>
          </a:p>
          <a:p>
            <a:pPr marL="342900" indent="-342900">
              <a:spcAft>
                <a:spcPts val="400"/>
              </a:spcAft>
              <a:buSzPct val="100000"/>
              <a:buChar char="•"/>
            </a:pPr>
            <a:r>
              <a:rPr lang="en-US" sz="1200" dirty="0">
                <a:solidFill>
                  <a:srgbClr val="FFFFFF"/>
                </a:solidFill>
                <a:latin typeface="Arial" pitchFamily="34" charset="0"/>
                <a:ea typeface="Arial" pitchFamily="34" charset="-122"/>
                <a:cs typeface="Arial" pitchFamily="34" charset="-120"/>
              </a:rPr>
              <a:t>NHS 111 online triage and organ donation registration</a:t>
            </a:r>
            <a:endParaRPr lang="en-US" sz="1200" dirty="0"/>
          </a:p>
          <a:p>
            <a:pPr marL="342900" indent="-342900">
              <a:spcAft>
                <a:spcPts val="400"/>
              </a:spcAft>
              <a:buSzPct val="100000"/>
              <a:buChar char="•"/>
            </a:pPr>
            <a:r>
              <a:rPr lang="en-US" sz="1200" dirty="0">
                <a:solidFill>
                  <a:srgbClr val="FFFFFF"/>
                </a:solidFill>
                <a:latin typeface="Arial" pitchFamily="34" charset="0"/>
                <a:ea typeface="Arial" pitchFamily="34" charset="-122"/>
                <a:cs typeface="Arial" pitchFamily="34" charset="-120"/>
              </a:rPr>
              <a:t>Identity-verified via NHS login</a:t>
            </a:r>
            <a:endParaRPr lang="en-US" sz="1200" dirty="0"/>
          </a:p>
        </p:txBody>
      </p:sp>
      <p:sp>
        <p:nvSpPr>
          <p:cNvPr id="7" name="Shape 5"/>
          <p:cNvSpPr/>
          <p:nvPr/>
        </p:nvSpPr>
        <p:spPr>
          <a:xfrm>
            <a:off x="3246120" y="960120"/>
            <a:ext cx="2788920" cy="3931920"/>
          </a:xfrm>
          <a:prstGeom prst="roundRect">
            <a:avLst>
              <a:gd name="adj" fmla="val 3934"/>
            </a:avLst>
          </a:prstGeom>
          <a:solidFill>
            <a:srgbClr val="1768AC"/>
          </a:solidFill>
          <a:ln w="12700">
            <a:solidFill>
              <a:srgbClr val="1768AC"/>
            </a:solidFill>
            <a:prstDash val="solid"/>
          </a:ln>
          <a:effectLst>
            <a:outerShdw blurRad="101600" dist="38100" dir="2700000" algn="bl" rotWithShape="0">
              <a:srgbClr val="000000">
                <a:alpha val="13000"/>
              </a:srgbClr>
            </a:outerShdw>
          </a:effectLst>
        </p:spPr>
      </p:sp>
      <p:sp>
        <p:nvSpPr>
          <p:cNvPr id="8" name="Text 6"/>
          <p:cNvSpPr/>
          <p:nvPr/>
        </p:nvSpPr>
        <p:spPr>
          <a:xfrm>
            <a:off x="3383280" y="1078992"/>
            <a:ext cx="2514600" cy="384048"/>
          </a:xfrm>
          <a:prstGeom prst="rect">
            <a:avLst/>
          </a:prstGeom>
          <a:noFill/>
          <a:ln/>
        </p:spPr>
        <p:txBody>
          <a:bodyPr wrap="square" rtlCol="0" anchor="ctr"/>
          <a:lstStyle/>
          <a:p>
            <a:pPr marL="0" indent="0" algn="ctr">
              <a:buNone/>
            </a:pPr>
            <a:r>
              <a:rPr lang="en-US" sz="1800" b="1" dirty="0">
                <a:solidFill>
                  <a:srgbClr val="2E9CCA"/>
                </a:solidFill>
                <a:latin typeface="Arial" pitchFamily="34" charset="0"/>
                <a:ea typeface="Arial" pitchFamily="34" charset="-122"/>
                <a:cs typeface="Arial" pitchFamily="34" charset="-120"/>
              </a:rPr>
              <a:t>HOW</a:t>
            </a:r>
            <a:endParaRPr lang="en-US" sz="1800" dirty="0"/>
          </a:p>
        </p:txBody>
      </p:sp>
      <p:sp>
        <p:nvSpPr>
          <p:cNvPr id="9" name="Text 7"/>
          <p:cNvSpPr/>
          <p:nvPr/>
        </p:nvSpPr>
        <p:spPr>
          <a:xfrm>
            <a:off x="3410712" y="1536192"/>
            <a:ext cx="2487168" cy="3246120"/>
          </a:xfrm>
          <a:prstGeom prst="rect">
            <a:avLst/>
          </a:prstGeom>
          <a:noFill/>
          <a:ln/>
        </p:spPr>
        <p:txBody>
          <a:bodyPr wrap="square" rtlCol="0" anchor="ctr"/>
          <a:lstStyle/>
          <a:p>
            <a:pPr marL="342900" indent="-342900">
              <a:spcAft>
                <a:spcPts val="400"/>
              </a:spcAft>
              <a:buSzPct val="100000"/>
              <a:buChar char="•"/>
            </a:pPr>
            <a:r>
              <a:rPr lang="en-US" sz="1200" dirty="0">
                <a:solidFill>
                  <a:srgbClr val="FFFFFF"/>
                </a:solidFill>
                <a:latin typeface="Arial" pitchFamily="34" charset="0"/>
                <a:ea typeface="Arial" pitchFamily="34" charset="-122"/>
                <a:cs typeface="Arial" pitchFamily="34" charset="-120"/>
              </a:rPr>
              <a:t>Connects to GP clinical systems and the NHS Spine</a:t>
            </a:r>
            <a:endParaRPr lang="en-US" sz="1200" dirty="0"/>
          </a:p>
          <a:p>
            <a:pPr marL="342900" indent="-342900">
              <a:spcAft>
                <a:spcPts val="400"/>
              </a:spcAft>
              <a:buSzPct val="100000"/>
              <a:buChar char="•"/>
            </a:pPr>
            <a:r>
              <a:rPr lang="en-US" sz="1200" dirty="0">
                <a:solidFill>
                  <a:srgbClr val="FFFFFF"/>
                </a:solidFill>
                <a:latin typeface="Arial" pitchFamily="34" charset="0"/>
                <a:ea typeface="Arial" pitchFamily="34" charset="-122"/>
                <a:cs typeface="Arial" pitchFamily="34" charset="-120"/>
              </a:rPr>
              <a:t>Real-time prescription status tracking</a:t>
            </a:r>
            <a:endParaRPr lang="en-US" sz="1200" dirty="0"/>
          </a:p>
          <a:p>
            <a:pPr marL="342900" indent="-342900">
              <a:spcAft>
                <a:spcPts val="400"/>
              </a:spcAft>
              <a:buSzPct val="100000"/>
              <a:buChar char="•"/>
            </a:pPr>
            <a:r>
              <a:rPr lang="en-US" sz="1200" dirty="0">
                <a:solidFill>
                  <a:srgbClr val="FFFFFF"/>
                </a:solidFill>
                <a:latin typeface="Arial" pitchFamily="34" charset="0"/>
                <a:ea typeface="Arial" pitchFamily="34" charset="-122"/>
                <a:cs typeface="Arial" pitchFamily="34" charset="-120"/>
              </a:rPr>
              <a:t>Push notifications for appointments &amp; results</a:t>
            </a:r>
            <a:endParaRPr lang="en-US" sz="1200" dirty="0"/>
          </a:p>
          <a:p>
            <a:pPr marL="342900" indent="-342900">
              <a:spcAft>
                <a:spcPts val="400"/>
              </a:spcAft>
              <a:buSzPct val="100000"/>
              <a:buChar char="•"/>
            </a:pPr>
            <a:r>
              <a:rPr lang="en-US" sz="1200" dirty="0">
                <a:solidFill>
                  <a:srgbClr val="FFFFFF"/>
                </a:solidFill>
                <a:latin typeface="Arial" pitchFamily="34" charset="0"/>
                <a:ea typeface="Arial" pitchFamily="34" charset="-122"/>
                <a:cs typeface="Arial" pitchFamily="34" charset="-120"/>
              </a:rPr>
              <a:t>Proxy access lets carers manage care for others</a:t>
            </a:r>
            <a:endParaRPr lang="en-US" sz="1200" dirty="0"/>
          </a:p>
        </p:txBody>
      </p:sp>
      <p:sp>
        <p:nvSpPr>
          <p:cNvPr id="10" name="Shape 8"/>
          <p:cNvSpPr/>
          <p:nvPr/>
        </p:nvSpPr>
        <p:spPr>
          <a:xfrm>
            <a:off x="6217920" y="960120"/>
            <a:ext cx="2788920" cy="3931920"/>
          </a:xfrm>
          <a:prstGeom prst="roundRect">
            <a:avLst>
              <a:gd name="adj" fmla="val 3934"/>
            </a:avLst>
          </a:prstGeom>
          <a:solidFill>
            <a:srgbClr val="13314D"/>
          </a:solidFill>
          <a:ln w="12700">
            <a:solidFill>
              <a:srgbClr val="13314D"/>
            </a:solidFill>
            <a:prstDash val="solid"/>
          </a:ln>
          <a:effectLst>
            <a:outerShdw blurRad="101600" dist="38100" dir="2700000" algn="bl" rotWithShape="0">
              <a:srgbClr val="000000">
                <a:alpha val="13000"/>
              </a:srgbClr>
            </a:outerShdw>
          </a:effectLst>
        </p:spPr>
      </p:sp>
      <p:sp>
        <p:nvSpPr>
          <p:cNvPr id="11" name="Text 9"/>
          <p:cNvSpPr/>
          <p:nvPr/>
        </p:nvSpPr>
        <p:spPr>
          <a:xfrm>
            <a:off x="6355080" y="1078992"/>
            <a:ext cx="2514600" cy="384048"/>
          </a:xfrm>
          <a:prstGeom prst="rect">
            <a:avLst/>
          </a:prstGeom>
          <a:noFill/>
          <a:ln/>
        </p:spPr>
        <p:txBody>
          <a:bodyPr wrap="square" rtlCol="0" anchor="ctr"/>
          <a:lstStyle/>
          <a:p>
            <a:pPr marL="0" indent="0" algn="ctr">
              <a:buNone/>
            </a:pPr>
            <a:r>
              <a:rPr lang="en-US" sz="1800" b="1" dirty="0">
                <a:solidFill>
                  <a:srgbClr val="2E9CCA"/>
                </a:solidFill>
                <a:latin typeface="Arial" pitchFamily="34" charset="0"/>
                <a:ea typeface="Arial" pitchFamily="34" charset="-122"/>
                <a:cs typeface="Arial" pitchFamily="34" charset="-120"/>
              </a:rPr>
              <a:t>WHERE</a:t>
            </a:r>
            <a:endParaRPr lang="en-US" sz="1800" dirty="0"/>
          </a:p>
        </p:txBody>
      </p:sp>
      <p:sp>
        <p:nvSpPr>
          <p:cNvPr id="12" name="Text 10"/>
          <p:cNvSpPr/>
          <p:nvPr/>
        </p:nvSpPr>
        <p:spPr>
          <a:xfrm>
            <a:off x="6382512" y="1536192"/>
            <a:ext cx="2487168" cy="3246120"/>
          </a:xfrm>
          <a:prstGeom prst="rect">
            <a:avLst/>
          </a:prstGeom>
          <a:noFill/>
          <a:ln/>
        </p:spPr>
        <p:txBody>
          <a:bodyPr wrap="square" rtlCol="0" anchor="ctr"/>
          <a:lstStyle/>
          <a:p>
            <a:pPr marL="342900" indent="-342900">
              <a:spcAft>
                <a:spcPts val="400"/>
              </a:spcAft>
              <a:buSzPct val="100000"/>
              <a:buChar char="•"/>
            </a:pPr>
            <a:r>
              <a:rPr lang="en-US" sz="1200" dirty="0">
                <a:solidFill>
                  <a:srgbClr val="FFFFFF"/>
                </a:solidFill>
                <a:latin typeface="Arial" pitchFamily="34" charset="0"/>
                <a:ea typeface="Arial" pitchFamily="34" charset="-122"/>
                <a:cs typeface="Arial" pitchFamily="34" charset="-120"/>
              </a:rPr>
              <a:t>Used across England in GP practices and hospitals</a:t>
            </a:r>
            <a:endParaRPr lang="en-US" sz="1200" dirty="0"/>
          </a:p>
          <a:p>
            <a:pPr marL="342900" indent="-342900">
              <a:spcAft>
                <a:spcPts val="400"/>
              </a:spcAft>
              <a:buSzPct val="100000"/>
              <a:buChar char="•"/>
            </a:pPr>
            <a:r>
              <a:rPr lang="en-US" sz="1200" dirty="0">
                <a:solidFill>
                  <a:srgbClr val="FFFFFF"/>
                </a:solidFill>
                <a:latin typeface="Arial" pitchFamily="34" charset="0"/>
                <a:ea typeface="Arial" pitchFamily="34" charset="-122"/>
                <a:cs typeface="Arial" pitchFamily="34" charset="-120"/>
              </a:rPr>
              <a:t>Integrated with NHS 111 and pharmacy services</a:t>
            </a:r>
            <a:endParaRPr lang="en-US" sz="1200" dirty="0"/>
          </a:p>
          <a:p>
            <a:pPr marL="342900" indent="-342900">
              <a:spcAft>
                <a:spcPts val="400"/>
              </a:spcAft>
              <a:buSzPct val="100000"/>
              <a:buChar char="•"/>
            </a:pPr>
            <a:r>
              <a:rPr lang="en-US" sz="1200" dirty="0">
                <a:solidFill>
                  <a:srgbClr val="FFFFFF"/>
                </a:solidFill>
                <a:latin typeface="Arial" pitchFamily="34" charset="0"/>
                <a:ea typeface="Arial" pitchFamily="34" charset="-122"/>
                <a:cs typeface="Arial" pitchFamily="34" charset="-120"/>
              </a:rPr>
              <a:t>Central to NHS England's 10 Year Health Plan</a:t>
            </a:r>
            <a:endParaRPr lang="en-US" sz="1200" dirty="0"/>
          </a:p>
          <a:p>
            <a:pPr marL="342900" indent="-342900">
              <a:spcAft>
                <a:spcPts val="400"/>
              </a:spcAft>
              <a:buSzPct val="100000"/>
              <a:buChar char="•"/>
            </a:pPr>
            <a:r>
              <a:rPr lang="en-US" sz="1200" dirty="0">
                <a:solidFill>
                  <a:srgbClr val="FFFFFF"/>
                </a:solidFill>
                <a:latin typeface="Arial" pitchFamily="34" charset="0"/>
                <a:ea typeface="Arial" pitchFamily="34" charset="-122"/>
                <a:cs typeface="Arial" pitchFamily="34" charset="-120"/>
              </a:rPr>
              <a:t>39M+ registered users nationally (NHS England, 2025)</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B2545"/>
        </a:solidFill>
        <a:effectLst/>
      </p:bgPr>
    </p:bg>
    <p:spTree>
      <p:nvGrpSpPr>
        <p:cNvPr id="1" name=""/>
        <p:cNvGrpSpPr/>
        <p:nvPr/>
      </p:nvGrpSpPr>
      <p:grpSpPr>
        <a:xfrm>
          <a:off x="0" y="0"/>
          <a:ext cx="0" cy="0"/>
          <a:chOff x="0" y="0"/>
          <a:chExt cx="0" cy="0"/>
        </a:xfrm>
      </p:grpSpPr>
      <p:sp>
        <p:nvSpPr>
          <p:cNvPr id="2" name="Shape 0"/>
          <p:cNvSpPr/>
          <p:nvPr/>
        </p:nvSpPr>
        <p:spPr>
          <a:xfrm>
            <a:off x="0" y="0"/>
            <a:ext cx="9144000" cy="841248"/>
          </a:xfrm>
          <a:prstGeom prst="rect">
            <a:avLst/>
          </a:prstGeom>
          <a:solidFill>
            <a:srgbClr val="13314D"/>
          </a:solidFill>
          <a:ln w="12700">
            <a:solidFill>
              <a:srgbClr val="13314D"/>
            </a:solidFill>
            <a:prstDash val="solid"/>
          </a:ln>
        </p:spPr>
      </p:sp>
      <p:sp>
        <p:nvSpPr>
          <p:cNvPr id="3" name="Text 1"/>
          <p:cNvSpPr/>
          <p:nvPr/>
        </p:nvSpPr>
        <p:spPr>
          <a:xfrm>
            <a:off x="365760" y="155448"/>
            <a:ext cx="8412480" cy="530352"/>
          </a:xfrm>
          <a:prstGeom prst="rect">
            <a:avLst/>
          </a:prstGeom>
          <a:noFill/>
          <a:ln/>
        </p:spPr>
        <p:txBody>
          <a:bodyPr wrap="square" rtlCol="0" anchor="ctr"/>
          <a:lstStyle/>
          <a:p>
            <a:pPr marL="0" indent="0">
              <a:buNone/>
            </a:pPr>
            <a:r>
              <a:rPr lang="en-US" sz="2000" b="1" dirty="0">
                <a:solidFill>
                  <a:srgbClr val="2E9CCA"/>
                </a:solidFill>
                <a:latin typeface="Arial" pitchFamily="34" charset="0"/>
                <a:ea typeface="Arial" pitchFamily="34" charset="-122"/>
                <a:cs typeface="Arial" pitchFamily="34" charset="-120"/>
              </a:rPr>
              <a:t>THE NHS CONTEXT — Why Does This Matter?</a:t>
            </a:r>
            <a:endParaRPr lang="en-US" sz="2000" dirty="0"/>
          </a:p>
        </p:txBody>
      </p:sp>
      <p:sp>
        <p:nvSpPr>
          <p:cNvPr id="4" name="Shape 2"/>
          <p:cNvSpPr/>
          <p:nvPr/>
        </p:nvSpPr>
        <p:spPr>
          <a:xfrm>
            <a:off x="274320" y="1005840"/>
            <a:ext cx="2011680" cy="2011680"/>
          </a:xfrm>
          <a:prstGeom prst="roundRect">
            <a:avLst>
              <a:gd name="adj" fmla="val 5455"/>
            </a:avLst>
          </a:prstGeom>
          <a:solidFill>
            <a:srgbClr val="1768AC"/>
          </a:solidFill>
          <a:ln w="12700">
            <a:solidFill>
              <a:srgbClr val="1768AC"/>
            </a:solidFill>
            <a:prstDash val="solid"/>
          </a:ln>
          <a:effectLst>
            <a:outerShdw blurRad="101600" dist="38100" dir="2700000" algn="bl" rotWithShape="0">
              <a:srgbClr val="000000">
                <a:alpha val="13000"/>
              </a:srgbClr>
            </a:outerShdw>
          </a:effectLst>
        </p:spPr>
      </p:sp>
      <p:sp>
        <p:nvSpPr>
          <p:cNvPr id="5" name="Text 3"/>
          <p:cNvSpPr/>
          <p:nvPr/>
        </p:nvSpPr>
        <p:spPr>
          <a:xfrm>
            <a:off x="365760" y="1143000"/>
            <a:ext cx="1828800" cy="685800"/>
          </a:xfrm>
          <a:prstGeom prst="rect">
            <a:avLst/>
          </a:prstGeom>
          <a:noFill/>
          <a:ln/>
        </p:spPr>
        <p:txBody>
          <a:bodyPr wrap="square" rtlCol="0" anchor="ctr"/>
          <a:lstStyle/>
          <a:p>
            <a:pPr marL="0" indent="0" algn="ctr">
              <a:buNone/>
            </a:pPr>
            <a:r>
              <a:rPr lang="en-US" sz="2800" b="1" dirty="0">
                <a:solidFill>
                  <a:srgbClr val="FFFFFF"/>
                </a:solidFill>
                <a:latin typeface="Arial" pitchFamily="34" charset="0"/>
                <a:ea typeface="Arial" pitchFamily="34" charset="-122"/>
                <a:cs typeface="Arial" pitchFamily="34" charset="-120"/>
              </a:rPr>
              <a:t>39M+</a:t>
            </a:r>
            <a:endParaRPr lang="en-US" sz="2800" dirty="0"/>
          </a:p>
        </p:txBody>
      </p:sp>
      <p:sp>
        <p:nvSpPr>
          <p:cNvPr id="6" name="Text 4"/>
          <p:cNvSpPr/>
          <p:nvPr/>
        </p:nvSpPr>
        <p:spPr>
          <a:xfrm>
            <a:off x="365760" y="1810512"/>
            <a:ext cx="1828800" cy="640080"/>
          </a:xfrm>
          <a:prstGeom prst="rect">
            <a:avLst/>
          </a:prstGeom>
          <a:noFill/>
          <a:ln/>
        </p:spPr>
        <p:txBody>
          <a:bodyPr wrap="square" rtlCol="0" anchor="ctr"/>
          <a:lstStyle/>
          <a:p>
            <a:pPr marL="0" indent="0" algn="ctr">
              <a:buNone/>
            </a:pPr>
            <a:r>
              <a:rPr lang="en-US" sz="1150" dirty="0">
                <a:solidFill>
                  <a:srgbClr val="DCEEF7"/>
                </a:solidFill>
                <a:latin typeface="Arial" pitchFamily="34" charset="0"/>
                <a:ea typeface="Arial" pitchFamily="34" charset="-122"/>
                <a:cs typeface="Arial" pitchFamily="34" charset="-120"/>
              </a:rPr>
              <a:t>registered users</a:t>
            </a:r>
            <a:endParaRPr lang="en-US" sz="1150" dirty="0"/>
          </a:p>
          <a:p>
            <a:pPr marL="0" indent="0" algn="ctr">
              <a:buNone/>
            </a:pPr>
            <a:r>
              <a:rPr lang="en-US" sz="1150" dirty="0">
                <a:solidFill>
                  <a:srgbClr val="DCEEF7"/>
                </a:solidFill>
                <a:latin typeface="Arial" pitchFamily="34" charset="0"/>
                <a:ea typeface="Arial" pitchFamily="34" charset="-122"/>
                <a:cs typeface="Arial" pitchFamily="34" charset="-120"/>
              </a:rPr>
              <a:t>in England</a:t>
            </a:r>
            <a:endParaRPr lang="en-US" sz="1150" dirty="0"/>
          </a:p>
        </p:txBody>
      </p:sp>
      <p:sp>
        <p:nvSpPr>
          <p:cNvPr id="7" name="Text 5"/>
          <p:cNvSpPr/>
          <p:nvPr/>
        </p:nvSpPr>
        <p:spPr>
          <a:xfrm>
            <a:off x="365760" y="2468880"/>
            <a:ext cx="1828800" cy="320040"/>
          </a:xfrm>
          <a:prstGeom prst="rect">
            <a:avLst/>
          </a:prstGeom>
          <a:noFill/>
          <a:ln/>
        </p:spPr>
        <p:txBody>
          <a:bodyPr wrap="square" rtlCol="0" anchor="ctr"/>
          <a:lstStyle/>
          <a:p>
            <a:pPr marL="0" indent="0" algn="ctr">
              <a:buNone/>
            </a:pPr>
            <a:r>
              <a:rPr lang="en-US" sz="900" i="1" dirty="0">
                <a:solidFill>
                  <a:srgbClr val="7FA6BD"/>
                </a:solidFill>
                <a:latin typeface="Arial" pitchFamily="34" charset="0"/>
                <a:ea typeface="Arial" pitchFamily="34" charset="-122"/>
                <a:cs typeface="Arial" pitchFamily="34" charset="-120"/>
              </a:rPr>
              <a:t>NHS England, 2025</a:t>
            </a:r>
            <a:endParaRPr lang="en-US" sz="900" dirty="0"/>
          </a:p>
        </p:txBody>
      </p:sp>
      <p:sp>
        <p:nvSpPr>
          <p:cNvPr id="8" name="Shape 6"/>
          <p:cNvSpPr/>
          <p:nvPr/>
        </p:nvSpPr>
        <p:spPr>
          <a:xfrm>
            <a:off x="2450592" y="1005840"/>
            <a:ext cx="2011680" cy="2011680"/>
          </a:xfrm>
          <a:prstGeom prst="roundRect">
            <a:avLst>
              <a:gd name="adj" fmla="val 5455"/>
            </a:avLst>
          </a:prstGeom>
          <a:solidFill>
            <a:srgbClr val="1768AC"/>
          </a:solidFill>
          <a:ln w="12700">
            <a:solidFill>
              <a:srgbClr val="1768AC"/>
            </a:solidFill>
            <a:prstDash val="solid"/>
          </a:ln>
          <a:effectLst>
            <a:outerShdw blurRad="101600" dist="38100" dir="2700000" algn="bl" rotWithShape="0">
              <a:srgbClr val="000000">
                <a:alpha val="13000"/>
              </a:srgbClr>
            </a:outerShdw>
          </a:effectLst>
        </p:spPr>
      </p:sp>
      <p:sp>
        <p:nvSpPr>
          <p:cNvPr id="9" name="Text 7"/>
          <p:cNvSpPr/>
          <p:nvPr/>
        </p:nvSpPr>
        <p:spPr>
          <a:xfrm>
            <a:off x="2542032" y="1143000"/>
            <a:ext cx="1828800" cy="685800"/>
          </a:xfrm>
          <a:prstGeom prst="rect">
            <a:avLst/>
          </a:prstGeom>
          <a:noFill/>
          <a:ln/>
        </p:spPr>
        <p:txBody>
          <a:bodyPr wrap="square" rtlCol="0" anchor="ctr"/>
          <a:lstStyle/>
          <a:p>
            <a:pPr marL="0" indent="0" algn="ctr">
              <a:buNone/>
            </a:pPr>
            <a:r>
              <a:rPr lang="en-US" sz="2800" b="1" dirty="0">
                <a:solidFill>
                  <a:srgbClr val="FFFFFF"/>
                </a:solidFill>
                <a:latin typeface="Arial" pitchFamily="34" charset="0"/>
                <a:ea typeface="Arial" pitchFamily="34" charset="-122"/>
                <a:cs typeface="Arial" pitchFamily="34" charset="-120"/>
              </a:rPr>
              <a:t>62.3M</a:t>
            </a:r>
            <a:endParaRPr lang="en-US" sz="2800" dirty="0"/>
          </a:p>
        </p:txBody>
      </p:sp>
      <p:sp>
        <p:nvSpPr>
          <p:cNvPr id="10" name="Text 8"/>
          <p:cNvSpPr/>
          <p:nvPr/>
        </p:nvSpPr>
        <p:spPr>
          <a:xfrm>
            <a:off x="2542032" y="1810512"/>
            <a:ext cx="1828800" cy="640080"/>
          </a:xfrm>
          <a:prstGeom prst="rect">
            <a:avLst/>
          </a:prstGeom>
          <a:noFill/>
          <a:ln/>
        </p:spPr>
        <p:txBody>
          <a:bodyPr wrap="square" rtlCol="0" anchor="ctr"/>
          <a:lstStyle/>
          <a:p>
            <a:pPr marL="0" indent="0" algn="ctr">
              <a:buNone/>
            </a:pPr>
            <a:r>
              <a:rPr lang="en-US" sz="1150" dirty="0">
                <a:solidFill>
                  <a:srgbClr val="DCEEF7"/>
                </a:solidFill>
                <a:latin typeface="Arial" pitchFamily="34" charset="0"/>
                <a:ea typeface="Arial" pitchFamily="34" charset="-122"/>
                <a:cs typeface="Arial" pitchFamily="34" charset="-120"/>
              </a:rPr>
              <a:t>app logins in</a:t>
            </a:r>
            <a:endParaRPr lang="en-US" sz="1150" dirty="0"/>
          </a:p>
          <a:p>
            <a:pPr marL="0" indent="0" algn="ctr">
              <a:buNone/>
            </a:pPr>
            <a:r>
              <a:rPr lang="en-US" sz="1150" dirty="0">
                <a:solidFill>
                  <a:srgbClr val="DCEEF7"/>
                </a:solidFill>
                <a:latin typeface="Arial" pitchFamily="34" charset="0"/>
                <a:ea typeface="Arial" pitchFamily="34" charset="-122"/>
                <a:cs typeface="Arial" pitchFamily="34" charset="-120"/>
              </a:rPr>
              <a:t>November 2025</a:t>
            </a:r>
            <a:endParaRPr lang="en-US" sz="1150" dirty="0"/>
          </a:p>
        </p:txBody>
      </p:sp>
      <p:sp>
        <p:nvSpPr>
          <p:cNvPr id="11" name="Text 9"/>
          <p:cNvSpPr/>
          <p:nvPr/>
        </p:nvSpPr>
        <p:spPr>
          <a:xfrm>
            <a:off x="2542032" y="2468880"/>
            <a:ext cx="1828800" cy="320040"/>
          </a:xfrm>
          <a:prstGeom prst="rect">
            <a:avLst/>
          </a:prstGeom>
          <a:noFill/>
          <a:ln/>
        </p:spPr>
        <p:txBody>
          <a:bodyPr wrap="square" rtlCol="0" anchor="ctr"/>
          <a:lstStyle/>
          <a:p>
            <a:pPr marL="0" indent="0" algn="ctr">
              <a:buNone/>
            </a:pPr>
            <a:r>
              <a:rPr lang="en-US" sz="900" i="1" dirty="0">
                <a:solidFill>
                  <a:srgbClr val="7FA6BD"/>
                </a:solidFill>
                <a:latin typeface="Arial" pitchFamily="34" charset="0"/>
                <a:ea typeface="Arial" pitchFamily="34" charset="-122"/>
                <a:cs typeface="Arial" pitchFamily="34" charset="-120"/>
              </a:rPr>
              <a:t>NHS England, 2025</a:t>
            </a:r>
            <a:endParaRPr lang="en-US" sz="900" dirty="0"/>
          </a:p>
        </p:txBody>
      </p:sp>
      <p:sp>
        <p:nvSpPr>
          <p:cNvPr id="12" name="Shape 10"/>
          <p:cNvSpPr/>
          <p:nvPr/>
        </p:nvSpPr>
        <p:spPr>
          <a:xfrm>
            <a:off x="4626864" y="1005840"/>
            <a:ext cx="2011680" cy="2011680"/>
          </a:xfrm>
          <a:prstGeom prst="roundRect">
            <a:avLst>
              <a:gd name="adj" fmla="val 5455"/>
            </a:avLst>
          </a:prstGeom>
          <a:solidFill>
            <a:srgbClr val="1768AC"/>
          </a:solidFill>
          <a:ln w="12700">
            <a:solidFill>
              <a:srgbClr val="1768AC"/>
            </a:solidFill>
            <a:prstDash val="solid"/>
          </a:ln>
          <a:effectLst>
            <a:outerShdw blurRad="101600" dist="38100" dir="2700000" algn="bl" rotWithShape="0">
              <a:srgbClr val="000000">
                <a:alpha val="13000"/>
              </a:srgbClr>
            </a:outerShdw>
          </a:effectLst>
        </p:spPr>
      </p:sp>
      <p:sp>
        <p:nvSpPr>
          <p:cNvPr id="13" name="Text 11"/>
          <p:cNvSpPr/>
          <p:nvPr/>
        </p:nvSpPr>
        <p:spPr>
          <a:xfrm>
            <a:off x="4718304" y="1143000"/>
            <a:ext cx="1828800" cy="685800"/>
          </a:xfrm>
          <a:prstGeom prst="rect">
            <a:avLst/>
          </a:prstGeom>
          <a:noFill/>
          <a:ln/>
        </p:spPr>
        <p:txBody>
          <a:bodyPr wrap="square" rtlCol="0" anchor="ctr"/>
          <a:lstStyle/>
          <a:p>
            <a:pPr marL="0" indent="0" algn="ctr">
              <a:buNone/>
            </a:pPr>
            <a:r>
              <a:rPr lang="en-US" sz="2800" b="1" dirty="0">
                <a:solidFill>
                  <a:srgbClr val="FFFFFF"/>
                </a:solidFill>
                <a:latin typeface="Arial" pitchFamily="34" charset="0"/>
                <a:ea typeface="Arial" pitchFamily="34" charset="-122"/>
                <a:cs typeface="Arial" pitchFamily="34" charset="-120"/>
              </a:rPr>
              <a:t>67.8M</a:t>
            </a:r>
            <a:endParaRPr lang="en-US" sz="2800" dirty="0"/>
          </a:p>
        </p:txBody>
      </p:sp>
      <p:sp>
        <p:nvSpPr>
          <p:cNvPr id="14" name="Text 12"/>
          <p:cNvSpPr/>
          <p:nvPr/>
        </p:nvSpPr>
        <p:spPr>
          <a:xfrm>
            <a:off x="4718304" y="1810512"/>
            <a:ext cx="1828800" cy="640080"/>
          </a:xfrm>
          <a:prstGeom prst="rect">
            <a:avLst/>
          </a:prstGeom>
          <a:noFill/>
          <a:ln/>
        </p:spPr>
        <p:txBody>
          <a:bodyPr wrap="square" rtlCol="0" anchor="ctr"/>
          <a:lstStyle/>
          <a:p>
            <a:pPr marL="0" indent="0" algn="ctr">
              <a:buNone/>
            </a:pPr>
            <a:r>
              <a:rPr lang="en-US" sz="1150" dirty="0">
                <a:solidFill>
                  <a:srgbClr val="DCEEF7"/>
                </a:solidFill>
                <a:latin typeface="Arial" pitchFamily="34" charset="0"/>
                <a:ea typeface="Arial" pitchFamily="34" charset="-122"/>
                <a:cs typeface="Arial" pitchFamily="34" charset="-120"/>
              </a:rPr>
              <a:t>repeat prescriptions</a:t>
            </a:r>
            <a:endParaRPr lang="en-US" sz="1150" dirty="0"/>
          </a:p>
          <a:p>
            <a:pPr marL="0" indent="0" algn="ctr">
              <a:buNone/>
            </a:pPr>
            <a:r>
              <a:rPr lang="en-US" sz="1150" dirty="0">
                <a:solidFill>
                  <a:srgbClr val="DCEEF7"/>
                </a:solidFill>
                <a:latin typeface="Arial" pitchFamily="34" charset="0"/>
                <a:ea typeface="Arial" pitchFamily="34" charset="-122"/>
                <a:cs typeface="Arial" pitchFamily="34" charset="-120"/>
              </a:rPr>
              <a:t>ordered per year</a:t>
            </a:r>
            <a:endParaRPr lang="en-US" sz="1150" dirty="0"/>
          </a:p>
        </p:txBody>
      </p:sp>
      <p:sp>
        <p:nvSpPr>
          <p:cNvPr id="15" name="Text 13"/>
          <p:cNvSpPr/>
          <p:nvPr/>
        </p:nvSpPr>
        <p:spPr>
          <a:xfrm>
            <a:off x="4718304" y="2468880"/>
            <a:ext cx="1828800" cy="320040"/>
          </a:xfrm>
          <a:prstGeom prst="rect">
            <a:avLst/>
          </a:prstGeom>
          <a:noFill/>
          <a:ln/>
        </p:spPr>
        <p:txBody>
          <a:bodyPr wrap="square" rtlCol="0" anchor="ctr"/>
          <a:lstStyle/>
          <a:p>
            <a:pPr marL="0" indent="0" algn="ctr">
              <a:buNone/>
            </a:pPr>
            <a:r>
              <a:rPr lang="en-US" sz="900" i="1" dirty="0">
                <a:solidFill>
                  <a:srgbClr val="7FA6BD"/>
                </a:solidFill>
                <a:latin typeface="Arial" pitchFamily="34" charset="0"/>
                <a:ea typeface="Arial" pitchFamily="34" charset="-122"/>
                <a:cs typeface="Arial" pitchFamily="34" charset="-120"/>
              </a:rPr>
              <a:t>NHS England, 2025</a:t>
            </a:r>
            <a:endParaRPr lang="en-US" sz="900" dirty="0"/>
          </a:p>
        </p:txBody>
      </p:sp>
      <p:sp>
        <p:nvSpPr>
          <p:cNvPr id="16" name="Shape 14"/>
          <p:cNvSpPr/>
          <p:nvPr/>
        </p:nvSpPr>
        <p:spPr>
          <a:xfrm>
            <a:off x="6803136" y="1005840"/>
            <a:ext cx="2011680" cy="2011680"/>
          </a:xfrm>
          <a:prstGeom prst="roundRect">
            <a:avLst>
              <a:gd name="adj" fmla="val 5455"/>
            </a:avLst>
          </a:prstGeom>
          <a:solidFill>
            <a:srgbClr val="1768AC"/>
          </a:solidFill>
          <a:ln w="12700">
            <a:solidFill>
              <a:srgbClr val="1768AC"/>
            </a:solidFill>
            <a:prstDash val="solid"/>
          </a:ln>
          <a:effectLst>
            <a:outerShdw blurRad="101600" dist="38100" dir="2700000" algn="bl" rotWithShape="0">
              <a:srgbClr val="000000">
                <a:alpha val="13000"/>
              </a:srgbClr>
            </a:outerShdw>
          </a:effectLst>
        </p:spPr>
      </p:sp>
      <p:sp>
        <p:nvSpPr>
          <p:cNvPr id="17" name="Text 15"/>
          <p:cNvSpPr/>
          <p:nvPr/>
        </p:nvSpPr>
        <p:spPr>
          <a:xfrm>
            <a:off x="6894576" y="1143000"/>
            <a:ext cx="1828800" cy="685800"/>
          </a:xfrm>
          <a:prstGeom prst="rect">
            <a:avLst/>
          </a:prstGeom>
          <a:noFill/>
          <a:ln/>
        </p:spPr>
        <p:txBody>
          <a:bodyPr wrap="square" rtlCol="0" anchor="ctr"/>
          <a:lstStyle/>
          <a:p>
            <a:pPr marL="0" indent="0" algn="ctr">
              <a:buNone/>
            </a:pPr>
            <a:r>
              <a:rPr lang="en-US" sz="2800" b="1" dirty="0">
                <a:solidFill>
                  <a:srgbClr val="FFFFFF"/>
                </a:solidFill>
                <a:latin typeface="Arial" pitchFamily="34" charset="0"/>
                <a:ea typeface="Arial" pitchFamily="34" charset="-122"/>
                <a:cs typeface="Arial" pitchFamily="34" charset="-120"/>
              </a:rPr>
              <a:t>2019</a:t>
            </a:r>
            <a:endParaRPr lang="en-US" sz="2800" dirty="0"/>
          </a:p>
        </p:txBody>
      </p:sp>
      <p:sp>
        <p:nvSpPr>
          <p:cNvPr id="18" name="Text 16"/>
          <p:cNvSpPr/>
          <p:nvPr/>
        </p:nvSpPr>
        <p:spPr>
          <a:xfrm>
            <a:off x="6894576" y="1810512"/>
            <a:ext cx="1828800" cy="640080"/>
          </a:xfrm>
          <a:prstGeom prst="rect">
            <a:avLst/>
          </a:prstGeom>
          <a:noFill/>
          <a:ln/>
        </p:spPr>
        <p:txBody>
          <a:bodyPr wrap="square" rtlCol="0" anchor="ctr"/>
          <a:lstStyle/>
          <a:p>
            <a:pPr marL="0" indent="0" algn="ctr">
              <a:buNone/>
            </a:pPr>
            <a:r>
              <a:rPr lang="en-US" sz="1150" dirty="0">
                <a:solidFill>
                  <a:srgbClr val="DCEEF7"/>
                </a:solidFill>
                <a:latin typeface="Arial" pitchFamily="34" charset="0"/>
                <a:ea typeface="Arial" pitchFamily="34" charset="-122"/>
                <a:cs typeface="Arial" pitchFamily="34" charset="-120"/>
              </a:rPr>
              <a:t>national launch &amp;</a:t>
            </a:r>
            <a:endParaRPr lang="en-US" sz="1150" dirty="0"/>
          </a:p>
          <a:p>
            <a:pPr marL="0" indent="0" algn="ctr">
              <a:buNone/>
            </a:pPr>
            <a:r>
              <a:rPr lang="en-US" sz="1150" dirty="0">
                <a:solidFill>
                  <a:srgbClr val="DCEEF7"/>
                </a:solidFill>
                <a:latin typeface="Arial" pitchFamily="34" charset="0"/>
                <a:ea typeface="Arial" pitchFamily="34" charset="-122"/>
                <a:cs typeface="Arial" pitchFamily="34" charset="-120"/>
              </a:rPr>
              <a:t>Long Term Plan commitment</a:t>
            </a:r>
            <a:endParaRPr lang="en-US" sz="1150" dirty="0"/>
          </a:p>
        </p:txBody>
      </p:sp>
      <p:sp>
        <p:nvSpPr>
          <p:cNvPr id="19" name="Text 17"/>
          <p:cNvSpPr/>
          <p:nvPr/>
        </p:nvSpPr>
        <p:spPr>
          <a:xfrm>
            <a:off x="6894576" y="2468880"/>
            <a:ext cx="1828800" cy="320040"/>
          </a:xfrm>
          <a:prstGeom prst="rect">
            <a:avLst/>
          </a:prstGeom>
          <a:noFill/>
          <a:ln/>
        </p:spPr>
        <p:txBody>
          <a:bodyPr wrap="square" rtlCol="0" anchor="ctr"/>
          <a:lstStyle/>
          <a:p>
            <a:pPr marL="0" indent="0" algn="ctr">
              <a:buNone/>
            </a:pPr>
            <a:r>
              <a:rPr lang="en-US" sz="900" i="1" dirty="0">
                <a:solidFill>
                  <a:srgbClr val="7FA6BD"/>
                </a:solidFill>
                <a:latin typeface="Arial" pitchFamily="34" charset="0"/>
                <a:ea typeface="Arial" pitchFamily="34" charset="-122"/>
                <a:cs typeface="Arial" pitchFamily="34" charset="-120"/>
              </a:rPr>
              <a:t>NHS England, 2019</a:t>
            </a:r>
            <a:endParaRPr lang="en-US" sz="900" dirty="0"/>
          </a:p>
        </p:txBody>
      </p:sp>
      <p:sp>
        <p:nvSpPr>
          <p:cNvPr id="20" name="Shape 18"/>
          <p:cNvSpPr/>
          <p:nvPr/>
        </p:nvSpPr>
        <p:spPr>
          <a:xfrm>
            <a:off x="274320" y="3200400"/>
            <a:ext cx="8595360" cy="1600200"/>
          </a:xfrm>
          <a:prstGeom prst="roundRect">
            <a:avLst>
              <a:gd name="adj" fmla="val 5714"/>
            </a:avLst>
          </a:prstGeom>
          <a:solidFill>
            <a:srgbClr val="13314D"/>
          </a:solidFill>
          <a:ln w="12700">
            <a:solidFill>
              <a:srgbClr val="13314D"/>
            </a:solidFill>
            <a:prstDash val="solid"/>
          </a:ln>
          <a:effectLst>
            <a:outerShdw blurRad="101600" dist="38100" dir="2700000" algn="bl" rotWithShape="0">
              <a:srgbClr val="000000">
                <a:alpha val="13000"/>
              </a:srgbClr>
            </a:outerShdw>
          </a:effectLst>
        </p:spPr>
      </p:sp>
      <p:sp>
        <p:nvSpPr>
          <p:cNvPr id="21" name="Text 19"/>
          <p:cNvSpPr/>
          <p:nvPr/>
        </p:nvSpPr>
        <p:spPr>
          <a:xfrm>
            <a:off x="502920" y="3337560"/>
            <a:ext cx="8138160" cy="1371600"/>
          </a:xfrm>
          <a:prstGeom prst="rect">
            <a:avLst/>
          </a:prstGeom>
          <a:noFill/>
          <a:ln/>
        </p:spPr>
        <p:txBody>
          <a:bodyPr wrap="square" rtlCol="0" anchor="ctr"/>
          <a:lstStyle/>
          <a:p>
            <a:pPr marL="0" indent="0">
              <a:buNone/>
            </a:pPr>
            <a:r>
              <a:rPr lang="en-US" sz="1250" b="1" dirty="0">
                <a:solidFill>
                  <a:srgbClr val="2E9CCA"/>
                </a:solidFill>
                <a:latin typeface="Arial" pitchFamily="34" charset="0"/>
                <a:ea typeface="Arial" pitchFamily="34" charset="-122"/>
                <a:cs typeface="Arial" pitchFamily="34" charset="-120"/>
              </a:rPr>
              <a:t>Policy &amp; Strategic Driver:  </a:t>
            </a:r>
            <a:r>
              <a:rPr lang="en-US" sz="1250" dirty="0">
                <a:solidFill>
                  <a:srgbClr val="FFFFFF"/>
                </a:solidFill>
                <a:latin typeface="Arial" pitchFamily="34" charset="0"/>
                <a:ea typeface="Arial" pitchFamily="34" charset="-122"/>
                <a:cs typeface="Arial" pitchFamily="34" charset="-120"/>
              </a:rPr>
              <a:t>The NHS Long Term Plan (NHS England, 2019) committed to digital-first access, and the government's 10 Year Health Plan (DHSC, 2025) positions the NHS App as the primary digital gateway to care. This aligns with the 'What Good Looks Like' Framework and GDPR-compliant data governance requirements underpinning all NHS digital services.</a:t>
            </a:r>
            <a:endParaRPr lang="en-US" sz="12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2F8FB"/>
        </a:solidFill>
        <a:effectLst/>
      </p:bgPr>
    </p:bg>
    <p:spTree>
      <p:nvGrpSpPr>
        <p:cNvPr id="1" name=""/>
        <p:cNvGrpSpPr/>
        <p:nvPr/>
      </p:nvGrpSpPr>
      <p:grpSpPr>
        <a:xfrm>
          <a:off x="0" y="0"/>
          <a:ext cx="0" cy="0"/>
          <a:chOff x="0" y="0"/>
          <a:chExt cx="0" cy="0"/>
        </a:xfrm>
      </p:grpSpPr>
      <p:sp>
        <p:nvSpPr>
          <p:cNvPr id="2" name="Shape 0"/>
          <p:cNvSpPr/>
          <p:nvPr/>
        </p:nvSpPr>
        <p:spPr>
          <a:xfrm>
            <a:off x="0" y="0"/>
            <a:ext cx="9144000" cy="841248"/>
          </a:xfrm>
          <a:prstGeom prst="rect">
            <a:avLst/>
          </a:prstGeom>
          <a:solidFill>
            <a:srgbClr val="0B2545"/>
          </a:solidFill>
          <a:ln w="12700">
            <a:solidFill>
              <a:srgbClr val="0B2545"/>
            </a:solidFill>
            <a:prstDash val="solid"/>
          </a:ln>
        </p:spPr>
      </p:sp>
      <p:pic>
        <p:nvPicPr>
          <p:cNvPr id="3" name="Image 0" descr="preencoded.png"/>
          <p:cNvPicPr>
            <a:picLocks noChangeAspect="1"/>
          </p:cNvPicPr>
          <p:nvPr/>
        </p:nvPicPr>
        <p:blipFill>
          <a:blip r:embed="rId3"/>
          <a:stretch>
            <a:fillRect/>
          </a:stretch>
        </p:blipFill>
        <p:spPr>
          <a:xfrm>
            <a:off x="8321040" y="91440"/>
            <a:ext cx="640080" cy="640080"/>
          </a:xfrm>
          <a:prstGeom prst="rect">
            <a:avLst/>
          </a:prstGeom>
        </p:spPr>
      </p:pic>
      <p:sp>
        <p:nvSpPr>
          <p:cNvPr id="4" name="Text 1"/>
          <p:cNvSpPr/>
          <p:nvPr/>
        </p:nvSpPr>
        <p:spPr>
          <a:xfrm>
            <a:off x="365760" y="155448"/>
            <a:ext cx="7772400" cy="530352"/>
          </a:xfrm>
          <a:prstGeom prst="rect">
            <a:avLst/>
          </a:prstGeom>
          <a:noFill/>
          <a:ln/>
        </p:spPr>
        <p:txBody>
          <a:bodyPr wrap="square" rtlCol="0" anchor="ctr"/>
          <a:lstStyle/>
          <a:p>
            <a:pPr marL="0" indent="0">
              <a:buNone/>
            </a:pPr>
            <a:r>
              <a:rPr lang="en-US" sz="2200" b="1" dirty="0">
                <a:solidFill>
                  <a:srgbClr val="FFFFFF"/>
                </a:solidFill>
                <a:latin typeface="Arial" pitchFamily="34" charset="0"/>
                <a:ea typeface="Arial" pitchFamily="34" charset="-122"/>
                <a:cs typeface="Arial" pitchFamily="34" charset="-120"/>
              </a:rPr>
              <a:t>WORKFORCE IMPACT — Benefits</a:t>
            </a:r>
            <a:endParaRPr lang="en-US" sz="2200" dirty="0"/>
          </a:p>
        </p:txBody>
      </p:sp>
      <p:sp>
        <p:nvSpPr>
          <p:cNvPr id="5" name="Shape 2"/>
          <p:cNvSpPr/>
          <p:nvPr/>
        </p:nvSpPr>
        <p:spPr>
          <a:xfrm>
            <a:off x="274320" y="960120"/>
            <a:ext cx="5120640" cy="3931920"/>
          </a:xfrm>
          <a:prstGeom prst="roundRect">
            <a:avLst>
              <a:gd name="adj" fmla="val 2326"/>
            </a:avLst>
          </a:prstGeom>
          <a:solidFill>
            <a:srgbClr val="FFFFFF"/>
          </a:solidFill>
          <a:ln w="12700">
            <a:solidFill>
              <a:srgbClr val="DCEEF7"/>
            </a:solidFill>
            <a:prstDash val="solid"/>
          </a:ln>
          <a:effectLst>
            <a:outerShdw blurRad="101600" dist="38100" dir="2700000" algn="bl" rotWithShape="0">
              <a:srgbClr val="000000">
                <a:alpha val="13000"/>
              </a:srgbClr>
            </a:outerShdw>
          </a:effectLst>
        </p:spPr>
      </p:sp>
      <p:sp>
        <p:nvSpPr>
          <p:cNvPr id="6" name="Text 3"/>
          <p:cNvSpPr/>
          <p:nvPr/>
        </p:nvSpPr>
        <p:spPr>
          <a:xfrm>
            <a:off x="457200" y="1078992"/>
            <a:ext cx="4754880" cy="347472"/>
          </a:xfrm>
          <a:prstGeom prst="rect">
            <a:avLst/>
          </a:prstGeom>
          <a:noFill/>
          <a:ln/>
        </p:spPr>
        <p:txBody>
          <a:bodyPr wrap="square" rtlCol="0" anchor="ctr"/>
          <a:lstStyle/>
          <a:p>
            <a:pPr marL="0" indent="0">
              <a:buNone/>
            </a:pPr>
            <a:r>
              <a:rPr lang="en-US" sz="1400" b="1" dirty="0">
                <a:solidFill>
                  <a:srgbClr val="1768AC"/>
                </a:solidFill>
                <a:latin typeface="Arial" pitchFamily="34" charset="0"/>
                <a:ea typeface="Arial" pitchFamily="34" charset="-122"/>
                <a:cs typeface="Arial" pitchFamily="34" charset="-120"/>
              </a:rPr>
              <a:t>Positive Workforce Outcomes</a:t>
            </a:r>
            <a:endParaRPr lang="en-US" sz="1400" dirty="0"/>
          </a:p>
        </p:txBody>
      </p:sp>
      <p:sp>
        <p:nvSpPr>
          <p:cNvPr id="7" name="Text 4"/>
          <p:cNvSpPr/>
          <p:nvPr/>
        </p:nvSpPr>
        <p:spPr>
          <a:xfrm>
            <a:off x="502920" y="1508760"/>
            <a:ext cx="4754880" cy="3246120"/>
          </a:xfrm>
          <a:prstGeom prst="rect">
            <a:avLst/>
          </a:prstGeom>
          <a:noFill/>
          <a:ln/>
        </p:spPr>
        <p:txBody>
          <a:bodyPr wrap="square" rtlCol="0" anchor="ctr"/>
          <a:lstStyle/>
          <a:p>
            <a:pPr marL="0" indent="0">
              <a:buNone/>
            </a:pPr>
            <a:r>
              <a:rPr lang="en-US" sz="1250" b="1" dirty="0">
                <a:solidFill>
                  <a:srgbClr val="0B2545"/>
                </a:solidFill>
                <a:latin typeface="Arial" pitchFamily="34" charset="0"/>
                <a:ea typeface="Arial" pitchFamily="34" charset="-122"/>
                <a:cs typeface="Arial" pitchFamily="34" charset="-120"/>
              </a:rPr>
              <a:t>Reduced admin burden:</a:t>
            </a:r>
            <a:endParaRPr lang="en-US" sz="1250" dirty="0"/>
          </a:p>
          <a:p>
            <a:pPr marL="0" indent="0">
              <a:spcAft>
                <a:spcPts val="600"/>
              </a:spcAft>
              <a:buNone/>
            </a:pPr>
            <a:r>
              <a:rPr lang="en-US" sz="1250" dirty="0">
                <a:solidFill>
                  <a:srgbClr val="0B2545"/>
                </a:solidFill>
                <a:latin typeface="Arial" pitchFamily="34" charset="0"/>
                <a:ea typeface="Arial" pitchFamily="34" charset="-122"/>
                <a:cs typeface="Arial" pitchFamily="34" charset="-120"/>
              </a:rPr>
              <a:t>67.8M prescriptions/year processed via app displaces phone &amp; in-person requests (NHS England, 2025)</a:t>
            </a:r>
            <a:endParaRPr lang="en-US" sz="1250" dirty="0"/>
          </a:p>
          <a:p>
            <a:pPr marL="0" indent="0">
              <a:buNone/>
            </a:pPr>
            <a:r>
              <a:rPr lang="en-US" sz="1250" b="1" dirty="0">
                <a:solidFill>
                  <a:srgbClr val="0B2545"/>
                </a:solidFill>
                <a:latin typeface="Arial" pitchFamily="34" charset="0"/>
                <a:ea typeface="Arial" pitchFamily="34" charset="-122"/>
                <a:cs typeface="Arial" pitchFamily="34" charset="-120"/>
              </a:rPr>
              <a:t>Freed staff capacity:</a:t>
            </a:r>
            <a:endParaRPr lang="en-US" sz="1250" dirty="0"/>
          </a:p>
          <a:p>
            <a:pPr marL="0" indent="0">
              <a:spcAft>
                <a:spcPts val="600"/>
              </a:spcAft>
              <a:buNone/>
            </a:pPr>
            <a:r>
              <a:rPr lang="en-US" sz="1250" dirty="0">
                <a:solidFill>
                  <a:srgbClr val="0B2545"/>
                </a:solidFill>
                <a:latin typeface="Arial" pitchFamily="34" charset="0"/>
                <a:ea typeface="Arial" pitchFamily="34" charset="-122"/>
                <a:cs typeface="Arial" pitchFamily="34" charset="-120"/>
              </a:rPr>
              <a:t>Receptionists spend less time on routine bookings, more on complex care navigation</a:t>
            </a:r>
            <a:endParaRPr lang="en-US" sz="1250" dirty="0"/>
          </a:p>
          <a:p>
            <a:pPr marL="0" indent="0">
              <a:buNone/>
            </a:pPr>
            <a:r>
              <a:rPr lang="en-US" sz="1250" b="1" dirty="0">
                <a:solidFill>
                  <a:srgbClr val="0B2545"/>
                </a:solidFill>
                <a:latin typeface="Arial" pitchFamily="34" charset="0"/>
                <a:ea typeface="Arial" pitchFamily="34" charset="-122"/>
                <a:cs typeface="Arial" pitchFamily="34" charset="-120"/>
              </a:rPr>
              <a:t>Reduced call volumes:</a:t>
            </a:r>
            <a:endParaRPr lang="en-US" sz="1250" dirty="0"/>
          </a:p>
          <a:p>
            <a:pPr marL="0" indent="0">
              <a:spcAft>
                <a:spcPts val="600"/>
              </a:spcAft>
              <a:buNone/>
            </a:pPr>
            <a:r>
              <a:rPr lang="en-US" sz="1250" dirty="0">
                <a:solidFill>
                  <a:srgbClr val="0B2545"/>
                </a:solidFill>
                <a:latin typeface="Arial" pitchFamily="34" charset="0"/>
                <a:ea typeface="Arial" pitchFamily="34" charset="-122"/>
                <a:cs typeface="Arial" pitchFamily="34" charset="-120"/>
              </a:rPr>
              <a:t>Long-standing access bottleneck identified in GP Patient Surveys (NHS England, 2023)</a:t>
            </a:r>
            <a:endParaRPr lang="en-US" sz="1250" dirty="0"/>
          </a:p>
          <a:p>
            <a:pPr marL="0" indent="0">
              <a:buNone/>
            </a:pPr>
            <a:r>
              <a:rPr lang="en-US" sz="1250" b="1" dirty="0">
                <a:solidFill>
                  <a:srgbClr val="0B2545"/>
                </a:solidFill>
                <a:latin typeface="Arial" pitchFamily="34" charset="0"/>
                <a:ea typeface="Arial" pitchFamily="34" charset="-122"/>
                <a:cs typeface="Arial" pitchFamily="34" charset="-120"/>
              </a:rPr>
              <a:t>Supports digital-first strategy:</a:t>
            </a:r>
            <a:endParaRPr lang="en-US" sz="1250" dirty="0"/>
          </a:p>
          <a:p>
            <a:pPr marL="0" indent="0">
              <a:buNone/>
            </a:pPr>
            <a:r>
              <a:rPr lang="en-US" sz="1250" dirty="0">
                <a:solidFill>
                  <a:srgbClr val="0B2545"/>
                </a:solidFill>
                <a:latin typeface="Arial" pitchFamily="34" charset="0"/>
                <a:ea typeface="Arial" pitchFamily="34" charset="-122"/>
                <a:cs typeface="Arial" pitchFamily="34" charset="-120"/>
              </a:rPr>
              <a:t>Aligns staff workflows with NHS Long Term Plan goals (NHS England, 2019)</a:t>
            </a:r>
            <a:endParaRPr lang="en-US" sz="1250" dirty="0"/>
          </a:p>
        </p:txBody>
      </p:sp>
      <p:sp>
        <p:nvSpPr>
          <p:cNvPr id="8" name="Shape 5"/>
          <p:cNvSpPr/>
          <p:nvPr/>
        </p:nvSpPr>
        <p:spPr>
          <a:xfrm>
            <a:off x="5577840" y="960120"/>
            <a:ext cx="3291840" cy="3931920"/>
          </a:xfrm>
          <a:prstGeom prst="roundRect">
            <a:avLst>
              <a:gd name="adj" fmla="val 2778"/>
            </a:avLst>
          </a:prstGeom>
          <a:solidFill>
            <a:srgbClr val="0B2545"/>
          </a:solidFill>
          <a:ln w="12700">
            <a:solidFill>
              <a:srgbClr val="0B2545"/>
            </a:solidFill>
            <a:prstDash val="solid"/>
          </a:ln>
          <a:effectLst>
            <a:outerShdw blurRad="101600" dist="38100" dir="2700000" algn="bl" rotWithShape="0">
              <a:srgbClr val="000000">
                <a:alpha val="13000"/>
              </a:srgbClr>
            </a:outerShdw>
          </a:effectLst>
        </p:spPr>
      </p:sp>
      <p:sp>
        <p:nvSpPr>
          <p:cNvPr id="9" name="Text 6"/>
          <p:cNvSpPr/>
          <p:nvPr/>
        </p:nvSpPr>
        <p:spPr>
          <a:xfrm>
            <a:off x="5760720" y="1078992"/>
            <a:ext cx="2926080" cy="347472"/>
          </a:xfrm>
          <a:prstGeom prst="rect">
            <a:avLst/>
          </a:prstGeom>
          <a:noFill/>
          <a:ln/>
        </p:spPr>
        <p:txBody>
          <a:bodyPr wrap="square" rtlCol="0" anchor="ctr"/>
          <a:lstStyle/>
          <a:p>
            <a:pPr marL="0" indent="0">
              <a:buNone/>
            </a:pPr>
            <a:r>
              <a:rPr lang="en-US" sz="1300" b="1" dirty="0">
                <a:solidFill>
                  <a:srgbClr val="2E9CCA"/>
                </a:solidFill>
                <a:latin typeface="Arial" pitchFamily="34" charset="0"/>
                <a:ea typeface="Arial" pitchFamily="34" charset="-122"/>
                <a:cs typeface="Arial" pitchFamily="34" charset="-120"/>
              </a:rPr>
              <a:t>Barrier → Solution</a:t>
            </a:r>
            <a:endParaRPr lang="en-US" sz="1300" dirty="0"/>
          </a:p>
        </p:txBody>
      </p:sp>
      <p:pic>
        <p:nvPicPr>
          <p:cNvPr id="10" name="Image 1" descr="preencoded.png"/>
          <p:cNvPicPr>
            <a:picLocks noChangeAspect="1"/>
          </p:cNvPicPr>
          <p:nvPr/>
        </p:nvPicPr>
        <p:blipFill>
          <a:blip r:embed="rId4"/>
          <a:stretch>
            <a:fillRect/>
          </a:stretch>
        </p:blipFill>
        <p:spPr>
          <a:xfrm>
            <a:off x="5760720" y="1572768"/>
            <a:ext cx="365760" cy="365760"/>
          </a:xfrm>
          <a:prstGeom prst="rect">
            <a:avLst/>
          </a:prstGeom>
        </p:spPr>
      </p:pic>
      <p:sp>
        <p:nvSpPr>
          <p:cNvPr id="11" name="Text 7"/>
          <p:cNvSpPr/>
          <p:nvPr/>
        </p:nvSpPr>
        <p:spPr>
          <a:xfrm>
            <a:off x="6199632" y="1600200"/>
            <a:ext cx="2468880" cy="320040"/>
          </a:xfrm>
          <a:prstGeom prst="rect">
            <a:avLst/>
          </a:prstGeom>
          <a:noFill/>
          <a:ln/>
        </p:spPr>
        <p:txBody>
          <a:bodyPr wrap="square" rtlCol="0" anchor="ctr"/>
          <a:lstStyle/>
          <a:p>
            <a:pPr marL="0" indent="0">
              <a:buNone/>
            </a:pPr>
            <a:r>
              <a:rPr lang="en-US" sz="1200" b="1" dirty="0">
                <a:solidFill>
                  <a:srgbClr val="E06C3A"/>
                </a:solidFill>
                <a:latin typeface="Arial" pitchFamily="34" charset="0"/>
                <a:ea typeface="Arial" pitchFamily="34" charset="-122"/>
                <a:cs typeface="Arial" pitchFamily="34" charset="-120"/>
              </a:rPr>
              <a:t>Barrier</a:t>
            </a:r>
            <a:endParaRPr lang="en-US" sz="1200" dirty="0"/>
          </a:p>
        </p:txBody>
      </p:sp>
      <p:sp>
        <p:nvSpPr>
          <p:cNvPr id="12" name="Text 8"/>
          <p:cNvSpPr/>
          <p:nvPr/>
        </p:nvSpPr>
        <p:spPr>
          <a:xfrm>
            <a:off x="5760720" y="1965960"/>
            <a:ext cx="2926080" cy="777240"/>
          </a:xfrm>
          <a:prstGeom prst="rect">
            <a:avLst/>
          </a:prstGeom>
          <a:noFill/>
          <a:ln/>
        </p:spPr>
        <p:txBody>
          <a:bodyPr wrap="square" rtlCol="0" anchor="ctr"/>
          <a:lstStyle/>
          <a:p>
            <a:pPr marL="0" indent="0">
              <a:buNone/>
            </a:pPr>
            <a:r>
              <a:rPr lang="en-US" sz="1150" dirty="0">
                <a:solidFill>
                  <a:srgbClr val="DCEEF7"/>
                </a:solidFill>
                <a:latin typeface="Arial" pitchFamily="34" charset="0"/>
                <a:ea typeface="Arial" pitchFamily="34" charset="-122"/>
                <a:cs typeface="Arial" pitchFamily="34" charset="-120"/>
              </a:rPr>
              <a:t>Staff become unofficial 'digital support workers' without training or role recognition (Greenhalgh et al., 2019)</a:t>
            </a:r>
            <a:endParaRPr lang="en-US" sz="1150" dirty="0"/>
          </a:p>
        </p:txBody>
      </p:sp>
      <p:pic>
        <p:nvPicPr>
          <p:cNvPr id="13" name="Image 2" descr="preencoded.png"/>
          <p:cNvPicPr>
            <a:picLocks noChangeAspect="1"/>
          </p:cNvPicPr>
          <p:nvPr/>
        </p:nvPicPr>
        <p:blipFill>
          <a:blip r:embed="rId5"/>
          <a:stretch>
            <a:fillRect/>
          </a:stretch>
        </p:blipFill>
        <p:spPr>
          <a:xfrm>
            <a:off x="5760720" y="2852928"/>
            <a:ext cx="365760" cy="365760"/>
          </a:xfrm>
          <a:prstGeom prst="rect">
            <a:avLst/>
          </a:prstGeom>
        </p:spPr>
      </p:pic>
      <p:sp>
        <p:nvSpPr>
          <p:cNvPr id="14" name="Text 9"/>
          <p:cNvSpPr/>
          <p:nvPr/>
        </p:nvSpPr>
        <p:spPr>
          <a:xfrm>
            <a:off x="6199632" y="2880360"/>
            <a:ext cx="2468880" cy="320040"/>
          </a:xfrm>
          <a:prstGeom prst="rect">
            <a:avLst/>
          </a:prstGeom>
          <a:noFill/>
          <a:ln/>
        </p:spPr>
        <p:txBody>
          <a:bodyPr wrap="square" rtlCol="0" anchor="ctr"/>
          <a:lstStyle/>
          <a:p>
            <a:pPr marL="0" indent="0">
              <a:buNone/>
            </a:pPr>
            <a:r>
              <a:rPr lang="en-US" sz="1200" b="1" dirty="0">
                <a:solidFill>
                  <a:srgbClr val="2E8B57"/>
                </a:solidFill>
                <a:latin typeface="Arial" pitchFamily="34" charset="0"/>
                <a:ea typeface="Arial" pitchFamily="34" charset="-122"/>
                <a:cs typeface="Arial" pitchFamily="34" charset="-120"/>
              </a:rPr>
              <a:t>Solution</a:t>
            </a:r>
            <a:endParaRPr lang="en-US" sz="1200" dirty="0"/>
          </a:p>
        </p:txBody>
      </p:sp>
      <p:sp>
        <p:nvSpPr>
          <p:cNvPr id="15" name="Text 10"/>
          <p:cNvSpPr/>
          <p:nvPr/>
        </p:nvSpPr>
        <p:spPr>
          <a:xfrm>
            <a:off x="5760720" y="3246120"/>
            <a:ext cx="2926080" cy="685800"/>
          </a:xfrm>
          <a:prstGeom prst="rect">
            <a:avLst/>
          </a:prstGeom>
          <a:noFill/>
          <a:ln/>
        </p:spPr>
        <p:txBody>
          <a:bodyPr wrap="square" rtlCol="0" anchor="ctr"/>
          <a:lstStyle/>
          <a:p>
            <a:pPr marL="0" indent="0">
              <a:buNone/>
            </a:pPr>
            <a:r>
              <a:rPr lang="en-US" sz="1150" dirty="0">
                <a:solidFill>
                  <a:srgbClr val="DCEEF7"/>
                </a:solidFill>
                <a:latin typeface="Arial" pitchFamily="34" charset="0"/>
                <a:ea typeface="Arial" pitchFamily="34" charset="-122"/>
                <a:cs typeface="Arial" pitchFamily="34" charset="-120"/>
              </a:rPr>
              <a:t>Protected training time and formal digital-support role descriptions within practice teams</a:t>
            </a:r>
            <a:endParaRPr lang="en-US" sz="11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2F8FB"/>
        </a:solidFill>
        <a:effectLst/>
      </p:bgPr>
    </p:bg>
    <p:spTree>
      <p:nvGrpSpPr>
        <p:cNvPr id="1" name=""/>
        <p:cNvGrpSpPr/>
        <p:nvPr/>
      </p:nvGrpSpPr>
      <p:grpSpPr>
        <a:xfrm>
          <a:off x="0" y="0"/>
          <a:ext cx="0" cy="0"/>
          <a:chOff x="0" y="0"/>
          <a:chExt cx="0" cy="0"/>
        </a:xfrm>
      </p:grpSpPr>
      <p:sp>
        <p:nvSpPr>
          <p:cNvPr id="2" name="Shape 0"/>
          <p:cNvSpPr/>
          <p:nvPr/>
        </p:nvSpPr>
        <p:spPr>
          <a:xfrm>
            <a:off x="0" y="0"/>
            <a:ext cx="9144000" cy="841248"/>
          </a:xfrm>
          <a:prstGeom prst="rect">
            <a:avLst/>
          </a:prstGeom>
          <a:solidFill>
            <a:srgbClr val="E06C3A"/>
          </a:solidFill>
          <a:ln w="12700">
            <a:solidFill>
              <a:srgbClr val="E06C3A"/>
            </a:solidFill>
            <a:prstDash val="solid"/>
          </a:ln>
        </p:spPr>
      </p:sp>
      <p:sp>
        <p:nvSpPr>
          <p:cNvPr id="3" name="Text 1"/>
          <p:cNvSpPr/>
          <p:nvPr/>
        </p:nvSpPr>
        <p:spPr>
          <a:xfrm>
            <a:off x="365760" y="155448"/>
            <a:ext cx="8412480" cy="530352"/>
          </a:xfrm>
          <a:prstGeom prst="rect">
            <a:avLst/>
          </a:prstGeom>
          <a:noFill/>
          <a:ln/>
        </p:spPr>
        <p:txBody>
          <a:bodyPr wrap="square" rtlCol="0" anchor="ctr"/>
          <a:lstStyle/>
          <a:p>
            <a:pPr marL="0" indent="0">
              <a:buNone/>
            </a:pPr>
            <a:r>
              <a:rPr lang="en-US" sz="2000" b="1" dirty="0">
                <a:solidFill>
                  <a:srgbClr val="FFFFFF"/>
                </a:solidFill>
                <a:latin typeface="Arial" pitchFamily="34" charset="0"/>
                <a:ea typeface="Arial" pitchFamily="34" charset="-122"/>
                <a:cs typeface="Arial" pitchFamily="34" charset="-120"/>
              </a:rPr>
              <a:t>WORKFORCE IMPACT — Challenges &amp; Critical Analysis</a:t>
            </a:r>
            <a:endParaRPr lang="en-US" sz="2000" dirty="0"/>
          </a:p>
        </p:txBody>
      </p:sp>
      <p:sp>
        <p:nvSpPr>
          <p:cNvPr id="4" name="Shape 2"/>
          <p:cNvSpPr/>
          <p:nvPr/>
        </p:nvSpPr>
        <p:spPr>
          <a:xfrm>
            <a:off x="274320" y="987552"/>
            <a:ext cx="2788920" cy="3886200"/>
          </a:xfrm>
          <a:prstGeom prst="roundRect">
            <a:avLst>
              <a:gd name="adj" fmla="val 3279"/>
            </a:avLst>
          </a:prstGeom>
          <a:solidFill>
            <a:srgbClr val="FFFFFF"/>
          </a:solidFill>
          <a:ln w="12700">
            <a:solidFill>
              <a:srgbClr val="DCEEF7"/>
            </a:solidFill>
            <a:prstDash val="solid"/>
          </a:ln>
          <a:effectLst>
            <a:outerShdw blurRad="101600" dist="38100" dir="2700000" algn="bl" rotWithShape="0">
              <a:srgbClr val="000000">
                <a:alpha val="13000"/>
              </a:srgbClr>
            </a:outerShdw>
          </a:effectLst>
        </p:spPr>
      </p:sp>
      <p:sp>
        <p:nvSpPr>
          <p:cNvPr id="5" name="Shape 3"/>
          <p:cNvSpPr/>
          <p:nvPr/>
        </p:nvSpPr>
        <p:spPr>
          <a:xfrm>
            <a:off x="274320" y="987552"/>
            <a:ext cx="2788920" cy="457200"/>
          </a:xfrm>
          <a:prstGeom prst="rect">
            <a:avLst/>
          </a:prstGeom>
          <a:solidFill>
            <a:srgbClr val="E06C3A"/>
          </a:solidFill>
          <a:ln w="12700">
            <a:solidFill>
              <a:srgbClr val="E06C3A"/>
            </a:solidFill>
            <a:prstDash val="solid"/>
          </a:ln>
        </p:spPr>
      </p:sp>
      <p:sp>
        <p:nvSpPr>
          <p:cNvPr id="6" name="Text 4"/>
          <p:cNvSpPr/>
          <p:nvPr/>
        </p:nvSpPr>
        <p:spPr>
          <a:xfrm>
            <a:off x="384048" y="1005840"/>
            <a:ext cx="457200" cy="384048"/>
          </a:xfrm>
          <a:prstGeom prst="rect">
            <a:avLst/>
          </a:prstGeom>
          <a:noFill/>
          <a:ln/>
        </p:spPr>
        <p:txBody>
          <a:bodyPr wrap="square" rtlCol="0" anchor="ctr"/>
          <a:lstStyle/>
          <a:p>
            <a:pPr marL="0" indent="0">
              <a:buNone/>
            </a:pPr>
            <a:r>
              <a:rPr lang="en-US" sz="1800" b="1" dirty="0">
                <a:solidFill>
                  <a:srgbClr val="FFFFFF"/>
                </a:solidFill>
                <a:latin typeface="Arial" pitchFamily="34" charset="0"/>
                <a:ea typeface="Arial" pitchFamily="34" charset="-122"/>
                <a:cs typeface="Arial" pitchFamily="34" charset="-120"/>
              </a:rPr>
              <a:t>01</a:t>
            </a:r>
            <a:endParaRPr lang="en-US" sz="1800" dirty="0"/>
          </a:p>
        </p:txBody>
      </p:sp>
      <p:sp>
        <p:nvSpPr>
          <p:cNvPr id="7" name="Text 5"/>
          <p:cNvSpPr/>
          <p:nvPr/>
        </p:nvSpPr>
        <p:spPr>
          <a:xfrm>
            <a:off x="384048" y="1572768"/>
            <a:ext cx="2578608" cy="548640"/>
          </a:xfrm>
          <a:prstGeom prst="rect">
            <a:avLst/>
          </a:prstGeom>
          <a:noFill/>
          <a:ln/>
        </p:spPr>
        <p:txBody>
          <a:bodyPr wrap="square" rtlCol="0" anchor="ctr"/>
          <a:lstStyle/>
          <a:p>
            <a:pPr marL="0" indent="0">
              <a:buNone/>
            </a:pPr>
            <a:r>
              <a:rPr lang="en-US" sz="1300" b="1" dirty="0">
                <a:solidFill>
                  <a:srgbClr val="0B2545"/>
                </a:solidFill>
                <a:latin typeface="Arial" pitchFamily="34" charset="0"/>
                <a:ea typeface="Arial" pitchFamily="34" charset="-122"/>
                <a:cs typeface="Arial" pitchFamily="34" charset="-120"/>
              </a:rPr>
              <a:t>Unrecognised Digital Support Role</a:t>
            </a:r>
            <a:endParaRPr lang="en-US" sz="1300" dirty="0"/>
          </a:p>
        </p:txBody>
      </p:sp>
      <p:sp>
        <p:nvSpPr>
          <p:cNvPr id="8" name="Text 6"/>
          <p:cNvSpPr/>
          <p:nvPr/>
        </p:nvSpPr>
        <p:spPr>
          <a:xfrm>
            <a:off x="384048" y="2194560"/>
            <a:ext cx="2578608" cy="2057400"/>
          </a:xfrm>
          <a:prstGeom prst="rect">
            <a:avLst/>
          </a:prstGeom>
          <a:noFill/>
          <a:ln/>
        </p:spPr>
        <p:txBody>
          <a:bodyPr wrap="square" rtlCol="0" anchor="ctr"/>
          <a:lstStyle/>
          <a:p>
            <a:pPr marL="0" indent="0">
              <a:buNone/>
            </a:pPr>
            <a:r>
              <a:rPr lang="en-US" sz="1200" dirty="0">
                <a:solidFill>
                  <a:srgbClr val="0B2545"/>
                </a:solidFill>
                <a:latin typeface="Arial" pitchFamily="34" charset="0"/>
                <a:ea typeface="Arial" pitchFamily="34" charset="-122"/>
                <a:cs typeface="Arial" pitchFamily="34" charset="-120"/>
              </a:rPr>
              <a:t>Receptionists and admin staff increasingly troubleshoot logins and app issues without formal training, pay, or role redefinition (Greenhalgh et al., 2019).</a:t>
            </a:r>
            <a:endParaRPr lang="en-US" sz="1200" dirty="0"/>
          </a:p>
        </p:txBody>
      </p:sp>
      <p:sp>
        <p:nvSpPr>
          <p:cNvPr id="9" name="Text 7"/>
          <p:cNvSpPr/>
          <p:nvPr/>
        </p:nvSpPr>
        <p:spPr>
          <a:xfrm>
            <a:off x="384048" y="4297680"/>
            <a:ext cx="2578608" cy="274320"/>
          </a:xfrm>
          <a:prstGeom prst="rect">
            <a:avLst/>
          </a:prstGeom>
          <a:noFill/>
          <a:ln/>
        </p:spPr>
        <p:txBody>
          <a:bodyPr wrap="square" rtlCol="0" anchor="ctr"/>
          <a:lstStyle/>
          <a:p>
            <a:pPr marL="0" indent="0">
              <a:buNone/>
            </a:pPr>
            <a:r>
              <a:rPr lang="en-US" sz="1000" i="1" dirty="0">
                <a:solidFill>
                  <a:srgbClr val="7FA6BD"/>
                </a:solidFill>
                <a:latin typeface="Arial" pitchFamily="34" charset="0"/>
                <a:ea typeface="Arial" pitchFamily="34" charset="-122"/>
                <a:cs typeface="Arial" pitchFamily="34" charset="-120"/>
              </a:rPr>
              <a:t>Greenhalgh et al. (2019)</a:t>
            </a:r>
            <a:endParaRPr lang="en-US" sz="1000" dirty="0"/>
          </a:p>
        </p:txBody>
      </p:sp>
      <p:sp>
        <p:nvSpPr>
          <p:cNvPr id="10" name="Shape 8"/>
          <p:cNvSpPr/>
          <p:nvPr/>
        </p:nvSpPr>
        <p:spPr>
          <a:xfrm>
            <a:off x="3227832" y="987552"/>
            <a:ext cx="2788920" cy="3886200"/>
          </a:xfrm>
          <a:prstGeom prst="roundRect">
            <a:avLst>
              <a:gd name="adj" fmla="val 3279"/>
            </a:avLst>
          </a:prstGeom>
          <a:solidFill>
            <a:srgbClr val="FFFFFF"/>
          </a:solidFill>
          <a:ln w="12700">
            <a:solidFill>
              <a:srgbClr val="DCEEF7"/>
            </a:solidFill>
            <a:prstDash val="solid"/>
          </a:ln>
          <a:effectLst>
            <a:outerShdw blurRad="101600" dist="38100" dir="2700000" algn="bl" rotWithShape="0">
              <a:srgbClr val="000000">
                <a:alpha val="13000"/>
              </a:srgbClr>
            </a:outerShdw>
          </a:effectLst>
        </p:spPr>
      </p:sp>
      <p:sp>
        <p:nvSpPr>
          <p:cNvPr id="11" name="Shape 9"/>
          <p:cNvSpPr/>
          <p:nvPr/>
        </p:nvSpPr>
        <p:spPr>
          <a:xfrm>
            <a:off x="3227832" y="987552"/>
            <a:ext cx="2788920" cy="457200"/>
          </a:xfrm>
          <a:prstGeom prst="rect">
            <a:avLst/>
          </a:prstGeom>
          <a:solidFill>
            <a:srgbClr val="E06C3A"/>
          </a:solidFill>
          <a:ln w="12700">
            <a:solidFill>
              <a:srgbClr val="E06C3A"/>
            </a:solidFill>
            <a:prstDash val="solid"/>
          </a:ln>
        </p:spPr>
      </p:sp>
      <p:sp>
        <p:nvSpPr>
          <p:cNvPr id="12" name="Text 10"/>
          <p:cNvSpPr/>
          <p:nvPr/>
        </p:nvSpPr>
        <p:spPr>
          <a:xfrm>
            <a:off x="3337560" y="1005840"/>
            <a:ext cx="457200" cy="384048"/>
          </a:xfrm>
          <a:prstGeom prst="rect">
            <a:avLst/>
          </a:prstGeom>
          <a:noFill/>
          <a:ln/>
        </p:spPr>
        <p:txBody>
          <a:bodyPr wrap="square" rtlCol="0" anchor="ctr"/>
          <a:lstStyle/>
          <a:p>
            <a:pPr marL="0" indent="0">
              <a:buNone/>
            </a:pPr>
            <a:r>
              <a:rPr lang="en-US" sz="1800" b="1" dirty="0">
                <a:solidFill>
                  <a:srgbClr val="FFFFFF"/>
                </a:solidFill>
                <a:latin typeface="Arial" pitchFamily="34" charset="0"/>
                <a:ea typeface="Arial" pitchFamily="34" charset="-122"/>
                <a:cs typeface="Arial" pitchFamily="34" charset="-120"/>
              </a:rPr>
              <a:t>02</a:t>
            </a:r>
            <a:endParaRPr lang="en-US" sz="1800" dirty="0"/>
          </a:p>
        </p:txBody>
      </p:sp>
      <p:sp>
        <p:nvSpPr>
          <p:cNvPr id="13" name="Text 11"/>
          <p:cNvSpPr/>
          <p:nvPr/>
        </p:nvSpPr>
        <p:spPr>
          <a:xfrm>
            <a:off x="3337560" y="1572768"/>
            <a:ext cx="2578608" cy="548640"/>
          </a:xfrm>
          <a:prstGeom prst="rect">
            <a:avLst/>
          </a:prstGeom>
          <a:noFill/>
          <a:ln/>
        </p:spPr>
        <p:txBody>
          <a:bodyPr wrap="square" rtlCol="0" anchor="ctr"/>
          <a:lstStyle/>
          <a:p>
            <a:pPr marL="0" indent="0">
              <a:buNone/>
            </a:pPr>
            <a:r>
              <a:rPr lang="en-US" sz="1300" b="1" dirty="0">
                <a:solidFill>
                  <a:srgbClr val="0B2545"/>
                </a:solidFill>
                <a:latin typeface="Arial" pitchFamily="34" charset="0"/>
                <a:ea typeface="Arial" pitchFamily="34" charset="-122"/>
                <a:cs typeface="Arial" pitchFamily="34" charset="-120"/>
              </a:rPr>
              <a:t>Clinical Communication Pressure</a:t>
            </a:r>
            <a:endParaRPr lang="en-US" sz="1300" dirty="0"/>
          </a:p>
        </p:txBody>
      </p:sp>
      <p:sp>
        <p:nvSpPr>
          <p:cNvPr id="14" name="Text 12"/>
          <p:cNvSpPr/>
          <p:nvPr/>
        </p:nvSpPr>
        <p:spPr>
          <a:xfrm>
            <a:off x="3337560" y="2194560"/>
            <a:ext cx="2578608" cy="2057400"/>
          </a:xfrm>
          <a:prstGeom prst="rect">
            <a:avLst/>
          </a:prstGeom>
          <a:noFill/>
          <a:ln/>
        </p:spPr>
        <p:txBody>
          <a:bodyPr wrap="square" rtlCol="0" anchor="ctr"/>
          <a:lstStyle/>
          <a:p>
            <a:pPr marL="0" indent="0">
              <a:buNone/>
            </a:pPr>
            <a:r>
              <a:rPr lang="en-US" sz="1200" dirty="0">
                <a:solidFill>
                  <a:srgbClr val="0B2545"/>
                </a:solidFill>
                <a:latin typeface="Arial" pitchFamily="34" charset="0"/>
                <a:ea typeface="Arial" pitchFamily="34" charset="-122"/>
                <a:cs typeface="Arial" pitchFamily="34" charset="-120"/>
              </a:rPr>
              <a:t>Patients now view test results and records before clinicians can contextualise them, creating unplanned consultations to manage anxiety or misunderstanding.</a:t>
            </a:r>
            <a:endParaRPr lang="en-US" sz="1200" dirty="0"/>
          </a:p>
        </p:txBody>
      </p:sp>
      <p:sp>
        <p:nvSpPr>
          <p:cNvPr id="15" name="Text 13"/>
          <p:cNvSpPr/>
          <p:nvPr/>
        </p:nvSpPr>
        <p:spPr>
          <a:xfrm>
            <a:off x="3337560" y="4297680"/>
            <a:ext cx="2578608" cy="274320"/>
          </a:xfrm>
          <a:prstGeom prst="rect">
            <a:avLst/>
          </a:prstGeom>
          <a:noFill/>
          <a:ln/>
        </p:spPr>
        <p:txBody>
          <a:bodyPr wrap="square" rtlCol="0" anchor="ctr"/>
          <a:lstStyle/>
          <a:p>
            <a:pPr marL="0" indent="0">
              <a:buNone/>
            </a:pPr>
            <a:r>
              <a:rPr lang="en-US" sz="1000" i="1" dirty="0">
                <a:solidFill>
                  <a:srgbClr val="7FA6BD"/>
                </a:solidFill>
                <a:latin typeface="Arial" pitchFamily="34" charset="0"/>
                <a:ea typeface="Arial" pitchFamily="34" charset="-122"/>
                <a:cs typeface="Arial" pitchFamily="34" charset="-120"/>
              </a:rPr>
              <a:t>NHS England (2023)</a:t>
            </a:r>
            <a:endParaRPr lang="en-US" sz="1000" dirty="0"/>
          </a:p>
        </p:txBody>
      </p:sp>
      <p:sp>
        <p:nvSpPr>
          <p:cNvPr id="16" name="Shape 14"/>
          <p:cNvSpPr/>
          <p:nvPr/>
        </p:nvSpPr>
        <p:spPr>
          <a:xfrm>
            <a:off x="6181344" y="987552"/>
            <a:ext cx="2788920" cy="3886200"/>
          </a:xfrm>
          <a:prstGeom prst="roundRect">
            <a:avLst>
              <a:gd name="adj" fmla="val 3279"/>
            </a:avLst>
          </a:prstGeom>
          <a:solidFill>
            <a:srgbClr val="FFFFFF"/>
          </a:solidFill>
          <a:ln w="12700">
            <a:solidFill>
              <a:srgbClr val="DCEEF7"/>
            </a:solidFill>
            <a:prstDash val="solid"/>
          </a:ln>
          <a:effectLst>
            <a:outerShdw blurRad="101600" dist="38100" dir="2700000" algn="bl" rotWithShape="0">
              <a:srgbClr val="000000">
                <a:alpha val="13000"/>
              </a:srgbClr>
            </a:outerShdw>
          </a:effectLst>
        </p:spPr>
      </p:sp>
      <p:sp>
        <p:nvSpPr>
          <p:cNvPr id="17" name="Shape 15"/>
          <p:cNvSpPr/>
          <p:nvPr/>
        </p:nvSpPr>
        <p:spPr>
          <a:xfrm>
            <a:off x="6181344" y="987552"/>
            <a:ext cx="2788920" cy="457200"/>
          </a:xfrm>
          <a:prstGeom prst="rect">
            <a:avLst/>
          </a:prstGeom>
          <a:solidFill>
            <a:srgbClr val="E06C3A"/>
          </a:solidFill>
          <a:ln w="12700">
            <a:solidFill>
              <a:srgbClr val="E06C3A"/>
            </a:solidFill>
            <a:prstDash val="solid"/>
          </a:ln>
        </p:spPr>
      </p:sp>
      <p:sp>
        <p:nvSpPr>
          <p:cNvPr id="18" name="Text 16"/>
          <p:cNvSpPr/>
          <p:nvPr/>
        </p:nvSpPr>
        <p:spPr>
          <a:xfrm>
            <a:off x="6291072" y="1005840"/>
            <a:ext cx="457200" cy="384048"/>
          </a:xfrm>
          <a:prstGeom prst="rect">
            <a:avLst/>
          </a:prstGeom>
          <a:noFill/>
          <a:ln/>
        </p:spPr>
        <p:txBody>
          <a:bodyPr wrap="square" rtlCol="0" anchor="ctr"/>
          <a:lstStyle/>
          <a:p>
            <a:pPr marL="0" indent="0">
              <a:buNone/>
            </a:pPr>
            <a:r>
              <a:rPr lang="en-US" sz="1800" b="1" dirty="0">
                <a:solidFill>
                  <a:srgbClr val="FFFFFF"/>
                </a:solidFill>
                <a:latin typeface="Arial" pitchFamily="34" charset="0"/>
                <a:ea typeface="Arial" pitchFamily="34" charset="-122"/>
                <a:cs typeface="Arial" pitchFamily="34" charset="-120"/>
              </a:rPr>
              <a:t>03</a:t>
            </a:r>
            <a:endParaRPr lang="en-US" sz="1800" dirty="0"/>
          </a:p>
        </p:txBody>
      </p:sp>
      <p:sp>
        <p:nvSpPr>
          <p:cNvPr id="19" name="Text 17"/>
          <p:cNvSpPr/>
          <p:nvPr/>
        </p:nvSpPr>
        <p:spPr>
          <a:xfrm>
            <a:off x="6291072" y="1572768"/>
            <a:ext cx="2578608" cy="548640"/>
          </a:xfrm>
          <a:prstGeom prst="rect">
            <a:avLst/>
          </a:prstGeom>
          <a:noFill/>
          <a:ln/>
        </p:spPr>
        <p:txBody>
          <a:bodyPr wrap="square" rtlCol="0" anchor="ctr"/>
          <a:lstStyle/>
          <a:p>
            <a:pPr marL="0" indent="0">
              <a:buNone/>
            </a:pPr>
            <a:r>
              <a:rPr lang="en-US" sz="1300" b="1" dirty="0">
                <a:solidFill>
                  <a:srgbClr val="0B2545"/>
                </a:solidFill>
                <a:latin typeface="Arial" pitchFamily="34" charset="0"/>
                <a:ea typeface="Arial" pitchFamily="34" charset="-122"/>
                <a:cs typeface="Arial" pitchFamily="34" charset="-120"/>
              </a:rPr>
              <a:t>Uneven Implementation</a:t>
            </a:r>
            <a:endParaRPr lang="en-US" sz="1300" dirty="0"/>
          </a:p>
        </p:txBody>
      </p:sp>
      <p:sp>
        <p:nvSpPr>
          <p:cNvPr id="20" name="Text 18"/>
          <p:cNvSpPr/>
          <p:nvPr/>
        </p:nvSpPr>
        <p:spPr>
          <a:xfrm>
            <a:off x="6291072" y="2194560"/>
            <a:ext cx="2578608" cy="2057400"/>
          </a:xfrm>
          <a:prstGeom prst="rect">
            <a:avLst/>
          </a:prstGeom>
          <a:noFill/>
          <a:ln/>
        </p:spPr>
        <p:txBody>
          <a:bodyPr wrap="square" rtlCol="0" anchor="ctr"/>
          <a:lstStyle/>
          <a:p>
            <a:pPr marL="0" indent="0">
              <a:buNone/>
            </a:pPr>
            <a:r>
              <a:rPr lang="en-US" sz="1200" dirty="0">
                <a:solidFill>
                  <a:srgbClr val="0B2545"/>
                </a:solidFill>
                <a:latin typeface="Arial" pitchFamily="34" charset="0"/>
                <a:ea typeface="Arial" pitchFamily="34" charset="-122"/>
                <a:cs typeface="Arial" pitchFamily="34" charset="-120"/>
              </a:rPr>
              <a:t>Digital maturity varies across ICBs and practices; staff in less-resourced areas face inconsistent systems and patient expectations.</a:t>
            </a:r>
            <a:endParaRPr lang="en-US" sz="1200" dirty="0"/>
          </a:p>
        </p:txBody>
      </p:sp>
      <p:sp>
        <p:nvSpPr>
          <p:cNvPr id="21" name="Text 19"/>
          <p:cNvSpPr/>
          <p:nvPr/>
        </p:nvSpPr>
        <p:spPr>
          <a:xfrm>
            <a:off x="6291072" y="4297680"/>
            <a:ext cx="2578608" cy="274320"/>
          </a:xfrm>
          <a:prstGeom prst="rect">
            <a:avLst/>
          </a:prstGeom>
          <a:noFill/>
          <a:ln/>
        </p:spPr>
        <p:txBody>
          <a:bodyPr wrap="square" rtlCol="0" anchor="ctr"/>
          <a:lstStyle/>
          <a:p>
            <a:pPr marL="0" indent="0">
              <a:buNone/>
            </a:pPr>
            <a:r>
              <a:rPr lang="en-US" sz="1000" i="1" dirty="0">
                <a:solidFill>
                  <a:srgbClr val="7FA6BD"/>
                </a:solidFill>
                <a:latin typeface="Arial" pitchFamily="34" charset="0"/>
                <a:ea typeface="Arial" pitchFamily="34" charset="-122"/>
                <a:cs typeface="Arial" pitchFamily="34" charset="-120"/>
              </a:rPr>
              <a:t>NAO (2023)</a:t>
            </a:r>
            <a:endParaRPr lang="en-US" sz="1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2F8FB"/>
        </a:solidFill>
        <a:effectLst/>
      </p:bgPr>
    </p:bg>
    <p:spTree>
      <p:nvGrpSpPr>
        <p:cNvPr id="1" name=""/>
        <p:cNvGrpSpPr/>
        <p:nvPr/>
      </p:nvGrpSpPr>
      <p:grpSpPr>
        <a:xfrm>
          <a:off x="0" y="0"/>
          <a:ext cx="0" cy="0"/>
          <a:chOff x="0" y="0"/>
          <a:chExt cx="0" cy="0"/>
        </a:xfrm>
      </p:grpSpPr>
      <p:sp>
        <p:nvSpPr>
          <p:cNvPr id="2" name="Shape 0"/>
          <p:cNvSpPr/>
          <p:nvPr/>
        </p:nvSpPr>
        <p:spPr>
          <a:xfrm>
            <a:off x="0" y="0"/>
            <a:ext cx="9144000" cy="841248"/>
          </a:xfrm>
          <a:prstGeom prst="rect">
            <a:avLst/>
          </a:prstGeom>
          <a:solidFill>
            <a:srgbClr val="0B2545"/>
          </a:solidFill>
          <a:ln w="12700">
            <a:solidFill>
              <a:srgbClr val="0B2545"/>
            </a:solidFill>
            <a:prstDash val="solid"/>
          </a:ln>
        </p:spPr>
      </p:sp>
      <p:pic>
        <p:nvPicPr>
          <p:cNvPr id="3" name="Image 0" descr="preencoded.png"/>
          <p:cNvPicPr>
            <a:picLocks noChangeAspect="1"/>
          </p:cNvPicPr>
          <p:nvPr/>
        </p:nvPicPr>
        <p:blipFill>
          <a:blip r:embed="rId3"/>
          <a:stretch>
            <a:fillRect/>
          </a:stretch>
        </p:blipFill>
        <p:spPr>
          <a:xfrm>
            <a:off x="8321040" y="91440"/>
            <a:ext cx="640080" cy="640080"/>
          </a:xfrm>
          <a:prstGeom prst="rect">
            <a:avLst/>
          </a:prstGeom>
        </p:spPr>
      </p:pic>
      <p:sp>
        <p:nvSpPr>
          <p:cNvPr id="4" name="Text 1"/>
          <p:cNvSpPr/>
          <p:nvPr/>
        </p:nvSpPr>
        <p:spPr>
          <a:xfrm>
            <a:off x="365760" y="155448"/>
            <a:ext cx="7772400" cy="530352"/>
          </a:xfrm>
          <a:prstGeom prst="rect">
            <a:avLst/>
          </a:prstGeom>
          <a:noFill/>
          <a:ln/>
        </p:spPr>
        <p:txBody>
          <a:bodyPr wrap="square" rtlCol="0" anchor="ctr"/>
          <a:lstStyle/>
          <a:p>
            <a:pPr marL="0" indent="0">
              <a:buNone/>
            </a:pPr>
            <a:r>
              <a:rPr lang="en-US" sz="1900" b="1" dirty="0">
                <a:solidFill>
                  <a:srgbClr val="FFFFFF"/>
                </a:solidFill>
                <a:latin typeface="Arial" pitchFamily="34" charset="0"/>
                <a:ea typeface="Arial" pitchFamily="34" charset="-122"/>
                <a:cs typeface="Arial" pitchFamily="34" charset="-120"/>
              </a:rPr>
              <a:t>SERVICE DELIVERY — Transformation in Practice</a:t>
            </a:r>
            <a:endParaRPr lang="en-US" sz="1900" dirty="0"/>
          </a:p>
        </p:txBody>
      </p:sp>
      <p:sp>
        <p:nvSpPr>
          <p:cNvPr id="5" name="Shape 2"/>
          <p:cNvSpPr/>
          <p:nvPr/>
        </p:nvSpPr>
        <p:spPr>
          <a:xfrm>
            <a:off x="274320" y="960120"/>
            <a:ext cx="5120640" cy="3931920"/>
          </a:xfrm>
          <a:prstGeom prst="roundRect">
            <a:avLst>
              <a:gd name="adj" fmla="val 2326"/>
            </a:avLst>
          </a:prstGeom>
          <a:solidFill>
            <a:srgbClr val="FFFFFF"/>
          </a:solidFill>
          <a:ln w="12700">
            <a:solidFill>
              <a:srgbClr val="DCEEF7"/>
            </a:solidFill>
            <a:prstDash val="solid"/>
          </a:ln>
          <a:effectLst>
            <a:outerShdw blurRad="101600" dist="38100" dir="2700000" algn="bl" rotWithShape="0">
              <a:srgbClr val="000000">
                <a:alpha val="13000"/>
              </a:srgbClr>
            </a:outerShdw>
          </a:effectLst>
        </p:spPr>
      </p:sp>
      <p:sp>
        <p:nvSpPr>
          <p:cNvPr id="6" name="Text 3"/>
          <p:cNvSpPr/>
          <p:nvPr/>
        </p:nvSpPr>
        <p:spPr>
          <a:xfrm>
            <a:off x="457200" y="1078992"/>
            <a:ext cx="4754880" cy="347472"/>
          </a:xfrm>
          <a:prstGeom prst="rect">
            <a:avLst/>
          </a:prstGeom>
          <a:noFill/>
          <a:ln/>
        </p:spPr>
        <p:txBody>
          <a:bodyPr wrap="square" rtlCol="0" anchor="ctr"/>
          <a:lstStyle/>
          <a:p>
            <a:pPr marL="0" indent="0">
              <a:buNone/>
            </a:pPr>
            <a:r>
              <a:rPr lang="en-US" sz="1300" b="1" dirty="0">
                <a:solidFill>
                  <a:srgbClr val="1768AC"/>
                </a:solidFill>
                <a:latin typeface="Arial" pitchFamily="34" charset="0"/>
                <a:ea typeface="Arial" pitchFamily="34" charset="-122"/>
                <a:cs typeface="Arial" pitchFamily="34" charset="-120"/>
              </a:rPr>
              <a:t>Benefits to Day-to-Day Service</a:t>
            </a:r>
            <a:endParaRPr lang="en-US" sz="1300" dirty="0"/>
          </a:p>
        </p:txBody>
      </p:sp>
      <p:sp>
        <p:nvSpPr>
          <p:cNvPr id="7" name="Text 4"/>
          <p:cNvSpPr/>
          <p:nvPr/>
        </p:nvSpPr>
        <p:spPr>
          <a:xfrm>
            <a:off x="502920" y="1508760"/>
            <a:ext cx="4754880" cy="3246120"/>
          </a:xfrm>
          <a:prstGeom prst="rect">
            <a:avLst/>
          </a:prstGeom>
          <a:noFill/>
          <a:ln/>
        </p:spPr>
        <p:txBody>
          <a:bodyPr wrap="square" rtlCol="0" anchor="ctr"/>
          <a:lstStyle/>
          <a:p>
            <a:pPr marL="0" indent="0">
              <a:buNone/>
            </a:pPr>
            <a:r>
              <a:rPr lang="en-US" sz="1250" b="1" dirty="0">
                <a:solidFill>
                  <a:srgbClr val="0B2545"/>
                </a:solidFill>
                <a:latin typeface="Arial" pitchFamily="34" charset="0"/>
                <a:ea typeface="Arial" pitchFamily="34" charset="-122"/>
                <a:cs typeface="Arial" pitchFamily="34" charset="-120"/>
              </a:rPr>
              <a:t>24/7 Access:</a:t>
            </a:r>
            <a:endParaRPr lang="en-US" sz="1250" dirty="0"/>
          </a:p>
          <a:p>
            <a:pPr marL="0" indent="0">
              <a:spcAft>
                <a:spcPts val="500"/>
              </a:spcAft>
              <a:buNone/>
            </a:pPr>
            <a:r>
              <a:rPr lang="en-US" sz="1250" dirty="0">
                <a:solidFill>
                  <a:srgbClr val="0B2545"/>
                </a:solidFill>
                <a:latin typeface="Arial" pitchFamily="34" charset="0"/>
                <a:ea typeface="Arial" pitchFamily="34" charset="-122"/>
                <a:cs typeface="Arial" pitchFamily="34" charset="-120"/>
              </a:rPr>
              <a:t>Booking, prescriptions &amp; NHS 111 available beyond practice hours (NHS England, 2025)</a:t>
            </a:r>
            <a:endParaRPr lang="en-US" sz="1250" dirty="0"/>
          </a:p>
          <a:p>
            <a:pPr marL="0" indent="0">
              <a:buNone/>
            </a:pPr>
            <a:r>
              <a:rPr lang="en-US" sz="1250" b="1" dirty="0">
                <a:solidFill>
                  <a:srgbClr val="0B2545"/>
                </a:solidFill>
                <a:latin typeface="Arial" pitchFamily="34" charset="0"/>
                <a:ea typeface="Arial" pitchFamily="34" charset="-122"/>
                <a:cs typeface="Arial" pitchFamily="34" charset="-120"/>
              </a:rPr>
              <a:t>Hospital Pathway Integration:</a:t>
            </a:r>
            <a:endParaRPr lang="en-US" sz="1250" dirty="0"/>
          </a:p>
          <a:p>
            <a:pPr marL="0" indent="0">
              <a:spcAft>
                <a:spcPts val="500"/>
              </a:spcAft>
              <a:buNone/>
            </a:pPr>
            <a:r>
              <a:rPr lang="en-US" sz="1250" dirty="0">
                <a:solidFill>
                  <a:srgbClr val="0B2545"/>
                </a:solidFill>
                <a:latin typeface="Arial" pitchFamily="34" charset="0"/>
                <a:ea typeface="Arial" pitchFamily="34" charset="-122"/>
                <a:cs typeface="Arial" pitchFamily="34" charset="-120"/>
              </a:rPr>
              <a:t>6.6M secondary care appointments managed via app in a single month</a:t>
            </a:r>
            <a:endParaRPr lang="en-US" sz="1250" dirty="0"/>
          </a:p>
          <a:p>
            <a:pPr marL="0" indent="0">
              <a:buNone/>
            </a:pPr>
            <a:r>
              <a:rPr lang="en-US" sz="1250" b="1" dirty="0">
                <a:solidFill>
                  <a:srgbClr val="0B2545"/>
                </a:solidFill>
                <a:latin typeface="Arial" pitchFamily="34" charset="0"/>
                <a:ea typeface="Arial" pitchFamily="34" charset="-122"/>
                <a:cs typeface="Arial" pitchFamily="34" charset="-120"/>
              </a:rPr>
              <a:t>Prescription Tracking:</a:t>
            </a:r>
            <a:endParaRPr lang="en-US" sz="1250" dirty="0"/>
          </a:p>
          <a:p>
            <a:pPr marL="0" indent="0">
              <a:spcAft>
                <a:spcPts val="500"/>
              </a:spcAft>
              <a:buNone/>
            </a:pPr>
            <a:r>
              <a:rPr lang="en-US" sz="1250" dirty="0">
                <a:solidFill>
                  <a:srgbClr val="0B2545"/>
                </a:solidFill>
                <a:latin typeface="Arial" pitchFamily="34" charset="0"/>
                <a:ea typeface="Arial" pitchFamily="34" charset="-122"/>
                <a:cs typeface="Arial" pitchFamily="34" charset="-120"/>
              </a:rPr>
              <a:t>~400,000 users in first 10 weeks reduces avoidable pharmacy enquiries</a:t>
            </a:r>
            <a:endParaRPr lang="en-US" sz="1250" dirty="0"/>
          </a:p>
          <a:p>
            <a:pPr marL="0" indent="0">
              <a:buNone/>
            </a:pPr>
            <a:r>
              <a:rPr lang="en-US" sz="1250" b="1" dirty="0">
                <a:solidFill>
                  <a:srgbClr val="0B2545"/>
                </a:solidFill>
                <a:latin typeface="Arial" pitchFamily="34" charset="0"/>
                <a:ea typeface="Arial" pitchFamily="34" charset="-122"/>
                <a:cs typeface="Arial" pitchFamily="34" charset="-120"/>
              </a:rPr>
              <a:t>Reduced Call Volume:</a:t>
            </a:r>
            <a:endParaRPr lang="en-US" sz="1250" dirty="0"/>
          </a:p>
          <a:p>
            <a:pPr marL="0" indent="0">
              <a:buNone/>
            </a:pPr>
            <a:r>
              <a:rPr lang="en-US" sz="1250" dirty="0">
                <a:solidFill>
                  <a:srgbClr val="0B2545"/>
                </a:solidFill>
                <a:latin typeface="Arial" pitchFamily="34" charset="0"/>
                <a:ea typeface="Arial" pitchFamily="34" charset="-122"/>
                <a:cs typeface="Arial" pitchFamily="34" charset="-120"/>
              </a:rPr>
              <a:t>Addresses a key access bottleneck from GP Patient Surveys (NHS England, 2023)</a:t>
            </a:r>
            <a:endParaRPr lang="en-US" sz="1250" dirty="0"/>
          </a:p>
        </p:txBody>
      </p:sp>
      <p:sp>
        <p:nvSpPr>
          <p:cNvPr id="8" name="Shape 5"/>
          <p:cNvSpPr/>
          <p:nvPr/>
        </p:nvSpPr>
        <p:spPr>
          <a:xfrm>
            <a:off x="5577840" y="960120"/>
            <a:ext cx="3291840" cy="3931920"/>
          </a:xfrm>
          <a:prstGeom prst="roundRect">
            <a:avLst>
              <a:gd name="adj" fmla="val 2778"/>
            </a:avLst>
          </a:prstGeom>
          <a:solidFill>
            <a:srgbClr val="0B2545"/>
          </a:solidFill>
          <a:ln w="12700">
            <a:solidFill>
              <a:srgbClr val="0B2545"/>
            </a:solidFill>
            <a:prstDash val="solid"/>
          </a:ln>
          <a:effectLst>
            <a:outerShdw blurRad="101600" dist="38100" dir="2700000" algn="bl" rotWithShape="0">
              <a:srgbClr val="000000">
                <a:alpha val="13000"/>
              </a:srgbClr>
            </a:outerShdw>
          </a:effectLst>
        </p:spPr>
      </p:sp>
      <p:sp>
        <p:nvSpPr>
          <p:cNvPr id="9" name="Text 6"/>
          <p:cNvSpPr/>
          <p:nvPr/>
        </p:nvSpPr>
        <p:spPr>
          <a:xfrm>
            <a:off x="5760720" y="1078992"/>
            <a:ext cx="2926080" cy="347472"/>
          </a:xfrm>
          <a:prstGeom prst="rect">
            <a:avLst/>
          </a:prstGeom>
          <a:noFill/>
          <a:ln/>
        </p:spPr>
        <p:txBody>
          <a:bodyPr wrap="square" rtlCol="0" anchor="ctr"/>
          <a:lstStyle/>
          <a:p>
            <a:pPr marL="0" indent="0">
              <a:buNone/>
            </a:pPr>
            <a:r>
              <a:rPr lang="en-US" sz="1300" b="1" dirty="0">
                <a:solidFill>
                  <a:srgbClr val="2E9CCA"/>
                </a:solidFill>
                <a:latin typeface="Arial" pitchFamily="34" charset="0"/>
                <a:ea typeface="Arial" pitchFamily="34" charset="-122"/>
                <a:cs typeface="Arial" pitchFamily="34" charset="-120"/>
              </a:rPr>
              <a:t>Challenges</a:t>
            </a:r>
            <a:endParaRPr lang="en-US" sz="1300" dirty="0"/>
          </a:p>
        </p:txBody>
      </p:sp>
      <p:sp>
        <p:nvSpPr>
          <p:cNvPr id="10" name="Text 7"/>
          <p:cNvSpPr/>
          <p:nvPr/>
        </p:nvSpPr>
        <p:spPr>
          <a:xfrm>
            <a:off x="5760720" y="1508760"/>
            <a:ext cx="2926080" cy="3246120"/>
          </a:xfrm>
          <a:prstGeom prst="rect">
            <a:avLst/>
          </a:prstGeom>
          <a:noFill/>
          <a:ln/>
        </p:spPr>
        <p:txBody>
          <a:bodyPr wrap="square" rtlCol="0" anchor="ctr"/>
          <a:lstStyle/>
          <a:p>
            <a:pPr marL="0" indent="0">
              <a:buNone/>
            </a:pPr>
            <a:r>
              <a:rPr lang="en-US" sz="1150" b="1" dirty="0">
                <a:solidFill>
                  <a:srgbClr val="DCEEF7"/>
                </a:solidFill>
                <a:latin typeface="Arial" pitchFamily="34" charset="0"/>
                <a:ea typeface="Arial" pitchFamily="34" charset="-122"/>
                <a:cs typeface="Arial" pitchFamily="34" charset="-120"/>
              </a:rPr>
              <a:t>Inconsistent integration:
</a:t>
            </a:r>
            <a:r>
              <a:rPr lang="en-US" sz="1150" dirty="0">
                <a:solidFill>
                  <a:srgbClr val="DCEEF7"/>
                </a:solidFill>
                <a:latin typeface="Arial" pitchFamily="34" charset="0"/>
                <a:ea typeface="Arial" pitchFamily="34" charset="-122"/>
                <a:cs typeface="Arial" pitchFamily="34" charset="-120"/>
              </a:rPr>
              <a:t>ICB &amp; practice digital maturity varies (NAO, 2023)
</a:t>
            </a:r>
            <a:r>
              <a:rPr lang="en-US" sz="1150" b="1" dirty="0">
                <a:solidFill>
                  <a:srgbClr val="DCEEF7"/>
                </a:solidFill>
                <a:latin typeface="Arial" pitchFamily="34" charset="0"/>
                <a:ea typeface="Arial" pitchFamily="34" charset="-122"/>
                <a:cs typeface="Arial" pitchFamily="34" charset="-120"/>
              </a:rPr>
              <a:t>Two-tier risk:
</a:t>
            </a:r>
            <a:r>
              <a:rPr lang="en-US" sz="1150" dirty="0">
                <a:solidFill>
                  <a:srgbClr val="DCEEF7"/>
                </a:solidFill>
                <a:latin typeface="Arial" pitchFamily="34" charset="0"/>
                <a:ea typeface="Arial" pitchFamily="34" charset="-122"/>
                <a:cs typeface="Arial" pitchFamily="34" charset="-120"/>
              </a:rPr>
              <a:t>Better-resourced areas get fuller functionality
</a:t>
            </a:r>
            <a:r>
              <a:rPr lang="en-US" sz="1150" b="1" dirty="0">
                <a:solidFill>
                  <a:srgbClr val="2E9CCA"/>
                </a:solidFill>
                <a:latin typeface="Arial" pitchFamily="34" charset="0"/>
                <a:ea typeface="Arial" pitchFamily="34" charset="-122"/>
                <a:cs typeface="Arial" pitchFamily="34" charset="-120"/>
              </a:rPr>
              <a:t>Barrier → Solution:
</a:t>
            </a:r>
            <a:r>
              <a:rPr lang="en-US" sz="1150" i="1" dirty="0">
                <a:solidFill>
                  <a:srgbClr val="DCEEF7"/>
                </a:solidFill>
                <a:latin typeface="Arial" pitchFamily="34" charset="0"/>
                <a:ea typeface="Arial" pitchFamily="34" charset="-122"/>
                <a:cs typeface="Arial" pitchFamily="34" charset="-120"/>
              </a:rPr>
              <a:t>Uneven rollout → national integration standards via NHS England digital maturity assessments</a:t>
            </a:r>
            <a:endParaRPr lang="en-US" sz="11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2F8FB"/>
        </a:solidFill>
        <a:effectLst/>
      </p:bgPr>
    </p:bg>
    <p:spTree>
      <p:nvGrpSpPr>
        <p:cNvPr id="1" name=""/>
        <p:cNvGrpSpPr/>
        <p:nvPr/>
      </p:nvGrpSpPr>
      <p:grpSpPr>
        <a:xfrm>
          <a:off x="0" y="0"/>
          <a:ext cx="0" cy="0"/>
          <a:chOff x="0" y="0"/>
          <a:chExt cx="0" cy="0"/>
        </a:xfrm>
      </p:grpSpPr>
      <p:sp>
        <p:nvSpPr>
          <p:cNvPr id="2" name="Shape 0"/>
          <p:cNvSpPr/>
          <p:nvPr/>
        </p:nvSpPr>
        <p:spPr>
          <a:xfrm>
            <a:off x="0" y="0"/>
            <a:ext cx="9144000" cy="841248"/>
          </a:xfrm>
          <a:prstGeom prst="rect">
            <a:avLst/>
          </a:prstGeom>
          <a:solidFill>
            <a:srgbClr val="0B2545"/>
          </a:solidFill>
          <a:ln w="12700">
            <a:solidFill>
              <a:srgbClr val="0B2545"/>
            </a:solidFill>
            <a:prstDash val="solid"/>
          </a:ln>
        </p:spPr>
      </p:sp>
      <p:pic>
        <p:nvPicPr>
          <p:cNvPr id="3" name="Image 0" descr="preencoded.png"/>
          <p:cNvPicPr>
            <a:picLocks noChangeAspect="1"/>
          </p:cNvPicPr>
          <p:nvPr/>
        </p:nvPicPr>
        <p:blipFill>
          <a:blip r:embed="rId3"/>
          <a:stretch>
            <a:fillRect/>
          </a:stretch>
        </p:blipFill>
        <p:spPr>
          <a:xfrm>
            <a:off x="8275320" y="91440"/>
            <a:ext cx="685800" cy="640080"/>
          </a:xfrm>
          <a:prstGeom prst="rect">
            <a:avLst/>
          </a:prstGeom>
        </p:spPr>
      </p:pic>
      <p:sp>
        <p:nvSpPr>
          <p:cNvPr id="4" name="Text 1"/>
          <p:cNvSpPr/>
          <p:nvPr/>
        </p:nvSpPr>
        <p:spPr>
          <a:xfrm>
            <a:off x="365760" y="155448"/>
            <a:ext cx="7772400" cy="530352"/>
          </a:xfrm>
          <a:prstGeom prst="rect">
            <a:avLst/>
          </a:prstGeom>
          <a:noFill/>
          <a:ln/>
        </p:spPr>
        <p:txBody>
          <a:bodyPr wrap="square" rtlCol="0" anchor="ctr"/>
          <a:lstStyle/>
          <a:p>
            <a:pPr marL="0" indent="0">
              <a:buNone/>
            </a:pPr>
            <a:r>
              <a:rPr lang="en-US" sz="1800" b="1" dirty="0">
                <a:solidFill>
                  <a:srgbClr val="FFFFFF"/>
                </a:solidFill>
                <a:latin typeface="Arial" pitchFamily="34" charset="0"/>
                <a:ea typeface="Arial" pitchFamily="34" charset="-122"/>
                <a:cs typeface="Arial" pitchFamily="34" charset="-120"/>
              </a:rPr>
              <a:t>PATIENTS &amp; COMMUNITY — Experience, Equity &amp; Public Health</a:t>
            </a:r>
            <a:endParaRPr lang="en-US" sz="1800" dirty="0"/>
          </a:p>
        </p:txBody>
      </p:sp>
      <p:sp>
        <p:nvSpPr>
          <p:cNvPr id="5" name="Shape 2"/>
          <p:cNvSpPr/>
          <p:nvPr/>
        </p:nvSpPr>
        <p:spPr>
          <a:xfrm>
            <a:off x="274320" y="987552"/>
            <a:ext cx="8595360" cy="1188720"/>
          </a:xfrm>
          <a:prstGeom prst="roundRect">
            <a:avLst>
              <a:gd name="adj" fmla="val 6923"/>
            </a:avLst>
          </a:prstGeom>
          <a:solidFill>
            <a:srgbClr val="FFFFFF"/>
          </a:solidFill>
          <a:ln w="12700">
            <a:solidFill>
              <a:srgbClr val="DCEEF7"/>
            </a:solidFill>
            <a:prstDash val="solid"/>
          </a:ln>
          <a:effectLst>
            <a:outerShdw blurRad="101600" dist="38100" dir="2700000" algn="bl" rotWithShape="0">
              <a:srgbClr val="000000">
                <a:alpha val="13000"/>
              </a:srgbClr>
            </a:outerShdw>
          </a:effectLst>
        </p:spPr>
      </p:sp>
      <p:sp>
        <p:nvSpPr>
          <p:cNvPr id="6" name="Shape 3"/>
          <p:cNvSpPr/>
          <p:nvPr/>
        </p:nvSpPr>
        <p:spPr>
          <a:xfrm>
            <a:off x="274320" y="987552"/>
            <a:ext cx="2468880" cy="1188720"/>
          </a:xfrm>
          <a:prstGeom prst="roundRect">
            <a:avLst>
              <a:gd name="adj" fmla="val 6923"/>
            </a:avLst>
          </a:prstGeom>
          <a:solidFill>
            <a:srgbClr val="1768AC"/>
          </a:solidFill>
          <a:ln w="12700">
            <a:solidFill>
              <a:srgbClr val="1768AC"/>
            </a:solidFill>
            <a:prstDash val="solid"/>
          </a:ln>
        </p:spPr>
      </p:sp>
      <p:sp>
        <p:nvSpPr>
          <p:cNvPr id="7" name="Text 4"/>
          <p:cNvSpPr/>
          <p:nvPr/>
        </p:nvSpPr>
        <p:spPr>
          <a:xfrm>
            <a:off x="411480" y="1353312"/>
            <a:ext cx="2194560" cy="548640"/>
          </a:xfrm>
          <a:prstGeom prst="rect">
            <a:avLst/>
          </a:prstGeom>
          <a:noFill/>
          <a:ln/>
        </p:spPr>
        <p:txBody>
          <a:bodyPr wrap="square" rtlCol="0" anchor="ctr"/>
          <a:lstStyle/>
          <a:p>
            <a:pPr marL="0" indent="0" algn="ctr">
              <a:buNone/>
            </a:pPr>
            <a:r>
              <a:rPr lang="en-US" sz="1300" b="1" dirty="0">
                <a:solidFill>
                  <a:srgbClr val="FFFFFF"/>
                </a:solidFill>
                <a:latin typeface="Arial" pitchFamily="34" charset="0"/>
                <a:ea typeface="Arial" pitchFamily="34" charset="-122"/>
                <a:cs typeface="Arial" pitchFamily="34" charset="-120"/>
              </a:rPr>
              <a:t>Empowerment &amp; Autonomy</a:t>
            </a:r>
            <a:endParaRPr lang="en-US" sz="1300" dirty="0"/>
          </a:p>
        </p:txBody>
      </p:sp>
      <p:sp>
        <p:nvSpPr>
          <p:cNvPr id="8" name="Text 5"/>
          <p:cNvSpPr/>
          <p:nvPr/>
        </p:nvSpPr>
        <p:spPr>
          <a:xfrm>
            <a:off x="2926080" y="1115568"/>
            <a:ext cx="5760720" cy="960120"/>
          </a:xfrm>
          <a:prstGeom prst="rect">
            <a:avLst/>
          </a:prstGeom>
          <a:noFill/>
          <a:ln/>
        </p:spPr>
        <p:txBody>
          <a:bodyPr wrap="square" rtlCol="0" anchor="ctr"/>
          <a:lstStyle/>
          <a:p>
            <a:pPr marL="0" indent="0">
              <a:buNone/>
            </a:pPr>
            <a:r>
              <a:rPr lang="en-US" sz="1250" dirty="0">
                <a:solidFill>
                  <a:srgbClr val="0B2545"/>
                </a:solidFill>
                <a:latin typeface="Arial" pitchFamily="34" charset="0"/>
                <a:ea typeface="Arial" pitchFamily="34" charset="-122"/>
                <a:cs typeface="Arial" pitchFamily="34" charset="-120"/>
              </a:rPr>
              <a:t>Direct access to GP records, prescriptions, and appointments gives patients control and transparency over their own care (NHS England, 2025).</a:t>
            </a:r>
            <a:endParaRPr lang="en-US" sz="1250" dirty="0"/>
          </a:p>
        </p:txBody>
      </p:sp>
      <p:sp>
        <p:nvSpPr>
          <p:cNvPr id="9" name="Shape 6"/>
          <p:cNvSpPr/>
          <p:nvPr/>
        </p:nvSpPr>
        <p:spPr>
          <a:xfrm>
            <a:off x="274320" y="2286000"/>
            <a:ext cx="8595360" cy="1188720"/>
          </a:xfrm>
          <a:prstGeom prst="roundRect">
            <a:avLst>
              <a:gd name="adj" fmla="val 6923"/>
            </a:avLst>
          </a:prstGeom>
          <a:solidFill>
            <a:srgbClr val="FFFFFF"/>
          </a:solidFill>
          <a:ln w="12700">
            <a:solidFill>
              <a:srgbClr val="DCEEF7"/>
            </a:solidFill>
            <a:prstDash val="solid"/>
          </a:ln>
          <a:effectLst>
            <a:outerShdw blurRad="101600" dist="38100" dir="2700000" algn="bl" rotWithShape="0">
              <a:srgbClr val="000000">
                <a:alpha val="13000"/>
              </a:srgbClr>
            </a:outerShdw>
          </a:effectLst>
        </p:spPr>
      </p:sp>
      <p:sp>
        <p:nvSpPr>
          <p:cNvPr id="10" name="Shape 7"/>
          <p:cNvSpPr/>
          <p:nvPr/>
        </p:nvSpPr>
        <p:spPr>
          <a:xfrm>
            <a:off x="274320" y="2286000"/>
            <a:ext cx="2468880" cy="1188720"/>
          </a:xfrm>
          <a:prstGeom prst="roundRect">
            <a:avLst>
              <a:gd name="adj" fmla="val 6923"/>
            </a:avLst>
          </a:prstGeom>
          <a:solidFill>
            <a:srgbClr val="13314D"/>
          </a:solidFill>
          <a:ln w="12700">
            <a:solidFill>
              <a:srgbClr val="13314D"/>
            </a:solidFill>
            <a:prstDash val="solid"/>
          </a:ln>
        </p:spPr>
      </p:sp>
      <p:sp>
        <p:nvSpPr>
          <p:cNvPr id="11" name="Text 8"/>
          <p:cNvSpPr/>
          <p:nvPr/>
        </p:nvSpPr>
        <p:spPr>
          <a:xfrm>
            <a:off x="411480" y="2651760"/>
            <a:ext cx="2194560" cy="548640"/>
          </a:xfrm>
          <a:prstGeom prst="rect">
            <a:avLst/>
          </a:prstGeom>
          <a:noFill/>
          <a:ln/>
        </p:spPr>
        <p:txBody>
          <a:bodyPr wrap="square" rtlCol="0" anchor="ctr"/>
          <a:lstStyle/>
          <a:p>
            <a:pPr marL="0" indent="0" algn="ctr">
              <a:buNone/>
            </a:pPr>
            <a:r>
              <a:rPr lang="en-US" sz="1300" b="1" dirty="0">
                <a:solidFill>
                  <a:srgbClr val="FFFFFF"/>
                </a:solidFill>
                <a:latin typeface="Arial" pitchFamily="34" charset="0"/>
                <a:ea typeface="Arial" pitchFamily="34" charset="-122"/>
                <a:cs typeface="Arial" pitchFamily="34" charset="-120"/>
              </a:rPr>
              <a:t>Strong Everyday Engagement</a:t>
            </a:r>
            <a:endParaRPr lang="en-US" sz="1300" dirty="0"/>
          </a:p>
        </p:txBody>
      </p:sp>
      <p:sp>
        <p:nvSpPr>
          <p:cNvPr id="12" name="Text 9"/>
          <p:cNvSpPr/>
          <p:nvPr/>
        </p:nvSpPr>
        <p:spPr>
          <a:xfrm>
            <a:off x="2926080" y="2414016"/>
            <a:ext cx="5760720" cy="960120"/>
          </a:xfrm>
          <a:prstGeom prst="rect">
            <a:avLst/>
          </a:prstGeom>
          <a:noFill/>
          <a:ln/>
        </p:spPr>
        <p:txBody>
          <a:bodyPr wrap="square" rtlCol="0" anchor="ctr"/>
          <a:lstStyle/>
          <a:p>
            <a:pPr marL="0" indent="0">
              <a:buNone/>
            </a:pPr>
            <a:r>
              <a:rPr lang="en-US" sz="1250" dirty="0">
                <a:solidFill>
                  <a:srgbClr val="0B2545"/>
                </a:solidFill>
                <a:latin typeface="Arial" pitchFamily="34" charset="0"/>
                <a:ea typeface="Arial" pitchFamily="34" charset="-122"/>
                <a:cs typeface="Arial" pitchFamily="34" charset="-120"/>
              </a:rPr>
              <a:t>313,000+ logins on Christmas Day 2025 alone; over 200 logins every 60 seconds at peak the app is embedded in daily health behaviour (NHS England, 2025).</a:t>
            </a:r>
            <a:endParaRPr lang="en-US" sz="1250" dirty="0"/>
          </a:p>
        </p:txBody>
      </p:sp>
      <p:sp>
        <p:nvSpPr>
          <p:cNvPr id="13" name="Shape 10"/>
          <p:cNvSpPr/>
          <p:nvPr/>
        </p:nvSpPr>
        <p:spPr>
          <a:xfrm>
            <a:off x="274320" y="3584448"/>
            <a:ext cx="8595360" cy="1188720"/>
          </a:xfrm>
          <a:prstGeom prst="roundRect">
            <a:avLst>
              <a:gd name="adj" fmla="val 6923"/>
            </a:avLst>
          </a:prstGeom>
          <a:solidFill>
            <a:srgbClr val="FFFFFF"/>
          </a:solidFill>
          <a:ln w="12700">
            <a:solidFill>
              <a:srgbClr val="DCEEF7"/>
            </a:solidFill>
            <a:prstDash val="solid"/>
          </a:ln>
          <a:effectLst>
            <a:outerShdw blurRad="101600" dist="38100" dir="2700000" algn="bl" rotWithShape="0">
              <a:srgbClr val="000000">
                <a:alpha val="13000"/>
              </a:srgbClr>
            </a:outerShdw>
          </a:effectLst>
        </p:spPr>
      </p:sp>
      <p:sp>
        <p:nvSpPr>
          <p:cNvPr id="14" name="Shape 11"/>
          <p:cNvSpPr/>
          <p:nvPr/>
        </p:nvSpPr>
        <p:spPr>
          <a:xfrm>
            <a:off x="274320" y="3584448"/>
            <a:ext cx="2468880" cy="1188720"/>
          </a:xfrm>
          <a:prstGeom prst="roundRect">
            <a:avLst>
              <a:gd name="adj" fmla="val 6923"/>
            </a:avLst>
          </a:prstGeom>
          <a:solidFill>
            <a:srgbClr val="E06C3A"/>
          </a:solidFill>
          <a:ln w="12700">
            <a:solidFill>
              <a:srgbClr val="E06C3A"/>
            </a:solidFill>
            <a:prstDash val="solid"/>
          </a:ln>
        </p:spPr>
      </p:sp>
      <p:sp>
        <p:nvSpPr>
          <p:cNvPr id="15" name="Text 12"/>
          <p:cNvSpPr/>
          <p:nvPr/>
        </p:nvSpPr>
        <p:spPr>
          <a:xfrm>
            <a:off x="411480" y="3950208"/>
            <a:ext cx="2194560" cy="548640"/>
          </a:xfrm>
          <a:prstGeom prst="rect">
            <a:avLst/>
          </a:prstGeom>
          <a:noFill/>
          <a:ln/>
        </p:spPr>
        <p:txBody>
          <a:bodyPr wrap="square" rtlCol="0" anchor="ctr"/>
          <a:lstStyle/>
          <a:p>
            <a:pPr marL="0" indent="0" algn="ctr">
              <a:buNone/>
            </a:pPr>
            <a:r>
              <a:rPr lang="en-US" sz="1300" b="1" dirty="0">
                <a:solidFill>
                  <a:srgbClr val="FFFFFF"/>
                </a:solidFill>
                <a:latin typeface="Arial" pitchFamily="34" charset="0"/>
                <a:ea typeface="Arial" pitchFamily="34" charset="-122"/>
                <a:cs typeface="Arial" pitchFamily="34" charset="-120"/>
              </a:rPr>
              <a:t>Digital Exclusion Risk</a:t>
            </a:r>
            <a:endParaRPr lang="en-US" sz="1300" dirty="0"/>
          </a:p>
        </p:txBody>
      </p:sp>
      <p:sp>
        <p:nvSpPr>
          <p:cNvPr id="16" name="Text 13"/>
          <p:cNvSpPr/>
          <p:nvPr/>
        </p:nvSpPr>
        <p:spPr>
          <a:xfrm>
            <a:off x="2926080" y="3712464"/>
            <a:ext cx="5760720" cy="960120"/>
          </a:xfrm>
          <a:prstGeom prst="rect">
            <a:avLst/>
          </a:prstGeom>
          <a:noFill/>
          <a:ln/>
        </p:spPr>
        <p:txBody>
          <a:bodyPr wrap="square" rtlCol="0" anchor="ctr"/>
          <a:lstStyle/>
          <a:p>
            <a:pPr marL="0" indent="0">
              <a:buNone/>
            </a:pPr>
            <a:r>
              <a:rPr lang="en-US" sz="1250" dirty="0">
                <a:solidFill>
                  <a:srgbClr val="0B2545"/>
                </a:solidFill>
                <a:latin typeface="Arial" pitchFamily="34" charset="0"/>
                <a:ea typeface="Arial" pitchFamily="34" charset="-122"/>
                <a:cs typeface="Arial" pitchFamily="34" charset="-120"/>
              </a:rPr>
              <a:t>Older adults, low-income groups, and digitally unconfident patients' risk being left behind as services digitise (Age UK, 2022; Tinson and Clair, 2020).</a:t>
            </a:r>
            <a:endParaRPr lang="en-US" sz="1250" dirty="0"/>
          </a:p>
        </p:txBody>
      </p:sp>
      <p:sp>
        <p:nvSpPr>
          <p:cNvPr id="17" name="Shape 14"/>
          <p:cNvSpPr/>
          <p:nvPr/>
        </p:nvSpPr>
        <p:spPr>
          <a:xfrm>
            <a:off x="274320" y="4846320"/>
            <a:ext cx="8595360" cy="621792"/>
          </a:xfrm>
          <a:prstGeom prst="roundRect">
            <a:avLst>
              <a:gd name="adj" fmla="val 11765"/>
            </a:avLst>
          </a:prstGeom>
          <a:solidFill>
            <a:srgbClr val="0B2545"/>
          </a:solidFill>
          <a:ln w="12700">
            <a:solidFill>
              <a:srgbClr val="0B2545"/>
            </a:solidFill>
            <a:prstDash val="solid"/>
          </a:ln>
        </p:spPr>
      </p:sp>
      <p:sp>
        <p:nvSpPr>
          <p:cNvPr id="18" name="Text 15"/>
          <p:cNvSpPr/>
          <p:nvPr/>
        </p:nvSpPr>
        <p:spPr>
          <a:xfrm>
            <a:off x="457200" y="4901184"/>
            <a:ext cx="8321040" cy="530352"/>
          </a:xfrm>
          <a:prstGeom prst="rect">
            <a:avLst/>
          </a:prstGeom>
          <a:noFill/>
          <a:ln/>
        </p:spPr>
        <p:txBody>
          <a:bodyPr wrap="square" rtlCol="0" anchor="ctr"/>
          <a:lstStyle/>
          <a:p>
            <a:pPr marL="0" indent="0">
              <a:buNone/>
            </a:pPr>
            <a:r>
              <a:rPr lang="en-US" sz="1150" b="1" dirty="0">
                <a:solidFill>
                  <a:srgbClr val="2E9CCA"/>
                </a:solidFill>
                <a:latin typeface="Arial" pitchFamily="34" charset="0"/>
                <a:ea typeface="Arial" pitchFamily="34" charset="-122"/>
                <a:cs typeface="Arial" pitchFamily="34" charset="-120"/>
              </a:rPr>
              <a:t>Community benefit: </a:t>
            </a:r>
            <a:r>
              <a:rPr lang="en-US" sz="1150" dirty="0">
                <a:solidFill>
                  <a:srgbClr val="FFFFFF"/>
                </a:solidFill>
                <a:latin typeface="Arial" pitchFamily="34" charset="0"/>
                <a:ea typeface="Arial" pitchFamily="34" charset="-122"/>
                <a:cs typeface="Arial" pitchFamily="34" charset="-120"/>
              </a:rPr>
              <a:t>Proxy access supports carers managing care for children &amp; dependants; reduces travel barriers in rural areas. However, public trust concerns following care.data controversies (Carter et al., 2015) highlight the need for transparent data governance and digital inclusion support.</a:t>
            </a:r>
            <a:endParaRPr lang="en-US" sz="11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B2545"/>
        </a:solidFill>
        <a:effectLst/>
      </p:bgPr>
    </p:bg>
    <p:spTree>
      <p:nvGrpSpPr>
        <p:cNvPr id="1" name=""/>
        <p:cNvGrpSpPr/>
        <p:nvPr/>
      </p:nvGrpSpPr>
      <p:grpSpPr>
        <a:xfrm>
          <a:off x="0" y="0"/>
          <a:ext cx="0" cy="0"/>
          <a:chOff x="0" y="0"/>
          <a:chExt cx="0" cy="0"/>
        </a:xfrm>
      </p:grpSpPr>
      <p:sp>
        <p:nvSpPr>
          <p:cNvPr id="2" name="Shape 0"/>
          <p:cNvSpPr/>
          <p:nvPr/>
        </p:nvSpPr>
        <p:spPr>
          <a:xfrm>
            <a:off x="0" y="0"/>
            <a:ext cx="9144000" cy="841248"/>
          </a:xfrm>
          <a:prstGeom prst="rect">
            <a:avLst/>
          </a:prstGeom>
          <a:solidFill>
            <a:srgbClr val="13314D"/>
          </a:solidFill>
          <a:ln w="12700">
            <a:solidFill>
              <a:srgbClr val="13314D"/>
            </a:solidFill>
            <a:prstDash val="solid"/>
          </a:ln>
        </p:spPr>
      </p:sp>
      <p:pic>
        <p:nvPicPr>
          <p:cNvPr id="3" name="Image 0" descr="preencoded.png"/>
          <p:cNvPicPr>
            <a:picLocks noChangeAspect="1"/>
          </p:cNvPicPr>
          <p:nvPr/>
        </p:nvPicPr>
        <p:blipFill>
          <a:blip r:embed="rId3"/>
          <a:stretch>
            <a:fillRect/>
          </a:stretch>
        </p:blipFill>
        <p:spPr>
          <a:xfrm>
            <a:off x="8275320" y="91440"/>
            <a:ext cx="685800" cy="640080"/>
          </a:xfrm>
          <a:prstGeom prst="rect">
            <a:avLst/>
          </a:prstGeom>
        </p:spPr>
      </p:pic>
      <p:sp>
        <p:nvSpPr>
          <p:cNvPr id="4" name="Text 1"/>
          <p:cNvSpPr/>
          <p:nvPr/>
        </p:nvSpPr>
        <p:spPr>
          <a:xfrm>
            <a:off x="365760" y="155448"/>
            <a:ext cx="7772400" cy="530352"/>
          </a:xfrm>
          <a:prstGeom prst="rect">
            <a:avLst/>
          </a:prstGeom>
          <a:noFill/>
          <a:ln/>
        </p:spPr>
        <p:txBody>
          <a:bodyPr wrap="square" rtlCol="0" anchor="ctr"/>
          <a:lstStyle/>
          <a:p>
            <a:pPr marL="0" indent="0">
              <a:buNone/>
            </a:pPr>
            <a:r>
              <a:rPr lang="en-US" sz="2100" b="1" dirty="0">
                <a:solidFill>
                  <a:srgbClr val="FFFFFF"/>
                </a:solidFill>
                <a:latin typeface="Arial" pitchFamily="34" charset="0"/>
                <a:ea typeface="Arial" pitchFamily="34" charset="-122"/>
                <a:cs typeface="Arial" pitchFamily="34" charset="-120"/>
              </a:rPr>
              <a:t>CHALLENGES &amp; RECOMMENDATIONS</a:t>
            </a:r>
            <a:endParaRPr lang="en-US" sz="2100" dirty="0"/>
          </a:p>
        </p:txBody>
      </p:sp>
      <p:sp>
        <p:nvSpPr>
          <p:cNvPr id="5" name="Shape 2"/>
          <p:cNvSpPr/>
          <p:nvPr/>
        </p:nvSpPr>
        <p:spPr>
          <a:xfrm>
            <a:off x="274320" y="960120"/>
            <a:ext cx="8595360" cy="1243584"/>
          </a:xfrm>
          <a:prstGeom prst="roundRect">
            <a:avLst>
              <a:gd name="adj" fmla="val 6618"/>
            </a:avLst>
          </a:prstGeom>
          <a:solidFill>
            <a:srgbClr val="13314D"/>
          </a:solidFill>
          <a:ln w="12700">
            <a:solidFill>
              <a:srgbClr val="1768AC"/>
            </a:solidFill>
            <a:prstDash val="solid"/>
          </a:ln>
          <a:effectLst>
            <a:outerShdw blurRad="101600" dist="38100" dir="2700000" algn="bl" rotWithShape="0">
              <a:srgbClr val="000000">
                <a:alpha val="13000"/>
              </a:srgbClr>
            </a:outerShdw>
          </a:effectLst>
        </p:spPr>
      </p:sp>
      <p:sp>
        <p:nvSpPr>
          <p:cNvPr id="6" name="Text 3"/>
          <p:cNvSpPr/>
          <p:nvPr/>
        </p:nvSpPr>
        <p:spPr>
          <a:xfrm>
            <a:off x="384048" y="1051560"/>
            <a:ext cx="548640" cy="502920"/>
          </a:xfrm>
          <a:prstGeom prst="rect">
            <a:avLst/>
          </a:prstGeom>
          <a:noFill/>
          <a:ln/>
        </p:spPr>
        <p:txBody>
          <a:bodyPr wrap="square" rtlCol="0" anchor="ctr"/>
          <a:lstStyle/>
          <a:p>
            <a:pPr marL="0" indent="0">
              <a:buNone/>
            </a:pPr>
            <a:r>
              <a:rPr lang="en-US" sz="2200" b="1" dirty="0">
                <a:solidFill>
                  <a:srgbClr val="2E9CCA"/>
                </a:solidFill>
                <a:latin typeface="Arial" pitchFamily="34" charset="0"/>
                <a:ea typeface="Arial" pitchFamily="34" charset="-122"/>
                <a:cs typeface="Arial" pitchFamily="34" charset="-120"/>
              </a:rPr>
              <a:t>01</a:t>
            </a:r>
            <a:endParaRPr lang="en-US" sz="2200" dirty="0"/>
          </a:p>
        </p:txBody>
      </p:sp>
      <p:sp>
        <p:nvSpPr>
          <p:cNvPr id="7" name="Text 4"/>
          <p:cNvSpPr/>
          <p:nvPr/>
        </p:nvSpPr>
        <p:spPr>
          <a:xfrm>
            <a:off x="1005840" y="1051560"/>
            <a:ext cx="7680960" cy="347472"/>
          </a:xfrm>
          <a:prstGeom prst="rect">
            <a:avLst/>
          </a:prstGeom>
          <a:noFill/>
          <a:ln/>
        </p:spPr>
        <p:txBody>
          <a:bodyPr wrap="square" rtlCol="0" anchor="ctr"/>
          <a:lstStyle/>
          <a:p>
            <a:pPr marL="0" indent="0">
              <a:buNone/>
            </a:pPr>
            <a:r>
              <a:rPr lang="en-US" sz="1400" b="1" dirty="0">
                <a:solidFill>
                  <a:srgbClr val="FFFFFF"/>
                </a:solidFill>
                <a:latin typeface="Arial" pitchFamily="34" charset="0"/>
                <a:ea typeface="Arial" pitchFamily="34" charset="-122"/>
                <a:cs typeface="Arial" pitchFamily="34" charset="-120"/>
              </a:rPr>
              <a:t>Digital Inclusion Support</a:t>
            </a:r>
            <a:endParaRPr lang="en-US" sz="1400" dirty="0"/>
          </a:p>
        </p:txBody>
      </p:sp>
      <p:sp>
        <p:nvSpPr>
          <p:cNvPr id="8" name="Text 5"/>
          <p:cNvSpPr/>
          <p:nvPr/>
        </p:nvSpPr>
        <p:spPr>
          <a:xfrm>
            <a:off x="1005840" y="1463040"/>
            <a:ext cx="7726680" cy="658368"/>
          </a:xfrm>
          <a:prstGeom prst="rect">
            <a:avLst/>
          </a:prstGeom>
          <a:noFill/>
          <a:ln/>
        </p:spPr>
        <p:txBody>
          <a:bodyPr wrap="square" rtlCol="0" anchor="ctr"/>
          <a:lstStyle/>
          <a:p>
            <a:pPr marL="0" indent="0">
              <a:buNone/>
            </a:pPr>
            <a:r>
              <a:rPr lang="en-US" sz="1150" b="1" dirty="0">
                <a:solidFill>
                  <a:srgbClr val="E06C3A"/>
                </a:solidFill>
                <a:latin typeface="Arial" pitchFamily="34" charset="0"/>
                <a:ea typeface="Arial" pitchFamily="34" charset="-122"/>
                <a:cs typeface="Arial" pitchFamily="34" charset="-120"/>
              </a:rPr>
              <a:t>⚠ Barrier: </a:t>
            </a:r>
            <a:r>
              <a:rPr lang="en-US" sz="1150" dirty="0">
                <a:solidFill>
                  <a:srgbClr val="DCEEF7"/>
                </a:solidFill>
                <a:latin typeface="Arial" pitchFamily="34" charset="0"/>
                <a:ea typeface="Arial" pitchFamily="34" charset="-122"/>
                <a:cs typeface="Arial" pitchFamily="34" charset="-120"/>
              </a:rPr>
              <a:t>Older &amp; low-income patients risk exclusion (Age UK, 2022; Tinson and Clair, 2020)    </a:t>
            </a:r>
            <a:r>
              <a:rPr lang="en-US" sz="1150" b="1" dirty="0">
                <a:solidFill>
                  <a:srgbClr val="2E8B57"/>
                </a:solidFill>
                <a:latin typeface="Arial" pitchFamily="34" charset="0"/>
                <a:ea typeface="Arial" pitchFamily="34" charset="-122"/>
                <a:cs typeface="Arial" pitchFamily="34" charset="-120"/>
              </a:rPr>
              <a:t>✔ Solution: </a:t>
            </a:r>
            <a:r>
              <a:rPr lang="en-US" sz="1150" dirty="0">
                <a:solidFill>
                  <a:srgbClr val="DCEEF7"/>
                </a:solidFill>
                <a:latin typeface="Arial" pitchFamily="34" charset="0"/>
                <a:ea typeface="Arial" pitchFamily="34" charset="-122"/>
                <a:cs typeface="Arial" pitchFamily="34" charset="-120"/>
              </a:rPr>
              <a:t>Maintain non-digital alternatives; fund community digital-skills sessions via libraries &amp; GP practices  </a:t>
            </a:r>
            <a:r>
              <a:rPr lang="en-US" sz="1150" i="1" dirty="0">
                <a:solidFill>
                  <a:srgbClr val="7FA6BD"/>
                </a:solidFill>
                <a:latin typeface="Arial" pitchFamily="34" charset="0"/>
                <a:ea typeface="Arial" pitchFamily="34" charset="-122"/>
                <a:cs typeface="Arial" pitchFamily="34" charset="-120"/>
              </a:rPr>
              <a:t>[King's Fund, 2020]</a:t>
            </a:r>
            <a:endParaRPr lang="en-US" sz="1150" dirty="0"/>
          </a:p>
        </p:txBody>
      </p:sp>
      <p:sp>
        <p:nvSpPr>
          <p:cNvPr id="9" name="Shape 6"/>
          <p:cNvSpPr/>
          <p:nvPr/>
        </p:nvSpPr>
        <p:spPr>
          <a:xfrm>
            <a:off x="274320" y="2313432"/>
            <a:ext cx="8595360" cy="1243584"/>
          </a:xfrm>
          <a:prstGeom prst="roundRect">
            <a:avLst>
              <a:gd name="adj" fmla="val 6618"/>
            </a:avLst>
          </a:prstGeom>
          <a:solidFill>
            <a:srgbClr val="13314D"/>
          </a:solidFill>
          <a:ln w="12700">
            <a:solidFill>
              <a:srgbClr val="1768AC"/>
            </a:solidFill>
            <a:prstDash val="solid"/>
          </a:ln>
          <a:effectLst>
            <a:outerShdw blurRad="101600" dist="38100" dir="2700000" algn="bl" rotWithShape="0">
              <a:srgbClr val="000000">
                <a:alpha val="13000"/>
              </a:srgbClr>
            </a:outerShdw>
          </a:effectLst>
        </p:spPr>
      </p:sp>
      <p:sp>
        <p:nvSpPr>
          <p:cNvPr id="10" name="Text 7"/>
          <p:cNvSpPr/>
          <p:nvPr/>
        </p:nvSpPr>
        <p:spPr>
          <a:xfrm>
            <a:off x="384048" y="2404872"/>
            <a:ext cx="548640" cy="502920"/>
          </a:xfrm>
          <a:prstGeom prst="rect">
            <a:avLst/>
          </a:prstGeom>
          <a:noFill/>
          <a:ln/>
        </p:spPr>
        <p:txBody>
          <a:bodyPr wrap="square" rtlCol="0" anchor="ctr"/>
          <a:lstStyle/>
          <a:p>
            <a:pPr marL="0" indent="0">
              <a:buNone/>
            </a:pPr>
            <a:r>
              <a:rPr lang="en-US" sz="2200" b="1" dirty="0">
                <a:solidFill>
                  <a:srgbClr val="2E9CCA"/>
                </a:solidFill>
                <a:latin typeface="Arial" pitchFamily="34" charset="0"/>
                <a:ea typeface="Arial" pitchFamily="34" charset="-122"/>
                <a:cs typeface="Arial" pitchFamily="34" charset="-120"/>
              </a:rPr>
              <a:t>02</a:t>
            </a:r>
            <a:endParaRPr lang="en-US" sz="2200" dirty="0"/>
          </a:p>
        </p:txBody>
      </p:sp>
      <p:sp>
        <p:nvSpPr>
          <p:cNvPr id="11" name="Text 8"/>
          <p:cNvSpPr/>
          <p:nvPr/>
        </p:nvSpPr>
        <p:spPr>
          <a:xfrm>
            <a:off x="1005840" y="2404872"/>
            <a:ext cx="7680960" cy="347472"/>
          </a:xfrm>
          <a:prstGeom prst="rect">
            <a:avLst/>
          </a:prstGeom>
          <a:noFill/>
          <a:ln/>
        </p:spPr>
        <p:txBody>
          <a:bodyPr wrap="square" rtlCol="0" anchor="ctr"/>
          <a:lstStyle/>
          <a:p>
            <a:pPr marL="0" indent="0">
              <a:buNone/>
            </a:pPr>
            <a:r>
              <a:rPr lang="en-US" sz="1400" b="1" dirty="0">
                <a:solidFill>
                  <a:srgbClr val="FFFFFF"/>
                </a:solidFill>
                <a:latin typeface="Arial" pitchFamily="34" charset="0"/>
                <a:ea typeface="Arial" pitchFamily="34" charset="-122"/>
                <a:cs typeface="Arial" pitchFamily="34" charset="-120"/>
              </a:rPr>
              <a:t>Formal Workforce Training &amp; Role Recognition</a:t>
            </a:r>
            <a:endParaRPr lang="en-US" sz="1400" dirty="0"/>
          </a:p>
        </p:txBody>
      </p:sp>
      <p:sp>
        <p:nvSpPr>
          <p:cNvPr id="12" name="Text 9"/>
          <p:cNvSpPr/>
          <p:nvPr/>
        </p:nvSpPr>
        <p:spPr>
          <a:xfrm>
            <a:off x="1005840" y="2816352"/>
            <a:ext cx="7726680" cy="658368"/>
          </a:xfrm>
          <a:prstGeom prst="rect">
            <a:avLst/>
          </a:prstGeom>
          <a:noFill/>
          <a:ln/>
        </p:spPr>
        <p:txBody>
          <a:bodyPr wrap="square" rtlCol="0" anchor="ctr"/>
          <a:lstStyle/>
          <a:p>
            <a:pPr marL="0" indent="0">
              <a:buNone/>
            </a:pPr>
            <a:r>
              <a:rPr lang="en-US" sz="1150" b="1" dirty="0">
                <a:solidFill>
                  <a:srgbClr val="E06C3A"/>
                </a:solidFill>
                <a:latin typeface="Arial" pitchFamily="34" charset="0"/>
                <a:ea typeface="Arial" pitchFamily="34" charset="-122"/>
                <a:cs typeface="Arial" pitchFamily="34" charset="-120"/>
              </a:rPr>
              <a:t>⚠ Barrier: </a:t>
            </a:r>
            <a:r>
              <a:rPr lang="en-US" sz="1150" dirty="0">
                <a:solidFill>
                  <a:srgbClr val="DCEEF7"/>
                </a:solidFill>
                <a:latin typeface="Arial" pitchFamily="34" charset="0"/>
                <a:ea typeface="Arial" pitchFamily="34" charset="-122"/>
                <a:cs typeface="Arial" pitchFamily="34" charset="-120"/>
              </a:rPr>
              <a:t>Staff absorb digital-support duties informally (Greenhalgh et al., 2019)    </a:t>
            </a:r>
            <a:r>
              <a:rPr lang="en-US" sz="1150" b="1" dirty="0">
                <a:solidFill>
                  <a:srgbClr val="2E8B57"/>
                </a:solidFill>
                <a:latin typeface="Arial" pitchFamily="34" charset="0"/>
                <a:ea typeface="Arial" pitchFamily="34" charset="-122"/>
                <a:cs typeface="Arial" pitchFamily="34" charset="-120"/>
              </a:rPr>
              <a:t>✔ Solution: </a:t>
            </a:r>
            <a:r>
              <a:rPr lang="en-US" sz="1150" dirty="0">
                <a:solidFill>
                  <a:srgbClr val="DCEEF7"/>
                </a:solidFill>
                <a:latin typeface="Arial" pitchFamily="34" charset="0"/>
                <a:ea typeface="Arial" pitchFamily="34" charset="-122"/>
                <a:cs typeface="Arial" pitchFamily="34" charset="-120"/>
              </a:rPr>
              <a:t>Embed app-support training in induction; create recognised digital-champion roles in practices  </a:t>
            </a:r>
            <a:r>
              <a:rPr lang="en-US" sz="1150" i="1" dirty="0">
                <a:solidFill>
                  <a:srgbClr val="7FA6BD"/>
                </a:solidFill>
                <a:latin typeface="Arial" pitchFamily="34" charset="0"/>
                <a:ea typeface="Arial" pitchFamily="34" charset="-122"/>
                <a:cs typeface="Arial" pitchFamily="34" charset="-120"/>
              </a:rPr>
              <a:t>[Greenhalgh et al., 2019]</a:t>
            </a:r>
            <a:endParaRPr lang="en-US" sz="1150" dirty="0"/>
          </a:p>
        </p:txBody>
      </p:sp>
      <p:sp>
        <p:nvSpPr>
          <p:cNvPr id="13" name="Shape 10"/>
          <p:cNvSpPr/>
          <p:nvPr/>
        </p:nvSpPr>
        <p:spPr>
          <a:xfrm>
            <a:off x="274320" y="3666744"/>
            <a:ext cx="8595360" cy="1243584"/>
          </a:xfrm>
          <a:prstGeom prst="roundRect">
            <a:avLst>
              <a:gd name="adj" fmla="val 6618"/>
            </a:avLst>
          </a:prstGeom>
          <a:solidFill>
            <a:srgbClr val="13314D"/>
          </a:solidFill>
          <a:ln w="12700">
            <a:solidFill>
              <a:srgbClr val="1768AC"/>
            </a:solidFill>
            <a:prstDash val="solid"/>
          </a:ln>
          <a:effectLst>
            <a:outerShdw blurRad="101600" dist="38100" dir="2700000" algn="bl" rotWithShape="0">
              <a:srgbClr val="000000">
                <a:alpha val="13000"/>
              </a:srgbClr>
            </a:outerShdw>
          </a:effectLst>
        </p:spPr>
      </p:sp>
      <p:sp>
        <p:nvSpPr>
          <p:cNvPr id="14" name="Text 11"/>
          <p:cNvSpPr/>
          <p:nvPr/>
        </p:nvSpPr>
        <p:spPr>
          <a:xfrm>
            <a:off x="384048" y="3758184"/>
            <a:ext cx="548640" cy="502920"/>
          </a:xfrm>
          <a:prstGeom prst="rect">
            <a:avLst/>
          </a:prstGeom>
          <a:noFill/>
          <a:ln/>
        </p:spPr>
        <p:txBody>
          <a:bodyPr wrap="square" rtlCol="0" anchor="ctr"/>
          <a:lstStyle/>
          <a:p>
            <a:pPr marL="0" indent="0">
              <a:buNone/>
            </a:pPr>
            <a:r>
              <a:rPr lang="en-US" sz="2200" b="1" dirty="0">
                <a:solidFill>
                  <a:srgbClr val="2E9CCA"/>
                </a:solidFill>
                <a:latin typeface="Arial" pitchFamily="34" charset="0"/>
                <a:ea typeface="Arial" pitchFamily="34" charset="-122"/>
                <a:cs typeface="Arial" pitchFamily="34" charset="-120"/>
              </a:rPr>
              <a:t>03</a:t>
            </a:r>
            <a:endParaRPr lang="en-US" sz="2200" dirty="0"/>
          </a:p>
        </p:txBody>
      </p:sp>
      <p:sp>
        <p:nvSpPr>
          <p:cNvPr id="15" name="Text 12"/>
          <p:cNvSpPr/>
          <p:nvPr/>
        </p:nvSpPr>
        <p:spPr>
          <a:xfrm>
            <a:off x="1005840" y="3758184"/>
            <a:ext cx="7680960" cy="347472"/>
          </a:xfrm>
          <a:prstGeom prst="rect">
            <a:avLst/>
          </a:prstGeom>
          <a:noFill/>
          <a:ln/>
        </p:spPr>
        <p:txBody>
          <a:bodyPr wrap="square" rtlCol="0" anchor="ctr"/>
          <a:lstStyle/>
          <a:p>
            <a:pPr marL="0" indent="0">
              <a:buNone/>
            </a:pPr>
            <a:r>
              <a:rPr lang="en-US" sz="1400" b="1" dirty="0">
                <a:solidFill>
                  <a:srgbClr val="FFFFFF"/>
                </a:solidFill>
                <a:latin typeface="Arial" pitchFamily="34" charset="0"/>
                <a:ea typeface="Arial" pitchFamily="34" charset="-122"/>
                <a:cs typeface="Arial" pitchFamily="34" charset="-120"/>
              </a:rPr>
              <a:t>Consistent National Integration Standards</a:t>
            </a:r>
            <a:endParaRPr lang="en-US" sz="1400" dirty="0"/>
          </a:p>
        </p:txBody>
      </p:sp>
      <p:sp>
        <p:nvSpPr>
          <p:cNvPr id="16" name="Text 13"/>
          <p:cNvSpPr/>
          <p:nvPr/>
        </p:nvSpPr>
        <p:spPr>
          <a:xfrm>
            <a:off x="1005840" y="4169664"/>
            <a:ext cx="7726680" cy="658368"/>
          </a:xfrm>
          <a:prstGeom prst="rect">
            <a:avLst/>
          </a:prstGeom>
          <a:noFill/>
          <a:ln/>
        </p:spPr>
        <p:txBody>
          <a:bodyPr wrap="square" rtlCol="0" anchor="ctr"/>
          <a:lstStyle/>
          <a:p>
            <a:pPr marL="0" indent="0">
              <a:buNone/>
            </a:pPr>
            <a:r>
              <a:rPr lang="en-US" sz="1150" b="1" dirty="0">
                <a:solidFill>
                  <a:srgbClr val="E06C3A"/>
                </a:solidFill>
                <a:latin typeface="Arial" pitchFamily="34" charset="0"/>
                <a:ea typeface="Arial" pitchFamily="34" charset="-122"/>
                <a:cs typeface="Arial" pitchFamily="34" charset="-120"/>
              </a:rPr>
              <a:t>⚠ Barrier: </a:t>
            </a:r>
            <a:r>
              <a:rPr lang="en-US" sz="1150" dirty="0">
                <a:solidFill>
                  <a:srgbClr val="DCEEF7"/>
                </a:solidFill>
                <a:latin typeface="Arial" pitchFamily="34" charset="0"/>
                <a:ea typeface="Arial" pitchFamily="34" charset="-122"/>
                <a:cs typeface="Arial" pitchFamily="34" charset="-120"/>
              </a:rPr>
              <a:t>Uneven ICB/practice digital maturity creates a two-tier service (NAO, 2023)    </a:t>
            </a:r>
            <a:r>
              <a:rPr lang="en-US" sz="1150" b="1" dirty="0">
                <a:solidFill>
                  <a:srgbClr val="2E8B57"/>
                </a:solidFill>
                <a:latin typeface="Arial" pitchFamily="34" charset="0"/>
                <a:ea typeface="Arial" pitchFamily="34" charset="-122"/>
                <a:cs typeface="Arial" pitchFamily="34" charset="-120"/>
              </a:rPr>
              <a:t>✔ Solution: </a:t>
            </a:r>
            <a:r>
              <a:rPr lang="en-US" sz="1150" dirty="0">
                <a:solidFill>
                  <a:srgbClr val="DCEEF7"/>
                </a:solidFill>
                <a:latin typeface="Arial" pitchFamily="34" charset="0"/>
                <a:ea typeface="Arial" pitchFamily="34" charset="-122"/>
                <a:cs typeface="Arial" pitchFamily="34" charset="-120"/>
              </a:rPr>
              <a:t>Mandatory minimum app-integration standards tied to NHS England digital maturity assessments  </a:t>
            </a:r>
            <a:r>
              <a:rPr lang="en-US" sz="1150" i="1" dirty="0">
                <a:solidFill>
                  <a:srgbClr val="7FA6BD"/>
                </a:solidFill>
                <a:latin typeface="Arial" pitchFamily="34" charset="0"/>
                <a:ea typeface="Arial" pitchFamily="34" charset="-122"/>
                <a:cs typeface="Arial" pitchFamily="34" charset="-120"/>
              </a:rPr>
              <a:t>[NAO, 2023]</a:t>
            </a:r>
            <a:endParaRPr lang="en-US" sz="11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B2545"/>
        </a:solidFill>
        <a:effectLst/>
      </p:bgPr>
    </p:bg>
    <p:spTree>
      <p:nvGrpSpPr>
        <p:cNvPr id="1" name=""/>
        <p:cNvGrpSpPr/>
        <p:nvPr/>
      </p:nvGrpSpPr>
      <p:grpSpPr>
        <a:xfrm>
          <a:off x="0" y="0"/>
          <a:ext cx="0" cy="0"/>
          <a:chOff x="0" y="0"/>
          <a:chExt cx="0" cy="0"/>
        </a:xfrm>
      </p:grpSpPr>
      <p:sp>
        <p:nvSpPr>
          <p:cNvPr id="2" name="Shape 0"/>
          <p:cNvSpPr/>
          <p:nvPr/>
        </p:nvSpPr>
        <p:spPr>
          <a:xfrm>
            <a:off x="0" y="0"/>
            <a:ext cx="9144000" cy="841248"/>
          </a:xfrm>
          <a:prstGeom prst="rect">
            <a:avLst/>
          </a:prstGeom>
          <a:solidFill>
            <a:srgbClr val="1768AC"/>
          </a:solidFill>
          <a:ln w="12700">
            <a:solidFill>
              <a:srgbClr val="1768AC"/>
            </a:solidFill>
            <a:prstDash val="solid"/>
          </a:ln>
        </p:spPr>
      </p:sp>
      <p:pic>
        <p:nvPicPr>
          <p:cNvPr id="3" name="Image 0" descr="preencoded.png"/>
          <p:cNvPicPr>
            <a:picLocks noChangeAspect="1"/>
          </p:cNvPicPr>
          <p:nvPr/>
        </p:nvPicPr>
        <p:blipFill>
          <a:blip r:embed="rId3"/>
          <a:stretch>
            <a:fillRect/>
          </a:stretch>
        </p:blipFill>
        <p:spPr>
          <a:xfrm>
            <a:off x="8275320" y="91440"/>
            <a:ext cx="685800" cy="640080"/>
          </a:xfrm>
          <a:prstGeom prst="rect">
            <a:avLst/>
          </a:prstGeom>
        </p:spPr>
      </p:pic>
      <p:sp>
        <p:nvSpPr>
          <p:cNvPr id="4" name="Text 1"/>
          <p:cNvSpPr/>
          <p:nvPr/>
        </p:nvSpPr>
        <p:spPr>
          <a:xfrm>
            <a:off x="365760" y="155448"/>
            <a:ext cx="7772400" cy="530352"/>
          </a:xfrm>
          <a:prstGeom prst="rect">
            <a:avLst/>
          </a:prstGeom>
          <a:noFill/>
          <a:ln/>
        </p:spPr>
        <p:txBody>
          <a:bodyPr wrap="square" rtlCol="0" anchor="ctr"/>
          <a:lstStyle/>
          <a:p>
            <a:pPr marL="0" indent="0">
              <a:buNone/>
            </a:pPr>
            <a:r>
              <a:rPr lang="en-US" sz="2600" b="1" dirty="0">
                <a:solidFill>
                  <a:srgbClr val="FFFFFF"/>
                </a:solidFill>
                <a:latin typeface="Arial" pitchFamily="34" charset="0"/>
                <a:ea typeface="Arial" pitchFamily="34" charset="-122"/>
                <a:cs typeface="Arial" pitchFamily="34" charset="-120"/>
              </a:rPr>
              <a:t>CONCLUSION</a:t>
            </a:r>
            <a:endParaRPr lang="en-US" sz="2600" dirty="0"/>
          </a:p>
        </p:txBody>
      </p:sp>
      <p:pic>
        <p:nvPicPr>
          <p:cNvPr id="5" name="Image 1" descr="preencoded.png"/>
          <p:cNvPicPr>
            <a:picLocks noChangeAspect="1"/>
          </p:cNvPicPr>
          <p:nvPr/>
        </p:nvPicPr>
        <p:blipFill>
          <a:blip r:embed="rId4"/>
          <a:stretch>
            <a:fillRect/>
          </a:stretch>
        </p:blipFill>
        <p:spPr>
          <a:xfrm>
            <a:off x="365760" y="1024128"/>
            <a:ext cx="411480" cy="411480"/>
          </a:xfrm>
          <a:prstGeom prst="rect">
            <a:avLst/>
          </a:prstGeom>
        </p:spPr>
      </p:pic>
      <p:sp>
        <p:nvSpPr>
          <p:cNvPr id="6" name="Text 2"/>
          <p:cNvSpPr/>
          <p:nvPr/>
        </p:nvSpPr>
        <p:spPr>
          <a:xfrm>
            <a:off x="960120" y="987552"/>
            <a:ext cx="7909560" cy="868680"/>
          </a:xfrm>
          <a:prstGeom prst="rect">
            <a:avLst/>
          </a:prstGeom>
          <a:noFill/>
          <a:ln/>
        </p:spPr>
        <p:txBody>
          <a:bodyPr wrap="square" rtlCol="0" anchor="ctr"/>
          <a:lstStyle/>
          <a:p>
            <a:pPr marL="0" indent="0">
              <a:buNone/>
            </a:pPr>
            <a:r>
              <a:rPr lang="en-US" sz="1300" dirty="0">
                <a:solidFill>
                  <a:srgbClr val="DCEEF7"/>
                </a:solidFill>
                <a:latin typeface="Arial" pitchFamily="34" charset="0"/>
                <a:ea typeface="Arial" pitchFamily="34" charset="-122"/>
                <a:cs typeface="Arial" pitchFamily="34" charset="-120"/>
              </a:rPr>
              <a:t>The NHS App delivers real, evidence-based benefits: 39M+ users, reduced admin burden, 24/7 access, and stronger patient empowerment (NHS England, 2025).</a:t>
            </a:r>
            <a:endParaRPr lang="en-US" sz="1300" dirty="0"/>
          </a:p>
        </p:txBody>
      </p:sp>
      <p:sp>
        <p:nvSpPr>
          <p:cNvPr id="7" name="Shape 3"/>
          <p:cNvSpPr/>
          <p:nvPr/>
        </p:nvSpPr>
        <p:spPr>
          <a:xfrm>
            <a:off x="365760" y="1874520"/>
            <a:ext cx="8412480" cy="0"/>
          </a:xfrm>
          <a:prstGeom prst="line">
            <a:avLst/>
          </a:prstGeom>
          <a:noFill/>
          <a:ln w="12700">
            <a:solidFill>
              <a:srgbClr val="13314D"/>
            </a:solidFill>
            <a:prstDash val="solid"/>
          </a:ln>
        </p:spPr>
      </p:sp>
      <p:pic>
        <p:nvPicPr>
          <p:cNvPr id="8" name="Image 2" descr="preencoded.png"/>
          <p:cNvPicPr>
            <a:picLocks noChangeAspect="1"/>
          </p:cNvPicPr>
          <p:nvPr/>
        </p:nvPicPr>
        <p:blipFill>
          <a:blip r:embed="rId5"/>
          <a:stretch>
            <a:fillRect/>
          </a:stretch>
        </p:blipFill>
        <p:spPr>
          <a:xfrm>
            <a:off x="365760" y="2194560"/>
            <a:ext cx="411480" cy="411480"/>
          </a:xfrm>
          <a:prstGeom prst="rect">
            <a:avLst/>
          </a:prstGeom>
        </p:spPr>
      </p:pic>
      <p:sp>
        <p:nvSpPr>
          <p:cNvPr id="9" name="Text 4"/>
          <p:cNvSpPr/>
          <p:nvPr/>
        </p:nvSpPr>
        <p:spPr>
          <a:xfrm>
            <a:off x="960120" y="2157984"/>
            <a:ext cx="7909560" cy="868680"/>
          </a:xfrm>
          <a:prstGeom prst="rect">
            <a:avLst/>
          </a:prstGeom>
          <a:noFill/>
          <a:ln/>
        </p:spPr>
        <p:txBody>
          <a:bodyPr wrap="square" rtlCol="0" anchor="ctr"/>
          <a:lstStyle/>
          <a:p>
            <a:pPr marL="0" indent="0">
              <a:buNone/>
            </a:pPr>
            <a:r>
              <a:rPr lang="en-US" sz="1300" dirty="0">
                <a:solidFill>
                  <a:srgbClr val="DCEEF7"/>
                </a:solidFill>
                <a:latin typeface="Arial" pitchFamily="34" charset="0"/>
                <a:ea typeface="Arial" pitchFamily="34" charset="-122"/>
                <a:cs typeface="Arial" pitchFamily="34" charset="-120"/>
              </a:rPr>
              <a:t>Critical analysis reveals real challenges: digital exclusion, unrecognised workforce roles, inconsistent integration, and ongoing data-trust concerns (NAO, 2023; Tinson and Clair, 2020).</a:t>
            </a:r>
            <a:endParaRPr lang="en-US" sz="1300" dirty="0"/>
          </a:p>
        </p:txBody>
      </p:sp>
      <p:sp>
        <p:nvSpPr>
          <p:cNvPr id="10" name="Shape 5"/>
          <p:cNvSpPr/>
          <p:nvPr/>
        </p:nvSpPr>
        <p:spPr>
          <a:xfrm>
            <a:off x="365760" y="3044952"/>
            <a:ext cx="8412480" cy="0"/>
          </a:xfrm>
          <a:prstGeom prst="line">
            <a:avLst/>
          </a:prstGeom>
          <a:noFill/>
          <a:ln w="12700">
            <a:solidFill>
              <a:srgbClr val="13314D"/>
            </a:solidFill>
            <a:prstDash val="solid"/>
          </a:ln>
        </p:spPr>
      </p:sp>
      <p:pic>
        <p:nvPicPr>
          <p:cNvPr id="11" name="Image 3" descr="preencoded.png"/>
          <p:cNvPicPr>
            <a:picLocks noChangeAspect="1"/>
          </p:cNvPicPr>
          <p:nvPr/>
        </p:nvPicPr>
        <p:blipFill>
          <a:blip r:embed="rId6"/>
          <a:stretch>
            <a:fillRect/>
          </a:stretch>
        </p:blipFill>
        <p:spPr>
          <a:xfrm>
            <a:off x="365760" y="3364992"/>
            <a:ext cx="411480" cy="411480"/>
          </a:xfrm>
          <a:prstGeom prst="rect">
            <a:avLst/>
          </a:prstGeom>
        </p:spPr>
      </p:pic>
      <p:sp>
        <p:nvSpPr>
          <p:cNvPr id="12" name="Text 6"/>
          <p:cNvSpPr/>
          <p:nvPr/>
        </p:nvSpPr>
        <p:spPr>
          <a:xfrm>
            <a:off x="960120" y="3328416"/>
            <a:ext cx="7909560" cy="868680"/>
          </a:xfrm>
          <a:prstGeom prst="rect">
            <a:avLst/>
          </a:prstGeom>
          <a:noFill/>
          <a:ln/>
        </p:spPr>
        <p:txBody>
          <a:bodyPr wrap="square" rtlCol="0" anchor="ctr"/>
          <a:lstStyle/>
          <a:p>
            <a:pPr marL="0" indent="0">
              <a:buNone/>
            </a:pPr>
            <a:r>
              <a:rPr lang="en-US" sz="1300" dirty="0">
                <a:solidFill>
                  <a:srgbClr val="DCEEF7"/>
                </a:solidFill>
                <a:latin typeface="Arial" pitchFamily="34" charset="0"/>
                <a:ea typeface="Arial" pitchFamily="34" charset="-122"/>
                <a:cs typeface="Arial" pitchFamily="34" charset="-120"/>
              </a:rPr>
              <a:t>Implementation must be guided by GDPR governance, the 'What Good Looks Like' Framework, and the 10 Year Health Plan — ensuring equity and transparency are non-negotiable.</a:t>
            </a:r>
            <a:endParaRPr lang="en-US" sz="1300" dirty="0"/>
          </a:p>
        </p:txBody>
      </p:sp>
      <p:sp>
        <p:nvSpPr>
          <p:cNvPr id="13" name="Shape 7"/>
          <p:cNvSpPr/>
          <p:nvPr/>
        </p:nvSpPr>
        <p:spPr>
          <a:xfrm>
            <a:off x="274320" y="4462272"/>
            <a:ext cx="8595360" cy="566928"/>
          </a:xfrm>
          <a:prstGeom prst="roundRect">
            <a:avLst>
              <a:gd name="adj" fmla="val 14516"/>
            </a:avLst>
          </a:prstGeom>
          <a:solidFill>
            <a:srgbClr val="1768AC"/>
          </a:solidFill>
          <a:ln w="12700">
            <a:solidFill>
              <a:srgbClr val="1768AC"/>
            </a:solidFill>
            <a:prstDash val="solid"/>
          </a:ln>
        </p:spPr>
      </p:sp>
      <p:sp>
        <p:nvSpPr>
          <p:cNvPr id="14" name="Text 8"/>
          <p:cNvSpPr/>
          <p:nvPr/>
        </p:nvSpPr>
        <p:spPr>
          <a:xfrm>
            <a:off x="457200" y="4526280"/>
            <a:ext cx="8321040" cy="457200"/>
          </a:xfrm>
          <a:prstGeom prst="rect">
            <a:avLst/>
          </a:prstGeom>
          <a:noFill/>
          <a:ln/>
        </p:spPr>
        <p:txBody>
          <a:bodyPr wrap="square" rtlCol="0" anchor="ctr"/>
          <a:lstStyle/>
          <a:p>
            <a:pPr marL="0" indent="0" algn="ctr">
              <a:buNone/>
            </a:pPr>
            <a:r>
              <a:rPr lang="en-US" sz="1250" i="1" dirty="0">
                <a:solidFill>
                  <a:srgbClr val="FFFFFF"/>
                </a:solidFill>
                <a:latin typeface="Arial" pitchFamily="34" charset="0"/>
                <a:ea typeface="Arial" pitchFamily="34" charset="-122"/>
                <a:cs typeface="Arial" pitchFamily="34" charset="-120"/>
              </a:rPr>
              <a:t>Future potential: With sustained investment in digital inclusion, workforce recognition, and consistent integration, the NHS App can become a genuinely equitable digital front door for the whole population.</a:t>
            </a:r>
            <a:endParaRPr lang="en-US" sz="12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2F8FB"/>
        </a:solidFill>
        <a:effectLst/>
      </p:bgPr>
    </p:bg>
    <p:spTree>
      <p:nvGrpSpPr>
        <p:cNvPr id="1" name=""/>
        <p:cNvGrpSpPr/>
        <p:nvPr/>
      </p:nvGrpSpPr>
      <p:grpSpPr>
        <a:xfrm>
          <a:off x="0" y="0"/>
          <a:ext cx="0" cy="0"/>
          <a:chOff x="0" y="0"/>
          <a:chExt cx="0" cy="0"/>
        </a:xfrm>
      </p:grpSpPr>
      <p:sp>
        <p:nvSpPr>
          <p:cNvPr id="2" name="Shape 0"/>
          <p:cNvSpPr/>
          <p:nvPr/>
        </p:nvSpPr>
        <p:spPr>
          <a:xfrm>
            <a:off x="0" y="0"/>
            <a:ext cx="9144000" cy="841248"/>
          </a:xfrm>
          <a:prstGeom prst="rect">
            <a:avLst/>
          </a:prstGeom>
          <a:solidFill>
            <a:srgbClr val="0B2545"/>
          </a:solidFill>
          <a:ln w="12700">
            <a:solidFill>
              <a:srgbClr val="0B2545"/>
            </a:solidFill>
            <a:prstDash val="solid"/>
          </a:ln>
        </p:spPr>
      </p:sp>
      <p:sp>
        <p:nvSpPr>
          <p:cNvPr id="3" name="Text 1"/>
          <p:cNvSpPr/>
          <p:nvPr/>
        </p:nvSpPr>
        <p:spPr>
          <a:xfrm>
            <a:off x="365760" y="155448"/>
            <a:ext cx="8412480" cy="530352"/>
          </a:xfrm>
          <a:prstGeom prst="rect">
            <a:avLst/>
          </a:prstGeom>
          <a:noFill/>
          <a:ln/>
        </p:spPr>
        <p:txBody>
          <a:bodyPr wrap="square" rtlCol="0" anchor="ctr"/>
          <a:lstStyle/>
          <a:p>
            <a:pPr marL="0" indent="0">
              <a:buNone/>
            </a:pPr>
            <a:r>
              <a:rPr lang="en-US" sz="1800" b="1" dirty="0">
                <a:solidFill>
                  <a:srgbClr val="FFFFFF"/>
                </a:solidFill>
                <a:latin typeface="Arial" pitchFamily="34" charset="0"/>
                <a:ea typeface="Arial" pitchFamily="34" charset="-122"/>
                <a:cs typeface="Arial" pitchFamily="34" charset="-120"/>
              </a:rPr>
              <a:t>REFERENCES (1 of 3)   —   UWTSD Harvard Style</a:t>
            </a:r>
            <a:endParaRPr lang="en-US" sz="1800" dirty="0"/>
          </a:p>
        </p:txBody>
      </p:sp>
      <p:sp>
        <p:nvSpPr>
          <p:cNvPr id="4" name="Text 2"/>
          <p:cNvSpPr/>
          <p:nvPr/>
        </p:nvSpPr>
        <p:spPr>
          <a:xfrm>
            <a:off x="365760" y="1097280"/>
            <a:ext cx="8412480" cy="3931920"/>
          </a:xfrm>
          <a:prstGeom prst="rect">
            <a:avLst/>
          </a:prstGeom>
          <a:noFill/>
          <a:ln/>
        </p:spPr>
        <p:txBody>
          <a:bodyPr wrap="square" rtlCol="0" anchor="ctr"/>
          <a:lstStyle/>
          <a:p>
            <a:pPr marL="0" indent="0">
              <a:spcAft>
                <a:spcPts val="1000"/>
              </a:spcAft>
              <a:buNone/>
            </a:pPr>
            <a:r>
              <a:rPr lang="en-US" sz="1300" dirty="0">
                <a:solidFill>
                  <a:srgbClr val="0B2545"/>
                </a:solidFill>
                <a:latin typeface="Arial" pitchFamily="34" charset="0"/>
                <a:ea typeface="Arial" pitchFamily="34" charset="-122"/>
                <a:cs typeface="Arial" pitchFamily="34" charset="-120"/>
              </a:rPr>
              <a:t>1. Age UK (2022) Digital Inclusion and Older People — How Have Things Changed? London: Age UK.</a:t>
            </a:r>
            <a:endParaRPr lang="en-US" sz="1300" dirty="0"/>
          </a:p>
          <a:p>
            <a:pPr marL="0" indent="0">
              <a:spcAft>
                <a:spcPts val="1000"/>
              </a:spcAft>
              <a:buNone/>
            </a:pPr>
            <a:r>
              <a:rPr lang="en-US" sz="1300" dirty="0">
                <a:solidFill>
                  <a:srgbClr val="0B2545"/>
                </a:solidFill>
                <a:latin typeface="Arial" pitchFamily="34" charset="0"/>
                <a:ea typeface="Arial" pitchFamily="34" charset="-122"/>
                <a:cs typeface="Arial" pitchFamily="34" charset="-120"/>
              </a:rPr>
              <a:t>2. Carter, P., Laurie, G.T. and Dixon-Woods, M. (2015) 'The social licence for research: why care.data ran into trouble', Journal of Medical Ethics, 41(5), pp.404–409.</a:t>
            </a:r>
            <a:endParaRPr lang="en-US" sz="1300" dirty="0"/>
          </a:p>
          <a:p>
            <a:pPr marL="0" indent="0">
              <a:spcAft>
                <a:spcPts val="1000"/>
              </a:spcAft>
              <a:buNone/>
            </a:pPr>
            <a:r>
              <a:rPr lang="en-US" sz="1300" dirty="0">
                <a:solidFill>
                  <a:srgbClr val="0B2545"/>
                </a:solidFill>
                <a:latin typeface="Arial" pitchFamily="34" charset="0"/>
                <a:ea typeface="Arial" pitchFamily="34" charset="-122"/>
                <a:cs typeface="Arial" pitchFamily="34" charset="-120"/>
              </a:rPr>
              <a:t>3. Department of Health and Social Care (2021) UK COVID-19 Vaccine Uptake Plan. London: DHSC.</a:t>
            </a:r>
            <a:endParaRPr lang="en-US" sz="1300" dirty="0"/>
          </a:p>
          <a:p>
            <a:pPr marL="0" indent="0">
              <a:spcAft>
                <a:spcPts val="1000"/>
              </a:spcAft>
              <a:buNone/>
            </a:pPr>
            <a:r>
              <a:rPr lang="en-US" sz="1300" dirty="0">
                <a:solidFill>
                  <a:srgbClr val="0B2545"/>
                </a:solidFill>
                <a:latin typeface="Arial" pitchFamily="34" charset="0"/>
                <a:ea typeface="Arial" pitchFamily="34" charset="-122"/>
                <a:cs typeface="Arial" pitchFamily="34" charset="-120"/>
              </a:rPr>
              <a:t>4. Department of Health and Social Care (2025) 10 Year Health Plan for England: Fit for the Future. London: DHSC.</a:t>
            </a:r>
            <a:endParaRPr lang="en-US" sz="13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2F8FB"/>
        </a:solidFill>
        <a:effectLst/>
      </p:bgPr>
    </p:bg>
    <p:spTree>
      <p:nvGrpSpPr>
        <p:cNvPr id="1" name=""/>
        <p:cNvGrpSpPr/>
        <p:nvPr/>
      </p:nvGrpSpPr>
      <p:grpSpPr>
        <a:xfrm>
          <a:off x="0" y="0"/>
          <a:ext cx="0" cy="0"/>
          <a:chOff x="0" y="0"/>
          <a:chExt cx="0" cy="0"/>
        </a:xfrm>
      </p:grpSpPr>
      <p:sp>
        <p:nvSpPr>
          <p:cNvPr id="2" name="Shape 0"/>
          <p:cNvSpPr/>
          <p:nvPr/>
        </p:nvSpPr>
        <p:spPr>
          <a:xfrm>
            <a:off x="0" y="0"/>
            <a:ext cx="9144000" cy="841248"/>
          </a:xfrm>
          <a:prstGeom prst="rect">
            <a:avLst/>
          </a:prstGeom>
          <a:solidFill>
            <a:srgbClr val="0B2545"/>
          </a:solidFill>
          <a:ln w="12700">
            <a:solidFill>
              <a:srgbClr val="0B2545"/>
            </a:solidFill>
            <a:prstDash val="solid"/>
          </a:ln>
        </p:spPr>
      </p:sp>
      <p:sp>
        <p:nvSpPr>
          <p:cNvPr id="3" name="Text 1"/>
          <p:cNvSpPr/>
          <p:nvPr/>
        </p:nvSpPr>
        <p:spPr>
          <a:xfrm>
            <a:off x="365760" y="155448"/>
            <a:ext cx="8412480" cy="530352"/>
          </a:xfrm>
          <a:prstGeom prst="rect">
            <a:avLst/>
          </a:prstGeom>
          <a:noFill/>
          <a:ln/>
        </p:spPr>
        <p:txBody>
          <a:bodyPr wrap="square" rtlCol="0" anchor="ctr"/>
          <a:lstStyle/>
          <a:p>
            <a:pPr marL="0" indent="0">
              <a:buNone/>
            </a:pPr>
            <a:r>
              <a:rPr lang="en-US" sz="1800" b="1" dirty="0">
                <a:solidFill>
                  <a:srgbClr val="FFFFFF"/>
                </a:solidFill>
                <a:latin typeface="Arial" pitchFamily="34" charset="0"/>
                <a:ea typeface="Arial" pitchFamily="34" charset="-122"/>
                <a:cs typeface="Arial" pitchFamily="34" charset="-120"/>
              </a:rPr>
              <a:t>REFERENCES (2 of 3)   —   UWTSD Harvard Style</a:t>
            </a:r>
            <a:endParaRPr lang="en-US" sz="1800" dirty="0"/>
          </a:p>
        </p:txBody>
      </p:sp>
      <p:sp>
        <p:nvSpPr>
          <p:cNvPr id="4" name="Text 2"/>
          <p:cNvSpPr/>
          <p:nvPr/>
        </p:nvSpPr>
        <p:spPr>
          <a:xfrm>
            <a:off x="365760" y="1097280"/>
            <a:ext cx="8412480" cy="3931920"/>
          </a:xfrm>
          <a:prstGeom prst="rect">
            <a:avLst/>
          </a:prstGeom>
          <a:noFill/>
          <a:ln/>
        </p:spPr>
        <p:txBody>
          <a:bodyPr wrap="square" rtlCol="0" anchor="ctr"/>
          <a:lstStyle/>
          <a:p>
            <a:pPr marL="0" indent="0">
              <a:spcAft>
                <a:spcPts val="1000"/>
              </a:spcAft>
              <a:buNone/>
            </a:pPr>
            <a:r>
              <a:rPr lang="en-US" sz="1300" dirty="0">
                <a:solidFill>
                  <a:srgbClr val="0B2545"/>
                </a:solidFill>
                <a:latin typeface="Arial" pitchFamily="34" charset="0"/>
                <a:ea typeface="Arial" pitchFamily="34" charset="-122"/>
                <a:cs typeface="Arial" pitchFamily="34" charset="-120"/>
              </a:rPr>
              <a:t>5. Greenhalgh, T., Wherton, J., Shaw, S. and Morrison, C. (2019) 'Video consultations for covid-19: an opportunity in a crisis?', BMJ, 367, m998.</a:t>
            </a:r>
            <a:endParaRPr lang="en-US" sz="1300" dirty="0"/>
          </a:p>
          <a:p>
            <a:pPr marL="0" indent="0">
              <a:spcAft>
                <a:spcPts val="1000"/>
              </a:spcAft>
              <a:buNone/>
            </a:pPr>
            <a:r>
              <a:rPr lang="en-US" sz="1300" dirty="0">
                <a:solidFill>
                  <a:srgbClr val="0B2545"/>
                </a:solidFill>
                <a:latin typeface="Arial" pitchFamily="34" charset="0"/>
                <a:ea typeface="Arial" pitchFamily="34" charset="-122"/>
                <a:cs typeface="Arial" pitchFamily="34" charset="-120"/>
              </a:rPr>
              <a:t>6. National Audit Office (NAO) (2023) NHS Digital Transformation. London: NAO.</a:t>
            </a:r>
            <a:endParaRPr lang="en-US" sz="1300" dirty="0"/>
          </a:p>
          <a:p>
            <a:pPr marL="0" indent="0">
              <a:spcAft>
                <a:spcPts val="1000"/>
              </a:spcAft>
              <a:buNone/>
            </a:pPr>
            <a:r>
              <a:rPr lang="en-US" sz="1300" dirty="0">
                <a:solidFill>
                  <a:srgbClr val="0B2545"/>
                </a:solidFill>
                <a:latin typeface="Arial" pitchFamily="34" charset="0"/>
                <a:ea typeface="Arial" pitchFamily="34" charset="-122"/>
                <a:cs typeface="Arial" pitchFamily="34" charset="-120"/>
              </a:rPr>
              <a:t>7. NHS England (2019) The NHS Long Term Plan. London: NHS England.</a:t>
            </a:r>
            <a:endParaRPr lang="en-US" sz="1300" dirty="0"/>
          </a:p>
          <a:p>
            <a:pPr marL="0" indent="0">
              <a:spcAft>
                <a:spcPts val="1000"/>
              </a:spcAft>
              <a:buNone/>
            </a:pPr>
            <a:r>
              <a:rPr lang="en-US" sz="1300" dirty="0">
                <a:solidFill>
                  <a:srgbClr val="0B2545"/>
                </a:solidFill>
                <a:latin typeface="Arial" pitchFamily="34" charset="0"/>
                <a:ea typeface="Arial" pitchFamily="34" charset="-122"/>
                <a:cs typeface="Arial" pitchFamily="34" charset="-120"/>
              </a:rPr>
              <a:t>8. NHS England (2023) GP Patient Survey 2023: National Report. London: NHS England.</a:t>
            </a:r>
            <a:endParaRPr lang="en-US" sz="13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2F8FB"/>
        </a:solidFill>
        <a:effectLst/>
      </p:bgPr>
    </p:bg>
    <p:spTree>
      <p:nvGrpSpPr>
        <p:cNvPr id="1" name=""/>
        <p:cNvGrpSpPr/>
        <p:nvPr/>
      </p:nvGrpSpPr>
      <p:grpSpPr>
        <a:xfrm>
          <a:off x="0" y="0"/>
          <a:ext cx="0" cy="0"/>
          <a:chOff x="0" y="0"/>
          <a:chExt cx="0" cy="0"/>
        </a:xfrm>
      </p:grpSpPr>
      <p:sp>
        <p:nvSpPr>
          <p:cNvPr id="2" name="Shape 0"/>
          <p:cNvSpPr/>
          <p:nvPr/>
        </p:nvSpPr>
        <p:spPr>
          <a:xfrm>
            <a:off x="0" y="0"/>
            <a:ext cx="9144000" cy="841248"/>
          </a:xfrm>
          <a:prstGeom prst="rect">
            <a:avLst/>
          </a:prstGeom>
          <a:solidFill>
            <a:srgbClr val="0B2545"/>
          </a:solidFill>
          <a:ln w="12700">
            <a:solidFill>
              <a:srgbClr val="0B2545"/>
            </a:solidFill>
            <a:prstDash val="solid"/>
          </a:ln>
        </p:spPr>
      </p:sp>
      <p:sp>
        <p:nvSpPr>
          <p:cNvPr id="3" name="Text 1"/>
          <p:cNvSpPr/>
          <p:nvPr/>
        </p:nvSpPr>
        <p:spPr>
          <a:xfrm>
            <a:off x="365760" y="155448"/>
            <a:ext cx="8412480" cy="530352"/>
          </a:xfrm>
          <a:prstGeom prst="rect">
            <a:avLst/>
          </a:prstGeom>
          <a:noFill/>
          <a:ln/>
        </p:spPr>
        <p:txBody>
          <a:bodyPr wrap="square" rtlCol="0" anchor="ctr"/>
          <a:lstStyle/>
          <a:p>
            <a:pPr marL="0" indent="0">
              <a:buNone/>
            </a:pPr>
            <a:r>
              <a:rPr lang="en-US" sz="1800" b="1" dirty="0">
                <a:solidFill>
                  <a:srgbClr val="FFFFFF"/>
                </a:solidFill>
                <a:latin typeface="Arial" pitchFamily="34" charset="0"/>
                <a:ea typeface="Arial" pitchFamily="34" charset="-122"/>
                <a:cs typeface="Arial" pitchFamily="34" charset="-120"/>
              </a:rPr>
              <a:t>REFERENCES (3 of 3)   —   UWTSD Harvard Style</a:t>
            </a:r>
            <a:endParaRPr lang="en-US" sz="1800" dirty="0"/>
          </a:p>
        </p:txBody>
      </p:sp>
      <p:sp>
        <p:nvSpPr>
          <p:cNvPr id="4" name="Text 2"/>
          <p:cNvSpPr/>
          <p:nvPr/>
        </p:nvSpPr>
        <p:spPr>
          <a:xfrm>
            <a:off x="365760" y="1097280"/>
            <a:ext cx="8412480" cy="3931920"/>
          </a:xfrm>
          <a:prstGeom prst="rect">
            <a:avLst/>
          </a:prstGeom>
          <a:noFill/>
          <a:ln/>
        </p:spPr>
        <p:txBody>
          <a:bodyPr wrap="square" rtlCol="0" anchor="ctr"/>
          <a:lstStyle/>
          <a:p>
            <a:pPr marL="0" indent="0">
              <a:spcAft>
                <a:spcPts val="1000"/>
              </a:spcAft>
              <a:buNone/>
            </a:pPr>
            <a:r>
              <a:rPr lang="en-US" sz="1300" dirty="0">
                <a:solidFill>
                  <a:srgbClr val="0B2545"/>
                </a:solidFill>
                <a:latin typeface="Arial" pitchFamily="34" charset="0"/>
                <a:ea typeface="Arial" pitchFamily="34" charset="-122"/>
                <a:cs typeface="Arial" pitchFamily="34" charset="-120"/>
              </a:rPr>
              <a:t>9. NHS England (2023) NHS App Privacy Policy and Record Access Guidance. London: NHS England.</a:t>
            </a:r>
            <a:endParaRPr lang="en-US" sz="1300" dirty="0"/>
          </a:p>
          <a:p>
            <a:pPr marL="0" indent="0">
              <a:spcAft>
                <a:spcPts val="1000"/>
              </a:spcAft>
              <a:buNone/>
            </a:pPr>
            <a:r>
              <a:rPr lang="en-US" sz="1300" dirty="0">
                <a:solidFill>
                  <a:srgbClr val="0B2545"/>
                </a:solidFill>
                <a:latin typeface="Arial" pitchFamily="34" charset="0"/>
                <a:ea typeface="Arial" pitchFamily="34" charset="-122"/>
                <a:cs typeface="Arial" pitchFamily="34" charset="-120"/>
              </a:rPr>
              <a:t>10. NHS England (2025) Record Numbers Using NHS App to Manage Health. London: NHS England.</a:t>
            </a:r>
            <a:endParaRPr lang="en-US" sz="1300" dirty="0"/>
          </a:p>
          <a:p>
            <a:pPr marL="0" indent="0">
              <a:spcAft>
                <a:spcPts val="1000"/>
              </a:spcAft>
              <a:buNone/>
            </a:pPr>
            <a:r>
              <a:rPr lang="en-US" sz="1300" dirty="0">
                <a:solidFill>
                  <a:srgbClr val="0B2545"/>
                </a:solidFill>
                <a:latin typeface="Arial" pitchFamily="34" charset="0"/>
                <a:ea typeface="Arial" pitchFamily="34" charset="-122"/>
                <a:cs typeface="Arial" pitchFamily="34" charset="-120"/>
              </a:rPr>
              <a:t>11. NHS England (2025) NHS App Management Information — November 2025. Leeds: NHS England Digital.</a:t>
            </a:r>
            <a:endParaRPr lang="en-US" sz="1300" dirty="0"/>
          </a:p>
          <a:p>
            <a:pPr marL="0" indent="0">
              <a:spcAft>
                <a:spcPts val="1000"/>
              </a:spcAft>
              <a:buNone/>
            </a:pPr>
            <a:r>
              <a:rPr lang="en-US" sz="1300" dirty="0">
                <a:solidFill>
                  <a:srgbClr val="0B2545"/>
                </a:solidFill>
                <a:latin typeface="Arial" pitchFamily="34" charset="0"/>
                <a:ea typeface="Arial" pitchFamily="34" charset="-122"/>
                <a:cs typeface="Arial" pitchFamily="34" charset="-120"/>
              </a:rPr>
              <a:t>12. Tinson, A. and Clair, A. (2020) Digital Exclusion: The Implications for Health Inequalities. London: The King's Fund.</a:t>
            </a:r>
            <a:endParaRPr lang="en-US" sz="13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1857</Words>
  <Application>Microsoft Office PowerPoint</Application>
  <PresentationFormat>On-screen Show (16:9)</PresentationFormat>
  <Paragraphs>164</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NHS App – Component 2</dc:title>
  <dc:subject>PptxGenJS Presentation</dc:subject>
  <dc:creator>PptxGenJS</dc:creator>
  <cp:lastModifiedBy>sarra.fadl@yahoo.com</cp:lastModifiedBy>
  <cp:revision>4</cp:revision>
  <dcterms:created xsi:type="dcterms:W3CDTF">2026-06-20T13:54:43Z</dcterms:created>
  <dcterms:modified xsi:type="dcterms:W3CDTF">2026-07-03T18:44:47Z</dcterms:modified>
</cp:coreProperties>
</file>