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6134" r:id="rId4"/>
  </p:sldMasterIdLst>
  <p:notesMasterIdLst>
    <p:notesMasterId r:id="rId20"/>
  </p:notesMasterIdLst>
  <p:sldIdLst>
    <p:sldId id="279" r:id="rId5"/>
    <p:sldId id="287" r:id="rId6"/>
    <p:sldId id="285" r:id="rId7"/>
    <p:sldId id="309" r:id="rId8"/>
    <p:sldId id="305" r:id="rId9"/>
    <p:sldId id="308" r:id="rId10"/>
    <p:sldId id="304" r:id="rId11"/>
    <p:sldId id="301" r:id="rId12"/>
    <p:sldId id="294" r:id="rId13"/>
    <p:sldId id="298" r:id="rId14"/>
    <p:sldId id="310" r:id="rId15"/>
    <p:sldId id="312" r:id="rId16"/>
    <p:sldId id="303" r:id="rId17"/>
    <p:sldId id="313"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29E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026"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56984A-0156-4980-AC8F-41BE70A48BCD}"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US"/>
        </a:p>
      </dgm:t>
    </dgm:pt>
    <dgm:pt modelId="{2AED9CA9-C4C7-4B9F-A314-349F12AF7B9E}">
      <dgm:prSet phldrT="[Text]" custT="1"/>
      <dgm:spPr/>
      <dgm:t>
        <a:bodyPr/>
        <a:lstStyle/>
        <a:p>
          <a:r>
            <a:rPr lang="en-US" sz="2400" b="1" dirty="0"/>
            <a:t>CONTEXT</a:t>
          </a:r>
        </a:p>
      </dgm:t>
    </dgm:pt>
    <dgm:pt modelId="{380C7C79-14E4-4151-91E0-322299D0A2CD}" type="parTrans" cxnId="{10F6A532-97B6-45BF-BFCE-EE541C861B49}">
      <dgm:prSet/>
      <dgm:spPr/>
      <dgm:t>
        <a:bodyPr/>
        <a:lstStyle/>
        <a:p>
          <a:endParaRPr lang="en-US"/>
        </a:p>
      </dgm:t>
    </dgm:pt>
    <dgm:pt modelId="{9AD45EC9-7954-40EC-B219-D33CBEA15614}" type="sibTrans" cxnId="{10F6A532-97B6-45BF-BFCE-EE541C861B49}">
      <dgm:prSet/>
      <dgm:spPr/>
      <dgm:t>
        <a:bodyPr/>
        <a:lstStyle/>
        <a:p>
          <a:endParaRPr lang="en-US"/>
        </a:p>
      </dgm:t>
    </dgm:pt>
    <dgm:pt modelId="{C318B5A4-21FB-4CC8-9A9E-0F16C41EB66C}">
      <dgm:prSet phldrT="[Text]" custT="1"/>
      <dgm:spPr/>
      <dgm:t>
        <a:bodyPr/>
        <a:lstStyle/>
        <a:p>
          <a:r>
            <a:rPr lang="en-US" sz="2400" b="1" dirty="0"/>
            <a:t>FOCUS</a:t>
          </a:r>
        </a:p>
      </dgm:t>
    </dgm:pt>
    <dgm:pt modelId="{6F80EDE2-8F87-4CFD-BAEA-C9104340439E}" type="parTrans" cxnId="{15EC0E3F-5176-4DA1-8FE2-8237EA6C482D}">
      <dgm:prSet/>
      <dgm:spPr/>
      <dgm:t>
        <a:bodyPr/>
        <a:lstStyle/>
        <a:p>
          <a:endParaRPr lang="en-US"/>
        </a:p>
      </dgm:t>
    </dgm:pt>
    <dgm:pt modelId="{34FE9224-DA6B-453B-8CF0-797F2D0D506E}" type="sibTrans" cxnId="{15EC0E3F-5176-4DA1-8FE2-8237EA6C482D}">
      <dgm:prSet/>
      <dgm:spPr/>
      <dgm:t>
        <a:bodyPr/>
        <a:lstStyle/>
        <a:p>
          <a:endParaRPr lang="en-US"/>
        </a:p>
      </dgm:t>
    </dgm:pt>
    <dgm:pt modelId="{DA447B36-212F-460D-BE14-BD8221381563}">
      <dgm:prSet custT="1"/>
      <dgm:spPr/>
      <dgm:t>
        <a:bodyPr/>
        <a:lstStyle/>
        <a:p>
          <a:r>
            <a:rPr lang="en-US" sz="2000" dirty="0"/>
            <a:t>Significant contributor to environmental challenges. </a:t>
          </a:r>
        </a:p>
      </dgm:t>
    </dgm:pt>
    <dgm:pt modelId="{6517C20A-7134-4745-940F-CF3F61EDBC8A}" type="parTrans" cxnId="{82737314-AC04-4F2C-A83D-86B5C0D0AC6C}">
      <dgm:prSet/>
      <dgm:spPr/>
      <dgm:t>
        <a:bodyPr/>
        <a:lstStyle/>
        <a:p>
          <a:endParaRPr lang="en-US"/>
        </a:p>
      </dgm:t>
    </dgm:pt>
    <dgm:pt modelId="{37341379-BCC1-4AFE-8613-C4C0E026E7A0}" type="sibTrans" cxnId="{82737314-AC04-4F2C-A83D-86B5C0D0AC6C}">
      <dgm:prSet/>
      <dgm:spPr/>
      <dgm:t>
        <a:bodyPr/>
        <a:lstStyle/>
        <a:p>
          <a:endParaRPr lang="en-US"/>
        </a:p>
      </dgm:t>
    </dgm:pt>
    <dgm:pt modelId="{3372166A-C73C-46EE-BAD0-1C2F449A6990}">
      <dgm:prSet custT="1"/>
      <dgm:spPr/>
      <dgm:t>
        <a:bodyPr/>
        <a:lstStyle/>
        <a:p>
          <a:r>
            <a:rPr lang="en-US" sz="2000" dirty="0"/>
            <a:t>Sector with strong potential for leading sustainability transformation.</a:t>
          </a:r>
        </a:p>
      </dgm:t>
    </dgm:pt>
    <dgm:pt modelId="{3DE188DC-D074-4D0A-BA94-CE558A75DE01}" type="parTrans" cxnId="{123AB323-C562-4E46-9660-3589FDDC04EC}">
      <dgm:prSet/>
      <dgm:spPr/>
      <dgm:t>
        <a:bodyPr/>
        <a:lstStyle/>
        <a:p>
          <a:endParaRPr lang="en-US"/>
        </a:p>
      </dgm:t>
    </dgm:pt>
    <dgm:pt modelId="{0C689184-8F37-4AA1-845D-9E1FAD910C58}" type="sibTrans" cxnId="{123AB323-C562-4E46-9660-3589FDDC04EC}">
      <dgm:prSet/>
      <dgm:spPr/>
      <dgm:t>
        <a:bodyPr/>
        <a:lstStyle/>
        <a:p>
          <a:endParaRPr lang="en-US"/>
        </a:p>
      </dgm:t>
    </dgm:pt>
    <dgm:pt modelId="{246E64EB-803D-46FA-988B-181AF56C64F4}">
      <dgm:prSet custT="1"/>
      <dgm:spPr/>
      <dgm:t>
        <a:bodyPr/>
        <a:lstStyle/>
        <a:p>
          <a:r>
            <a:rPr lang="en-US" sz="2000" dirty="0"/>
            <a:t>Sustainability and net-zero initiatives. </a:t>
          </a:r>
        </a:p>
      </dgm:t>
    </dgm:pt>
    <dgm:pt modelId="{1F5DC08B-881F-4947-9CB4-0D6A92722067}" type="parTrans" cxnId="{CF09E24A-7128-4441-B78D-5348F566FB81}">
      <dgm:prSet/>
      <dgm:spPr/>
      <dgm:t>
        <a:bodyPr/>
        <a:lstStyle/>
        <a:p>
          <a:endParaRPr lang="en-US"/>
        </a:p>
      </dgm:t>
    </dgm:pt>
    <dgm:pt modelId="{285D6818-C8FA-4637-804D-01893C74C116}" type="sibTrans" cxnId="{CF09E24A-7128-4441-B78D-5348F566FB81}">
      <dgm:prSet/>
      <dgm:spPr/>
      <dgm:t>
        <a:bodyPr/>
        <a:lstStyle/>
        <a:p>
          <a:endParaRPr lang="en-US"/>
        </a:p>
      </dgm:t>
    </dgm:pt>
    <dgm:pt modelId="{9DBAF792-465C-44D6-AF8B-F46D9E844945}">
      <dgm:prSet custT="1"/>
      <dgm:spPr/>
      <dgm:t>
        <a:bodyPr/>
        <a:lstStyle/>
        <a:p>
          <a:r>
            <a:rPr lang="en-US" sz="2400" b="1" dirty="0"/>
            <a:t>OBJECTIVES</a:t>
          </a:r>
        </a:p>
      </dgm:t>
    </dgm:pt>
    <dgm:pt modelId="{3B720FDA-4C34-4552-BA46-D8ED37E9347F}" type="parTrans" cxnId="{0DCAA714-0372-48AD-96D6-ACDB4C533355}">
      <dgm:prSet/>
      <dgm:spPr/>
      <dgm:t>
        <a:bodyPr/>
        <a:lstStyle/>
        <a:p>
          <a:endParaRPr lang="en-US"/>
        </a:p>
      </dgm:t>
    </dgm:pt>
    <dgm:pt modelId="{CEF87297-454D-4A76-ACF9-D02BB884EE0E}" type="sibTrans" cxnId="{0DCAA714-0372-48AD-96D6-ACDB4C533355}">
      <dgm:prSet/>
      <dgm:spPr/>
      <dgm:t>
        <a:bodyPr/>
        <a:lstStyle/>
        <a:p>
          <a:endParaRPr lang="en-US"/>
        </a:p>
      </dgm:t>
    </dgm:pt>
    <dgm:pt modelId="{DDF34BB2-E00B-454F-910A-0F5B9C0CE0DF}">
      <dgm:prSet custT="1"/>
      <dgm:spPr/>
      <dgm:t>
        <a:bodyPr/>
        <a:lstStyle/>
        <a:p>
          <a:r>
            <a:rPr lang="en-US" sz="2000" dirty="0"/>
            <a:t>Explore how Marriott UK integrates sustainable practices. </a:t>
          </a:r>
        </a:p>
      </dgm:t>
    </dgm:pt>
    <dgm:pt modelId="{870AF8F2-D06A-45E5-8777-C5A6460B71ED}" type="parTrans" cxnId="{45A7C4F5-68D4-4B5F-B7FF-2F0F417DBAC5}">
      <dgm:prSet/>
      <dgm:spPr/>
      <dgm:t>
        <a:bodyPr/>
        <a:lstStyle/>
        <a:p>
          <a:endParaRPr lang="en-US"/>
        </a:p>
      </dgm:t>
    </dgm:pt>
    <dgm:pt modelId="{9ADCAA7A-1333-41A4-8334-23DB73B2E8A9}" type="sibTrans" cxnId="{45A7C4F5-68D4-4B5F-B7FF-2F0F417DBAC5}">
      <dgm:prSet/>
      <dgm:spPr/>
      <dgm:t>
        <a:bodyPr/>
        <a:lstStyle/>
        <a:p>
          <a:endParaRPr lang="en-US"/>
        </a:p>
      </dgm:t>
    </dgm:pt>
    <dgm:pt modelId="{560791D1-8470-4FEC-AC5E-329873177248}">
      <dgm:prSet custT="1"/>
      <dgm:spPr/>
      <dgm:t>
        <a:bodyPr/>
        <a:lstStyle/>
        <a:p>
          <a:r>
            <a:rPr lang="en-US" sz="2000" dirty="0"/>
            <a:t>Environmental outcomes</a:t>
          </a:r>
        </a:p>
      </dgm:t>
    </dgm:pt>
    <dgm:pt modelId="{7682B0D0-1D2D-4E5C-AB43-B3083B1AB407}" type="parTrans" cxnId="{B7AEBCA1-FF13-4353-9E7A-4135C3513951}">
      <dgm:prSet/>
      <dgm:spPr/>
      <dgm:t>
        <a:bodyPr/>
        <a:lstStyle/>
        <a:p>
          <a:endParaRPr lang="en-US"/>
        </a:p>
      </dgm:t>
    </dgm:pt>
    <dgm:pt modelId="{13302D73-360B-422E-956B-43DEF2D4D152}" type="sibTrans" cxnId="{B7AEBCA1-FF13-4353-9E7A-4135C3513951}">
      <dgm:prSet/>
      <dgm:spPr/>
      <dgm:t>
        <a:bodyPr/>
        <a:lstStyle/>
        <a:p>
          <a:endParaRPr lang="en-US"/>
        </a:p>
      </dgm:t>
    </dgm:pt>
    <dgm:pt modelId="{889E331B-FF7C-4D44-85FB-8D294239A653}">
      <dgm:prSet custT="1"/>
      <dgm:spPr/>
      <dgm:t>
        <a:bodyPr/>
        <a:lstStyle/>
        <a:p>
          <a:r>
            <a:rPr lang="en-US" sz="2000" dirty="0"/>
            <a:t>Impact:</a:t>
          </a:r>
        </a:p>
      </dgm:t>
    </dgm:pt>
    <dgm:pt modelId="{EDEE0AD4-9B78-4327-8E46-06538A07D014}" type="parTrans" cxnId="{8E34E858-35A7-4DAF-B36D-F0FFE0051A32}">
      <dgm:prSet/>
      <dgm:spPr/>
      <dgm:t>
        <a:bodyPr/>
        <a:lstStyle/>
        <a:p>
          <a:endParaRPr lang="en-US"/>
        </a:p>
      </dgm:t>
    </dgm:pt>
    <dgm:pt modelId="{ED8C98E1-CD9F-4996-AC5A-F2A2A0565714}" type="sibTrans" cxnId="{8E34E858-35A7-4DAF-B36D-F0FFE0051A32}">
      <dgm:prSet/>
      <dgm:spPr/>
      <dgm:t>
        <a:bodyPr/>
        <a:lstStyle/>
        <a:p>
          <a:endParaRPr lang="en-US"/>
        </a:p>
      </dgm:t>
    </dgm:pt>
    <dgm:pt modelId="{DD3545FF-51E7-485A-9560-D3121ACFBBC3}">
      <dgm:prSet custT="1"/>
      <dgm:spPr/>
      <dgm:t>
        <a:bodyPr/>
        <a:lstStyle/>
        <a:p>
          <a:r>
            <a:rPr lang="en-US" sz="2000" dirty="0"/>
            <a:t>Operational outcomes</a:t>
          </a:r>
        </a:p>
      </dgm:t>
    </dgm:pt>
    <dgm:pt modelId="{FB1A5F4A-E567-4261-89DA-97798669AC26}" type="parTrans" cxnId="{EBED82D8-0688-4912-A7D3-B6B4F7B5BF89}">
      <dgm:prSet/>
      <dgm:spPr/>
      <dgm:t>
        <a:bodyPr/>
        <a:lstStyle/>
        <a:p>
          <a:endParaRPr lang="en-US"/>
        </a:p>
      </dgm:t>
    </dgm:pt>
    <dgm:pt modelId="{8CC394D5-692E-4F37-8D29-B32FE1AA99DC}" type="sibTrans" cxnId="{EBED82D8-0688-4912-A7D3-B6B4F7B5BF89}">
      <dgm:prSet/>
      <dgm:spPr/>
      <dgm:t>
        <a:bodyPr/>
        <a:lstStyle/>
        <a:p>
          <a:endParaRPr lang="en-US"/>
        </a:p>
      </dgm:t>
    </dgm:pt>
    <dgm:pt modelId="{08AD2513-19EC-47A5-83D2-F001AB9234F5}">
      <dgm:prSet custT="1"/>
      <dgm:spPr/>
      <dgm:t>
        <a:bodyPr/>
        <a:lstStyle/>
        <a:p>
          <a:r>
            <a:rPr lang="en-US" sz="2000" dirty="0"/>
            <a:t>Guest-related outcomes</a:t>
          </a:r>
        </a:p>
      </dgm:t>
    </dgm:pt>
    <dgm:pt modelId="{690C887B-5C6D-4B98-ACD3-BA2CDB801B3B}" type="parTrans" cxnId="{AAE4CA56-5430-453E-965C-4B9EF60AA18D}">
      <dgm:prSet/>
      <dgm:spPr/>
      <dgm:t>
        <a:bodyPr/>
        <a:lstStyle/>
        <a:p>
          <a:endParaRPr lang="en-US"/>
        </a:p>
      </dgm:t>
    </dgm:pt>
    <dgm:pt modelId="{2F168149-B12D-4289-B4F7-1E79A6115767}" type="sibTrans" cxnId="{AAE4CA56-5430-453E-965C-4B9EF60AA18D}">
      <dgm:prSet/>
      <dgm:spPr/>
      <dgm:t>
        <a:bodyPr/>
        <a:lstStyle/>
        <a:p>
          <a:endParaRPr lang="en-US"/>
        </a:p>
      </dgm:t>
    </dgm:pt>
    <dgm:pt modelId="{A6D3E59C-9AB4-4A35-8FC3-B53CCF4B8BB4}" type="pres">
      <dgm:prSet presAssocID="{B656984A-0156-4980-AC8F-41BE70A48BCD}" presName="linear" presStyleCnt="0">
        <dgm:presLayoutVars>
          <dgm:dir/>
          <dgm:animLvl val="lvl"/>
          <dgm:resizeHandles val="exact"/>
        </dgm:presLayoutVars>
      </dgm:prSet>
      <dgm:spPr/>
    </dgm:pt>
    <dgm:pt modelId="{2F960F71-A9BA-4D87-9B42-4B693F61BBEB}" type="pres">
      <dgm:prSet presAssocID="{2AED9CA9-C4C7-4B9F-A314-349F12AF7B9E}" presName="parentLin" presStyleCnt="0"/>
      <dgm:spPr/>
    </dgm:pt>
    <dgm:pt modelId="{4ECED25D-D671-4910-B46D-19DAFDB62D47}" type="pres">
      <dgm:prSet presAssocID="{2AED9CA9-C4C7-4B9F-A314-349F12AF7B9E}" presName="parentLeftMargin" presStyleLbl="node1" presStyleIdx="0" presStyleCnt="3"/>
      <dgm:spPr/>
    </dgm:pt>
    <dgm:pt modelId="{AB2BD6CB-AF47-463A-A700-5A3D47986032}" type="pres">
      <dgm:prSet presAssocID="{2AED9CA9-C4C7-4B9F-A314-349F12AF7B9E}" presName="parentText" presStyleLbl="node1" presStyleIdx="0" presStyleCnt="3">
        <dgm:presLayoutVars>
          <dgm:chMax val="0"/>
          <dgm:bulletEnabled val="1"/>
        </dgm:presLayoutVars>
      </dgm:prSet>
      <dgm:spPr/>
    </dgm:pt>
    <dgm:pt modelId="{CFB10CC8-DCCE-4FC1-BA02-9B92493A6802}" type="pres">
      <dgm:prSet presAssocID="{2AED9CA9-C4C7-4B9F-A314-349F12AF7B9E}" presName="negativeSpace" presStyleCnt="0"/>
      <dgm:spPr/>
    </dgm:pt>
    <dgm:pt modelId="{1EBA6A8F-40C9-4EC0-9CAF-554008001A71}" type="pres">
      <dgm:prSet presAssocID="{2AED9CA9-C4C7-4B9F-A314-349F12AF7B9E}" presName="childText" presStyleLbl="conFgAcc1" presStyleIdx="0" presStyleCnt="3">
        <dgm:presLayoutVars>
          <dgm:bulletEnabled val="1"/>
        </dgm:presLayoutVars>
      </dgm:prSet>
      <dgm:spPr/>
    </dgm:pt>
    <dgm:pt modelId="{31B79214-69DD-4CA7-921C-4C7EE7A48A46}" type="pres">
      <dgm:prSet presAssocID="{9AD45EC9-7954-40EC-B219-D33CBEA15614}" presName="spaceBetweenRectangles" presStyleCnt="0"/>
      <dgm:spPr/>
    </dgm:pt>
    <dgm:pt modelId="{D624AF58-546F-49BE-8077-7BC876AF70FC}" type="pres">
      <dgm:prSet presAssocID="{C318B5A4-21FB-4CC8-9A9E-0F16C41EB66C}" presName="parentLin" presStyleCnt="0"/>
      <dgm:spPr/>
    </dgm:pt>
    <dgm:pt modelId="{F0A3286E-2286-4EF5-9221-5E64B43A46C4}" type="pres">
      <dgm:prSet presAssocID="{C318B5A4-21FB-4CC8-9A9E-0F16C41EB66C}" presName="parentLeftMargin" presStyleLbl="node1" presStyleIdx="0" presStyleCnt="3"/>
      <dgm:spPr/>
    </dgm:pt>
    <dgm:pt modelId="{2045E2F8-7F25-4431-B415-9381189E8BE0}" type="pres">
      <dgm:prSet presAssocID="{C318B5A4-21FB-4CC8-9A9E-0F16C41EB66C}" presName="parentText" presStyleLbl="node1" presStyleIdx="1" presStyleCnt="3">
        <dgm:presLayoutVars>
          <dgm:chMax val="0"/>
          <dgm:bulletEnabled val="1"/>
        </dgm:presLayoutVars>
      </dgm:prSet>
      <dgm:spPr/>
    </dgm:pt>
    <dgm:pt modelId="{031207D2-8DF7-41CC-9AD3-894CD481DD5B}" type="pres">
      <dgm:prSet presAssocID="{C318B5A4-21FB-4CC8-9A9E-0F16C41EB66C}" presName="negativeSpace" presStyleCnt="0"/>
      <dgm:spPr/>
    </dgm:pt>
    <dgm:pt modelId="{AE449A6B-7CC9-4E33-B5AD-B34946E370EF}" type="pres">
      <dgm:prSet presAssocID="{C318B5A4-21FB-4CC8-9A9E-0F16C41EB66C}" presName="childText" presStyleLbl="conFgAcc1" presStyleIdx="1" presStyleCnt="3">
        <dgm:presLayoutVars>
          <dgm:bulletEnabled val="1"/>
        </dgm:presLayoutVars>
      </dgm:prSet>
      <dgm:spPr/>
    </dgm:pt>
    <dgm:pt modelId="{72664455-B466-4702-A054-A5CEDABFD822}" type="pres">
      <dgm:prSet presAssocID="{34FE9224-DA6B-453B-8CF0-797F2D0D506E}" presName="spaceBetweenRectangles" presStyleCnt="0"/>
      <dgm:spPr/>
    </dgm:pt>
    <dgm:pt modelId="{E4D021B8-2BB6-4706-84AA-4FCC792D4017}" type="pres">
      <dgm:prSet presAssocID="{9DBAF792-465C-44D6-AF8B-F46D9E844945}" presName="parentLin" presStyleCnt="0"/>
      <dgm:spPr/>
    </dgm:pt>
    <dgm:pt modelId="{10A21397-C501-4D61-B672-4D88BA12424E}" type="pres">
      <dgm:prSet presAssocID="{9DBAF792-465C-44D6-AF8B-F46D9E844945}" presName="parentLeftMargin" presStyleLbl="node1" presStyleIdx="1" presStyleCnt="3"/>
      <dgm:spPr/>
    </dgm:pt>
    <dgm:pt modelId="{B8B09D68-40FC-4806-87A9-5F56DC7C304F}" type="pres">
      <dgm:prSet presAssocID="{9DBAF792-465C-44D6-AF8B-F46D9E844945}" presName="parentText" presStyleLbl="node1" presStyleIdx="2" presStyleCnt="3">
        <dgm:presLayoutVars>
          <dgm:chMax val="0"/>
          <dgm:bulletEnabled val="1"/>
        </dgm:presLayoutVars>
      </dgm:prSet>
      <dgm:spPr/>
    </dgm:pt>
    <dgm:pt modelId="{5D6BABB0-CB21-439E-81D9-B2837E5EFF74}" type="pres">
      <dgm:prSet presAssocID="{9DBAF792-465C-44D6-AF8B-F46D9E844945}" presName="negativeSpace" presStyleCnt="0"/>
      <dgm:spPr/>
    </dgm:pt>
    <dgm:pt modelId="{E614D075-3CD9-4AF1-BF25-7D4E800D2AD9}" type="pres">
      <dgm:prSet presAssocID="{9DBAF792-465C-44D6-AF8B-F46D9E844945}" presName="childText" presStyleLbl="conFgAcc1" presStyleIdx="2" presStyleCnt="3" custScaleY="116528">
        <dgm:presLayoutVars>
          <dgm:bulletEnabled val="1"/>
        </dgm:presLayoutVars>
      </dgm:prSet>
      <dgm:spPr/>
    </dgm:pt>
  </dgm:ptLst>
  <dgm:cxnLst>
    <dgm:cxn modelId="{984E1C0B-1C6E-4ADB-A95E-F31F29043B99}" type="presOf" srcId="{3372166A-C73C-46EE-BAD0-1C2F449A6990}" destId="{1EBA6A8F-40C9-4EC0-9CAF-554008001A71}" srcOrd="0" destOrd="1" presId="urn:microsoft.com/office/officeart/2005/8/layout/list1"/>
    <dgm:cxn modelId="{82737314-AC04-4F2C-A83D-86B5C0D0AC6C}" srcId="{2AED9CA9-C4C7-4B9F-A314-349F12AF7B9E}" destId="{DA447B36-212F-460D-BE14-BD8221381563}" srcOrd="0" destOrd="0" parTransId="{6517C20A-7134-4745-940F-CF3F61EDBC8A}" sibTransId="{37341379-BCC1-4AFE-8613-C4C0E026E7A0}"/>
    <dgm:cxn modelId="{0DCAA714-0372-48AD-96D6-ACDB4C533355}" srcId="{B656984A-0156-4980-AC8F-41BE70A48BCD}" destId="{9DBAF792-465C-44D6-AF8B-F46D9E844945}" srcOrd="2" destOrd="0" parTransId="{3B720FDA-4C34-4552-BA46-D8ED37E9347F}" sibTransId="{CEF87297-454D-4A76-ACF9-D02BB884EE0E}"/>
    <dgm:cxn modelId="{123AB323-C562-4E46-9660-3589FDDC04EC}" srcId="{2AED9CA9-C4C7-4B9F-A314-349F12AF7B9E}" destId="{3372166A-C73C-46EE-BAD0-1C2F449A6990}" srcOrd="1" destOrd="0" parTransId="{3DE188DC-D074-4D0A-BA94-CE558A75DE01}" sibTransId="{0C689184-8F37-4AA1-845D-9E1FAD910C58}"/>
    <dgm:cxn modelId="{2995FF30-DF56-413E-86C6-FE57B13AB415}" type="presOf" srcId="{9DBAF792-465C-44D6-AF8B-F46D9E844945}" destId="{B8B09D68-40FC-4806-87A9-5F56DC7C304F}" srcOrd="1" destOrd="0" presId="urn:microsoft.com/office/officeart/2005/8/layout/list1"/>
    <dgm:cxn modelId="{10F6A532-97B6-45BF-BFCE-EE541C861B49}" srcId="{B656984A-0156-4980-AC8F-41BE70A48BCD}" destId="{2AED9CA9-C4C7-4B9F-A314-349F12AF7B9E}" srcOrd="0" destOrd="0" parTransId="{380C7C79-14E4-4151-91E0-322299D0A2CD}" sibTransId="{9AD45EC9-7954-40EC-B219-D33CBEA15614}"/>
    <dgm:cxn modelId="{C6B0FC37-2CD0-4ACC-824E-E4DA2CFAEF4D}" type="presOf" srcId="{889E331B-FF7C-4D44-85FB-8D294239A653}" destId="{E614D075-3CD9-4AF1-BF25-7D4E800D2AD9}" srcOrd="0" destOrd="1" presId="urn:microsoft.com/office/officeart/2005/8/layout/list1"/>
    <dgm:cxn modelId="{15EC0E3F-5176-4DA1-8FE2-8237EA6C482D}" srcId="{B656984A-0156-4980-AC8F-41BE70A48BCD}" destId="{C318B5A4-21FB-4CC8-9A9E-0F16C41EB66C}" srcOrd="1" destOrd="0" parTransId="{6F80EDE2-8F87-4CFD-BAEA-C9104340439E}" sibTransId="{34FE9224-DA6B-453B-8CF0-797F2D0D506E}"/>
    <dgm:cxn modelId="{F433AC63-72EC-4822-9087-DB37160BC841}" type="presOf" srcId="{08AD2513-19EC-47A5-83D2-F001AB9234F5}" destId="{E614D075-3CD9-4AF1-BF25-7D4E800D2AD9}" srcOrd="0" destOrd="4" presId="urn:microsoft.com/office/officeart/2005/8/layout/list1"/>
    <dgm:cxn modelId="{4D180E66-AA41-4E4E-B013-465DF3574B0F}" type="presOf" srcId="{560791D1-8470-4FEC-AC5E-329873177248}" destId="{E614D075-3CD9-4AF1-BF25-7D4E800D2AD9}" srcOrd="0" destOrd="3" presId="urn:microsoft.com/office/officeart/2005/8/layout/list1"/>
    <dgm:cxn modelId="{CF09E24A-7128-4441-B78D-5348F566FB81}" srcId="{C318B5A4-21FB-4CC8-9A9E-0F16C41EB66C}" destId="{246E64EB-803D-46FA-988B-181AF56C64F4}" srcOrd="0" destOrd="0" parTransId="{1F5DC08B-881F-4947-9CB4-0D6A92722067}" sibTransId="{285D6818-C8FA-4637-804D-01893C74C116}"/>
    <dgm:cxn modelId="{2600E54A-2E4B-4A28-9663-45A5D89252B8}" type="presOf" srcId="{B656984A-0156-4980-AC8F-41BE70A48BCD}" destId="{A6D3E59C-9AB4-4A35-8FC3-B53CCF4B8BB4}" srcOrd="0" destOrd="0" presId="urn:microsoft.com/office/officeart/2005/8/layout/list1"/>
    <dgm:cxn modelId="{7450CA54-CBD6-4A0D-A067-F4D94F810AE3}" type="presOf" srcId="{DA447B36-212F-460D-BE14-BD8221381563}" destId="{1EBA6A8F-40C9-4EC0-9CAF-554008001A71}" srcOrd="0" destOrd="0" presId="urn:microsoft.com/office/officeart/2005/8/layout/list1"/>
    <dgm:cxn modelId="{9836BB55-6569-4C18-AAC0-F0B744618ED8}" type="presOf" srcId="{2AED9CA9-C4C7-4B9F-A314-349F12AF7B9E}" destId="{4ECED25D-D671-4910-B46D-19DAFDB62D47}" srcOrd="0" destOrd="0" presId="urn:microsoft.com/office/officeart/2005/8/layout/list1"/>
    <dgm:cxn modelId="{AAE4CA56-5430-453E-965C-4B9EF60AA18D}" srcId="{889E331B-FF7C-4D44-85FB-8D294239A653}" destId="{08AD2513-19EC-47A5-83D2-F001AB9234F5}" srcOrd="2" destOrd="0" parTransId="{690C887B-5C6D-4B98-ACD3-BA2CDB801B3B}" sibTransId="{2F168149-B12D-4289-B4F7-1E79A6115767}"/>
    <dgm:cxn modelId="{8E34E858-35A7-4DAF-B36D-F0FFE0051A32}" srcId="{9DBAF792-465C-44D6-AF8B-F46D9E844945}" destId="{889E331B-FF7C-4D44-85FB-8D294239A653}" srcOrd="1" destOrd="0" parTransId="{EDEE0AD4-9B78-4327-8E46-06538A07D014}" sibTransId="{ED8C98E1-CD9F-4996-AC5A-F2A2A0565714}"/>
    <dgm:cxn modelId="{77BFAB79-821A-4BFB-B7C2-BA52BD5B352B}" type="presOf" srcId="{9DBAF792-465C-44D6-AF8B-F46D9E844945}" destId="{10A21397-C501-4D61-B672-4D88BA12424E}" srcOrd="0" destOrd="0" presId="urn:microsoft.com/office/officeart/2005/8/layout/list1"/>
    <dgm:cxn modelId="{B728B580-9EA0-444E-BE60-36E43C999B78}" type="presOf" srcId="{DD3545FF-51E7-485A-9560-D3121ACFBBC3}" destId="{E614D075-3CD9-4AF1-BF25-7D4E800D2AD9}" srcOrd="0" destOrd="2" presId="urn:microsoft.com/office/officeart/2005/8/layout/list1"/>
    <dgm:cxn modelId="{2E49A885-BE33-401C-9C06-78D73E3B9D44}" type="presOf" srcId="{C318B5A4-21FB-4CC8-9A9E-0F16C41EB66C}" destId="{2045E2F8-7F25-4431-B415-9381189E8BE0}" srcOrd="1" destOrd="0" presId="urn:microsoft.com/office/officeart/2005/8/layout/list1"/>
    <dgm:cxn modelId="{F25B6D89-3872-43A8-A7C5-01B886AEA624}" type="presOf" srcId="{C318B5A4-21FB-4CC8-9A9E-0F16C41EB66C}" destId="{F0A3286E-2286-4EF5-9221-5E64B43A46C4}" srcOrd="0" destOrd="0" presId="urn:microsoft.com/office/officeart/2005/8/layout/list1"/>
    <dgm:cxn modelId="{4CCDCA96-8C43-444C-AC93-780402AAF811}" type="presOf" srcId="{DDF34BB2-E00B-454F-910A-0F5B9C0CE0DF}" destId="{E614D075-3CD9-4AF1-BF25-7D4E800D2AD9}" srcOrd="0" destOrd="0" presId="urn:microsoft.com/office/officeart/2005/8/layout/list1"/>
    <dgm:cxn modelId="{B7AEBCA1-FF13-4353-9E7A-4135C3513951}" srcId="{889E331B-FF7C-4D44-85FB-8D294239A653}" destId="{560791D1-8470-4FEC-AC5E-329873177248}" srcOrd="1" destOrd="0" parTransId="{7682B0D0-1D2D-4E5C-AB43-B3083B1AB407}" sibTransId="{13302D73-360B-422E-956B-43DEF2D4D152}"/>
    <dgm:cxn modelId="{2C7D4BA8-1A32-4259-9ACD-9BC9CF5D68AD}" type="presOf" srcId="{246E64EB-803D-46FA-988B-181AF56C64F4}" destId="{AE449A6B-7CC9-4E33-B5AD-B34946E370EF}" srcOrd="0" destOrd="0" presId="urn:microsoft.com/office/officeart/2005/8/layout/list1"/>
    <dgm:cxn modelId="{5BCC34A9-DA69-46A8-9515-DEA10D7A574B}" type="presOf" srcId="{2AED9CA9-C4C7-4B9F-A314-349F12AF7B9E}" destId="{AB2BD6CB-AF47-463A-A700-5A3D47986032}" srcOrd="1" destOrd="0" presId="urn:microsoft.com/office/officeart/2005/8/layout/list1"/>
    <dgm:cxn modelId="{EBED82D8-0688-4912-A7D3-B6B4F7B5BF89}" srcId="{889E331B-FF7C-4D44-85FB-8D294239A653}" destId="{DD3545FF-51E7-485A-9560-D3121ACFBBC3}" srcOrd="0" destOrd="0" parTransId="{FB1A5F4A-E567-4261-89DA-97798669AC26}" sibTransId="{8CC394D5-692E-4F37-8D29-B32FE1AA99DC}"/>
    <dgm:cxn modelId="{45A7C4F5-68D4-4B5F-B7FF-2F0F417DBAC5}" srcId="{9DBAF792-465C-44D6-AF8B-F46D9E844945}" destId="{DDF34BB2-E00B-454F-910A-0F5B9C0CE0DF}" srcOrd="0" destOrd="0" parTransId="{870AF8F2-D06A-45E5-8777-C5A6460B71ED}" sibTransId="{9ADCAA7A-1333-41A4-8334-23DB73B2E8A9}"/>
    <dgm:cxn modelId="{C7FB54B7-0917-4204-A314-1298F95C4A80}" type="presParOf" srcId="{A6D3E59C-9AB4-4A35-8FC3-B53CCF4B8BB4}" destId="{2F960F71-A9BA-4D87-9B42-4B693F61BBEB}" srcOrd="0" destOrd="0" presId="urn:microsoft.com/office/officeart/2005/8/layout/list1"/>
    <dgm:cxn modelId="{5128EB8B-2891-4073-B608-A9C3AF8A22BF}" type="presParOf" srcId="{2F960F71-A9BA-4D87-9B42-4B693F61BBEB}" destId="{4ECED25D-D671-4910-B46D-19DAFDB62D47}" srcOrd="0" destOrd="0" presId="urn:microsoft.com/office/officeart/2005/8/layout/list1"/>
    <dgm:cxn modelId="{9335C369-727E-4653-BFBD-9EF55262B1DF}" type="presParOf" srcId="{2F960F71-A9BA-4D87-9B42-4B693F61BBEB}" destId="{AB2BD6CB-AF47-463A-A700-5A3D47986032}" srcOrd="1" destOrd="0" presId="urn:microsoft.com/office/officeart/2005/8/layout/list1"/>
    <dgm:cxn modelId="{6EC80001-8BE7-4AED-882B-8FDB6D112454}" type="presParOf" srcId="{A6D3E59C-9AB4-4A35-8FC3-B53CCF4B8BB4}" destId="{CFB10CC8-DCCE-4FC1-BA02-9B92493A6802}" srcOrd="1" destOrd="0" presId="urn:microsoft.com/office/officeart/2005/8/layout/list1"/>
    <dgm:cxn modelId="{6E357F76-47ED-4EF0-A657-A6F7A11E9044}" type="presParOf" srcId="{A6D3E59C-9AB4-4A35-8FC3-B53CCF4B8BB4}" destId="{1EBA6A8F-40C9-4EC0-9CAF-554008001A71}" srcOrd="2" destOrd="0" presId="urn:microsoft.com/office/officeart/2005/8/layout/list1"/>
    <dgm:cxn modelId="{BA107C5F-37D4-4469-9846-12B7BC8C9EC5}" type="presParOf" srcId="{A6D3E59C-9AB4-4A35-8FC3-B53CCF4B8BB4}" destId="{31B79214-69DD-4CA7-921C-4C7EE7A48A46}" srcOrd="3" destOrd="0" presId="urn:microsoft.com/office/officeart/2005/8/layout/list1"/>
    <dgm:cxn modelId="{0D90DF6E-107D-483D-B475-D30FEF28A971}" type="presParOf" srcId="{A6D3E59C-9AB4-4A35-8FC3-B53CCF4B8BB4}" destId="{D624AF58-546F-49BE-8077-7BC876AF70FC}" srcOrd="4" destOrd="0" presId="urn:microsoft.com/office/officeart/2005/8/layout/list1"/>
    <dgm:cxn modelId="{FEBFBCF9-F57B-4A45-B704-FDB85FF1223C}" type="presParOf" srcId="{D624AF58-546F-49BE-8077-7BC876AF70FC}" destId="{F0A3286E-2286-4EF5-9221-5E64B43A46C4}" srcOrd="0" destOrd="0" presId="urn:microsoft.com/office/officeart/2005/8/layout/list1"/>
    <dgm:cxn modelId="{D326F637-58EA-45A7-8351-7DA0139FB9D1}" type="presParOf" srcId="{D624AF58-546F-49BE-8077-7BC876AF70FC}" destId="{2045E2F8-7F25-4431-B415-9381189E8BE0}" srcOrd="1" destOrd="0" presId="urn:microsoft.com/office/officeart/2005/8/layout/list1"/>
    <dgm:cxn modelId="{33C64F97-2489-47F2-B019-196F05AD6EFD}" type="presParOf" srcId="{A6D3E59C-9AB4-4A35-8FC3-B53CCF4B8BB4}" destId="{031207D2-8DF7-41CC-9AD3-894CD481DD5B}" srcOrd="5" destOrd="0" presId="urn:microsoft.com/office/officeart/2005/8/layout/list1"/>
    <dgm:cxn modelId="{CB9E2299-AFBC-44A8-9791-8194373E30F5}" type="presParOf" srcId="{A6D3E59C-9AB4-4A35-8FC3-B53CCF4B8BB4}" destId="{AE449A6B-7CC9-4E33-B5AD-B34946E370EF}" srcOrd="6" destOrd="0" presId="urn:microsoft.com/office/officeart/2005/8/layout/list1"/>
    <dgm:cxn modelId="{A724926F-5C4C-4BB1-9CD4-1FCB456C471B}" type="presParOf" srcId="{A6D3E59C-9AB4-4A35-8FC3-B53CCF4B8BB4}" destId="{72664455-B466-4702-A054-A5CEDABFD822}" srcOrd="7" destOrd="0" presId="urn:microsoft.com/office/officeart/2005/8/layout/list1"/>
    <dgm:cxn modelId="{2A8B9752-B787-4286-B0C0-0221ACC4F556}" type="presParOf" srcId="{A6D3E59C-9AB4-4A35-8FC3-B53CCF4B8BB4}" destId="{E4D021B8-2BB6-4706-84AA-4FCC792D4017}" srcOrd="8" destOrd="0" presId="urn:microsoft.com/office/officeart/2005/8/layout/list1"/>
    <dgm:cxn modelId="{7EE58B93-1F4F-4684-906A-01BA8236048B}" type="presParOf" srcId="{E4D021B8-2BB6-4706-84AA-4FCC792D4017}" destId="{10A21397-C501-4D61-B672-4D88BA12424E}" srcOrd="0" destOrd="0" presId="urn:microsoft.com/office/officeart/2005/8/layout/list1"/>
    <dgm:cxn modelId="{3AC04DE9-B3EF-4D3B-9AE3-5A03BCB4EAA9}" type="presParOf" srcId="{E4D021B8-2BB6-4706-84AA-4FCC792D4017}" destId="{B8B09D68-40FC-4806-87A9-5F56DC7C304F}" srcOrd="1" destOrd="0" presId="urn:microsoft.com/office/officeart/2005/8/layout/list1"/>
    <dgm:cxn modelId="{AF01863D-73B0-4B00-B29E-92E0ED630BFD}" type="presParOf" srcId="{A6D3E59C-9AB4-4A35-8FC3-B53CCF4B8BB4}" destId="{5D6BABB0-CB21-439E-81D9-B2837E5EFF74}" srcOrd="9" destOrd="0" presId="urn:microsoft.com/office/officeart/2005/8/layout/list1"/>
    <dgm:cxn modelId="{DD1822FE-B703-49F5-BD7B-6A1FB2253985}" type="presParOf" srcId="{A6D3E59C-9AB4-4A35-8FC3-B53CCF4B8BB4}" destId="{E614D075-3CD9-4AF1-BF25-7D4E800D2AD9}"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A6A8F-40C9-4EC0-9CAF-554008001A71}">
      <dsp:nvSpPr>
        <dsp:cNvPr id="0" name=""/>
        <dsp:cNvSpPr/>
      </dsp:nvSpPr>
      <dsp:spPr>
        <a:xfrm>
          <a:off x="0" y="253229"/>
          <a:ext cx="8647124" cy="1299375"/>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71113" tIns="312420" rIns="671113"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Significant contributor to environmental challenges. </a:t>
          </a:r>
        </a:p>
        <a:p>
          <a:pPr marL="228600" lvl="1" indent="-228600" algn="l" defTabSz="889000">
            <a:lnSpc>
              <a:spcPct val="90000"/>
            </a:lnSpc>
            <a:spcBef>
              <a:spcPct val="0"/>
            </a:spcBef>
            <a:spcAft>
              <a:spcPct val="15000"/>
            </a:spcAft>
            <a:buChar char="•"/>
          </a:pPr>
          <a:r>
            <a:rPr lang="en-US" sz="2000" kern="1200" dirty="0"/>
            <a:t>Sector with strong potential for leading sustainability transformation.</a:t>
          </a:r>
        </a:p>
      </dsp:txBody>
      <dsp:txXfrm>
        <a:off x="0" y="253229"/>
        <a:ext cx="8647124" cy="1299375"/>
      </dsp:txXfrm>
    </dsp:sp>
    <dsp:sp modelId="{AB2BD6CB-AF47-463A-A700-5A3D47986032}">
      <dsp:nvSpPr>
        <dsp:cNvPr id="0" name=""/>
        <dsp:cNvSpPr/>
      </dsp:nvSpPr>
      <dsp:spPr>
        <a:xfrm>
          <a:off x="432356" y="31829"/>
          <a:ext cx="6052986" cy="442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8788" tIns="0" rIns="228788" bIns="0" numCol="1" spcCol="1270" anchor="ctr" anchorCtr="0">
          <a:noAutofit/>
        </a:bodyPr>
        <a:lstStyle/>
        <a:p>
          <a:pPr marL="0" lvl="0" indent="0" algn="l" defTabSz="1066800">
            <a:lnSpc>
              <a:spcPct val="90000"/>
            </a:lnSpc>
            <a:spcBef>
              <a:spcPct val="0"/>
            </a:spcBef>
            <a:spcAft>
              <a:spcPct val="35000"/>
            </a:spcAft>
            <a:buNone/>
          </a:pPr>
          <a:r>
            <a:rPr lang="en-US" sz="2400" b="1" kern="1200" dirty="0"/>
            <a:t>CONTEXT</a:t>
          </a:r>
        </a:p>
      </dsp:txBody>
      <dsp:txXfrm>
        <a:off x="453972" y="53445"/>
        <a:ext cx="6009754" cy="399568"/>
      </dsp:txXfrm>
    </dsp:sp>
    <dsp:sp modelId="{AE449A6B-7CC9-4E33-B5AD-B34946E370EF}">
      <dsp:nvSpPr>
        <dsp:cNvPr id="0" name=""/>
        <dsp:cNvSpPr/>
      </dsp:nvSpPr>
      <dsp:spPr>
        <a:xfrm>
          <a:off x="0" y="1855004"/>
          <a:ext cx="8647124" cy="720562"/>
        </a:xfrm>
        <a:prstGeom prst="rect">
          <a:avLst/>
        </a:prstGeom>
        <a:solidFill>
          <a:schemeClr val="lt1">
            <a:alpha val="90000"/>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71113" tIns="312420" rIns="671113"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Sustainability and net-zero initiatives. </a:t>
          </a:r>
        </a:p>
      </dsp:txBody>
      <dsp:txXfrm>
        <a:off x="0" y="1855004"/>
        <a:ext cx="8647124" cy="720562"/>
      </dsp:txXfrm>
    </dsp:sp>
    <dsp:sp modelId="{2045E2F8-7F25-4431-B415-9381189E8BE0}">
      <dsp:nvSpPr>
        <dsp:cNvPr id="0" name=""/>
        <dsp:cNvSpPr/>
      </dsp:nvSpPr>
      <dsp:spPr>
        <a:xfrm>
          <a:off x="432356" y="1633604"/>
          <a:ext cx="6052986" cy="442800"/>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8788" tIns="0" rIns="228788" bIns="0" numCol="1" spcCol="1270" anchor="ctr" anchorCtr="0">
          <a:noAutofit/>
        </a:bodyPr>
        <a:lstStyle/>
        <a:p>
          <a:pPr marL="0" lvl="0" indent="0" algn="l" defTabSz="1066800">
            <a:lnSpc>
              <a:spcPct val="90000"/>
            </a:lnSpc>
            <a:spcBef>
              <a:spcPct val="0"/>
            </a:spcBef>
            <a:spcAft>
              <a:spcPct val="35000"/>
            </a:spcAft>
            <a:buNone/>
          </a:pPr>
          <a:r>
            <a:rPr lang="en-US" sz="2400" b="1" kern="1200" dirty="0"/>
            <a:t>FOCUS</a:t>
          </a:r>
        </a:p>
      </dsp:txBody>
      <dsp:txXfrm>
        <a:off x="453972" y="1655220"/>
        <a:ext cx="6009754" cy="399568"/>
      </dsp:txXfrm>
    </dsp:sp>
    <dsp:sp modelId="{E614D075-3CD9-4AF1-BF25-7D4E800D2AD9}">
      <dsp:nvSpPr>
        <dsp:cNvPr id="0" name=""/>
        <dsp:cNvSpPr/>
      </dsp:nvSpPr>
      <dsp:spPr>
        <a:xfrm>
          <a:off x="0" y="2877966"/>
          <a:ext cx="8647124" cy="2312498"/>
        </a:xfrm>
        <a:prstGeom prst="rect">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71113" tIns="312420" rIns="671113"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Explore how Marriott UK integrates sustainable practices. </a:t>
          </a:r>
        </a:p>
        <a:p>
          <a:pPr marL="228600" lvl="1" indent="-228600" algn="l" defTabSz="889000">
            <a:lnSpc>
              <a:spcPct val="90000"/>
            </a:lnSpc>
            <a:spcBef>
              <a:spcPct val="0"/>
            </a:spcBef>
            <a:spcAft>
              <a:spcPct val="15000"/>
            </a:spcAft>
            <a:buChar char="•"/>
          </a:pPr>
          <a:r>
            <a:rPr lang="en-US" sz="2000" kern="1200" dirty="0"/>
            <a:t>Impact:</a:t>
          </a:r>
        </a:p>
        <a:p>
          <a:pPr marL="457200" lvl="2" indent="-228600" algn="l" defTabSz="889000">
            <a:lnSpc>
              <a:spcPct val="90000"/>
            </a:lnSpc>
            <a:spcBef>
              <a:spcPct val="0"/>
            </a:spcBef>
            <a:spcAft>
              <a:spcPct val="15000"/>
            </a:spcAft>
            <a:buChar char="•"/>
          </a:pPr>
          <a:r>
            <a:rPr lang="en-US" sz="2000" kern="1200" dirty="0"/>
            <a:t>Operational outcomes</a:t>
          </a:r>
        </a:p>
        <a:p>
          <a:pPr marL="457200" lvl="2" indent="-228600" algn="l" defTabSz="889000">
            <a:lnSpc>
              <a:spcPct val="90000"/>
            </a:lnSpc>
            <a:spcBef>
              <a:spcPct val="0"/>
            </a:spcBef>
            <a:spcAft>
              <a:spcPct val="15000"/>
            </a:spcAft>
            <a:buChar char="•"/>
          </a:pPr>
          <a:r>
            <a:rPr lang="en-US" sz="2000" kern="1200" dirty="0"/>
            <a:t>Environmental outcomes</a:t>
          </a:r>
        </a:p>
        <a:p>
          <a:pPr marL="457200" lvl="2" indent="-228600" algn="l" defTabSz="889000">
            <a:lnSpc>
              <a:spcPct val="90000"/>
            </a:lnSpc>
            <a:spcBef>
              <a:spcPct val="0"/>
            </a:spcBef>
            <a:spcAft>
              <a:spcPct val="15000"/>
            </a:spcAft>
            <a:buChar char="•"/>
          </a:pPr>
          <a:r>
            <a:rPr lang="en-US" sz="2000" kern="1200" dirty="0"/>
            <a:t>Guest-related outcomes</a:t>
          </a:r>
        </a:p>
      </dsp:txBody>
      <dsp:txXfrm>
        <a:off x="0" y="2877966"/>
        <a:ext cx="8647124" cy="2312498"/>
      </dsp:txXfrm>
    </dsp:sp>
    <dsp:sp modelId="{B8B09D68-40FC-4806-87A9-5F56DC7C304F}">
      <dsp:nvSpPr>
        <dsp:cNvPr id="0" name=""/>
        <dsp:cNvSpPr/>
      </dsp:nvSpPr>
      <dsp:spPr>
        <a:xfrm>
          <a:off x="432356" y="2656566"/>
          <a:ext cx="6052986" cy="442800"/>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8788" tIns="0" rIns="228788" bIns="0" numCol="1" spcCol="1270" anchor="ctr" anchorCtr="0">
          <a:noAutofit/>
        </a:bodyPr>
        <a:lstStyle/>
        <a:p>
          <a:pPr marL="0" lvl="0" indent="0" algn="l" defTabSz="1066800">
            <a:lnSpc>
              <a:spcPct val="90000"/>
            </a:lnSpc>
            <a:spcBef>
              <a:spcPct val="0"/>
            </a:spcBef>
            <a:spcAft>
              <a:spcPct val="35000"/>
            </a:spcAft>
            <a:buNone/>
          </a:pPr>
          <a:r>
            <a:rPr lang="en-US" sz="2400" b="1" kern="1200" dirty="0"/>
            <a:t>OBJECTIVES</a:t>
          </a:r>
        </a:p>
      </dsp:txBody>
      <dsp:txXfrm>
        <a:off x="453972" y="2678182"/>
        <a:ext cx="600975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650E45-4150-774C-926C-C38E8D3D53A2}" type="datetimeFigureOut">
              <a:rPr lang="en-US" smtClean="0"/>
              <a:t>6/9/2025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521FDE-8B98-8341-81C2-8A3D3E8A17A5}" type="slidenum">
              <a:rPr lang="en-US" smtClean="0"/>
              <a:t>‹#›</a:t>
            </a:fld>
            <a:endParaRPr lang="en-US" dirty="0"/>
          </a:p>
        </p:txBody>
      </p:sp>
    </p:spTree>
    <p:extLst>
      <p:ext uri="{BB962C8B-B14F-4D97-AF65-F5344CB8AC3E}">
        <p14:creationId xmlns:p14="http://schemas.microsoft.com/office/powerpoint/2010/main" val="4027704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1</a:t>
            </a:fld>
            <a:endParaRPr lang="en-US" dirty="0"/>
          </a:p>
        </p:txBody>
      </p:sp>
    </p:spTree>
    <p:extLst>
      <p:ext uri="{BB962C8B-B14F-4D97-AF65-F5344CB8AC3E}">
        <p14:creationId xmlns:p14="http://schemas.microsoft.com/office/powerpoint/2010/main" val="409673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428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8C5307-140F-447F-BCBA-BB92E3A2906B}" type="slidenum">
              <a:rPr lang="en-US" smtClean="0"/>
              <a:t>3</a:t>
            </a:fld>
            <a:endParaRPr lang="en-US" dirty="0"/>
          </a:p>
        </p:txBody>
      </p:sp>
    </p:spTree>
    <p:extLst>
      <p:ext uri="{BB962C8B-B14F-4D97-AF65-F5344CB8AC3E}">
        <p14:creationId xmlns:p14="http://schemas.microsoft.com/office/powerpoint/2010/main" val="4187090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4</a:t>
            </a:fld>
            <a:endParaRPr lang="en-US" dirty="0"/>
          </a:p>
        </p:txBody>
      </p:sp>
    </p:spTree>
    <p:extLst>
      <p:ext uri="{BB962C8B-B14F-4D97-AF65-F5344CB8AC3E}">
        <p14:creationId xmlns:p14="http://schemas.microsoft.com/office/powerpoint/2010/main" val="3215021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cap="all" dirty="0">
              <a:solidFill>
                <a:schemeClr val="accent6">
                  <a:lumMod val="20000"/>
                  <a:lumOff val="80000"/>
                </a:schemeClr>
              </a:solidFill>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232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6</a:t>
            </a:fld>
            <a:endParaRPr lang="en-US" dirty="0"/>
          </a:p>
        </p:txBody>
      </p:sp>
    </p:spTree>
    <p:extLst>
      <p:ext uri="{BB962C8B-B14F-4D97-AF65-F5344CB8AC3E}">
        <p14:creationId xmlns:p14="http://schemas.microsoft.com/office/powerpoint/2010/main" val="997661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7</a:t>
            </a:fld>
            <a:endParaRPr lang="en-US" dirty="0"/>
          </a:p>
        </p:txBody>
      </p:sp>
    </p:spTree>
    <p:extLst>
      <p:ext uri="{BB962C8B-B14F-4D97-AF65-F5344CB8AC3E}">
        <p14:creationId xmlns:p14="http://schemas.microsoft.com/office/powerpoint/2010/main" val="2608503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8</a:t>
            </a:fld>
            <a:endParaRPr lang="en-US" dirty="0"/>
          </a:p>
        </p:txBody>
      </p:sp>
    </p:spTree>
    <p:extLst>
      <p:ext uri="{BB962C8B-B14F-4D97-AF65-F5344CB8AC3E}">
        <p14:creationId xmlns:p14="http://schemas.microsoft.com/office/powerpoint/2010/main" val="2185249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9</a:t>
            </a:fld>
            <a:endParaRPr lang="en-US" dirty="0"/>
          </a:p>
        </p:txBody>
      </p:sp>
    </p:spTree>
    <p:extLst>
      <p:ext uri="{BB962C8B-B14F-4D97-AF65-F5344CB8AC3E}">
        <p14:creationId xmlns:p14="http://schemas.microsoft.com/office/powerpoint/2010/main" val="4018016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10</a:t>
            </a:fld>
            <a:endParaRPr lang="en-US" dirty="0"/>
          </a:p>
        </p:txBody>
      </p:sp>
    </p:spTree>
    <p:extLst>
      <p:ext uri="{BB962C8B-B14F-4D97-AF65-F5344CB8AC3E}">
        <p14:creationId xmlns:p14="http://schemas.microsoft.com/office/powerpoint/2010/main" val="3747067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C6BAF-86C5-9B2B-EBBA-F1C30C318E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3DC5E-9A4A-EB55-BD39-29BCA1BD00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439C4A-9EB2-76EA-9DB9-EA0D37BFAC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9E7A208-ECA4-BE18-2DBA-03BD6600AC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3931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51A9D-1B8B-0832-069B-B9E7DF5D9B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5B7FF9-BE23-094E-01B2-38152D2123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AF9CBA-C3AA-372B-2E33-8A8DCBB140B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0B0E43-078B-44DE-EA9F-7BE0A6202A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283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13</a:t>
            </a:fld>
            <a:endParaRPr lang="en-US" dirty="0"/>
          </a:p>
        </p:txBody>
      </p:sp>
    </p:spTree>
    <p:extLst>
      <p:ext uri="{BB962C8B-B14F-4D97-AF65-F5344CB8AC3E}">
        <p14:creationId xmlns:p14="http://schemas.microsoft.com/office/powerpoint/2010/main" val="844040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521FDE-8B98-8341-81C2-8A3D3E8A17A5}" type="slidenum">
              <a:rPr lang="en-US" smtClean="0"/>
              <a:t>14</a:t>
            </a:fld>
            <a:endParaRPr lang="en-US" dirty="0"/>
          </a:p>
        </p:txBody>
      </p:sp>
    </p:spTree>
    <p:extLst>
      <p:ext uri="{BB962C8B-B14F-4D97-AF65-F5344CB8AC3E}">
        <p14:creationId xmlns:p14="http://schemas.microsoft.com/office/powerpoint/2010/main" val="139604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172310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299834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053710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6" name="Footer Placeholder 5"/>
          <p:cNvSpPr>
            <a:spLocks noGrp="1"/>
          </p:cNvSpPr>
          <p:nvPr>
            <p:ph type="ftr" sz="quarter" idx="11"/>
          </p:nvPr>
        </p:nvSpPr>
        <p:spPr/>
        <p:txBody>
          <a:bodyPr/>
          <a:lstStyle/>
          <a:p>
            <a:endParaRPr lang="en-US" sz="1050" dirty="0"/>
          </a:p>
        </p:txBody>
      </p:sp>
      <p:sp>
        <p:nvSpPr>
          <p:cNvPr id="7" name="Slide Number Placeholder 6"/>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559021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8" name="Footer Placeholder 7"/>
          <p:cNvSpPr>
            <a:spLocks noGrp="1"/>
          </p:cNvSpPr>
          <p:nvPr>
            <p:ph type="ftr" sz="quarter" idx="11"/>
          </p:nvPr>
        </p:nvSpPr>
        <p:spPr/>
        <p:txBody>
          <a:bodyPr/>
          <a:lstStyle/>
          <a:p>
            <a:endParaRPr lang="en-US" sz="1050" dirty="0"/>
          </a:p>
        </p:txBody>
      </p:sp>
      <p:sp>
        <p:nvSpPr>
          <p:cNvPr id="9" name="Slide Number Placeholder 8"/>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42930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4" name="Footer Placeholder 3"/>
          <p:cNvSpPr>
            <a:spLocks noGrp="1"/>
          </p:cNvSpPr>
          <p:nvPr>
            <p:ph type="ftr" sz="quarter" idx="11"/>
          </p:nvPr>
        </p:nvSpPr>
        <p:spPr/>
        <p:txBody>
          <a:bodyPr/>
          <a:lstStyle/>
          <a:p>
            <a:endParaRPr lang="en-US" sz="1050" dirty="0"/>
          </a:p>
        </p:txBody>
      </p:sp>
      <p:sp>
        <p:nvSpPr>
          <p:cNvPr id="5" name="Slide Number Placeholder 4"/>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662221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3" name="Footer Placeholder 2"/>
          <p:cNvSpPr>
            <a:spLocks noGrp="1"/>
          </p:cNvSpPr>
          <p:nvPr>
            <p:ph type="ftr" sz="quarter" idx="11"/>
          </p:nvPr>
        </p:nvSpPr>
        <p:spPr/>
        <p:txBody>
          <a:bodyPr/>
          <a:lstStyle/>
          <a:p>
            <a:endParaRPr lang="en-US" sz="1050" dirty="0"/>
          </a:p>
        </p:txBody>
      </p:sp>
      <p:sp>
        <p:nvSpPr>
          <p:cNvPr id="4" name="Slide Number Placeholder 3"/>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28270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6" name="Footer Placeholder 5"/>
          <p:cNvSpPr>
            <a:spLocks noGrp="1"/>
          </p:cNvSpPr>
          <p:nvPr>
            <p:ph type="ftr" sz="quarter" idx="11"/>
          </p:nvPr>
        </p:nvSpPr>
        <p:spPr/>
        <p:txBody>
          <a:bodyPr/>
          <a:lstStyle/>
          <a:p>
            <a:endParaRPr lang="en-US" sz="1050" dirty="0"/>
          </a:p>
        </p:txBody>
      </p:sp>
      <p:sp>
        <p:nvSpPr>
          <p:cNvPr id="7" name="Slide Number Placeholder 6"/>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1268421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16686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426344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27373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4001270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4334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393612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049893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18CBA-D8B4-47B2-892B-826C26D1B466}" type="datetimeFigureOut">
              <a:rPr lang="en-US" smtClean="0"/>
              <a:pPr/>
              <a:t>6/9/2025</a:t>
            </a:fld>
            <a:endParaRPr lang="en-US" dirty="0"/>
          </a:p>
        </p:txBody>
      </p:sp>
      <p:sp>
        <p:nvSpPr>
          <p:cNvPr id="5" name="Footer Placeholder 4"/>
          <p:cNvSpPr>
            <a:spLocks noGrp="1"/>
          </p:cNvSpPr>
          <p:nvPr>
            <p:ph type="ftr" sz="quarter" idx="11"/>
          </p:nvPr>
        </p:nvSpPr>
        <p:spPr/>
        <p:txBody>
          <a:bodyPr/>
          <a:lstStyle/>
          <a:p>
            <a:endParaRPr lang="en-US" sz="1050" dirty="0"/>
          </a:p>
        </p:txBody>
      </p:sp>
      <p:sp>
        <p:nvSpPr>
          <p:cNvPr id="6" name="Slide Number Placeholder 5"/>
          <p:cNvSpPr>
            <a:spLocks noGrp="1"/>
          </p:cNvSpPr>
          <p:nvPr>
            <p:ph type="sldNum" sz="quarter" idx="12"/>
          </p:nvPr>
        </p:nvSpPr>
        <p:spPr/>
        <p:txBody>
          <a:body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1478225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A4A20-9E70-4ADF-93C1-5AE458194889}"/>
              </a:ext>
            </a:extLst>
          </p:cNvPr>
          <p:cNvSpPr>
            <a:spLocks noGrp="1"/>
          </p:cNvSpPr>
          <p:nvPr>
            <p:ph type="ctrTitle"/>
          </p:nvPr>
        </p:nvSpPr>
        <p:spPr>
          <a:xfrm>
            <a:off x="649224" y="749808"/>
            <a:ext cx="6812280" cy="4206240"/>
          </a:xfrm>
        </p:spPr>
        <p:txBody>
          <a:bodyPr anchor="t">
            <a:normAutofit/>
          </a:bodyPr>
          <a:lstStyle>
            <a:lvl1pPr algn="l">
              <a:defRPr sz="6000">
                <a:solidFill>
                  <a:srgbClr val="FFFFFF"/>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A1A2C5-995E-4938-A286-FF484EFA52D5}"/>
              </a:ext>
            </a:extLst>
          </p:cNvPr>
          <p:cNvSpPr>
            <a:spLocks noGrp="1"/>
          </p:cNvSpPr>
          <p:nvPr>
            <p:ph type="subTitle" idx="1"/>
          </p:nvPr>
        </p:nvSpPr>
        <p:spPr>
          <a:xfrm>
            <a:off x="649223" y="5257800"/>
            <a:ext cx="6812279" cy="1307592"/>
          </a:xfrm>
        </p:spPr>
        <p:txBody>
          <a:bodyPr anchor="t">
            <a:normAutofit/>
          </a:bodyPr>
          <a:lstStyle>
            <a:lvl1pPr marL="0" indent="0" algn="l">
              <a:lnSpc>
                <a:spcPct val="100000"/>
              </a:lnSpc>
              <a:buNone/>
              <a:defRPr sz="2800" b="1">
                <a:solidFill>
                  <a:srgbClr val="FFFFF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Picture Placeholder 16">
            <a:extLst>
              <a:ext uri="{FF2B5EF4-FFF2-40B4-BE49-F238E27FC236}">
                <a16:creationId xmlns:a16="http://schemas.microsoft.com/office/drawing/2014/main" id="{C6A8E625-65C2-D767-7DCE-651B5503EA63}"/>
              </a:ext>
            </a:extLst>
          </p:cNvPr>
          <p:cNvSpPr>
            <a:spLocks noGrp="1"/>
          </p:cNvSpPr>
          <p:nvPr>
            <p:ph type="pic" sz="quarter" idx="13" hasCustomPrompt="1"/>
          </p:nvPr>
        </p:nvSpPr>
        <p:spPr>
          <a:xfrm>
            <a:off x="8113533" y="0"/>
            <a:ext cx="4082983" cy="6858000"/>
          </a:xfrm>
        </p:spPr>
        <p:txBody>
          <a:bodyPr/>
          <a:lstStyle>
            <a:lvl1pPr marL="0" indent="0" algn="ctr">
              <a:buNone/>
              <a:defRPr>
                <a:solidFill>
                  <a:schemeClr val="bg1"/>
                </a:solidFill>
              </a:defRPr>
            </a:lvl1pPr>
          </a:lstStyle>
          <a:p>
            <a:r>
              <a:rPr lang="en-US" dirty="0"/>
              <a:t>Click to add photo</a:t>
            </a:r>
          </a:p>
        </p:txBody>
      </p:sp>
    </p:spTree>
    <p:extLst>
      <p:ext uri="{BB962C8B-B14F-4D97-AF65-F5344CB8AC3E}">
        <p14:creationId xmlns:p14="http://schemas.microsoft.com/office/powerpoint/2010/main" val="20082917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3">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9580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649045" y="363854"/>
            <a:ext cx="10780955" cy="1243717"/>
          </a:xfrm>
        </p:spPr>
        <p:txBody>
          <a:bodyPr anchor="b">
            <a:normAutofit/>
          </a:bodyPr>
          <a:lstStyle>
            <a:lvl1pPr algn="l">
              <a:lnSpc>
                <a:spcPct val="100000"/>
              </a:lnSpc>
              <a:defRPr sz="4000" spc="-2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977C13D6-1FC2-78F6-EBE9-2E851CAD7BD5}"/>
              </a:ext>
            </a:extLst>
          </p:cNvPr>
          <p:cNvSpPr>
            <a:spLocks noGrp="1"/>
          </p:cNvSpPr>
          <p:nvPr>
            <p:ph sz="quarter" idx="13"/>
          </p:nvPr>
        </p:nvSpPr>
        <p:spPr>
          <a:xfrm>
            <a:off x="649288" y="2615184"/>
            <a:ext cx="5614416" cy="3840480"/>
          </a:xfrm>
        </p:spPr>
        <p:txBody>
          <a:bodyPr/>
          <a:lstStyle>
            <a:lvl1pPr marL="0" indent="0">
              <a:spcAft>
                <a:spcPts val="1200"/>
              </a:spcAft>
              <a:buNone/>
              <a:defRPr sz="2000"/>
            </a:lvl1pPr>
            <a:lvl2pPr marL="228600">
              <a:spcBef>
                <a:spcPts val="1000"/>
              </a:spcBef>
              <a:buClr>
                <a:schemeClr val="accent3">
                  <a:lumMod val="50000"/>
                </a:schemeClr>
              </a:buClr>
              <a:defRPr/>
            </a:lvl2pPr>
            <a:lvl3pPr marL="68580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Content Placeholder 3">
            <a:extLst>
              <a:ext uri="{FF2B5EF4-FFF2-40B4-BE49-F238E27FC236}">
                <a16:creationId xmlns:a16="http://schemas.microsoft.com/office/drawing/2014/main" id="{7E978FE6-72A5-C193-FEA5-1EE9D77AD95D}"/>
              </a:ext>
            </a:extLst>
          </p:cNvPr>
          <p:cNvSpPr>
            <a:spLocks noGrp="1"/>
          </p:cNvSpPr>
          <p:nvPr>
            <p:ph sz="quarter" idx="14"/>
          </p:nvPr>
        </p:nvSpPr>
        <p:spPr>
          <a:xfrm>
            <a:off x="7123176" y="1958009"/>
            <a:ext cx="5068824" cy="4899991"/>
          </a:xfrm>
        </p:spPr>
        <p:txBody>
          <a:bodyPr/>
          <a:lstStyle>
            <a:lvl1pPr marL="0" indent="0">
              <a:buNone/>
              <a:defRPr sz="2000"/>
            </a:lvl1pPr>
            <a:lvl2pPr marL="228600">
              <a:spcBef>
                <a:spcPts val="1000"/>
              </a:spcBef>
              <a:buClr>
                <a:schemeClr val="accent3">
                  <a:lumMod val="50000"/>
                </a:schemeClr>
              </a:buClr>
              <a:defRPr/>
            </a:lvl2pPr>
            <a:lvl3pPr marL="68580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822195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nchor="b"/>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37038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with image left">
    <p:bg>
      <p:bgPr>
        <a:solidFill>
          <a:schemeClr val="accent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5623560" y="685800"/>
            <a:ext cx="5943600" cy="4379976"/>
          </a:xfrm>
        </p:spPr>
        <p:txBody>
          <a:bodyPr anchor="t">
            <a:normAutofit/>
          </a:bodyPr>
          <a:lstStyle>
            <a:lvl1pPr>
              <a:defRPr sz="6000"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5623560" y="5065776"/>
            <a:ext cx="5945393" cy="1108335"/>
          </a:xfrm>
        </p:spPr>
        <p:txBody>
          <a:bodyPr anchor="b">
            <a:normAutofit/>
          </a:bodyPr>
          <a:lstStyle>
            <a:lvl1pPr marL="0" indent="0">
              <a:buNone/>
              <a:defRPr sz="2400">
                <a:solidFill>
                  <a:schemeClr val="bg1"/>
                </a:solidFill>
              </a:defRPr>
            </a:lvl1pPr>
          </a:lstStyle>
          <a:p>
            <a:r>
              <a:rPr lang="en-US"/>
              <a:t>Click to edit Master subtitle style</a:t>
            </a:r>
            <a:endParaRPr lang="en-US" dirty="0"/>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0" y="0"/>
            <a:ext cx="5105400" cy="6858000"/>
          </a:xfrm>
        </p:spPr>
        <p:txBody>
          <a:bodyPr/>
          <a:lstStyle>
            <a:lvl1pPr marL="0" indent="0" algn="ctr">
              <a:buNone/>
              <a:defRPr>
                <a:solidFill>
                  <a:schemeClr val="bg1"/>
                </a:solidFill>
              </a:defRPr>
            </a:lvl1pPr>
          </a:lstStyle>
          <a:p>
            <a:r>
              <a:rPr lang="en-US" dirty="0"/>
              <a:t>Click to add photo</a:t>
            </a:r>
          </a:p>
        </p:txBody>
      </p:sp>
    </p:spTree>
    <p:extLst>
      <p:ext uri="{BB962C8B-B14F-4D97-AF65-F5344CB8AC3E}">
        <p14:creationId xmlns:p14="http://schemas.microsoft.com/office/powerpoint/2010/main" val="28486832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with ima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5065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649224" y="685800"/>
            <a:ext cx="3867912" cy="5504688"/>
          </a:xfrm>
        </p:spPr>
        <p:txBody>
          <a:bodyPr anchor="ctr">
            <a:normAutofit/>
          </a:bodyPr>
          <a:lstStyle>
            <a:lvl1pPr>
              <a:defRPr sz="4000"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5065776" y="0"/>
            <a:ext cx="7123176" cy="196596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5724144" y="2496312"/>
            <a:ext cx="5705856" cy="3822192"/>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5406712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6908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0"/>
            <a:ext cx="3648456" cy="5358384"/>
          </a:xfrm>
        </p:spPr>
        <p:txBody>
          <a:bodyPr anchor="b">
            <a:normAutofit/>
          </a:bodyPr>
          <a:lstStyle>
            <a:lvl1pPr>
              <a:defRPr sz="4000"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690872" y="0"/>
            <a:ext cx="7498080" cy="3419856"/>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5084064" y="3841750"/>
            <a:ext cx="660196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768163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wo content 4">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9580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649045" y="363854"/>
            <a:ext cx="10780955" cy="1243717"/>
          </a:xfrm>
        </p:spPr>
        <p:txBody>
          <a:bodyPr anchor="b">
            <a:normAutofit/>
          </a:bodyPr>
          <a:lstStyle>
            <a:lvl1pPr algn="l">
              <a:lnSpc>
                <a:spcPct val="100000"/>
              </a:lnSpc>
              <a:defRPr sz="4000" spc="-2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977C13D6-1FC2-78F6-EBE9-2E851CAD7BD5}"/>
              </a:ext>
            </a:extLst>
          </p:cNvPr>
          <p:cNvSpPr>
            <a:spLocks noGrp="1"/>
          </p:cNvSpPr>
          <p:nvPr>
            <p:ph sz="quarter" idx="13"/>
          </p:nvPr>
        </p:nvSpPr>
        <p:spPr>
          <a:xfrm>
            <a:off x="649288" y="2523744"/>
            <a:ext cx="2862072" cy="3566160"/>
          </a:xfrm>
        </p:spPr>
        <p:txBody>
          <a:bodyPr/>
          <a:lstStyle>
            <a:lvl1pPr marL="0" indent="0">
              <a:spcAft>
                <a:spcPts val="1200"/>
              </a:spcAft>
              <a:buNone/>
              <a:defRPr sz="2000"/>
            </a:lvl1pPr>
            <a:lvl2pPr marL="228600">
              <a:spcBef>
                <a:spcPts val="1000"/>
              </a:spcBef>
              <a:buClr>
                <a:schemeClr val="accent3">
                  <a:lumMod val="50000"/>
                </a:schemeClr>
              </a:buClr>
              <a:defRPr/>
            </a:lvl2pPr>
            <a:lvl3pPr marL="68580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Content Placeholder 3">
            <a:extLst>
              <a:ext uri="{FF2B5EF4-FFF2-40B4-BE49-F238E27FC236}">
                <a16:creationId xmlns:a16="http://schemas.microsoft.com/office/drawing/2014/main" id="{7E978FE6-72A5-C193-FEA5-1EE9D77AD95D}"/>
              </a:ext>
            </a:extLst>
          </p:cNvPr>
          <p:cNvSpPr>
            <a:spLocks noGrp="1"/>
          </p:cNvSpPr>
          <p:nvPr>
            <p:ph sz="quarter" idx="14"/>
          </p:nvPr>
        </p:nvSpPr>
        <p:spPr>
          <a:xfrm>
            <a:off x="3867912" y="2523744"/>
            <a:ext cx="7808976" cy="3694176"/>
          </a:xfrm>
        </p:spPr>
        <p:txBody>
          <a:bodyPr/>
          <a:lstStyle>
            <a:lvl1pPr marL="0" indent="0">
              <a:buNone/>
              <a:defRPr sz="2000"/>
            </a:lvl1pPr>
            <a:lvl2pPr marL="228600">
              <a:spcBef>
                <a:spcPts val="1000"/>
              </a:spcBef>
              <a:buClr>
                <a:schemeClr val="accent3">
                  <a:lumMod val="50000"/>
                </a:schemeClr>
              </a:buClr>
              <a:defRPr/>
            </a:lvl2pPr>
            <a:lvl3pPr marL="68580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358252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920A8F-16C2-B12B-3951-097B62DB8E5C}"/>
              </a:ext>
              <a:ext uri="{C183D7F6-B498-43B3-948B-1728B52AA6E4}">
                <adec:decorative xmlns:adec="http://schemas.microsoft.com/office/drawing/2017/decorative" val="1"/>
              </a:ext>
            </a:extLst>
          </p:cNvPr>
          <p:cNvSpPr/>
          <p:nvPr userDrawn="1"/>
        </p:nvSpPr>
        <p:spPr>
          <a:xfrm>
            <a:off x="0" y="3525079"/>
            <a:ext cx="12192000" cy="333292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22AF23EB-182C-6270-2663-CB53680A47AD}"/>
              </a:ext>
            </a:extLst>
          </p:cNvPr>
          <p:cNvSpPr>
            <a:spLocks noGrp="1"/>
          </p:cNvSpPr>
          <p:nvPr>
            <p:ph type="title"/>
          </p:nvPr>
        </p:nvSpPr>
        <p:spPr>
          <a:xfrm>
            <a:off x="649224" y="3813048"/>
            <a:ext cx="10780776" cy="2651760"/>
          </a:xfrm>
        </p:spPr>
        <p:txBody>
          <a:bodyPr anchor="ctr">
            <a:normAutofit/>
          </a:bodyPr>
          <a:lstStyle>
            <a:lvl1pPr>
              <a:defRPr sz="6000">
                <a:solidFill>
                  <a:schemeClr val="bg1"/>
                </a:solidFill>
              </a:defRPr>
            </a:lvl1pPr>
          </a:lstStyle>
          <a:p>
            <a:r>
              <a:rPr lang="en-US"/>
              <a:t>Click to edit Master title style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0" y="0"/>
            <a:ext cx="7900416" cy="3529584"/>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8458200" y="1051560"/>
            <a:ext cx="3566160" cy="1554480"/>
          </a:xfrm>
        </p:spPr>
        <p:txBody>
          <a:bodyPr>
            <a:normAutofit/>
          </a:bodyPr>
          <a:lstStyle>
            <a:lvl1pPr marL="0" indent="0" algn="l">
              <a:lnSpc>
                <a:spcPct val="100000"/>
              </a:lnSpc>
              <a:spcBef>
                <a:spcPts val="0"/>
              </a:spcBef>
              <a:spcAft>
                <a:spcPts val="1200"/>
              </a:spcAft>
              <a:buFont typeface="Arial" panose="020B0604020202020204" pitchFamily="34" charset="0"/>
              <a:buNone/>
              <a:defRPr sz="2400">
                <a:solidFill>
                  <a:schemeClr val="accent3">
                    <a:lumMod val="50000"/>
                  </a:schemeClr>
                </a:solidFill>
              </a:defRPr>
            </a:lvl1pPr>
          </a:lstStyle>
          <a:p>
            <a:pPr lvl="0"/>
            <a:r>
              <a:rPr lang="en-US" dirty="0"/>
              <a:t>Click to add text</a:t>
            </a:r>
          </a:p>
        </p:txBody>
      </p:sp>
    </p:spTree>
    <p:extLst>
      <p:ext uri="{BB962C8B-B14F-4D97-AF65-F5344CB8AC3E}">
        <p14:creationId xmlns:p14="http://schemas.microsoft.com/office/powerpoint/2010/main" val="7332537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9580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649045" y="363854"/>
            <a:ext cx="10780955" cy="1243717"/>
          </a:xfrm>
        </p:spPr>
        <p:txBody>
          <a:bodyPr anchor="b">
            <a:normAutofit/>
          </a:bodyPr>
          <a:lstStyle>
            <a:lvl1pPr algn="l">
              <a:lnSpc>
                <a:spcPct val="100000"/>
              </a:lnSpc>
              <a:defRPr sz="4000" spc="-2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977C13D6-1FC2-78F6-EBE9-2E851CAD7BD5}"/>
              </a:ext>
            </a:extLst>
          </p:cNvPr>
          <p:cNvSpPr>
            <a:spLocks noGrp="1"/>
          </p:cNvSpPr>
          <p:nvPr>
            <p:ph sz="quarter" idx="13"/>
          </p:nvPr>
        </p:nvSpPr>
        <p:spPr>
          <a:xfrm>
            <a:off x="649288" y="2523744"/>
            <a:ext cx="10707624" cy="3657600"/>
          </a:xfrm>
        </p:spPr>
        <p:txBody>
          <a:bodyPr/>
          <a:lstStyle>
            <a:lvl1pPr marL="228600" indent="-228600">
              <a:buFont typeface="Arial" panose="020B0604020202020204" pitchFamily="34" charset="0"/>
              <a:buChar char="•"/>
              <a:defRPr sz="2000"/>
            </a:lvl1pPr>
            <a:lvl2pPr marL="685800">
              <a:spcBef>
                <a:spcPts val="500"/>
              </a:spcBef>
              <a:buClr>
                <a:schemeClr val="accent3">
                  <a:lumMod val="50000"/>
                </a:schemeClr>
              </a:buClr>
              <a:defRPr/>
            </a:lvl2pPr>
            <a:lvl3pPr marL="1143000">
              <a:spcBef>
                <a:spcPts val="500"/>
              </a:spcBef>
              <a:buClr>
                <a:schemeClr val="accent3">
                  <a:lumMod val="50000"/>
                </a:schemeClr>
              </a:buClr>
              <a:defRPr/>
            </a:lvl3pPr>
            <a:lvl4pPr marL="1600200">
              <a:spcBef>
                <a:spcPts val="500"/>
              </a:spcBef>
              <a:buClr>
                <a:schemeClr val="accent3">
                  <a:lumMod val="50000"/>
                </a:schemeClr>
              </a:buClr>
              <a:defRPr/>
            </a:lvl4pPr>
            <a:lvl5pPr marL="2057400">
              <a:spcBef>
                <a:spcPts val="5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848009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ection break 2">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1046A403-3582-ABB6-755A-ED7896C19EDC}"/>
              </a:ext>
            </a:extLst>
          </p:cNvPr>
          <p:cNvSpPr>
            <a:spLocks noGrp="1"/>
          </p:cNvSpPr>
          <p:nvPr>
            <p:ph type="title"/>
          </p:nvPr>
        </p:nvSpPr>
        <p:spPr>
          <a:xfrm>
            <a:off x="0" y="0"/>
            <a:ext cx="11018520" cy="4105656"/>
          </a:xfrm>
          <a:gradFill flip="none" rotWithShape="1">
            <a:gsLst>
              <a:gs pos="77000">
                <a:srgbClr val="000000">
                  <a:alpha val="30000"/>
                </a:srgbClr>
              </a:gs>
              <a:gs pos="33000">
                <a:srgbClr val="000000">
                  <a:alpha val="20000"/>
                </a:srgbClr>
              </a:gs>
              <a:gs pos="0">
                <a:srgbClr val="000000">
                  <a:alpha val="0"/>
                </a:srgbClr>
              </a:gs>
              <a:gs pos="100000">
                <a:srgbClr val="000000">
                  <a:alpha val="30000"/>
                </a:srgbClr>
              </a:gs>
            </a:gsLst>
            <a:lin ang="10800000" scaled="1"/>
            <a:tileRect/>
          </a:gradFill>
        </p:spPr>
        <p:txBody>
          <a:bodyPr lIns="822960"/>
          <a:lstStyle>
            <a:lvl1pPr>
              <a:defRPr sz="6000">
                <a:solidFill>
                  <a:schemeClr val="bg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0B191740-DD54-A5D6-67AB-87EEAB0DDF1E}"/>
              </a:ext>
            </a:extLst>
          </p:cNvPr>
          <p:cNvSpPr>
            <a:spLocks noGrp="1"/>
          </p:cNvSpPr>
          <p:nvPr>
            <p:ph type="subTitle" idx="1"/>
          </p:nvPr>
        </p:nvSpPr>
        <p:spPr>
          <a:xfrm>
            <a:off x="0" y="4105656"/>
            <a:ext cx="11018519" cy="2459736"/>
          </a:xfrm>
          <a:gradFill flip="none" rotWithShape="1">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10800000" scaled="1"/>
            <a:tileRect/>
          </a:gradFill>
        </p:spPr>
        <p:txBody>
          <a:bodyPr lIns="822960" tIns="457200" anchor="t">
            <a:normAutofit/>
          </a:bodyPr>
          <a:lstStyle>
            <a:lvl1pPr marL="0" indent="0" algn="l">
              <a:lnSpc>
                <a:spcPct val="100000"/>
              </a:lnSpc>
              <a:buNone/>
              <a:defRPr sz="2800" b="1">
                <a:solidFill>
                  <a:srgbClr val="FFFFFF"/>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8204395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7123176" y="-1"/>
            <a:ext cx="5065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7726680" y="667512"/>
            <a:ext cx="3867912" cy="5522976"/>
          </a:xfrm>
        </p:spPr>
        <p:txBody>
          <a:bodyPr anchor="ctr">
            <a:normAutofit/>
          </a:bodyPr>
          <a:lstStyle>
            <a:lvl1pPr algn="l">
              <a:lnSpc>
                <a:spcPct val="100000"/>
              </a:lnSpc>
              <a:defRPr sz="4000" spc="-2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977C13D6-1FC2-78F6-EBE9-2E851CAD7BD5}"/>
              </a:ext>
            </a:extLst>
          </p:cNvPr>
          <p:cNvSpPr>
            <a:spLocks noGrp="1"/>
          </p:cNvSpPr>
          <p:nvPr>
            <p:ph sz="quarter" idx="13"/>
          </p:nvPr>
        </p:nvSpPr>
        <p:spPr>
          <a:xfrm>
            <a:off x="1088136" y="859536"/>
            <a:ext cx="5166360" cy="1499616"/>
          </a:xfrm>
        </p:spPr>
        <p:txBody>
          <a:bodyPr/>
          <a:lstStyle>
            <a:lvl1pPr marL="512064" indent="-512064">
              <a:buClr>
                <a:schemeClr val="accent3">
                  <a:lumMod val="50000"/>
                </a:schemeClr>
              </a:buClr>
              <a:buFont typeface="+mj-lt"/>
              <a:buAutoNum type="arabicPeriod"/>
              <a:defRPr sz="2000"/>
            </a:lvl1pPr>
            <a:lvl2pPr marL="1097280" indent="-457200">
              <a:spcBef>
                <a:spcPts val="1000"/>
              </a:spcBef>
              <a:buClr>
                <a:schemeClr val="accent3">
                  <a:lumMod val="50000"/>
                </a:schemeClr>
              </a:buClr>
              <a:buFont typeface="+mj-lt"/>
              <a:buAutoNum type="alphaLcPeriod"/>
              <a:defRPr/>
            </a:lvl2pPr>
            <a:lvl3pPr marL="164592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p:txBody>
      </p:sp>
      <p:sp>
        <p:nvSpPr>
          <p:cNvPr id="5" name="Content Placeholder 3">
            <a:extLst>
              <a:ext uri="{FF2B5EF4-FFF2-40B4-BE49-F238E27FC236}">
                <a16:creationId xmlns:a16="http://schemas.microsoft.com/office/drawing/2014/main" id="{7E978FE6-72A5-C193-FEA5-1EE9D77AD95D}"/>
              </a:ext>
            </a:extLst>
          </p:cNvPr>
          <p:cNvSpPr>
            <a:spLocks noGrp="1"/>
          </p:cNvSpPr>
          <p:nvPr>
            <p:ph sz="quarter" idx="14"/>
          </p:nvPr>
        </p:nvSpPr>
        <p:spPr>
          <a:xfrm>
            <a:off x="1088136" y="2706624"/>
            <a:ext cx="5084064" cy="3383280"/>
          </a:xfrm>
        </p:spPr>
        <p:txBody>
          <a:bodyPr/>
          <a:lstStyle>
            <a:lvl1pPr marL="0" indent="0">
              <a:buNone/>
              <a:defRPr sz="2000"/>
            </a:lvl1pPr>
            <a:lvl2pPr marL="228600">
              <a:spcBef>
                <a:spcPts val="1000"/>
              </a:spcBef>
              <a:buClr>
                <a:schemeClr val="accent3">
                  <a:lumMod val="50000"/>
                </a:schemeClr>
              </a:buClr>
              <a:defRPr/>
            </a:lvl2pPr>
            <a:lvl3pPr marL="685800">
              <a:spcBef>
                <a:spcPts val="1000"/>
              </a:spcBef>
              <a:buClr>
                <a:schemeClr val="accent3">
                  <a:lumMod val="50000"/>
                </a:schemeClr>
              </a:buClr>
              <a:defRPr/>
            </a:lvl3pPr>
            <a:lvl4pPr marL="1143000">
              <a:spcBef>
                <a:spcPts val="1000"/>
              </a:spcBef>
              <a:buClr>
                <a:schemeClr val="accent3">
                  <a:lumMod val="50000"/>
                </a:schemeClr>
              </a:buClr>
              <a:defRPr/>
            </a:lvl4pPr>
            <a:lvl5pPr marL="1600200">
              <a:spcBef>
                <a:spcPts val="1000"/>
              </a:spcBef>
              <a:buClr>
                <a:schemeClr val="accent3">
                  <a:lumMod val="50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06B786C7-B8F9-4072-AAAA-17258464D730}" type="slidenum">
              <a:rPr lang="en-US" smtClean="0"/>
              <a:pPr>
                <a:defRPr/>
              </a:pPr>
              <a:t>‹#›</a:t>
            </a:fld>
            <a:endParaRPr lang="en-US" dirty="0"/>
          </a:p>
        </p:txBody>
      </p:sp>
    </p:spTree>
    <p:extLst>
      <p:ext uri="{BB962C8B-B14F-4D97-AF65-F5344CB8AC3E}">
        <p14:creationId xmlns:p14="http://schemas.microsoft.com/office/powerpoint/2010/main" val="3743824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518CBA-D8B4-47B2-892B-826C26D1B466}" type="datetimeFigureOut">
              <a:rPr lang="en-US" smtClean="0"/>
              <a:pPr/>
              <a:t>6/9/2025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sz="105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2642175157"/>
      </p:ext>
    </p:extLst>
  </p:cSld>
  <p:clrMap bg1="dk1" tx1="lt1" bg2="dk2" tx2="lt2" accent1="accent1" accent2="accent2" accent3="accent3" accent4="accent4" accent5="accent5" accent6="accent6" hlink="hlink" folHlink="folHlink"/>
  <p:sldLayoutIdLst>
    <p:sldLayoutId id="2147486135" r:id="rId1"/>
    <p:sldLayoutId id="2147486136" r:id="rId2"/>
    <p:sldLayoutId id="2147486137" r:id="rId3"/>
    <p:sldLayoutId id="2147486138" r:id="rId4"/>
    <p:sldLayoutId id="2147486139" r:id="rId5"/>
    <p:sldLayoutId id="2147486140" r:id="rId6"/>
    <p:sldLayoutId id="2147486141" r:id="rId7"/>
    <p:sldLayoutId id="2147486142" r:id="rId8"/>
    <p:sldLayoutId id="2147486143" r:id="rId9"/>
    <p:sldLayoutId id="2147486144" r:id="rId10"/>
    <p:sldLayoutId id="2147486145" r:id="rId11"/>
    <p:sldLayoutId id="2147486146" r:id="rId12"/>
    <p:sldLayoutId id="2147486147" r:id="rId13"/>
    <p:sldLayoutId id="2147486148" r:id="rId14"/>
    <p:sldLayoutId id="2147486149" r:id="rId15"/>
    <p:sldLayoutId id="2147486150" r:id="rId16"/>
    <p:sldLayoutId id="2147486151" r:id="rId17"/>
    <p:sldLayoutId id="2147486152" r:id="rId18"/>
    <p:sldLayoutId id="2147486153" r:id="rId19"/>
    <p:sldLayoutId id="2147486154" r:id="rId20"/>
    <p:sldLayoutId id="2147486155" r:id="rId21"/>
    <p:sldLayoutId id="2147486156" r:id="rId22"/>
    <p:sldLayoutId id="2147486159" r:id="rId23"/>
    <p:sldLayoutId id="2147486160" r:id="rId24"/>
    <p:sldLayoutId id="2147486161" r:id="rId25"/>
    <p:sldLayoutId id="2147483662" r:id="rId26"/>
    <p:sldLayoutId id="2147483671" r:id="rId2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0.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2.xml"/><Relationship Id="rId5" Type="http://schemas.openxmlformats.org/officeDocument/2006/relationships/image" Target="../media/image11.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hyperlink" Target="https://www.marriott.com/about/corporate-social-responsibility.mi" TargetMode="External"/><Relationship Id="rId2" Type="http://schemas.openxmlformats.org/officeDocument/2006/relationships/hyperlink" Target="https://globalnews.booking.com/bookingcom-sustainable-travel-report-2023" TargetMode="External"/><Relationship Id="rId1" Type="http://schemas.openxmlformats.org/officeDocument/2006/relationships/slideLayout" Target="../slideLayouts/slideLayout24.xml"/><Relationship Id="rId5" Type="http://schemas.openxmlformats.org/officeDocument/2006/relationships/image" Target="../media/image17.jpg"/><Relationship Id="rId4" Type="http://schemas.openxmlformats.org/officeDocument/2006/relationships/hyperlink" Target="https://www.marriot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8"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9" name="Isosceles Triangle 48">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52">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 name="Isosceles Triangle 53">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5" name="Picture Placeholder 4" descr="A building with a green wall&#10;&#10;AI-generated content may be incorrect.">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16782" r="3618" b="12156"/>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4629113" y="500799"/>
            <a:ext cx="5248417" cy="3898760"/>
          </a:xfrm>
        </p:spPr>
        <p:txBody>
          <a:bodyPr vert="horz" lIns="91440" tIns="45720" rIns="91440" bIns="45720" rtlCol="0" anchor="b">
            <a:normAutofit/>
          </a:bodyPr>
          <a:lstStyle/>
          <a:p>
            <a:pPr algn="r">
              <a:lnSpc>
                <a:spcPct val="90000"/>
              </a:lnSpc>
            </a:pPr>
            <a:r>
              <a:rPr lang="en-US" sz="4000" b="1" dirty="0">
                <a:solidFill>
                  <a:schemeClr val="accent1"/>
                </a:solidFill>
              </a:rPr>
              <a:t>Sustainability and net-zero targets in the hotel industry. </a:t>
            </a:r>
            <a:br>
              <a:rPr lang="en-US" sz="4000" b="1" dirty="0">
                <a:solidFill>
                  <a:schemeClr val="accent1"/>
                </a:solidFill>
              </a:rPr>
            </a:br>
            <a:r>
              <a:rPr lang="en-US" sz="4000" b="1" dirty="0">
                <a:solidFill>
                  <a:schemeClr val="accent1"/>
                </a:solidFill>
              </a:rPr>
              <a:t>Case study </a:t>
            </a:r>
            <a:br>
              <a:rPr lang="en-US" sz="4000" b="1" dirty="0">
                <a:solidFill>
                  <a:schemeClr val="accent1"/>
                </a:solidFill>
              </a:rPr>
            </a:br>
            <a:r>
              <a:rPr lang="en-US" sz="4000" b="1" dirty="0">
                <a:solidFill>
                  <a:schemeClr val="accent1"/>
                </a:solidFill>
              </a:rPr>
              <a:t>Marriott Hotels in UK</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5093460" y="5761101"/>
            <a:ext cx="3893440" cy="1096899"/>
          </a:xfrm>
        </p:spPr>
        <p:txBody>
          <a:bodyPr vert="horz" lIns="91440" tIns="45720" rIns="91440" bIns="45720" rtlCol="0" anchor="t">
            <a:normAutofit/>
          </a:bodyPr>
          <a:lstStyle/>
          <a:p>
            <a:pPr algn="r"/>
            <a:r>
              <a:rPr lang="en-US" cap="all" dirty="0">
                <a:solidFill>
                  <a:schemeClr val="tx1">
                    <a:lumMod val="50000"/>
                    <a:lumOff val="50000"/>
                  </a:schemeClr>
                </a:solidFill>
              </a:rPr>
              <a:t>Ovidiu-Mario Trasc</a:t>
            </a:r>
          </a:p>
          <a:p>
            <a:pPr algn="r"/>
            <a:r>
              <a:rPr lang="en-US" cap="all" dirty="0">
                <a:solidFill>
                  <a:schemeClr val="tx1">
                    <a:lumMod val="50000"/>
                    <a:lumOff val="50000"/>
                  </a:schemeClr>
                </a:solidFill>
              </a:rPr>
              <a:t>2206244</a:t>
            </a:r>
          </a:p>
        </p:txBody>
      </p:sp>
    </p:spTree>
    <p:extLst>
      <p:ext uri="{BB962C8B-B14F-4D97-AF65-F5344CB8AC3E}">
        <p14:creationId xmlns:p14="http://schemas.microsoft.com/office/powerpoint/2010/main" val="9346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700"/>
                                        <p:tgtEl>
                                          <p:spTgt spid="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7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4" name="Straight Connector 33">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37">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0"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Isosceles Triangle 41">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Isosceles Triangle 42">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28" name="Picture Placeholder 25" descr="A building with solar panels on the roof and a beach&#10;&#10;AI-generated content may be incorrect.">
            <a:extLst>
              <a:ext uri="{FF2B5EF4-FFF2-40B4-BE49-F238E27FC236}">
                <a16:creationId xmlns:a16="http://schemas.microsoft.com/office/drawing/2014/main" id="{942CFB23-F3C8-8053-C30A-7D86AAE41839}"/>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rcRect l="12405" r="10777"/>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677333" y="609600"/>
            <a:ext cx="3851123" cy="894735"/>
          </a:xfrm>
        </p:spPr>
        <p:txBody>
          <a:bodyPr vert="horz" lIns="91440" tIns="45720" rIns="91440" bIns="45720" rtlCol="0" anchor="t">
            <a:normAutofit/>
          </a:bodyPr>
          <a:lstStyle/>
          <a:p>
            <a:r>
              <a:rPr lang="en-US" b="1" dirty="0">
                <a:solidFill>
                  <a:schemeClr val="accent2">
                    <a:lumMod val="50000"/>
                  </a:schemeClr>
                </a:solidFill>
              </a:rPr>
              <a:t>STRUCTURE</a:t>
            </a:r>
          </a:p>
        </p:txBody>
      </p:sp>
      <p:sp>
        <p:nvSpPr>
          <p:cNvPr id="18" name="Text Placeholder 17">
            <a:extLst>
              <a:ext uri="{FF2B5EF4-FFF2-40B4-BE49-F238E27FC236}">
                <a16:creationId xmlns:a16="http://schemas.microsoft.com/office/drawing/2014/main" id="{87F2C169-25EA-4609-BC8A-BCA7C433EEE4}"/>
              </a:ext>
            </a:extLst>
          </p:cNvPr>
          <p:cNvSpPr>
            <a:spLocks noGrp="1"/>
          </p:cNvSpPr>
          <p:nvPr>
            <p:ph sz="quarter" idx="13"/>
          </p:nvPr>
        </p:nvSpPr>
        <p:spPr>
          <a:xfrm>
            <a:off x="677333" y="1885244"/>
            <a:ext cx="4267199" cy="4797777"/>
          </a:xfrm>
        </p:spPr>
        <p:txBody>
          <a:bodyPr vert="horz" lIns="91440" tIns="45720" rIns="91440" bIns="45720" rtlCol="0">
            <a:noAutofit/>
          </a:bodyPr>
          <a:lstStyle/>
          <a:p>
            <a:pPr>
              <a:spcAft>
                <a:spcPts val="0"/>
              </a:spcAft>
              <a:buFont typeface="Wingdings 3" charset="2"/>
              <a:buChar char=""/>
            </a:pPr>
            <a:r>
              <a:rPr lang="en-US" sz="2400" b="1" dirty="0">
                <a:solidFill>
                  <a:schemeClr val="accent6">
                    <a:lumMod val="20000"/>
                    <a:lumOff val="80000"/>
                  </a:schemeClr>
                </a:solidFill>
              </a:rPr>
              <a:t>Introduction: context, focus and objectives</a:t>
            </a:r>
          </a:p>
          <a:p>
            <a:pPr>
              <a:spcAft>
                <a:spcPts val="0"/>
              </a:spcAft>
              <a:buFont typeface="Wingdings 3" charset="2"/>
              <a:buChar char=""/>
            </a:pPr>
            <a:r>
              <a:rPr lang="en-US" sz="2400" b="1" dirty="0">
                <a:solidFill>
                  <a:schemeClr val="accent6">
                    <a:lumMod val="20000"/>
                    <a:lumOff val="80000"/>
                  </a:schemeClr>
                </a:solidFill>
              </a:rPr>
              <a:t>Understanding sustainability </a:t>
            </a:r>
          </a:p>
          <a:p>
            <a:pPr>
              <a:spcAft>
                <a:spcPts val="0"/>
              </a:spcAft>
              <a:buFont typeface="Wingdings 3" charset="2"/>
              <a:buChar char=""/>
            </a:pPr>
            <a:r>
              <a:rPr lang="en-US" sz="2400" b="1" dirty="0">
                <a:solidFill>
                  <a:schemeClr val="accent6">
                    <a:lumMod val="20000"/>
                    <a:lumOff val="80000"/>
                  </a:schemeClr>
                </a:solidFill>
              </a:rPr>
              <a:t>Main areas to invest</a:t>
            </a:r>
          </a:p>
          <a:p>
            <a:pPr>
              <a:spcAft>
                <a:spcPts val="0"/>
              </a:spcAft>
              <a:buFont typeface="Wingdings 3" charset="2"/>
              <a:buChar char=""/>
            </a:pPr>
            <a:r>
              <a:rPr lang="en-US" sz="2400" b="1" dirty="0">
                <a:solidFill>
                  <a:schemeClr val="accent6">
                    <a:lumMod val="20000"/>
                    <a:lumOff val="80000"/>
                  </a:schemeClr>
                </a:solidFill>
              </a:rPr>
              <a:t>Literature review</a:t>
            </a:r>
          </a:p>
          <a:p>
            <a:pPr>
              <a:spcAft>
                <a:spcPts val="0"/>
              </a:spcAft>
              <a:buFont typeface="Wingdings 3" charset="2"/>
              <a:buChar char=""/>
            </a:pPr>
            <a:r>
              <a:rPr lang="en-US" sz="2400" b="1" dirty="0">
                <a:solidFill>
                  <a:schemeClr val="accent6">
                    <a:lumMod val="20000"/>
                    <a:lumOff val="80000"/>
                  </a:schemeClr>
                </a:solidFill>
              </a:rPr>
              <a:t>Method</a:t>
            </a:r>
          </a:p>
          <a:p>
            <a:pPr>
              <a:spcAft>
                <a:spcPts val="0"/>
              </a:spcAft>
              <a:buFont typeface="Wingdings 3" charset="2"/>
              <a:buChar char=""/>
            </a:pPr>
            <a:r>
              <a:rPr lang="en-US" sz="2400" b="1" dirty="0">
                <a:solidFill>
                  <a:schemeClr val="accent6">
                    <a:lumMod val="20000"/>
                    <a:lumOff val="80000"/>
                  </a:schemeClr>
                </a:solidFill>
              </a:rPr>
              <a:t>Pest analysis</a:t>
            </a:r>
          </a:p>
          <a:p>
            <a:pPr>
              <a:spcAft>
                <a:spcPts val="0"/>
              </a:spcAft>
              <a:buFont typeface="Wingdings 3" charset="2"/>
              <a:buChar char=""/>
            </a:pPr>
            <a:r>
              <a:rPr lang="en-US" sz="2400" b="1" dirty="0">
                <a:solidFill>
                  <a:schemeClr val="accent6">
                    <a:lumMod val="20000"/>
                    <a:lumOff val="80000"/>
                  </a:schemeClr>
                </a:solidFill>
              </a:rPr>
              <a:t>Conclusion </a:t>
            </a:r>
          </a:p>
          <a:p>
            <a:pPr>
              <a:spcAft>
                <a:spcPts val="0"/>
              </a:spcAft>
              <a:buFont typeface="Wingdings 3" charset="2"/>
              <a:buChar char=""/>
            </a:pPr>
            <a:r>
              <a:rPr lang="en-US" sz="2400" b="1" dirty="0">
                <a:solidFill>
                  <a:schemeClr val="accent6">
                    <a:lumMod val="20000"/>
                    <a:lumOff val="80000"/>
                  </a:schemeClr>
                </a:solidFill>
              </a:rPr>
              <a:t>Recommendations</a:t>
            </a: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92919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3" name="Straight Connector 52">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7"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9" name="Isosceles Triangle 78">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1"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3"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5"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6" name="Isosceles Triangle 85">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7" name="Isosceles Triangle 86">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14" name="Picture Placeholder 13">
            <a:extLst>
              <a:ext uri="{FF2B5EF4-FFF2-40B4-BE49-F238E27FC236}">
                <a16:creationId xmlns:a16="http://schemas.microsoft.com/office/drawing/2014/main" id="{284A1AA7-2E90-4B15-88DA-97825B64484E}"/>
              </a:ext>
            </a:extLst>
          </p:cNvPr>
          <p:cNvPicPr>
            <a:picLocks noGrp="1" noChangeAspect="1"/>
          </p:cNvPicPr>
          <p:nvPr>
            <p:ph type="pic" sz="quarter" idx="13"/>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l="6049" t="13054" r="-1" b="7476"/>
          <a:stretch>
            <a:fillRect/>
          </a:stretch>
        </p:blipFill>
        <p:spPr>
          <a:xfrm>
            <a:off x="1" y="10"/>
            <a:ext cx="12191999" cy="6857990"/>
          </a:xfrm>
          <a:prstGeom prst="rect">
            <a:avLst/>
          </a:prstGeom>
        </p:spPr>
      </p:pic>
      <p:sp>
        <p:nvSpPr>
          <p:cNvPr id="88" name="Isosceles Triangle 87">
            <a:extLst>
              <a:ext uri="{FF2B5EF4-FFF2-40B4-BE49-F238E27FC236}">
                <a16:creationId xmlns:a16="http://schemas.microsoft.com/office/drawing/2014/main" id="{D91A5D46-F2E3-4974-A895-A2DEEBEB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9" name="Parallelogram 88">
            <a:extLst>
              <a:ext uri="{FF2B5EF4-FFF2-40B4-BE49-F238E27FC236}">
                <a16:creationId xmlns:a16="http://schemas.microsoft.com/office/drawing/2014/main" id="{1894666F-0CB6-4014-ABCF-426E5EDAE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1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0" name="Straight Connector 89">
            <a:extLst>
              <a:ext uri="{FF2B5EF4-FFF2-40B4-BE49-F238E27FC236}">
                <a16:creationId xmlns:a16="http://schemas.microsoft.com/office/drawing/2014/main" id="{F8DF2860-ABF7-4F74-89F8-9CBDCCADC3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39B4CE9F-D335-4602-A59E-6979B22BF2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2" name="Rectangle 23">
            <a:extLst>
              <a:ext uri="{FF2B5EF4-FFF2-40B4-BE49-F238E27FC236}">
                <a16:creationId xmlns:a16="http://schemas.microsoft.com/office/drawing/2014/main" id="{BFBC228F-2DFC-45B5-975F-21E263F0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TextBox 4">
            <a:extLst>
              <a:ext uri="{FF2B5EF4-FFF2-40B4-BE49-F238E27FC236}">
                <a16:creationId xmlns:a16="http://schemas.microsoft.com/office/drawing/2014/main" id="{A24041D3-4D3F-8297-F78B-240A9B421BDC}"/>
              </a:ext>
            </a:extLst>
          </p:cNvPr>
          <p:cNvSpPr txBox="1"/>
          <p:nvPr/>
        </p:nvSpPr>
        <p:spPr>
          <a:xfrm>
            <a:off x="2721973" y="166356"/>
            <a:ext cx="6487955" cy="925025"/>
          </a:xfrm>
          <a:prstGeom prst="rect">
            <a:avLst/>
          </a:prstGeom>
        </p:spPr>
        <p:txBody>
          <a:bodyPr vert="horz" lIns="91440" tIns="45720" rIns="91440" bIns="45720" rtlCol="0" anchor="t">
            <a:normAutofit/>
          </a:bodyPr>
          <a:lstStyle/>
          <a:p>
            <a:pPr>
              <a:spcBef>
                <a:spcPct val="0"/>
              </a:spcBef>
              <a:spcAft>
                <a:spcPts val="600"/>
              </a:spcAft>
            </a:pPr>
            <a:r>
              <a:rPr lang="en-US" sz="4000" dirty="0">
                <a:solidFill>
                  <a:schemeClr val="accent1"/>
                </a:solidFill>
                <a:latin typeface="+mj-lt"/>
                <a:ea typeface="+mj-ea"/>
                <a:cs typeface="+mj-cs"/>
              </a:rPr>
              <a:t>INTRODUCTION</a:t>
            </a:r>
          </a:p>
        </p:txBody>
      </p:sp>
      <p:sp>
        <p:nvSpPr>
          <p:cNvPr id="74" name="Rectangle 25">
            <a:extLst>
              <a:ext uri="{FF2B5EF4-FFF2-40B4-BE49-F238E27FC236}">
                <a16:creationId xmlns:a16="http://schemas.microsoft.com/office/drawing/2014/main" id="{D8E34D7A-30E3-491D-99CA-C2336EF32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6" name="Isosceles Triangle 75">
            <a:extLst>
              <a:ext uri="{FF2B5EF4-FFF2-40B4-BE49-F238E27FC236}">
                <a16:creationId xmlns:a16="http://schemas.microsoft.com/office/drawing/2014/main" id="{713B7CD7-BCC8-4B82-AC3F-1D7034FB6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8" name="Rectangle 27">
            <a:extLst>
              <a:ext uri="{FF2B5EF4-FFF2-40B4-BE49-F238E27FC236}">
                <a16:creationId xmlns:a16="http://schemas.microsoft.com/office/drawing/2014/main" id="{3FC69E52-5CCC-4C61-9326-4B704BD33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0" name="Rectangle 28">
            <a:extLst>
              <a:ext uri="{FF2B5EF4-FFF2-40B4-BE49-F238E27FC236}">
                <a16:creationId xmlns:a16="http://schemas.microsoft.com/office/drawing/2014/main" id="{FF613078-C954-4AAC-B2AC-AF3997D586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2" name="Rectangle 29">
            <a:extLst>
              <a:ext uri="{FF2B5EF4-FFF2-40B4-BE49-F238E27FC236}">
                <a16:creationId xmlns:a16="http://schemas.microsoft.com/office/drawing/2014/main" id="{29A158D4-8753-45B9-939E-0926960B2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4" name="Isosceles Triangle 83">
            <a:extLst>
              <a:ext uri="{FF2B5EF4-FFF2-40B4-BE49-F238E27FC236}">
                <a16:creationId xmlns:a16="http://schemas.microsoft.com/office/drawing/2014/main" id="{34FD1545-5F8E-416B-9805-DD6D2C3D3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6" name="Diagram 5">
            <a:extLst>
              <a:ext uri="{FF2B5EF4-FFF2-40B4-BE49-F238E27FC236}">
                <a16:creationId xmlns:a16="http://schemas.microsoft.com/office/drawing/2014/main" id="{17BFC605-913A-8739-133C-5D2CD0509D32}"/>
              </a:ext>
            </a:extLst>
          </p:cNvPr>
          <p:cNvGraphicFramePr/>
          <p:nvPr>
            <p:extLst>
              <p:ext uri="{D42A27DB-BD31-4B8C-83A1-F6EECF244321}">
                <p14:modId xmlns:p14="http://schemas.microsoft.com/office/powerpoint/2010/main" val="406638569"/>
              </p:ext>
            </p:extLst>
          </p:nvPr>
        </p:nvGraphicFramePr>
        <p:xfrm>
          <a:off x="2349664" y="1099849"/>
          <a:ext cx="8647124" cy="5222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40210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Words in a white background&#10;&#10;AI-generated content may be incorrect.">
            <a:extLst>
              <a:ext uri="{FF2B5EF4-FFF2-40B4-BE49-F238E27FC236}">
                <a16:creationId xmlns:a16="http://schemas.microsoft.com/office/drawing/2014/main" id="{067129C7-3783-F982-65BF-53779C2CBB38}"/>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colorTemperature colorTemp="6200"/>
                    </a14:imgEffect>
                    <a14:imgEffect>
                      <a14:brightnessContrast contrast="-2000"/>
                    </a14:imgEffect>
                  </a14:imgLayer>
                </a14:imgProps>
              </a:ext>
              <a:ext uri="{28A0092B-C50C-407E-A947-70E740481C1C}">
                <a14:useLocalDpi xmlns:a14="http://schemas.microsoft.com/office/drawing/2010/main" val="0"/>
              </a:ext>
            </a:extLst>
          </a:blip>
          <a:srcRect l="3111" r="3111"/>
          <a:stretch>
            <a:fillRect/>
          </a:stretch>
        </p:blipFill>
        <p:spPr>
          <a:xfrm>
            <a:off x="353962" y="1046966"/>
            <a:ext cx="5305532" cy="2984362"/>
          </a:xfrm>
          <a:prstGeom prst="rect">
            <a:avLst/>
          </a:prstGeom>
          <a:noFill/>
          <a:ln w="190500" cap="sq">
            <a:solidFill>
              <a:schemeClr val="accent1"/>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B80C49D1-53DC-2A7E-12CD-8F7CC501ECF6}"/>
              </a:ext>
            </a:extLst>
          </p:cNvPr>
          <p:cNvSpPr txBox="1"/>
          <p:nvPr/>
        </p:nvSpPr>
        <p:spPr>
          <a:xfrm>
            <a:off x="6096000" y="1046966"/>
            <a:ext cx="3224981" cy="3046988"/>
          </a:xfrm>
          <a:prstGeom prst="rect">
            <a:avLst/>
          </a:prstGeom>
          <a:noFill/>
        </p:spPr>
        <p:txBody>
          <a:bodyPr wrap="square" rtlCol="0">
            <a:spAutoFit/>
          </a:bodyPr>
          <a:lstStyle/>
          <a:p>
            <a:pPr algn="just"/>
            <a:r>
              <a:rPr lang="en-US" sz="2400" dirty="0">
                <a:solidFill>
                  <a:schemeClr val="accent6">
                    <a:lumMod val="20000"/>
                    <a:lumOff val="80000"/>
                  </a:schemeClr>
                </a:solidFill>
              </a:rPr>
              <a:t>Sustainability refers to operating in a way that meets present hospitality needs without compromising the ability of future generations to meet theirs.</a:t>
            </a:r>
          </a:p>
        </p:txBody>
      </p:sp>
      <p:sp>
        <p:nvSpPr>
          <p:cNvPr id="7" name="TextBox 6">
            <a:extLst>
              <a:ext uri="{FF2B5EF4-FFF2-40B4-BE49-F238E27FC236}">
                <a16:creationId xmlns:a16="http://schemas.microsoft.com/office/drawing/2014/main" id="{D7BC706D-1C55-4FD6-12F6-D6C23D18F4C5}"/>
              </a:ext>
            </a:extLst>
          </p:cNvPr>
          <p:cNvSpPr txBox="1"/>
          <p:nvPr/>
        </p:nvSpPr>
        <p:spPr>
          <a:xfrm>
            <a:off x="757083" y="4980037"/>
            <a:ext cx="8072284" cy="830997"/>
          </a:xfrm>
          <a:prstGeom prst="rect">
            <a:avLst/>
          </a:prstGeom>
          <a:noFill/>
        </p:spPr>
        <p:txBody>
          <a:bodyPr wrap="square" rtlCol="0">
            <a:spAutoFit/>
          </a:bodyPr>
          <a:lstStyle/>
          <a:p>
            <a:pPr algn="just"/>
            <a:r>
              <a:rPr lang="en-US" sz="2400" dirty="0">
                <a:solidFill>
                  <a:schemeClr val="accent6">
                    <a:lumMod val="20000"/>
                    <a:lumOff val="80000"/>
                  </a:schemeClr>
                </a:solidFill>
              </a:rPr>
              <a:t>Includes reducing environmental harm, supporting local communities, and ensuring economic viability long-term.</a:t>
            </a:r>
            <a:endParaRPr lang="en-US" sz="3200" dirty="0">
              <a:solidFill>
                <a:schemeClr val="accent6">
                  <a:lumMod val="20000"/>
                  <a:lumOff val="80000"/>
                </a:schemeClr>
              </a:solidFill>
            </a:endParaRPr>
          </a:p>
        </p:txBody>
      </p:sp>
    </p:spTree>
    <p:extLst>
      <p:ext uri="{BB962C8B-B14F-4D97-AF65-F5344CB8AC3E}">
        <p14:creationId xmlns:p14="http://schemas.microsoft.com/office/powerpoint/2010/main" val="3135110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1C5EA2A-10BF-4B5E-ACC8-8A766A0949A6}"/>
              </a:ext>
            </a:extLst>
          </p:cNvPr>
          <p:cNvSpPr>
            <a:spLocks noGrp="1"/>
          </p:cNvSpPr>
          <p:nvPr>
            <p:ph type="ctrTitle"/>
          </p:nvPr>
        </p:nvSpPr>
        <p:spPr>
          <a:xfrm>
            <a:off x="4640827" y="127091"/>
            <a:ext cx="3220914" cy="816078"/>
          </a:xfrm>
        </p:spPr>
        <p:txBody>
          <a:bodyPr vert="horz" lIns="91440" tIns="45720" rIns="91440" bIns="45720" rtlCol="0" anchor="b">
            <a:normAutofit/>
          </a:bodyPr>
          <a:lstStyle/>
          <a:p>
            <a:pPr algn="r"/>
            <a:r>
              <a:rPr lang="en-US" sz="4000" dirty="0">
                <a:solidFill>
                  <a:schemeClr val="tx1"/>
                </a:solidFill>
              </a:rPr>
              <a:t>MAIN AREAS</a:t>
            </a:r>
          </a:p>
        </p:txBody>
      </p:sp>
      <p:sp>
        <p:nvSpPr>
          <p:cNvPr id="12" name="Subtitle 11">
            <a:extLst>
              <a:ext uri="{FF2B5EF4-FFF2-40B4-BE49-F238E27FC236}">
                <a16:creationId xmlns:a16="http://schemas.microsoft.com/office/drawing/2014/main" id="{AEAC0465-1751-47C8-9200-CF24EEB5E133}"/>
              </a:ext>
            </a:extLst>
          </p:cNvPr>
          <p:cNvSpPr>
            <a:spLocks noGrp="1"/>
          </p:cNvSpPr>
          <p:nvPr>
            <p:ph type="subTitle" idx="1"/>
          </p:nvPr>
        </p:nvSpPr>
        <p:spPr>
          <a:xfrm>
            <a:off x="4640827" y="1039219"/>
            <a:ext cx="7217759" cy="5225299"/>
          </a:xfrm>
        </p:spPr>
        <p:txBody>
          <a:bodyPr vert="horz" lIns="91440" tIns="45720" rIns="91440" bIns="45720" rtlCol="0" anchor="t">
            <a:noAutofit/>
          </a:bodyPr>
          <a:lstStyle/>
          <a:p>
            <a:r>
              <a:rPr lang="en-US" dirty="0">
                <a:solidFill>
                  <a:schemeClr val="accent6">
                    <a:lumMod val="20000"/>
                    <a:lumOff val="80000"/>
                  </a:schemeClr>
                </a:solidFill>
              </a:rPr>
              <a:t>1. Energy Efficiency &amp; Renewable Energy, example: </a:t>
            </a:r>
            <a:r>
              <a:rPr lang="en-US" dirty="0">
                <a:solidFill>
                  <a:schemeClr val="tx1"/>
                </a:solidFill>
              </a:rPr>
              <a:t>motion-sensor lighting, key-card energy controls, and energy management systems to reduce carbon emissions.</a:t>
            </a:r>
            <a:endParaRPr lang="en-US" dirty="0">
              <a:solidFill>
                <a:schemeClr val="accent6">
                  <a:lumMod val="20000"/>
                  <a:lumOff val="80000"/>
                </a:schemeClr>
              </a:solidFill>
            </a:endParaRPr>
          </a:p>
          <a:p>
            <a:r>
              <a:rPr lang="en-US" dirty="0">
                <a:solidFill>
                  <a:schemeClr val="accent6">
                    <a:lumMod val="20000"/>
                    <a:lumOff val="80000"/>
                  </a:schemeClr>
                </a:solidFill>
              </a:rPr>
              <a:t>2. Water Conservation, example: </a:t>
            </a:r>
            <a:r>
              <a:rPr lang="en-US" dirty="0">
                <a:solidFill>
                  <a:schemeClr val="tx1"/>
                </a:solidFill>
              </a:rPr>
              <a:t>low-consumption fixtures in bathrooms.</a:t>
            </a:r>
            <a:endParaRPr lang="en-US" dirty="0">
              <a:solidFill>
                <a:schemeClr val="accent6">
                  <a:lumMod val="20000"/>
                  <a:lumOff val="80000"/>
                </a:schemeClr>
              </a:solidFill>
            </a:endParaRPr>
          </a:p>
          <a:p>
            <a:r>
              <a:rPr lang="en-US" dirty="0">
                <a:solidFill>
                  <a:schemeClr val="accent6">
                    <a:lumMod val="20000"/>
                    <a:lumOff val="80000"/>
                  </a:schemeClr>
                </a:solidFill>
              </a:rPr>
              <a:t>3. Waste Management &amp; Recycling, example: </a:t>
            </a:r>
            <a:r>
              <a:rPr lang="en-US" dirty="0">
                <a:solidFill>
                  <a:schemeClr val="tx1"/>
                </a:solidFill>
              </a:rPr>
              <a:t>Minimizing landfill waste.</a:t>
            </a:r>
            <a:endParaRPr lang="en-US" dirty="0">
              <a:solidFill>
                <a:schemeClr val="accent6">
                  <a:lumMod val="20000"/>
                  <a:lumOff val="80000"/>
                </a:schemeClr>
              </a:solidFill>
            </a:endParaRPr>
          </a:p>
          <a:p>
            <a:r>
              <a:rPr lang="en-US" dirty="0">
                <a:solidFill>
                  <a:schemeClr val="accent6">
                    <a:lumMod val="20000"/>
                    <a:lumOff val="80000"/>
                  </a:schemeClr>
                </a:solidFill>
              </a:rPr>
              <a:t>4. Sustainable Sourcing, example: buying from certified sustainable suppliers .</a:t>
            </a:r>
          </a:p>
          <a:p>
            <a:r>
              <a:rPr lang="en-US" dirty="0">
                <a:solidFill>
                  <a:schemeClr val="accent6">
                    <a:lumMod val="20000"/>
                    <a:lumOff val="80000"/>
                  </a:schemeClr>
                </a:solidFill>
              </a:rPr>
              <a:t>5. Green Building &amp; Renovation, example: </a:t>
            </a:r>
            <a:r>
              <a:rPr lang="en-US" dirty="0">
                <a:solidFill>
                  <a:schemeClr val="tx1"/>
                </a:solidFill>
              </a:rPr>
              <a:t>BREEAM sustainability standards</a:t>
            </a:r>
            <a:endParaRPr lang="en-US" cap="all" dirty="0">
              <a:solidFill>
                <a:schemeClr val="accent6">
                  <a:lumMod val="20000"/>
                  <a:lumOff val="80000"/>
                </a:schemeClr>
              </a:solidFill>
            </a:endParaRPr>
          </a:p>
        </p:txBody>
      </p:sp>
      <p:pic>
        <p:nvPicPr>
          <p:cNvPr id="7" name="Picture Placeholder 17">
            <a:extLst>
              <a:ext uri="{FF2B5EF4-FFF2-40B4-BE49-F238E27FC236}">
                <a16:creationId xmlns:a16="http://schemas.microsoft.com/office/drawing/2014/main" id="{17AE28DB-6A67-4368-B973-0AF9753460B7}"/>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25194" r="25194"/>
          <a:stretch/>
        </p:blipFill>
        <p:spPr>
          <a:xfrm>
            <a:off x="333414" y="535130"/>
            <a:ext cx="3996849" cy="537752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71229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F993C45-B237-4CD5-A232-CD2DFFF5AB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BE9EA4F6-F0E3-4DB3-8F82-B91A1F693A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3A7345F-1794-4777-80F8-B67B01BE7F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EB4062E-9879-4D6E-8C9A-55D81D61C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E0E1E50E-9B56-49FC-AC93-34C80F438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86CF095-2697-4E6D-832B-E71B7C8D6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A93A2EA0-D245-490B-A61D-8B32A8DF4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6BAC7BF2-009C-48C7-A7F2-2139B507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7D60F62B-3828-4F12-B884-8A8925325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D8A41293-53F5-4380-B216-EB66A4353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A6DDE673-E05B-400B-B6E1-335E425D8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1" name="Rectangle 20">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7" name="Straight Connector 2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50B40D4D-7F07-EC78-9176-D88B89B1A04E}"/>
              </a:ext>
            </a:extLst>
          </p:cNvPr>
          <p:cNvSpPr>
            <a:spLocks noGrp="1"/>
          </p:cNvSpPr>
          <p:nvPr>
            <p:ph type="subTitle" idx="1"/>
          </p:nvPr>
        </p:nvSpPr>
        <p:spPr>
          <a:xfrm>
            <a:off x="896572" y="1810991"/>
            <a:ext cx="9998983" cy="4601098"/>
          </a:xfrm>
        </p:spPr>
        <p:txBody>
          <a:bodyPr vert="horz" lIns="91440" tIns="45720" rIns="91440" bIns="45720" rtlCol="0" anchor="t">
            <a:normAutofit/>
          </a:bodyPr>
          <a:lstStyle/>
          <a:p>
            <a:pPr marL="342900" indent="-342900" algn="just">
              <a:lnSpc>
                <a:spcPct val="150000"/>
              </a:lnSpc>
              <a:buFont typeface="Arial" panose="020B0604020202020204" pitchFamily="34" charset="0"/>
              <a:buChar char="•"/>
            </a:pPr>
            <a:r>
              <a:rPr lang="en-US" dirty="0">
                <a:solidFill>
                  <a:schemeClr val="accent6">
                    <a:lumMod val="20000"/>
                    <a:lumOff val="80000"/>
                  </a:schemeClr>
                </a:solidFill>
              </a:rPr>
              <a:t>Sustainability as a Strategic Imperative</a:t>
            </a:r>
          </a:p>
          <a:p>
            <a:pPr marL="342900" indent="-342900" algn="just">
              <a:lnSpc>
                <a:spcPct val="150000"/>
              </a:lnSpc>
              <a:buFont typeface="Arial" panose="020B0604020202020204" pitchFamily="34" charset="0"/>
              <a:buChar char="•"/>
            </a:pPr>
            <a:r>
              <a:rPr lang="en-US" dirty="0">
                <a:solidFill>
                  <a:schemeClr val="accent6">
                    <a:lumMod val="20000"/>
                    <a:lumOff val="80000"/>
                  </a:schemeClr>
                </a:solidFill>
              </a:rPr>
              <a:t>Global Goals and Industry Pressure: Marriott aligns with Science-Based Targets Initiative (SBTi) and aims for net-zero by 2050, with a 50% reduction by 2030 </a:t>
            </a:r>
          </a:p>
          <a:p>
            <a:pPr marL="342900" indent="-342900" algn="just">
              <a:lnSpc>
                <a:spcPct val="150000"/>
              </a:lnSpc>
              <a:buFont typeface="Arial" panose="020B0604020202020204" pitchFamily="34" charset="0"/>
              <a:buChar char="•"/>
            </a:pPr>
            <a:r>
              <a:rPr lang="en-US" dirty="0">
                <a:solidFill>
                  <a:schemeClr val="accent6">
                    <a:lumMod val="20000"/>
                    <a:lumOff val="80000"/>
                  </a:schemeClr>
                </a:solidFill>
              </a:rPr>
              <a:t>Marriott’s “Serve 360” and UK Application</a:t>
            </a:r>
          </a:p>
          <a:p>
            <a:pPr marL="342900" indent="-342900" algn="just">
              <a:lnSpc>
                <a:spcPct val="150000"/>
              </a:lnSpc>
              <a:buFont typeface="Arial" panose="020B0604020202020204" pitchFamily="34" charset="0"/>
              <a:buChar char="•"/>
            </a:pPr>
            <a:r>
              <a:rPr lang="en-US" dirty="0">
                <a:solidFill>
                  <a:schemeClr val="accent6">
                    <a:lumMod val="20000"/>
                    <a:lumOff val="80000"/>
                  </a:schemeClr>
                </a:solidFill>
              </a:rPr>
              <a:t>Challenges and Criticisms</a:t>
            </a:r>
          </a:p>
          <a:p>
            <a:pPr marL="342900" indent="-342900" algn="just">
              <a:lnSpc>
                <a:spcPct val="150000"/>
              </a:lnSpc>
              <a:buFont typeface="Arial" panose="020B0604020202020204" pitchFamily="34" charset="0"/>
              <a:buChar char="•"/>
            </a:pPr>
            <a:r>
              <a:rPr lang="en-US" dirty="0">
                <a:solidFill>
                  <a:schemeClr val="accent6">
                    <a:lumMod val="20000"/>
                    <a:lumOff val="80000"/>
                  </a:schemeClr>
                </a:solidFill>
              </a:rPr>
              <a:t>Guest Preferences and Financial Incentives</a:t>
            </a:r>
          </a:p>
        </p:txBody>
      </p:sp>
      <p:sp>
        <p:nvSpPr>
          <p:cNvPr id="2" name="Title 1">
            <a:extLst>
              <a:ext uri="{FF2B5EF4-FFF2-40B4-BE49-F238E27FC236}">
                <a16:creationId xmlns:a16="http://schemas.microsoft.com/office/drawing/2014/main" id="{C6952F22-C404-70A5-B4AC-A72D608A13A0}"/>
              </a:ext>
            </a:extLst>
          </p:cNvPr>
          <p:cNvSpPr>
            <a:spLocks noGrp="1"/>
          </p:cNvSpPr>
          <p:nvPr>
            <p:ph type="ctrTitle"/>
          </p:nvPr>
        </p:nvSpPr>
        <p:spPr>
          <a:xfrm>
            <a:off x="1128713" y="218255"/>
            <a:ext cx="5985933" cy="799691"/>
          </a:xfrm>
        </p:spPr>
        <p:txBody>
          <a:bodyPr vert="horz" lIns="91440" tIns="45720" rIns="91440" bIns="45720" rtlCol="0" anchor="b">
            <a:noAutofit/>
          </a:bodyPr>
          <a:lstStyle/>
          <a:p>
            <a:r>
              <a:rPr lang="en-US" sz="4000" dirty="0">
                <a:solidFill>
                  <a:schemeClr val="accent1"/>
                </a:solidFill>
              </a:rPr>
              <a:t>LITERATURE REVIEW</a:t>
            </a:r>
          </a:p>
        </p:txBody>
      </p:sp>
      <p:sp>
        <p:nvSpPr>
          <p:cNvPr id="31"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267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25C164-6C60-2A68-7287-EA4B97737DC8}"/>
              </a:ext>
            </a:extLst>
          </p:cNvPr>
          <p:cNvSpPr>
            <a:spLocks noGrp="1"/>
          </p:cNvSpPr>
          <p:nvPr>
            <p:ph type="title"/>
          </p:nvPr>
        </p:nvSpPr>
        <p:spPr>
          <a:xfrm>
            <a:off x="649223" y="2949676"/>
            <a:ext cx="3273847" cy="1612492"/>
          </a:xfrm>
        </p:spPr>
        <p:txBody>
          <a:bodyPr>
            <a:normAutofit fontScale="90000"/>
          </a:bodyPr>
          <a:lstStyle/>
          <a:p>
            <a:r>
              <a:rPr lang="en-US" sz="4400" dirty="0"/>
              <a:t>METHOD</a:t>
            </a:r>
            <a:br>
              <a:rPr lang="en-US" dirty="0"/>
            </a:br>
            <a:br>
              <a:rPr lang="en-US" dirty="0"/>
            </a:br>
            <a:endParaRPr lang="en-US" dirty="0"/>
          </a:p>
        </p:txBody>
      </p:sp>
      <p:pic>
        <p:nvPicPr>
          <p:cNvPr id="19" name="Picture Placeholder 18" descr="A group of food on a table&#10;&#10;AI-generated content may be incorrect.">
            <a:extLst>
              <a:ext uri="{FF2B5EF4-FFF2-40B4-BE49-F238E27FC236}">
                <a16:creationId xmlns:a16="http://schemas.microsoft.com/office/drawing/2014/main" id="{F4BD5086-7304-1284-62FC-2A7B3F88A9D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9329" b="29329"/>
          <a:stretch/>
        </p:blipFill>
        <p:spPr>
          <a:xfrm>
            <a:off x="2219090" y="68826"/>
            <a:ext cx="7123176" cy="1965960"/>
          </a:xfrm>
        </p:spPr>
      </p:pic>
      <p:grpSp>
        <p:nvGrpSpPr>
          <p:cNvPr id="2" name="Group 1">
            <a:extLst>
              <a:ext uri="{FF2B5EF4-FFF2-40B4-BE49-F238E27FC236}">
                <a16:creationId xmlns:a16="http://schemas.microsoft.com/office/drawing/2014/main" id="{04AC40B1-3977-8E25-8BA9-531386261D8B}"/>
              </a:ext>
            </a:extLst>
          </p:cNvPr>
          <p:cNvGrpSpPr/>
          <p:nvPr/>
        </p:nvGrpSpPr>
        <p:grpSpPr>
          <a:xfrm>
            <a:off x="3598606" y="2330246"/>
            <a:ext cx="7123176" cy="3958373"/>
            <a:chOff x="5340686" y="2260723"/>
            <a:chExt cx="5482840" cy="3821418"/>
          </a:xfrm>
        </p:grpSpPr>
        <p:sp>
          <p:nvSpPr>
            <p:cNvPr id="3" name="Freeform: Shape 2">
              <a:extLst>
                <a:ext uri="{FF2B5EF4-FFF2-40B4-BE49-F238E27FC236}">
                  <a16:creationId xmlns:a16="http://schemas.microsoft.com/office/drawing/2014/main" id="{BF92A03C-44D2-FA68-4837-74F8CC66F7D2}"/>
                </a:ext>
              </a:extLst>
            </p:cNvPr>
            <p:cNvSpPr/>
            <p:nvPr/>
          </p:nvSpPr>
          <p:spPr>
            <a:xfrm>
              <a:off x="6481858" y="2260723"/>
              <a:ext cx="4341668" cy="835171"/>
            </a:xfrm>
            <a:custGeom>
              <a:avLst/>
              <a:gdLst>
                <a:gd name="connsiteX0" fmla="*/ 0 w 4564684"/>
                <a:gd name="connsiteY0" fmla="*/ 0 h 835171"/>
                <a:gd name="connsiteX1" fmla="*/ 4564684 w 4564684"/>
                <a:gd name="connsiteY1" fmla="*/ 0 h 835171"/>
                <a:gd name="connsiteX2" fmla="*/ 4564684 w 4564684"/>
                <a:gd name="connsiteY2" fmla="*/ 835171 h 835171"/>
                <a:gd name="connsiteX3" fmla="*/ 0 w 4564684"/>
                <a:gd name="connsiteY3" fmla="*/ 835171 h 835171"/>
                <a:gd name="connsiteX4" fmla="*/ 0 w 4564684"/>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4684" h="835171">
                  <a:moveTo>
                    <a:pt x="0" y="0"/>
                  </a:moveTo>
                  <a:lnTo>
                    <a:pt x="4564684" y="0"/>
                  </a:lnTo>
                  <a:lnTo>
                    <a:pt x="4564684" y="835171"/>
                  </a:lnTo>
                  <a:lnTo>
                    <a:pt x="0" y="83517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568" tIns="212134" rIns="88568" bIns="212134" numCol="1" spcCol="1270" anchor="ctr" anchorCtr="0">
              <a:noAutofit/>
            </a:bodyPr>
            <a:lstStyle/>
            <a:p>
              <a:pPr marL="0" lvl="0" indent="0" algn="l" defTabSz="800100">
                <a:lnSpc>
                  <a:spcPct val="90000"/>
                </a:lnSpc>
                <a:spcBef>
                  <a:spcPct val="0"/>
                </a:spcBef>
                <a:spcAft>
                  <a:spcPct val="35000"/>
                </a:spcAft>
                <a:buNone/>
              </a:pPr>
              <a:r>
                <a:rPr lang="en-US" sz="2000" kern="1200" dirty="0"/>
                <a:t>Official Marriott platforms: Serve 360, UK hotel webpages, and published sustainability reports  </a:t>
              </a:r>
            </a:p>
          </p:txBody>
        </p:sp>
        <p:sp>
          <p:nvSpPr>
            <p:cNvPr id="4" name="Freeform: Shape 3">
              <a:extLst>
                <a:ext uri="{FF2B5EF4-FFF2-40B4-BE49-F238E27FC236}">
                  <a16:creationId xmlns:a16="http://schemas.microsoft.com/office/drawing/2014/main" id="{12B2F76E-DF3A-192D-B584-4B6974B7A076}"/>
                </a:ext>
              </a:extLst>
            </p:cNvPr>
            <p:cNvSpPr/>
            <p:nvPr/>
          </p:nvSpPr>
          <p:spPr>
            <a:xfrm>
              <a:off x="5340686" y="2260723"/>
              <a:ext cx="1141171" cy="835171"/>
            </a:xfrm>
            <a:custGeom>
              <a:avLst/>
              <a:gdLst>
                <a:gd name="connsiteX0" fmla="*/ 0 w 1141171"/>
                <a:gd name="connsiteY0" fmla="*/ 0 h 835171"/>
                <a:gd name="connsiteX1" fmla="*/ 1141171 w 1141171"/>
                <a:gd name="connsiteY1" fmla="*/ 0 h 835171"/>
                <a:gd name="connsiteX2" fmla="*/ 1141171 w 1141171"/>
                <a:gd name="connsiteY2" fmla="*/ 835171 h 835171"/>
                <a:gd name="connsiteX3" fmla="*/ 0 w 1141171"/>
                <a:gd name="connsiteY3" fmla="*/ 835171 h 835171"/>
                <a:gd name="connsiteX4" fmla="*/ 0 w 1141171"/>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171" h="835171">
                  <a:moveTo>
                    <a:pt x="0" y="0"/>
                  </a:moveTo>
                  <a:lnTo>
                    <a:pt x="1141171" y="0"/>
                  </a:lnTo>
                  <a:lnTo>
                    <a:pt x="1141171" y="835171"/>
                  </a:lnTo>
                  <a:lnTo>
                    <a:pt x="0" y="835171"/>
                  </a:lnTo>
                  <a:lnTo>
                    <a:pt x="0" y="0"/>
                  </a:lnTo>
                  <a:close/>
                </a:path>
              </a:pathLst>
            </a:cu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387" tIns="82496" rIns="60387" bIns="82496" numCol="1" spcCol="1270" anchor="ctr" anchorCtr="0">
              <a:noAutofit/>
            </a:bodyPr>
            <a:lstStyle/>
            <a:p>
              <a:pPr marL="0" lvl="0" indent="0" algn="ctr" defTabSz="1244600">
                <a:lnSpc>
                  <a:spcPct val="100000"/>
                </a:lnSpc>
                <a:spcBef>
                  <a:spcPct val="0"/>
                </a:spcBef>
                <a:spcAft>
                  <a:spcPct val="35000"/>
                </a:spcAft>
                <a:buNone/>
              </a:pPr>
              <a:r>
                <a:rPr lang="en-US" sz="2800" kern="1200"/>
                <a:t>1</a:t>
              </a:r>
              <a:endParaRPr lang="en-US" sz="2800" kern="1200" dirty="0"/>
            </a:p>
          </p:txBody>
        </p:sp>
        <p:sp>
          <p:nvSpPr>
            <p:cNvPr id="5" name="Freeform: Shape 4">
              <a:extLst>
                <a:ext uri="{FF2B5EF4-FFF2-40B4-BE49-F238E27FC236}">
                  <a16:creationId xmlns:a16="http://schemas.microsoft.com/office/drawing/2014/main" id="{DD15909B-B2BD-12B8-4E0C-58B57272A72F}"/>
                </a:ext>
              </a:extLst>
            </p:cNvPr>
            <p:cNvSpPr/>
            <p:nvPr/>
          </p:nvSpPr>
          <p:spPr>
            <a:xfrm>
              <a:off x="6481039" y="3193025"/>
              <a:ext cx="4341668" cy="1071533"/>
            </a:xfrm>
            <a:custGeom>
              <a:avLst/>
              <a:gdLst>
                <a:gd name="connsiteX0" fmla="*/ 0 w 4575392"/>
                <a:gd name="connsiteY0" fmla="*/ 0 h 1071533"/>
                <a:gd name="connsiteX1" fmla="*/ 4575392 w 4575392"/>
                <a:gd name="connsiteY1" fmla="*/ 0 h 1071533"/>
                <a:gd name="connsiteX2" fmla="*/ 4575392 w 4575392"/>
                <a:gd name="connsiteY2" fmla="*/ 1071533 h 1071533"/>
                <a:gd name="connsiteX3" fmla="*/ 0 w 4575392"/>
                <a:gd name="connsiteY3" fmla="*/ 1071533 h 1071533"/>
                <a:gd name="connsiteX4" fmla="*/ 0 w 4575392"/>
                <a:gd name="connsiteY4" fmla="*/ 0 h 1071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5392" h="1071533">
                  <a:moveTo>
                    <a:pt x="0" y="0"/>
                  </a:moveTo>
                  <a:lnTo>
                    <a:pt x="4575392" y="0"/>
                  </a:lnTo>
                  <a:lnTo>
                    <a:pt x="4575392" y="1071533"/>
                  </a:lnTo>
                  <a:lnTo>
                    <a:pt x="0" y="1071533"/>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7616" tIns="212134" rIns="87616" bIns="212134" numCol="1" spcCol="1270" anchor="ctr" anchorCtr="0">
              <a:noAutofit/>
            </a:bodyPr>
            <a:lstStyle/>
            <a:p>
              <a:pPr marL="0" lvl="0" indent="0" algn="l" defTabSz="889000">
                <a:lnSpc>
                  <a:spcPct val="90000"/>
                </a:lnSpc>
                <a:spcBef>
                  <a:spcPct val="0"/>
                </a:spcBef>
                <a:spcAft>
                  <a:spcPct val="35000"/>
                </a:spcAft>
                <a:buNone/>
              </a:pPr>
              <a:r>
                <a:rPr lang="en-US" sz="2000" kern="1200" dirty="0"/>
                <a:t>Online journals and academic databases – such as ScienceDirect and the International Journal of Hospitality Management</a:t>
              </a:r>
            </a:p>
          </p:txBody>
        </p:sp>
        <p:sp>
          <p:nvSpPr>
            <p:cNvPr id="6" name="Freeform: Shape 5">
              <a:extLst>
                <a:ext uri="{FF2B5EF4-FFF2-40B4-BE49-F238E27FC236}">
                  <a16:creationId xmlns:a16="http://schemas.microsoft.com/office/drawing/2014/main" id="{24AD349B-39FE-0D32-760E-E163FEB1CAE8}"/>
                </a:ext>
              </a:extLst>
            </p:cNvPr>
            <p:cNvSpPr/>
            <p:nvPr/>
          </p:nvSpPr>
          <p:spPr>
            <a:xfrm>
              <a:off x="5340686" y="3146005"/>
              <a:ext cx="1128912" cy="1165573"/>
            </a:xfrm>
            <a:custGeom>
              <a:avLst/>
              <a:gdLst>
                <a:gd name="connsiteX0" fmla="*/ 0 w 1128912"/>
                <a:gd name="connsiteY0" fmla="*/ 0 h 1165573"/>
                <a:gd name="connsiteX1" fmla="*/ 1128912 w 1128912"/>
                <a:gd name="connsiteY1" fmla="*/ 0 h 1165573"/>
                <a:gd name="connsiteX2" fmla="*/ 1128912 w 1128912"/>
                <a:gd name="connsiteY2" fmla="*/ 1165573 h 1165573"/>
                <a:gd name="connsiteX3" fmla="*/ 0 w 1128912"/>
                <a:gd name="connsiteY3" fmla="*/ 1165573 h 1165573"/>
                <a:gd name="connsiteX4" fmla="*/ 0 w 1128912"/>
                <a:gd name="connsiteY4" fmla="*/ 0 h 11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8912" h="1165573">
                  <a:moveTo>
                    <a:pt x="0" y="0"/>
                  </a:moveTo>
                  <a:lnTo>
                    <a:pt x="1128912" y="0"/>
                  </a:lnTo>
                  <a:lnTo>
                    <a:pt x="1128912" y="1165573"/>
                  </a:lnTo>
                  <a:lnTo>
                    <a:pt x="0" y="1165573"/>
                  </a:lnTo>
                  <a:lnTo>
                    <a:pt x="0" y="0"/>
                  </a:lnTo>
                  <a:close/>
                </a:path>
              </a:pathLst>
            </a:cu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59738" tIns="82496" rIns="59738" bIns="82496" numCol="1" spcCol="1270" anchor="ctr" anchorCtr="0">
              <a:noAutofit/>
            </a:bodyPr>
            <a:lstStyle/>
            <a:p>
              <a:pPr marL="0" lvl="0" indent="0" algn="ctr" defTabSz="1244600">
                <a:lnSpc>
                  <a:spcPct val="100000"/>
                </a:lnSpc>
                <a:spcBef>
                  <a:spcPct val="0"/>
                </a:spcBef>
                <a:spcAft>
                  <a:spcPct val="35000"/>
                </a:spcAft>
                <a:buNone/>
              </a:pPr>
              <a:r>
                <a:rPr lang="en-US" sz="2800" kern="1200"/>
                <a:t>2</a:t>
              </a:r>
              <a:endParaRPr lang="en-US" sz="2800" kern="1200" dirty="0"/>
            </a:p>
          </p:txBody>
        </p:sp>
        <p:sp>
          <p:nvSpPr>
            <p:cNvPr id="7" name="Freeform: Shape 6">
              <a:extLst>
                <a:ext uri="{FF2B5EF4-FFF2-40B4-BE49-F238E27FC236}">
                  <a16:creationId xmlns:a16="http://schemas.microsoft.com/office/drawing/2014/main" id="{B367A356-3C2F-12DE-65DB-6F7E0BF141DB}"/>
                </a:ext>
              </a:extLst>
            </p:cNvPr>
            <p:cNvSpPr/>
            <p:nvPr/>
          </p:nvSpPr>
          <p:spPr>
            <a:xfrm>
              <a:off x="6481857" y="4361689"/>
              <a:ext cx="4340848" cy="835171"/>
            </a:xfrm>
            <a:custGeom>
              <a:avLst/>
              <a:gdLst>
                <a:gd name="connsiteX0" fmla="*/ 0 w 4564684"/>
                <a:gd name="connsiteY0" fmla="*/ 0 h 835171"/>
                <a:gd name="connsiteX1" fmla="*/ 4564684 w 4564684"/>
                <a:gd name="connsiteY1" fmla="*/ 0 h 835171"/>
                <a:gd name="connsiteX2" fmla="*/ 4564684 w 4564684"/>
                <a:gd name="connsiteY2" fmla="*/ 835171 h 835171"/>
                <a:gd name="connsiteX3" fmla="*/ 0 w 4564684"/>
                <a:gd name="connsiteY3" fmla="*/ 835171 h 835171"/>
                <a:gd name="connsiteX4" fmla="*/ 0 w 4564684"/>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4684" h="835171">
                  <a:moveTo>
                    <a:pt x="0" y="0"/>
                  </a:moveTo>
                  <a:lnTo>
                    <a:pt x="4564684" y="0"/>
                  </a:lnTo>
                  <a:lnTo>
                    <a:pt x="4564684" y="835171"/>
                  </a:lnTo>
                  <a:lnTo>
                    <a:pt x="0" y="83517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568" tIns="212134" rIns="88568" bIns="212134" numCol="1" spcCol="1270" anchor="ctr" anchorCtr="0">
              <a:noAutofit/>
            </a:bodyPr>
            <a:lstStyle/>
            <a:p>
              <a:pPr marL="0" lvl="0" indent="0" algn="l" defTabSz="889000">
                <a:lnSpc>
                  <a:spcPct val="90000"/>
                </a:lnSpc>
                <a:spcBef>
                  <a:spcPct val="0"/>
                </a:spcBef>
                <a:spcAft>
                  <a:spcPct val="35000"/>
                </a:spcAft>
                <a:buNone/>
              </a:pPr>
              <a:r>
                <a:rPr lang="en-US" sz="2000" kern="1200" dirty="0"/>
                <a:t>Social media platforms – including LinkedIn, Twitter, and Facebook.</a:t>
              </a:r>
            </a:p>
          </p:txBody>
        </p:sp>
        <p:sp>
          <p:nvSpPr>
            <p:cNvPr id="8" name="Freeform: Shape 7">
              <a:extLst>
                <a:ext uri="{FF2B5EF4-FFF2-40B4-BE49-F238E27FC236}">
                  <a16:creationId xmlns:a16="http://schemas.microsoft.com/office/drawing/2014/main" id="{69E8481F-AF07-91C3-8349-5B32A4C0EEAF}"/>
                </a:ext>
              </a:extLst>
            </p:cNvPr>
            <p:cNvSpPr/>
            <p:nvPr/>
          </p:nvSpPr>
          <p:spPr>
            <a:xfrm>
              <a:off x="5340686" y="4361689"/>
              <a:ext cx="1141171" cy="835171"/>
            </a:xfrm>
            <a:custGeom>
              <a:avLst/>
              <a:gdLst>
                <a:gd name="connsiteX0" fmla="*/ 0 w 1141171"/>
                <a:gd name="connsiteY0" fmla="*/ 0 h 835171"/>
                <a:gd name="connsiteX1" fmla="*/ 1141171 w 1141171"/>
                <a:gd name="connsiteY1" fmla="*/ 0 h 835171"/>
                <a:gd name="connsiteX2" fmla="*/ 1141171 w 1141171"/>
                <a:gd name="connsiteY2" fmla="*/ 835171 h 835171"/>
                <a:gd name="connsiteX3" fmla="*/ 0 w 1141171"/>
                <a:gd name="connsiteY3" fmla="*/ 835171 h 835171"/>
                <a:gd name="connsiteX4" fmla="*/ 0 w 1141171"/>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171" h="835171">
                  <a:moveTo>
                    <a:pt x="0" y="0"/>
                  </a:moveTo>
                  <a:lnTo>
                    <a:pt x="1141171" y="0"/>
                  </a:lnTo>
                  <a:lnTo>
                    <a:pt x="1141171" y="835171"/>
                  </a:lnTo>
                  <a:lnTo>
                    <a:pt x="0" y="835171"/>
                  </a:lnTo>
                  <a:lnTo>
                    <a:pt x="0" y="0"/>
                  </a:lnTo>
                  <a:close/>
                </a:path>
              </a:pathLst>
            </a:cu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387" tIns="82496" rIns="60387" bIns="82496" numCol="1" spcCol="1270" anchor="ctr" anchorCtr="0">
              <a:noAutofit/>
            </a:bodyPr>
            <a:lstStyle/>
            <a:p>
              <a:pPr marL="0" lvl="0" indent="0" algn="ctr" defTabSz="1244600">
                <a:lnSpc>
                  <a:spcPct val="100000"/>
                </a:lnSpc>
                <a:spcBef>
                  <a:spcPct val="0"/>
                </a:spcBef>
                <a:spcAft>
                  <a:spcPct val="35000"/>
                </a:spcAft>
                <a:buNone/>
              </a:pPr>
              <a:r>
                <a:rPr lang="en-US" sz="2800" kern="1200"/>
                <a:t>3</a:t>
              </a:r>
              <a:endParaRPr lang="en-US" sz="2800" kern="1200" dirty="0"/>
            </a:p>
          </p:txBody>
        </p:sp>
        <p:sp>
          <p:nvSpPr>
            <p:cNvPr id="10" name="Freeform: Shape 9">
              <a:extLst>
                <a:ext uri="{FF2B5EF4-FFF2-40B4-BE49-F238E27FC236}">
                  <a16:creationId xmlns:a16="http://schemas.microsoft.com/office/drawing/2014/main" id="{7864DA60-204A-FC10-3178-9489FCEF89BC}"/>
                </a:ext>
              </a:extLst>
            </p:cNvPr>
            <p:cNvSpPr/>
            <p:nvPr/>
          </p:nvSpPr>
          <p:spPr>
            <a:xfrm>
              <a:off x="6481857" y="5246970"/>
              <a:ext cx="4341668" cy="835171"/>
            </a:xfrm>
            <a:custGeom>
              <a:avLst/>
              <a:gdLst>
                <a:gd name="connsiteX0" fmla="*/ 0 w 4564684"/>
                <a:gd name="connsiteY0" fmla="*/ 0 h 835171"/>
                <a:gd name="connsiteX1" fmla="*/ 4564684 w 4564684"/>
                <a:gd name="connsiteY1" fmla="*/ 0 h 835171"/>
                <a:gd name="connsiteX2" fmla="*/ 4564684 w 4564684"/>
                <a:gd name="connsiteY2" fmla="*/ 835171 h 835171"/>
                <a:gd name="connsiteX3" fmla="*/ 0 w 4564684"/>
                <a:gd name="connsiteY3" fmla="*/ 835171 h 835171"/>
                <a:gd name="connsiteX4" fmla="*/ 0 w 4564684"/>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4684" h="835171">
                  <a:moveTo>
                    <a:pt x="0" y="0"/>
                  </a:moveTo>
                  <a:lnTo>
                    <a:pt x="4564684" y="0"/>
                  </a:lnTo>
                  <a:lnTo>
                    <a:pt x="4564684" y="835171"/>
                  </a:lnTo>
                  <a:lnTo>
                    <a:pt x="0" y="83517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568" tIns="212134" rIns="88568" bIns="212134" numCol="1" spcCol="1270" anchor="ctr" anchorCtr="0">
              <a:noAutofit/>
            </a:bodyPr>
            <a:lstStyle/>
            <a:p>
              <a:pPr marL="0" lvl="0" indent="0" algn="l" defTabSz="889000">
                <a:lnSpc>
                  <a:spcPct val="90000"/>
                </a:lnSpc>
                <a:spcBef>
                  <a:spcPct val="0"/>
                </a:spcBef>
                <a:spcAft>
                  <a:spcPct val="35000"/>
                </a:spcAft>
                <a:buNone/>
              </a:pPr>
              <a:r>
                <a:rPr lang="en-US" sz="2000" kern="1200"/>
                <a:t>Guest review portals – including Booking.com and TripAdvisor</a:t>
              </a:r>
              <a:endParaRPr lang="en-US" sz="2000" kern="1200" dirty="0"/>
            </a:p>
          </p:txBody>
        </p:sp>
        <p:sp>
          <p:nvSpPr>
            <p:cNvPr id="12" name="Freeform: Shape 11">
              <a:extLst>
                <a:ext uri="{FF2B5EF4-FFF2-40B4-BE49-F238E27FC236}">
                  <a16:creationId xmlns:a16="http://schemas.microsoft.com/office/drawing/2014/main" id="{3FF34DD7-14DA-CB75-FE92-01CD912190A3}"/>
                </a:ext>
              </a:extLst>
            </p:cNvPr>
            <p:cNvSpPr/>
            <p:nvPr/>
          </p:nvSpPr>
          <p:spPr>
            <a:xfrm>
              <a:off x="5340686" y="5246970"/>
              <a:ext cx="1141171" cy="835171"/>
            </a:xfrm>
            <a:custGeom>
              <a:avLst/>
              <a:gdLst>
                <a:gd name="connsiteX0" fmla="*/ 0 w 1141171"/>
                <a:gd name="connsiteY0" fmla="*/ 0 h 835171"/>
                <a:gd name="connsiteX1" fmla="*/ 1141171 w 1141171"/>
                <a:gd name="connsiteY1" fmla="*/ 0 h 835171"/>
                <a:gd name="connsiteX2" fmla="*/ 1141171 w 1141171"/>
                <a:gd name="connsiteY2" fmla="*/ 835171 h 835171"/>
                <a:gd name="connsiteX3" fmla="*/ 0 w 1141171"/>
                <a:gd name="connsiteY3" fmla="*/ 835171 h 835171"/>
                <a:gd name="connsiteX4" fmla="*/ 0 w 1141171"/>
                <a:gd name="connsiteY4" fmla="*/ 0 h 835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171" h="835171">
                  <a:moveTo>
                    <a:pt x="0" y="0"/>
                  </a:moveTo>
                  <a:lnTo>
                    <a:pt x="1141171" y="0"/>
                  </a:lnTo>
                  <a:lnTo>
                    <a:pt x="1141171" y="835171"/>
                  </a:lnTo>
                  <a:lnTo>
                    <a:pt x="0" y="835171"/>
                  </a:lnTo>
                  <a:lnTo>
                    <a:pt x="0" y="0"/>
                  </a:lnTo>
                  <a:close/>
                </a:path>
              </a:pathLst>
            </a:cu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0387" tIns="82496" rIns="60387" bIns="82496" numCol="1" spcCol="1270" anchor="ctr" anchorCtr="0">
              <a:noAutofit/>
            </a:bodyPr>
            <a:lstStyle/>
            <a:p>
              <a:pPr marL="0" lvl="0" indent="0" algn="ctr" defTabSz="1244600">
                <a:lnSpc>
                  <a:spcPct val="100000"/>
                </a:lnSpc>
                <a:spcBef>
                  <a:spcPct val="0"/>
                </a:spcBef>
                <a:spcAft>
                  <a:spcPct val="35000"/>
                </a:spcAft>
                <a:buNone/>
              </a:pPr>
              <a:r>
                <a:rPr lang="en-US" sz="2800" kern="1200"/>
                <a:t>4</a:t>
              </a:r>
              <a:endParaRPr lang="en-US" sz="2800" kern="1200" dirty="0"/>
            </a:p>
          </p:txBody>
        </p:sp>
      </p:grpSp>
    </p:spTree>
    <p:extLst>
      <p:ext uri="{BB962C8B-B14F-4D97-AF65-F5344CB8AC3E}">
        <p14:creationId xmlns:p14="http://schemas.microsoft.com/office/powerpoint/2010/main" val="656111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245244" y="117987"/>
            <a:ext cx="3323303" cy="1469919"/>
          </a:xfrm>
        </p:spPr>
        <p:txBody>
          <a:bodyPr>
            <a:noAutofit/>
          </a:bodyPr>
          <a:lstStyle/>
          <a:p>
            <a:pPr algn="ctr"/>
            <a:r>
              <a:rPr lang="en-US" dirty="0"/>
              <a:t>PEST ANALYSIS</a:t>
            </a:r>
          </a:p>
        </p:txBody>
      </p:sp>
      <p:pic>
        <p:nvPicPr>
          <p:cNvPr id="4" name="Content Placeholder 3" descr="A group of colorful circles with text&#10;&#10;AI-generated content may be incorrect.">
            <a:extLst>
              <a:ext uri="{FF2B5EF4-FFF2-40B4-BE49-F238E27FC236}">
                <a16:creationId xmlns:a16="http://schemas.microsoft.com/office/drawing/2014/main" id="{45B52857-2682-5BA5-DB88-6C036BFACE4C}"/>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364662" y="2201065"/>
            <a:ext cx="3084469" cy="3183280"/>
          </a:xfrm>
        </p:spPr>
      </p:pic>
      <p:graphicFrame>
        <p:nvGraphicFramePr>
          <p:cNvPr id="3" name="Table Placeholder 2">
            <a:extLst>
              <a:ext uri="{FF2B5EF4-FFF2-40B4-BE49-F238E27FC236}">
                <a16:creationId xmlns:a16="http://schemas.microsoft.com/office/drawing/2014/main" id="{E410A886-0778-53D6-B831-7F38A0E03B64}"/>
              </a:ext>
            </a:extLst>
          </p:cNvPr>
          <p:cNvGraphicFramePr>
            <a:graphicFrameLocks noGrp="1"/>
          </p:cNvGraphicFramePr>
          <p:nvPr>
            <p:ph sz="quarter" idx="14"/>
            <p:extLst>
              <p:ext uri="{D42A27DB-BD31-4B8C-83A1-F6EECF244321}">
                <p14:modId xmlns:p14="http://schemas.microsoft.com/office/powerpoint/2010/main" val="3249568835"/>
              </p:ext>
            </p:extLst>
          </p:nvPr>
        </p:nvGraphicFramePr>
        <p:xfrm>
          <a:off x="3568547" y="660390"/>
          <a:ext cx="8269492" cy="6010797"/>
        </p:xfrm>
        <a:graphic>
          <a:graphicData uri="http://schemas.openxmlformats.org/drawingml/2006/table">
            <a:tbl>
              <a:tblPr firstRow="1" bandRow="1">
                <a:tableStyleId>{5C22544A-7EE6-4342-B048-85BDC9FD1C3A}</a:tableStyleId>
              </a:tblPr>
              <a:tblGrid>
                <a:gridCol w="2074607">
                  <a:extLst>
                    <a:ext uri="{9D8B030D-6E8A-4147-A177-3AD203B41FA5}">
                      <a16:colId xmlns:a16="http://schemas.microsoft.com/office/drawing/2014/main" val="127040821"/>
                    </a:ext>
                  </a:extLst>
                </a:gridCol>
                <a:gridCol w="1948777">
                  <a:extLst>
                    <a:ext uri="{9D8B030D-6E8A-4147-A177-3AD203B41FA5}">
                      <a16:colId xmlns:a16="http://schemas.microsoft.com/office/drawing/2014/main" val="149845700"/>
                    </a:ext>
                  </a:extLst>
                </a:gridCol>
                <a:gridCol w="2053514">
                  <a:extLst>
                    <a:ext uri="{9D8B030D-6E8A-4147-A177-3AD203B41FA5}">
                      <a16:colId xmlns:a16="http://schemas.microsoft.com/office/drawing/2014/main" val="3119692462"/>
                    </a:ext>
                  </a:extLst>
                </a:gridCol>
                <a:gridCol w="2192594">
                  <a:extLst>
                    <a:ext uri="{9D8B030D-6E8A-4147-A177-3AD203B41FA5}">
                      <a16:colId xmlns:a16="http://schemas.microsoft.com/office/drawing/2014/main" val="3472639139"/>
                    </a:ext>
                  </a:extLst>
                </a:gridCol>
              </a:tblGrid>
              <a:tr h="1255917">
                <a:tc>
                  <a:txBody>
                    <a:bodyPr/>
                    <a:lstStyle/>
                    <a:p>
                      <a:pPr algn="ctr"/>
                      <a:r>
                        <a:rPr lang="en-US" sz="2000" dirty="0">
                          <a:latin typeface="+mn-lt"/>
                        </a:rPr>
                        <a:t>POLITICAL</a:t>
                      </a:r>
                    </a:p>
                  </a:txBody>
                  <a:tcPr anchor="ctr"/>
                </a:tc>
                <a:tc>
                  <a:txBody>
                    <a:bodyPr/>
                    <a:lstStyle/>
                    <a:p>
                      <a:pPr algn="ctr"/>
                      <a:r>
                        <a:rPr lang="en-US" sz="2000" dirty="0">
                          <a:latin typeface="+mn-lt"/>
                        </a:rPr>
                        <a:t>ECONOMIC</a:t>
                      </a:r>
                    </a:p>
                  </a:txBody>
                  <a:tcPr anchor="ctr"/>
                </a:tc>
                <a:tc>
                  <a:txBody>
                    <a:bodyPr/>
                    <a:lstStyle/>
                    <a:p>
                      <a:pPr algn="ctr"/>
                      <a:r>
                        <a:rPr lang="en-US" sz="2000" dirty="0">
                          <a:latin typeface="+mn-lt"/>
                        </a:rPr>
                        <a:t>SOCIAL</a:t>
                      </a:r>
                    </a:p>
                  </a:txBody>
                  <a:tcPr anchor="ctr"/>
                </a:tc>
                <a:tc>
                  <a:txBody>
                    <a:bodyPr/>
                    <a:lstStyle/>
                    <a:p>
                      <a:pPr algn="ctr"/>
                      <a:r>
                        <a:rPr lang="en-US" sz="2000" dirty="0">
                          <a:latin typeface="+mn-lt"/>
                        </a:rPr>
                        <a:t>TECHNOLOGICAL</a:t>
                      </a:r>
                    </a:p>
                  </a:txBody>
                  <a:tcPr anchor="ctr"/>
                </a:tc>
                <a:extLst>
                  <a:ext uri="{0D108BD9-81ED-4DB2-BD59-A6C34878D82A}">
                    <a16:rowId xmlns:a16="http://schemas.microsoft.com/office/drawing/2014/main" val="3298013591"/>
                  </a:ext>
                </a:extLst>
              </a:tr>
              <a:tr h="3172493">
                <a:tc>
                  <a:txBody>
                    <a:bodyPr/>
                    <a:lstStyle/>
                    <a:p>
                      <a:pPr algn="ctr"/>
                      <a:r>
                        <a:rPr lang="en-US" sz="1800" b="0" i="0" kern="1200" dirty="0">
                          <a:solidFill>
                            <a:schemeClr val="dk1"/>
                          </a:solidFill>
                          <a:effectLst/>
                          <a:latin typeface="+mn-lt"/>
                          <a:ea typeface="+mn-ea"/>
                          <a:cs typeface="+mn-cs"/>
                        </a:rPr>
                        <a:t>Government regulations and international environmental commitments (e.g., Net Zero targets, BREEAM standards) are driving hotels to adopt sustainable practices and demonstrate corporate environmental responsibility, particularly post-Brexit.</a:t>
                      </a:r>
                      <a:endParaRPr lang="en-US" sz="1400" dirty="0">
                        <a:latin typeface="+mn-lt"/>
                      </a:endParaRPr>
                    </a:p>
                  </a:txBody>
                  <a:tcPr anchor="ctr"/>
                </a:tc>
                <a:tc>
                  <a:txBody>
                    <a:bodyPr/>
                    <a:lstStyle/>
                    <a:p>
                      <a:pPr algn="ctr"/>
                      <a:r>
                        <a:rPr lang="en-US" sz="1800" b="0" i="0" kern="1200" dirty="0">
                          <a:solidFill>
                            <a:schemeClr val="dk1"/>
                          </a:solidFill>
                          <a:effectLst/>
                          <a:latin typeface="+mn-lt"/>
                          <a:ea typeface="+mn-ea"/>
                          <a:cs typeface="+mn-cs"/>
                        </a:rPr>
                        <a:t>Although sustainability initiatives involve high initial costs, they lead to long-term savings. Rising energy prices and ESG-driven consumer spending further incentivize eco-friendly hotel investments.</a:t>
                      </a:r>
                      <a:endParaRPr lang="en-US" sz="1400" dirty="0">
                        <a:latin typeface="+mn-lt"/>
                      </a:endParaRPr>
                    </a:p>
                  </a:txBody>
                  <a:tcPr anchor="ctr"/>
                </a:tc>
                <a:tc>
                  <a:txBody>
                    <a:bodyPr/>
                    <a:lstStyle/>
                    <a:p>
                      <a:pPr algn="ctr"/>
                      <a:r>
                        <a:rPr lang="en-US" sz="1800" b="0" i="0" kern="1200" dirty="0">
                          <a:solidFill>
                            <a:schemeClr val="dk1"/>
                          </a:solidFill>
                          <a:effectLst/>
                          <a:latin typeface="+mn-lt"/>
                          <a:ea typeface="+mn-ea"/>
                          <a:cs typeface="+mn-cs"/>
                        </a:rPr>
                        <a:t>Public demand for eco-conscious travel is growing. Guests expect transparency in sustainability practices, and millennials increasingly prefer sustainable brands, influencing hotel marketing and staffing.</a:t>
                      </a:r>
                      <a:endParaRPr lang="en-US" sz="1400" dirty="0">
                        <a:latin typeface="+mn-lt"/>
                      </a:endParaRPr>
                    </a:p>
                  </a:txBody>
                  <a:tcPr anchor="ctr"/>
                </a:tc>
                <a:tc>
                  <a:txBody>
                    <a:bodyPr/>
                    <a:lstStyle/>
                    <a:p>
                      <a:pPr algn="ctr"/>
                      <a:r>
                        <a:rPr lang="en-US" sz="1800" b="0" i="0" kern="1200" dirty="0">
                          <a:solidFill>
                            <a:schemeClr val="dk1"/>
                          </a:solidFill>
                          <a:effectLst/>
                          <a:latin typeface="+mn-lt"/>
                          <a:ea typeface="+mn-ea"/>
                          <a:cs typeface="+mn-cs"/>
                        </a:rPr>
                        <a:t>Advanced technologies like AI, IoT, and green construction innovations enable resource efficiency and help hotels track and report sustainability performance more effectively.</a:t>
                      </a:r>
                      <a:endParaRPr lang="en-US" sz="1400" dirty="0">
                        <a:latin typeface="+mn-lt"/>
                      </a:endParaRPr>
                    </a:p>
                  </a:txBody>
                  <a:tcPr anchor="ctr"/>
                </a:tc>
                <a:extLst>
                  <a:ext uri="{0D108BD9-81ED-4DB2-BD59-A6C34878D82A}">
                    <a16:rowId xmlns:a16="http://schemas.microsoft.com/office/drawing/2014/main" val="4061031278"/>
                  </a:ext>
                </a:extLst>
              </a:tr>
            </a:tbl>
          </a:graphicData>
        </a:graphic>
      </p:graphicFrame>
    </p:spTree>
    <p:extLst>
      <p:ext uri="{BB962C8B-B14F-4D97-AF65-F5344CB8AC3E}">
        <p14:creationId xmlns:p14="http://schemas.microsoft.com/office/powerpoint/2010/main" val="203592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C7AC30-1251-40E1-9808-1FB902C4C199}"/>
              </a:ext>
            </a:extLst>
          </p:cNvPr>
          <p:cNvSpPr>
            <a:spLocks noGrp="1"/>
          </p:cNvSpPr>
          <p:nvPr>
            <p:ph type="title"/>
          </p:nvPr>
        </p:nvSpPr>
        <p:spPr>
          <a:xfrm>
            <a:off x="532264" y="4762918"/>
            <a:ext cx="3648456" cy="1372405"/>
          </a:xfrm>
        </p:spPr>
        <p:txBody>
          <a:bodyPr anchor="b">
            <a:normAutofit/>
          </a:bodyPr>
          <a:lstStyle/>
          <a:p>
            <a:r>
              <a:rPr lang="en-US" b="1" dirty="0">
                <a:solidFill>
                  <a:schemeClr val="accent1">
                    <a:lumMod val="50000"/>
                  </a:schemeClr>
                </a:solidFill>
                <a:effectLst>
                  <a:glow rad="38100">
                    <a:schemeClr val="bg1">
                      <a:lumMod val="65000"/>
                      <a:lumOff val="35000"/>
                      <a:alpha val="50000"/>
                    </a:schemeClr>
                  </a:glow>
                  <a:outerShdw blurRad="28575" dist="31750" dir="13200000" algn="tl" rotWithShape="0">
                    <a:srgbClr val="000000">
                      <a:alpha val="25000"/>
                    </a:srgbClr>
                  </a:outerShdw>
                </a:effectLst>
              </a:rPr>
              <a:t>POLITICAL FACTORS</a:t>
            </a:r>
          </a:p>
        </p:txBody>
      </p:sp>
      <p:pic>
        <p:nvPicPr>
          <p:cNvPr id="14" name="Picture Placeholder 13">
            <a:extLst>
              <a:ext uri="{FF2B5EF4-FFF2-40B4-BE49-F238E27FC236}">
                <a16:creationId xmlns:a16="http://schemas.microsoft.com/office/drawing/2014/main" id="{284A1AA7-2E90-4B15-88DA-97825B64484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r="6269"/>
          <a:stretch>
            <a:fillRect/>
          </a:stretch>
        </p:blipFill>
        <p:spPr>
          <a:xfrm>
            <a:off x="0" y="12244"/>
            <a:ext cx="4288534" cy="1955984"/>
          </a:xfrm>
          <a:noFill/>
        </p:spPr>
      </p:pic>
      <p:sp>
        <p:nvSpPr>
          <p:cNvPr id="2" name="Subtitle 3">
            <a:extLst>
              <a:ext uri="{FF2B5EF4-FFF2-40B4-BE49-F238E27FC236}">
                <a16:creationId xmlns:a16="http://schemas.microsoft.com/office/drawing/2014/main" id="{395B55D9-B984-C015-9D4E-5E874365BD46}"/>
              </a:ext>
            </a:extLst>
          </p:cNvPr>
          <p:cNvSpPr txBox="1">
            <a:spLocks/>
          </p:cNvSpPr>
          <p:nvPr/>
        </p:nvSpPr>
        <p:spPr>
          <a:xfrm>
            <a:off x="4965291" y="613953"/>
            <a:ext cx="6033635" cy="4545875"/>
          </a:xfrm>
          <a:prstGeom prst="rect">
            <a:avLst/>
          </a:prstGeom>
        </p:spPr>
        <p:txBody>
          <a:bodyPr vert="horz" lIns="91440" tIns="45720" rIns="91440" bIns="45720" rtlCol="0">
            <a:normAutofit/>
          </a:bodyPr>
          <a:lstStyle>
            <a:lvl1pPr marL="342900" indent="-342900" algn="l" defTabSz="914400" rtl="0" eaLnBrk="1" latinLnBrk="0" hangingPunct="1">
              <a:lnSpc>
                <a:spcPct val="110000"/>
              </a:lnSpc>
              <a:spcBef>
                <a:spcPts val="1000"/>
              </a:spcBef>
              <a:buFont typeface="Arial" panose="020B0604020202020204" pitchFamily="34" charset="0"/>
              <a:buChar char="•"/>
              <a:defRPr sz="20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2400" dirty="0">
                <a:solidFill>
                  <a:schemeClr val="accent6">
                    <a:lumMod val="20000"/>
                    <a:lumOff val="80000"/>
                  </a:schemeClr>
                </a:solidFill>
              </a:rPr>
              <a:t>Government climate legislation—especially in the UK—places legal pressure on hotels to meet net-zero targets. Marriott aligns with these mandates through its global “Serve 360” platform and local infrastructure upgrades, though challenges remain in consistent implementation across franchises.</a:t>
            </a:r>
          </a:p>
        </p:txBody>
      </p:sp>
      <p:pic>
        <p:nvPicPr>
          <p:cNvPr id="6" name="Picture 5" descr="A close-up of a sign&#10;&#10;AI-generated content may be incorrect.">
            <a:extLst>
              <a:ext uri="{FF2B5EF4-FFF2-40B4-BE49-F238E27FC236}">
                <a16:creationId xmlns:a16="http://schemas.microsoft.com/office/drawing/2014/main" id="{59B3ABBB-9DA4-AB07-977B-E8E8F529C7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9626" y="5427406"/>
            <a:ext cx="5722374" cy="1430594"/>
          </a:xfrm>
          <a:prstGeom prst="rect">
            <a:avLst/>
          </a:prstGeom>
        </p:spPr>
      </p:pic>
      <p:pic>
        <p:nvPicPr>
          <p:cNvPr id="7" name="Picture 6">
            <a:extLst>
              <a:ext uri="{FF2B5EF4-FFF2-40B4-BE49-F238E27FC236}">
                <a16:creationId xmlns:a16="http://schemas.microsoft.com/office/drawing/2014/main" id="{CD46BD92-E673-A37E-5456-08707317CB81}"/>
              </a:ext>
            </a:extLst>
          </p:cNvPr>
          <p:cNvPicPr>
            <a:picLocks noChangeAspect="1"/>
          </p:cNvPicPr>
          <p:nvPr/>
        </p:nvPicPr>
        <p:blipFill>
          <a:blip r:embed="rId5"/>
          <a:stretch>
            <a:fillRect/>
          </a:stretch>
        </p:blipFill>
        <p:spPr>
          <a:xfrm>
            <a:off x="367182" y="2369573"/>
            <a:ext cx="4345986" cy="1868305"/>
          </a:xfrm>
          <a:prstGeom prst="rect">
            <a:avLst/>
          </a:prstGeom>
        </p:spPr>
      </p:pic>
    </p:spTree>
    <p:extLst>
      <p:ext uri="{BB962C8B-B14F-4D97-AF65-F5344CB8AC3E}">
        <p14:creationId xmlns:p14="http://schemas.microsoft.com/office/powerpoint/2010/main" val="3838234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3854"/>
            <a:ext cx="10780955" cy="894675"/>
          </a:xfrm>
        </p:spPr>
        <p:txBody>
          <a:bodyPr>
            <a:normAutofit/>
          </a:bodyPr>
          <a:lstStyle/>
          <a:p>
            <a:r>
              <a:rPr lang="en-US" b="1" dirty="0">
                <a:solidFill>
                  <a:schemeClr val="accent1">
                    <a:lumMod val="50000"/>
                  </a:schemeClr>
                </a:solidFill>
                <a:effectLst>
                  <a:glow rad="38100">
                    <a:schemeClr val="bg1">
                      <a:lumMod val="65000"/>
                      <a:lumOff val="35000"/>
                      <a:alpha val="50000"/>
                    </a:schemeClr>
                  </a:glow>
                  <a:outerShdw blurRad="28575" dist="31750" dir="13200000" algn="tl" rotWithShape="0">
                    <a:srgbClr val="000000">
                      <a:alpha val="25000"/>
                    </a:srgbClr>
                  </a:outerShdw>
                </a:effectLst>
              </a:rPr>
              <a:t>ECONOMIC FACTORS</a:t>
            </a: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sz="quarter" idx="13"/>
          </p:nvPr>
        </p:nvSpPr>
        <p:spPr>
          <a:xfrm>
            <a:off x="391887" y="1957388"/>
            <a:ext cx="7067004" cy="4536758"/>
          </a:xfrm>
        </p:spPr>
        <p:txBody>
          <a:bodyPr>
            <a:normAutofit/>
          </a:bodyPr>
          <a:lstStyle/>
          <a:p>
            <a:pPr algn="just">
              <a:lnSpc>
                <a:spcPct val="150000"/>
              </a:lnSpc>
            </a:pPr>
            <a:r>
              <a:rPr lang="en-US" sz="2400" dirty="0">
                <a:solidFill>
                  <a:schemeClr val="accent6">
                    <a:lumMod val="20000"/>
                    <a:lumOff val="80000"/>
                  </a:schemeClr>
                </a:solidFill>
              </a:rPr>
              <a:t>While achieving net-zero targets requires significant upfront investment, Marriott demonstrates how sustainability initiatives—like energy-efficient systems, local procurement, and staff training—can lead to long-term cost savings, brand enhancement, and operational efficiency. However, scalability remains a challenge for smaller operators. (Marriott International, 2023).</a:t>
            </a:r>
          </a:p>
        </p:txBody>
      </p:sp>
      <p:pic>
        <p:nvPicPr>
          <p:cNvPr id="11" name="Content Placeholder 10">
            <a:extLst>
              <a:ext uri="{FF2B5EF4-FFF2-40B4-BE49-F238E27FC236}">
                <a16:creationId xmlns:a16="http://schemas.microsoft.com/office/drawing/2014/main" id="{E85594BF-0FC5-688B-B531-7233DECD4502}"/>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tretch/>
        </p:blipFill>
        <p:spPr>
          <a:xfrm>
            <a:off x="7708449" y="1957388"/>
            <a:ext cx="3898214" cy="4900612"/>
          </a:xfrm>
        </p:spPr>
      </p:pic>
    </p:spTree>
    <p:extLst>
      <p:ext uri="{BB962C8B-B14F-4D97-AF65-F5344CB8AC3E}">
        <p14:creationId xmlns:p14="http://schemas.microsoft.com/office/powerpoint/2010/main" val="3959568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B8024964-0E78-500C-0D4D-716409FF9C52}"/>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4106E6C9-091F-5E34-8251-44D93A9E72A5}"/>
              </a:ext>
            </a:extLst>
          </p:cNvPr>
          <p:cNvSpPr>
            <a:spLocks noGrp="1"/>
          </p:cNvSpPr>
          <p:nvPr>
            <p:ph type="ctrTitle"/>
          </p:nvPr>
        </p:nvSpPr>
        <p:spPr>
          <a:xfrm>
            <a:off x="4699819" y="639097"/>
            <a:ext cx="6833420" cy="737527"/>
          </a:xfrm>
        </p:spPr>
        <p:txBody>
          <a:bodyPr vert="horz" lIns="91440" tIns="45720" rIns="91440" bIns="45720" rtlCol="0" anchor="b">
            <a:normAutofit/>
          </a:bodyPr>
          <a:lstStyle/>
          <a:p>
            <a:r>
              <a:rPr lang="en-US" sz="4000" b="1" dirty="0">
                <a:solidFill>
                  <a:schemeClr val="accent1">
                    <a:lumMod val="60000"/>
                    <a:lumOff val="40000"/>
                  </a:schemeClr>
                </a:solidFill>
                <a:effectLst>
                  <a:glow rad="38100">
                    <a:schemeClr val="bg1">
                      <a:lumMod val="65000"/>
                      <a:lumOff val="35000"/>
                      <a:alpha val="50000"/>
                    </a:schemeClr>
                  </a:glow>
                  <a:outerShdw blurRad="28575" dist="31750" dir="13200000" algn="tl" rotWithShape="0">
                    <a:srgbClr val="000000">
                      <a:alpha val="25000"/>
                    </a:srgbClr>
                  </a:outerShdw>
                </a:effectLst>
              </a:rPr>
              <a:t>SOCIAL FACTORS</a:t>
            </a:r>
          </a:p>
        </p:txBody>
      </p:sp>
      <p:sp>
        <p:nvSpPr>
          <p:cNvPr id="12" name="Subtitle 11">
            <a:extLst>
              <a:ext uri="{FF2B5EF4-FFF2-40B4-BE49-F238E27FC236}">
                <a16:creationId xmlns:a16="http://schemas.microsoft.com/office/drawing/2014/main" id="{B0802821-F31B-2EF2-2DD0-96A736F558B7}"/>
              </a:ext>
            </a:extLst>
          </p:cNvPr>
          <p:cNvSpPr>
            <a:spLocks noGrp="1"/>
          </p:cNvSpPr>
          <p:nvPr>
            <p:ph type="subTitle" idx="1"/>
          </p:nvPr>
        </p:nvSpPr>
        <p:spPr>
          <a:xfrm>
            <a:off x="4454434" y="1567544"/>
            <a:ext cx="6322423" cy="4376056"/>
          </a:xfrm>
        </p:spPr>
        <p:txBody>
          <a:bodyPr vert="horz" lIns="91440" tIns="45720" rIns="91440" bIns="45720" rtlCol="0" anchor="t">
            <a:normAutofit fontScale="92500"/>
          </a:bodyPr>
          <a:lstStyle/>
          <a:p>
            <a:pPr algn="just">
              <a:lnSpc>
                <a:spcPct val="160000"/>
              </a:lnSpc>
            </a:pPr>
            <a:r>
              <a:rPr lang="en-US" dirty="0">
                <a:solidFill>
                  <a:schemeClr val="accent6">
                    <a:lumMod val="20000"/>
                    <a:lumOff val="80000"/>
                  </a:schemeClr>
                </a:solidFill>
              </a:rPr>
              <a:t>Sustainability is becoming a key driver in consumer and employee behavior. Marriott UK responds with programs like “Green Stay” and local community partnerships, which help build guest loyalty and strengthen internal culture. However, transparency is critical to avoid greenwashing perceptions. (Booking.com, 2023) </a:t>
            </a:r>
          </a:p>
        </p:txBody>
      </p:sp>
      <p:pic>
        <p:nvPicPr>
          <p:cNvPr id="7" name="Picture Placeholder 17">
            <a:extLst>
              <a:ext uri="{FF2B5EF4-FFF2-40B4-BE49-F238E27FC236}">
                <a16:creationId xmlns:a16="http://schemas.microsoft.com/office/drawing/2014/main" id="{63D350D1-9302-1795-2D26-692E66727967}"/>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9877" r="19877"/>
          <a:stretch/>
        </p:blipFill>
        <p:spPr>
          <a:xfrm>
            <a:off x="333413" y="740238"/>
            <a:ext cx="3836653" cy="477630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90287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bg2">
                <a:lumMod val="40000"/>
                <a:lumOff val="6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9476CDE2-670E-9FBD-4A0D-B20CA94F8A0B}"/>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F5213998-7654-3E1C-0FCD-3C812ACEA8E3}"/>
              </a:ext>
            </a:extLst>
          </p:cNvPr>
          <p:cNvSpPr>
            <a:spLocks noGrp="1"/>
          </p:cNvSpPr>
          <p:nvPr>
            <p:ph type="ctrTitle"/>
          </p:nvPr>
        </p:nvSpPr>
        <p:spPr>
          <a:xfrm>
            <a:off x="924448" y="335700"/>
            <a:ext cx="7797263" cy="727447"/>
          </a:xfrm>
        </p:spPr>
        <p:txBody>
          <a:bodyPr vert="horz" lIns="91440" tIns="45720" rIns="91440" bIns="45720" rtlCol="0" anchor="b">
            <a:noAutofit/>
          </a:bodyPr>
          <a:lstStyle/>
          <a:p>
            <a:pPr algn="ctr"/>
            <a:r>
              <a:rPr lang="en-US" sz="4000" b="1" dirty="0">
                <a:solidFill>
                  <a:schemeClr val="accent1">
                    <a:lumMod val="60000"/>
                    <a:lumOff val="40000"/>
                  </a:schemeClr>
                </a:solidFill>
                <a:effectLst>
                  <a:glow rad="38100">
                    <a:schemeClr val="bg1">
                      <a:lumMod val="65000"/>
                      <a:lumOff val="35000"/>
                      <a:alpha val="50000"/>
                    </a:schemeClr>
                  </a:glow>
                  <a:outerShdw blurRad="28575" dist="31750" dir="13200000" algn="tl" rotWithShape="0">
                    <a:srgbClr val="000000">
                      <a:alpha val="25000"/>
                    </a:srgbClr>
                  </a:outerShdw>
                </a:effectLst>
              </a:rPr>
              <a:t>TECHNOLOGICAL FACTORS</a:t>
            </a:r>
          </a:p>
        </p:txBody>
      </p:sp>
      <p:sp>
        <p:nvSpPr>
          <p:cNvPr id="12" name="Subtitle 11">
            <a:extLst>
              <a:ext uri="{FF2B5EF4-FFF2-40B4-BE49-F238E27FC236}">
                <a16:creationId xmlns:a16="http://schemas.microsoft.com/office/drawing/2014/main" id="{37D37B4E-F791-61D1-CD04-D94A2CCA8091}"/>
              </a:ext>
            </a:extLst>
          </p:cNvPr>
          <p:cNvSpPr>
            <a:spLocks noGrp="1"/>
          </p:cNvSpPr>
          <p:nvPr>
            <p:ph type="subTitle" idx="1"/>
          </p:nvPr>
        </p:nvSpPr>
        <p:spPr>
          <a:xfrm>
            <a:off x="5222129" y="1063147"/>
            <a:ext cx="6220934" cy="4998019"/>
          </a:xfrm>
        </p:spPr>
        <p:txBody>
          <a:bodyPr vert="horz" lIns="91440" tIns="45720" rIns="91440" bIns="45720" rtlCol="0" anchor="t">
            <a:normAutofit fontScale="92500"/>
          </a:bodyPr>
          <a:lstStyle/>
          <a:p>
            <a:pPr algn="just">
              <a:lnSpc>
                <a:spcPct val="160000"/>
              </a:lnSpc>
            </a:pPr>
            <a:r>
              <a:rPr lang="en-US" dirty="0"/>
              <a:t>Technology is a key enabler of sustainability and net-zero goals in hospitality. </a:t>
            </a:r>
          </a:p>
          <a:p>
            <a:pPr algn="just">
              <a:lnSpc>
                <a:spcPct val="160000"/>
              </a:lnSpc>
            </a:pPr>
            <a:r>
              <a:rPr lang="en-US" dirty="0"/>
              <a:t>Marriott uses smart systems, AI tools like Winnow, and green infrastructure to optimize operations and reduce emissions. While tech strengthens brand image and resilience, it also creates pressure for system-wide adaptation, especially in older or franchised properties. (Marriott International, 2023).</a:t>
            </a:r>
            <a:endParaRPr lang="en-US" sz="2100" dirty="0">
              <a:solidFill>
                <a:schemeClr val="tx1"/>
              </a:solidFill>
            </a:endParaRPr>
          </a:p>
        </p:txBody>
      </p:sp>
      <p:pic>
        <p:nvPicPr>
          <p:cNvPr id="7" name="Picture Placeholder 17">
            <a:extLst>
              <a:ext uri="{FF2B5EF4-FFF2-40B4-BE49-F238E27FC236}">
                <a16:creationId xmlns:a16="http://schemas.microsoft.com/office/drawing/2014/main" id="{0A96BEAD-DF69-8559-C028-535814813AAC}"/>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365" t="-4767" r="-2409" b="2595"/>
          <a:stretch>
            <a:fillRect/>
          </a:stretch>
        </p:blipFill>
        <p:spPr>
          <a:xfrm>
            <a:off x="192928" y="1063147"/>
            <a:ext cx="5029200" cy="4297680"/>
          </a:xfrm>
          <a:prstGeom prst="rect">
            <a:avLst/>
          </a:prstGeom>
          <a:noFill/>
        </p:spPr>
      </p:pic>
    </p:spTree>
    <p:extLst>
      <p:ext uri="{BB962C8B-B14F-4D97-AF65-F5344CB8AC3E}">
        <p14:creationId xmlns:p14="http://schemas.microsoft.com/office/powerpoint/2010/main" val="711747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587640" y="388605"/>
            <a:ext cx="4663630" cy="835681"/>
          </a:xfrm>
        </p:spPr>
        <p:txBody>
          <a:bodyPr>
            <a:normAutofit/>
          </a:bodyPr>
          <a:lstStyle/>
          <a:p>
            <a:r>
              <a:rPr lang="en-US" dirty="0"/>
              <a:t>CONCLUSION:</a:t>
            </a:r>
          </a:p>
        </p:txBody>
      </p:sp>
      <p:pic>
        <p:nvPicPr>
          <p:cNvPr id="6" name="Content Placeholder 5">
            <a:extLst>
              <a:ext uri="{FF2B5EF4-FFF2-40B4-BE49-F238E27FC236}">
                <a16:creationId xmlns:a16="http://schemas.microsoft.com/office/drawing/2014/main" id="{7CAFEDCD-2441-D242-B124-8339911367B7}"/>
              </a:ext>
            </a:extLst>
          </p:cNvPr>
          <p:cNvPicPr>
            <a:picLocks noGrp="1" noChangeAspect="1"/>
          </p:cNvPicPr>
          <p:nvPr>
            <p:ph sz="quarter" idx="13"/>
          </p:nvPr>
        </p:nvPicPr>
        <p:blipFill>
          <a:blip r:embed="rId3"/>
          <a:stretch>
            <a:fillRect/>
          </a:stretch>
        </p:blipFill>
        <p:spPr>
          <a:xfrm>
            <a:off x="3096077" y="5102647"/>
            <a:ext cx="9095923" cy="1755353"/>
          </a:xfrm>
        </p:spPr>
      </p:pic>
      <p:sp>
        <p:nvSpPr>
          <p:cNvPr id="7" name="TextBox 6">
            <a:extLst>
              <a:ext uri="{FF2B5EF4-FFF2-40B4-BE49-F238E27FC236}">
                <a16:creationId xmlns:a16="http://schemas.microsoft.com/office/drawing/2014/main" id="{BC9E3CEE-D049-296B-A1B0-17D5A3A27462}"/>
              </a:ext>
            </a:extLst>
          </p:cNvPr>
          <p:cNvSpPr txBox="1"/>
          <p:nvPr/>
        </p:nvSpPr>
        <p:spPr>
          <a:xfrm>
            <a:off x="212639" y="1563920"/>
            <a:ext cx="11766721" cy="3323987"/>
          </a:xfrm>
          <a:prstGeom prst="rect">
            <a:avLst/>
          </a:prstGeom>
          <a:noFill/>
        </p:spPr>
        <p:txBody>
          <a:bodyPr wrap="square" rtlCol="0">
            <a:spAutoFit/>
          </a:bodyPr>
          <a:lstStyle/>
          <a:p>
            <a:r>
              <a:rPr lang="en-US" sz="2400" dirty="0"/>
              <a:t>• Marriott UK demonstrates how sustainability and net-zero goals can be integrated without sacrificing guest experience. </a:t>
            </a:r>
          </a:p>
          <a:p>
            <a:r>
              <a:rPr lang="en-US" sz="2400" dirty="0"/>
              <a:t>• Sustainability is both a responsibility and a strategic advantage. </a:t>
            </a:r>
          </a:p>
          <a:p>
            <a:r>
              <a:rPr lang="en-US" sz="2400" dirty="0"/>
              <a:t>• Future success in hospitality depends on bold, continuous investment in green practices.</a:t>
            </a:r>
          </a:p>
          <a:p>
            <a:pPr marL="285750" indent="-285750">
              <a:buFont typeface="Arial" panose="020B0604020202020204" pitchFamily="34" charset="0"/>
              <a:buChar char="•"/>
            </a:pPr>
            <a:r>
              <a:rPr lang="en-US" sz="2400" dirty="0"/>
              <a:t>Marriott UK proves sustainability can coexist with luxury.</a:t>
            </a:r>
          </a:p>
          <a:p>
            <a:r>
              <a:rPr lang="en-US" sz="2400" dirty="0"/>
              <a:t>• Green practices are both ethical and strategic.</a:t>
            </a:r>
          </a:p>
          <a:p>
            <a:r>
              <a:rPr lang="en-US" sz="2400" dirty="0"/>
              <a:t>• Continued investment is essential for future success.</a:t>
            </a:r>
          </a:p>
          <a:p>
            <a:endParaRPr lang="en-US" dirty="0"/>
          </a:p>
        </p:txBody>
      </p:sp>
    </p:spTree>
    <p:extLst>
      <p:ext uri="{BB962C8B-B14F-4D97-AF65-F5344CB8AC3E}">
        <p14:creationId xmlns:p14="http://schemas.microsoft.com/office/powerpoint/2010/main" val="2098197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8C0691A-7D3D-A6EB-DC01-CB367FF4D6C7}"/>
            </a:ext>
          </a:extLst>
        </p:cNvPr>
        <p:cNvGrpSpPr/>
        <p:nvPr/>
      </p:nvGrpSpPr>
      <p:grpSpPr>
        <a:xfrm>
          <a:off x="0" y="0"/>
          <a:ext cx="0" cy="0"/>
          <a:chOff x="0" y="0"/>
          <a:chExt cx="0" cy="0"/>
        </a:xfrm>
      </p:grpSpPr>
      <p:grpSp>
        <p:nvGrpSpPr>
          <p:cNvPr id="56" name="Group 55">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7" name="Straight Connector 56">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59"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0"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 name="Isosceles Triangle 60">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2"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3"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4"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5" name="Isosceles Triangle 64">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6" name="Isosceles Triangle 65">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18" name="Title 17">
            <a:extLst>
              <a:ext uri="{FF2B5EF4-FFF2-40B4-BE49-F238E27FC236}">
                <a16:creationId xmlns:a16="http://schemas.microsoft.com/office/drawing/2014/main" id="{5CFEE1F3-E9E0-2DC3-5E94-91FCC5C6EF19}"/>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sz="3100">
                <a:solidFill>
                  <a:schemeClr val="accent1"/>
                </a:solidFill>
              </a:rPr>
              <a:t>RECOMMENDATIONS:</a:t>
            </a:r>
          </a:p>
        </p:txBody>
      </p:sp>
      <p:sp>
        <p:nvSpPr>
          <p:cNvPr id="7" name="TextBox 6">
            <a:extLst>
              <a:ext uri="{FF2B5EF4-FFF2-40B4-BE49-F238E27FC236}">
                <a16:creationId xmlns:a16="http://schemas.microsoft.com/office/drawing/2014/main" id="{D2298F67-53E3-B948-A29E-7D1353CA718D}"/>
              </a:ext>
            </a:extLst>
          </p:cNvPr>
          <p:cNvSpPr txBox="1"/>
          <p:nvPr/>
        </p:nvSpPr>
        <p:spPr>
          <a:xfrm>
            <a:off x="5209561" y="1445281"/>
            <a:ext cx="6364130" cy="5048865"/>
          </a:xfrm>
          <a:prstGeom prst="rect">
            <a:avLst/>
          </a:prstGeom>
        </p:spPr>
        <p:txBody>
          <a:bodyPr vert="horz" lIns="91440" tIns="45720" rIns="91440" bIns="45720" rtlCol="0">
            <a:normAutofit fontScale="85000" lnSpcReduction="20000"/>
          </a:bodyPr>
          <a:lstStyle/>
          <a:p>
            <a:pPr>
              <a:lnSpc>
                <a:spcPct val="160000"/>
              </a:lnSpc>
              <a:spcBef>
                <a:spcPts val="1000"/>
              </a:spcBef>
              <a:buClr>
                <a:schemeClr val="accent1"/>
              </a:buClr>
              <a:buSzPct val="80000"/>
              <a:buFont typeface="Wingdings 3" charset="2"/>
              <a:buChar char=""/>
            </a:pPr>
            <a:r>
              <a:rPr lang="en-US" sz="2600" dirty="0"/>
              <a:t>1. Develop UK-Specific Sustainability Action Plans </a:t>
            </a:r>
          </a:p>
          <a:p>
            <a:pPr>
              <a:lnSpc>
                <a:spcPct val="160000"/>
              </a:lnSpc>
              <a:spcBef>
                <a:spcPts val="1000"/>
              </a:spcBef>
              <a:buClr>
                <a:schemeClr val="accent1"/>
              </a:buClr>
              <a:buSzPct val="80000"/>
              <a:buFont typeface="Wingdings 3" charset="2"/>
              <a:buChar char=""/>
            </a:pPr>
            <a:r>
              <a:rPr lang="en-US" sz="2600" dirty="0"/>
              <a:t>2. Invest in Scalable Green Technologies </a:t>
            </a:r>
          </a:p>
          <a:p>
            <a:pPr>
              <a:lnSpc>
                <a:spcPct val="160000"/>
              </a:lnSpc>
              <a:spcBef>
                <a:spcPts val="1000"/>
              </a:spcBef>
              <a:buClr>
                <a:schemeClr val="accent1"/>
              </a:buClr>
              <a:buSzPct val="80000"/>
              <a:buFont typeface="Wingdings 3" charset="2"/>
              <a:buChar char=""/>
            </a:pPr>
            <a:r>
              <a:rPr lang="en-US" sz="2600" dirty="0"/>
              <a:t>3. Enhance Transparency and Guest Communication </a:t>
            </a:r>
          </a:p>
          <a:p>
            <a:pPr>
              <a:lnSpc>
                <a:spcPct val="160000"/>
              </a:lnSpc>
              <a:spcBef>
                <a:spcPts val="1000"/>
              </a:spcBef>
              <a:buClr>
                <a:schemeClr val="accent1"/>
              </a:buClr>
              <a:buSzPct val="80000"/>
              <a:buFont typeface="Wingdings 3" charset="2"/>
              <a:buChar char=""/>
            </a:pPr>
            <a:r>
              <a:rPr lang="en-US" sz="2600" dirty="0"/>
              <a:t>4. Train Staff as Sustainability Ambassadors (Millar &amp; </a:t>
            </a:r>
            <a:r>
              <a:rPr lang="en-US" sz="2600" dirty="0" err="1"/>
              <a:t>Baloglu</a:t>
            </a:r>
            <a:r>
              <a:rPr lang="en-US" sz="2600" dirty="0"/>
              <a:t>, 2011). </a:t>
            </a:r>
          </a:p>
          <a:p>
            <a:pPr>
              <a:lnSpc>
                <a:spcPct val="160000"/>
              </a:lnSpc>
              <a:spcBef>
                <a:spcPts val="1000"/>
              </a:spcBef>
              <a:buClr>
                <a:schemeClr val="accent1"/>
              </a:buClr>
              <a:buSzPct val="80000"/>
              <a:buFont typeface="Wingdings 3" charset="2"/>
              <a:buChar char=""/>
            </a:pPr>
            <a:r>
              <a:rPr lang="en-US" sz="2600" dirty="0"/>
              <a:t>5. Adopt a Locally Embedded, Inclusive Approach</a:t>
            </a:r>
            <a:endParaRPr lang="en-US" sz="2600" dirty="0">
              <a:solidFill>
                <a:schemeClr val="tx1">
                  <a:lumMod val="75000"/>
                  <a:lumOff val="25000"/>
                </a:schemeClr>
              </a:solidFill>
            </a:endParaRPr>
          </a:p>
          <a:p>
            <a:pPr>
              <a:lnSpc>
                <a:spcPct val="16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Content Placeholder 4" descr="A building with many windows&#10;&#10;AI-generated content may be incorrect.">
            <a:extLst>
              <a:ext uri="{FF2B5EF4-FFF2-40B4-BE49-F238E27FC236}">
                <a16:creationId xmlns:a16="http://schemas.microsoft.com/office/drawing/2014/main" id="{64F2D07E-FEBF-5FBD-FDAB-A41781BF1333}"/>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rcRect l="26929" r="4357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8" name="Isosceles Triangle 6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17">
            <a:extLst>
              <a:ext uri="{FF2B5EF4-FFF2-40B4-BE49-F238E27FC236}">
                <a16:creationId xmlns:a16="http://schemas.microsoft.com/office/drawing/2014/main" id="{DC7A4282-BEB7-5E5F-F097-90EFB5574CEA}"/>
              </a:ext>
            </a:extLst>
          </p:cNvPr>
          <p:cNvSpPr txBox="1">
            <a:spLocks/>
          </p:cNvSpPr>
          <p:nvPr/>
        </p:nvSpPr>
        <p:spPr>
          <a:xfrm>
            <a:off x="5627390" y="363854"/>
            <a:ext cx="5802610" cy="835681"/>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4000" kern="1200" spc="-2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RECOMMENDATIONS:</a:t>
            </a:r>
          </a:p>
        </p:txBody>
      </p:sp>
    </p:spTree>
    <p:extLst>
      <p:ext uri="{BB962C8B-B14F-4D97-AF65-F5344CB8AC3E}">
        <p14:creationId xmlns:p14="http://schemas.microsoft.com/office/powerpoint/2010/main" val="2932553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CEDB60-0E6A-C912-682F-BCCCFA33535A}"/>
              </a:ext>
            </a:extLst>
          </p:cNvPr>
          <p:cNvSpPr>
            <a:spLocks noGrp="1"/>
          </p:cNvSpPr>
          <p:nvPr>
            <p:ph type="title"/>
          </p:nvPr>
        </p:nvSpPr>
        <p:spPr>
          <a:xfrm>
            <a:off x="370994" y="222069"/>
            <a:ext cx="7153212" cy="6242740"/>
          </a:xfrm>
        </p:spPr>
        <p:txBody>
          <a:bodyPr>
            <a:noAutofit/>
          </a:bodyPr>
          <a:lstStyle/>
          <a:p>
            <a:r>
              <a:rPr lang="en-US" sz="2000" dirty="0">
                <a:solidFill>
                  <a:schemeClr val="accent6">
                    <a:lumMod val="20000"/>
                    <a:lumOff val="80000"/>
                  </a:schemeClr>
                </a:solidFill>
                <a:latin typeface="+mn-lt"/>
              </a:rPr>
              <a:t>References:</a:t>
            </a:r>
            <a:br>
              <a:rPr lang="en-US" sz="1600" dirty="0">
                <a:solidFill>
                  <a:schemeClr val="accent6">
                    <a:lumMod val="20000"/>
                    <a:lumOff val="80000"/>
                  </a:schemeClr>
                </a:solidFill>
                <a:latin typeface="+mn-lt"/>
              </a:rPr>
            </a:br>
            <a:br>
              <a:rPr lang="en-US" sz="1600" dirty="0">
                <a:solidFill>
                  <a:schemeClr val="accent6">
                    <a:lumMod val="20000"/>
                    <a:lumOff val="80000"/>
                  </a:schemeClr>
                </a:solidFill>
                <a:latin typeface="+mn-lt"/>
              </a:rPr>
            </a:br>
            <a:r>
              <a:rPr lang="en-US" sz="1800" dirty="0" err="1">
                <a:solidFill>
                  <a:schemeClr val="accent6">
                    <a:lumMod val="20000"/>
                    <a:lumOff val="80000"/>
                  </a:schemeClr>
                </a:solidFill>
                <a:latin typeface="+mn-lt"/>
              </a:rPr>
              <a:t>Bohdanowicz</a:t>
            </a:r>
            <a:r>
              <a:rPr lang="en-US" sz="1800" dirty="0">
                <a:solidFill>
                  <a:schemeClr val="accent6">
                    <a:lumMod val="20000"/>
                    <a:lumOff val="80000"/>
                  </a:schemeClr>
                </a:solidFill>
                <a:latin typeface="+mn-lt"/>
              </a:rPr>
              <a:t>, P., 2006. </a:t>
            </a:r>
            <a:r>
              <a:rPr lang="en-US" sz="1800" i="1" dirty="0">
                <a:solidFill>
                  <a:schemeClr val="accent6">
                    <a:lumMod val="20000"/>
                    <a:lumOff val="80000"/>
                  </a:schemeClr>
                </a:solidFill>
                <a:latin typeface="+mn-lt"/>
              </a:rPr>
              <a:t>Environmental awareness and initiatives in the Swedish and Polish hotel industries—survey results</a:t>
            </a:r>
            <a:r>
              <a:rPr lang="en-US" sz="1800" dirty="0">
                <a:solidFill>
                  <a:schemeClr val="accent6">
                    <a:lumMod val="20000"/>
                    <a:lumOff val="80000"/>
                  </a:schemeClr>
                </a:solidFill>
                <a:latin typeface="+mn-lt"/>
              </a:rPr>
              <a:t>. International Journal of Hospitality Management, 25(4), pp.662–682.</a:t>
            </a:r>
            <a:br>
              <a:rPr lang="en-US" sz="1800" dirty="0">
                <a:solidFill>
                  <a:schemeClr val="accent6">
                    <a:lumMod val="20000"/>
                    <a:lumOff val="80000"/>
                  </a:schemeClr>
                </a:solidFill>
                <a:latin typeface="+mn-lt"/>
              </a:rPr>
            </a:br>
            <a:r>
              <a:rPr lang="en-US" sz="1800" dirty="0">
                <a:solidFill>
                  <a:schemeClr val="accent6">
                    <a:lumMod val="20000"/>
                    <a:lumOff val="80000"/>
                  </a:schemeClr>
                </a:solidFill>
                <a:latin typeface="+mn-lt"/>
              </a:rPr>
              <a:t>Booking.com, (2023). </a:t>
            </a:r>
            <a:r>
              <a:rPr lang="en-US" sz="1800" i="1" dirty="0">
                <a:solidFill>
                  <a:schemeClr val="accent6">
                    <a:lumMod val="20000"/>
                    <a:lumOff val="80000"/>
                  </a:schemeClr>
                </a:solidFill>
                <a:latin typeface="+mn-lt"/>
              </a:rPr>
              <a:t>Sustainable Travel Report 2023.</a:t>
            </a:r>
            <a:r>
              <a:rPr lang="en-US" sz="1800" dirty="0">
                <a:solidFill>
                  <a:schemeClr val="accent6">
                    <a:lumMod val="20000"/>
                    <a:lumOff val="80000"/>
                  </a:schemeClr>
                </a:solidFill>
                <a:latin typeface="+mn-lt"/>
              </a:rPr>
              <a:t> Available at: </a:t>
            </a:r>
            <a:r>
              <a:rPr lang="en-US" sz="1800" dirty="0">
                <a:solidFill>
                  <a:schemeClr val="accent6">
                    <a:lumMod val="20000"/>
                    <a:lumOff val="80000"/>
                  </a:schemeClr>
                </a:solidFill>
                <a:latin typeface="+mn-lt"/>
                <a:hlinkClick r:id="rId2">
                  <a:extLst>
                    <a:ext uri="{A12FA001-AC4F-418D-AE19-62706E023703}">
                      <ahyp:hlinkClr xmlns:ahyp="http://schemas.microsoft.com/office/drawing/2018/hyperlinkcolor" val="tx"/>
                    </a:ext>
                  </a:extLst>
                </a:hlinkClick>
              </a:rPr>
              <a:t>https://globalnews.booking.com/bookingcom-sustainable-travel-report-2023</a:t>
            </a:r>
            <a:r>
              <a:rPr lang="en-US" sz="1800" dirty="0">
                <a:solidFill>
                  <a:schemeClr val="accent6">
                    <a:lumMod val="20000"/>
                    <a:lumOff val="80000"/>
                  </a:schemeClr>
                </a:solidFill>
                <a:latin typeface="+mn-lt"/>
              </a:rPr>
              <a:t>. Accessed on 15</a:t>
            </a:r>
            <a:r>
              <a:rPr lang="en-US" sz="1800" baseline="30000" dirty="0">
                <a:solidFill>
                  <a:schemeClr val="accent6">
                    <a:lumMod val="20000"/>
                    <a:lumOff val="80000"/>
                  </a:schemeClr>
                </a:solidFill>
                <a:latin typeface="+mn-lt"/>
              </a:rPr>
              <a:t>th</a:t>
            </a:r>
            <a:r>
              <a:rPr lang="en-US" sz="1800" dirty="0">
                <a:solidFill>
                  <a:schemeClr val="accent6">
                    <a:lumMod val="20000"/>
                    <a:lumOff val="80000"/>
                  </a:schemeClr>
                </a:solidFill>
                <a:latin typeface="+mn-lt"/>
              </a:rPr>
              <a:t> May 2025.</a:t>
            </a:r>
            <a:br>
              <a:rPr lang="en-US" sz="1800" dirty="0">
                <a:solidFill>
                  <a:schemeClr val="accent6">
                    <a:lumMod val="20000"/>
                    <a:lumOff val="80000"/>
                  </a:schemeClr>
                </a:solidFill>
                <a:latin typeface="+mn-lt"/>
              </a:rPr>
            </a:br>
            <a:r>
              <a:rPr lang="en-US" sz="1800" dirty="0">
                <a:solidFill>
                  <a:schemeClr val="accent6">
                    <a:lumMod val="20000"/>
                    <a:lumOff val="80000"/>
                  </a:schemeClr>
                </a:solidFill>
                <a:latin typeface="+mn-lt"/>
              </a:rPr>
              <a:t>Khatter, A. (2023). </a:t>
            </a:r>
            <a:r>
              <a:rPr lang="en-US" sz="1800" i="1" dirty="0">
                <a:solidFill>
                  <a:schemeClr val="accent6">
                    <a:lumMod val="20000"/>
                    <a:lumOff val="80000"/>
                  </a:schemeClr>
                </a:solidFill>
                <a:latin typeface="+mn-lt"/>
              </a:rPr>
              <a:t>Challenges and Solutions for Environmental Sustainability in the Hospitality Sector. </a:t>
            </a:r>
            <a:r>
              <a:rPr lang="en-US" sz="1800" dirty="0">
                <a:solidFill>
                  <a:schemeClr val="accent6">
                    <a:lumMod val="20000"/>
                    <a:lumOff val="80000"/>
                  </a:schemeClr>
                </a:solidFill>
                <a:latin typeface="+mn-lt"/>
              </a:rPr>
              <a:t>Sustainability.</a:t>
            </a:r>
            <a:br>
              <a:rPr lang="en-US" sz="1800" dirty="0">
                <a:solidFill>
                  <a:schemeClr val="accent6">
                    <a:lumMod val="20000"/>
                    <a:lumOff val="80000"/>
                  </a:schemeClr>
                </a:solidFill>
                <a:latin typeface="+mn-lt"/>
              </a:rPr>
            </a:br>
            <a:r>
              <a:rPr lang="en-US" sz="1800" dirty="0">
                <a:solidFill>
                  <a:schemeClr val="accent6">
                    <a:lumMod val="20000"/>
                    <a:lumOff val="80000"/>
                  </a:schemeClr>
                </a:solidFill>
                <a:latin typeface="+mn-lt"/>
              </a:rPr>
              <a:t>Marriott International, (2023)</a:t>
            </a:r>
            <a:r>
              <a:rPr lang="en-US" sz="1800" i="1" dirty="0">
                <a:solidFill>
                  <a:schemeClr val="accent6">
                    <a:lumMod val="20000"/>
                    <a:lumOff val="80000"/>
                  </a:schemeClr>
                </a:solidFill>
                <a:latin typeface="+mn-lt"/>
              </a:rPr>
              <a:t>. Serve 360: Sustainability and Social Impact Platform. </a:t>
            </a:r>
            <a:r>
              <a:rPr lang="en-US" sz="1800" dirty="0">
                <a:solidFill>
                  <a:schemeClr val="accent6">
                    <a:lumMod val="20000"/>
                    <a:lumOff val="80000"/>
                  </a:schemeClr>
                </a:solidFill>
                <a:latin typeface="+mn-lt"/>
              </a:rPr>
              <a:t>Available at: </a:t>
            </a:r>
            <a:r>
              <a:rPr lang="en-US" sz="1800" dirty="0">
                <a:solidFill>
                  <a:schemeClr val="accent6">
                    <a:lumMod val="20000"/>
                    <a:lumOff val="80000"/>
                  </a:schemeClr>
                </a:solidFill>
                <a:latin typeface="+mn-lt"/>
                <a:hlinkClick r:id="rId3">
                  <a:extLst>
                    <a:ext uri="{A12FA001-AC4F-418D-AE19-62706E023703}">
                      <ahyp:hlinkClr xmlns:ahyp="http://schemas.microsoft.com/office/drawing/2018/hyperlinkcolor" val="tx"/>
                    </a:ext>
                  </a:extLst>
                </a:hlinkClick>
              </a:rPr>
              <a:t>https://www.marriott.com/about/corporate-social-responsibility.mi</a:t>
            </a:r>
            <a:r>
              <a:rPr lang="en-US" sz="1800" dirty="0">
                <a:solidFill>
                  <a:schemeClr val="accent6">
                    <a:lumMod val="20000"/>
                    <a:lumOff val="80000"/>
                  </a:schemeClr>
                </a:solidFill>
                <a:latin typeface="+mn-lt"/>
              </a:rPr>
              <a:t>. Accessed on 14th May 2025.</a:t>
            </a:r>
            <a:br>
              <a:rPr lang="en-US" sz="1800" i="1" dirty="0">
                <a:solidFill>
                  <a:schemeClr val="accent6">
                    <a:lumMod val="20000"/>
                    <a:lumOff val="80000"/>
                  </a:schemeClr>
                </a:solidFill>
                <a:latin typeface="+mn-lt"/>
              </a:rPr>
            </a:br>
            <a:r>
              <a:rPr lang="en-US" sz="1800" dirty="0">
                <a:solidFill>
                  <a:schemeClr val="accent6">
                    <a:lumMod val="20000"/>
                    <a:lumOff val="80000"/>
                  </a:schemeClr>
                </a:solidFill>
                <a:latin typeface="+mn-lt"/>
              </a:rPr>
              <a:t>Marriott UK, (2024). </a:t>
            </a:r>
            <a:r>
              <a:rPr lang="en-US" sz="1800" i="1" dirty="0">
                <a:solidFill>
                  <a:schemeClr val="accent6">
                    <a:lumMod val="20000"/>
                    <a:lumOff val="80000"/>
                  </a:schemeClr>
                </a:solidFill>
                <a:latin typeface="+mn-lt"/>
              </a:rPr>
              <a:t>Marriott Hotels UK Property Pages and Sustainability Highlights. </a:t>
            </a:r>
            <a:r>
              <a:rPr lang="en-US" sz="1800" dirty="0">
                <a:solidFill>
                  <a:schemeClr val="accent6">
                    <a:lumMod val="20000"/>
                    <a:lumOff val="80000"/>
                  </a:schemeClr>
                </a:solidFill>
                <a:latin typeface="+mn-lt"/>
              </a:rPr>
              <a:t>Available at: </a:t>
            </a:r>
            <a:r>
              <a:rPr lang="en-US" sz="1800" dirty="0">
                <a:solidFill>
                  <a:schemeClr val="accent6">
                    <a:lumMod val="20000"/>
                    <a:lumOff val="80000"/>
                  </a:schemeClr>
                </a:solidFill>
                <a:latin typeface="+mn-lt"/>
                <a:hlinkClick r:id="rId4">
                  <a:extLst>
                    <a:ext uri="{A12FA001-AC4F-418D-AE19-62706E023703}">
                      <ahyp:hlinkClr xmlns:ahyp="http://schemas.microsoft.com/office/drawing/2018/hyperlinkcolor" val="tx"/>
                    </a:ext>
                  </a:extLst>
                </a:hlinkClick>
              </a:rPr>
              <a:t>https://www.marriott.co.uk</a:t>
            </a:r>
            <a:r>
              <a:rPr lang="en-US" sz="1800" dirty="0">
                <a:solidFill>
                  <a:schemeClr val="accent6">
                    <a:lumMod val="20000"/>
                    <a:lumOff val="80000"/>
                  </a:schemeClr>
                </a:solidFill>
                <a:latin typeface="+mn-lt"/>
              </a:rPr>
              <a:t>. Accessed 10th May 2025.</a:t>
            </a:r>
            <a:br>
              <a:rPr lang="en-US" sz="1800" i="1" dirty="0">
                <a:solidFill>
                  <a:schemeClr val="accent6">
                    <a:lumMod val="20000"/>
                    <a:lumOff val="80000"/>
                  </a:schemeClr>
                </a:solidFill>
                <a:latin typeface="+mn-lt"/>
              </a:rPr>
            </a:br>
            <a:r>
              <a:rPr lang="en-US" sz="1800" dirty="0">
                <a:solidFill>
                  <a:schemeClr val="accent6">
                    <a:lumMod val="20000"/>
                    <a:lumOff val="80000"/>
                  </a:schemeClr>
                </a:solidFill>
                <a:latin typeface="+mn-lt"/>
              </a:rPr>
              <a:t>Millar, M., </a:t>
            </a:r>
            <a:r>
              <a:rPr lang="en-US" sz="1800" dirty="0" err="1">
                <a:solidFill>
                  <a:schemeClr val="accent6">
                    <a:lumMod val="20000"/>
                    <a:lumOff val="80000"/>
                  </a:schemeClr>
                </a:solidFill>
                <a:latin typeface="+mn-lt"/>
              </a:rPr>
              <a:t>Baloglu</a:t>
            </a:r>
            <a:r>
              <a:rPr lang="en-US" sz="1800" dirty="0">
                <a:solidFill>
                  <a:schemeClr val="accent6">
                    <a:lumMod val="20000"/>
                    <a:lumOff val="80000"/>
                  </a:schemeClr>
                </a:solidFill>
                <a:latin typeface="+mn-lt"/>
              </a:rPr>
              <a:t>, S., 2011.</a:t>
            </a:r>
            <a:r>
              <a:rPr lang="en-US" sz="1800" i="1" dirty="0">
                <a:solidFill>
                  <a:schemeClr val="accent6">
                    <a:lumMod val="20000"/>
                    <a:lumOff val="80000"/>
                  </a:schemeClr>
                </a:solidFill>
                <a:latin typeface="+mn-lt"/>
              </a:rPr>
              <a:t> Hotel guests’ preferences for green guest room attributes. </a:t>
            </a:r>
            <a:r>
              <a:rPr lang="en-US" sz="1800" dirty="0">
                <a:solidFill>
                  <a:schemeClr val="accent6">
                    <a:lumMod val="20000"/>
                    <a:lumOff val="80000"/>
                  </a:schemeClr>
                </a:solidFill>
                <a:latin typeface="+mn-lt"/>
              </a:rPr>
              <a:t>Cornell Hospitality Quarterly 52 (3).</a:t>
            </a:r>
            <a:br>
              <a:rPr lang="en-US" sz="6600" dirty="0">
                <a:latin typeface="+mn-lt"/>
              </a:rPr>
            </a:br>
            <a:endParaRPr lang="en-US" sz="1600" dirty="0">
              <a:solidFill>
                <a:schemeClr val="accent6">
                  <a:lumMod val="20000"/>
                  <a:lumOff val="80000"/>
                </a:schemeClr>
              </a:solidFill>
              <a:latin typeface="+mn-lt"/>
            </a:endParaRPr>
          </a:p>
        </p:txBody>
      </p:sp>
      <p:pic>
        <p:nvPicPr>
          <p:cNvPr id="52" name="Picture Placeholder 51">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20974" r="20974"/>
          <a:stretch/>
        </p:blipFill>
        <p:spPr>
          <a:xfrm>
            <a:off x="7698386" y="1160206"/>
            <a:ext cx="4122620" cy="1841819"/>
          </a:xfrm>
        </p:spPr>
      </p:pic>
      <p:sp>
        <p:nvSpPr>
          <p:cNvPr id="33" name="Subtitle 32">
            <a:extLst>
              <a:ext uri="{FF2B5EF4-FFF2-40B4-BE49-F238E27FC236}">
                <a16:creationId xmlns:a16="http://schemas.microsoft.com/office/drawing/2014/main" id="{0EEAA874-288B-4330-9FA4-F1144ACD46DE}"/>
              </a:ext>
            </a:extLst>
          </p:cNvPr>
          <p:cNvSpPr>
            <a:spLocks noGrp="1"/>
          </p:cNvSpPr>
          <p:nvPr>
            <p:ph type="body" sz="quarter" idx="15"/>
          </p:nvPr>
        </p:nvSpPr>
        <p:spPr>
          <a:xfrm>
            <a:off x="7976616" y="4910328"/>
            <a:ext cx="3566160" cy="1554480"/>
          </a:xfrm>
        </p:spPr>
        <p:txBody>
          <a:bodyPr>
            <a:normAutofit/>
          </a:bodyPr>
          <a:lstStyle/>
          <a:p>
            <a:r>
              <a:rPr lang="en-US" b="1" dirty="0"/>
              <a:t>OVIDIU-MARIO TRASC</a:t>
            </a:r>
          </a:p>
          <a:p>
            <a:r>
              <a:rPr lang="en-US" b="1" dirty="0"/>
              <a:t>2206244</a:t>
            </a:r>
          </a:p>
          <a:p>
            <a:endParaRPr lang="en-US" dirty="0"/>
          </a:p>
        </p:txBody>
      </p:sp>
    </p:spTree>
    <p:extLst>
      <p:ext uri="{BB962C8B-B14F-4D97-AF65-F5344CB8AC3E}">
        <p14:creationId xmlns:p14="http://schemas.microsoft.com/office/powerpoint/2010/main" val="7676112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Background xmlns="71af3243-3dd4-4a8d-8c0d-dd76da1f02a5">false</Background>
    <Status xmlns="71af3243-3dd4-4a8d-8c0d-dd76da1f02a5">Not started</Status>
    <TaxCatchAll xmlns="230e9df3-be65-4c73-a93b-d1236ebd677e" xsi:nil="true"/>
    <ImageTagsTaxHTField xmlns="71af3243-3dd4-4a8d-8c0d-dd76da1f02a5">
      <Terms xmlns="http://schemas.microsoft.com/office/infopath/2007/PartnerControls"/>
    </ImageTagsTaxHTField>
    <Image xmlns="71af3243-3dd4-4a8d-8c0d-dd76da1f02a5">
      <Url xsi:nil="true"/>
      <Description xsi:nil="true"/>
    </Image>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5E4B3662-E706-427A-8C63-55F1C5B1CAE0}">
  <ds:schemaRefs>
    <ds:schemaRef ds:uri="http://schemas.microsoft.com/sharepoint/v3/contenttype/forms"/>
  </ds:schemaRefs>
</ds:datastoreItem>
</file>

<file path=customXml/itemProps2.xml><?xml version="1.0" encoding="utf-8"?>
<ds:datastoreItem xmlns:ds="http://schemas.openxmlformats.org/officeDocument/2006/customXml" ds:itemID="{2DD5551C-388C-42EB-B1BB-B0BF4434B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526E5B-BE06-44ED-944C-46B3BE1A406A}">
  <ds:schemaRefs>
    <ds:schemaRef ds:uri="http://schemas.microsoft.com/office/2006/metadata/properties"/>
    <ds:schemaRef ds:uri="http://schemas.microsoft.com/office/infopath/2007/PartnerControls"/>
    <ds:schemaRef ds:uri="71af3243-3dd4-4a8d-8c0d-dd76da1f02a5"/>
    <ds:schemaRef ds:uri="230e9df3-be65-4c73-a93b-d1236ebd677e"/>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0</TotalTime>
  <Words>984</Words>
  <Application>Microsoft Office PowerPoint</Application>
  <PresentationFormat>Widescreen</PresentationFormat>
  <Paragraphs>96</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Avenir Next LT Pro</vt:lpstr>
      <vt:lpstr>Calibri</vt:lpstr>
      <vt:lpstr>Trebuchet MS</vt:lpstr>
      <vt:lpstr>Wingdings 3</vt:lpstr>
      <vt:lpstr>Facet</vt:lpstr>
      <vt:lpstr>Sustainability and net-zero targets in the hotel industry.  Case study  Marriott Hotels in UK</vt:lpstr>
      <vt:lpstr>STRUCTURE</vt:lpstr>
      <vt:lpstr>PowerPoint Presentation</vt:lpstr>
      <vt:lpstr>PowerPoint Presentation</vt:lpstr>
      <vt:lpstr>MAIN AREAS</vt:lpstr>
      <vt:lpstr>LITERATURE REVIEW</vt:lpstr>
      <vt:lpstr>METHOD  </vt:lpstr>
      <vt:lpstr>PEST ANALYSIS</vt:lpstr>
      <vt:lpstr>POLITICAL FACTORS</vt:lpstr>
      <vt:lpstr>ECONOMIC FACTORS</vt:lpstr>
      <vt:lpstr>SOCIAL FACTORS</vt:lpstr>
      <vt:lpstr>TECHNOLOGICAL FACTORS</vt:lpstr>
      <vt:lpstr>CONCLUSION:</vt:lpstr>
      <vt:lpstr>RECOMMENDATIONS:</vt:lpstr>
      <vt:lpstr>References:  Bohdanowicz, P., 2006. Environmental awareness and initiatives in the Swedish and Polish hotel industries—survey results. International Journal of Hospitality Management, 25(4), pp.662–682. Booking.com, (2023). Sustainable Travel Report 2023. Available at: https://globalnews.booking.com/bookingcom-sustainable-travel-report-2023. Accessed on 15th May 2025. Khatter, A. (2023). Challenges and Solutions for Environmental Sustainability in the Hospitality Sector. Sustainability. Marriott International, (2023). Serve 360: Sustainability and Social Impact Platform. Available at: https://www.marriott.com/about/corporate-social-responsibility.mi. Accessed on 14th May 2025. Marriott UK, (2024). Marriott Hotels UK Property Pages and Sustainability Highlights. Available at: https://www.marriott.co.uk. Accessed 10th May 2025. Millar, M., Baloglu, S., 2011. Hotel guests’ preferences for green guest room attributes. Cornell Hospitality Quarterly 52 (3).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Catalina Trasc</dc:creator>
  <cp:lastModifiedBy>Catalina Trasc</cp:lastModifiedBy>
  <cp:revision>22</cp:revision>
  <dcterms:created xsi:type="dcterms:W3CDTF">2025-05-21T17:42:18Z</dcterms:created>
  <dcterms:modified xsi:type="dcterms:W3CDTF">2025-06-09T17:50:44Z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0x01010079F111ED35F8CC479449609E8A0923A6</vt:lpwstr>
  </property>
</Properties>
</file>