
<file path=[Content_Types].xml><?xml version="1.0" encoding="utf-8"?>
<Types xmlns="http://schemas.openxmlformats.org/package/2006/content-types">
  <Default Extension="png" ContentType="image/png"/>
  <Default Extension="mov" ContentType="video/quicktime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  <p:sldMasterId id="2147483766" r:id="rId2"/>
  </p:sldMasterIdLst>
  <p:notesMasterIdLst>
    <p:notesMasterId r:id="rId35"/>
  </p:notesMasterIdLst>
  <p:sldIdLst>
    <p:sldId id="256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305" r:id="rId18"/>
    <p:sldId id="321" r:id="rId19"/>
    <p:sldId id="306" r:id="rId20"/>
    <p:sldId id="307" r:id="rId21"/>
    <p:sldId id="308" r:id="rId22"/>
    <p:sldId id="309" r:id="rId23"/>
    <p:sldId id="310" r:id="rId24"/>
    <p:sldId id="311" r:id="rId25"/>
    <p:sldId id="312" r:id="rId26"/>
    <p:sldId id="313" r:id="rId27"/>
    <p:sldId id="314" r:id="rId28"/>
    <p:sldId id="315" r:id="rId29"/>
    <p:sldId id="316" r:id="rId30"/>
    <p:sldId id="317" r:id="rId31"/>
    <p:sldId id="318" r:id="rId32"/>
    <p:sldId id="319" r:id="rId33"/>
    <p:sldId id="320" r:id="rId34"/>
  </p:sldIdLst>
  <p:sldSz cx="13004800" cy="9753600"/>
  <p:notesSz cx="6858000" cy="9144000"/>
  <p:defaultTextStyle>
    <a:lvl1pPr algn="ctr" defTabSz="584200">
      <a:defRPr sz="3600">
        <a:latin typeface="+mn-lt"/>
        <a:ea typeface="+mn-ea"/>
        <a:cs typeface="+mn-cs"/>
        <a:sym typeface="Helvetica Light"/>
      </a:defRPr>
    </a:lvl1pPr>
    <a:lvl2pPr indent="228600" algn="ctr" defTabSz="584200">
      <a:defRPr sz="3600">
        <a:latin typeface="+mn-lt"/>
        <a:ea typeface="+mn-ea"/>
        <a:cs typeface="+mn-cs"/>
        <a:sym typeface="Helvetica Light"/>
      </a:defRPr>
    </a:lvl2pPr>
    <a:lvl3pPr indent="457200" algn="ctr" defTabSz="584200">
      <a:defRPr sz="3600">
        <a:latin typeface="+mn-lt"/>
        <a:ea typeface="+mn-ea"/>
        <a:cs typeface="+mn-cs"/>
        <a:sym typeface="Helvetica Light"/>
      </a:defRPr>
    </a:lvl3pPr>
    <a:lvl4pPr indent="685800" algn="ctr" defTabSz="584200">
      <a:defRPr sz="3600">
        <a:latin typeface="+mn-lt"/>
        <a:ea typeface="+mn-ea"/>
        <a:cs typeface="+mn-cs"/>
        <a:sym typeface="Helvetica Light"/>
      </a:defRPr>
    </a:lvl4pPr>
    <a:lvl5pPr indent="914400" algn="ctr" defTabSz="584200">
      <a:defRPr sz="3600">
        <a:latin typeface="+mn-lt"/>
        <a:ea typeface="+mn-ea"/>
        <a:cs typeface="+mn-cs"/>
        <a:sym typeface="Helvetica Light"/>
      </a:defRPr>
    </a:lvl5pPr>
    <a:lvl6pPr indent="1143000" algn="ctr" defTabSz="584200">
      <a:defRPr sz="3600">
        <a:latin typeface="+mn-lt"/>
        <a:ea typeface="+mn-ea"/>
        <a:cs typeface="+mn-cs"/>
        <a:sym typeface="Helvetica Light"/>
      </a:defRPr>
    </a:lvl6pPr>
    <a:lvl7pPr indent="1371600" algn="ctr" defTabSz="584200">
      <a:defRPr sz="3600">
        <a:latin typeface="+mn-lt"/>
        <a:ea typeface="+mn-ea"/>
        <a:cs typeface="+mn-cs"/>
        <a:sym typeface="Helvetica Light"/>
      </a:defRPr>
    </a:lvl7pPr>
    <a:lvl8pPr indent="1600200" algn="ctr" defTabSz="584200">
      <a:defRPr sz="3600">
        <a:latin typeface="+mn-lt"/>
        <a:ea typeface="+mn-ea"/>
        <a:cs typeface="+mn-cs"/>
        <a:sym typeface="Helvetica Light"/>
      </a:defRPr>
    </a:lvl8pPr>
    <a:lvl9pPr indent="1828800" algn="ctr" defTabSz="584200">
      <a:defRPr sz="3600"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>
        <p15:guide id="1" orient="horz" pos="3072">
          <p15:clr>
            <a:srgbClr val="A4A3A4"/>
          </p15:clr>
        </p15:guide>
        <p15:guide id="2" pos="409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00882B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4"/>
    <p:restoredTop sz="73193" autoAdjust="0"/>
  </p:normalViewPr>
  <p:slideViewPr>
    <p:cSldViewPr snapToGrid="0" snapToObjects="1">
      <p:cViewPr varScale="1">
        <p:scale>
          <a:sx n="35" d="100"/>
          <a:sy n="35" d="100"/>
        </p:scale>
        <p:origin x="1432" y="192"/>
      </p:cViewPr>
      <p:guideLst>
        <p:guide orient="horz" pos="3072"/>
        <p:guide pos="4096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0" name="Shape 3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  <p:extLst>
      <p:ext uri="{BB962C8B-B14F-4D97-AF65-F5344CB8AC3E}">
        <p14:creationId xmlns:p14="http://schemas.microsoft.com/office/powerpoint/2010/main" val="645818845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</p:spTree>
    <p:extLst>
      <p:ext uri="{BB962C8B-B14F-4D97-AF65-F5344CB8AC3E}">
        <p14:creationId xmlns:p14="http://schemas.microsoft.com/office/powerpoint/2010/main" val="3260502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211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5600" y="1596249"/>
            <a:ext cx="9753600" cy="3395698"/>
          </a:xfrm>
        </p:spPr>
        <p:txBody>
          <a:bodyPr anchor="b"/>
          <a:lstStyle>
            <a:lvl1pPr algn="ctr">
              <a:defRPr sz="6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5600" y="5122898"/>
            <a:ext cx="9753600" cy="2354862"/>
          </a:xfrm>
        </p:spPr>
        <p:txBody>
          <a:bodyPr/>
          <a:lstStyle>
            <a:lvl1pPr marL="0" indent="0" algn="ctr">
              <a:buNone/>
              <a:defRPr sz="2560"/>
            </a:lvl1pPr>
            <a:lvl2pPr marL="487695" indent="0" algn="ctr">
              <a:buNone/>
              <a:defRPr sz="2133"/>
            </a:lvl2pPr>
            <a:lvl3pPr marL="975390" indent="0" algn="ctr">
              <a:buNone/>
              <a:defRPr sz="1920"/>
            </a:lvl3pPr>
            <a:lvl4pPr marL="1463086" indent="0" algn="ctr">
              <a:buNone/>
              <a:defRPr sz="1707"/>
            </a:lvl4pPr>
            <a:lvl5pPr marL="1950781" indent="0" algn="ctr">
              <a:buNone/>
              <a:defRPr sz="1707"/>
            </a:lvl5pPr>
            <a:lvl6pPr marL="2438476" indent="0" algn="ctr">
              <a:buNone/>
              <a:defRPr sz="1707"/>
            </a:lvl6pPr>
            <a:lvl7pPr marL="2926171" indent="0" algn="ctr">
              <a:buNone/>
              <a:defRPr sz="1707"/>
            </a:lvl7pPr>
            <a:lvl8pPr marL="3413867" indent="0" algn="ctr">
              <a:buNone/>
              <a:defRPr sz="1707"/>
            </a:lvl8pPr>
            <a:lvl9pPr marL="3901562" indent="0" algn="ctr">
              <a:buNone/>
              <a:defRPr sz="1707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FFB9B-9FB8-469E-96F9-4D32314110B6}" type="datetimeFigureOut">
              <a:rPr lang="en-US" smtClean="0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smtClean="0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7307" y="2431628"/>
            <a:ext cx="11216640" cy="4057226"/>
          </a:xfrm>
        </p:spPr>
        <p:txBody>
          <a:bodyPr anchor="b"/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307" y="6527237"/>
            <a:ext cx="11216640" cy="2133599"/>
          </a:xfrm>
        </p:spPr>
        <p:txBody>
          <a:bodyPr/>
          <a:lstStyle>
            <a:lvl1pPr marL="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1pPr>
            <a:lvl2pPr marL="487695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2pPr>
            <a:lvl3pPr marL="97539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463086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4pPr>
            <a:lvl5pPr marL="1950781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5pPr>
            <a:lvl6pPr marL="2438476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6pPr>
            <a:lvl7pPr marL="2926171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7pPr>
            <a:lvl8pPr marL="3413867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8pPr>
            <a:lvl9pPr marL="3901562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4080" y="2596444"/>
            <a:ext cx="5527040" cy="61885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83680" y="2596444"/>
            <a:ext cx="5527040" cy="61885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5774" y="519290"/>
            <a:ext cx="11216640" cy="188524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5775" y="2390987"/>
            <a:ext cx="5501639" cy="1171786"/>
          </a:xfrm>
        </p:spPr>
        <p:txBody>
          <a:bodyPr anchor="b"/>
          <a:lstStyle>
            <a:lvl1pPr marL="0" indent="0">
              <a:buNone/>
              <a:defRPr sz="2560" b="1"/>
            </a:lvl1pPr>
            <a:lvl2pPr marL="487695" indent="0">
              <a:buNone/>
              <a:defRPr sz="2133" b="1"/>
            </a:lvl2pPr>
            <a:lvl3pPr marL="975390" indent="0">
              <a:buNone/>
              <a:defRPr sz="1920" b="1"/>
            </a:lvl3pPr>
            <a:lvl4pPr marL="1463086" indent="0">
              <a:buNone/>
              <a:defRPr sz="1707" b="1"/>
            </a:lvl4pPr>
            <a:lvl5pPr marL="1950781" indent="0">
              <a:buNone/>
              <a:defRPr sz="1707" b="1"/>
            </a:lvl5pPr>
            <a:lvl6pPr marL="2438476" indent="0">
              <a:buNone/>
              <a:defRPr sz="1707" b="1"/>
            </a:lvl6pPr>
            <a:lvl7pPr marL="2926171" indent="0">
              <a:buNone/>
              <a:defRPr sz="1707" b="1"/>
            </a:lvl7pPr>
            <a:lvl8pPr marL="3413867" indent="0">
              <a:buNone/>
              <a:defRPr sz="1707" b="1"/>
            </a:lvl8pPr>
            <a:lvl9pPr marL="3901562" indent="0">
              <a:buNone/>
              <a:defRPr sz="170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5775" y="3562773"/>
            <a:ext cx="5501639" cy="5240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83680" y="2390987"/>
            <a:ext cx="5528734" cy="1171786"/>
          </a:xfrm>
        </p:spPr>
        <p:txBody>
          <a:bodyPr anchor="b"/>
          <a:lstStyle>
            <a:lvl1pPr marL="0" indent="0">
              <a:buNone/>
              <a:defRPr sz="2560" b="1"/>
            </a:lvl1pPr>
            <a:lvl2pPr marL="487695" indent="0">
              <a:buNone/>
              <a:defRPr sz="2133" b="1"/>
            </a:lvl2pPr>
            <a:lvl3pPr marL="975390" indent="0">
              <a:buNone/>
              <a:defRPr sz="1920" b="1"/>
            </a:lvl3pPr>
            <a:lvl4pPr marL="1463086" indent="0">
              <a:buNone/>
              <a:defRPr sz="1707" b="1"/>
            </a:lvl4pPr>
            <a:lvl5pPr marL="1950781" indent="0">
              <a:buNone/>
              <a:defRPr sz="1707" b="1"/>
            </a:lvl5pPr>
            <a:lvl6pPr marL="2438476" indent="0">
              <a:buNone/>
              <a:defRPr sz="1707" b="1"/>
            </a:lvl6pPr>
            <a:lvl7pPr marL="2926171" indent="0">
              <a:buNone/>
              <a:defRPr sz="1707" b="1"/>
            </a:lvl7pPr>
            <a:lvl8pPr marL="3413867" indent="0">
              <a:buNone/>
              <a:defRPr sz="1707" b="1"/>
            </a:lvl8pPr>
            <a:lvl9pPr marL="3901562" indent="0">
              <a:buNone/>
              <a:defRPr sz="170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83680" y="3562773"/>
            <a:ext cx="5528734" cy="5240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5774" y="650240"/>
            <a:ext cx="4194386" cy="2275840"/>
          </a:xfrm>
        </p:spPr>
        <p:txBody>
          <a:bodyPr anchor="b"/>
          <a:lstStyle>
            <a:lvl1pPr>
              <a:defRPr sz="3413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8734" y="1404338"/>
            <a:ext cx="6583680" cy="6931378"/>
          </a:xfrm>
        </p:spPr>
        <p:txBody>
          <a:bodyPr/>
          <a:lstStyle>
            <a:lvl1pPr>
              <a:defRPr sz="3413"/>
            </a:lvl1pPr>
            <a:lvl2pPr>
              <a:defRPr sz="2987"/>
            </a:lvl2pPr>
            <a:lvl3pPr>
              <a:defRPr sz="256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5774" y="2926080"/>
            <a:ext cx="4194386" cy="5420925"/>
          </a:xfrm>
        </p:spPr>
        <p:txBody>
          <a:bodyPr/>
          <a:lstStyle>
            <a:lvl1pPr marL="0" indent="0">
              <a:buNone/>
              <a:defRPr sz="1707"/>
            </a:lvl1pPr>
            <a:lvl2pPr marL="487695" indent="0">
              <a:buNone/>
              <a:defRPr sz="1493"/>
            </a:lvl2pPr>
            <a:lvl3pPr marL="975390" indent="0">
              <a:buNone/>
              <a:defRPr sz="1280"/>
            </a:lvl3pPr>
            <a:lvl4pPr marL="1463086" indent="0">
              <a:buNone/>
              <a:defRPr sz="1067"/>
            </a:lvl4pPr>
            <a:lvl5pPr marL="1950781" indent="0">
              <a:buNone/>
              <a:defRPr sz="1067"/>
            </a:lvl5pPr>
            <a:lvl6pPr marL="2438476" indent="0">
              <a:buNone/>
              <a:defRPr sz="1067"/>
            </a:lvl6pPr>
            <a:lvl7pPr marL="2926171" indent="0">
              <a:buNone/>
              <a:defRPr sz="1067"/>
            </a:lvl7pPr>
            <a:lvl8pPr marL="3413867" indent="0">
              <a:buNone/>
              <a:defRPr sz="1067"/>
            </a:lvl8pPr>
            <a:lvl9pPr marL="3901562" indent="0">
              <a:buNone/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5774" y="650240"/>
            <a:ext cx="4194386" cy="2275840"/>
          </a:xfrm>
        </p:spPr>
        <p:txBody>
          <a:bodyPr anchor="b"/>
          <a:lstStyle>
            <a:lvl1pPr>
              <a:defRPr sz="3413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528734" y="1404338"/>
            <a:ext cx="6583680" cy="6931378"/>
          </a:xfrm>
        </p:spPr>
        <p:txBody>
          <a:bodyPr/>
          <a:lstStyle>
            <a:lvl1pPr marL="0" indent="0">
              <a:buNone/>
              <a:defRPr sz="3413"/>
            </a:lvl1pPr>
            <a:lvl2pPr marL="487695" indent="0">
              <a:buNone/>
              <a:defRPr sz="2987"/>
            </a:lvl2pPr>
            <a:lvl3pPr marL="975390" indent="0">
              <a:buNone/>
              <a:defRPr sz="2560"/>
            </a:lvl3pPr>
            <a:lvl4pPr marL="1463086" indent="0">
              <a:buNone/>
              <a:defRPr sz="2133"/>
            </a:lvl4pPr>
            <a:lvl5pPr marL="1950781" indent="0">
              <a:buNone/>
              <a:defRPr sz="2133"/>
            </a:lvl5pPr>
            <a:lvl6pPr marL="2438476" indent="0">
              <a:buNone/>
              <a:defRPr sz="2133"/>
            </a:lvl6pPr>
            <a:lvl7pPr marL="2926171" indent="0">
              <a:buNone/>
              <a:defRPr sz="2133"/>
            </a:lvl7pPr>
            <a:lvl8pPr marL="3413867" indent="0">
              <a:buNone/>
              <a:defRPr sz="2133"/>
            </a:lvl8pPr>
            <a:lvl9pPr marL="3901562" indent="0">
              <a:buNone/>
              <a:defRPr sz="21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5774" y="2926080"/>
            <a:ext cx="4194386" cy="5420925"/>
          </a:xfrm>
        </p:spPr>
        <p:txBody>
          <a:bodyPr/>
          <a:lstStyle>
            <a:lvl1pPr marL="0" indent="0">
              <a:buNone/>
              <a:defRPr sz="1707"/>
            </a:lvl1pPr>
            <a:lvl2pPr marL="487695" indent="0">
              <a:buNone/>
              <a:defRPr sz="1493"/>
            </a:lvl2pPr>
            <a:lvl3pPr marL="975390" indent="0">
              <a:buNone/>
              <a:defRPr sz="1280"/>
            </a:lvl3pPr>
            <a:lvl4pPr marL="1463086" indent="0">
              <a:buNone/>
              <a:defRPr sz="1067"/>
            </a:lvl4pPr>
            <a:lvl5pPr marL="1950781" indent="0">
              <a:buNone/>
              <a:defRPr sz="1067"/>
            </a:lvl5pPr>
            <a:lvl6pPr marL="2438476" indent="0">
              <a:buNone/>
              <a:defRPr sz="1067"/>
            </a:lvl6pPr>
            <a:lvl7pPr marL="2926171" indent="0">
              <a:buNone/>
              <a:defRPr sz="1067"/>
            </a:lvl7pPr>
            <a:lvl8pPr marL="3413867" indent="0">
              <a:buNone/>
              <a:defRPr sz="1067"/>
            </a:lvl8pPr>
            <a:lvl9pPr marL="3901562" indent="0">
              <a:buNone/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06560" y="519289"/>
            <a:ext cx="2804160" cy="82657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4080" y="519289"/>
            <a:ext cx="8249920" cy="82657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448921789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88" y="9103360"/>
            <a:ext cx="13001414" cy="6502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8" y="9008805"/>
            <a:ext cx="13001414" cy="910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0432" y="1079398"/>
            <a:ext cx="10728960" cy="5071872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11378" spc="-7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3387" y="6336883"/>
            <a:ext cx="10728960" cy="16256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3413" cap="all" spc="284" baseline="0">
                <a:solidFill>
                  <a:schemeClr val="tx2"/>
                </a:solidFill>
                <a:latin typeface="+mj-lt"/>
              </a:defRPr>
            </a:lvl1pPr>
            <a:lvl2pPr marL="650230" indent="0" algn="ctr">
              <a:buNone/>
              <a:defRPr sz="3413"/>
            </a:lvl2pPr>
            <a:lvl3pPr marL="1300460" indent="0" algn="ctr">
              <a:buNone/>
              <a:defRPr sz="3413"/>
            </a:lvl3pPr>
            <a:lvl4pPr marL="1950690" indent="0" algn="ctr">
              <a:buNone/>
              <a:defRPr sz="2844"/>
            </a:lvl4pPr>
            <a:lvl5pPr marL="2600919" indent="0" algn="ctr">
              <a:buNone/>
              <a:defRPr sz="2844"/>
            </a:lvl5pPr>
            <a:lvl6pPr marL="3251149" indent="0" algn="ctr">
              <a:buNone/>
              <a:defRPr sz="2844"/>
            </a:lvl6pPr>
            <a:lvl7pPr marL="3901379" indent="0" algn="ctr">
              <a:buNone/>
              <a:defRPr sz="2844"/>
            </a:lvl7pPr>
            <a:lvl8pPr marL="4551609" indent="0" algn="ctr">
              <a:buNone/>
              <a:defRPr sz="2844"/>
            </a:lvl8pPr>
            <a:lvl9pPr marL="5201839" indent="0" algn="ctr">
              <a:buNone/>
              <a:defRPr sz="284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FFB9B-9FB8-469E-96F9-4D32314110B6}" type="datetimeFigureOut">
              <a:rPr lang="en-US" smtClean="0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88169" y="6177280"/>
            <a:ext cx="1053388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smtClean="0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88" y="9103360"/>
            <a:ext cx="13001414" cy="6502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8" y="9008805"/>
            <a:ext cx="13001414" cy="910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0432" y="1079398"/>
            <a:ext cx="10728960" cy="5071872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11378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0432" y="6333338"/>
            <a:ext cx="10728960" cy="16256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3413" cap="all" spc="284" baseline="0">
                <a:solidFill>
                  <a:schemeClr val="tx2"/>
                </a:solidFill>
                <a:latin typeface="+mj-lt"/>
              </a:defRPr>
            </a:lvl1pPr>
            <a:lvl2pPr marL="65023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2pPr>
            <a:lvl3pPr marL="1300460" indent="0">
              <a:buNone/>
              <a:defRPr sz="2276">
                <a:solidFill>
                  <a:schemeClr val="tx1">
                    <a:tint val="75000"/>
                  </a:schemeClr>
                </a:solidFill>
              </a:defRPr>
            </a:lvl3pPr>
            <a:lvl4pPr marL="1950690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4pPr>
            <a:lvl5pPr marL="260091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5pPr>
            <a:lvl6pPr marL="325114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6pPr>
            <a:lvl7pPr marL="390137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7pPr>
            <a:lvl8pPr marL="455160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8pPr>
            <a:lvl9pPr marL="520183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88169" y="6177280"/>
            <a:ext cx="1053388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170432" y="407615"/>
            <a:ext cx="10728960" cy="20632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0432" y="2625044"/>
            <a:ext cx="5266944" cy="5722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32448" y="2625047"/>
            <a:ext cx="5266944" cy="5722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70432" y="407615"/>
            <a:ext cx="10728960" cy="20632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0432" y="2625496"/>
            <a:ext cx="5266944" cy="1047157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844" b="0" cap="all" baseline="0">
                <a:solidFill>
                  <a:schemeClr val="tx2"/>
                </a:solidFill>
              </a:defRPr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0432" y="3672653"/>
            <a:ext cx="5266944" cy="46745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2448" y="2625496"/>
            <a:ext cx="5266944" cy="1047157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844" b="0" cap="all" baseline="0">
                <a:solidFill>
                  <a:schemeClr val="tx2"/>
                </a:solidFill>
              </a:defRPr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2448" y="3672653"/>
            <a:ext cx="5266944" cy="46745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388" y="9103360"/>
            <a:ext cx="13001414" cy="6502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8" y="9008805"/>
            <a:ext cx="13001414" cy="910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9" y="0"/>
            <a:ext cx="4320843" cy="97536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309409" y="0"/>
            <a:ext cx="68275" cy="975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680" y="845311"/>
            <a:ext cx="3413760" cy="3251200"/>
          </a:xfrm>
        </p:spPr>
        <p:txBody>
          <a:bodyPr anchor="b">
            <a:normAutofit/>
          </a:bodyPr>
          <a:lstStyle>
            <a:lvl1pPr>
              <a:defRPr sz="512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1227" y="1040384"/>
            <a:ext cx="7124470" cy="747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7680" y="4161536"/>
            <a:ext cx="3413760" cy="480586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2133">
                <a:solidFill>
                  <a:srgbClr val="FFFFFF"/>
                </a:solidFill>
              </a:defRPr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96547" y="9187252"/>
            <a:ext cx="2793078" cy="519289"/>
          </a:xfrm>
        </p:spPr>
        <p:txBody>
          <a:bodyPr/>
          <a:lstStyle>
            <a:lvl1pPr algn="l">
              <a:defRPr/>
            </a:lvl1pPr>
          </a:lstStyle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20640" y="9187252"/>
            <a:ext cx="4958080" cy="519289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7044267"/>
            <a:ext cx="13001414" cy="270933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8" y="6990330"/>
            <a:ext cx="13001414" cy="910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0432" y="7217664"/>
            <a:ext cx="10793984" cy="1170432"/>
          </a:xfrm>
        </p:spPr>
        <p:txBody>
          <a:bodyPr tIns="0" bIns="0" anchor="b">
            <a:noAutofit/>
          </a:bodyPr>
          <a:lstStyle>
            <a:lvl1pPr>
              <a:defRPr sz="512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" y="0"/>
            <a:ext cx="13004784" cy="6990330"/>
          </a:xfrm>
          <a:solidFill>
            <a:schemeClr val="accent2"/>
          </a:solidFill>
        </p:spPr>
        <p:txBody>
          <a:bodyPr lIns="457200" tIns="457200" anchor="t"/>
          <a:lstStyle>
            <a:lvl1pPr marL="0" indent="0">
              <a:buNone/>
              <a:defRPr sz="4551">
                <a:solidFill>
                  <a:schemeClr val="bg1"/>
                </a:solidFill>
              </a:defRPr>
            </a:lvl1pPr>
            <a:lvl2pPr marL="650230" indent="0">
              <a:buNone/>
              <a:defRPr sz="3982"/>
            </a:lvl2pPr>
            <a:lvl3pPr marL="1300460" indent="0">
              <a:buNone/>
              <a:defRPr sz="3413"/>
            </a:lvl3pPr>
            <a:lvl4pPr marL="1950690" indent="0">
              <a:buNone/>
              <a:defRPr sz="2844"/>
            </a:lvl4pPr>
            <a:lvl5pPr marL="2600919" indent="0">
              <a:buNone/>
              <a:defRPr sz="2844"/>
            </a:lvl5pPr>
            <a:lvl6pPr marL="3251149" indent="0">
              <a:buNone/>
              <a:defRPr sz="2844"/>
            </a:lvl6pPr>
            <a:lvl7pPr marL="3901379" indent="0">
              <a:buNone/>
              <a:defRPr sz="2844"/>
            </a:lvl7pPr>
            <a:lvl8pPr marL="4551609" indent="0">
              <a:buNone/>
              <a:defRPr sz="2844"/>
            </a:lvl8pPr>
            <a:lvl9pPr marL="5201839" indent="0">
              <a:buNone/>
              <a:defRPr sz="2844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0431" y="8401101"/>
            <a:ext cx="10793984" cy="845312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853"/>
              </a:spcAft>
              <a:buNone/>
              <a:defRPr sz="2133">
                <a:solidFill>
                  <a:srgbClr val="FFFFFF"/>
                </a:solidFill>
              </a:defRPr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88" y="9103360"/>
            <a:ext cx="13001414" cy="6502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8" y="9008805"/>
            <a:ext cx="13001414" cy="910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06561" y="589909"/>
            <a:ext cx="2804160" cy="81883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4081" y="589908"/>
            <a:ext cx="8249920" cy="8188331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4080" y="519290"/>
            <a:ext cx="11216640" cy="18852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4080" y="2596444"/>
            <a:ext cx="11216640" cy="61885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4080" y="9040143"/>
            <a:ext cx="2926080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07840" y="9040143"/>
            <a:ext cx="4389120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84640" y="9040143"/>
            <a:ext cx="2926080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73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</p:sldLayoutIdLst>
  <p:txStyles>
    <p:titleStyle>
      <a:lvl1pPr algn="l" defTabSz="975390" rtl="0" eaLnBrk="1" latinLnBrk="0" hangingPunct="1">
        <a:lnSpc>
          <a:spcPct val="90000"/>
        </a:lnSpc>
        <a:spcBef>
          <a:spcPct val="0"/>
        </a:spcBef>
        <a:buNone/>
        <a:defRPr sz="469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3848" indent="-243848" algn="l" defTabSz="975390" rtl="0" eaLnBrk="1" latinLnBrk="0" hangingPunct="1">
        <a:lnSpc>
          <a:spcPct val="90000"/>
        </a:lnSpc>
        <a:spcBef>
          <a:spcPts val="1067"/>
        </a:spcBef>
        <a:buFont typeface="Arial"/>
        <a:buChar char="•"/>
        <a:defRPr sz="2987" kern="1200">
          <a:solidFill>
            <a:schemeClr val="tx1"/>
          </a:solidFill>
          <a:latin typeface="+mn-lt"/>
          <a:ea typeface="+mn-ea"/>
          <a:cs typeface="+mn-cs"/>
        </a:defRPr>
      </a:lvl1pPr>
      <a:lvl2pPr marL="731543" indent="-243848" algn="l" defTabSz="975390" rtl="0" eaLnBrk="1" latinLnBrk="0" hangingPunct="1">
        <a:lnSpc>
          <a:spcPct val="90000"/>
        </a:lnSpc>
        <a:spcBef>
          <a:spcPts val="533"/>
        </a:spcBef>
        <a:buFont typeface="Arial"/>
        <a:buChar char="•"/>
        <a:defRPr sz="256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38" indent="-243848" algn="l" defTabSz="975390" rtl="0" eaLnBrk="1" latinLnBrk="0" hangingPunct="1">
        <a:lnSpc>
          <a:spcPct val="90000"/>
        </a:lnSpc>
        <a:spcBef>
          <a:spcPts val="533"/>
        </a:spcBef>
        <a:buFont typeface="Arial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3pPr>
      <a:lvl4pPr marL="1706933" indent="-243848" algn="l" defTabSz="975390" rtl="0" eaLnBrk="1" latinLnBrk="0" hangingPunct="1">
        <a:lnSpc>
          <a:spcPct val="90000"/>
        </a:lnSpc>
        <a:spcBef>
          <a:spcPts val="533"/>
        </a:spcBef>
        <a:buFont typeface="Arial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4pPr>
      <a:lvl5pPr marL="2194629" indent="-243848" algn="l" defTabSz="975390" rtl="0" eaLnBrk="1" latinLnBrk="0" hangingPunct="1">
        <a:lnSpc>
          <a:spcPct val="90000"/>
        </a:lnSpc>
        <a:spcBef>
          <a:spcPts val="533"/>
        </a:spcBef>
        <a:buFont typeface="Arial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5pPr>
      <a:lvl6pPr marL="2682324" indent="-243848" algn="l" defTabSz="975390" rtl="0" eaLnBrk="1" latinLnBrk="0" hangingPunct="1">
        <a:lnSpc>
          <a:spcPct val="90000"/>
        </a:lnSpc>
        <a:spcBef>
          <a:spcPts val="533"/>
        </a:spcBef>
        <a:buFont typeface="Arial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6pPr>
      <a:lvl7pPr marL="3170019" indent="-243848" algn="l" defTabSz="975390" rtl="0" eaLnBrk="1" latinLnBrk="0" hangingPunct="1">
        <a:lnSpc>
          <a:spcPct val="90000"/>
        </a:lnSpc>
        <a:spcBef>
          <a:spcPts val="533"/>
        </a:spcBef>
        <a:buFont typeface="Arial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7pPr>
      <a:lvl8pPr marL="3657714" indent="-243848" algn="l" defTabSz="975390" rtl="0" eaLnBrk="1" latinLnBrk="0" hangingPunct="1">
        <a:lnSpc>
          <a:spcPct val="90000"/>
        </a:lnSpc>
        <a:spcBef>
          <a:spcPts val="533"/>
        </a:spcBef>
        <a:buFont typeface="Arial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8pPr>
      <a:lvl9pPr marL="4145410" indent="-243848" algn="l" defTabSz="975390" rtl="0" eaLnBrk="1" latinLnBrk="0" hangingPunct="1">
        <a:lnSpc>
          <a:spcPct val="90000"/>
        </a:lnSpc>
        <a:spcBef>
          <a:spcPts val="533"/>
        </a:spcBef>
        <a:buFont typeface="Arial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1pPr>
      <a:lvl2pPr marL="487695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2pPr>
      <a:lvl3pPr marL="975390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3pPr>
      <a:lvl4pPr marL="1463086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4pPr>
      <a:lvl5pPr marL="1950781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5pPr>
      <a:lvl6pPr marL="2438476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6pPr>
      <a:lvl7pPr marL="2926171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7pPr>
      <a:lvl8pPr marL="3413867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8pPr>
      <a:lvl9pPr marL="3901562" algn="l" defTabSz="975390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9103360"/>
            <a:ext cx="13004801" cy="6502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" y="9008804"/>
            <a:ext cx="13004801" cy="9386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0432" y="407615"/>
            <a:ext cx="10728960" cy="20632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0431" y="2625044"/>
            <a:ext cx="10728961" cy="5722112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0434" y="9187252"/>
            <a:ext cx="2637089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80">
                <a:solidFill>
                  <a:srgbClr val="FFFFFF"/>
                </a:solidFill>
              </a:defRPr>
            </a:lvl1pPr>
          </a:lstStyle>
          <a:p>
            <a:fld id="{334727E2-E57E-B341-B54D-493C3D8806A5}" type="datetimeFigureOut">
              <a:rPr lang="en-US" smtClean="0"/>
              <a:t>2/15/18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31932" y="9187252"/>
            <a:ext cx="5144324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8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0490" y="9187252"/>
            <a:ext cx="1399494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93">
                <a:solidFill>
                  <a:srgbClr val="FFFFFF"/>
                </a:solidFill>
              </a:defRPr>
            </a:lvl1pPr>
          </a:lstStyle>
          <a:p>
            <a:fld id="{CFEDE4E3-CD77-6D4C-B25B-76864A0B62BE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273101" y="2471602"/>
            <a:ext cx="10631424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757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txStyles>
    <p:titleStyle>
      <a:lvl1pPr algn="l" defTabSz="1300460" rtl="0" eaLnBrk="1" latinLnBrk="0" hangingPunct="1">
        <a:lnSpc>
          <a:spcPct val="85000"/>
        </a:lnSpc>
        <a:spcBef>
          <a:spcPct val="0"/>
        </a:spcBef>
        <a:buNone/>
        <a:defRPr sz="6827" kern="1200" spc="-71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130046" indent="-130046" algn="l" defTabSz="1300460" rtl="0" eaLnBrk="1" latinLnBrk="0" hangingPunct="1">
        <a:lnSpc>
          <a:spcPct val="90000"/>
        </a:lnSpc>
        <a:spcBef>
          <a:spcPts val="1707"/>
        </a:spcBef>
        <a:spcAft>
          <a:spcPts val="284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84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6193" indent="-260092" algn="l" defTabSz="1300460" rtl="0" eaLnBrk="1" latinLnBrk="0" hangingPunct="1">
        <a:lnSpc>
          <a:spcPct val="90000"/>
        </a:lnSpc>
        <a:spcBef>
          <a:spcPts val="284"/>
        </a:spcBef>
        <a:spcAft>
          <a:spcPts val="569"/>
        </a:spcAft>
        <a:buClr>
          <a:schemeClr val="accent1"/>
        </a:buClr>
        <a:buFont typeface="Calibri" pitchFamily="34" charset="0"/>
        <a:buChar char="◦"/>
        <a:defRPr sz="25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6285" indent="-260092" algn="l" defTabSz="1300460" rtl="0" eaLnBrk="1" latinLnBrk="0" hangingPunct="1">
        <a:lnSpc>
          <a:spcPct val="90000"/>
        </a:lnSpc>
        <a:spcBef>
          <a:spcPts val="284"/>
        </a:spcBef>
        <a:spcAft>
          <a:spcPts val="569"/>
        </a:spcAft>
        <a:buClr>
          <a:schemeClr val="accent1"/>
        </a:buClr>
        <a:buFont typeface="Calibri" pitchFamily="34" charset="0"/>
        <a:buChar char="◦"/>
        <a:defRPr sz="199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66377" indent="-260092" algn="l" defTabSz="1300460" rtl="0" eaLnBrk="1" latinLnBrk="0" hangingPunct="1">
        <a:lnSpc>
          <a:spcPct val="90000"/>
        </a:lnSpc>
        <a:spcBef>
          <a:spcPts val="284"/>
        </a:spcBef>
        <a:spcAft>
          <a:spcPts val="569"/>
        </a:spcAft>
        <a:buClr>
          <a:schemeClr val="accent1"/>
        </a:buClr>
        <a:buFont typeface="Calibri" pitchFamily="34" charset="0"/>
        <a:buChar char="◦"/>
        <a:defRPr sz="199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26469" indent="-260092" algn="l" defTabSz="1300460" rtl="0" eaLnBrk="1" latinLnBrk="0" hangingPunct="1">
        <a:lnSpc>
          <a:spcPct val="90000"/>
        </a:lnSpc>
        <a:spcBef>
          <a:spcPts val="284"/>
        </a:spcBef>
        <a:spcAft>
          <a:spcPts val="569"/>
        </a:spcAft>
        <a:buClr>
          <a:schemeClr val="accent1"/>
        </a:buClr>
        <a:buFont typeface="Calibri" pitchFamily="34" charset="0"/>
        <a:buChar char="◦"/>
        <a:defRPr sz="199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564420" indent="-325115" algn="l" defTabSz="1300460" rtl="0" eaLnBrk="1" latinLnBrk="0" hangingPunct="1">
        <a:lnSpc>
          <a:spcPct val="90000"/>
        </a:lnSpc>
        <a:spcBef>
          <a:spcPts val="284"/>
        </a:spcBef>
        <a:spcAft>
          <a:spcPts val="569"/>
        </a:spcAft>
        <a:buClr>
          <a:schemeClr val="accent1"/>
        </a:buClr>
        <a:buFont typeface="Calibri" pitchFamily="34" charset="0"/>
        <a:buChar char="◦"/>
        <a:defRPr sz="199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848860" indent="-325115" algn="l" defTabSz="1300460" rtl="0" eaLnBrk="1" latinLnBrk="0" hangingPunct="1">
        <a:lnSpc>
          <a:spcPct val="90000"/>
        </a:lnSpc>
        <a:spcBef>
          <a:spcPts val="284"/>
        </a:spcBef>
        <a:spcAft>
          <a:spcPts val="569"/>
        </a:spcAft>
        <a:buClr>
          <a:schemeClr val="accent1"/>
        </a:buClr>
        <a:buFont typeface="Calibri" pitchFamily="34" charset="0"/>
        <a:buChar char="◦"/>
        <a:defRPr sz="199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33300" indent="-325115" algn="l" defTabSz="1300460" rtl="0" eaLnBrk="1" latinLnBrk="0" hangingPunct="1">
        <a:lnSpc>
          <a:spcPct val="90000"/>
        </a:lnSpc>
        <a:spcBef>
          <a:spcPts val="284"/>
        </a:spcBef>
        <a:spcAft>
          <a:spcPts val="569"/>
        </a:spcAft>
        <a:buClr>
          <a:schemeClr val="accent1"/>
        </a:buClr>
        <a:buFont typeface="Calibri" pitchFamily="34" charset="0"/>
        <a:buChar char="◦"/>
        <a:defRPr sz="199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17740" indent="-325115" algn="l" defTabSz="1300460" rtl="0" eaLnBrk="1" latinLnBrk="0" hangingPunct="1">
        <a:lnSpc>
          <a:spcPct val="90000"/>
        </a:lnSpc>
        <a:spcBef>
          <a:spcPts val="284"/>
        </a:spcBef>
        <a:spcAft>
          <a:spcPts val="569"/>
        </a:spcAft>
        <a:buClr>
          <a:schemeClr val="accent1"/>
        </a:buClr>
        <a:buFont typeface="Calibri" pitchFamily="34" charset="0"/>
        <a:buChar char="◦"/>
        <a:defRPr sz="199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1pPr>
      <a:lvl2pPr marL="650230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2pPr>
      <a:lvl3pPr marL="1300460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3pPr>
      <a:lvl4pPr marL="1950690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4pPr>
      <a:lvl5pPr marL="2600919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5pPr>
      <a:lvl6pPr marL="3251149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6pPr>
      <a:lvl7pPr marL="3901379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7pPr>
      <a:lvl8pPr marL="4551609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8pPr>
      <a:lvl9pPr marL="5201839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tif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itical thinking pic.png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3025861" cy="9753599"/>
          </a:xfrm>
          <a:prstGeom prst="rect">
            <a:avLst/>
          </a:prstGeom>
        </p:spPr>
      </p:pic>
      <p:sp>
        <p:nvSpPr>
          <p:cNvPr id="32" name="Shape 32"/>
          <p:cNvSpPr>
            <a:spLocks noGrp="1"/>
          </p:cNvSpPr>
          <p:nvPr>
            <p:ph type="title"/>
          </p:nvPr>
        </p:nvSpPr>
        <p:spPr>
          <a:xfrm>
            <a:off x="1270000" y="3358201"/>
            <a:ext cx="10464800" cy="1854381"/>
          </a:xfrm>
          <a:prstGeom prst="rect">
            <a:avLst/>
          </a:prstGeom>
        </p:spPr>
        <p:txBody>
          <a:bodyPr/>
          <a:lstStyle>
            <a:lvl1pPr defTabSz="385572">
              <a:defRPr sz="5280"/>
            </a:lvl1pPr>
          </a:lstStyle>
          <a:p>
            <a:pPr lvl="0">
              <a:defRPr sz="1800"/>
            </a:pPr>
            <a:r>
              <a:rPr lang="en-GB" sz="5400" b="1" dirty="0"/>
              <a:t>‘TRANSFORMING EDUCATION, TRANSFORMING LIVES…..’</a:t>
            </a:r>
            <a:endParaRPr sz="5280" dirty="0"/>
          </a:p>
        </p:txBody>
      </p:sp>
      <p:pic>
        <p:nvPicPr>
          <p:cNvPr id="33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4548065" y="1338837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5600" y="1596249"/>
            <a:ext cx="9753600" cy="1232676"/>
          </a:xfrm>
        </p:spPr>
        <p:txBody>
          <a:bodyPr>
            <a:normAutofit fontScale="90000"/>
          </a:bodyPr>
          <a:lstStyle/>
          <a:p>
            <a:r>
              <a:rPr lang="en-US" dirty="0"/>
              <a:t>Muscle injuries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19784">
            <a:off x="1299634" y="3101139"/>
            <a:ext cx="10405533" cy="587022"/>
          </a:xfrm>
        </p:spPr>
        <p:txBody>
          <a:bodyPr>
            <a:normAutofit/>
          </a:bodyPr>
          <a:lstStyle/>
          <a:p>
            <a:r>
              <a:rPr lang="en-US" dirty="0"/>
              <a:t>Injuries and chronic disease SHSS4063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335223" y="11043053"/>
            <a:ext cx="4169248" cy="1458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 rot="21420447">
            <a:off x="335224" y="5463585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18463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defTabSz="975390">
              <a:spcBef>
                <a:spcPts val="0"/>
              </a:spcBef>
              <a:buSzTx/>
              <a:buNone/>
              <a:defRPr/>
            </a:pPr>
            <a:r>
              <a:rPr lang="en-US" sz="3200" dirty="0"/>
              <a:t>LEARNING OBJECTIVES</a:t>
            </a:r>
          </a:p>
          <a:p>
            <a:pPr marL="0" indent="0" defTabSz="975390">
              <a:spcBef>
                <a:spcPts val="0"/>
              </a:spcBef>
              <a:buSzTx/>
              <a:buNone/>
              <a:defRPr/>
            </a:pPr>
            <a:endParaRPr lang="en-US" b="1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 defTabSz="975390">
              <a:spcBef>
                <a:spcPts val="0"/>
              </a:spcBef>
              <a:buSzTx/>
              <a:buNone/>
              <a:defRPr/>
            </a:pPr>
            <a:r>
              <a:rPr lang="en-US" sz="2560" b="1" dirty="0">
                <a:solidFill>
                  <a:schemeClr val="bg1">
                    <a:lumMod val="50000"/>
                  </a:schemeClr>
                </a:solidFill>
              </a:rPr>
              <a:t>To be able to:</a:t>
            </a:r>
          </a:p>
          <a:p>
            <a:pPr marL="0" indent="0" defTabSz="975390">
              <a:spcBef>
                <a:spcPts val="0"/>
              </a:spcBef>
              <a:buSzTx/>
              <a:buNone/>
              <a:defRPr/>
            </a:pPr>
            <a:endParaRPr lang="en-US" sz="2560" b="1" dirty="0">
              <a:solidFill>
                <a:schemeClr val="bg1">
                  <a:lumMod val="50000"/>
                </a:schemeClr>
              </a:solidFill>
            </a:endParaRPr>
          </a:p>
          <a:p>
            <a:pPr defTabSz="975390">
              <a:spcBef>
                <a:spcPts val="0"/>
              </a:spcBef>
              <a:buSzTx/>
              <a:defRPr/>
            </a:pPr>
            <a:r>
              <a:rPr lang="en-US" sz="2560" b="1" dirty="0">
                <a:solidFill>
                  <a:schemeClr val="bg1">
                    <a:lumMod val="50000"/>
                  </a:schemeClr>
                </a:solidFill>
              </a:rPr>
              <a:t>Explain common mechanisms of muscle injuries</a:t>
            </a:r>
          </a:p>
          <a:p>
            <a:pPr>
              <a:spcBef>
                <a:spcPts val="0"/>
              </a:spcBef>
              <a:buSzTx/>
            </a:pPr>
            <a:r>
              <a:rPr lang="en-US" sz="2560" b="1" dirty="0">
                <a:solidFill>
                  <a:schemeClr val="bg1">
                    <a:lumMod val="50000"/>
                  </a:schemeClr>
                </a:solidFill>
              </a:rPr>
              <a:t>Describe grade and severity of muscle injury</a:t>
            </a:r>
          </a:p>
          <a:p>
            <a:pPr>
              <a:spcBef>
                <a:spcPts val="0"/>
              </a:spcBef>
              <a:buSzTx/>
            </a:pPr>
            <a:r>
              <a:rPr lang="en-US" sz="2560" b="1" dirty="0">
                <a:solidFill>
                  <a:schemeClr val="bg1">
                    <a:lumMod val="50000"/>
                  </a:schemeClr>
                </a:solidFill>
              </a:rPr>
              <a:t>Understand the regenerative capacity of muscle tissue</a:t>
            </a:r>
          </a:p>
          <a:p>
            <a:pPr>
              <a:spcBef>
                <a:spcPts val="0"/>
              </a:spcBef>
              <a:buSzTx/>
            </a:pPr>
            <a:r>
              <a:rPr lang="en-US" sz="2560" b="1" dirty="0">
                <a:solidFill>
                  <a:schemeClr val="bg1">
                    <a:lumMod val="50000"/>
                  </a:schemeClr>
                </a:solidFill>
              </a:rPr>
              <a:t>Discuss the application of rehabilitation and recovery from muscle injury</a:t>
            </a:r>
          </a:p>
          <a:p>
            <a:pPr>
              <a:spcBef>
                <a:spcPts val="0"/>
              </a:spcBef>
              <a:buSzTx/>
            </a:pPr>
            <a:endParaRPr lang="en-US" sz="2560" dirty="0"/>
          </a:p>
          <a:p>
            <a:pPr>
              <a:spcBef>
                <a:spcPts val="0"/>
              </a:spcBef>
              <a:buSzTx/>
            </a:pPr>
            <a:endParaRPr lang="en-US" sz="2560" dirty="0"/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335223" y="11043053"/>
            <a:ext cx="4169248" cy="1458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93801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1" y="3179483"/>
            <a:ext cx="4869179" cy="505011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Largest organ</a:t>
            </a:r>
          </a:p>
          <a:p>
            <a:r>
              <a:rPr lang="en-US" dirty="0"/>
              <a:t>Types – skeletal, smooth, cardiac</a:t>
            </a:r>
          </a:p>
          <a:p>
            <a:r>
              <a:rPr lang="en-US" dirty="0"/>
              <a:t>Total weight 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MALES 40%</a:t>
            </a:r>
          </a:p>
          <a:p>
            <a:pPr lvl="1"/>
            <a:r>
              <a:rPr lang="en-US" dirty="0">
                <a:latin typeface="+mj-lt"/>
              </a:rPr>
              <a:t>FEMALES 23%</a:t>
            </a:r>
            <a:endParaRPr lang="en-US" dirty="0"/>
          </a:p>
          <a:p>
            <a:r>
              <a:rPr lang="en-US" dirty="0"/>
              <a:t>Myofibrils – CABLE LIKE STRUCTURES</a:t>
            </a:r>
          </a:p>
          <a:p>
            <a:r>
              <a:rPr lang="en-US" dirty="0" err="1"/>
              <a:t>Sacromeres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 INDIVIDUAL CONTRACTILE UNITS </a:t>
            </a:r>
          </a:p>
          <a:p>
            <a:pPr lvl="1"/>
            <a:r>
              <a:rPr lang="en-US" dirty="0"/>
              <a:t>PRODUCE FORCE TO BE ABLE TO MOVE</a:t>
            </a:r>
          </a:p>
          <a:p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027027" y="3420155"/>
            <a:ext cx="3288145" cy="3531935"/>
          </a:xfrm>
          <a:prstGeom prst="rect">
            <a:avLst/>
          </a:prstGeom>
        </p:spPr>
        <p:txBody>
          <a:bodyPr vert="horz" lIns="97536" tIns="48768" rIns="97536" bIns="48768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97539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2133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9355" y="3179483"/>
            <a:ext cx="5431746" cy="4850092"/>
          </a:xfrm>
          <a:prstGeom prst="rect">
            <a:avLst/>
          </a:prstGeom>
        </p:spPr>
      </p:pic>
      <p:pic>
        <p:nvPicPr>
          <p:cNvPr id="7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642282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Sacromere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1" y="3015886"/>
            <a:ext cx="3288145" cy="3531935"/>
          </a:xfrm>
        </p:spPr>
        <p:txBody>
          <a:bodyPr>
            <a:normAutofit/>
          </a:bodyPr>
          <a:lstStyle/>
          <a:p>
            <a:r>
              <a:rPr lang="en-US" dirty="0"/>
              <a:t>Actin and myosin</a:t>
            </a:r>
          </a:p>
          <a:p>
            <a:r>
              <a:rPr lang="en-US" dirty="0"/>
              <a:t>Cross bridges</a:t>
            </a:r>
          </a:p>
          <a:p>
            <a:r>
              <a:rPr lang="en-US" dirty="0"/>
              <a:t>Contractile </a:t>
            </a:r>
          </a:p>
          <a:p>
            <a:r>
              <a:rPr lang="en-US" dirty="0" err="1"/>
              <a:t>Sacroplasm</a:t>
            </a:r>
            <a:r>
              <a:rPr lang="en-US" dirty="0"/>
              <a:t> </a:t>
            </a:r>
          </a:p>
          <a:p>
            <a:r>
              <a:rPr lang="en-US" dirty="0" err="1"/>
              <a:t>Huxleys</a:t>
            </a:r>
            <a:r>
              <a:rPr lang="en-US" dirty="0"/>
              <a:t> sliding filament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027027" y="3420155"/>
            <a:ext cx="3288145" cy="3531935"/>
          </a:xfrm>
          <a:prstGeom prst="rect">
            <a:avLst/>
          </a:prstGeom>
        </p:spPr>
        <p:txBody>
          <a:bodyPr vert="horz" lIns="97536" tIns="48768" rIns="97536" bIns="48768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97539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2133" dirty="0"/>
          </a:p>
        </p:txBody>
      </p:sp>
      <p:pic>
        <p:nvPicPr>
          <p:cNvPr id="5" name="SLIDING FILAMENT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43325" y="2565100"/>
            <a:ext cx="8078203" cy="5035849"/>
          </a:xfrm>
          <a:prstGeom prst="rect">
            <a:avLst/>
          </a:prstGeom>
        </p:spPr>
      </p:pic>
      <p:pic>
        <p:nvPicPr>
          <p:cNvPr id="6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3321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8676" y="407616"/>
            <a:ext cx="11070716" cy="1141422"/>
          </a:xfrm>
        </p:spPr>
        <p:txBody>
          <a:bodyPr/>
          <a:lstStyle/>
          <a:p>
            <a:r>
              <a:rPr lang="en-US" dirty="0" err="1"/>
              <a:t>F</a:t>
            </a:r>
            <a:r>
              <a:rPr lang="en-US"/>
              <a:t>ibre</a:t>
            </a:r>
            <a:r>
              <a:rPr lang="en-US" dirty="0"/>
              <a:t>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676" y="3012478"/>
            <a:ext cx="11431766" cy="5403053"/>
          </a:xfrm>
        </p:spPr>
        <p:txBody>
          <a:bodyPr>
            <a:normAutofit/>
          </a:bodyPr>
          <a:lstStyle/>
          <a:p>
            <a:r>
              <a:rPr lang="en-US" dirty="0"/>
              <a:t>Type I / TYPE </a:t>
            </a:r>
            <a:r>
              <a:rPr lang="en-US" dirty="0" err="1"/>
              <a:t>Iia</a:t>
            </a:r>
            <a:r>
              <a:rPr lang="en-US" dirty="0"/>
              <a:t>/ type </a:t>
            </a:r>
            <a:r>
              <a:rPr lang="en-US" dirty="0" err="1"/>
              <a:t>iib</a:t>
            </a:r>
            <a:endParaRPr lang="en-US" dirty="0"/>
          </a:p>
          <a:p>
            <a:pPr lvl="1"/>
            <a:r>
              <a:rPr lang="en-US" dirty="0">
                <a:solidFill>
                  <a:schemeClr val="tx2"/>
                </a:solidFill>
              </a:rPr>
              <a:t>TYPE I – SLOW TWITCH, HIGH AEROBIC CAPACITY, SPEED OF CONTRACTION (110MS), LOW SACROPLASMIC DEVELOPMENT, 10-180 FIBRES PER MOTOR UNIT. 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TYPE IIA – FAST TWITCH, MODERATE AEROBIC CAPACITY, SPEED OF CONTRACTION (50MS), HIGH SACROPLASMIC DEVELOPMENT, 300-800 FIBRES PER MOTOR UNIT. 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TYPE IIB – FAST TWITCH, LOW AEROBIC CAPACITY, SPEED OF CONTRACTION (50MS), HIGH SACROPLASMIC DEVELOPMENT, 300-800 FIBRES PER MOTOR UNIT. </a:t>
            </a:r>
          </a:p>
          <a:p>
            <a:r>
              <a:rPr lang="en-US" dirty="0"/>
              <a:t>Factors influencing </a:t>
            </a:r>
            <a:r>
              <a:rPr lang="en-US" dirty="0" err="1"/>
              <a:t>fibre</a:t>
            </a:r>
            <a:r>
              <a:rPr lang="en-US" dirty="0"/>
              <a:t> type – GENETICS, TRAINING TYPES (ENDURANCE/PLYO), AGING</a:t>
            </a:r>
          </a:p>
          <a:p>
            <a:r>
              <a:rPr lang="en-US" dirty="0"/>
              <a:t>Generally recruitment follows slow to fast…..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027027" y="3420155"/>
            <a:ext cx="3288145" cy="3531935"/>
          </a:xfrm>
          <a:prstGeom prst="rect">
            <a:avLst/>
          </a:prstGeom>
        </p:spPr>
        <p:txBody>
          <a:bodyPr vert="horz" lIns="97536" tIns="48768" rIns="97536" bIns="48768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975390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2133" dirty="0"/>
          </a:p>
        </p:txBody>
      </p:sp>
      <p:pic>
        <p:nvPicPr>
          <p:cNvPr id="5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523942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0432" y="407616"/>
            <a:ext cx="10728960" cy="1221160"/>
          </a:xfrm>
        </p:spPr>
        <p:txBody>
          <a:bodyPr/>
          <a:lstStyle/>
          <a:p>
            <a:r>
              <a:rPr lang="en-US" dirty="0"/>
              <a:t>Muscle architecture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150" y="3302308"/>
            <a:ext cx="7000875" cy="4870142"/>
          </a:xfrm>
        </p:spPr>
      </p:pic>
      <p:sp>
        <p:nvSpPr>
          <p:cNvPr id="5" name="TextBox 4"/>
          <p:cNvSpPr txBox="1"/>
          <p:nvPr/>
        </p:nvSpPr>
        <p:spPr>
          <a:xfrm>
            <a:off x="1170432" y="3302308"/>
            <a:ext cx="460171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Majority of muscles in body are </a:t>
            </a:r>
            <a:r>
              <a:rPr lang="en-US" sz="2400" dirty="0" err="1"/>
              <a:t>pennate</a:t>
            </a:r>
            <a:r>
              <a:rPr lang="en-US" sz="2400" dirty="0"/>
              <a:t> and generate</a:t>
            </a:r>
          </a:p>
          <a:p>
            <a:r>
              <a:rPr lang="en-US" sz="2400" dirty="0"/>
              <a:t>More force than their fusiform cousins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tx2"/>
                </a:solidFill>
              </a:rPr>
              <a:t>Physiologic cross-sectional area (PCSA) and </a:t>
            </a:r>
            <a:r>
              <a:rPr lang="en-US" sz="2400" dirty="0" err="1">
                <a:solidFill>
                  <a:schemeClr val="tx2"/>
                </a:solidFill>
              </a:rPr>
              <a:t>pennation</a:t>
            </a:r>
            <a:r>
              <a:rPr lang="en-US" sz="2400" dirty="0">
                <a:solidFill>
                  <a:schemeClr val="tx2"/>
                </a:solidFill>
              </a:rPr>
              <a:t> angle determine the amount of force transmitted through M-T complex</a:t>
            </a:r>
          </a:p>
          <a:p>
            <a:endParaRPr lang="en-US" sz="2400" dirty="0"/>
          </a:p>
          <a:p>
            <a:r>
              <a:rPr lang="en-US" sz="2400" dirty="0" err="1"/>
              <a:t>Pennation</a:t>
            </a:r>
            <a:r>
              <a:rPr lang="en-US" sz="2400" dirty="0"/>
              <a:t> angle refers to angle of orientation between the muscle </a:t>
            </a:r>
            <a:r>
              <a:rPr lang="en-US" sz="2400" dirty="0" err="1"/>
              <a:t>fibres</a:t>
            </a:r>
            <a:r>
              <a:rPr lang="en-US" sz="2400" dirty="0"/>
              <a:t> and tendon </a:t>
            </a:r>
          </a:p>
          <a:p>
            <a:endParaRPr lang="en-US" sz="2400" dirty="0"/>
          </a:p>
        </p:txBody>
      </p:sp>
      <p:pic>
        <p:nvPicPr>
          <p:cNvPr id="6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214846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012" y="407615"/>
            <a:ext cx="11500380" cy="1249735"/>
          </a:xfrm>
        </p:spPr>
        <p:txBody>
          <a:bodyPr/>
          <a:lstStyle/>
          <a:p>
            <a:r>
              <a:rPr lang="en-US" dirty="0"/>
              <a:t>Muscle architecture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75" y="2664608"/>
            <a:ext cx="6068703" cy="5654174"/>
          </a:xfrm>
        </p:spPr>
      </p:pic>
      <p:sp>
        <p:nvSpPr>
          <p:cNvPr id="5" name="TextBox 4"/>
          <p:cNvSpPr txBox="1"/>
          <p:nvPr/>
        </p:nvSpPr>
        <p:spPr>
          <a:xfrm>
            <a:off x="474381" y="2686471"/>
            <a:ext cx="567482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tx2"/>
                </a:solidFill>
              </a:rPr>
              <a:t>The high PCSA allows for </a:t>
            </a:r>
            <a:r>
              <a:rPr lang="en-US" sz="2400" dirty="0" err="1">
                <a:solidFill>
                  <a:schemeClr val="tx2"/>
                </a:solidFill>
              </a:rPr>
              <a:t>pennate</a:t>
            </a:r>
            <a:r>
              <a:rPr lang="en-US" sz="2400" dirty="0">
                <a:solidFill>
                  <a:schemeClr val="tx2"/>
                </a:solidFill>
              </a:rPr>
              <a:t> muscles to transmit high forces</a:t>
            </a:r>
          </a:p>
          <a:p>
            <a:endParaRPr lang="en-US" sz="2400" dirty="0"/>
          </a:p>
          <a:p>
            <a:r>
              <a:rPr lang="en-US" sz="2400" dirty="0"/>
              <a:t>If the muscle was directly below the tendon 100% of the force would be transmitted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tx2"/>
                </a:solidFill>
              </a:rPr>
              <a:t>In the example of Gastrocnemius 86% of the force is transmitted through the </a:t>
            </a:r>
            <a:r>
              <a:rPr lang="en-US" sz="2400" dirty="0" err="1">
                <a:solidFill>
                  <a:schemeClr val="tx2"/>
                </a:solidFill>
              </a:rPr>
              <a:t>achilles</a:t>
            </a:r>
            <a:r>
              <a:rPr lang="en-US" sz="2400" dirty="0">
                <a:solidFill>
                  <a:schemeClr val="tx2"/>
                </a:solidFill>
              </a:rPr>
              <a:t> tendon</a:t>
            </a:r>
          </a:p>
          <a:p>
            <a:endParaRPr lang="en-US" sz="2400" dirty="0"/>
          </a:p>
          <a:p>
            <a:r>
              <a:rPr lang="en-US" sz="2400" dirty="0"/>
              <a:t>You can workout force vectors by using cosine </a:t>
            </a:r>
          </a:p>
          <a:p>
            <a:endParaRPr lang="en-US" sz="2400" dirty="0">
              <a:solidFill>
                <a:schemeClr val="tx2"/>
              </a:solidFill>
            </a:endParaRPr>
          </a:p>
          <a:p>
            <a:r>
              <a:rPr lang="en-US" sz="2400" dirty="0">
                <a:solidFill>
                  <a:schemeClr val="tx2"/>
                </a:solidFill>
              </a:rPr>
              <a:t>The conundrum = PCSA v Angle of </a:t>
            </a:r>
            <a:r>
              <a:rPr lang="en-US" sz="2400" dirty="0" err="1">
                <a:solidFill>
                  <a:schemeClr val="tx2"/>
                </a:solidFill>
              </a:rPr>
              <a:t>Pennation</a:t>
            </a: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7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796715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680" y="717475"/>
            <a:ext cx="10870692" cy="1278310"/>
          </a:xfrm>
        </p:spPr>
        <p:txBody>
          <a:bodyPr>
            <a:normAutofit/>
          </a:bodyPr>
          <a:lstStyle/>
          <a:p>
            <a:r>
              <a:rPr lang="en-US" dirty="0"/>
              <a:t>Length-tension in muscles	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9680" y="2880087"/>
            <a:ext cx="488632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 dirty="0"/>
              <a:t>Passive Length Tension (PLT)</a:t>
            </a:r>
          </a:p>
          <a:p>
            <a:pPr algn="l"/>
            <a:endParaRPr lang="en-US" sz="2400" dirty="0"/>
          </a:p>
          <a:p>
            <a:pPr algn="l"/>
            <a:r>
              <a:rPr lang="en-US" sz="2400" dirty="0">
                <a:solidFill>
                  <a:schemeClr val="tx2"/>
                </a:solidFill>
              </a:rPr>
              <a:t>Two components involved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Series elastic components</a:t>
            </a:r>
          </a:p>
          <a:p>
            <a:pPr algn="l"/>
            <a:r>
              <a:rPr lang="en-US" sz="2400" dirty="0">
                <a:solidFill>
                  <a:schemeClr val="tx2"/>
                </a:solidFill>
              </a:rPr>
              <a:t>(</a:t>
            </a:r>
            <a:r>
              <a:rPr lang="en-US" sz="2400" dirty="0" err="1">
                <a:solidFill>
                  <a:schemeClr val="tx2"/>
                </a:solidFill>
              </a:rPr>
              <a:t>titin</a:t>
            </a:r>
            <a:r>
              <a:rPr lang="en-US" sz="2400" dirty="0">
                <a:solidFill>
                  <a:schemeClr val="tx2"/>
                </a:solidFill>
              </a:rPr>
              <a:t>)</a:t>
            </a:r>
          </a:p>
          <a:p>
            <a:pPr marL="304810" indent="-304810" algn="l">
              <a:buFontTx/>
              <a:buChar char="-"/>
            </a:pPr>
            <a:r>
              <a:rPr lang="en-US" sz="2400" dirty="0">
                <a:solidFill>
                  <a:schemeClr val="tx2"/>
                </a:solidFill>
              </a:rPr>
              <a:t>Parallel elastic components</a:t>
            </a:r>
          </a:p>
          <a:p>
            <a:pPr algn="l"/>
            <a:r>
              <a:rPr lang="en-US" sz="2400" dirty="0">
                <a:solidFill>
                  <a:schemeClr val="tx2"/>
                </a:solidFill>
              </a:rPr>
              <a:t>(perimysium, </a:t>
            </a:r>
            <a:r>
              <a:rPr lang="en-US" sz="2400" dirty="0" err="1">
                <a:solidFill>
                  <a:schemeClr val="tx2"/>
                </a:solidFill>
              </a:rPr>
              <a:t>epimysium</a:t>
            </a:r>
            <a:r>
              <a:rPr lang="en-US" sz="2400" dirty="0">
                <a:solidFill>
                  <a:schemeClr val="tx2"/>
                </a:solidFill>
              </a:rPr>
              <a:t>)</a:t>
            </a:r>
          </a:p>
          <a:p>
            <a:pPr algn="l"/>
            <a:endParaRPr lang="en-US" sz="2400" dirty="0">
              <a:solidFill>
                <a:schemeClr val="tx2"/>
              </a:solidFill>
            </a:endParaRPr>
          </a:p>
          <a:p>
            <a:pPr algn="l"/>
            <a:r>
              <a:rPr lang="en-US" sz="2400" dirty="0">
                <a:solidFill>
                  <a:schemeClr val="tx2"/>
                </a:solidFill>
              </a:rPr>
              <a:t>Assists with Movement/Stability</a:t>
            </a:r>
          </a:p>
          <a:p>
            <a:pPr algn="l"/>
            <a:endParaRPr lang="en-US" sz="2400" dirty="0"/>
          </a:p>
          <a:p>
            <a:pPr algn="l"/>
            <a:r>
              <a:rPr lang="en-US" sz="2400" dirty="0"/>
              <a:t>PLT </a:t>
            </a:r>
          </a:p>
          <a:p>
            <a:pPr algn="l"/>
            <a:r>
              <a:rPr lang="en-US" sz="2400" dirty="0"/>
              <a:t>- </a:t>
            </a:r>
            <a:r>
              <a:rPr lang="en-US" sz="2400" dirty="0">
                <a:solidFill>
                  <a:schemeClr val="tx2"/>
                </a:solidFill>
              </a:rPr>
              <a:t>slow adaptability</a:t>
            </a:r>
          </a:p>
          <a:p>
            <a:pPr algn="l"/>
            <a:r>
              <a:rPr lang="en-US" sz="2400" dirty="0">
                <a:solidFill>
                  <a:schemeClr val="tx2"/>
                </a:solidFill>
              </a:rPr>
              <a:t>- significant lengthening required</a:t>
            </a:r>
          </a:p>
          <a:p>
            <a:pPr algn="l"/>
            <a:r>
              <a:rPr lang="en-US" sz="2400" dirty="0">
                <a:solidFill>
                  <a:schemeClr val="tx2"/>
                </a:solidFill>
              </a:rPr>
              <a:t>- Ability to store energy (</a:t>
            </a:r>
            <a:r>
              <a:rPr lang="en-US" sz="2400" dirty="0" err="1">
                <a:solidFill>
                  <a:schemeClr val="tx2"/>
                </a:solidFill>
              </a:rPr>
              <a:t>plyos</a:t>
            </a:r>
            <a:r>
              <a:rPr lang="en-US" sz="2400" dirty="0">
                <a:solidFill>
                  <a:schemeClr val="tx2"/>
                </a:solidFill>
              </a:rPr>
              <a:t>) </a:t>
            </a:r>
          </a:p>
          <a:p>
            <a:pPr algn="l"/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3736" y="5696242"/>
            <a:ext cx="4217938" cy="286081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9364" y="2753780"/>
            <a:ext cx="4226559" cy="2888546"/>
          </a:xfrm>
          <a:prstGeom prst="rect">
            <a:avLst/>
          </a:prstGeom>
        </p:spPr>
      </p:pic>
      <p:pic>
        <p:nvPicPr>
          <p:cNvPr id="7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626436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274" y="834782"/>
            <a:ext cx="9316593" cy="1249735"/>
          </a:xfrm>
        </p:spPr>
        <p:txBody>
          <a:bodyPr>
            <a:normAutofit/>
          </a:bodyPr>
          <a:lstStyle/>
          <a:p>
            <a:r>
              <a:rPr lang="en-US" dirty="0"/>
              <a:t>Length-tension in muscles	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6274" y="2911656"/>
            <a:ext cx="407877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Active Length Tension (ALT)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tx2"/>
                </a:solidFill>
              </a:rPr>
              <a:t>Muscle Length is changed by active contraction or passive elongation – alters the overlap between Actin &amp; Myosin</a:t>
            </a:r>
          </a:p>
          <a:p>
            <a:endParaRPr lang="en-US" sz="2400" dirty="0">
              <a:solidFill>
                <a:schemeClr val="tx2"/>
              </a:solidFill>
            </a:endParaRPr>
          </a:p>
          <a:p>
            <a:r>
              <a:rPr lang="en-US" sz="2400" dirty="0">
                <a:solidFill>
                  <a:schemeClr val="tx2"/>
                </a:solidFill>
              </a:rPr>
              <a:t>As the muscle length the number of potential cross bridges reduces </a:t>
            </a:r>
          </a:p>
          <a:p>
            <a:endParaRPr lang="en-US" sz="2400" dirty="0">
              <a:solidFill>
                <a:schemeClr val="tx2"/>
              </a:solidFill>
            </a:endParaRPr>
          </a:p>
          <a:p>
            <a:r>
              <a:rPr lang="en-US" sz="2400" dirty="0">
                <a:solidFill>
                  <a:schemeClr val="tx2"/>
                </a:solidFill>
              </a:rPr>
              <a:t>PLT and ALT allows for functional versatility (force &amp; length) 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4571" y="2911656"/>
            <a:ext cx="4182226" cy="3644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7874" y="5426255"/>
            <a:ext cx="3966926" cy="3644075"/>
          </a:xfrm>
          <a:prstGeom prst="rect">
            <a:avLst/>
          </a:prstGeom>
        </p:spPr>
      </p:pic>
      <p:pic>
        <p:nvPicPr>
          <p:cNvPr id="6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94072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contraction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16725" y="3179483"/>
            <a:ext cx="651717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Concentric (lower force)</a:t>
            </a:r>
          </a:p>
          <a:p>
            <a:pPr marL="304810" indent="-304810">
              <a:buFontTx/>
              <a:buChar char="-"/>
            </a:pPr>
            <a:r>
              <a:rPr lang="en-US" sz="2400" dirty="0"/>
              <a:t>Force produced inversely proportional to velocity of shortening muscle.  High speed leads to low cross bridge formation</a:t>
            </a:r>
          </a:p>
          <a:p>
            <a:r>
              <a:rPr lang="en-US" sz="2400" dirty="0"/>
              <a:t>Isometric </a:t>
            </a:r>
          </a:p>
          <a:p>
            <a:pPr marL="304810" indent="-304810">
              <a:buFontTx/>
              <a:buChar char="-"/>
            </a:pPr>
            <a:r>
              <a:rPr lang="en-US" sz="2400" dirty="0"/>
              <a:t>Muscle produces most amount of cross bridges</a:t>
            </a:r>
          </a:p>
          <a:p>
            <a:r>
              <a:rPr lang="en-US" sz="2400" dirty="0"/>
              <a:t>Eccentric (higher force)</a:t>
            </a:r>
          </a:p>
          <a:p>
            <a:pPr marL="304810" indent="-304810">
              <a:buFontTx/>
              <a:buChar char="-"/>
            </a:pPr>
            <a:r>
              <a:rPr lang="en-US" sz="2400" dirty="0"/>
              <a:t>Greater force on cross bridges as pulled apart/ reattached</a:t>
            </a:r>
          </a:p>
          <a:p>
            <a:pPr marL="304810" indent="-304810">
              <a:buFontTx/>
              <a:buChar char="-"/>
            </a:pPr>
            <a:r>
              <a:rPr lang="en-US" sz="2400" dirty="0"/>
              <a:t>Rapid reattachment phase</a:t>
            </a:r>
          </a:p>
          <a:p>
            <a:pPr marL="304810" indent="-304810">
              <a:buFontTx/>
              <a:buChar char="-"/>
            </a:pPr>
            <a:r>
              <a:rPr lang="en-US" sz="2400" dirty="0"/>
              <a:t>PLT produced by the series and parallel elastic properties allows force to be stored and transmitted</a:t>
            </a:r>
          </a:p>
          <a:p>
            <a:pPr marL="304810" indent="-304810">
              <a:buFontTx/>
              <a:buChar char="-"/>
            </a:pPr>
            <a:endParaRPr lang="en-US" sz="2400" dirty="0"/>
          </a:p>
          <a:p>
            <a:endParaRPr 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7708" y="3179483"/>
            <a:ext cx="4925291" cy="4107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0036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0432" y="407616"/>
            <a:ext cx="10728960" cy="1221160"/>
          </a:xfrm>
        </p:spPr>
        <p:txBody>
          <a:bodyPr/>
          <a:lstStyle/>
          <a:p>
            <a:r>
              <a:rPr lang="en-US" dirty="0"/>
              <a:t>Skeletal muscle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45804" y="3179483"/>
            <a:ext cx="109535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FATIGUE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tx2"/>
                </a:solidFill>
              </a:rPr>
              <a:t>ATP provides the energy for the muscle contraction</a:t>
            </a:r>
          </a:p>
          <a:p>
            <a:r>
              <a:rPr lang="en-US" sz="2400" dirty="0">
                <a:solidFill>
                  <a:schemeClr val="tx2"/>
                </a:solidFill>
              </a:rPr>
              <a:t>As stimulus continues the bodies ability to replenish ATP results in twitch responses becoming weaker, eventually hitting zero.</a:t>
            </a:r>
          </a:p>
          <a:p>
            <a:r>
              <a:rPr lang="en-US" sz="2400" dirty="0">
                <a:solidFill>
                  <a:schemeClr val="tx2"/>
                </a:solidFill>
              </a:rPr>
              <a:t>Other possible causes are thought to be:</a:t>
            </a:r>
          </a:p>
          <a:p>
            <a:r>
              <a:rPr lang="en-US" sz="2400" dirty="0">
                <a:solidFill>
                  <a:schemeClr val="tx2"/>
                </a:solidFill>
              </a:rPr>
              <a:t>Reduced excitability at neuromuscular junction</a:t>
            </a:r>
          </a:p>
          <a:p>
            <a:r>
              <a:rPr lang="en-US" sz="2400" dirty="0">
                <a:solidFill>
                  <a:schemeClr val="tx2"/>
                </a:solidFill>
              </a:rPr>
              <a:t>Reduced excitability at </a:t>
            </a:r>
            <a:r>
              <a:rPr lang="en-US" sz="2400" dirty="0" err="1">
                <a:solidFill>
                  <a:schemeClr val="tx2"/>
                </a:solidFill>
              </a:rPr>
              <a:t>sacrolemma</a:t>
            </a:r>
            <a:endParaRPr lang="en-US" sz="2400" dirty="0">
              <a:solidFill>
                <a:schemeClr val="tx2"/>
              </a:solidFill>
            </a:endParaRPr>
          </a:p>
          <a:p>
            <a:r>
              <a:rPr lang="en-US" sz="2400" dirty="0">
                <a:solidFill>
                  <a:schemeClr val="tx2"/>
                </a:solidFill>
              </a:rPr>
              <a:t>Reduced blood blow and O</a:t>
            </a:r>
            <a:r>
              <a:rPr lang="en-US" sz="2400" baseline="-25000" dirty="0">
                <a:solidFill>
                  <a:schemeClr val="tx2"/>
                </a:solidFill>
              </a:rPr>
              <a:t>2</a:t>
            </a:r>
          </a:p>
          <a:p>
            <a:r>
              <a:rPr lang="en-US" sz="2400" dirty="0">
                <a:solidFill>
                  <a:schemeClr val="tx2"/>
                </a:solidFill>
              </a:rPr>
              <a:t>Reduced availability of intra-cellular calcium</a:t>
            </a:r>
          </a:p>
          <a:p>
            <a:endParaRPr lang="en-US" sz="2400" dirty="0"/>
          </a:p>
          <a:p>
            <a:r>
              <a:rPr lang="en-US" sz="2400" dirty="0"/>
              <a:t>Eventually leads to reduced co-ordination and increased injury risk.</a:t>
            </a:r>
          </a:p>
        </p:txBody>
      </p:sp>
      <p:pic>
        <p:nvPicPr>
          <p:cNvPr id="5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2143036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9121" y="537967"/>
            <a:ext cx="6458930" cy="1228763"/>
          </a:xfrm>
        </p:spPr>
        <p:txBody>
          <a:bodyPr/>
          <a:lstStyle/>
          <a:p>
            <a:r>
              <a:rPr lang="en-US" dirty="0"/>
              <a:t>Skeletal muscle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09698" y="2643961"/>
            <a:ext cx="9944100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 dirty="0"/>
              <a:t>ADAPTATION</a:t>
            </a:r>
          </a:p>
          <a:p>
            <a:pPr algn="l"/>
            <a:endParaRPr lang="en-US" sz="2400" dirty="0"/>
          </a:p>
          <a:p>
            <a:pPr algn="l"/>
            <a:r>
              <a:rPr lang="en-US" sz="2400" dirty="0"/>
              <a:t>Lengthening</a:t>
            </a:r>
          </a:p>
          <a:p>
            <a:pPr marL="304810" indent="-304810" algn="l">
              <a:buFontTx/>
              <a:buChar char="-"/>
            </a:pPr>
            <a:r>
              <a:rPr lang="en-US" sz="2400" dirty="0"/>
              <a:t>With MT unit stretching: </a:t>
            </a:r>
          </a:p>
          <a:p>
            <a:pPr marL="304810" indent="-304810" algn="l">
              <a:buFontTx/>
              <a:buChar char="-"/>
            </a:pPr>
            <a:r>
              <a:rPr lang="en-US" sz="2400" dirty="0"/>
              <a:t>Addition of sarcomeres to muscle </a:t>
            </a:r>
            <a:r>
              <a:rPr lang="en-US" sz="2400" dirty="0" err="1"/>
              <a:t>fibres</a:t>
            </a:r>
            <a:r>
              <a:rPr lang="en-US" sz="2400" dirty="0"/>
              <a:t> </a:t>
            </a:r>
          </a:p>
          <a:p>
            <a:pPr marL="304810" indent="-304810" algn="l">
              <a:buFontTx/>
              <a:buChar char="-"/>
            </a:pPr>
            <a:r>
              <a:rPr lang="en-US" sz="2400" dirty="0"/>
              <a:t>In region on </a:t>
            </a:r>
            <a:r>
              <a:rPr lang="en-US" sz="2400" dirty="0" err="1"/>
              <a:t>myotendinous</a:t>
            </a:r>
            <a:r>
              <a:rPr lang="en-US" sz="2400" dirty="0"/>
              <a:t> junction </a:t>
            </a:r>
          </a:p>
          <a:p>
            <a:pPr algn="l"/>
            <a:endParaRPr lang="en-US" sz="2400" dirty="0"/>
          </a:p>
          <a:p>
            <a:pPr algn="l"/>
            <a:r>
              <a:rPr lang="en-US" sz="2400" dirty="0"/>
              <a:t>Strengthening</a:t>
            </a:r>
          </a:p>
          <a:p>
            <a:pPr marL="304810" indent="-304810" algn="l">
              <a:buFontTx/>
              <a:buChar char="-"/>
            </a:pPr>
            <a:r>
              <a:rPr lang="en-US" sz="2400" dirty="0"/>
              <a:t>Max strength achieved between 20-30yrs</a:t>
            </a:r>
          </a:p>
          <a:p>
            <a:pPr marL="304810" indent="-304810" algn="l">
              <a:buFontTx/>
              <a:buChar char="-"/>
            </a:pPr>
            <a:r>
              <a:rPr lang="en-US" sz="2400" dirty="0"/>
              <a:t>Cross-sectional area of muscle is greatest </a:t>
            </a:r>
          </a:p>
          <a:p>
            <a:pPr marL="304810" indent="-304810" algn="l">
              <a:buFontTx/>
              <a:buChar char="-"/>
            </a:pPr>
            <a:r>
              <a:rPr lang="en-US" sz="2400" dirty="0"/>
              <a:t>Resistance training increases </a:t>
            </a:r>
            <a:r>
              <a:rPr lang="en-US" sz="2400" dirty="0" err="1"/>
              <a:t>myofibrillar</a:t>
            </a:r>
            <a:r>
              <a:rPr lang="en-US" sz="2400" dirty="0"/>
              <a:t> diameter </a:t>
            </a:r>
          </a:p>
          <a:p>
            <a:pPr marL="304810" indent="-304810" algn="l">
              <a:buFontTx/>
              <a:buChar char="-"/>
            </a:pPr>
            <a:endParaRPr lang="en-US" sz="2400" dirty="0"/>
          </a:p>
          <a:p>
            <a:pPr algn="l"/>
            <a:r>
              <a:rPr lang="en-US" sz="2400" dirty="0"/>
              <a:t>Cross-sectional Area</a:t>
            </a:r>
          </a:p>
          <a:p>
            <a:pPr marL="304810" indent="-304810" algn="l">
              <a:buFontTx/>
              <a:buChar char="-"/>
            </a:pPr>
            <a:r>
              <a:rPr lang="en-US" sz="2400" dirty="0"/>
              <a:t>female is 75% of male </a:t>
            </a:r>
          </a:p>
          <a:p>
            <a:pPr marL="304810" indent="-304810" algn="l">
              <a:buFontTx/>
              <a:buChar char="-"/>
            </a:pPr>
            <a:r>
              <a:rPr lang="en-US" sz="2400" dirty="0"/>
              <a:t>Response to resistance training in males via hypertrophy</a:t>
            </a:r>
          </a:p>
          <a:p>
            <a:pPr marL="304810" indent="-304810" algn="l">
              <a:buFontTx/>
              <a:buChar char="-"/>
            </a:pPr>
            <a:r>
              <a:rPr lang="en-US" sz="2400" dirty="0"/>
              <a:t>Whilst strength gains in females due to increased </a:t>
            </a:r>
            <a:r>
              <a:rPr lang="en-US" sz="2400" dirty="0" err="1"/>
              <a:t>fibre</a:t>
            </a:r>
            <a:r>
              <a:rPr lang="en-US" sz="2400" dirty="0"/>
              <a:t> recruitment  </a:t>
            </a:r>
          </a:p>
          <a:p>
            <a:pPr marL="304810" indent="-304810" algn="l">
              <a:buFontTx/>
              <a:buChar char="-"/>
            </a:pPr>
            <a:endParaRPr lang="en-US" sz="2400" dirty="0"/>
          </a:p>
          <a:p>
            <a:pPr algn="l"/>
            <a:endParaRPr lang="en-US" sz="2400" dirty="0"/>
          </a:p>
          <a:p>
            <a:pPr algn="l"/>
            <a:endParaRPr lang="en-US" sz="2400" dirty="0"/>
          </a:p>
        </p:txBody>
      </p:sp>
      <p:pic>
        <p:nvPicPr>
          <p:cNvPr id="5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27081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70432" y="3012478"/>
            <a:ext cx="10576934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2600" dirty="0"/>
              <a:t>IMMOBILISATION</a:t>
            </a:r>
          </a:p>
          <a:p>
            <a:pPr algn="l"/>
            <a:endParaRPr lang="en-US" sz="2600" dirty="0"/>
          </a:p>
          <a:p>
            <a:pPr algn="l"/>
            <a:r>
              <a:rPr lang="en-US" sz="2600" dirty="0">
                <a:solidFill>
                  <a:schemeClr val="tx2"/>
                </a:solidFill>
              </a:rPr>
              <a:t>Marked reductions in muscle strength and atrophy</a:t>
            </a:r>
          </a:p>
          <a:p>
            <a:pPr algn="l"/>
            <a:r>
              <a:rPr lang="en-US" sz="2600" dirty="0">
                <a:solidFill>
                  <a:schemeClr val="tx2"/>
                </a:solidFill>
              </a:rPr>
              <a:t>Loss of strength can be 3-6% per day in the first week</a:t>
            </a:r>
          </a:p>
          <a:p>
            <a:pPr algn="l"/>
            <a:r>
              <a:rPr lang="en-US" sz="2600" dirty="0">
                <a:solidFill>
                  <a:schemeClr val="tx2"/>
                </a:solidFill>
              </a:rPr>
              <a:t>Predominance toward higher proportion of Type II </a:t>
            </a:r>
            <a:r>
              <a:rPr lang="en-US" sz="2600" dirty="0" err="1">
                <a:solidFill>
                  <a:schemeClr val="tx2"/>
                </a:solidFill>
              </a:rPr>
              <a:t>fibres</a:t>
            </a:r>
            <a:endParaRPr lang="en-US" sz="2600" dirty="0">
              <a:solidFill>
                <a:schemeClr val="tx2"/>
              </a:solidFill>
            </a:endParaRPr>
          </a:p>
          <a:p>
            <a:pPr algn="l"/>
            <a:r>
              <a:rPr lang="en-US" sz="2600" dirty="0">
                <a:solidFill>
                  <a:schemeClr val="tx2"/>
                </a:solidFill>
              </a:rPr>
              <a:t>If </a:t>
            </a:r>
            <a:r>
              <a:rPr lang="en-US" sz="2600" dirty="0" err="1">
                <a:solidFill>
                  <a:schemeClr val="tx2"/>
                </a:solidFill>
              </a:rPr>
              <a:t>immobilised</a:t>
            </a:r>
            <a:r>
              <a:rPr lang="en-US" sz="2600" dirty="0">
                <a:solidFill>
                  <a:schemeClr val="tx2"/>
                </a:solidFill>
              </a:rPr>
              <a:t> in shortened position then protein degradation is promoted</a:t>
            </a:r>
          </a:p>
          <a:p>
            <a:pPr algn="l"/>
            <a:r>
              <a:rPr lang="en-US" sz="2600" dirty="0"/>
              <a:t> </a:t>
            </a:r>
          </a:p>
          <a:p>
            <a:pPr algn="l"/>
            <a:r>
              <a:rPr lang="en-US" sz="2600" dirty="0"/>
              <a:t>Resistive exercise can reverse the effects of chronic </a:t>
            </a:r>
            <a:r>
              <a:rPr lang="en-US" sz="2600" dirty="0" err="1"/>
              <a:t>immobilisation</a:t>
            </a:r>
            <a:r>
              <a:rPr lang="en-US" sz="2600" dirty="0"/>
              <a:t> of a limb.</a:t>
            </a:r>
          </a:p>
          <a:p>
            <a:pPr algn="l"/>
            <a:r>
              <a:rPr lang="en-US" sz="2600" dirty="0"/>
              <a:t>Low intensity and long duration exercise important during the early phases.</a:t>
            </a:r>
          </a:p>
        </p:txBody>
      </p:sp>
      <p:pic>
        <p:nvPicPr>
          <p:cNvPr id="5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0616153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70432" y="3232007"/>
            <a:ext cx="1072896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/>
              <a:t>ATROPHY</a:t>
            </a:r>
          </a:p>
          <a:p>
            <a:endParaRPr lang="en-US" sz="3000" dirty="0"/>
          </a:p>
          <a:p>
            <a:pPr marL="304810" indent="-304810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Atrophy (CSA) rate normally at 50% of the strength loss of the muscle</a:t>
            </a:r>
          </a:p>
          <a:p>
            <a:pPr marL="304810" indent="-304810">
              <a:buFont typeface="Arial" charset="0"/>
              <a:buChar char="•"/>
            </a:pPr>
            <a:endParaRPr lang="en-US" sz="3000" dirty="0">
              <a:solidFill>
                <a:schemeClr val="tx2"/>
              </a:solidFill>
            </a:endParaRPr>
          </a:p>
          <a:p>
            <a:pPr marL="304810" indent="-304810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CSA reduced due to protein degradation </a:t>
            </a:r>
          </a:p>
          <a:p>
            <a:pPr marL="304810" indent="-304810">
              <a:buFont typeface="Arial" charset="0"/>
              <a:buChar char="•"/>
            </a:pPr>
            <a:endParaRPr lang="en-US" sz="3000" dirty="0">
              <a:solidFill>
                <a:schemeClr val="tx2"/>
              </a:solidFill>
            </a:endParaRPr>
          </a:p>
          <a:p>
            <a:pPr marL="304810" indent="-304810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Can be prevented by placing muscles under some passive tension</a:t>
            </a:r>
          </a:p>
          <a:p>
            <a:pPr marL="304810" indent="-304810">
              <a:buFont typeface="Arial" charset="0"/>
              <a:buChar char="•"/>
            </a:pPr>
            <a:endParaRPr lang="en-US" sz="3000" dirty="0">
              <a:solidFill>
                <a:schemeClr val="tx2"/>
              </a:solidFill>
            </a:endParaRPr>
          </a:p>
          <a:p>
            <a:pPr marL="304810" indent="-304810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Isometric activity can maintain of the Type II </a:t>
            </a:r>
            <a:r>
              <a:rPr lang="en-US" sz="3000" dirty="0" err="1">
                <a:solidFill>
                  <a:schemeClr val="tx2"/>
                </a:solidFill>
              </a:rPr>
              <a:t>fibres</a:t>
            </a:r>
            <a:r>
              <a:rPr lang="en-US" sz="3000" dirty="0">
                <a:solidFill>
                  <a:schemeClr val="tx2"/>
                </a:solidFill>
              </a:rPr>
              <a:t> and can safely reduced atrophic factors</a:t>
            </a:r>
          </a:p>
        </p:txBody>
      </p:sp>
      <p:pic>
        <p:nvPicPr>
          <p:cNvPr id="5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2757372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70432" y="3122332"/>
            <a:ext cx="968806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 dirty="0"/>
              <a:t>HYPERTROPHY</a:t>
            </a:r>
          </a:p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Hypertrophy is enlargement of muscle </a:t>
            </a:r>
            <a:r>
              <a:rPr lang="en-US" sz="3000" dirty="0" err="1">
                <a:solidFill>
                  <a:schemeClr val="tx2"/>
                </a:solidFill>
              </a:rPr>
              <a:t>fibres</a:t>
            </a:r>
            <a:r>
              <a:rPr lang="en-US" sz="3000" dirty="0">
                <a:solidFill>
                  <a:schemeClr val="tx2"/>
                </a:solidFill>
              </a:rPr>
              <a:t> within the muscle: NOT more </a:t>
            </a:r>
            <a:r>
              <a:rPr lang="en-US" sz="3000" dirty="0" err="1">
                <a:solidFill>
                  <a:schemeClr val="tx2"/>
                </a:solidFill>
              </a:rPr>
              <a:t>fibres</a:t>
            </a:r>
            <a:r>
              <a:rPr lang="en-US" sz="3000" dirty="0">
                <a:solidFill>
                  <a:schemeClr val="tx2"/>
                </a:solidFill>
              </a:rPr>
              <a:t> being created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Also neurological adaption: recruitment of motor units and </a:t>
            </a:r>
            <a:r>
              <a:rPr lang="en-US" sz="3000" dirty="0" err="1">
                <a:solidFill>
                  <a:schemeClr val="tx2"/>
                </a:solidFill>
              </a:rPr>
              <a:t>synchronisation</a:t>
            </a:r>
            <a:r>
              <a:rPr lang="en-US" sz="3000" dirty="0">
                <a:solidFill>
                  <a:schemeClr val="tx2"/>
                </a:solidFill>
              </a:rPr>
              <a:t> of muscle activation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Direct relationship between muscle cross-sectional area and strength </a:t>
            </a:r>
          </a:p>
          <a:p>
            <a:pPr marL="304810" indent="-304810" algn="l">
              <a:buFont typeface="Arial" charset="0"/>
              <a:buChar char="•"/>
            </a:pPr>
            <a:endParaRPr lang="en-US" sz="3000" dirty="0">
              <a:solidFill>
                <a:schemeClr val="tx2"/>
              </a:solidFill>
            </a:endParaRPr>
          </a:p>
          <a:p>
            <a:pPr marL="304810" indent="-304810" algn="l">
              <a:buFont typeface="Arial" charset="0"/>
              <a:buChar char="•"/>
            </a:pPr>
            <a:endParaRPr lang="en-US" sz="3000" dirty="0">
              <a:solidFill>
                <a:schemeClr val="tx2"/>
              </a:solidFill>
            </a:endParaRPr>
          </a:p>
        </p:txBody>
      </p:sp>
      <p:pic>
        <p:nvPicPr>
          <p:cNvPr id="5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839413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Coffee Break Scenario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out and describe any classification of muscle injury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427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1170432" y="3179483"/>
            <a:ext cx="1017384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 dirty="0"/>
              <a:t>CLASSIFICATIONS AND TYPES</a:t>
            </a:r>
          </a:p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Contusion – Heavy compressive load usually by direct blow</a:t>
            </a:r>
          </a:p>
          <a:p>
            <a:pPr marL="304810" indent="-304810" algn="l">
              <a:buFont typeface="Arial" charset="0"/>
              <a:buChar char="•"/>
            </a:pPr>
            <a:endParaRPr lang="en-US" sz="3000" dirty="0">
              <a:solidFill>
                <a:schemeClr val="tx2"/>
              </a:solidFill>
            </a:endParaRPr>
          </a:p>
          <a:p>
            <a:pPr marL="304810" indent="-304810" algn="l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Muscle Strain – Excessive load leading leading to overstrain of myofibrils, hence potential strain or possible rupture</a:t>
            </a:r>
          </a:p>
          <a:p>
            <a:pPr marL="304810" indent="-304810" algn="l">
              <a:buFont typeface="Arial" charset="0"/>
              <a:buChar char="•"/>
            </a:pPr>
            <a:endParaRPr lang="en-US" sz="3000" dirty="0">
              <a:solidFill>
                <a:schemeClr val="tx2"/>
              </a:solidFill>
            </a:endParaRPr>
          </a:p>
          <a:p>
            <a:pPr marL="304810" indent="-304810" algn="l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Laceration – epidermal breakage (only 10% of all muscle injuries)</a:t>
            </a:r>
          </a:p>
          <a:p>
            <a:pPr marL="304810" indent="-304810" algn="l">
              <a:buFont typeface="Arial" charset="0"/>
              <a:buChar char="•"/>
            </a:pPr>
            <a:endParaRPr lang="en-US" sz="3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6679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1170432" y="2979458"/>
            <a:ext cx="11402568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 dirty="0"/>
              <a:t>CONTUSIONS</a:t>
            </a:r>
          </a:p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US" sz="3000" dirty="0"/>
              <a:t>Intramuscular Contusion </a:t>
            </a:r>
            <a:r>
              <a:rPr lang="en-US" sz="3000" dirty="0">
                <a:solidFill>
                  <a:schemeClr val="tx2"/>
                </a:solidFill>
              </a:rPr>
              <a:t>	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Blood pools within intact </a:t>
            </a:r>
            <a:r>
              <a:rPr lang="en-GB" sz="3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muscle fascia and increase intramuscular pressure 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P1 ++ on passive stretch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US" sz="3000" dirty="0" err="1"/>
              <a:t>Intermuscular</a:t>
            </a:r>
            <a:r>
              <a:rPr lang="en-US" sz="3000" dirty="0"/>
              <a:t> Contusion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Bleeding from the damaged blood vessels in the muscle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Fascia surrounding muscle is also torn so blood can move out of compartment into surrounding area 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Point tender over area of damage with Bruising +++ </a:t>
            </a:r>
          </a:p>
          <a:p>
            <a:pPr marL="792505" lvl="1" indent="-304810" algn="l">
              <a:buFont typeface="Arial" charset="0"/>
              <a:buChar char="•"/>
            </a:pPr>
            <a:endParaRPr lang="en-GB" sz="3000" dirty="0"/>
          </a:p>
          <a:p>
            <a:pPr marL="304810" indent="-304810" algn="l">
              <a:buFont typeface="Arial" charset="0"/>
              <a:buChar char="•"/>
            </a:pPr>
            <a:endParaRPr lang="en-US" sz="3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080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3173616" y="2826196"/>
            <a:ext cx="6657569" cy="127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40"/>
              <a:t>MUSCLE STRAINS</a:t>
            </a:r>
            <a:endParaRPr lang="en-GB" sz="3840" dirty="0"/>
          </a:p>
          <a:p>
            <a:pPr marL="304810" indent="-304810">
              <a:buFont typeface="Arial" charset="0"/>
              <a:buChar char="•"/>
            </a:pPr>
            <a:endParaRPr lang="en-US" sz="3840" dirty="0">
              <a:solidFill>
                <a:schemeClr val="tx2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3692940"/>
            <a:ext cx="13004800" cy="4765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719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1" y="1356631"/>
            <a:ext cx="11090007" cy="1228763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3173614" y="2655128"/>
            <a:ext cx="6657569" cy="127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40"/>
              <a:t>MUSCLE STRAINS</a:t>
            </a:r>
            <a:endParaRPr lang="en-GB" sz="3840" dirty="0"/>
          </a:p>
          <a:p>
            <a:pPr marL="304810" indent="-304810">
              <a:buFont typeface="Arial" charset="0"/>
              <a:buChar char="•"/>
            </a:pPr>
            <a:endParaRPr lang="en-US" sz="3840" dirty="0">
              <a:solidFill>
                <a:schemeClr val="tx2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14156"/>
            <a:ext cx="13004799" cy="5044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9653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1" y="1356631"/>
            <a:ext cx="11090007" cy="1228763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051695"/>
            <a:ext cx="12801599" cy="5892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9183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1" y="1356631"/>
            <a:ext cx="11090007" cy="1228763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731521" y="2871143"/>
            <a:ext cx="1187005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 dirty="0"/>
              <a:t>MUSCLE STRAINS</a:t>
            </a:r>
            <a:endParaRPr lang="en-GB" sz="3000" dirty="0"/>
          </a:p>
          <a:p>
            <a:pPr algn="l"/>
            <a:endParaRPr lang="en-GB" sz="3000" dirty="0"/>
          </a:p>
          <a:p>
            <a:pPr algn="l"/>
            <a:r>
              <a:rPr lang="en-GB" sz="3000" dirty="0"/>
              <a:t>When muscle-tendon-bone units are pulled to failure, tears could occur at: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Bone-tendon junctions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Muscle Belly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 err="1"/>
              <a:t>Myotendinous</a:t>
            </a:r>
            <a:r>
              <a:rPr lang="en-GB" sz="3000" dirty="0"/>
              <a:t> junction (McMaster 1933)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 err="1"/>
              <a:t>Myotendinous</a:t>
            </a:r>
            <a:r>
              <a:rPr lang="en-GB" sz="3000" dirty="0"/>
              <a:t> junction (Garrett et al, 1988)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Within muscle cell </a:t>
            </a:r>
            <a:r>
              <a:rPr lang="en-GB" sz="3000" dirty="0" err="1"/>
              <a:t>approx</a:t>
            </a:r>
            <a:r>
              <a:rPr lang="en-GB" sz="3000" dirty="0"/>
              <a:t> 0.5mm from </a:t>
            </a:r>
            <a:r>
              <a:rPr lang="en-GB" sz="3000" dirty="0" err="1"/>
              <a:t>myotendinous</a:t>
            </a:r>
            <a:r>
              <a:rPr lang="en-GB" sz="3000" dirty="0"/>
              <a:t> junction (</a:t>
            </a:r>
            <a:r>
              <a:rPr lang="en-GB" sz="3000" dirty="0" err="1"/>
              <a:t>Tidball</a:t>
            </a:r>
            <a:r>
              <a:rPr lang="en-GB" sz="3000" dirty="0"/>
              <a:t> &amp; Chan, 1989)</a:t>
            </a:r>
          </a:p>
          <a:p>
            <a:pPr marL="304810" indent="-304810" algn="l">
              <a:buFont typeface="Arial" charset="0"/>
              <a:buChar char="•"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7915698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1" y="1356631"/>
            <a:ext cx="11090007" cy="1228763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731521" y="3084813"/>
            <a:ext cx="1189862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 dirty="0"/>
              <a:t>SKELETAL MUSCLE REPAIR</a:t>
            </a:r>
          </a:p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Healthy skeletal muscle has substantial ability to repair itself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Muscle regeneration 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 err="1"/>
              <a:t>Sateillite</a:t>
            </a:r>
            <a:r>
              <a:rPr lang="en-GB" sz="3000" dirty="0"/>
              <a:t> Cells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/>
              <a:t>Fuse with adjacent </a:t>
            </a:r>
            <a:r>
              <a:rPr lang="en-GB" sz="3000" dirty="0" err="1"/>
              <a:t>myofibres</a:t>
            </a:r>
            <a:r>
              <a:rPr lang="en-GB" sz="3000" dirty="0"/>
              <a:t> to repair and regenerate muscle tissue 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/>
              <a:t>Restore and replace muscle cells routinely damaged by activity (</a:t>
            </a:r>
            <a:r>
              <a:rPr lang="en-GB" sz="3000" dirty="0" err="1"/>
              <a:t>Caplan</a:t>
            </a:r>
            <a:r>
              <a:rPr lang="en-GB" sz="3000" dirty="0"/>
              <a:t> et al, 1988)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/>
              <a:t>Replace injured muscle tissue with new muscle tissue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/>
              <a:t>When the mass of damaged muscle is larger than 3 g (0.1 </a:t>
            </a:r>
            <a:r>
              <a:rPr lang="en-GB" sz="3000" dirty="0" err="1"/>
              <a:t>oz</a:t>
            </a:r>
            <a:r>
              <a:rPr lang="en-GB" sz="3000" dirty="0"/>
              <a:t>) muscle healing occurs through scar tissue and goes through the normal healing sequence </a:t>
            </a:r>
          </a:p>
        </p:txBody>
      </p:sp>
    </p:spTree>
    <p:extLst>
      <p:ext uri="{BB962C8B-B14F-4D97-AF65-F5344CB8AC3E}">
        <p14:creationId xmlns:p14="http://schemas.microsoft.com/office/powerpoint/2010/main" val="10461031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1" y="1356631"/>
            <a:ext cx="11090007" cy="1228763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731521" y="2842568"/>
            <a:ext cx="1109000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 dirty="0"/>
              <a:t>REGENERATION OF CONTRACILE ELEMENTS</a:t>
            </a:r>
          </a:p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Regeneration similar regardless of mechanism (contusion or strain)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Activation of satellite cells that are normally passive and are found in between the basal lamina and the sarcolemma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More satellite cells in Type I fibres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Satellite cells are self-proliferating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Disruption of basal lamina activates satellite cells mitosis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Blood vessel disruption </a:t>
            </a:r>
          </a:p>
        </p:txBody>
      </p:sp>
    </p:spTree>
    <p:extLst>
      <p:ext uri="{BB962C8B-B14F-4D97-AF65-F5344CB8AC3E}">
        <p14:creationId xmlns:p14="http://schemas.microsoft.com/office/powerpoint/2010/main" val="4061837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1" y="1356631"/>
            <a:ext cx="11090007" cy="1228763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731521" y="3099743"/>
            <a:ext cx="1156015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 dirty="0"/>
              <a:t>REGENERATION OF CONTRACILE ELEMENTS</a:t>
            </a:r>
          </a:p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Trauma or strain (satellite cell activated: aka </a:t>
            </a:r>
            <a:r>
              <a:rPr lang="en-GB" sz="3000" dirty="0" err="1"/>
              <a:t>Myofibroblasts</a:t>
            </a:r>
            <a:r>
              <a:rPr lang="en-GB" sz="3000" dirty="0"/>
              <a:t> )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Muscle fibres that are torn RETRACT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Gap is formed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At the ends in tact sarcomeres HYPERCONTRACT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Myoblasts attracted to the ends of the basal lamina, fuse and grow into the gap.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Scar tissue laid down in the gap </a:t>
            </a:r>
          </a:p>
        </p:txBody>
      </p:sp>
    </p:spTree>
    <p:extLst>
      <p:ext uri="{BB962C8B-B14F-4D97-AF65-F5344CB8AC3E}">
        <p14:creationId xmlns:p14="http://schemas.microsoft.com/office/powerpoint/2010/main" val="20266006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1" y="1356631"/>
            <a:ext cx="11090007" cy="1228763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731521" y="3099743"/>
            <a:ext cx="11841479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 dirty="0"/>
              <a:t>REGENERATION OF CONTRACILE ELEMENTS</a:t>
            </a:r>
          </a:p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 err="1"/>
              <a:t>Myotubes</a:t>
            </a:r>
            <a:r>
              <a:rPr lang="en-GB" sz="3000" dirty="0"/>
              <a:t> mature in to </a:t>
            </a:r>
            <a:r>
              <a:rPr lang="en-GB" sz="3000" dirty="0" err="1"/>
              <a:t>myofibres</a:t>
            </a:r>
            <a:r>
              <a:rPr lang="en-GB" sz="3000" dirty="0"/>
              <a:t> (14/7) and reunite?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Mini-</a:t>
            </a:r>
            <a:r>
              <a:rPr lang="en-GB" sz="3000" dirty="0" err="1"/>
              <a:t>musculotendinous</a:t>
            </a:r>
            <a:r>
              <a:rPr lang="en-GB" sz="3000" dirty="0"/>
              <a:t> junction where </a:t>
            </a:r>
            <a:r>
              <a:rPr lang="en-GB" sz="3000" dirty="0" err="1"/>
              <a:t>myotubes</a:t>
            </a:r>
            <a:r>
              <a:rPr lang="en-GB" sz="3000" dirty="0"/>
              <a:t> attach to scar tissue?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Immobilisation increases ‘interlacing’ of </a:t>
            </a:r>
            <a:r>
              <a:rPr lang="en-GB" sz="3000" dirty="0" err="1"/>
              <a:t>myotubes</a:t>
            </a:r>
            <a:r>
              <a:rPr lang="en-GB" sz="3000" dirty="0"/>
              <a:t> with granulation/scar tissue (</a:t>
            </a:r>
            <a:r>
              <a:rPr lang="en-GB" sz="3000" dirty="0" err="1"/>
              <a:t>Lehto</a:t>
            </a:r>
            <a:r>
              <a:rPr lang="en-GB" sz="3000" dirty="0"/>
              <a:t> et al 1985)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Scar tissue decreases over months, may bring </a:t>
            </a:r>
            <a:r>
              <a:rPr lang="en-GB" sz="3000" dirty="0" err="1"/>
              <a:t>myofibres</a:t>
            </a:r>
            <a:r>
              <a:rPr lang="en-GB" sz="3000" dirty="0"/>
              <a:t> edges together (fuse?)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 err="1"/>
              <a:t>Aarimaa</a:t>
            </a:r>
            <a:r>
              <a:rPr lang="en-GB" sz="3000" dirty="0"/>
              <a:t> et al (2004) maintaining close proximity of muscle fibres after injury sign. reduced presence of new junctions. Fibre regeneration is greatly enhanced , notable improvement of tissue strength </a:t>
            </a:r>
          </a:p>
        </p:txBody>
      </p:sp>
    </p:spTree>
    <p:extLst>
      <p:ext uri="{BB962C8B-B14F-4D97-AF65-F5344CB8AC3E}">
        <p14:creationId xmlns:p14="http://schemas.microsoft.com/office/powerpoint/2010/main" val="19858276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1" y="828675"/>
            <a:ext cx="11090007" cy="1000125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374" y="2404534"/>
            <a:ext cx="9181885" cy="591079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615923" y="3099744"/>
            <a:ext cx="2426017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err="1">
                <a:latin typeface="+mj-lt"/>
              </a:rPr>
              <a:t>Jarvinen</a:t>
            </a:r>
            <a:r>
              <a:rPr lang="en-GB" sz="2400" dirty="0">
                <a:latin typeface="+mj-lt"/>
              </a:rPr>
              <a:t> </a:t>
            </a:r>
            <a:r>
              <a:rPr lang="en-GB" sz="2400" i="1" dirty="0">
                <a:latin typeface="+mj-lt"/>
              </a:rPr>
              <a:t>et al.(</a:t>
            </a:r>
            <a:r>
              <a:rPr lang="en-GB" sz="2400" dirty="0">
                <a:latin typeface="+mj-lt"/>
              </a:rPr>
              <a:t>2005). Muscle injuries biology and treatment. </a:t>
            </a:r>
            <a:r>
              <a:rPr lang="en-GB" sz="2400" i="1" dirty="0">
                <a:latin typeface="+mj-lt"/>
              </a:rPr>
              <a:t>The American Journal of Sports Medicine, 33, 5, </a:t>
            </a:r>
            <a:r>
              <a:rPr lang="en-GB" sz="2400" dirty="0">
                <a:latin typeface="+mj-lt"/>
              </a:rPr>
              <a:t>pg. 747 </a:t>
            </a:r>
          </a:p>
        </p:txBody>
      </p:sp>
    </p:spTree>
    <p:extLst>
      <p:ext uri="{BB962C8B-B14F-4D97-AF65-F5344CB8AC3E}">
        <p14:creationId xmlns:p14="http://schemas.microsoft.com/office/powerpoint/2010/main" val="17620731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1" y="1356631"/>
            <a:ext cx="11090007" cy="1228763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707362"/>
              </p:ext>
            </p:extLst>
          </p:nvPr>
        </p:nvGraphicFramePr>
        <p:xfrm>
          <a:off x="731521" y="2585393"/>
          <a:ext cx="10780683" cy="5702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21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684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0659">
                <a:tc>
                  <a:txBody>
                    <a:bodyPr/>
                    <a:lstStyle/>
                    <a:p>
                      <a:r>
                        <a:rPr lang="en-GB" sz="1800" dirty="0"/>
                        <a:t>Time</a:t>
                      </a:r>
                    </a:p>
                  </a:txBody>
                  <a:tcPr marL="97536" marR="97536" marT="48768" marB="48768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Activity</a:t>
                      </a:r>
                    </a:p>
                  </a:txBody>
                  <a:tcPr marL="97536" marR="97536" marT="48768" marB="48768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7477">
                <a:tc>
                  <a:txBody>
                    <a:bodyPr/>
                    <a:lstStyle/>
                    <a:p>
                      <a:r>
                        <a:rPr lang="en-GB" sz="1800" dirty="0"/>
                        <a:t>6/24</a:t>
                      </a:r>
                    </a:p>
                  </a:txBody>
                  <a:tcPr marL="97536" marR="97536" marT="48768" marB="48768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Fragmentation of injured fibres begin </a:t>
                      </a:r>
                    </a:p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Macrophages appear 	</a:t>
                      </a:r>
                    </a:p>
                  </a:txBody>
                  <a:tcPr marL="97536" marR="97536" marT="48768" marB="4876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8779">
                <a:tc>
                  <a:txBody>
                    <a:bodyPr/>
                    <a:lstStyle/>
                    <a:p>
                      <a:r>
                        <a:rPr lang="en-GB" sz="1800" dirty="0"/>
                        <a:t>1-4/7</a:t>
                      </a:r>
                    </a:p>
                  </a:txBody>
                  <a:tcPr marL="97536" marR="97536" marT="48768" marB="48768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Fibroblasts appear </a:t>
                      </a:r>
                    </a:p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 2d </a:t>
                      </a:r>
                      <a:r>
                        <a:rPr lang="en-GB" sz="18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marcrophages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become most dominant inflammatory cell (removal of necrotic tissue 	</a:t>
                      </a:r>
                    </a:p>
                  </a:txBody>
                  <a:tcPr marL="97536" marR="97536" marT="48768" marB="4876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01497">
                <a:tc>
                  <a:txBody>
                    <a:bodyPr/>
                    <a:lstStyle/>
                    <a:p>
                      <a:r>
                        <a:rPr lang="en-GB" sz="1800" dirty="0"/>
                        <a:t>7/7</a:t>
                      </a:r>
                    </a:p>
                  </a:txBody>
                  <a:tcPr marL="97536" marR="97536" marT="48768" marB="48768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5-7/7 number of leucocytes and macrophages decreases considerably </a:t>
                      </a:r>
                    </a:p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7/7 </a:t>
                      </a:r>
                      <a:r>
                        <a:rPr lang="en-GB" sz="18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myotubes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have grown in between damaged basal </a:t>
                      </a:r>
                      <a:r>
                        <a:rPr lang="en-GB" sz="18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laminae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new basal lamina is apparent </a:t>
                      </a:r>
                    </a:p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Collagen/scar tissue is seen in large muscle injuries in the central zone in between basal lamina</a:t>
                      </a:r>
                    </a:p>
                  </a:txBody>
                  <a:tcPr marL="97536" marR="97536" marT="48768" marB="4876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0659">
                <a:tc>
                  <a:txBody>
                    <a:bodyPr/>
                    <a:lstStyle/>
                    <a:p>
                      <a:r>
                        <a:rPr lang="en-GB" sz="1800" dirty="0"/>
                        <a:t>8-11/7</a:t>
                      </a:r>
                    </a:p>
                  </a:txBody>
                  <a:tcPr marL="97536" marR="97536" marT="48768" marB="48768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Tensile strength reaches near normal 	</a:t>
                      </a:r>
                    </a:p>
                  </a:txBody>
                  <a:tcPr marL="97536" marR="97536" marT="48768" marB="4876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6146">
                <a:tc>
                  <a:txBody>
                    <a:bodyPr/>
                    <a:lstStyle/>
                    <a:p>
                      <a:r>
                        <a:rPr lang="en-GB" sz="1800" dirty="0"/>
                        <a:t>10/7</a:t>
                      </a:r>
                    </a:p>
                  </a:txBody>
                  <a:tcPr marL="97536" marR="97536" marT="48768" marB="48768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Large numbers of phagocytes : primary </a:t>
                      </a:r>
                      <a:r>
                        <a:rPr lang="en-GB" sz="18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marcophages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are seen at the injury site 	</a:t>
                      </a:r>
                    </a:p>
                  </a:txBody>
                  <a:tcPr marL="97536" marR="97536" marT="48768" marB="48768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0659">
                <a:tc>
                  <a:txBody>
                    <a:bodyPr/>
                    <a:lstStyle/>
                    <a:p>
                      <a:r>
                        <a:rPr lang="en-GB" sz="1800" dirty="0"/>
                        <a:t>14/7</a:t>
                      </a:r>
                    </a:p>
                  </a:txBody>
                  <a:tcPr marL="97536" marR="97536" marT="48768" marB="48768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Maturation of </a:t>
                      </a:r>
                      <a:r>
                        <a:rPr lang="en-GB" sz="18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myotubes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into </a:t>
                      </a:r>
                      <a:r>
                        <a:rPr lang="en-GB" sz="18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myofibres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complete 	</a:t>
                      </a:r>
                    </a:p>
                  </a:txBody>
                  <a:tcPr marL="97536" marR="97536" marT="48768" marB="48768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0659">
                <a:tc>
                  <a:txBody>
                    <a:bodyPr/>
                    <a:lstStyle/>
                    <a:p>
                      <a:r>
                        <a:rPr lang="en-GB" sz="1800" dirty="0"/>
                        <a:t>18/7</a:t>
                      </a:r>
                    </a:p>
                  </a:txBody>
                  <a:tcPr marL="97536" marR="97536" marT="48768" marB="48768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Cross-striated muscle fibres appear 	</a:t>
                      </a:r>
                    </a:p>
                  </a:txBody>
                  <a:tcPr marL="97536" marR="97536" marT="48768" marB="48768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6146">
                <a:tc>
                  <a:txBody>
                    <a:bodyPr/>
                    <a:lstStyle/>
                    <a:p>
                      <a:r>
                        <a:rPr lang="en-GB" sz="1800" dirty="0"/>
                        <a:t>6/52 – 6/12</a:t>
                      </a:r>
                    </a:p>
                  </a:txBody>
                  <a:tcPr marL="97536" marR="97536" marT="48768" marB="48768"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Contraction ability is 90% of normal , scar tissue volume decreases, </a:t>
                      </a:r>
                      <a:r>
                        <a:rPr lang="en-GB" sz="18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myofibres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may fuse 	</a:t>
                      </a:r>
                    </a:p>
                  </a:txBody>
                  <a:tcPr marL="97536" marR="97536" marT="48768" marB="48768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43096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243" y="290815"/>
            <a:ext cx="11090007" cy="1228763"/>
          </a:xfrm>
        </p:spPr>
        <p:txBody>
          <a:bodyPr/>
          <a:lstStyle/>
          <a:p>
            <a:r>
              <a:rPr lang="en-US" dirty="0"/>
              <a:t>HEALING: SKELETAL MUSCLE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519578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650243" y="2585394"/>
            <a:ext cx="4921134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 dirty="0"/>
              <a:t>MOBILISE EARLY</a:t>
            </a:r>
          </a:p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Strengthen tissue more quickly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May prevent myofibrils from joining 	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More scar tissue in the gap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Mini-</a:t>
            </a:r>
            <a:r>
              <a:rPr lang="en-GB" sz="3000" dirty="0" err="1"/>
              <a:t>musculotendinous</a:t>
            </a:r>
            <a:r>
              <a:rPr lang="en-GB" sz="3000" dirty="0"/>
              <a:t> </a:t>
            </a:r>
            <a:r>
              <a:rPr lang="en-GB" sz="3000" dirty="0" err="1"/>
              <a:t>jt</a:t>
            </a:r>
            <a:r>
              <a:rPr lang="en-GB" sz="3000" dirty="0"/>
              <a:t>: predispose to recurring injury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Scar tissue reduces </a:t>
            </a:r>
            <a:r>
              <a:rPr lang="en-GB" sz="3000" dirty="0" err="1"/>
              <a:t>extensibilty</a:t>
            </a:r>
            <a:r>
              <a:rPr lang="en-GB" sz="3000" dirty="0"/>
              <a:t> of muscle </a:t>
            </a:r>
          </a:p>
          <a:p>
            <a:pPr marL="304810" indent="-304810" algn="l">
              <a:buFont typeface="Arial" charset="0"/>
              <a:buChar char="•"/>
            </a:pPr>
            <a:endParaRPr lang="en-GB" sz="3000" dirty="0"/>
          </a:p>
          <a:p>
            <a:pPr marL="304810" indent="-304810" algn="l">
              <a:buFont typeface="Arial" charset="0"/>
              <a:buChar char="•"/>
            </a:pPr>
            <a:endParaRPr lang="en-GB" sz="3000" dirty="0"/>
          </a:p>
          <a:p>
            <a:pPr marL="304810" indent="-304810" algn="l">
              <a:buFont typeface="Arial" charset="0"/>
              <a:buChar char="•"/>
            </a:pPr>
            <a:endParaRPr lang="en-GB" sz="3000" dirty="0"/>
          </a:p>
        </p:txBody>
      </p:sp>
      <p:sp>
        <p:nvSpPr>
          <p:cNvPr id="7" name="TextBox 6"/>
          <p:cNvSpPr txBox="1"/>
          <p:nvPr/>
        </p:nvSpPr>
        <p:spPr>
          <a:xfrm>
            <a:off x="7061701" y="2585394"/>
            <a:ext cx="554429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000" dirty="0"/>
              <a:t>IMMOBILISE EARLY</a:t>
            </a:r>
          </a:p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Limit scar tissue formation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Regenerating myofibrils penetrate more easily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Normal muscle performance restored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Potential for atrophy  </a:t>
            </a:r>
          </a:p>
        </p:txBody>
      </p:sp>
    </p:spTree>
    <p:extLst>
      <p:ext uri="{BB962C8B-B14F-4D97-AF65-F5344CB8AC3E}">
        <p14:creationId xmlns:p14="http://schemas.microsoft.com/office/powerpoint/2010/main" val="12697918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243" y="127867"/>
            <a:ext cx="11090007" cy="1228763"/>
          </a:xfrm>
        </p:spPr>
        <p:txBody>
          <a:bodyPr/>
          <a:lstStyle/>
          <a:p>
            <a:r>
              <a:rPr lang="en-US" dirty="0"/>
              <a:t>Rehabilitation Implications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650243" y="2585393"/>
            <a:ext cx="12065632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Don’t stretch for first 7-10/7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Immobilise in shortened position to encourage </a:t>
            </a:r>
            <a:r>
              <a:rPr lang="en-GB" sz="3000" dirty="0" err="1"/>
              <a:t>myotubes</a:t>
            </a:r>
            <a:r>
              <a:rPr lang="en-GB" sz="3000" dirty="0"/>
              <a:t> infill.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Ice and compress (15-20mins every 30-60mins)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Continue with intermittent ice for 6 hours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When ready (pain free) 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 err="1"/>
              <a:t>Isomet</a:t>
            </a:r>
            <a:r>
              <a:rPr lang="en-GB" sz="3000" dirty="0"/>
              <a:t> 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/>
              <a:t>Concentric</a:t>
            </a:r>
          </a:p>
          <a:p>
            <a:pPr marL="792505" lvl="1" indent="-304810" algn="l">
              <a:buFont typeface="Arial" charset="0"/>
              <a:buChar char="•"/>
            </a:pPr>
            <a:r>
              <a:rPr lang="en-GB" sz="3000" dirty="0"/>
              <a:t>Eccentric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Maintain CV fitness without compromising the injury 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Ensure biomechanical factors are worked on during initial phases as allowed</a:t>
            </a:r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BEWARE of Myositis </a:t>
            </a:r>
            <a:r>
              <a:rPr lang="en-GB" sz="3000" dirty="0" err="1"/>
              <a:t>Ossificans</a:t>
            </a:r>
            <a:r>
              <a:rPr lang="en-GB" sz="3000" dirty="0"/>
              <a:t> – Bone growth in muscle tissue</a:t>
            </a:r>
          </a:p>
          <a:p>
            <a:pPr marL="304810" indent="-304810" algn="l">
              <a:buFont typeface="Arial" charset="0"/>
              <a:buChar char="•"/>
            </a:pPr>
            <a:endParaRPr lang="en-GB" sz="3000" dirty="0"/>
          </a:p>
          <a:p>
            <a:pPr marL="304810" indent="-304810" algn="l">
              <a:buFont typeface="Arial" charset="0"/>
              <a:buChar char="•"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8474462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1" y="1356631"/>
            <a:ext cx="11090007" cy="1228763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pic>
        <p:nvPicPr>
          <p:cNvPr id="4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9615923" y="1356630"/>
            <a:ext cx="2675751" cy="706833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/>
          <p:cNvSpPr txBox="1"/>
          <p:nvPr/>
        </p:nvSpPr>
        <p:spPr>
          <a:xfrm>
            <a:off x="731521" y="3014018"/>
            <a:ext cx="740386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Classification of muscle injuries</a:t>
            </a:r>
          </a:p>
          <a:p>
            <a:pPr marL="304810" indent="-304810" algn="l">
              <a:buFont typeface="Arial" charset="0"/>
              <a:buChar char="•"/>
            </a:pPr>
            <a:endParaRPr lang="en-GB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HUGE regenerative capacity if managed well </a:t>
            </a:r>
          </a:p>
          <a:p>
            <a:pPr marL="304810" indent="-304810" algn="l">
              <a:buFont typeface="Arial" charset="0"/>
              <a:buChar char="•"/>
            </a:pPr>
            <a:endParaRPr lang="en-GB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DO NOT STRETCH INJURED TISSUE</a:t>
            </a:r>
          </a:p>
          <a:p>
            <a:pPr marL="304810" indent="-304810" algn="l">
              <a:buFont typeface="Arial" charset="0"/>
              <a:buChar char="•"/>
            </a:pPr>
            <a:endParaRPr lang="en-GB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Mobilise to pain free limits </a:t>
            </a:r>
          </a:p>
          <a:p>
            <a:pPr marL="304810" indent="-304810" algn="l">
              <a:buFont typeface="Arial" charset="0"/>
              <a:buChar char="•"/>
            </a:pPr>
            <a:endParaRPr lang="en-GB" sz="3000" dirty="0"/>
          </a:p>
          <a:p>
            <a:pPr marL="304810" indent="-304810" algn="l">
              <a:buFont typeface="Arial" charset="0"/>
              <a:buChar char="•"/>
            </a:pPr>
            <a:r>
              <a:rPr lang="en-GB" sz="3000" dirty="0"/>
              <a:t>Be aware of complications </a:t>
            </a:r>
          </a:p>
        </p:txBody>
      </p:sp>
    </p:spTree>
    <p:extLst>
      <p:ext uri="{BB962C8B-B14F-4D97-AF65-F5344CB8AC3E}">
        <p14:creationId xmlns:p14="http://schemas.microsoft.com/office/powerpoint/2010/main" val="171062265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Office Theme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12106</TotalTime>
  <Words>1461</Words>
  <Application>Microsoft Macintosh PowerPoint</Application>
  <PresentationFormat>Custom</PresentationFormat>
  <Paragraphs>276</Paragraphs>
  <Slides>32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Arial</vt:lpstr>
      <vt:lpstr>Calibri</vt:lpstr>
      <vt:lpstr>Calibri Light</vt:lpstr>
      <vt:lpstr>Helvetica</vt:lpstr>
      <vt:lpstr>Helvetica Light</vt:lpstr>
      <vt:lpstr>Helvetica Neue</vt:lpstr>
      <vt:lpstr>Office Theme</vt:lpstr>
      <vt:lpstr>Retrospect</vt:lpstr>
      <vt:lpstr>‘TRANSFORMING EDUCATION, TRANSFORMING LIVES…..’</vt:lpstr>
      <vt:lpstr>Muscle injuries</vt:lpstr>
      <vt:lpstr>Muscle injuries </vt:lpstr>
      <vt:lpstr>Muscle architecture</vt:lpstr>
      <vt:lpstr>Sacromere</vt:lpstr>
      <vt:lpstr>Fibre types</vt:lpstr>
      <vt:lpstr>Muscle architecture</vt:lpstr>
      <vt:lpstr>Muscle architecture</vt:lpstr>
      <vt:lpstr>Length-tension in muscles </vt:lpstr>
      <vt:lpstr>Length-tension in muscles </vt:lpstr>
      <vt:lpstr>Types of contraction</vt:lpstr>
      <vt:lpstr>Skeletal muscle </vt:lpstr>
      <vt:lpstr>Skeletal muscle </vt:lpstr>
      <vt:lpstr>Skeletal muscle</vt:lpstr>
      <vt:lpstr>Skeletal muscle</vt:lpstr>
      <vt:lpstr>Skeletal muscle</vt:lpstr>
      <vt:lpstr>Coffee Break Scenario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HEALING: SKELETAL MUSCLE</vt:lpstr>
      <vt:lpstr>Rehabilitation Implications</vt:lpstr>
      <vt:lpstr>SUMMARY</vt:lpstr>
    </vt:vector>
  </TitlesOfParts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‘TRANSFORMING EDUCATION, TRANSFORMING LIVES.’</dc:title>
  <dc:creator>Martin</dc:creator>
  <cp:lastModifiedBy>Daniel Martin</cp:lastModifiedBy>
  <cp:revision>158</cp:revision>
  <dcterms:modified xsi:type="dcterms:W3CDTF">2018-02-18T20:30:38Z</dcterms:modified>
</cp:coreProperties>
</file>