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6.xml" ContentType="application/inkml+xml"/>
  <Override PartName="/ppt/ink/ink7.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comment1.xml" ContentType="application/vnd.openxmlformats-officedocument.presentationml.comment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6"/>
  </p:notesMasterIdLst>
  <p:sldIdLst>
    <p:sldId id="256" r:id="rId2"/>
    <p:sldId id="356" r:id="rId3"/>
    <p:sldId id="333" r:id="rId4"/>
    <p:sldId id="329" r:id="rId5"/>
    <p:sldId id="357" r:id="rId6"/>
    <p:sldId id="372" r:id="rId7"/>
    <p:sldId id="328" r:id="rId8"/>
    <p:sldId id="342" r:id="rId9"/>
    <p:sldId id="326" r:id="rId10"/>
    <p:sldId id="338" r:id="rId11"/>
    <p:sldId id="260" r:id="rId12"/>
    <p:sldId id="262" r:id="rId13"/>
    <p:sldId id="268" r:id="rId14"/>
    <p:sldId id="261" r:id="rId15"/>
    <p:sldId id="374" r:id="rId16"/>
    <p:sldId id="375" r:id="rId17"/>
    <p:sldId id="336" r:id="rId18"/>
    <p:sldId id="332" r:id="rId19"/>
    <p:sldId id="321" r:id="rId20"/>
    <p:sldId id="335" r:id="rId21"/>
    <p:sldId id="348" r:id="rId22"/>
    <p:sldId id="373" r:id="rId23"/>
    <p:sldId id="358" r:id="rId24"/>
    <p:sldId id="340" r:id="rId25"/>
    <p:sldId id="341" r:id="rId26"/>
    <p:sldId id="287" r:id="rId27"/>
    <p:sldId id="288" r:id="rId28"/>
    <p:sldId id="298" r:id="rId29"/>
    <p:sldId id="359" r:id="rId30"/>
    <p:sldId id="360" r:id="rId31"/>
    <p:sldId id="361" r:id="rId32"/>
    <p:sldId id="363" r:id="rId33"/>
    <p:sldId id="364" r:id="rId34"/>
    <p:sldId id="365" r:id="rId35"/>
    <p:sldId id="366" r:id="rId36"/>
    <p:sldId id="368" r:id="rId37"/>
    <p:sldId id="369" r:id="rId38"/>
    <p:sldId id="367" r:id="rId39"/>
    <p:sldId id="370" r:id="rId40"/>
    <p:sldId id="294" r:id="rId41"/>
    <p:sldId id="279" r:id="rId42"/>
    <p:sldId id="343" r:id="rId43"/>
    <p:sldId id="285" r:id="rId44"/>
    <p:sldId id="277" r:id="rId45"/>
    <p:sldId id="300" r:id="rId46"/>
    <p:sldId id="301" r:id="rId47"/>
    <p:sldId id="315" r:id="rId48"/>
    <p:sldId id="303" r:id="rId49"/>
    <p:sldId id="314" r:id="rId50"/>
    <p:sldId id="376" r:id="rId51"/>
    <p:sldId id="317" r:id="rId52"/>
    <p:sldId id="308" r:id="rId53"/>
    <p:sldId id="307" r:id="rId54"/>
    <p:sldId id="319" r:id="rId55"/>
    <p:sldId id="344" r:id="rId56"/>
    <p:sldId id="278" r:id="rId57"/>
    <p:sldId id="306" r:id="rId58"/>
    <p:sldId id="304" r:id="rId59"/>
    <p:sldId id="345" r:id="rId60"/>
    <p:sldId id="351" r:id="rId61"/>
    <p:sldId id="350" r:id="rId62"/>
    <p:sldId id="352" r:id="rId63"/>
    <p:sldId id="371" r:id="rId64"/>
    <p:sldId id="355"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 Coard" initials="RC" lastIdx="1" clrIdx="0"/>
  <p:cmAuthor id="2" name="Andy Coard" initials="AC" lastIdx="1" clrIdx="1">
    <p:extLst>
      <p:ext uri="{19B8F6BF-5375-455C-9EA6-DF929625EA0E}">
        <p15:presenceInfo xmlns:p15="http://schemas.microsoft.com/office/powerpoint/2012/main" userId="36318daee71ed72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638" autoAdjust="0"/>
    <p:restoredTop sz="94660"/>
  </p:normalViewPr>
  <p:slideViewPr>
    <p:cSldViewPr snapToGrid="0">
      <p:cViewPr>
        <p:scale>
          <a:sx n="71" d="100"/>
          <a:sy n="71" d="100"/>
        </p:scale>
        <p:origin x="152"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1-05-28T12:21:48.738" idx="1">
    <p:pos x="10" y="10"/>
    <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B36D41-2BCF-471E-AD96-98E3FBBF10CB}" type="doc">
      <dgm:prSet loTypeId="urn:microsoft.com/office/officeart/2008/layout/CircularPictureCallout" loCatId="picture" qsTypeId="urn:microsoft.com/office/officeart/2005/8/quickstyle/simple1" qsCatId="simple" csTypeId="urn:microsoft.com/office/officeart/2005/8/colors/accent1_2" csCatId="accent1" phldr="1"/>
      <dgm:spPr/>
    </dgm:pt>
    <dgm:pt modelId="{491304E6-5130-4FE3-9579-81CB00EC8823}">
      <dgm:prSet phldrT="[Text]"/>
      <dgm:spPr>
        <a:ln>
          <a:solidFill>
            <a:schemeClr val="tx1"/>
          </a:solidFill>
        </a:ln>
      </dgm:spPr>
      <dgm:t>
        <a:bodyPr/>
        <a:lstStyle/>
        <a:p>
          <a:r>
            <a:rPr lang="en-GB" b="1" dirty="0">
              <a:ln>
                <a:solidFill>
                  <a:schemeClr val="tx1"/>
                </a:solidFill>
              </a:ln>
              <a:solidFill>
                <a:srgbClr val="FFC000"/>
              </a:solidFill>
              <a:effectLst>
                <a:outerShdw blurRad="38100" dist="38100" dir="2700000" algn="tl">
                  <a:srgbClr val="000000">
                    <a:alpha val="43137"/>
                  </a:srgbClr>
                </a:outerShdw>
              </a:effectLst>
            </a:rPr>
            <a:t>Objective Data</a:t>
          </a:r>
        </a:p>
      </dgm:t>
    </dgm:pt>
    <dgm:pt modelId="{C499704B-BB23-405F-A3EB-1C42E10955C0}" type="parTrans" cxnId="{4F9F478B-DFC6-4E91-A590-35D9E8685490}">
      <dgm:prSet/>
      <dgm:spPr/>
      <dgm:t>
        <a:bodyPr/>
        <a:lstStyle/>
        <a:p>
          <a:endParaRPr lang="en-GB"/>
        </a:p>
      </dgm:t>
    </dgm:pt>
    <dgm:pt modelId="{F5C408FF-0C00-4B6C-9809-D8F16E27A184}" type="sibTrans" cxnId="{4F9F478B-DFC6-4E91-A590-35D9E8685490}">
      <dgm:prSet/>
      <dgm:spPr>
        <a:blipFill>
          <a:blip xmlns:r="http://schemas.openxmlformats.org/officeDocument/2006/relationships" r:embed="rId1">
            <a:alphaModFix amt="50000"/>
          </a:blip>
          <a:srcRect/>
          <a:stretch>
            <a:fillRect/>
          </a:stretch>
        </a:blipFill>
      </dgm:spPr>
      <dgm:t>
        <a:bodyPr/>
        <a:lstStyle/>
        <a:p>
          <a:endParaRPr lang="en-GB"/>
        </a:p>
      </dgm:t>
    </dgm:pt>
    <dgm:pt modelId="{C2741B04-9763-4066-992F-3CAFA51B7D3F}">
      <dgm:prSet/>
      <dgm:spPr/>
      <dgm:t>
        <a:bodyPr/>
        <a:lstStyle/>
        <a:p>
          <a:r>
            <a:rPr kumimoji="0" lang="en-GB" i="0" u="none" strike="noStrike" cap="none" spc="0" normalizeH="0" baseline="0" noProof="0" dirty="0">
              <a:ln>
                <a:noFill/>
              </a:ln>
              <a:solidFill>
                <a:srgbClr val="FFC000"/>
              </a:solidFill>
              <a:uLnTx/>
              <a:uFillTx/>
              <a:latin typeface="Calibri" panose="020F0502020204030204"/>
            </a:rPr>
            <a:t>Physiology</a:t>
          </a:r>
        </a:p>
      </dgm:t>
    </dgm:pt>
    <dgm:pt modelId="{5FD257DF-C6E2-493A-866B-1F491AB5620F}" type="parTrans" cxnId="{1F64B54B-95C2-405E-A304-642416D57F21}">
      <dgm:prSet/>
      <dgm:spPr/>
      <dgm:t>
        <a:bodyPr/>
        <a:lstStyle/>
        <a:p>
          <a:endParaRPr lang="en-GB"/>
        </a:p>
      </dgm:t>
    </dgm:pt>
    <dgm:pt modelId="{FFE66F4A-6A14-4359-840D-7DCDBCB21929}" type="sibTrans" cxnId="{1F64B54B-95C2-405E-A304-642416D57F21}">
      <dgm:prSet/>
      <dgm:spPr>
        <a:blipFill rotWithShape="1">
          <a:blip xmlns:r="http://schemas.openxmlformats.org/officeDocument/2006/relationships" r:embed="rId2"/>
          <a:srcRect/>
          <a:stretch>
            <a:fillRect l="-18000" r="-18000"/>
          </a:stretch>
        </a:blipFill>
      </dgm:spPr>
      <dgm:t>
        <a:bodyPr/>
        <a:lstStyle/>
        <a:p>
          <a:endParaRPr lang="en-GB"/>
        </a:p>
      </dgm:t>
    </dgm:pt>
    <dgm:pt modelId="{B86C1ED2-248A-4398-8CEF-B446269C8761}">
      <dgm:prSet/>
      <dgm:spPr/>
      <dgm:t>
        <a:bodyPr/>
        <a:lstStyle/>
        <a:p>
          <a:r>
            <a:rPr kumimoji="0" lang="en-GB" i="0" u="none" strike="noStrike" cap="none" spc="0" normalizeH="0" baseline="0" noProof="0" dirty="0">
              <a:ln>
                <a:noFill/>
              </a:ln>
              <a:solidFill>
                <a:srgbClr val="FFC000"/>
              </a:solidFill>
              <a:uLnTx/>
              <a:uFillTx/>
              <a:latin typeface="Calibri" panose="020F0502020204030204"/>
            </a:rPr>
            <a:t>Biology</a:t>
          </a:r>
          <a:endParaRPr kumimoji="0" lang="en-GB" i="0" u="none" strike="noStrike" cap="none" spc="0" normalizeH="0" baseline="0" noProof="0" dirty="0">
            <a:ln>
              <a:noFill/>
            </a:ln>
            <a:solidFill>
              <a:srgbClr val="FFC000"/>
            </a:solidFill>
            <a:uLnTx/>
            <a:uFillTx/>
            <a:latin typeface="Calibri Light" panose="020F0302020204030204" pitchFamily="34" charset="0"/>
            <a:cs typeface="Calibri Light" panose="020F0302020204030204" pitchFamily="34" charset="0"/>
          </a:endParaRPr>
        </a:p>
      </dgm:t>
    </dgm:pt>
    <dgm:pt modelId="{F13E0F46-B359-4149-B728-B7C75649A2F4}" type="parTrans" cxnId="{7DB8836A-403A-450F-B3E4-A77D3968180E}">
      <dgm:prSet/>
      <dgm:spPr/>
      <dgm:t>
        <a:bodyPr/>
        <a:lstStyle/>
        <a:p>
          <a:endParaRPr lang="en-GB"/>
        </a:p>
      </dgm:t>
    </dgm:pt>
    <dgm:pt modelId="{74DB33A9-684A-4CD7-9DD0-3D0EA0E7F1C8}" type="sibTrans" cxnId="{7DB8836A-403A-450F-B3E4-A77D3968180E}">
      <dgm:prSet/>
      <dgm:spPr>
        <a:blipFill rotWithShape="1">
          <a:blip xmlns:r="http://schemas.openxmlformats.org/officeDocument/2006/relationships" r:embed="rId3"/>
          <a:srcRect/>
          <a:stretch>
            <a:fillRect l="-23000" r="-23000"/>
          </a:stretch>
        </a:blipFill>
      </dgm:spPr>
      <dgm:t>
        <a:bodyPr/>
        <a:lstStyle/>
        <a:p>
          <a:endParaRPr lang="en-GB"/>
        </a:p>
      </dgm:t>
    </dgm:pt>
    <dgm:pt modelId="{AD00743F-E08B-47B0-A4D3-C6C1755B2887}" type="pres">
      <dgm:prSet presAssocID="{2EB36D41-2BCF-471E-AD96-98E3FBBF10CB}" presName="Name0" presStyleCnt="0">
        <dgm:presLayoutVars>
          <dgm:chMax val="7"/>
          <dgm:chPref val="7"/>
          <dgm:dir/>
        </dgm:presLayoutVars>
      </dgm:prSet>
      <dgm:spPr/>
    </dgm:pt>
    <dgm:pt modelId="{C9DDCFFC-E10B-41BD-A799-3CF5A3F6FA59}" type="pres">
      <dgm:prSet presAssocID="{2EB36D41-2BCF-471E-AD96-98E3FBBF10CB}" presName="Name1" presStyleCnt="0"/>
      <dgm:spPr/>
    </dgm:pt>
    <dgm:pt modelId="{4279E5EC-2AF7-4AA1-B844-0D2C1EF2FB0F}" type="pres">
      <dgm:prSet presAssocID="{F5C408FF-0C00-4B6C-9809-D8F16E27A184}" presName="picture_1" presStyleCnt="0"/>
      <dgm:spPr/>
    </dgm:pt>
    <dgm:pt modelId="{8F222FE6-2297-452A-B6A8-585125B7DA7B}" type="pres">
      <dgm:prSet presAssocID="{F5C408FF-0C00-4B6C-9809-D8F16E27A184}" presName="pictureRepeatNode" presStyleLbl="alignImgPlace1" presStyleIdx="0" presStyleCnt="3" custScaleX="106492" custScaleY="99773"/>
      <dgm:spPr/>
    </dgm:pt>
    <dgm:pt modelId="{44A44312-9AD1-44D4-A0A0-BB90D3A76D98}" type="pres">
      <dgm:prSet presAssocID="{491304E6-5130-4FE3-9579-81CB00EC8823}" presName="text_1" presStyleLbl="node1" presStyleIdx="0" presStyleCnt="0" custLinFactNeighborX="-3950" custLinFactNeighborY="-45968">
        <dgm:presLayoutVars>
          <dgm:bulletEnabled val="1"/>
        </dgm:presLayoutVars>
      </dgm:prSet>
      <dgm:spPr/>
    </dgm:pt>
    <dgm:pt modelId="{AF2364AF-4864-4F25-9EF3-C1B9A159AEAA}" type="pres">
      <dgm:prSet presAssocID="{FFE66F4A-6A14-4359-840D-7DCDBCB21929}" presName="picture_2" presStyleCnt="0"/>
      <dgm:spPr/>
    </dgm:pt>
    <dgm:pt modelId="{BF07A855-0B11-403C-A28A-B74D62FF44CE}" type="pres">
      <dgm:prSet presAssocID="{FFE66F4A-6A14-4359-840D-7DCDBCB21929}" presName="pictureRepeatNode" presStyleLbl="alignImgPlace1" presStyleIdx="1" presStyleCnt="3"/>
      <dgm:spPr/>
    </dgm:pt>
    <dgm:pt modelId="{DC86B29B-5C0B-4531-B891-44A6DAE53993}" type="pres">
      <dgm:prSet presAssocID="{C2741B04-9763-4066-992F-3CAFA51B7D3F}" presName="line_2" presStyleLbl="parChTrans1D1" presStyleIdx="0" presStyleCnt="2"/>
      <dgm:spPr/>
    </dgm:pt>
    <dgm:pt modelId="{C1B267E7-3B0F-4373-A0D9-195C2DB0E563}" type="pres">
      <dgm:prSet presAssocID="{C2741B04-9763-4066-992F-3CAFA51B7D3F}" presName="textparent_2" presStyleLbl="node1" presStyleIdx="0" presStyleCnt="0"/>
      <dgm:spPr/>
    </dgm:pt>
    <dgm:pt modelId="{306D7F15-B57F-45F5-BC2A-C6E36D041833}" type="pres">
      <dgm:prSet presAssocID="{C2741B04-9763-4066-992F-3CAFA51B7D3F}" presName="text_2" presStyleLbl="revTx" presStyleIdx="0" presStyleCnt="2">
        <dgm:presLayoutVars>
          <dgm:bulletEnabled val="1"/>
        </dgm:presLayoutVars>
      </dgm:prSet>
      <dgm:spPr/>
    </dgm:pt>
    <dgm:pt modelId="{26F9DA32-9A8D-48B1-86B1-73D9799381B6}" type="pres">
      <dgm:prSet presAssocID="{74DB33A9-684A-4CD7-9DD0-3D0EA0E7F1C8}" presName="picture_3" presStyleCnt="0"/>
      <dgm:spPr/>
    </dgm:pt>
    <dgm:pt modelId="{355EFD4E-FE3D-47C3-B45E-8D0203775031}" type="pres">
      <dgm:prSet presAssocID="{74DB33A9-684A-4CD7-9DD0-3D0EA0E7F1C8}" presName="pictureRepeatNode" presStyleLbl="alignImgPlace1" presStyleIdx="2" presStyleCnt="3" custLinFactNeighborX="2662" custLinFactNeighborY="-28880"/>
      <dgm:spPr/>
    </dgm:pt>
    <dgm:pt modelId="{9AD45C27-FD4C-4714-979E-2BB1CCF79471}" type="pres">
      <dgm:prSet presAssocID="{B86C1ED2-248A-4398-8CEF-B446269C8761}" presName="line_3" presStyleLbl="parChTrans1D1" presStyleIdx="1" presStyleCnt="2"/>
      <dgm:spPr/>
    </dgm:pt>
    <dgm:pt modelId="{B6F9A3F6-E998-4670-8B2E-E4C5E00C4DA0}" type="pres">
      <dgm:prSet presAssocID="{B86C1ED2-248A-4398-8CEF-B446269C8761}" presName="textparent_3" presStyleLbl="node1" presStyleIdx="0" presStyleCnt="0"/>
      <dgm:spPr/>
    </dgm:pt>
    <dgm:pt modelId="{AACB5860-93B0-432A-B3EA-C95711816573}" type="pres">
      <dgm:prSet presAssocID="{B86C1ED2-248A-4398-8CEF-B446269C8761}" presName="text_3" presStyleLbl="revTx" presStyleIdx="1" presStyleCnt="2" custLinFactNeighborX="12243" custLinFactNeighborY="-27897">
        <dgm:presLayoutVars>
          <dgm:bulletEnabled val="1"/>
        </dgm:presLayoutVars>
      </dgm:prSet>
      <dgm:spPr/>
    </dgm:pt>
  </dgm:ptLst>
  <dgm:cxnLst>
    <dgm:cxn modelId="{10E22938-22AA-4514-BD31-081B66CF9780}" type="presOf" srcId="{2EB36D41-2BCF-471E-AD96-98E3FBBF10CB}" destId="{AD00743F-E08B-47B0-A4D3-C6C1755B2887}" srcOrd="0" destOrd="0" presId="urn:microsoft.com/office/officeart/2008/layout/CircularPictureCallout"/>
    <dgm:cxn modelId="{984C104A-CCE2-4414-8CFB-E3A13391AF18}" type="presOf" srcId="{74DB33A9-684A-4CD7-9DD0-3D0EA0E7F1C8}" destId="{355EFD4E-FE3D-47C3-B45E-8D0203775031}" srcOrd="0" destOrd="0" presId="urn:microsoft.com/office/officeart/2008/layout/CircularPictureCallout"/>
    <dgm:cxn modelId="{7DB8836A-403A-450F-B3E4-A77D3968180E}" srcId="{2EB36D41-2BCF-471E-AD96-98E3FBBF10CB}" destId="{B86C1ED2-248A-4398-8CEF-B446269C8761}" srcOrd="2" destOrd="0" parTransId="{F13E0F46-B359-4149-B728-B7C75649A2F4}" sibTransId="{74DB33A9-684A-4CD7-9DD0-3D0EA0E7F1C8}"/>
    <dgm:cxn modelId="{1F64B54B-95C2-405E-A304-642416D57F21}" srcId="{2EB36D41-2BCF-471E-AD96-98E3FBBF10CB}" destId="{C2741B04-9763-4066-992F-3CAFA51B7D3F}" srcOrd="1" destOrd="0" parTransId="{5FD257DF-C6E2-493A-866B-1F491AB5620F}" sibTransId="{FFE66F4A-6A14-4359-840D-7DCDBCB21929}"/>
    <dgm:cxn modelId="{79EC0974-2BCC-4F4F-BB94-B0CFD70D3238}" type="presOf" srcId="{B86C1ED2-248A-4398-8CEF-B446269C8761}" destId="{AACB5860-93B0-432A-B3EA-C95711816573}" srcOrd="0" destOrd="0" presId="urn:microsoft.com/office/officeart/2008/layout/CircularPictureCallout"/>
    <dgm:cxn modelId="{170D4688-ED9A-4F58-B675-0DC9239CE851}" type="presOf" srcId="{491304E6-5130-4FE3-9579-81CB00EC8823}" destId="{44A44312-9AD1-44D4-A0A0-BB90D3A76D98}" srcOrd="0" destOrd="0" presId="urn:microsoft.com/office/officeart/2008/layout/CircularPictureCallout"/>
    <dgm:cxn modelId="{4F9F478B-DFC6-4E91-A590-35D9E8685490}" srcId="{2EB36D41-2BCF-471E-AD96-98E3FBBF10CB}" destId="{491304E6-5130-4FE3-9579-81CB00EC8823}" srcOrd="0" destOrd="0" parTransId="{C499704B-BB23-405F-A3EB-1C42E10955C0}" sibTransId="{F5C408FF-0C00-4B6C-9809-D8F16E27A184}"/>
    <dgm:cxn modelId="{A320D1DE-7825-41EF-9D35-24937E6AD82E}" type="presOf" srcId="{FFE66F4A-6A14-4359-840D-7DCDBCB21929}" destId="{BF07A855-0B11-403C-A28A-B74D62FF44CE}" srcOrd="0" destOrd="0" presId="urn:microsoft.com/office/officeart/2008/layout/CircularPictureCallout"/>
    <dgm:cxn modelId="{8E7386E7-FB7C-49A0-B6C5-9B70B8A11C91}" type="presOf" srcId="{F5C408FF-0C00-4B6C-9809-D8F16E27A184}" destId="{8F222FE6-2297-452A-B6A8-585125B7DA7B}" srcOrd="0" destOrd="0" presId="urn:microsoft.com/office/officeart/2008/layout/CircularPictureCallout"/>
    <dgm:cxn modelId="{6DB068E9-EBF0-4BC1-BD42-415FD04B6C1E}" type="presOf" srcId="{C2741B04-9763-4066-992F-3CAFA51B7D3F}" destId="{306D7F15-B57F-45F5-BC2A-C6E36D041833}" srcOrd="0" destOrd="0" presId="urn:microsoft.com/office/officeart/2008/layout/CircularPictureCallout"/>
    <dgm:cxn modelId="{9A5EFA37-971C-4F04-B1A5-9EA847567AF4}" type="presParOf" srcId="{AD00743F-E08B-47B0-A4D3-C6C1755B2887}" destId="{C9DDCFFC-E10B-41BD-A799-3CF5A3F6FA59}" srcOrd="0" destOrd="0" presId="urn:microsoft.com/office/officeart/2008/layout/CircularPictureCallout"/>
    <dgm:cxn modelId="{6F265B6C-213F-4FDD-AB09-D5C5BF19D1BE}" type="presParOf" srcId="{C9DDCFFC-E10B-41BD-A799-3CF5A3F6FA59}" destId="{4279E5EC-2AF7-4AA1-B844-0D2C1EF2FB0F}" srcOrd="0" destOrd="0" presId="urn:microsoft.com/office/officeart/2008/layout/CircularPictureCallout"/>
    <dgm:cxn modelId="{5B34F058-640E-42D4-929B-A2F8AC5AE3A5}" type="presParOf" srcId="{4279E5EC-2AF7-4AA1-B844-0D2C1EF2FB0F}" destId="{8F222FE6-2297-452A-B6A8-585125B7DA7B}" srcOrd="0" destOrd="0" presId="urn:microsoft.com/office/officeart/2008/layout/CircularPictureCallout"/>
    <dgm:cxn modelId="{426E58BD-21B1-429C-AE8E-7D72F137E9CC}" type="presParOf" srcId="{C9DDCFFC-E10B-41BD-A799-3CF5A3F6FA59}" destId="{44A44312-9AD1-44D4-A0A0-BB90D3A76D98}" srcOrd="1" destOrd="0" presId="urn:microsoft.com/office/officeart/2008/layout/CircularPictureCallout"/>
    <dgm:cxn modelId="{95F38420-AF97-41A0-B99D-6080F5139CF4}" type="presParOf" srcId="{C9DDCFFC-E10B-41BD-A799-3CF5A3F6FA59}" destId="{AF2364AF-4864-4F25-9EF3-C1B9A159AEAA}" srcOrd="2" destOrd="0" presId="urn:microsoft.com/office/officeart/2008/layout/CircularPictureCallout"/>
    <dgm:cxn modelId="{9B67A8DF-9BD4-4300-ABD1-366B2E383CC2}" type="presParOf" srcId="{AF2364AF-4864-4F25-9EF3-C1B9A159AEAA}" destId="{BF07A855-0B11-403C-A28A-B74D62FF44CE}" srcOrd="0" destOrd="0" presId="urn:microsoft.com/office/officeart/2008/layout/CircularPictureCallout"/>
    <dgm:cxn modelId="{9C01B7FF-35A7-4ADD-A431-3CB1D67A52D7}" type="presParOf" srcId="{C9DDCFFC-E10B-41BD-A799-3CF5A3F6FA59}" destId="{DC86B29B-5C0B-4531-B891-44A6DAE53993}" srcOrd="3" destOrd="0" presId="urn:microsoft.com/office/officeart/2008/layout/CircularPictureCallout"/>
    <dgm:cxn modelId="{3BF25E42-85EE-45E5-A95E-982A0C6D3624}" type="presParOf" srcId="{C9DDCFFC-E10B-41BD-A799-3CF5A3F6FA59}" destId="{C1B267E7-3B0F-4373-A0D9-195C2DB0E563}" srcOrd="4" destOrd="0" presId="urn:microsoft.com/office/officeart/2008/layout/CircularPictureCallout"/>
    <dgm:cxn modelId="{4DA2A868-A0B8-4CB7-9836-CA482AE9EE18}" type="presParOf" srcId="{C1B267E7-3B0F-4373-A0D9-195C2DB0E563}" destId="{306D7F15-B57F-45F5-BC2A-C6E36D041833}" srcOrd="0" destOrd="0" presId="urn:microsoft.com/office/officeart/2008/layout/CircularPictureCallout"/>
    <dgm:cxn modelId="{F1EF34AE-1639-4B8C-87CF-7777E4291A5C}" type="presParOf" srcId="{C9DDCFFC-E10B-41BD-A799-3CF5A3F6FA59}" destId="{26F9DA32-9A8D-48B1-86B1-73D9799381B6}" srcOrd="5" destOrd="0" presId="urn:microsoft.com/office/officeart/2008/layout/CircularPictureCallout"/>
    <dgm:cxn modelId="{9925432C-9FFD-4617-8B7D-ED5FC90303FF}" type="presParOf" srcId="{26F9DA32-9A8D-48B1-86B1-73D9799381B6}" destId="{355EFD4E-FE3D-47C3-B45E-8D0203775031}" srcOrd="0" destOrd="0" presId="urn:microsoft.com/office/officeart/2008/layout/CircularPictureCallout"/>
    <dgm:cxn modelId="{D84A4713-9F1A-4665-8244-DF86DB39A7DD}" type="presParOf" srcId="{C9DDCFFC-E10B-41BD-A799-3CF5A3F6FA59}" destId="{9AD45C27-FD4C-4714-979E-2BB1CCF79471}" srcOrd="6" destOrd="0" presId="urn:microsoft.com/office/officeart/2008/layout/CircularPictureCallout"/>
    <dgm:cxn modelId="{8510D0F3-A14F-4362-9739-C08D7341BC8C}" type="presParOf" srcId="{C9DDCFFC-E10B-41BD-A799-3CF5A3F6FA59}" destId="{B6F9A3F6-E998-4670-8B2E-E4C5E00C4DA0}" srcOrd="7" destOrd="0" presId="urn:microsoft.com/office/officeart/2008/layout/CircularPictureCallout"/>
    <dgm:cxn modelId="{49E01536-E425-41A0-8056-78B8D8176FBD}" type="presParOf" srcId="{B6F9A3F6-E998-4670-8B2E-E4C5E00C4DA0}" destId="{AACB5860-93B0-432A-B3EA-C95711816573}" srcOrd="0" destOrd="0" presId="urn:microsoft.com/office/officeart/2008/layout/CircularPictureCallou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45C27-FD4C-4714-979E-2BB1CCF79471}">
      <dsp:nvSpPr>
        <dsp:cNvPr id="0" name=""/>
        <dsp:cNvSpPr/>
      </dsp:nvSpPr>
      <dsp:spPr>
        <a:xfrm>
          <a:off x="2848410" y="4483143"/>
          <a:ext cx="4952149"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86B29B-5C0B-4531-B891-44A6DAE53993}">
      <dsp:nvSpPr>
        <dsp:cNvPr id="0" name=""/>
        <dsp:cNvSpPr/>
      </dsp:nvSpPr>
      <dsp:spPr>
        <a:xfrm>
          <a:off x="2848410" y="1034571"/>
          <a:ext cx="4952149"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222FE6-2297-452A-B6A8-585125B7DA7B}">
      <dsp:nvSpPr>
        <dsp:cNvPr id="0" name=""/>
        <dsp:cNvSpPr/>
      </dsp:nvSpPr>
      <dsp:spPr>
        <a:xfrm>
          <a:off x="-89552" y="6262"/>
          <a:ext cx="5875925" cy="5505189"/>
        </a:xfrm>
        <a:prstGeom prst="ellipse">
          <a:avLst/>
        </a:prstGeom>
        <a:blipFill>
          <a:blip xmlns:r="http://schemas.openxmlformats.org/officeDocument/2006/relationships" r:embed="rId1">
            <a:alphaModFix amt="50000"/>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A44312-9AD1-44D4-A0A0-BB90D3A76D98}">
      <dsp:nvSpPr>
        <dsp:cNvPr id="0" name=""/>
        <dsp:cNvSpPr/>
      </dsp:nvSpPr>
      <dsp:spPr>
        <a:xfrm>
          <a:off x="943253" y="2092900"/>
          <a:ext cx="3531337" cy="18208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2889250">
            <a:lnSpc>
              <a:spcPct val="90000"/>
            </a:lnSpc>
            <a:spcBef>
              <a:spcPct val="0"/>
            </a:spcBef>
            <a:spcAft>
              <a:spcPct val="35000"/>
            </a:spcAft>
            <a:buNone/>
          </a:pPr>
          <a:r>
            <a:rPr lang="en-GB" sz="6500" b="1" kern="1200" dirty="0">
              <a:ln>
                <a:solidFill>
                  <a:schemeClr val="tx1"/>
                </a:solidFill>
              </a:ln>
              <a:solidFill>
                <a:srgbClr val="FFC000"/>
              </a:solidFill>
              <a:effectLst>
                <a:outerShdw blurRad="38100" dist="38100" dir="2700000" algn="tl">
                  <a:srgbClr val="000000">
                    <a:alpha val="43137"/>
                  </a:srgbClr>
                </a:outerShdw>
              </a:effectLst>
            </a:rPr>
            <a:t>Objective Data</a:t>
          </a:r>
        </a:p>
      </dsp:txBody>
      <dsp:txXfrm>
        <a:off x="943253" y="2092900"/>
        <a:ext cx="3531337" cy="1820845"/>
      </dsp:txXfrm>
    </dsp:sp>
    <dsp:sp modelId="{BF07A855-0B11-403C-A28A-B74D62FF44CE}">
      <dsp:nvSpPr>
        <dsp:cNvPr id="0" name=""/>
        <dsp:cNvSpPr/>
      </dsp:nvSpPr>
      <dsp:spPr>
        <a:xfrm>
          <a:off x="6765987" y="0"/>
          <a:ext cx="2069143" cy="2069143"/>
        </a:xfrm>
        <a:prstGeom prst="ellipse">
          <a:avLst/>
        </a:prstGeom>
        <a:blipFill rotWithShape="1">
          <a:blip xmlns:r="http://schemas.openxmlformats.org/officeDocument/2006/relationships" r:embed="rId2"/>
          <a:srcRect/>
          <a:stretch>
            <a:fillRect l="-18000" r="-1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6D7F15-B57F-45F5-BC2A-C6E36D041833}">
      <dsp:nvSpPr>
        <dsp:cNvPr id="0" name=""/>
        <dsp:cNvSpPr/>
      </dsp:nvSpPr>
      <dsp:spPr>
        <a:xfrm>
          <a:off x="8835130" y="0"/>
          <a:ext cx="2727096" cy="2069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0" rIns="163830" bIns="0" numCol="1" spcCol="1270" anchor="ctr" anchorCtr="0">
          <a:noAutofit/>
        </a:bodyPr>
        <a:lstStyle/>
        <a:p>
          <a:pPr marL="0" lvl="0" indent="0" algn="l" defTabSz="1911350">
            <a:lnSpc>
              <a:spcPct val="90000"/>
            </a:lnSpc>
            <a:spcBef>
              <a:spcPct val="0"/>
            </a:spcBef>
            <a:spcAft>
              <a:spcPct val="35000"/>
            </a:spcAft>
            <a:buNone/>
          </a:pPr>
          <a:r>
            <a:rPr kumimoji="0" lang="en-GB" sz="4300" i="0" u="none" strike="noStrike" kern="1200" cap="none" spc="0" normalizeH="0" baseline="0" noProof="0" dirty="0">
              <a:ln>
                <a:noFill/>
              </a:ln>
              <a:solidFill>
                <a:srgbClr val="FFC000"/>
              </a:solidFill>
              <a:uLnTx/>
              <a:uFillTx/>
              <a:latin typeface="Calibri" panose="020F0502020204030204"/>
            </a:rPr>
            <a:t>Physiology</a:t>
          </a:r>
        </a:p>
      </dsp:txBody>
      <dsp:txXfrm>
        <a:off x="8835130" y="0"/>
        <a:ext cx="2727096" cy="2069143"/>
      </dsp:txXfrm>
    </dsp:sp>
    <dsp:sp modelId="{355EFD4E-FE3D-47C3-B45E-8D0203775031}">
      <dsp:nvSpPr>
        <dsp:cNvPr id="0" name=""/>
        <dsp:cNvSpPr/>
      </dsp:nvSpPr>
      <dsp:spPr>
        <a:xfrm>
          <a:off x="6821068" y="2851003"/>
          <a:ext cx="2069143" cy="2069143"/>
        </a:xfrm>
        <a:prstGeom prst="ellipse">
          <a:avLst/>
        </a:prstGeom>
        <a:blipFill rotWithShape="1">
          <a:blip xmlns:r="http://schemas.openxmlformats.org/officeDocument/2006/relationships" r:embed="rId3"/>
          <a:srcRect/>
          <a:stretch>
            <a:fillRect l="-23000" r="-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CB5860-93B0-432A-B3EA-C95711816573}">
      <dsp:nvSpPr>
        <dsp:cNvPr id="0" name=""/>
        <dsp:cNvSpPr/>
      </dsp:nvSpPr>
      <dsp:spPr>
        <a:xfrm>
          <a:off x="9075105" y="2871343"/>
          <a:ext cx="1960100" cy="2069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0" rIns="163830" bIns="0" numCol="1" spcCol="1270" anchor="ctr" anchorCtr="0">
          <a:noAutofit/>
        </a:bodyPr>
        <a:lstStyle/>
        <a:p>
          <a:pPr marL="0" lvl="0" indent="0" algn="l" defTabSz="1911350">
            <a:lnSpc>
              <a:spcPct val="90000"/>
            </a:lnSpc>
            <a:spcBef>
              <a:spcPct val="0"/>
            </a:spcBef>
            <a:spcAft>
              <a:spcPct val="35000"/>
            </a:spcAft>
            <a:buNone/>
          </a:pPr>
          <a:r>
            <a:rPr kumimoji="0" lang="en-GB" sz="4300" i="0" u="none" strike="noStrike" kern="1200" cap="none" spc="0" normalizeH="0" baseline="0" noProof="0" dirty="0">
              <a:ln>
                <a:noFill/>
              </a:ln>
              <a:solidFill>
                <a:srgbClr val="FFC000"/>
              </a:solidFill>
              <a:uLnTx/>
              <a:uFillTx/>
              <a:latin typeface="Calibri" panose="020F0502020204030204"/>
            </a:rPr>
            <a:t>Biology</a:t>
          </a:r>
          <a:endParaRPr kumimoji="0" lang="en-GB" sz="4300" i="0" u="none" strike="noStrike" kern="1200" cap="none" spc="0" normalizeH="0" baseline="0" noProof="0" dirty="0">
            <a:ln>
              <a:noFill/>
            </a:ln>
            <a:solidFill>
              <a:srgbClr val="FFC000"/>
            </a:solidFill>
            <a:uLnTx/>
            <a:uFillTx/>
            <a:latin typeface="Calibri Light" panose="020F0302020204030204" pitchFamily="34" charset="0"/>
            <a:cs typeface="Calibri Light" panose="020F0302020204030204" pitchFamily="34" charset="0"/>
          </a:endParaRPr>
        </a:p>
      </dsp:txBody>
      <dsp:txXfrm>
        <a:off x="9075105" y="2871343"/>
        <a:ext cx="1960100" cy="2069143"/>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04-20T08:52:15.019"/>
    </inkml:context>
    <inkml:brush xml:id="br0">
      <inkml:brushProperty name="width" value="0.025" units="cm"/>
      <inkml:brushProperty name="height" value="0.025" units="cm"/>
      <inkml:brushProperty name="color" value="#FFFFFF"/>
      <inkml:brushProperty name="ignorePressure" value="1"/>
    </inkml:brush>
  </inkml:definitions>
  <inkml:trace contextRef="#ctx0" brushRef="#br0">1 1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04-10T15:18:54.887"/>
    </inkml:context>
    <inkml:brush xml:id="br0">
      <inkml:brushProperty name="width" value="0.2" units="cm"/>
      <inkml:brushProperty name="height" value="0.2" units="cm"/>
      <inkml:brushProperty name="color" value="#E71224"/>
      <inkml:brushProperty name="ignorePressure" value="1"/>
    </inkml:brush>
    <inkml:brush xml:id="br1">
      <inkml:brushProperty name="width" value="0.2" units="cm"/>
      <inkml:brushProperty name="height" value="0.2" units="cm"/>
      <inkml:brushProperty name="color" value="#008C3A"/>
      <inkml:brushProperty name="ignorePressure" value="1"/>
    </inkml:brush>
  </inkml:definitions>
  <inkml:trace contextRef="#ctx0" brushRef="#br0">124 6617,'8'0,"0"1,-1 0,1 1,-1-1,1 1,-1 1,0-1,0 1,6 3,40 17,-48-20,0 0,0 0,-1 0,1 0,-1 1,0 0,0 0,-1 0,1 0,-1 1,0-1,2 3,0 0,0 1,1-1,0-1,2 3,6 1,0 0,0-1,6 2,-1 0,10 9,-1-1,29 16,-49-31,0-1,0 1,0-2,0 1,0-1,1-1,-1 1,5-1,15 1,26-3,-30 0,-2 0,0-1,0-1,0-1,-1-1,1-1,6-4,-20 7,-1-1,0 0,0 0,0-1,4-3,-4 2,1 1,0 0,-1 0,8-3,5-1,13-9,-22 11,0 1,1 0,0 1,0 0,0 1,0 0,4 0,-2 1,1-1,-1 0,0-2,0 1,9-7,-9 5,-1 1,1 0,0 1,1 1,13-3,-10 4,-6 2,-1-1,1 0,-1-1,0 0,2-1,11-5,1 2,0 1,21-3,-30 7,-10 1,0 1,0-2,0 1,0-1,0 1,1-2,7-3,1 1,0 0,0 1,0 0,1 2,-1-1,1 2,0 0,0 1,330 2,-337-2,-1 0,1 1,-1 0,1 1,-1 0,0 0,0 0,0 1,7 4,-10-4,1 0,-2 0,1 0,0 1,-1 0,1 0,-1 0,0 1,-1-1,1 1,-1 0,0 0,0 0,2 5,16 34,-12-28,-1 1,0 0,-2 1,1 3,-6-15,1 0,0 0,0 0,0-1,1 1,0-1,0 1,0-1,1 0,-1 0,1 0,1-1,-1 1,0-1,1 0,0 0,3 1,21 16,-21-15,1 0,-1 0,1-1,5 3,-3-4,1 0,0 0,0-1,0-1,0 0,0-1,0 0,30 0,17-2,-12-1,-19 3,29-3,-50 2,0-1,1-1,-1 0,0 0,0 0,4-2,10-6,-10 4,0 1,7-2,-4 2,0 0,0 0,9-7,-19 10,0-1,0 1,0-1,0 0,-1 0,1 0,-1 0,0-1,0 1,0-1,-1 0,1 0,1-4,-2 3,0 0,0 1,1-1,0 0,-1 1,1 0,1-1,-2 3,1 0,-1 0,0 0,0 1,1-1,-1 1,1-1,-1 1,1 0,-1 0,1 0,0 1,0-1,1 0,4 0,-1 0,1-1,0 0,-1 0,1-1,-1 0,0 0,0-1,0 0,-1 0,1 0,-1-1,0 0,0 0,-1-1,2-1,-5 3,1 1,-1 0,1 0,0 0,0 1,0-1,0 1,0-1,0 1,1 0,-1 0,1 1,0-1,-1 1,1-1,2 1,30-7,-1 2,1 2,27 0,-53 4,-1-2,0 1,0-1,0 0,-1-1,1 0,0-1,6-3,0 1,0 0,4-1,-6 3,1-2,-2 1,9-6,-11 5,0 1,0 0,0 1,1 0,0 1,7-1,20 0,-26 3,-1 0,0 0,0-1,0-1,8-2,-5 0,1 0,0 2,0 0,0 1,13-1,19 2,11 2,-11 0,6-2,-31-1,17-4,-19 2,1 1,1 1,161 1,-96 2,-77-1,-1 1,1 1,0-1,-1 2,1-1,-1 1,0 0,0 1,0 0,-1 1,1 0,-1 0,2 3,-6-5,-1 1,0 0,0 0,0 0,-1 0,0 1,1-1,-2 1,1-1,0 1,9 19,7 12,-12-22,2-1,-1 1,2-1,5 6,-9-13,-1 0,2 0,-1-1,1 0,0 0,0 0,0-1,1 0,-1 0,1-1,0 0,0 0,0 0,1-1,-1 0,1 0,3-1,12 3,0 1,9 3,-12-2,0-1,1-1,10 0,44 5,-41-4,31 0,189-5,-112-1,-129 1,0-2,0 0,-1 0,1-1,6-3,23-5,-32 9,0 0,-1 0,1-1,-1 0,0-1,0 0,0 0,-1-1,0 0,1-1,5-5,-1-2,-1-2,0 1,0-2,-2 0,0 0,1-2,7-14,50-75,-51 80,-7 12,-1-1,-1 0,5-10,-1-8,-2 7,5-8,-11 26,1 0,0 1,0 0,1 0,5-6,-4 6,-1 0,-1-1,1 0,-1 0,1-4,-2 4,1-1,0 1,1 0,0 1,1-1,0 1,-1 1,0-1,0 0,0-4,-2 6,0 1,0-1,1 0,0 1,0 0,0 0,0 1,6-5,0 2,1 0,-1 0,1 1,4-1,9-2,-13 5,-1 0,7-4,-5 1,2-1,0 0,1 1,16-5,-24 10,1-1,-1-1,0 1,0-1,0-1,-1 0,1 0,-1 0,0-1,-1 0,2-2,-4 4,1 1,-1-1,0 1,1 0,0 0,-1 1,1-1,0 1,0 0,1 0,2 0,10-2,0 1,16 0,4-1,39-3,-41 4,0-1,15-5,-37 5,0-1,0-1,0 0,8-6,8-3,38-23,-20 8,-35 21,0 1,0 0,1 1,10-4,-15 8,1-1,-1 0,-1 0,1-1,-1 0,1-1,-2 0,1 0,-1-1,0 1,3-5,19-20,-17 19,-1 1,-1-2,3-3,-4 2,0 1,2 1,0-1,0 2,1 0,2-2,32-26,-36 31,-1-1,0-1,0 0,3-6,4-4,-9 11,-1-1,0 1,4-11,-6 11,1 1,0 0,0 0,0 0,1 1,4-5,26-19,-24 21,0-1,0 0,-1-1,7-10,-6 7,0 0,2 1,-1 0,2 1,10-7,-17 13,-1 0,6-8,-6 7,0 1,7-6,-6 6,1 0,-2-1,1 1,-1-2,4-4,-10 11,1-1,0 1,1 0,-1 0,0 0,1 0,-1 0,1 0,-1 1,1-1,0 1,7-4,0 2,7-2,13-5,-18 4,-1 1,0-2,0 1,-1-2,9-6,7-9,11-15,-33 34,9-10,-3 5,-2 0,1-1,3-6,-6 8,1-1,0 1,4-3,-3 3,0 0,-1 0,2-4,-1 0,1 0,1 0,0 1,0 0,1 1,3-1,54-42,-53 42,-10 7,0 0,0 0,0 1,6-3,0 0,0 1,1 1,0 0,0 0,0 1,1 1,-1 0,9 0,148 3,-157 0,-1 0,0 1,1 0,-1 1,0 0,1 2,1-1,0 0,1-1,-1 0,4 0,26-1,-22-2,0 2,11 2,-21-2,0 1,0 0,0 0,-1 1,9 5,-3-2,0-1,1 0,-1-1,9 1,68 10,-61-12,-9-1,-1-2,6-1,-15 0,0 0,0 0,0 2,0-1,0 2,0 0,11 4,-15-2,0 0,0 0,0 1,-1 1,0 0,2 1,7 7,-1-3,-1 0,1-1,1-1,10 4,-16-9,1 0,-1-1,0-1,1 0,0 0,0-1,0-1,1 0,-2 0,0 0,0 0,0 1,0 0,0 1,-1 0,1 1,-1 0,1 1,6 3,0-1,0-1,1 0,0-1,-1-1,2-1,-1-1,0 0,8-1,-19-1,-1 0,0 0,1 1,-1 0,0 1,0-1,0 1,0 0,0 1,0-1,-1 1,1 0,-1 1,0-1,3 3,24 19,29 18,-55-40,1 0,0 0,0 0,0-1,1 0,-1-1,1 0,-1 0,1 0,-1-1,5 0,-1 0,0 0,-1 2,1-1,9 3,0 3,0 1,-1 1,0 1,11 8,13 6,-28-14,0 0,0 1,-1 1,-1 0,0 1,4 5,23 23,-16-18,-14-12,0-1,6 4,-12-11,1 0,0 0,-1 0,1-1,0 1,0-1,1-1,1 2,41 12,-33-9,0-1,0-1,0-1,2 1,35 4,-24-3,17 0,-36-4,0 1,0 0,0 0,-1 0,1 1,-1 1,1-1,-1 2,0-1,-1 1,1 0,3 3,-2-1,1 1,0-2,1 0,0 0,0 0,0-2,0 1,1-1,0-1,0 0,3 0,-15-3,12 1,0 1,8 3,-16-4,-1 1,1-1,0 1,0 0,-1 0,1 0,-1 1,0-1,3 3,8 9,1-1,1 0,0-1,12 6,11 8,-33-20,2-1,-1 0,1 0,-1-1,1 0,1 0,-1-1,0 0,1 0,1-1,25 2,1-2,0-2,13-2,15 0,-22 2,66 1,-101 0,0 0,0 1,0 0,0 1,0-1,0 2,-1-1,1 0,2 3,20 10,-16-11,1 0,-1-1,1 0,0-1,0-1,0 0,0-1,0 0,7-1,-11-1,0 1,1 1,-1 0,1 0,-1 1,0 1,9 2,4 2,1-1,0-1,0-1,3-1,7 1,18 6,-20-4,16 1,-4-1,-26-2,1 1,1 1,-4-1,0-1,17 3,22-3,1-2,26-4,-2 0,192 2,-248 2,0 0,9 3,-4-1,12 0,-8-4,-20 0,-1 0,0 1,0 0,0 1,0 0,0 1,8 2,-4 1,0-1,0-1,1-1,0 0,0-1,1-1,37 0,12-2,-1-1,182 2,-240 0,0 0,0 1,0 0,0 0,-1 1,4 1,-6-1,0-1,-1 2,1-1,0 1,-1-1,0 1,0 1,0-1,0 0,1 2,-1-1,1 0,0-1,0 0,0 1,0-2,1 1,-1-1,1 1,0-1,2 1,-1 0,1 0,-1 1,3 2,-2-1,1 0,-1-1,1 0,0 0,0-1,1 0,-1-1,1 0,-1 0,5-1,19 1,0-1,15-3,4 0,569 1,-326 2,-266-3,0 0,7-3,-1 0,10 1,92 4,22-1,-89-7,-36 3,11 1,3 3,-10 0,25-4,-16-1,29 2,-62 3,0-1,0-1,0 0,0 0,-1-1,6-2,-1 2,9-1,27 0,0 3,33 4,-8 0,-61-2,20-1,0 3,17 3,13 2,-37-5,-1 2,0 1,-24-4,41 9,1-2,11-1,-40-5,0 1,0 1,17 6,22 5,-22-5,0 1,0 2,-1 1,4 4,-1-1,-16-9,0 0,10 0,-17-4,-1 0,1 0,-1 1,0 1,-1 1,1 0,1 1,20 17,38 27,-55-38,0-2,1 0,1-1,0-1,11 3,82 41,-83-42,-16-5,1-1,0 0,0-1,0-1,13 1,-11-2,-1 0,1 1,-1 1,11 4,-2-1,-15-4,1-1,-1 2,6 2,1 2,0 0,9 2,-9-5</inkml:trace>
  <inkml:trace contextRef="#ctx0" brushRef="#br1" timeOffset="122973.55">1 6634,'1'0,"0"0,-1 1,1-1,0 1,0-1,0 1,-1-1,1 1,0 0,-1-1,1 1,0 0,-1-1,1 1,-1 0,1 0,-1 0,0 0,1-1,-1 1,0 0,1 1,3 6,3 1,0-1,1 1,0-2,0 1,1-1,2 2,-4-5,-1 0,1-1,0 0,0 0,4 1,-4-2,0 1,0 0,-1 0,1 1,5 3,-12-7,15 12,1 0,1-2,0 0,0 0,3-1,4 2,-13-6,1 0,0 0,0-1,3 0,23 4,0-2,0-1,23-1,-10-5,-23-1,-1 2,17 3,-38-2,1 0,0 1,-1-1,1 1,-1 1,1 0,-1-1,0 2,0-1,0 1,-1 0,1 0,-1 0,0 1,2 2,0 0,0 0,1-1,0 0,0 0,1-1,0 0,0-1,0 0,0 0,1-1,-1 0,1 0,1-1,21 6,29 10,-39-10,0-1,1-1,0-1,19 1,27-4,13-3,-11 0,-66 1,0 0,0-1,0 1,-1-1,1 0,0 0,-1-1,1 1,-1-1,1 0,-1 0,0-1,0 1,0-1,0 0,1-1,5-3,1 0,-1 1,1 1,4-2,26-15,47-31,-76 45,63-36,-60 36,0 1,1 1,0 0,3 0,15-1,-24 6,0-1,0 0,0-1,-1 0,5-3,19-12,-24 13,0 0,1 0,-1 1,1 0,0 0,0 1,7-1,0 3,-3 0</inkml:trace>
  <inkml:trace contextRef="#ctx0" brushRef="#br1" timeOffset="127331.88">2472 6773,'50'1,"59"-2,-84-2,12-3,-15 2,22 0,30 2,-51 2</inkml:trace>
  <inkml:trace contextRef="#ctx0" brushRef="#br1" timeOffset="135953.66">3150 6998,'90'1,"97"-2,-180 0,0 0,0 0,-1-1,1 0,0 0,-1 0,1-1,-1 0,0 0,5-4,4-4,-1 0,0 0,7-9,-16 14,0 1,0-1,2-6,-3 6,0 1,0 0,0-1,5-3,-3 5,0-1,1 1,-1 0,1 1,0-1,0 1,0 1,0-1,0 1,2 0,-5 1,2-1,0-1,-1 0,1 0,0 0,-1-1,0 1,5-5,-4 3,0 0,0 1,0 0,0 0,6-1,77-37,-71 34,-1-2,0 1,-1-2,0 0,0-2,-9 9,-2 0,0 1,1 0,0 0,-1 0,1 1,0 0,1 0,-1 1,0 0,0 0,3 0,13 0,1 1,13 1,-2 0,42-1,44 2,-117-2,-1 0,1 1,-1-1,1 0,-1 1,1 0,-1 0,1 0,-1 0,0 0,0 0,1 0,-1 1,0-1,0 1,0-1,0 1,-1 0,1 0,0 0,-1 0,1 0,-1 0,0 0,0 1,0-1,0 0,0 1,2 9</inkml:trace>
  <inkml:trace contextRef="#ctx0" brushRef="#br1" timeOffset="204165.39">5151 6617,'148'0,"-194"1,19 0,-1-1,0-1,-11-3,33 2,0 0,1 0,-1 0,1-1,-1 1,1-1,0-1,0 1,0-1,0 0,1 0,0 0,-1 0,1-1,-1 1,0 1,0-1,0 1,-1 0,1 0,-1 1,1-1,-6 0,10 2,0 1,-1 0,1 0,0-1,0 1,-1 0,1 0,0 0,0 0,-1 1,1-1,0 0,0 1,-1-1,1 0,0 1,0-1,0 1,0 0,0-1,0 1,0 0,0 0,0 0,0-1,0 1,0 0,1 0,-1 0,0 1,1-1,-1 0,-1 5,-1-1,2 1,-1 0,1 1,-1-1,1 2,-4 18,-2-5,1 0,-3 20,7-25</inkml:trace>
  <inkml:trace contextRef="#ctx0" brushRef="#br1" timeOffset="-126187.83">5447 6599,'2'0,"0"-1,1 1,-1-1,0 0,0 0,0 0,0 0,0 0,0 0,-1 0,1 0,0-1,0 1,-1-1,1 0,-1 1,1-1,-1 0,0 0,12-12,-5 7,2-2,0 0,0 0,-1-1,1-2,-3 2,0 0,-1 0,0 0,0-1,-1 0,-1 0,0 0,0-2,-1-2,2-1,0 1,1 0,0 0,1 0,0 1,2 0,0 1,0 0,7-7,-4 6,-2-1,5-8,-4 7,-1 1,6-5,5-5,-1-1,13-21,-27 38,1-1,0 1,0 1,1-1,0 1,4-2,-5 3,0 0,0 0,-1-1,2-3,-3 3,1 1,0 0,0 1,1-1,1-1,8-3,0 1,1 0,21-13,-2-2,2 1,0 2,23-8,-46 23,0-1,-1 0,11-8,-18 12,-1-2,1 1,-1-1,0 0,-1 0,0-1,0 0,2-3,5-12,-2 5,1 0,0 1,2-2,15-12,0 2,1 1,2 1,24-15,-41 30,0-1,-1 0,3-4,-3 3,0 0,13-9,-6 7,-6 4,2 0,-1 1,9-4,-7 5,0-2,-1 0,0-1,11-12,-2 3,-7 6,0 0,-1 0,0-1,3-5,-10 9,2 1,-1 0,1 0,1 1,0 1,0 0,1 1,3-3,-1 0,-1 0,0-2,0 0,2-4,19-22,7-14,25-23,-44 51,-1-1,0-2,0-3,-14 15,-1 1,-1-1,0 0,-1-1,0 1,-2-1,0-2,5-27,-4 21,0 0,2 1,2-6,-4 18,14-37,2-19,-16 54,0 0,5-10,-5 14,0 0,-2 0,1-1,-1 1,1-11,7-78,-5-18,-4-101,-2 208,1 0,0 0,1 0,0 1,1-1,2-5,5-11,9-17,-4 14,-8 17,-1 0,5-13,-3 0,0 6,-1-1,-2-1,0 1,-1-1,-2 9,1 0,1 1,0-1,2-5,7-17,25-86,-27 83,-2 1,-1-2,2-25,-8 53,1-1,0 1,0 0,1 0,0 0,1 1,3-5,-2 2,1-1,-2 1,4-14,12-38,-10 31,-2 0,-1-1,0-3,10-66,28-91,-35 153,-3 7,2 0,4-4,-2 10,-6 14,0 0,-1 0,2-10,-6 23,3-20,1 1,2-1,0 1,1 0,7-19,-11 27,1 0,0 0,5-9,53-82,-55 89,12-18,-1-4,-7 8,-9 19,0 0,1 1,1-2,4-5,-5 9,0-1,0 1,-1-1,1-2,10-28,-7 20,-1 0,-1 0,1-6,-4 13,35-158,-33 154,1 1,0 0,3-4,-2 6,-1-1,0 0,-1 0,1-3,-1 1,0 0,2 0,0 0,0 1,1-1,3-1,-3 0,1-1,1-6,9-22,-14 36,0-1,0 1,-1-1,-1 0,2-9,0-8,-1-13,-3 38,1-6,0 1,0 0,1 0,-1 0,1 0,1 0,1-3,6-10,8-11,1 0,-3 3,-9 17,-1-1,0 0,-1 0,0-1,2-7,3-15,1 1,14-29,-21 56,0 1,0 0,0 0,0 0,1 0,0 1,0 0,0 0,1 0,-1 1,9-7,-9 6,-1 1,-1 1,1-1,0 0,-1 0,0 0,0-1,0 1,0-1,0 1,-1-1,0 0,0 0,1-2,5-19,3-12,6-21,-10 39,1 1,0-1,1 2,1-1,1 1,3-4,-2 7,-3 2,0 0,10-9,-15 18,-1 0,0 1,1-1,0 0,0 1,0 0,0 0,0 0,0 0,0 1,4-1,13-1,1 1,-1 1,1 1,16 2,6 0,83-1,-122-1,1 0,-1 1,1-1,-1 2,0-1,1 0,-1 1,0 0,3 1,1 2,0 1,0 0,0 0,3 4,31 17,-38-23,0-1,0 0,0 0,1 0,-1-1,1 0,0 0,4 1,7 0,0 0,7-1,-15-2,-4 1,0 0,0 0,0 0,0 1,0 0,0-1,-1 2,1-1,0 1,9 6,-1 0,3 4,-4-4,0 0,9 4,-7-4,-1 0,0 0,0 2,-1-1,0 1,-1 1,10 12,-4 4,-14-21,1-1,-1 1,6 4,7 11,6 9,3 5,-8-10,-14-19,1-1,0 0,0 0,1 0,2 2,5 3,-3-3,-1 0,4 6,-2-1,1 0,0 0,1-1,1 0,8 6,-17-16,-1 1,1 0,-1 0,0 1,0-1,0 1,-1-1,2 4,16 32,-1-2,20 22,-18-28,12 23,-23-33,0 1,-1 0,-2 0,0 0,-1 1,-1-3,1 0,1-1,0 0,1 0,1-1,1 0,1 0,1-1,0-1,1 0,0-1,1 0,1-1,6 4,9 8,-2 1,21 26,-44-47,0 1,-1 1,0-1,0 1,0 0,-1 1,2 2,-1-1,2 0,0 1,14 23,-14-22,0-1,1 0,1-1,4 5,39 40,-46-48,0 0,0 1,-1 0,0 0,0 0,0 1,0 5,0-3,1 1,0-1,5 8,-1-5,0-1,1 0,1-1,7 7,3 4,15 21,-9-10,-23-30,0-1,0 1,0-1,0 0,1-1,0 1,-1-1,1 1,0-2,0 1,0 0,1-1,23 10,-15-5,0 2,0 0,-1 0,0 1,0 1,-1 0,8 9,-7-5,-5-6,-1 0,1-1,3 3,-3-4,0 0,0 1,-1 0,0 0,0 1,5 7,-7-7,1 0,-1-1,1 0,1 0,-1 0,1-1,0 0,1 0,-1-1,1 0,4 2,-2-2,25 11,1-1,0-1,17 2,47 6,-96-21,0 0,0 0,1 1,-1-1,0 1,0 0,-1 1,1-1,0 1,-1-1,1 1,-1 0,0 0,0 0,0 1,2 2,6 11,0 0,-2 0,0 1,0 0,-2 0,1 5,-5-15,0 1,0-1,1 1,1-1,-1-1,1 1,0 0,1-1,0 0,0-1,1 1,-1-1,4 1,4 4,-1 0,0 0,0 1,-1 1,1 2,-3-3,0 0,1 0,1-1,0-1,0 0,1 0,0-1,1-1,-2-1,-1 1,1 1,-2-1,1 2,1 1,-6-5,0-1,0 0,8 4,9 8,68 60,-56-39,-25-28,-1 0,1 0,0-1,1 0,1 0,29 15,-27-16,0 0,-1 1,1 0,1 3,0 3,-1-2,1 0,0-1,11 6,10 9,-29-21,1 0,-1-1,1 0,0 0,0-1,6 3,-1-2,7 2,-1 1,5 3,-17-7,0 0,-1 1,1-1,-1 1,0 1,0-1,4 6,39 43,31 25,-53-51,-17-18,0 0,1 0,0-1,8 5,18 12,23 12,-46-28,0 0,0 0,-2 2,11 9,-10-7,2-1,0-1,8 6,-10-9,-1 0,0 1,-1 0,0 1,0 0,-2 1,1 0,1 5,17 18,1 0,2-2,25 21,-53-51,15 14,-1 1,8 12,-18-21,1-1,0 1,1-1,0-1,3 2,18 12,2-1,17 11,-28-17,0 2,0 0,14 17,-20-17,1 0,1-2,2 2,-3-4,0-1,0-1,1-1,14 6,-21-11,0 1,-1 0,0 0,1 1,-2 0,1 1,-1 0,0 0,0 1,0 1,-1-2,0 0,1-1,-1 0,1 0,0-1,0 0,6 2,-4-2,-1 0,0 1,0 0,-1 0,1 1,3 5,52 67,-45-61,17 15,-21-19,-4-4,1 0,0-1,0 0,5 3,0 1,-1 0,7 9,-8-7,1-1,0-1,9 5,101 62,-52-35,-42-26,0 0,-2 2,7 8,-2 0,-1-1,27 29,-59-54,1-1,-1 0,1 0,0 0,0 0,0 0,0 0,0-1,1 1,-1-1,7 2,-1-1,9 2,-10-3,-1 0,0 1,-1 0,1 0,0 0,5 4,-4-1,0 1,0 0,-1 0,0 1,6 7,-8-8,-1-1,1 0,1 0,-1 0,1-1,0 0,0 0,0 0,0-1,1 0,4 2,4-2,0 0,1-1,-1-1,0-1,1 0,11-2,-12 1,-1 0,1 1,-1 0,1 1,-1 1,1 0,10 4,-17-3,0 1,-1 0,2 1,-2-2,-1 1,1-1,0 0,5 1,29 7,38 17,-45-17,-26-9,0 0,0 1,-1 0,1 1,-1-1,1 1,3 3,-3 1,1 1,-1-1,0 1,-1 0,3 5,19 22,-27-33,1-1,-1 0,1 0,-1 0,1 0,0 0,0-1,0 1,0-1,3 2,3-1,-1 0,1 0,2-1,-1 1,-1-1,0 1,3 2,17 6,-10-3,1 0,1-1,-1-1,1-1,4 0,-10-2,0 1,-1 0,1 2,-1-1,5 4,-3-2,0-1,0 0,1-1,0-1,29 1,1-2,37-3,-13-1,664 2,-720 0</inkml:trace>
  <inkml:trace contextRef="#ctx0" brushRef="#br1" timeOffset="-116445.72">17365 5695,'8'0,"0"0,0 1,0 0,-1 0,1 1,0 0,-1 0,1 1,-1 0,0 1,0-1,0 1,0 0,-1 1,1 0,-1 0,-1 0,1 1,-1 0,1 0,1 3,-3-1,1-1,1 0,-1-1,5 5,-7-8,0-1,0 0,0 0,0 0,0 0,1 0,-1-1,1 1,-1-1,1 0,-1 0,2 0,21 2,0-1,1-2,-1 0,8-2,25-1,314 3,-363 0,1 0,0 1,-1 1,1 0,-1 0,0 1,10 3,-14-3,1 0,-1 1,0 0,0-1,0 2,0-1,-1 1,0 0,0 0,0 0,0 1,0 1,19 26,16 23,-37-51,-1 0,0 0,0 0,0 1,-1-1,1 5,-1-5,0-1,0 1,0-1,1 1,0-1,0 0,0 0,0 0,1 1,6 6,1-1,0 0,1 0,0-1,0 0,1 0,2 5,-4-1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1-24T17:21:23.049"/>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0"/>
      <inkml:brushProperty name="anchorY" value="0"/>
      <inkml:brushProperty name="scaleFactor" value="0.5"/>
    </inkml:brush>
  </inkml:definitions>
  <inkml:trace contextRef="#ctx0" brushRef="#br0">1 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1-24T17:22:00.108"/>
    </inkml:context>
    <inkml:brush xml:id="br0">
      <inkml:brushProperty name="width" value="0.1" units="cm"/>
      <inkml:brushProperty name="height" value="0.1" units="cm"/>
      <inkml:brushProperty name="color" value="#AE198D"/>
      <inkml:brushProperty name="ignorePressure" value="1"/>
      <inkml:brushProperty name="inkEffects" value="galaxy"/>
      <inkml:brushProperty name="anchorX" value="-2540"/>
      <inkml:brushProperty name="anchorY" value="-2540"/>
      <inkml:brushProperty name="scaleFactor" value="0.5"/>
    </inkml:brush>
  </inkml:definitions>
  <inkml:trace contextRef="#ctx0" brushRef="#br0">7 0,'0'0,"-2"0,-2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1-24T17:23:16.031"/>
    </inkml:context>
    <inkml:brush xml:id="br0">
      <inkml:brushProperty name="width" value="0.2" units="cm"/>
      <inkml:brushProperty name="height" value="0.2" units="cm"/>
      <inkml:brushProperty name="color" value="#AE198D"/>
      <inkml:brushProperty name="ignorePressure" value="1"/>
      <inkml:brushProperty name="inkEffects" value="galaxy"/>
      <inkml:brushProperty name="anchorX" value="-3654.54272"/>
      <inkml:brushProperty name="anchorY" value="-4121.67236"/>
      <inkml:brushProperty name="scaleFactor" value="0.5"/>
    </inkml:brush>
  </inkml:definitions>
  <inkml:trace contextRef="#ctx0" brushRef="#br0">1 0,'0'0,"0"9,0 17,0 3,0 1,0 2,0-2,0-7</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04-10T11:32:07.516"/>
    </inkml:context>
    <inkml:brush xml:id="br0">
      <inkml:brushProperty name="width" value="0.2" units="cm"/>
      <inkml:brushProperty name="height" value="0.2" units="cm"/>
      <inkml:brushProperty name="color" value="#5B2D90"/>
      <inkml:brushProperty name="ignorePressure" value="1"/>
    </inkml:brush>
  </inkml:definitions>
  <inkml:trace contextRef="#ctx0" brushRef="#br0">0 6916,'0'1,"1"1,-1-1,1 0,-1 0,1 0,-1 1,1-1,0 0,-1 0,1 0,0 0,0 0,0 0,0 0,0 0,0-1,0 1,0 0,0-1,0 1,0 0,1-1,29 13,-29-13,36 11,4-1,-3-1,5 4,-27-8,1-1,0 0,0-1,14 0,73-2,-83-1,-1-2,-1 0,0-1,0-1,3-2,-2 0,1 2,-1 0,14 0,5 2,22-5,-62 7,12-2,0 0,0 0,0-1,0-1,3-1,67-29,-60 24,-1 0,1-1,-2-1,1-2,25-13,-19 10,-1-2,0 0,1-4,-18 17,1 0,0 0,0 1,0 0,1 0,-1 1,7-1,2-1,15-8,6-5,-7 4,0-2,-22 11,-1 0,0-1,-1 0,0 0,1-3,11-9,1 0,0 2,1 0,13-5,0 1,1 3,30-11,-41 18,-7 3,17-5,-16 7,0 2,0 0,1 0,0 2,15 1,147 2,-168 0,0 1,1 0,-1 1,-1 1,5 2,23 5,-19-5,0 1,0 1,-1 1,3 3,2 0,-7-3,15 8,-19-8,1 0,7 1,-15-6,-1 0,0 1,0-1,0 2,0-1,1 2,12 12,7 9,-21-22,0 0,1-1,-1 0,1 0,0-1,4 2,20 11,-12-6,-1-1,2-1,5 1,-15-6,55 26,-29-13,26 17,-39-24,-12-6,-1 1,0 0,0 0,-1 2,1-1,0 1,0-1,1-1,0 0,0-1,0 0,7 1,-3 0,1-1,-1 2,0 1,34 10,-32-12,-3-1,0 1,0 0,6 4,-11-5,0 0,0-1,1 0,0-1,-1 0,1 0,6-1,20 0,22-2,-9-1,-30 1,0-2,0 0,0-1,0-1,15-7,-29 10,1-1,-1 1,0-2,0 1,0 0,-1-1,1 0,1-2,7-8,-1 1,4-6,-9 9,2-2,-2 0,1-1,4-10,8-14,-5 13,4-5,-1-1,-2-2,1-3,34-103,-39 105,-8 19,0 0,0 0,-1-1,1-12,4-99,0 5,-8-116,-2 115,1-106,1 215,0 1,1-1,1 1,0 0,2-6,0 1,-1 0,1-6,-1-26,-2 1,-4-34,1 9,2 34,6-29,1-21,-6 70,1 0,0 1,5-17,-2 15,-2-1,2-20,1-28,-2 20,-1-16,-5 23,0 24,1 0,1 0,0 0,2-1,-3 18,1-1,-1 1,1-1,-1 1,1 0,-1-1,1 1,0 0,0 0,0-1,0 1,0 0,0 0,0 0,0 0,0 0,1 0,3-2,0 1,0-1,1 1,0 0,18-9,-21 8,0 1,1-1,-1 0,0 0,0 0,-1 0,1 0,-1-1,0 0,0 1,1-3,3-8,0 1,1-12,1 0,54-168,-51 154,3-2,-8 25,-1-1,0 0,-1 0,-1 0,0-9,-2-46,-1 43,0 1,5-25,-2 35,-2 3,2 1,0-1,1 0,5-11,-2 4,-1 0,0-1,-2 1,2-22,-5 30,6-46,7-40,-10 80,1 0,8-17,-7 20,0-1,-1 0,2-13,-5 17,2-1,0 1,3-7,-1 4,-1 0,-1-1,5-28,-3-1,-1-3,-5 47,14-147,-11 132,2 0,2-6,-2 7,-1 0,1-10,3-21,-3 13,1-16,-4 32,1 1,1 0,2-6,5-27,29-125,-36 160,0-8,0-1,-1 1,-1-20,3-29,3-7,3-26,-6 41,-3 39,0 0,2 0,8-37,3-19,-3-5,-9 63,0-1,1 1,2 0,4-12,41-96,3-10,-34 84,2 2,2 0,22-35,0 3,5-19,-34 74,15-22,-8 14,-17 27,0 0,1-6,-3 8,0 0,0 0,1 1,3-4,16-18,2 0,2 1,-2 2,-13 15,0 0,1 1,0 1,1 0,1 1,3-1,-1 4,0 0,18-5,-18 7,-7 2,0 1,0 1,0 0,1 1,-1 0,1 1,3 1,-11 0,0 0,0 0,0 0,0 1,1 0,-1 0,0 1,0-1,-1 1,1 0,0 1,-1-1,1 1,-1 0,0 0,0 0,0 0,3 3,4 9,0 0,-1 0,-1 1,0 1,3 9,-6-12,-2 1,1 0,-1 4,6 20,-3-11,-2 0,-1 1,-1 0,-1 3,4 30,-3-7,-2 46,0 16,0-101,1 0,1 0,0-1,0 1,2-1,0 0,2 3,3 7,3 16,-5-17,0-1,3 3,-3-10,-3-7,-1 1,0 0,0 0,-1 0,1 5,3 15,2 6,-2-10,3 20,-2 10,-2 1,-2 14,-3-54,0 0,4 13,2 20,-4-24,2 1,4 12,-3-13,-1 1,0 14,11 95,-14-124,0 1,0-1,2 0,2 9,-1-8,-2 0,1 0,-2 0,1 3,-2 1,2-1,0 0,0 0,2 0,0 0,3 5,4 12,-1 1,-2 1,-1 0,-1 5,-5-31,0 7,1-1,1 1,4 12,0-7,-2 0,0 0,-1 1,-1-1,0 22,-2-31,0-1,0 0,1 0,1-1,4 11,5 17,-7-13,2 15,-4-17,1 0,1 1,19 58,-21-65,0 0,-1 5,4 14,1-2,13 31,-6-23,19 33,-29-65,0 1,-1-1,-1 1,0 1,0-1,-1 0,0 4,-1-6,1 0,0 0,1 0,-1 0,2-1,-1 1,2-1,3 7,6 8,2-1,7 7,-11-15,0-1,1 0,0-1,14 10,-11-12,1 0,6 2,5 3,-20-11,1-1,-1 0,0 0,1 0,0-1,0 0,0-1,6 0,16 1,28-4,-17 1,28 1,43-1,-107 0,-1 1,1-1,-1 0,0-1,1 1,-1-1,0 0,0 0,0-1,0 0,0 1,2-4,-1 1,0 0,-1 0,1-1,-2 0,1 0,0 0,-1-1,3-5,9-19,14-24,5-4,-22 39,-1-1,-1 0,-1 0,4-15,-5 12,-4 14,-1 0,-1 0,0 0,1-7,1-13,2 1,4-7,-3 10,-1-1,3-27,-7 40,0 1,0 0,2 0,-1 0,3-2,-2 1,0 1,0-1,-2 0,2-8,-1-17,-4 28,1 0,0 0,1 0,0 1,1-1,1 0,-2 4,1 0,1 0,-1 0,1 1,0 0,1 0,-1 0,5-4,-5 7,-1 0,1 0,0 0,0 0,0 1,0 0,0 0,0 0,1 0,-1 1,1-1,-1 1,1 0,1 0,26-1,0 2,0 1,-1 1,15 4,33 1,-61-6,-3 0,1 1,6 1,-17-2,1 0,-1 1,0 0,0 0,0 0,0 0,0 1,-1 0,1 0,20 18,0 1,-2 1,9 12,-29-32,18 22,-2 1,-1 1,8 17,-24-41,21 35,-2 1,-2 1,13 38,-8-9,-2-10,10 50,-8-19,4-2,6 4,-1-3,-14-27,-12-36,2 0,5 11,21 40,3 5,8 30,7 31,-26-65,-5-13,-3-16,-5-9,3-1,7 12,-3-12,-2 1,-2 1,-2 0,-1 2,1 12,-6-19,6 14,-3-13,1 10,8 37,-7-33,-1 8,-3-14,10 25,4 17,-16-47,0-6,9 29,-8-37,-2 1,0 0,-2 0,2 27,-4-34,0-1,1 0,4 12,4 14,-9-35,0 0,1 0,0 0,1-1,0 1,4 5,13 23,-17-24,0 0,0 1,-2-1,1 1,-2 0,0 0,-1 4,1 180,-3-102,1 187,1-271,0 0,1 0,1-1,0 1,1-1,5 11,-2-3,4 19,5 21,-8-30,2 13,7 36,3 0,14 31,12 9,-11-30,-18-46,-5-12,-1 0,0 5,8 27,14 32,8 22,-5-13,-13-40,11 18,-14-35,77 205,-85-218,2 2,-2 2,3 16,8 59,-16-90,0 0,1 0,0-1,-1 1,0 3,13 54,3 14,-19-75,2 0,0-1,3 5,-2-5,-3-5,0 1,-1 0,-1 0,0 0,-1 6,3 17,-2-17,1 3,1 1,1-1,1 1,28 91,-30-103,1 1,0-1,3 5,-3-6,1 1,-2-1,4 13,4 40,-7-35,1 0,5 10,-2-9,-1 0,-2 0,0 0,-2 1,-2-1,-1 18,-1-32,0 1,0 0,0 0,2 0,0-1,1 1,2 4,9 31,6 44,-9-41,6 44,-10-49,4 25,7 21,1-32,-11-41,-2-1,5 24,13 74,1-2,-19-90,1 0,1 0,2 0,7 13,7 20,-7-15,-2-9,-2 1,-1 6,3 8,2-1,2-1,3 0,4 3,-13-23,3 14,2 4,-13-33,-1 0,0 0,-1 1,-1-1,0 1,-1 8,-1-7,2-1,0 1,0-1,2 0,4 13,2-2,-1 1,-1 0,-1 0,2 22,-6-31,1 0,1-1,1 1,7 17,7 17,-18-44,2 0,-1 0,1-1,1 0,4 7,-7-11,1-1,-1 0,1 1,0-1,0 0,1-1,-1 1,0 0,1-1,0 0,-1 0,1 0,0 0,0-1,32 13,-25-10,0 1,0-2,0 0,1 0,2 0,27 0,0-2,13-2,-6 0,-40 1,-1 0,1-1,-1 0,1 0,-1-1,1 0,-1 0,0-1,4-1,-8 2,1 0,-1 0,1-1,-1 1,0-1,0 0,0 0,0 0,-1 0,1 0,-1 0,0-1,0 0,0 1,0-1,-1 0,1 0,-1 0,3-9,5-13,-2 0,-1-1,0 0,0-19,1-30,-2 38,-1-7,-3 21,6-21,-3 20,0-19,-4-21,-1 34,1 1,3-4,0 13,1 1,2-1,2-5,0 1,3-23,-8 35,1-1,1 1,0 0,3-7,-1 6,-2-1,1 0,-1-4,7-24,9-22,4-11,-3 7,-12 42,-2 0,-1 0,-1-1,2-26,-5 26,2 0,1 1,1 0,1 0,8-16,30-64,0 2,11-31,-50 121,6-19,6-21,-3 4,-5 21,29-79,-10 25,12-61,-18 60,7-24,18-62,-17 55,-2-16,-20 84,-3 24,0 0,6-10,-4 11,-1-2,2-9,10-43,11-21,-3 8,-17 58,1 0,1 1,17-26,-6 7,-2 0,12-44,-18 41,4-30,-15 61,2-4,6-13,-6 18,0-1,1-9,-2 7,0 1,2 0,3-6,1 0,3-17,23-76,-22 76,0-1,-7 24,-1 0,-1-1,-1-1,32-134,0-5,-28 116,2 1,4-7,16-59,-16 56,9-57,-11 51,30-167,-40 204,1 0,5-13,-1 7,-1-1,-2-1,1-15,-3-7,-3-40,0 79,0 0,1 1,1-1,1 0,0 1,1 0,2-5,-2 4,0-1,-2 0,1-13,1-1,-2 16,1 0,4-7,2-12,26-126,-29 138,4-10,-1 0,6-18,-1-4,14-25,-20 59,9-13,-8 17,-1-1,5-15,3-10,2 1,11-16,-3 7,-9 19,-12 22,0 1,-1-1,0 0,2-9,23-79,21-67,22-72,-30 90,27-50,-32 93,-18 45,15-25,-10 40,-3 6,-7 12,1-1,1 2,12-12,-16 23,1 0,0 0,1 2,0 0,6-3,-15 12,0-1,0 1,0 0,1 0,-1 1,1 0,0 0,0 0,-1 1,1 0,1 0,17 0,0 1,12 2,0-1,158 0,-186 0,0 0,0 1,0-1,0 2,0-1,-1 1,1 1,1 0,26 10,13 5,-30-11,0-1,8 2,-11-4,0 0,0 1,-1 0,2 2,2 1,0-1,0-1,1-1,-1 0,2-2,0 0,16 1,0-2,34-2,137-2,-198 2,0 0,0 1,-1 0,1 0,-1 1,8 4,23 5,-17-5,-14-4,-1 0,1-1,0-1,4 1,74 1,7-4,-4-1,366 2,-445 1,0 0,1 0,-1 1,0 1,1 0,55 19,-41-12,5 1,-10-3,0-1,18 4,-10-6,0 2,-1 1,0 1,2 2,7 8,31 20,-14-8,-20-10,5 5,1 1,-18-11,-1 0,15 16,-15-12,1-5,-17-12,-1 0,0 0,0 0,0 0,2 3,29 32,1-1,1-2,15 9,-36-31,74 53,-68-52,1 0,0-2,7 3,15 6,13 9,-42-19,-1 0,0 1,-1 1,0 0,0 1,2 5,-1-3,13 15,-12-12,1 0,0-2,2 0,19 14,55 31,18 21,-82-61,1 0,1-2,24 11,-25-14,-1 2,-1 1,14 14,-7-6,-16-12,0 0,-2 1,0 1,-1 1,2 3,-2-3,0 0,2 0,0-2,14 10,69 62,-93-82,23 23,-15-15,0 1,1-2,1 0,16 9,-25-18,0 1,0 0,-1 1,0 0,0 1,3 3,0 2,-1 1,0 0,5 10,-11-17,0-1,1 0,0-1,0 1,0-1,1 0,0 0,0-1,0 0,7 4,14 11,-1 0,16 16,-14-11,1-1,1-2,20 13,31 19,22 8,13-2,-85-45,2-2,24 7,147 38,67 24,-241-72,-1 2,-1 0,26 15,98 62,-140-80,46 23,0-2,4-3,-36-16,0-1,0-2,0 0,1-2,0-1,13-1,46 1,32-5,-61 0,241-13,-45-7,-227 17,-1 0,0-2,0 0,2-3,15-6,-2-2,1-3,159-77,-168 82,-1-1,-1-2,0-1,-2-1,0-2,-1 0,-2-2,14-17,-24 25,0 0,1 1,1 0,15-9,151-102,-175 120,0 1,0 0,1 1,0 0,0 0,0 1,1 0,-1 0,1 1,-1 1,1-1,7 1,15 0,0-2,-1-2,1-1,13-5,119-35,-120 34,1 3,0 2,0 1,12 2,185 3,-127 2,213-1,-300 1,0 2,-1 1,1 1,-1 1,0 1,0 2,-1 0,0 3,8 4,0 2,-2 1,23 18,1 1,30 23,-3 3,19 24,-49-41,-2 3,12 17,-30-23,-1 0,-3 3,3 7,14 23,-12-22,49 77,-63-104,1-1,2 0,12 10,-17-22,0 0,17 10,-11-9,8 10,-20-17,8 8,17 19,-26-23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04-10T11:32:17.008"/>
    </inkml:context>
    <inkml:brush xml:id="br0">
      <inkml:brushProperty name="width" value="0.2" units="cm"/>
      <inkml:brushProperty name="height" value="0.2" units="cm"/>
      <inkml:brushProperty name="color" value="#5B2D90"/>
      <inkml:brushProperty name="ignorePressure" value="1"/>
    </inkml:brush>
  </inkml:definitions>
  <inkml:trace contextRef="#ctx0" brushRef="#br0">0 1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5E0DAC-F286-45A2-8988-B75D7465ACA2}" type="datetimeFigureOut">
              <a:rPr lang="en-GB" smtClean="0"/>
              <a:t>28/05/2021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33F024-782A-4510-BA13-D472D68A21AB}" type="slidenum">
              <a:rPr lang="en-GB" smtClean="0"/>
              <a:t>‹#›</a:t>
            </a:fld>
            <a:endParaRPr lang="en-GB"/>
          </a:p>
        </p:txBody>
      </p:sp>
    </p:spTree>
    <p:extLst>
      <p:ext uri="{BB962C8B-B14F-4D97-AF65-F5344CB8AC3E}">
        <p14:creationId xmlns:p14="http://schemas.microsoft.com/office/powerpoint/2010/main" val="2809917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33F024-782A-4510-BA13-D472D68A21AB}" type="slidenum">
              <a:rPr lang="en-GB" smtClean="0"/>
              <a:t>7</a:t>
            </a:fld>
            <a:endParaRPr lang="en-GB"/>
          </a:p>
        </p:txBody>
      </p:sp>
    </p:spTree>
    <p:extLst>
      <p:ext uri="{BB962C8B-B14F-4D97-AF65-F5344CB8AC3E}">
        <p14:creationId xmlns:p14="http://schemas.microsoft.com/office/powerpoint/2010/main" val="3310406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33F024-782A-4510-BA13-D472D68A21AB}" type="slidenum">
              <a:rPr lang="en-GB" smtClean="0"/>
              <a:t>10</a:t>
            </a:fld>
            <a:endParaRPr lang="en-GB"/>
          </a:p>
        </p:txBody>
      </p:sp>
    </p:spTree>
    <p:extLst>
      <p:ext uri="{BB962C8B-B14F-4D97-AF65-F5344CB8AC3E}">
        <p14:creationId xmlns:p14="http://schemas.microsoft.com/office/powerpoint/2010/main" val="3690886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Karpman</a:t>
            </a:r>
            <a:r>
              <a:rPr lang="en-US" dirty="0"/>
              <a:t>: "I am at odds with the legal profession and most of psychiatry," he conceded, "but they're all wrong. The question is simply, 'Is the accused sick or not?' You can't have mental illness and criminal responsibility in the same person at the same time."</a:t>
            </a:r>
            <a:endParaRPr lang="en-GB" dirty="0"/>
          </a:p>
        </p:txBody>
      </p:sp>
      <p:sp>
        <p:nvSpPr>
          <p:cNvPr id="4" name="Slide Number Placeholder 3"/>
          <p:cNvSpPr>
            <a:spLocks noGrp="1"/>
          </p:cNvSpPr>
          <p:nvPr>
            <p:ph type="sldNum" sz="quarter" idx="5"/>
          </p:nvPr>
        </p:nvSpPr>
        <p:spPr/>
        <p:txBody>
          <a:bodyPr/>
          <a:lstStyle/>
          <a:p>
            <a:fld id="{D833F024-782A-4510-BA13-D472D68A21AB}" type="slidenum">
              <a:rPr lang="en-GB" smtClean="0"/>
              <a:t>11</a:t>
            </a:fld>
            <a:endParaRPr lang="en-GB"/>
          </a:p>
        </p:txBody>
      </p:sp>
    </p:spTree>
    <p:extLst>
      <p:ext uri="{BB962C8B-B14F-4D97-AF65-F5344CB8AC3E}">
        <p14:creationId xmlns:p14="http://schemas.microsoft.com/office/powerpoint/2010/main" val="477491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http://www.psychology-criminalbehavior-law.com/2015/01/hare-psychopath/</a:t>
            </a:r>
          </a:p>
        </p:txBody>
      </p:sp>
      <p:sp>
        <p:nvSpPr>
          <p:cNvPr id="4" name="Slide Number Placeholder 3"/>
          <p:cNvSpPr>
            <a:spLocks noGrp="1"/>
          </p:cNvSpPr>
          <p:nvPr>
            <p:ph type="sldNum" sz="quarter" idx="10"/>
          </p:nvPr>
        </p:nvSpPr>
        <p:spPr/>
        <p:txBody>
          <a:bodyPr/>
          <a:lstStyle/>
          <a:p>
            <a:fld id="{D833F024-782A-4510-BA13-D472D68A21AB}" type="slidenum">
              <a:rPr lang="en-GB" smtClean="0"/>
              <a:t>18</a:t>
            </a:fld>
            <a:endParaRPr lang="en-GB"/>
          </a:p>
        </p:txBody>
      </p:sp>
    </p:spTree>
    <p:extLst>
      <p:ext uri="{BB962C8B-B14F-4D97-AF65-F5344CB8AC3E}">
        <p14:creationId xmlns:p14="http://schemas.microsoft.com/office/powerpoint/2010/main" val="4289698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*MZ = </a:t>
            </a:r>
            <a:r>
              <a:rPr lang="en-US" dirty="0"/>
              <a:t>Monozygotic or identical, from same single fertilized egg. DZ = Dizygotic, or non-identical. For further info. see https://www.twins.org.au/research/twin-and-data-resource/76-types-of-twins</a:t>
            </a:r>
            <a:endParaRPr lang="en-GB" dirty="0"/>
          </a:p>
        </p:txBody>
      </p:sp>
      <p:sp>
        <p:nvSpPr>
          <p:cNvPr id="4" name="Slide Number Placeholder 3"/>
          <p:cNvSpPr>
            <a:spLocks noGrp="1"/>
          </p:cNvSpPr>
          <p:nvPr>
            <p:ph type="sldNum" sz="quarter" idx="10"/>
          </p:nvPr>
        </p:nvSpPr>
        <p:spPr/>
        <p:txBody>
          <a:bodyPr/>
          <a:lstStyle/>
          <a:p>
            <a:fld id="{D833F024-782A-4510-BA13-D472D68A21AB}" type="slidenum">
              <a:rPr lang="en-GB" smtClean="0"/>
              <a:t>20</a:t>
            </a:fld>
            <a:endParaRPr lang="en-GB"/>
          </a:p>
        </p:txBody>
      </p:sp>
    </p:spTree>
    <p:extLst>
      <p:ext uri="{BB962C8B-B14F-4D97-AF65-F5344CB8AC3E}">
        <p14:creationId xmlns:p14="http://schemas.microsoft.com/office/powerpoint/2010/main" val="3135519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Etiology = study of causation (Kiehl is suggesting we look to biology, rather than elsewhere)</a:t>
            </a:r>
          </a:p>
        </p:txBody>
      </p:sp>
      <p:sp>
        <p:nvSpPr>
          <p:cNvPr id="4" name="Slide Number Placeholder 3"/>
          <p:cNvSpPr>
            <a:spLocks noGrp="1"/>
          </p:cNvSpPr>
          <p:nvPr>
            <p:ph type="sldNum" sz="quarter" idx="5"/>
          </p:nvPr>
        </p:nvSpPr>
        <p:spPr/>
        <p:txBody>
          <a:bodyPr/>
          <a:lstStyle/>
          <a:p>
            <a:fld id="{D833F024-782A-4510-BA13-D472D68A21AB}" type="slidenum">
              <a:rPr lang="en-GB" smtClean="0"/>
              <a:t>21</a:t>
            </a:fld>
            <a:endParaRPr lang="en-GB"/>
          </a:p>
        </p:txBody>
      </p:sp>
    </p:spTree>
    <p:extLst>
      <p:ext uri="{BB962C8B-B14F-4D97-AF65-F5344CB8AC3E}">
        <p14:creationId xmlns:p14="http://schemas.microsoft.com/office/powerpoint/2010/main" val="1697602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33F024-782A-4510-BA13-D472D68A21AB}" type="slidenum">
              <a:rPr lang="en-GB" smtClean="0"/>
              <a:t>22</a:t>
            </a:fld>
            <a:endParaRPr lang="en-GB"/>
          </a:p>
        </p:txBody>
      </p:sp>
    </p:spTree>
    <p:extLst>
      <p:ext uri="{BB962C8B-B14F-4D97-AF65-F5344CB8AC3E}">
        <p14:creationId xmlns:p14="http://schemas.microsoft.com/office/powerpoint/2010/main" val="2972026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Duration: 00.50,  After:00:03.00</a:t>
            </a:r>
          </a:p>
        </p:txBody>
      </p:sp>
      <p:sp>
        <p:nvSpPr>
          <p:cNvPr id="4" name="Slide Number Placeholder 3"/>
          <p:cNvSpPr>
            <a:spLocks noGrp="1"/>
          </p:cNvSpPr>
          <p:nvPr>
            <p:ph type="sldNum" sz="quarter" idx="5"/>
          </p:nvPr>
        </p:nvSpPr>
        <p:spPr/>
        <p:txBody>
          <a:bodyPr/>
          <a:lstStyle/>
          <a:p>
            <a:fld id="{D833F024-782A-4510-BA13-D472D68A21AB}" type="slidenum">
              <a:rPr lang="en-GB" smtClean="0"/>
              <a:t>28</a:t>
            </a:fld>
            <a:endParaRPr lang="en-GB"/>
          </a:p>
        </p:txBody>
      </p:sp>
    </p:spTree>
    <p:extLst>
      <p:ext uri="{BB962C8B-B14F-4D97-AF65-F5344CB8AC3E}">
        <p14:creationId xmlns:p14="http://schemas.microsoft.com/office/powerpoint/2010/main" val="1186596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Oddball = rare target, appears around 20% of the time</a:t>
            </a:r>
          </a:p>
        </p:txBody>
      </p:sp>
      <p:sp>
        <p:nvSpPr>
          <p:cNvPr id="4" name="Slide Number Placeholder 3"/>
          <p:cNvSpPr>
            <a:spLocks noGrp="1"/>
          </p:cNvSpPr>
          <p:nvPr>
            <p:ph type="sldNum" sz="quarter" idx="10"/>
          </p:nvPr>
        </p:nvSpPr>
        <p:spPr/>
        <p:txBody>
          <a:bodyPr/>
          <a:lstStyle/>
          <a:p>
            <a:fld id="{D833F024-782A-4510-BA13-D472D68A21AB}" type="slidenum">
              <a:rPr lang="en-GB" smtClean="0"/>
              <a:t>41</a:t>
            </a:fld>
            <a:endParaRPr lang="en-GB"/>
          </a:p>
        </p:txBody>
      </p:sp>
    </p:spTree>
    <p:extLst>
      <p:ext uri="{BB962C8B-B14F-4D97-AF65-F5344CB8AC3E}">
        <p14:creationId xmlns:p14="http://schemas.microsoft.com/office/powerpoint/2010/main" val="3639031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Oddball = rare target, appears around 20% of the time</a:t>
            </a:r>
          </a:p>
          <a:p>
            <a:r>
              <a:rPr lang="en-GB" dirty="0"/>
              <a:t>“The P300 wave is commonly elicited in an Oddball paradigm when a subject detects an occasional target stimulus in a regular train of standard stimuli. The P300 wave only occurs if the subject is actively involved in detecting the target stimuli. Its amplitude varies with the improbability of the target. Its latency varies with the difficulty to discriminate the target with standard stimuli. In patients with decreased cognitive ability, amplitude is smaller and latency is longer than age matched control subjects.” (</a:t>
            </a:r>
            <a:r>
              <a:rPr lang="en-GB" dirty="0" err="1"/>
              <a:t>Somani</a:t>
            </a:r>
            <a:r>
              <a:rPr lang="en-GB" dirty="0"/>
              <a:t> &amp; Shukla 2014)</a:t>
            </a:r>
          </a:p>
        </p:txBody>
      </p:sp>
      <p:sp>
        <p:nvSpPr>
          <p:cNvPr id="4" name="Slide Number Placeholder 3"/>
          <p:cNvSpPr>
            <a:spLocks noGrp="1"/>
          </p:cNvSpPr>
          <p:nvPr>
            <p:ph type="sldNum" sz="quarter" idx="10"/>
          </p:nvPr>
        </p:nvSpPr>
        <p:spPr/>
        <p:txBody>
          <a:bodyPr/>
          <a:lstStyle/>
          <a:p>
            <a:fld id="{D833F024-782A-4510-BA13-D472D68A21AB}" type="slidenum">
              <a:rPr lang="en-GB" smtClean="0"/>
              <a:t>42</a:t>
            </a:fld>
            <a:endParaRPr lang="en-GB"/>
          </a:p>
        </p:txBody>
      </p:sp>
    </p:spTree>
    <p:extLst>
      <p:ext uri="{BB962C8B-B14F-4D97-AF65-F5344CB8AC3E}">
        <p14:creationId xmlns:p14="http://schemas.microsoft.com/office/powerpoint/2010/main" val="38886000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robust P3 can be elicited by the salient stimuli.” (Kiehl 2014: 92)</a:t>
            </a:r>
          </a:p>
        </p:txBody>
      </p:sp>
      <p:sp>
        <p:nvSpPr>
          <p:cNvPr id="4" name="Slide Number Placeholder 3"/>
          <p:cNvSpPr>
            <a:spLocks noGrp="1"/>
          </p:cNvSpPr>
          <p:nvPr>
            <p:ph type="sldNum" sz="quarter" idx="10"/>
          </p:nvPr>
        </p:nvSpPr>
        <p:spPr/>
        <p:txBody>
          <a:bodyPr/>
          <a:lstStyle/>
          <a:p>
            <a:fld id="{D833F024-782A-4510-BA13-D472D68A21AB}" type="slidenum">
              <a:rPr lang="en-GB" smtClean="0"/>
              <a:t>43</a:t>
            </a:fld>
            <a:endParaRPr lang="en-GB"/>
          </a:p>
        </p:txBody>
      </p:sp>
    </p:spTree>
    <p:extLst>
      <p:ext uri="{BB962C8B-B14F-4D97-AF65-F5344CB8AC3E}">
        <p14:creationId xmlns:p14="http://schemas.microsoft.com/office/powerpoint/2010/main" val="2865031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Brodmann Areas: “The results from the weird P3 brain wave in psychopaths implicated the amygdala (Brodmann area 34), the hippocampus (Brodmann area 27), and the temporal pole (Brodmann area 38).”   (Kiehl 2015: 99)</a:t>
            </a:r>
          </a:p>
        </p:txBody>
      </p:sp>
      <p:sp>
        <p:nvSpPr>
          <p:cNvPr id="4" name="Slide Number Placeholder 3"/>
          <p:cNvSpPr>
            <a:spLocks noGrp="1"/>
          </p:cNvSpPr>
          <p:nvPr>
            <p:ph type="sldNum" sz="quarter" idx="10"/>
          </p:nvPr>
        </p:nvSpPr>
        <p:spPr/>
        <p:txBody>
          <a:bodyPr/>
          <a:lstStyle/>
          <a:p>
            <a:fld id="{D833F024-782A-4510-BA13-D472D68A21AB}" type="slidenum">
              <a:rPr lang="en-GB" smtClean="0"/>
              <a:t>46</a:t>
            </a:fld>
            <a:endParaRPr lang="en-GB"/>
          </a:p>
        </p:txBody>
      </p:sp>
    </p:spTree>
    <p:extLst>
      <p:ext uri="{BB962C8B-B14F-4D97-AF65-F5344CB8AC3E}">
        <p14:creationId xmlns:p14="http://schemas.microsoft.com/office/powerpoint/2010/main" val="10704209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*fMRI, discovered in 1992, = functional Magnetic Resonance Imaging, whereas normal MRI session provides 10 – 20 images per session, fMRI produces 10 – 20 thousand (Kiehl 2015: 101)</a:t>
            </a:r>
          </a:p>
        </p:txBody>
      </p:sp>
      <p:sp>
        <p:nvSpPr>
          <p:cNvPr id="4" name="Slide Number Placeholder 3"/>
          <p:cNvSpPr>
            <a:spLocks noGrp="1"/>
          </p:cNvSpPr>
          <p:nvPr>
            <p:ph type="sldNum" sz="quarter" idx="10"/>
          </p:nvPr>
        </p:nvSpPr>
        <p:spPr/>
        <p:txBody>
          <a:bodyPr/>
          <a:lstStyle/>
          <a:p>
            <a:fld id="{D833F024-782A-4510-BA13-D472D68A21AB}" type="slidenum">
              <a:rPr lang="en-GB" smtClean="0"/>
              <a:t>48</a:t>
            </a:fld>
            <a:endParaRPr lang="en-GB"/>
          </a:p>
        </p:txBody>
      </p:sp>
    </p:spTree>
    <p:extLst>
      <p:ext uri="{BB962C8B-B14F-4D97-AF65-F5344CB8AC3E}">
        <p14:creationId xmlns:p14="http://schemas.microsoft.com/office/powerpoint/2010/main" val="3347055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results from the weird P3 brain wave in psychopaths implicated the amygdala (</a:t>
            </a:r>
            <a:r>
              <a:rPr lang="en-GB" dirty="0" err="1"/>
              <a:t>Brodman</a:t>
            </a:r>
            <a:r>
              <a:rPr lang="en-GB" dirty="0"/>
              <a:t> area 34), the hippocampus (</a:t>
            </a:r>
            <a:r>
              <a:rPr lang="en-GB" dirty="0" err="1"/>
              <a:t>Brodmann</a:t>
            </a:r>
            <a:r>
              <a:rPr lang="en-GB" dirty="0"/>
              <a:t> area 27), and the temporal pole (</a:t>
            </a:r>
            <a:r>
              <a:rPr lang="en-GB" dirty="0" err="1"/>
              <a:t>Brodmann</a:t>
            </a:r>
            <a:r>
              <a:rPr lang="en-GB" dirty="0"/>
              <a:t> area 38).”   (Kiehl 2015: 99)</a:t>
            </a:r>
          </a:p>
        </p:txBody>
      </p:sp>
      <p:sp>
        <p:nvSpPr>
          <p:cNvPr id="4" name="Slide Number Placeholder 3"/>
          <p:cNvSpPr>
            <a:spLocks noGrp="1"/>
          </p:cNvSpPr>
          <p:nvPr>
            <p:ph type="sldNum" sz="quarter" idx="10"/>
          </p:nvPr>
        </p:nvSpPr>
        <p:spPr/>
        <p:txBody>
          <a:bodyPr/>
          <a:lstStyle/>
          <a:p>
            <a:fld id="{D833F024-782A-4510-BA13-D472D68A21AB}" type="slidenum">
              <a:rPr lang="en-GB" smtClean="0"/>
              <a:t>50</a:t>
            </a:fld>
            <a:endParaRPr lang="en-GB"/>
          </a:p>
        </p:txBody>
      </p:sp>
    </p:spTree>
    <p:extLst>
      <p:ext uri="{BB962C8B-B14F-4D97-AF65-F5344CB8AC3E}">
        <p14:creationId xmlns:p14="http://schemas.microsoft.com/office/powerpoint/2010/main" val="19887662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Left Hemisphere important for production &amp; comprehension of speech, the R. Hemisphere important for the emotional content/inflection, humour, sarcasm, etc.</a:t>
            </a:r>
          </a:p>
        </p:txBody>
      </p:sp>
      <p:sp>
        <p:nvSpPr>
          <p:cNvPr id="4" name="Slide Number Placeholder 3"/>
          <p:cNvSpPr>
            <a:spLocks noGrp="1"/>
          </p:cNvSpPr>
          <p:nvPr>
            <p:ph type="sldNum" sz="quarter" idx="10"/>
          </p:nvPr>
        </p:nvSpPr>
        <p:spPr/>
        <p:txBody>
          <a:bodyPr/>
          <a:lstStyle/>
          <a:p>
            <a:fld id="{D833F024-782A-4510-BA13-D472D68A21AB}" type="slidenum">
              <a:rPr lang="en-GB" smtClean="0"/>
              <a:t>52</a:t>
            </a:fld>
            <a:endParaRPr lang="en-GB"/>
          </a:p>
        </p:txBody>
      </p:sp>
    </p:spTree>
    <p:extLst>
      <p:ext uri="{BB962C8B-B14F-4D97-AF65-F5344CB8AC3E}">
        <p14:creationId xmlns:p14="http://schemas.microsoft.com/office/powerpoint/2010/main" val="5500747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Brodmann Areas: “The results from the weird P3 brain wave in psychopaths implicated the amygdala (</a:t>
            </a:r>
            <a:r>
              <a:rPr lang="en-GB" dirty="0" err="1"/>
              <a:t>Brodman</a:t>
            </a:r>
            <a:r>
              <a:rPr lang="en-GB" dirty="0"/>
              <a:t> area 34), the hippocampus (Brodmann area 27), and the temporal pole (Brodmann area 38).”   (Kiehl 2015: 99)</a:t>
            </a:r>
          </a:p>
          <a:p>
            <a:endParaRPr lang="en-GB" dirty="0"/>
          </a:p>
        </p:txBody>
      </p:sp>
      <p:sp>
        <p:nvSpPr>
          <p:cNvPr id="4" name="Slide Number Placeholder 3"/>
          <p:cNvSpPr>
            <a:spLocks noGrp="1"/>
          </p:cNvSpPr>
          <p:nvPr>
            <p:ph type="sldNum" sz="quarter" idx="10"/>
          </p:nvPr>
        </p:nvSpPr>
        <p:spPr/>
        <p:txBody>
          <a:bodyPr/>
          <a:lstStyle/>
          <a:p>
            <a:fld id="{D833F024-782A-4510-BA13-D472D68A21AB}" type="slidenum">
              <a:rPr lang="en-GB" smtClean="0"/>
              <a:t>53</a:t>
            </a:fld>
            <a:endParaRPr lang="en-GB"/>
          </a:p>
        </p:txBody>
      </p:sp>
    </p:spTree>
    <p:extLst>
      <p:ext uri="{BB962C8B-B14F-4D97-AF65-F5344CB8AC3E}">
        <p14:creationId xmlns:p14="http://schemas.microsoft.com/office/powerpoint/2010/main" val="1697833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Cingulate Cortex: </a:t>
            </a:r>
            <a:r>
              <a:rPr lang="en-GB" dirty="0" err="1"/>
              <a:t>Brodmann</a:t>
            </a:r>
            <a:r>
              <a:rPr lang="en-GB" dirty="0"/>
              <a:t> areas 23, 24, 26, 29, 30, 31, 32 and 33</a:t>
            </a:r>
          </a:p>
        </p:txBody>
      </p:sp>
      <p:sp>
        <p:nvSpPr>
          <p:cNvPr id="4" name="Slide Number Placeholder 3"/>
          <p:cNvSpPr>
            <a:spLocks noGrp="1"/>
          </p:cNvSpPr>
          <p:nvPr>
            <p:ph type="sldNum" sz="quarter" idx="10"/>
          </p:nvPr>
        </p:nvSpPr>
        <p:spPr/>
        <p:txBody>
          <a:bodyPr/>
          <a:lstStyle/>
          <a:p>
            <a:fld id="{D833F024-782A-4510-BA13-D472D68A21AB}" type="slidenum">
              <a:rPr lang="en-GB" smtClean="0"/>
              <a:t>54</a:t>
            </a:fld>
            <a:endParaRPr lang="en-GB"/>
          </a:p>
        </p:txBody>
      </p:sp>
    </p:spTree>
    <p:extLst>
      <p:ext uri="{BB962C8B-B14F-4D97-AF65-F5344CB8AC3E}">
        <p14:creationId xmlns:p14="http://schemas.microsoft.com/office/powerpoint/2010/main" val="34166023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https://medicalxpress.com/news/2007-10-people-happy.html; (Blake &amp; Yang 2007) “The team found that subjects became aware of faces that had fearful expressions before neutral or happy faces. The researchers believe that a brain area called the amygdala, an area of the brain outside of the regions in the cortex that process visual information, may be responsible.</a:t>
            </a:r>
          </a:p>
          <a:p>
            <a:r>
              <a:rPr lang="en-GB" dirty="0"/>
              <a:t>"The amygdala registers information about an image even before cortical areas involved in vision have finished their job. We think the amygdala has some crude ability to process stimuli and that it can cue some other visual areas to what they need to focus on," Blake says.</a:t>
            </a:r>
          </a:p>
          <a:p>
            <a:r>
              <a:rPr lang="en-GB" dirty="0" err="1"/>
              <a:t>Zald</a:t>
            </a:r>
            <a:r>
              <a:rPr lang="en-GB" dirty="0"/>
              <a:t> and his colleagues believe the eyes of the fearful face play a key role.</a:t>
            </a:r>
          </a:p>
          <a:p>
            <a:r>
              <a:rPr lang="en-GB" dirty="0"/>
              <a:t>"Fearful eyes are a particular shape, where you get more of the whites of the eye showing," </a:t>
            </a:r>
            <a:r>
              <a:rPr lang="en-GB" dirty="0" err="1"/>
              <a:t>Zald</a:t>
            </a:r>
            <a:r>
              <a:rPr lang="en-GB" dirty="0"/>
              <a:t> says. "That may be the sort of simple feature that the amygdala can pick up on, because it's only getting a fairly crude representation. That fearful eye may be something that's relatively hardwired in there."</a:t>
            </a:r>
          </a:p>
          <a:p>
            <a:r>
              <a:rPr lang="en-GB" dirty="0"/>
              <a:t>“A surprising finding was that subjects perceived happy faces the slowest. "What we believe is happening is that the happy faces signal safety. If something is safe, you don't have to pay attention to it," </a:t>
            </a:r>
            <a:r>
              <a:rPr lang="en-GB" dirty="0" err="1"/>
              <a:t>Zald</a:t>
            </a:r>
            <a:r>
              <a:rPr lang="en-GB" dirty="0"/>
              <a:t> says.”</a:t>
            </a:r>
          </a:p>
        </p:txBody>
      </p:sp>
      <p:sp>
        <p:nvSpPr>
          <p:cNvPr id="4" name="Slide Number Placeholder 3"/>
          <p:cNvSpPr>
            <a:spLocks noGrp="1"/>
          </p:cNvSpPr>
          <p:nvPr>
            <p:ph type="sldNum" sz="quarter" idx="10"/>
          </p:nvPr>
        </p:nvSpPr>
        <p:spPr/>
        <p:txBody>
          <a:bodyPr/>
          <a:lstStyle/>
          <a:p>
            <a:fld id="{D833F024-782A-4510-BA13-D472D68A21AB}" type="slidenum">
              <a:rPr lang="en-GB" smtClean="0"/>
              <a:t>55</a:t>
            </a:fld>
            <a:endParaRPr lang="en-GB"/>
          </a:p>
        </p:txBody>
      </p:sp>
    </p:spTree>
    <p:extLst>
      <p:ext uri="{BB962C8B-B14F-4D97-AF65-F5344CB8AC3E}">
        <p14:creationId xmlns:p14="http://schemas.microsoft.com/office/powerpoint/2010/main" val="40427232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(Jane Joseph on the right) “Jane Joseph, who in 2005 was one of the first people to perform fMRIs on high sensation seekers” http://nautil.us/issue/39/sport/the-strange-brain-of-the-worlds-greatest-solo-climber</a:t>
            </a:r>
          </a:p>
        </p:txBody>
      </p:sp>
      <p:sp>
        <p:nvSpPr>
          <p:cNvPr id="4" name="Slide Number Placeholder 3"/>
          <p:cNvSpPr>
            <a:spLocks noGrp="1"/>
          </p:cNvSpPr>
          <p:nvPr>
            <p:ph type="sldNum" sz="quarter" idx="10"/>
          </p:nvPr>
        </p:nvSpPr>
        <p:spPr/>
        <p:txBody>
          <a:bodyPr/>
          <a:lstStyle/>
          <a:p>
            <a:fld id="{D833F024-782A-4510-BA13-D472D68A21AB}" type="slidenum">
              <a:rPr lang="en-GB" smtClean="0"/>
              <a:t>57</a:t>
            </a:fld>
            <a:endParaRPr lang="en-GB"/>
          </a:p>
        </p:txBody>
      </p:sp>
    </p:spTree>
    <p:extLst>
      <p:ext uri="{BB962C8B-B14F-4D97-AF65-F5344CB8AC3E}">
        <p14:creationId xmlns:p14="http://schemas.microsoft.com/office/powerpoint/2010/main" val="1460036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33F024-782A-4510-BA13-D472D68A21AB}" type="slidenum">
              <a:rPr lang="en-GB" smtClean="0"/>
              <a:t>60</a:t>
            </a:fld>
            <a:endParaRPr lang="en-GB"/>
          </a:p>
        </p:txBody>
      </p:sp>
    </p:spTree>
    <p:extLst>
      <p:ext uri="{BB962C8B-B14F-4D97-AF65-F5344CB8AC3E}">
        <p14:creationId xmlns:p14="http://schemas.microsoft.com/office/powerpoint/2010/main" val="443457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One of 16 States in 2003</a:t>
            </a:r>
          </a:p>
        </p:txBody>
      </p:sp>
      <p:sp>
        <p:nvSpPr>
          <p:cNvPr id="4" name="Slide Number Placeholder 3"/>
          <p:cNvSpPr>
            <a:spLocks noGrp="1"/>
          </p:cNvSpPr>
          <p:nvPr>
            <p:ph type="sldNum" sz="quarter" idx="10"/>
          </p:nvPr>
        </p:nvSpPr>
        <p:spPr/>
        <p:txBody>
          <a:bodyPr/>
          <a:lstStyle/>
          <a:p>
            <a:fld id="{D833F024-782A-4510-BA13-D472D68A21AB}" type="slidenum">
              <a:rPr lang="en-GB" smtClean="0"/>
              <a:t>62</a:t>
            </a:fld>
            <a:endParaRPr lang="en-GB"/>
          </a:p>
        </p:txBody>
      </p:sp>
    </p:spTree>
    <p:extLst>
      <p:ext uri="{BB962C8B-B14F-4D97-AF65-F5344CB8AC3E}">
        <p14:creationId xmlns:p14="http://schemas.microsoft.com/office/powerpoint/2010/main" val="42092521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One of 16 States in 2003</a:t>
            </a:r>
          </a:p>
        </p:txBody>
      </p:sp>
      <p:sp>
        <p:nvSpPr>
          <p:cNvPr id="4" name="Slide Number Placeholder 3"/>
          <p:cNvSpPr>
            <a:spLocks noGrp="1"/>
          </p:cNvSpPr>
          <p:nvPr>
            <p:ph type="sldNum" sz="quarter" idx="10"/>
          </p:nvPr>
        </p:nvSpPr>
        <p:spPr/>
        <p:txBody>
          <a:bodyPr/>
          <a:lstStyle/>
          <a:p>
            <a:fld id="{D833F024-782A-4510-BA13-D472D68A21AB}" type="slidenum">
              <a:rPr lang="en-GB" smtClean="0"/>
              <a:t>63</a:t>
            </a:fld>
            <a:endParaRPr lang="en-GB"/>
          </a:p>
        </p:txBody>
      </p:sp>
    </p:spTree>
    <p:extLst>
      <p:ext uri="{BB962C8B-B14F-4D97-AF65-F5344CB8AC3E}">
        <p14:creationId xmlns:p14="http://schemas.microsoft.com/office/powerpoint/2010/main" val="18380835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33F024-782A-4510-BA13-D472D68A21AB}" type="slidenum">
              <a:rPr lang="en-GB" smtClean="0"/>
              <a:t>64</a:t>
            </a:fld>
            <a:endParaRPr lang="en-GB"/>
          </a:p>
        </p:txBody>
      </p:sp>
    </p:spTree>
    <p:extLst>
      <p:ext uri="{BB962C8B-B14F-4D97-AF65-F5344CB8AC3E}">
        <p14:creationId xmlns:p14="http://schemas.microsoft.com/office/powerpoint/2010/main" val="3033597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34DF0-E433-4302-BB93-7B5287CFC5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2C327D-2C94-4ED6-A0A9-552BAC93FA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8FF805-AF0F-42BB-AA4D-085B3303F9F9}"/>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5" name="Footer Placeholder 4">
            <a:extLst>
              <a:ext uri="{FF2B5EF4-FFF2-40B4-BE49-F238E27FC236}">
                <a16:creationId xmlns:a16="http://schemas.microsoft.com/office/drawing/2014/main" id="{D8DC850C-EB33-490B-83AF-84D18947AD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95A5BC-2DA0-4A23-9A74-056561AB00BA}"/>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1957423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64D1A-14E7-46FB-8723-9A3027C755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339DFD-28A5-41E3-827C-F19763C898C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596402-BA09-4615-8D96-592B9B113E52}"/>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5" name="Footer Placeholder 4">
            <a:extLst>
              <a:ext uri="{FF2B5EF4-FFF2-40B4-BE49-F238E27FC236}">
                <a16:creationId xmlns:a16="http://schemas.microsoft.com/office/drawing/2014/main" id="{0F5F2513-8F5D-4391-827D-2CE789EBBA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F4E459-2FBE-4E91-97DE-3663EFD17C3A}"/>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1548212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2D5D6-6D66-497E-8EDB-B392EBB7E8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829F89-EC12-457A-A3E3-34FB4D276D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F9D8697-1786-4785-985D-4426FF0740D2}"/>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5" name="Footer Placeholder 4">
            <a:extLst>
              <a:ext uri="{FF2B5EF4-FFF2-40B4-BE49-F238E27FC236}">
                <a16:creationId xmlns:a16="http://schemas.microsoft.com/office/drawing/2014/main" id="{A6D8296B-0EE8-4699-A9EF-11E711789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B420E7-D30A-4FF2-B403-D102AF459847}"/>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278453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105EE-0C49-4A4B-8D17-8AECAA9051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80AA7E-06E6-4EDD-90CF-DB901AE17A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90341B-2F32-4D8D-B5AC-3DE970FFCE8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516A14-1AE1-424D-81D0-CD6EF5B2F4BC}"/>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6" name="Footer Placeholder 5">
            <a:extLst>
              <a:ext uri="{FF2B5EF4-FFF2-40B4-BE49-F238E27FC236}">
                <a16:creationId xmlns:a16="http://schemas.microsoft.com/office/drawing/2014/main" id="{EFA53F2E-3E9E-4B41-9507-03A4C06737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20E6E5-5EB5-4F34-B34F-9269339B30C7}"/>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3795460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B94CB-F63E-4319-80D4-BCB52EC44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5D5E08-12AC-4EDB-AD26-0D53E7F7CC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8305D8F-94D9-49CA-929F-A8E65DE36A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EC0CB1-2377-473E-8DA5-B512EEAD9A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266134E-6899-4E42-AA6C-D7F8E490F4D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DC14C0-08FB-407E-82BA-93DE6BCD66A3}"/>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8" name="Footer Placeholder 7">
            <a:extLst>
              <a:ext uri="{FF2B5EF4-FFF2-40B4-BE49-F238E27FC236}">
                <a16:creationId xmlns:a16="http://schemas.microsoft.com/office/drawing/2014/main" id="{D36D8C02-096C-4858-956B-D7076B309C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600FEE-A5D5-4FAD-BFCA-7460EA4A244D}"/>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4159333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AEA75-4E6E-4E8D-B079-9ACDDA9EB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2F7638-4B20-4ABF-B92B-9E715E8D884C}"/>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4" name="Footer Placeholder 3">
            <a:extLst>
              <a:ext uri="{FF2B5EF4-FFF2-40B4-BE49-F238E27FC236}">
                <a16:creationId xmlns:a16="http://schemas.microsoft.com/office/drawing/2014/main" id="{6C16AA08-4056-469D-B35F-14EAA98793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EA64AB-16BB-4624-BA21-AE2BBDD5EEBC}"/>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685927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C980F3-C35F-442D-928B-E7137E02F3DF}"/>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3" name="Footer Placeholder 2">
            <a:extLst>
              <a:ext uri="{FF2B5EF4-FFF2-40B4-BE49-F238E27FC236}">
                <a16:creationId xmlns:a16="http://schemas.microsoft.com/office/drawing/2014/main" id="{D3570610-A90A-48D2-A2A4-C6414AE9B5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EFA073-515E-4388-ACC9-16C47901CA1F}"/>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4227918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2E648-6244-4749-9D9D-3BB666D99C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D0CFA9-8C07-4CDE-9507-29BA12E899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C59CF2-F4A4-4F22-9AF1-32C4A2BFEE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6B23176-CAA4-446F-9B68-F4E99535249C}"/>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6" name="Footer Placeholder 5">
            <a:extLst>
              <a:ext uri="{FF2B5EF4-FFF2-40B4-BE49-F238E27FC236}">
                <a16:creationId xmlns:a16="http://schemas.microsoft.com/office/drawing/2014/main" id="{37838AD4-9D46-462E-B4E9-ABF771FA7C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F7DF17-FC5C-4981-89AC-72583D9A9F2E}"/>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2711914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C5566-F8F2-49DE-B121-D4964B75C7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7BB09F-CAA2-4540-AB96-08A41F72B9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EDEB29-7F38-4B83-9811-DDDB58DCD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942D35B-7D54-421F-A840-81A668DA070B}"/>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6" name="Footer Placeholder 5">
            <a:extLst>
              <a:ext uri="{FF2B5EF4-FFF2-40B4-BE49-F238E27FC236}">
                <a16:creationId xmlns:a16="http://schemas.microsoft.com/office/drawing/2014/main" id="{ABDCAEA6-262B-4CB4-BEB6-7DDA64E48E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63A758-892A-4BE2-99B4-B98779DBD6C9}"/>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3699704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F555B-992D-4527-8E71-2B17514796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5974D2-6D8E-4E14-BDEB-87B90905418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8DCB08-02E4-40A9-A18D-A634CB54A97E}"/>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5" name="Footer Placeholder 4">
            <a:extLst>
              <a:ext uri="{FF2B5EF4-FFF2-40B4-BE49-F238E27FC236}">
                <a16:creationId xmlns:a16="http://schemas.microsoft.com/office/drawing/2014/main" id="{F1739649-484A-46B0-B659-3A08DA74ED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FB2DBF-D91E-4761-9EAE-2C275906F850}"/>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1348719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3D89F6-5503-4E90-9F7D-86F67DCCFB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406309-A85C-4A42-A571-D7E9D0D634B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7492F2-727D-4DCF-93E6-A96BC6893607}"/>
              </a:ext>
            </a:extLst>
          </p:cNvPr>
          <p:cNvSpPr>
            <a:spLocks noGrp="1"/>
          </p:cNvSpPr>
          <p:nvPr>
            <p:ph type="dt" sz="half" idx="10"/>
          </p:nvPr>
        </p:nvSpPr>
        <p:spPr/>
        <p:txBody>
          <a:bodyPr/>
          <a:lstStyle/>
          <a:p>
            <a:fld id="{493F9899-EB17-416A-BBC1-7E909EF9C373}" type="datetimeFigureOut">
              <a:rPr lang="en-GB" smtClean="0"/>
              <a:t>28/05/2021</a:t>
            </a:fld>
            <a:endParaRPr lang="en-GB"/>
          </a:p>
        </p:txBody>
      </p:sp>
      <p:sp>
        <p:nvSpPr>
          <p:cNvPr id="5" name="Footer Placeholder 4">
            <a:extLst>
              <a:ext uri="{FF2B5EF4-FFF2-40B4-BE49-F238E27FC236}">
                <a16:creationId xmlns:a16="http://schemas.microsoft.com/office/drawing/2014/main" id="{6BB6970B-FC32-4E90-8082-4216E7CE56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93D072-9B63-4535-98E3-B88008D3155E}"/>
              </a:ext>
            </a:extLst>
          </p:cNvPr>
          <p:cNvSpPr>
            <a:spLocks noGrp="1"/>
          </p:cNvSpPr>
          <p:nvPr>
            <p:ph type="sldNum" sz="quarter" idx="12"/>
          </p:nvPr>
        </p:nvSpPr>
        <p:spPr/>
        <p:txBody>
          <a:bodyPr/>
          <a:lstStyle/>
          <a:p>
            <a:fld id="{D679BDE8-F2C3-47C6-A1C6-C0E08886CFB8}" type="slidenum">
              <a:rPr lang="en-GB" smtClean="0"/>
              <a:t>‹#›</a:t>
            </a:fld>
            <a:endParaRPr lang="en-GB"/>
          </a:p>
        </p:txBody>
      </p:sp>
    </p:spTree>
    <p:extLst>
      <p:ext uri="{BB962C8B-B14F-4D97-AF65-F5344CB8AC3E}">
        <p14:creationId xmlns:p14="http://schemas.microsoft.com/office/powerpoint/2010/main" val="747777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818E48-961E-48ED-836C-E26EDB7E9B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12D303-2A16-4697-9A9D-79250EEF75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267032-0592-45ED-AC1A-FF1D8D20C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3F9899-EB17-416A-BBC1-7E909EF9C373}" type="datetimeFigureOut">
              <a:rPr lang="en-GB" smtClean="0"/>
              <a:t>28/05/2021</a:t>
            </a:fld>
            <a:endParaRPr lang="en-GB"/>
          </a:p>
        </p:txBody>
      </p:sp>
      <p:sp>
        <p:nvSpPr>
          <p:cNvPr id="5" name="Footer Placeholder 4">
            <a:extLst>
              <a:ext uri="{FF2B5EF4-FFF2-40B4-BE49-F238E27FC236}">
                <a16:creationId xmlns:a16="http://schemas.microsoft.com/office/drawing/2014/main" id="{05AB5230-74A7-4AFF-986B-AB45DB7E28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C04E40-E331-42A0-B950-50911390FD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79BDE8-F2C3-47C6-A1C6-C0E08886CFB8}" type="slidenum">
              <a:rPr lang="en-GB" smtClean="0"/>
              <a:t>‹#›</a:t>
            </a:fld>
            <a:endParaRPr lang="en-GB"/>
          </a:p>
        </p:txBody>
      </p:sp>
    </p:spTree>
    <p:extLst>
      <p:ext uri="{BB962C8B-B14F-4D97-AF65-F5344CB8AC3E}">
        <p14:creationId xmlns:p14="http://schemas.microsoft.com/office/powerpoint/2010/main" val="25859704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customXml" Target="../ink/ink1.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28.png"/><Relationship Id="rId12" Type="http://schemas.openxmlformats.org/officeDocument/2006/relationships/customXml" Target="../ink/ink5.xml"/><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170.png"/><Relationship Id="rId11" Type="http://schemas.openxmlformats.org/officeDocument/2006/relationships/image" Target="../media/image30.png"/><Relationship Id="rId5" Type="http://schemas.openxmlformats.org/officeDocument/2006/relationships/customXml" Target="../ink/ink2.xml"/><Relationship Id="rId10" Type="http://schemas.openxmlformats.org/officeDocument/2006/relationships/customXml" Target="../ink/ink4.xml"/><Relationship Id="rId4" Type="http://schemas.openxmlformats.org/officeDocument/2006/relationships/image" Target="../media/image27.png"/><Relationship Id="rId9" Type="http://schemas.openxmlformats.org/officeDocument/2006/relationships/image" Target="../media/image29.png"/></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80.png"/><Relationship Id="rId5" Type="http://schemas.openxmlformats.org/officeDocument/2006/relationships/customXml" Target="../ink/ink7.xml"/><Relationship Id="rId4" Type="http://schemas.openxmlformats.org/officeDocument/2006/relationships/image" Target="../media/image270.png"/></Relationships>
</file>

<file path=ppt/slides/_rels/slide4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png"/></Relationships>
</file>

<file path=ppt/slides/_rels/slide4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comments" Target="../comments/comment1.xml"/><Relationship Id="rId4" Type="http://schemas.openxmlformats.org/officeDocument/2006/relationships/image" Target="../media/image44.png"/></Relationships>
</file>

<file path=ppt/slides/_rels/slide5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5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hyperlink" Target="http://www.bbc.co.uk/news/av/uk-40900691/prisoner-suicidal-11-years-into-10-month-jail-term" TargetMode="External"/><Relationship Id="rId2" Type="http://schemas.openxmlformats.org/officeDocument/2006/relationships/hyperlink" Target="http://www.bbc.co.uk/news/uk-35115160" TargetMode="External"/><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6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hyperlink" Target="https://moodle.uwtsd.ac.uk/pluginfile.php/156252/mod_resource/content/3/Cleckley%20The%20Mask%20of%20Sanity.pdf"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0F1963F-48C5-42DC-B735-F76B38BCC095}"/>
              </a:ext>
            </a:extLst>
          </p:cNvPr>
          <p:cNvSpPr txBox="1"/>
          <p:nvPr/>
        </p:nvSpPr>
        <p:spPr>
          <a:xfrm>
            <a:off x="4521819" y="6215449"/>
            <a:ext cx="3987502" cy="461665"/>
          </a:xfrm>
          <a:prstGeom prst="rect">
            <a:avLst/>
          </a:prstGeom>
          <a:noFill/>
        </p:spPr>
        <p:txBody>
          <a:bodyPr wrap="none" rtlCol="0">
            <a:spAutoFit/>
          </a:bodyPr>
          <a:lstStyle/>
          <a:p>
            <a:r>
              <a:rPr lang="en-GB" sz="2400" dirty="0">
                <a:solidFill>
                  <a:srgbClr val="FFC000"/>
                </a:solidFill>
              </a:rPr>
              <a:t>Andy Coard  UWTSD Lampeter</a:t>
            </a:r>
          </a:p>
        </p:txBody>
      </p:sp>
      <p:pic>
        <p:nvPicPr>
          <p:cNvPr id="8" name="Picture 7">
            <a:extLst>
              <a:ext uri="{FF2B5EF4-FFF2-40B4-BE49-F238E27FC236}">
                <a16:creationId xmlns:a16="http://schemas.microsoft.com/office/drawing/2014/main" id="{1439FEBE-A6AE-4FFA-8CB9-AB92EF23780A}"/>
              </a:ext>
            </a:extLst>
          </p:cNvPr>
          <p:cNvPicPr>
            <a:picLocks noChangeAspect="1"/>
          </p:cNvPicPr>
          <p:nvPr/>
        </p:nvPicPr>
        <p:blipFill>
          <a:blip r:embed="rId2"/>
          <a:stretch>
            <a:fillRect/>
          </a:stretch>
        </p:blipFill>
        <p:spPr>
          <a:xfrm>
            <a:off x="2947086" y="1614789"/>
            <a:ext cx="8984051" cy="4263252"/>
          </a:xfrm>
          <a:prstGeom prst="rect">
            <a:avLst/>
          </a:prstGeom>
        </p:spPr>
      </p:pic>
      <p:sp>
        <p:nvSpPr>
          <p:cNvPr id="5" name="TextBox 4">
            <a:extLst>
              <a:ext uri="{FF2B5EF4-FFF2-40B4-BE49-F238E27FC236}">
                <a16:creationId xmlns:a16="http://schemas.microsoft.com/office/drawing/2014/main" id="{08B8DBC5-EDB2-47D7-A56D-0ADDEB10232A}"/>
              </a:ext>
            </a:extLst>
          </p:cNvPr>
          <p:cNvSpPr txBox="1"/>
          <p:nvPr/>
        </p:nvSpPr>
        <p:spPr>
          <a:xfrm>
            <a:off x="1270275" y="959020"/>
            <a:ext cx="5006957" cy="1200329"/>
          </a:xfrm>
          <a:prstGeom prst="rect">
            <a:avLst/>
          </a:prstGeom>
          <a:noFill/>
        </p:spPr>
        <p:txBody>
          <a:bodyPr wrap="square" rtlCol="0">
            <a:spAutoFit/>
          </a:bodyPr>
          <a:lstStyle/>
          <a:p>
            <a:r>
              <a:rPr lang="en-GB" sz="7200" dirty="0">
                <a:solidFill>
                  <a:srgbClr val="FFC000"/>
                </a:solidFill>
              </a:rPr>
              <a:t>Psychopathy</a:t>
            </a:r>
          </a:p>
        </p:txBody>
      </p:sp>
      <p:sp>
        <p:nvSpPr>
          <p:cNvPr id="2" name="Rectangle 1">
            <a:extLst>
              <a:ext uri="{FF2B5EF4-FFF2-40B4-BE49-F238E27FC236}">
                <a16:creationId xmlns:a16="http://schemas.microsoft.com/office/drawing/2014/main" id="{4BB77649-B4AB-4E3B-8ED8-F22C1D62007B}"/>
              </a:ext>
            </a:extLst>
          </p:cNvPr>
          <p:cNvSpPr/>
          <p:nvPr/>
        </p:nvSpPr>
        <p:spPr>
          <a:xfrm>
            <a:off x="113156" y="143985"/>
            <a:ext cx="6957786" cy="369332"/>
          </a:xfrm>
          <a:prstGeom prst="rect">
            <a:avLst/>
          </a:prstGeom>
        </p:spPr>
        <p:txBody>
          <a:bodyPr wrap="square">
            <a:spAutoFit/>
          </a:bodyPr>
          <a:lstStyle/>
          <a:p>
            <a:r>
              <a:rPr lang="en-GB" dirty="0">
                <a:solidFill>
                  <a:srgbClr val="FFC000"/>
                </a:solidFill>
              </a:rPr>
              <a:t>Crime and Charisma: Psychopathy &amp; Society (HPAN5040, HPAN6040)</a:t>
            </a:r>
          </a:p>
        </p:txBody>
      </p:sp>
    </p:spTree>
    <p:extLst>
      <p:ext uri="{BB962C8B-B14F-4D97-AF65-F5344CB8AC3E}">
        <p14:creationId xmlns:p14="http://schemas.microsoft.com/office/powerpoint/2010/main" val="185928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261923" y="230286"/>
            <a:ext cx="8414932" cy="769441"/>
          </a:xfrm>
          <a:prstGeom prst="rect">
            <a:avLst/>
          </a:prstGeom>
          <a:noFill/>
        </p:spPr>
        <p:txBody>
          <a:bodyPr wrap="none" rtlCol="0">
            <a:spAutoFit/>
          </a:bodyPr>
          <a:lstStyle/>
          <a:p>
            <a:r>
              <a:rPr lang="en-GB" sz="4400" dirty="0">
                <a:solidFill>
                  <a:srgbClr val="FFC000"/>
                </a:solidFill>
                <a:latin typeface="+mj-lt"/>
              </a:rPr>
              <a:t>Psychopathy: Presentation Overview</a:t>
            </a:r>
          </a:p>
        </p:txBody>
      </p:sp>
      <p:sp>
        <p:nvSpPr>
          <p:cNvPr id="4" name="TextBox 3">
            <a:extLst>
              <a:ext uri="{FF2B5EF4-FFF2-40B4-BE49-F238E27FC236}">
                <a16:creationId xmlns:a16="http://schemas.microsoft.com/office/drawing/2014/main" id="{699BB6F2-A21B-45EF-9A4C-973286CFC701}"/>
              </a:ext>
            </a:extLst>
          </p:cNvPr>
          <p:cNvSpPr txBox="1"/>
          <p:nvPr/>
        </p:nvSpPr>
        <p:spPr>
          <a:xfrm>
            <a:off x="542692" y="1305084"/>
            <a:ext cx="10527224" cy="7478970"/>
          </a:xfrm>
          <a:prstGeom prst="rect">
            <a:avLst/>
          </a:prstGeom>
          <a:noFill/>
        </p:spPr>
        <p:txBody>
          <a:bodyPr wrap="square" rtlCol="0">
            <a:spAutoFit/>
          </a:bodyPr>
          <a:lstStyle/>
          <a:p>
            <a:pPr marL="457200" indent="-457200">
              <a:buFont typeface="+mj-lt"/>
              <a:buAutoNum type="arabicPeriod"/>
            </a:pPr>
            <a:r>
              <a:rPr lang="en-GB" sz="2400" dirty="0">
                <a:solidFill>
                  <a:schemeClr val="bg1"/>
                </a:solidFill>
              </a:rPr>
              <a:t>Defining &amp; Classifying</a:t>
            </a:r>
          </a:p>
          <a:p>
            <a:pPr marL="457200" indent="-457200">
              <a:buFont typeface="+mj-lt"/>
              <a:buAutoNum type="arabicPeriod"/>
            </a:pPr>
            <a:endParaRPr lang="en-GB" sz="2400" dirty="0">
              <a:solidFill>
                <a:schemeClr val="bg1"/>
              </a:solidFill>
            </a:endParaRPr>
          </a:p>
          <a:p>
            <a:pPr marL="457200" indent="-457200">
              <a:buFont typeface="+mj-lt"/>
              <a:buAutoNum type="arabicPeriod"/>
            </a:pPr>
            <a:r>
              <a:rPr lang="en-GB" sz="2400" dirty="0">
                <a:solidFill>
                  <a:schemeClr val="bg1"/>
                </a:solidFill>
              </a:rPr>
              <a:t>Some Facts &amp; Figures</a:t>
            </a:r>
          </a:p>
          <a:p>
            <a:pPr marL="457200" indent="-457200">
              <a:buFont typeface="+mj-lt"/>
              <a:buAutoNum type="arabicPeriod"/>
            </a:pPr>
            <a:endParaRPr lang="en-GB" sz="2400" dirty="0">
              <a:solidFill>
                <a:schemeClr val="bg1"/>
              </a:solidFill>
            </a:endParaRPr>
          </a:p>
          <a:p>
            <a:pPr marL="457200" indent="-457200">
              <a:buFont typeface="+mj-lt"/>
              <a:buAutoNum type="arabicPeriod"/>
            </a:pPr>
            <a:r>
              <a:rPr lang="en-GB" sz="2400" dirty="0">
                <a:solidFill>
                  <a:schemeClr val="bg1"/>
                </a:solidFill>
              </a:rPr>
              <a:t>Significant Dates &amp; Brief Timeline</a:t>
            </a:r>
          </a:p>
          <a:p>
            <a:pPr marL="457200" indent="-457200">
              <a:buFont typeface="+mj-lt"/>
              <a:buAutoNum type="arabicPeriod"/>
            </a:pPr>
            <a:endParaRPr lang="en-GB" sz="2400" dirty="0">
              <a:solidFill>
                <a:schemeClr val="bg1"/>
              </a:solidFill>
            </a:endParaRPr>
          </a:p>
          <a:p>
            <a:pPr marL="457200" indent="-457200">
              <a:buFont typeface="+mj-lt"/>
              <a:buAutoNum type="arabicPeriod"/>
            </a:pPr>
            <a:r>
              <a:rPr lang="en-GB" sz="2400" dirty="0">
                <a:solidFill>
                  <a:schemeClr val="bg1"/>
                </a:solidFill>
              </a:rPr>
              <a:t>Types of Psychopathy &amp; Nature/Nurture Issues</a:t>
            </a:r>
          </a:p>
          <a:p>
            <a:pPr marL="457200" indent="-457200">
              <a:buFont typeface="+mj-lt"/>
              <a:buAutoNum type="arabicPeriod"/>
            </a:pPr>
            <a:endParaRPr lang="en-GB" sz="2400" dirty="0">
              <a:solidFill>
                <a:schemeClr val="bg1"/>
              </a:solidFill>
            </a:endParaRPr>
          </a:p>
          <a:p>
            <a:pPr marL="457200" indent="-457200">
              <a:buFont typeface="+mj-lt"/>
              <a:buAutoNum type="arabicPeriod"/>
            </a:pPr>
            <a:r>
              <a:rPr lang="en-GB" sz="2400" dirty="0">
                <a:solidFill>
                  <a:schemeClr val="bg1"/>
                </a:solidFill>
              </a:rPr>
              <a:t>Biological Evidence: Oddball Task, ERP’s &amp; the P3 Wave</a:t>
            </a:r>
          </a:p>
          <a:p>
            <a:pPr marL="457200" indent="-457200">
              <a:buFont typeface="+mj-lt"/>
              <a:buAutoNum type="arabicPeriod"/>
            </a:pPr>
            <a:endParaRPr lang="en-GB" sz="2400" dirty="0">
              <a:solidFill>
                <a:schemeClr val="bg1"/>
              </a:solidFill>
            </a:endParaRPr>
          </a:p>
          <a:p>
            <a:pPr marL="457200" indent="-457200">
              <a:buFont typeface="+mj-lt"/>
              <a:buAutoNum type="arabicPeriod"/>
            </a:pPr>
            <a:r>
              <a:rPr lang="en-GB" sz="2400" dirty="0">
                <a:solidFill>
                  <a:schemeClr val="bg1"/>
                </a:solidFill>
              </a:rPr>
              <a:t>Psychopathy &amp; the Limbic System</a:t>
            </a:r>
          </a:p>
          <a:p>
            <a:pPr marL="457200" indent="-457200">
              <a:buFont typeface="+mj-lt"/>
              <a:buAutoNum type="arabicPeriod"/>
            </a:pPr>
            <a:endParaRPr lang="en-GB" sz="2400" dirty="0">
              <a:solidFill>
                <a:schemeClr val="bg1"/>
              </a:solidFill>
            </a:endParaRPr>
          </a:p>
          <a:p>
            <a:pPr marL="457200" indent="-457200">
              <a:buFont typeface="+mj-lt"/>
              <a:buAutoNum type="arabicPeriod"/>
            </a:pPr>
            <a:r>
              <a:rPr lang="en-GB" sz="2400" dirty="0">
                <a:solidFill>
                  <a:schemeClr val="bg1"/>
                </a:solidFill>
              </a:rPr>
              <a:t>Legal Aspects &amp; Sentencing</a:t>
            </a:r>
          </a:p>
          <a:p>
            <a:endParaRPr lang="en-GB" sz="2400" dirty="0">
              <a:solidFill>
                <a:schemeClr val="bg1"/>
              </a:solidFill>
            </a:endParaRPr>
          </a:p>
          <a:p>
            <a:r>
              <a:rPr lang="en-GB" sz="2400" dirty="0">
                <a:solidFill>
                  <a:schemeClr val="bg1"/>
                </a:solidFill>
              </a:rPr>
              <a:t> </a:t>
            </a: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3779277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261923" y="230286"/>
            <a:ext cx="5094280" cy="1446550"/>
          </a:xfrm>
          <a:prstGeom prst="rect">
            <a:avLst/>
          </a:prstGeom>
          <a:noFill/>
        </p:spPr>
        <p:txBody>
          <a:bodyPr wrap="none" rtlCol="0">
            <a:spAutoFit/>
          </a:bodyPr>
          <a:lstStyle/>
          <a:p>
            <a:r>
              <a:rPr lang="en-GB" sz="4400" dirty="0">
                <a:solidFill>
                  <a:srgbClr val="FFC000"/>
                </a:solidFill>
                <a:latin typeface="+mj-lt"/>
              </a:rPr>
              <a:t>Defining Psychopathy</a:t>
            </a:r>
          </a:p>
          <a:p>
            <a:endParaRPr lang="en-GB" sz="4400" dirty="0">
              <a:solidFill>
                <a:srgbClr val="FFC000"/>
              </a:solidFill>
            </a:endParaRPr>
          </a:p>
        </p:txBody>
      </p:sp>
      <p:sp>
        <p:nvSpPr>
          <p:cNvPr id="4" name="TextBox 3">
            <a:extLst>
              <a:ext uri="{FF2B5EF4-FFF2-40B4-BE49-F238E27FC236}">
                <a16:creationId xmlns:a16="http://schemas.microsoft.com/office/drawing/2014/main" id="{699BB6F2-A21B-45EF-9A4C-973286CFC701}"/>
              </a:ext>
            </a:extLst>
          </p:cNvPr>
          <p:cNvSpPr txBox="1"/>
          <p:nvPr/>
        </p:nvSpPr>
        <p:spPr>
          <a:xfrm>
            <a:off x="711794" y="2257062"/>
            <a:ext cx="10527224" cy="461665"/>
          </a:xfrm>
          <a:prstGeom prst="rect">
            <a:avLst/>
          </a:prstGeom>
          <a:noFill/>
        </p:spPr>
        <p:txBody>
          <a:bodyPr wrap="square" rtlCol="0">
            <a:spAutoFit/>
          </a:bodyPr>
          <a:lstStyle/>
          <a:p>
            <a:endParaRPr lang="en-GB" sz="2400" dirty="0">
              <a:solidFill>
                <a:schemeClr val="bg1"/>
              </a:solidFill>
            </a:endParaRPr>
          </a:p>
        </p:txBody>
      </p:sp>
      <p:sp>
        <p:nvSpPr>
          <p:cNvPr id="5" name="TextBox 4">
            <a:extLst>
              <a:ext uri="{FF2B5EF4-FFF2-40B4-BE49-F238E27FC236}">
                <a16:creationId xmlns:a16="http://schemas.microsoft.com/office/drawing/2014/main" id="{A97DA576-F96D-41ED-ACE5-02367EC0C57A}"/>
              </a:ext>
            </a:extLst>
          </p:cNvPr>
          <p:cNvSpPr txBox="1"/>
          <p:nvPr/>
        </p:nvSpPr>
        <p:spPr>
          <a:xfrm>
            <a:off x="356993" y="2305615"/>
            <a:ext cx="10527224" cy="2677656"/>
          </a:xfrm>
          <a:prstGeom prst="rect">
            <a:avLst/>
          </a:prstGeom>
          <a:noFill/>
        </p:spPr>
        <p:txBody>
          <a:bodyPr wrap="square" rtlCol="0">
            <a:spAutoFit/>
          </a:bodyPr>
          <a:lstStyle/>
          <a:p>
            <a:r>
              <a:rPr lang="en-GB" sz="2800" dirty="0">
                <a:solidFill>
                  <a:schemeClr val="bg1"/>
                </a:solidFill>
              </a:rPr>
              <a:t>The psychopath;</a:t>
            </a:r>
          </a:p>
          <a:p>
            <a:endParaRPr lang="en-GB" sz="2800" dirty="0">
              <a:solidFill>
                <a:schemeClr val="bg1"/>
              </a:solidFill>
            </a:endParaRPr>
          </a:p>
          <a:p>
            <a:r>
              <a:rPr lang="en-GB" sz="2800" dirty="0">
                <a:solidFill>
                  <a:schemeClr val="bg1"/>
                </a:solidFill>
              </a:rPr>
              <a:t> “… has a serious and subtle abnormality or defect at deep levels disturbing the integration and normal appreciation of experience…”</a:t>
            </a:r>
          </a:p>
          <a:p>
            <a:endParaRPr lang="en-GB" sz="2800" dirty="0">
              <a:solidFill>
                <a:schemeClr val="bg1"/>
              </a:solidFill>
            </a:endParaRPr>
          </a:p>
          <a:p>
            <a:r>
              <a:rPr lang="en-GB" sz="2800" dirty="0">
                <a:solidFill>
                  <a:schemeClr val="bg1"/>
                </a:solidFill>
              </a:rPr>
              <a:t>                                                                                    (Cleckley 1976: 388)</a:t>
            </a:r>
          </a:p>
        </p:txBody>
      </p:sp>
    </p:spTree>
    <p:extLst>
      <p:ext uri="{BB962C8B-B14F-4D97-AF65-F5344CB8AC3E}">
        <p14:creationId xmlns:p14="http://schemas.microsoft.com/office/powerpoint/2010/main" val="3371283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261923" y="230286"/>
            <a:ext cx="5022850" cy="769441"/>
          </a:xfrm>
          <a:prstGeom prst="rect">
            <a:avLst/>
          </a:prstGeom>
          <a:noFill/>
        </p:spPr>
        <p:txBody>
          <a:bodyPr wrap="none" rtlCol="0">
            <a:spAutoFit/>
          </a:bodyPr>
          <a:lstStyle/>
          <a:p>
            <a:r>
              <a:rPr lang="en-GB" sz="4400" dirty="0">
                <a:solidFill>
                  <a:srgbClr val="FFC000"/>
                </a:solidFill>
                <a:latin typeface="+mj-lt"/>
              </a:rPr>
              <a:t>Defining Psychopathy</a:t>
            </a:r>
          </a:p>
        </p:txBody>
      </p:sp>
      <p:sp>
        <p:nvSpPr>
          <p:cNvPr id="4" name="TextBox 3">
            <a:extLst>
              <a:ext uri="{FF2B5EF4-FFF2-40B4-BE49-F238E27FC236}">
                <a16:creationId xmlns:a16="http://schemas.microsoft.com/office/drawing/2014/main" id="{699BB6F2-A21B-45EF-9A4C-973286CFC701}"/>
              </a:ext>
            </a:extLst>
          </p:cNvPr>
          <p:cNvSpPr txBox="1"/>
          <p:nvPr/>
        </p:nvSpPr>
        <p:spPr>
          <a:xfrm>
            <a:off x="711794" y="2257062"/>
            <a:ext cx="10527224" cy="461665"/>
          </a:xfrm>
          <a:prstGeom prst="rect">
            <a:avLst/>
          </a:prstGeom>
          <a:noFill/>
        </p:spPr>
        <p:txBody>
          <a:bodyPr wrap="square" rtlCol="0">
            <a:spAutoFit/>
          </a:bodyPr>
          <a:lstStyle/>
          <a:p>
            <a:endParaRPr lang="en-GB" sz="2400" dirty="0">
              <a:solidFill>
                <a:schemeClr val="bg1"/>
              </a:solidFill>
            </a:endParaRPr>
          </a:p>
        </p:txBody>
      </p:sp>
      <p:sp>
        <p:nvSpPr>
          <p:cNvPr id="5" name="TextBox 4">
            <a:extLst>
              <a:ext uri="{FF2B5EF4-FFF2-40B4-BE49-F238E27FC236}">
                <a16:creationId xmlns:a16="http://schemas.microsoft.com/office/drawing/2014/main" id="{A97DA576-F96D-41ED-ACE5-02367EC0C57A}"/>
              </a:ext>
            </a:extLst>
          </p:cNvPr>
          <p:cNvSpPr txBox="1"/>
          <p:nvPr/>
        </p:nvSpPr>
        <p:spPr>
          <a:xfrm>
            <a:off x="513568" y="2257062"/>
            <a:ext cx="10527224" cy="3539430"/>
          </a:xfrm>
          <a:prstGeom prst="rect">
            <a:avLst/>
          </a:prstGeom>
          <a:noFill/>
        </p:spPr>
        <p:txBody>
          <a:bodyPr wrap="square" rtlCol="0">
            <a:spAutoFit/>
          </a:bodyPr>
          <a:lstStyle/>
          <a:p>
            <a:r>
              <a:rPr lang="en-GB" sz="2800" dirty="0">
                <a:solidFill>
                  <a:schemeClr val="bg1"/>
                </a:solidFill>
              </a:rPr>
              <a:t>Psychopaths are;</a:t>
            </a:r>
          </a:p>
          <a:p>
            <a:endParaRPr lang="en-GB" sz="2800" dirty="0">
              <a:solidFill>
                <a:schemeClr val="bg1"/>
              </a:solidFill>
            </a:endParaRPr>
          </a:p>
          <a:p>
            <a:r>
              <a:rPr lang="en-GB" sz="2800" dirty="0">
                <a:solidFill>
                  <a:schemeClr val="bg1"/>
                </a:solidFill>
              </a:rPr>
              <a:t>  “…social predators who charm, manipulate, and ruthlessly plow their way through life....Completely lacking in conscience and feeling for others, they selﬁshly take what they want and do as they please, violating social norms and expectations without the slightest sense of guilt or regret.” (Hare, 1993: 11)</a:t>
            </a:r>
          </a:p>
          <a:p>
            <a:endParaRPr lang="en-GB" sz="2800" dirty="0">
              <a:solidFill>
                <a:schemeClr val="bg1"/>
              </a:solidFill>
            </a:endParaRPr>
          </a:p>
        </p:txBody>
      </p:sp>
      <p:sp>
        <p:nvSpPr>
          <p:cNvPr id="6" name="Rectangle 5">
            <a:extLst>
              <a:ext uri="{FF2B5EF4-FFF2-40B4-BE49-F238E27FC236}">
                <a16:creationId xmlns:a16="http://schemas.microsoft.com/office/drawing/2014/main" id="{E17378FF-CFC8-42E1-85D9-18B89E5B2767}"/>
              </a:ext>
            </a:extLst>
          </p:cNvPr>
          <p:cNvSpPr/>
          <p:nvPr/>
        </p:nvSpPr>
        <p:spPr>
          <a:xfrm>
            <a:off x="4247744" y="5796492"/>
            <a:ext cx="6096000" cy="646331"/>
          </a:xfrm>
          <a:prstGeom prst="rect">
            <a:avLst/>
          </a:prstGeom>
        </p:spPr>
        <p:txBody>
          <a:bodyPr>
            <a:spAutoFit/>
          </a:bodyPr>
          <a:lstStyle/>
          <a:p>
            <a:r>
              <a:rPr lang="en-GB" dirty="0">
                <a:solidFill>
                  <a:schemeClr val="bg1"/>
                </a:solidFill>
              </a:rPr>
              <a:t>Hare, R. D. (1993). </a:t>
            </a:r>
            <a:r>
              <a:rPr lang="en-GB" i="1" dirty="0">
                <a:solidFill>
                  <a:schemeClr val="bg1"/>
                </a:solidFill>
              </a:rPr>
              <a:t>Without Conscience: The Disturbing World of the Psychopaths Among Us. </a:t>
            </a:r>
            <a:r>
              <a:rPr lang="en-GB" dirty="0">
                <a:solidFill>
                  <a:schemeClr val="bg1"/>
                </a:solidFill>
              </a:rPr>
              <a:t>New York: Pocket Books. </a:t>
            </a:r>
          </a:p>
        </p:txBody>
      </p:sp>
    </p:spTree>
    <p:extLst>
      <p:ext uri="{BB962C8B-B14F-4D97-AF65-F5344CB8AC3E}">
        <p14:creationId xmlns:p14="http://schemas.microsoft.com/office/powerpoint/2010/main" val="1634619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261923" y="230286"/>
            <a:ext cx="5094280" cy="1446550"/>
          </a:xfrm>
          <a:prstGeom prst="rect">
            <a:avLst/>
          </a:prstGeom>
          <a:noFill/>
        </p:spPr>
        <p:txBody>
          <a:bodyPr wrap="none" rtlCol="0">
            <a:spAutoFit/>
          </a:bodyPr>
          <a:lstStyle/>
          <a:p>
            <a:r>
              <a:rPr lang="en-GB" sz="4400" dirty="0">
                <a:solidFill>
                  <a:srgbClr val="FFC000"/>
                </a:solidFill>
                <a:latin typeface="+mj-lt"/>
              </a:rPr>
              <a:t>Defining Psychopathy</a:t>
            </a:r>
          </a:p>
          <a:p>
            <a:endParaRPr lang="en-GB" sz="4400" dirty="0">
              <a:solidFill>
                <a:srgbClr val="FFC000"/>
              </a:solidFill>
            </a:endParaRPr>
          </a:p>
        </p:txBody>
      </p:sp>
      <p:sp>
        <p:nvSpPr>
          <p:cNvPr id="4" name="TextBox 3">
            <a:extLst>
              <a:ext uri="{FF2B5EF4-FFF2-40B4-BE49-F238E27FC236}">
                <a16:creationId xmlns:a16="http://schemas.microsoft.com/office/drawing/2014/main" id="{699BB6F2-A21B-45EF-9A4C-973286CFC701}"/>
              </a:ext>
            </a:extLst>
          </p:cNvPr>
          <p:cNvSpPr txBox="1"/>
          <p:nvPr/>
        </p:nvSpPr>
        <p:spPr>
          <a:xfrm>
            <a:off x="711794" y="2257062"/>
            <a:ext cx="10527224" cy="461665"/>
          </a:xfrm>
          <a:prstGeom prst="rect">
            <a:avLst/>
          </a:prstGeom>
          <a:noFill/>
        </p:spPr>
        <p:txBody>
          <a:bodyPr wrap="square" rtlCol="0">
            <a:spAutoFit/>
          </a:bodyPr>
          <a:lstStyle/>
          <a:p>
            <a:endParaRPr lang="en-GB" sz="2400" dirty="0">
              <a:solidFill>
                <a:schemeClr val="bg1"/>
              </a:solidFill>
            </a:endParaRPr>
          </a:p>
        </p:txBody>
      </p:sp>
      <p:sp>
        <p:nvSpPr>
          <p:cNvPr id="5" name="TextBox 4">
            <a:extLst>
              <a:ext uri="{FF2B5EF4-FFF2-40B4-BE49-F238E27FC236}">
                <a16:creationId xmlns:a16="http://schemas.microsoft.com/office/drawing/2014/main" id="{A97DA576-F96D-41ED-ACE5-02367EC0C57A}"/>
              </a:ext>
            </a:extLst>
          </p:cNvPr>
          <p:cNvSpPr txBox="1"/>
          <p:nvPr/>
        </p:nvSpPr>
        <p:spPr>
          <a:xfrm>
            <a:off x="356993" y="2305615"/>
            <a:ext cx="10527224" cy="3970318"/>
          </a:xfrm>
          <a:prstGeom prst="rect">
            <a:avLst/>
          </a:prstGeom>
          <a:noFill/>
        </p:spPr>
        <p:txBody>
          <a:bodyPr wrap="square" rtlCol="0">
            <a:spAutoFit/>
          </a:bodyPr>
          <a:lstStyle/>
          <a:p>
            <a:r>
              <a:rPr lang="en-GB" sz="2800" dirty="0">
                <a:solidFill>
                  <a:schemeClr val="bg1"/>
                </a:solidFill>
              </a:rPr>
              <a:t>Term “Psychopathic Disorder" legally defined in the Mental Health Act (UK), MHA1983 as;</a:t>
            </a:r>
          </a:p>
          <a:p>
            <a:r>
              <a:rPr lang="en-GB" sz="2800" dirty="0">
                <a:solidFill>
                  <a:schemeClr val="bg1"/>
                </a:solidFill>
              </a:rPr>
              <a:t> </a:t>
            </a:r>
          </a:p>
          <a:p>
            <a:r>
              <a:rPr lang="en-GB" sz="2800" dirty="0">
                <a:solidFill>
                  <a:schemeClr val="bg1"/>
                </a:solidFill>
              </a:rPr>
              <a:t>“…. a persistent disorder or disability of mind (whether or not including significant impairment of intelligence) which results in abnormally aggressive or seriously irresponsible conduct on the part of the person concerned".</a:t>
            </a:r>
          </a:p>
          <a:p>
            <a:endParaRPr lang="en-GB" sz="2800" dirty="0">
              <a:solidFill>
                <a:schemeClr val="bg1"/>
              </a:solidFill>
            </a:endParaRPr>
          </a:p>
          <a:p>
            <a:r>
              <a:rPr lang="en-GB" sz="2800" dirty="0">
                <a:solidFill>
                  <a:schemeClr val="bg1"/>
                </a:solidFill>
              </a:rPr>
              <a:t> </a:t>
            </a:r>
          </a:p>
        </p:txBody>
      </p:sp>
    </p:spTree>
    <p:extLst>
      <p:ext uri="{BB962C8B-B14F-4D97-AF65-F5344CB8AC3E}">
        <p14:creationId xmlns:p14="http://schemas.microsoft.com/office/powerpoint/2010/main" val="1692955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261923" y="230286"/>
            <a:ext cx="5094280" cy="1446550"/>
          </a:xfrm>
          <a:prstGeom prst="rect">
            <a:avLst/>
          </a:prstGeom>
          <a:noFill/>
        </p:spPr>
        <p:txBody>
          <a:bodyPr wrap="none" rtlCol="0">
            <a:spAutoFit/>
          </a:bodyPr>
          <a:lstStyle/>
          <a:p>
            <a:r>
              <a:rPr lang="en-GB" sz="4400" dirty="0">
                <a:solidFill>
                  <a:srgbClr val="FFC000"/>
                </a:solidFill>
                <a:latin typeface="+mj-lt"/>
              </a:rPr>
              <a:t>Defining Psychopathy</a:t>
            </a:r>
          </a:p>
          <a:p>
            <a:endParaRPr lang="en-GB" sz="4400" dirty="0">
              <a:solidFill>
                <a:srgbClr val="FFC000"/>
              </a:solidFill>
            </a:endParaRPr>
          </a:p>
        </p:txBody>
      </p:sp>
      <p:sp>
        <p:nvSpPr>
          <p:cNvPr id="4" name="TextBox 3">
            <a:extLst>
              <a:ext uri="{FF2B5EF4-FFF2-40B4-BE49-F238E27FC236}">
                <a16:creationId xmlns:a16="http://schemas.microsoft.com/office/drawing/2014/main" id="{699BB6F2-A21B-45EF-9A4C-973286CFC701}"/>
              </a:ext>
            </a:extLst>
          </p:cNvPr>
          <p:cNvSpPr txBox="1"/>
          <p:nvPr/>
        </p:nvSpPr>
        <p:spPr>
          <a:xfrm>
            <a:off x="711794" y="2257062"/>
            <a:ext cx="10527224" cy="461665"/>
          </a:xfrm>
          <a:prstGeom prst="rect">
            <a:avLst/>
          </a:prstGeom>
          <a:noFill/>
        </p:spPr>
        <p:txBody>
          <a:bodyPr wrap="square" rtlCol="0">
            <a:spAutoFit/>
          </a:bodyPr>
          <a:lstStyle/>
          <a:p>
            <a:endParaRPr lang="en-GB" sz="2400" dirty="0">
              <a:solidFill>
                <a:schemeClr val="bg1"/>
              </a:solidFill>
            </a:endParaRPr>
          </a:p>
        </p:txBody>
      </p:sp>
      <p:sp>
        <p:nvSpPr>
          <p:cNvPr id="5" name="TextBox 4">
            <a:extLst>
              <a:ext uri="{FF2B5EF4-FFF2-40B4-BE49-F238E27FC236}">
                <a16:creationId xmlns:a16="http://schemas.microsoft.com/office/drawing/2014/main" id="{A97DA576-F96D-41ED-ACE5-02367EC0C57A}"/>
              </a:ext>
            </a:extLst>
          </p:cNvPr>
          <p:cNvSpPr txBox="1"/>
          <p:nvPr/>
        </p:nvSpPr>
        <p:spPr>
          <a:xfrm>
            <a:off x="607513" y="1323118"/>
            <a:ext cx="10527224" cy="5632311"/>
          </a:xfrm>
          <a:prstGeom prst="rect">
            <a:avLst/>
          </a:prstGeom>
          <a:noFill/>
        </p:spPr>
        <p:txBody>
          <a:bodyPr wrap="square" rtlCol="0">
            <a:spAutoFit/>
          </a:bodyPr>
          <a:lstStyle/>
          <a:p>
            <a:r>
              <a:rPr lang="en-GB" sz="2800" dirty="0">
                <a:solidFill>
                  <a:srgbClr val="FFC000"/>
                </a:solidFill>
              </a:rPr>
              <a:t>Although mentioned, not listed as a titled disorder in either; </a:t>
            </a:r>
          </a:p>
          <a:p>
            <a:endParaRPr lang="en-GB" sz="2800" dirty="0">
              <a:solidFill>
                <a:srgbClr val="FFC000"/>
              </a:solidFill>
            </a:endParaRPr>
          </a:p>
          <a:p>
            <a:r>
              <a:rPr lang="en-GB" sz="2800" dirty="0">
                <a:solidFill>
                  <a:srgbClr val="FFC000"/>
                </a:solidFill>
              </a:rPr>
              <a:t>DSM-5</a:t>
            </a:r>
          </a:p>
          <a:p>
            <a:endParaRPr lang="en-GB" sz="1200" dirty="0">
              <a:solidFill>
                <a:srgbClr val="FFC000"/>
              </a:solidFill>
            </a:endParaRPr>
          </a:p>
          <a:p>
            <a:r>
              <a:rPr lang="en-GB" sz="2800" b="1" dirty="0">
                <a:solidFill>
                  <a:prstClr val="white"/>
                </a:solidFill>
              </a:rPr>
              <a:t>Diagnostic Statistical Manual of Mental Disorders</a:t>
            </a:r>
            <a:r>
              <a:rPr lang="en-GB" sz="2800" dirty="0">
                <a:solidFill>
                  <a:prstClr val="white"/>
                </a:solidFill>
              </a:rPr>
              <a:t>.  Produced by the American Psychological Association (APA)</a:t>
            </a:r>
            <a:r>
              <a:rPr lang="en-GB" sz="2800" dirty="0">
                <a:solidFill>
                  <a:schemeClr val="bg1"/>
                </a:solidFill>
              </a:rPr>
              <a:t> </a:t>
            </a:r>
          </a:p>
          <a:p>
            <a:endParaRPr lang="en-GB" sz="2800" dirty="0">
              <a:solidFill>
                <a:schemeClr val="bg1"/>
              </a:solidFill>
            </a:endParaRPr>
          </a:p>
          <a:p>
            <a:r>
              <a:rPr lang="en-GB" sz="2800" dirty="0">
                <a:solidFill>
                  <a:srgbClr val="FFC000"/>
                </a:solidFill>
              </a:rPr>
              <a:t>or,</a:t>
            </a:r>
          </a:p>
          <a:p>
            <a:endParaRPr lang="en-GB" sz="2800" dirty="0">
              <a:solidFill>
                <a:schemeClr val="bg1"/>
              </a:solidFill>
            </a:endParaRPr>
          </a:p>
          <a:p>
            <a:r>
              <a:rPr lang="en-GB" sz="2800" dirty="0">
                <a:solidFill>
                  <a:srgbClr val="FFC000"/>
                </a:solidFill>
              </a:rPr>
              <a:t>ICD-11</a:t>
            </a:r>
          </a:p>
          <a:p>
            <a:endParaRPr lang="en-GB" sz="1200" dirty="0">
              <a:solidFill>
                <a:schemeClr val="bg1"/>
              </a:solidFill>
            </a:endParaRPr>
          </a:p>
          <a:p>
            <a:r>
              <a:rPr lang="en-GB" sz="2800" b="1" dirty="0">
                <a:solidFill>
                  <a:prstClr val="white"/>
                </a:solidFill>
              </a:rPr>
              <a:t>International Classification of Diseases</a:t>
            </a:r>
            <a:r>
              <a:rPr lang="en-GB" sz="2800" dirty="0">
                <a:solidFill>
                  <a:prstClr val="white"/>
                </a:solidFill>
              </a:rPr>
              <a:t>.  Produced by the World Health Organisation (WHO)</a:t>
            </a:r>
            <a:endParaRPr lang="en-GB" sz="2800" dirty="0">
              <a:solidFill>
                <a:schemeClr val="bg1"/>
              </a:solidFill>
            </a:endParaRPr>
          </a:p>
          <a:p>
            <a:endParaRPr lang="en-GB" sz="2800" dirty="0">
              <a:solidFill>
                <a:schemeClr val="bg1"/>
              </a:solidFill>
            </a:endParaRPr>
          </a:p>
        </p:txBody>
      </p:sp>
    </p:spTree>
    <p:extLst>
      <p:ext uri="{BB962C8B-B14F-4D97-AF65-F5344CB8AC3E}">
        <p14:creationId xmlns:p14="http://schemas.microsoft.com/office/powerpoint/2010/main" val="636880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5" name="TextBox 4">
            <a:extLst>
              <a:ext uri="{FF2B5EF4-FFF2-40B4-BE49-F238E27FC236}">
                <a16:creationId xmlns:a16="http://schemas.microsoft.com/office/drawing/2014/main" id="{A97DA576-F96D-41ED-ACE5-02367EC0C57A}"/>
              </a:ext>
            </a:extLst>
          </p:cNvPr>
          <p:cNvSpPr txBox="1"/>
          <p:nvPr/>
        </p:nvSpPr>
        <p:spPr>
          <a:xfrm>
            <a:off x="513567" y="2257062"/>
            <a:ext cx="266420" cy="523220"/>
          </a:xfrm>
          <a:prstGeom prst="rect">
            <a:avLst/>
          </a:prstGeom>
          <a:noFill/>
        </p:spPr>
        <p:txBody>
          <a:bodyPr wrap="none" rtlCol="0">
            <a:spAutoFit/>
          </a:bodyPr>
          <a:lstStyle/>
          <a:p>
            <a:r>
              <a:rPr lang="en-GB" sz="2800" dirty="0">
                <a:solidFill>
                  <a:schemeClr val="bg1"/>
                </a:solidFill>
              </a:rPr>
              <a:t> </a:t>
            </a:r>
          </a:p>
        </p:txBody>
      </p:sp>
      <p:pic>
        <p:nvPicPr>
          <p:cNvPr id="7" name="Picture 6">
            <a:extLst>
              <a:ext uri="{FF2B5EF4-FFF2-40B4-BE49-F238E27FC236}">
                <a16:creationId xmlns:a16="http://schemas.microsoft.com/office/drawing/2014/main" id="{F2F6F913-F3A5-4E97-BDA1-6DCF0946159C}"/>
              </a:ext>
            </a:extLst>
          </p:cNvPr>
          <p:cNvPicPr>
            <a:picLocks noChangeAspect="1"/>
          </p:cNvPicPr>
          <p:nvPr/>
        </p:nvPicPr>
        <p:blipFill rotWithShape="1">
          <a:blip r:embed="rId3"/>
          <a:srcRect l="23451" t="16913" r="21945" b="5803"/>
          <a:stretch/>
        </p:blipFill>
        <p:spPr>
          <a:xfrm>
            <a:off x="4494362" y="473413"/>
            <a:ext cx="7567937" cy="6025025"/>
          </a:xfrm>
          <a:prstGeom prst="rect">
            <a:avLst/>
          </a:prstGeom>
        </p:spPr>
      </p:pic>
      <p:sp>
        <p:nvSpPr>
          <p:cNvPr id="8" name="Rectangle 7">
            <a:extLst>
              <a:ext uri="{FF2B5EF4-FFF2-40B4-BE49-F238E27FC236}">
                <a16:creationId xmlns:a16="http://schemas.microsoft.com/office/drawing/2014/main" id="{252AA1CA-23F9-41B5-80D4-C664076BE647}"/>
              </a:ext>
            </a:extLst>
          </p:cNvPr>
          <p:cNvSpPr/>
          <p:nvPr/>
        </p:nvSpPr>
        <p:spPr>
          <a:xfrm>
            <a:off x="129701" y="1244949"/>
            <a:ext cx="3884579" cy="5940088"/>
          </a:xfrm>
          <a:prstGeom prst="rect">
            <a:avLst/>
          </a:prstGeom>
        </p:spPr>
        <p:txBody>
          <a:bodyPr wrap="square">
            <a:spAutoFit/>
          </a:bodyPr>
          <a:lstStyle/>
          <a:p>
            <a:r>
              <a:rPr lang="en-GB" sz="2800" dirty="0">
                <a:solidFill>
                  <a:schemeClr val="bg1"/>
                </a:solidFill>
              </a:rPr>
              <a:t> “Psychopathy, in contrast, is more likely a constellation of traits, with each having its own separate, independent etiology.”</a:t>
            </a:r>
          </a:p>
          <a:p>
            <a:r>
              <a:rPr lang="en-GB" sz="2800" dirty="0">
                <a:solidFill>
                  <a:schemeClr val="bg1"/>
                </a:solidFill>
              </a:rPr>
              <a:t> </a:t>
            </a:r>
            <a:r>
              <a:rPr lang="en-GB" sz="2400" dirty="0">
                <a:solidFill>
                  <a:schemeClr val="bg1"/>
                </a:solidFill>
              </a:rPr>
              <a:t>(Crego &amp; Widiger 2014: 10)</a:t>
            </a:r>
          </a:p>
          <a:p>
            <a:endParaRPr lang="en-GB" sz="2400" dirty="0">
              <a:solidFill>
                <a:schemeClr val="bg1"/>
              </a:solidFill>
            </a:endParaRPr>
          </a:p>
          <a:p>
            <a:r>
              <a:rPr lang="en-GB" sz="2800" dirty="0">
                <a:solidFill>
                  <a:srgbClr val="FFC000"/>
                </a:solidFill>
              </a:rPr>
              <a:t>Although referred  to, psychopathy never been a ‘titled disorder’ within DSM or ICD</a:t>
            </a:r>
          </a:p>
          <a:p>
            <a:endParaRPr lang="en-GB" sz="2400" dirty="0">
              <a:solidFill>
                <a:schemeClr val="bg1"/>
              </a:solidFill>
            </a:endParaRPr>
          </a:p>
          <a:p>
            <a:endParaRPr lang="en-GB" sz="2400" dirty="0">
              <a:solidFill>
                <a:schemeClr val="bg1"/>
              </a:solidFill>
            </a:endParaRPr>
          </a:p>
        </p:txBody>
      </p:sp>
      <p:sp>
        <p:nvSpPr>
          <p:cNvPr id="3" name="TextBox 2">
            <a:extLst>
              <a:ext uri="{FF2B5EF4-FFF2-40B4-BE49-F238E27FC236}">
                <a16:creationId xmlns:a16="http://schemas.microsoft.com/office/drawing/2014/main" id="{1E7C5D17-764A-400B-B3AB-15B21D81FF86}"/>
              </a:ext>
            </a:extLst>
          </p:cNvPr>
          <p:cNvSpPr txBox="1"/>
          <p:nvPr/>
        </p:nvSpPr>
        <p:spPr>
          <a:xfrm>
            <a:off x="0" y="290842"/>
            <a:ext cx="4556055" cy="769441"/>
          </a:xfrm>
          <a:prstGeom prst="rect">
            <a:avLst/>
          </a:prstGeom>
          <a:noFill/>
        </p:spPr>
        <p:txBody>
          <a:bodyPr wrap="none" rtlCol="0">
            <a:spAutoFit/>
          </a:bodyPr>
          <a:lstStyle/>
          <a:p>
            <a:r>
              <a:rPr lang="en-GB" sz="4400" dirty="0">
                <a:solidFill>
                  <a:srgbClr val="FFC000"/>
                </a:solidFill>
              </a:rPr>
              <a:t>Diagnosis &amp; DSM-5</a:t>
            </a:r>
          </a:p>
        </p:txBody>
      </p:sp>
    </p:spTree>
    <p:extLst>
      <p:ext uri="{BB962C8B-B14F-4D97-AF65-F5344CB8AC3E}">
        <p14:creationId xmlns:p14="http://schemas.microsoft.com/office/powerpoint/2010/main" val="4196769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350196" y="100601"/>
            <a:ext cx="12786112" cy="1754326"/>
          </a:xfrm>
          <a:prstGeom prst="rect">
            <a:avLst/>
          </a:prstGeom>
          <a:noFill/>
        </p:spPr>
        <p:txBody>
          <a:bodyPr wrap="square" rtlCol="0">
            <a:spAutoFit/>
          </a:bodyPr>
          <a:lstStyle/>
          <a:p>
            <a:r>
              <a:rPr lang="en-GB" sz="3600" dirty="0">
                <a:solidFill>
                  <a:srgbClr val="FFC000"/>
                </a:solidFill>
                <a:latin typeface="+mj-lt"/>
              </a:rPr>
              <a:t>Defining Psychopathy: </a:t>
            </a:r>
            <a:r>
              <a:rPr lang="en-GB" sz="2800" dirty="0">
                <a:solidFill>
                  <a:srgbClr val="FFC000"/>
                </a:solidFill>
                <a:latin typeface="+mj-lt"/>
              </a:rPr>
              <a:t>The Society for the Scientific Study of Psychopathy</a:t>
            </a:r>
          </a:p>
          <a:p>
            <a:r>
              <a:rPr lang="en-GB" sz="2800" dirty="0">
                <a:solidFill>
                  <a:srgbClr val="FFC000"/>
                </a:solidFill>
                <a:latin typeface="+mj-lt"/>
              </a:rPr>
              <a:t>                                                                  (SSSP)</a:t>
            </a:r>
          </a:p>
          <a:p>
            <a:endParaRPr lang="en-GB" sz="4400" dirty="0">
              <a:solidFill>
                <a:srgbClr val="FFC000"/>
              </a:solidFill>
            </a:endParaRPr>
          </a:p>
        </p:txBody>
      </p:sp>
      <p:sp>
        <p:nvSpPr>
          <p:cNvPr id="4" name="TextBox 3">
            <a:extLst>
              <a:ext uri="{FF2B5EF4-FFF2-40B4-BE49-F238E27FC236}">
                <a16:creationId xmlns:a16="http://schemas.microsoft.com/office/drawing/2014/main" id="{699BB6F2-A21B-45EF-9A4C-973286CFC701}"/>
              </a:ext>
            </a:extLst>
          </p:cNvPr>
          <p:cNvSpPr txBox="1"/>
          <p:nvPr/>
        </p:nvSpPr>
        <p:spPr>
          <a:xfrm>
            <a:off x="711794" y="2257062"/>
            <a:ext cx="10527224" cy="461665"/>
          </a:xfrm>
          <a:prstGeom prst="rect">
            <a:avLst/>
          </a:prstGeom>
          <a:noFill/>
        </p:spPr>
        <p:txBody>
          <a:bodyPr wrap="square" rtlCol="0">
            <a:spAutoFit/>
          </a:bodyPr>
          <a:lstStyle/>
          <a:p>
            <a:endParaRPr lang="en-GB" sz="2400" dirty="0">
              <a:solidFill>
                <a:schemeClr val="bg1"/>
              </a:solidFill>
            </a:endParaRPr>
          </a:p>
        </p:txBody>
      </p:sp>
      <p:pic>
        <p:nvPicPr>
          <p:cNvPr id="6" name="Picture 5">
            <a:extLst>
              <a:ext uri="{FF2B5EF4-FFF2-40B4-BE49-F238E27FC236}">
                <a16:creationId xmlns:a16="http://schemas.microsoft.com/office/drawing/2014/main" id="{DE3C737B-AD55-419C-9EE4-2854AB1C8060}"/>
              </a:ext>
            </a:extLst>
          </p:cNvPr>
          <p:cNvPicPr>
            <a:picLocks noChangeAspect="1"/>
          </p:cNvPicPr>
          <p:nvPr/>
        </p:nvPicPr>
        <p:blipFill rotWithShape="1">
          <a:blip r:embed="rId2"/>
          <a:srcRect l="13656" t="12768" r="30638" b="11111"/>
          <a:stretch/>
        </p:blipFill>
        <p:spPr>
          <a:xfrm>
            <a:off x="2790174" y="1426850"/>
            <a:ext cx="6791805" cy="5220384"/>
          </a:xfrm>
          <a:prstGeom prst="rect">
            <a:avLst/>
          </a:prstGeom>
        </p:spPr>
      </p:pic>
    </p:spTree>
    <p:extLst>
      <p:ext uri="{BB962C8B-B14F-4D97-AF65-F5344CB8AC3E}">
        <p14:creationId xmlns:p14="http://schemas.microsoft.com/office/powerpoint/2010/main" val="2004346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261923" y="230286"/>
            <a:ext cx="11240641" cy="769441"/>
          </a:xfrm>
          <a:prstGeom prst="rect">
            <a:avLst/>
          </a:prstGeom>
          <a:noFill/>
        </p:spPr>
        <p:txBody>
          <a:bodyPr wrap="none" rtlCol="0">
            <a:spAutoFit/>
          </a:bodyPr>
          <a:lstStyle/>
          <a:p>
            <a:r>
              <a:rPr lang="en-GB" sz="4400" dirty="0">
                <a:solidFill>
                  <a:srgbClr val="FFC000"/>
                </a:solidFill>
                <a:latin typeface="+mj-lt"/>
              </a:rPr>
              <a:t>Psychopathy:  Some Facts &amp; Figures (Kiehl 2015)</a:t>
            </a:r>
          </a:p>
        </p:txBody>
      </p:sp>
      <p:sp>
        <p:nvSpPr>
          <p:cNvPr id="4" name="TextBox 3">
            <a:extLst>
              <a:ext uri="{FF2B5EF4-FFF2-40B4-BE49-F238E27FC236}">
                <a16:creationId xmlns:a16="http://schemas.microsoft.com/office/drawing/2014/main" id="{699BB6F2-A21B-45EF-9A4C-973286CFC701}"/>
              </a:ext>
            </a:extLst>
          </p:cNvPr>
          <p:cNvSpPr txBox="1"/>
          <p:nvPr/>
        </p:nvSpPr>
        <p:spPr>
          <a:xfrm>
            <a:off x="711794" y="2257062"/>
            <a:ext cx="10527224" cy="461665"/>
          </a:xfrm>
          <a:prstGeom prst="rect">
            <a:avLst/>
          </a:prstGeom>
          <a:noFill/>
        </p:spPr>
        <p:txBody>
          <a:bodyPr wrap="square" rtlCol="0">
            <a:spAutoFit/>
          </a:bodyPr>
          <a:lstStyle/>
          <a:p>
            <a:endParaRPr lang="en-GB" sz="2400" dirty="0">
              <a:solidFill>
                <a:schemeClr val="bg1"/>
              </a:solidFill>
            </a:endParaRPr>
          </a:p>
        </p:txBody>
      </p:sp>
      <p:sp>
        <p:nvSpPr>
          <p:cNvPr id="5" name="TextBox 4">
            <a:extLst>
              <a:ext uri="{FF2B5EF4-FFF2-40B4-BE49-F238E27FC236}">
                <a16:creationId xmlns:a16="http://schemas.microsoft.com/office/drawing/2014/main" id="{A97DA576-F96D-41ED-ACE5-02367EC0C57A}"/>
              </a:ext>
            </a:extLst>
          </p:cNvPr>
          <p:cNvSpPr txBox="1"/>
          <p:nvPr/>
        </p:nvSpPr>
        <p:spPr>
          <a:xfrm>
            <a:off x="506460" y="1439939"/>
            <a:ext cx="11179080" cy="5663089"/>
          </a:xfrm>
          <a:prstGeom prst="rect">
            <a:avLst/>
          </a:prstGeom>
          <a:noFill/>
        </p:spPr>
        <p:txBody>
          <a:bodyPr wrap="square" rtlCol="0">
            <a:spAutoFit/>
          </a:bodyPr>
          <a:lstStyle/>
          <a:p>
            <a:pPr marL="457200" lvl="0" indent="-457200">
              <a:buFont typeface="Arial" panose="020B0604020202020204" pitchFamily="34" charset="0"/>
              <a:buChar char="•"/>
            </a:pPr>
            <a:r>
              <a:rPr lang="en-GB" sz="2800" dirty="0">
                <a:solidFill>
                  <a:schemeClr val="bg1"/>
                </a:solidFill>
              </a:rPr>
              <a:t>Around </a:t>
            </a:r>
            <a:r>
              <a:rPr lang="en-GB" sz="2800" dirty="0">
                <a:solidFill>
                  <a:srgbClr val="FFC000"/>
                </a:solidFill>
              </a:rPr>
              <a:t>1 in 150 </a:t>
            </a:r>
            <a:r>
              <a:rPr lang="en-GB" sz="2800" dirty="0">
                <a:solidFill>
                  <a:schemeClr val="bg1"/>
                </a:solidFill>
              </a:rPr>
              <a:t>people ( &lt; 1% ) are psychopaths	</a:t>
            </a:r>
            <a:r>
              <a:rPr lang="en-GB" dirty="0">
                <a:solidFill>
                  <a:prstClr val="white"/>
                </a:solidFill>
              </a:rPr>
              <a:t>(Kiehl 2015: 35)</a:t>
            </a:r>
          </a:p>
          <a:p>
            <a:pPr marL="171450" indent="-171450">
              <a:buFont typeface="Arial" panose="020B0604020202020204" pitchFamily="34" charset="0"/>
              <a:buChar char="•"/>
            </a:pPr>
            <a:endParaRPr lang="en-GB" sz="1200" dirty="0">
              <a:solidFill>
                <a:schemeClr val="bg1"/>
              </a:solidFill>
            </a:endParaRPr>
          </a:p>
          <a:p>
            <a:pPr marL="457200" lvl="0" indent="-457200">
              <a:buFont typeface="Arial" panose="020B0604020202020204" pitchFamily="34" charset="0"/>
              <a:buChar char="•"/>
            </a:pPr>
            <a:r>
              <a:rPr lang="en-GB" sz="2800" dirty="0">
                <a:solidFill>
                  <a:schemeClr val="bg1"/>
                </a:solidFill>
              </a:rPr>
              <a:t>15 – 35% of the prison population worldwide are psychopaths meet criteria								</a:t>
            </a:r>
            <a:r>
              <a:rPr lang="en-GB" dirty="0">
                <a:solidFill>
                  <a:prstClr val="white"/>
                </a:solidFill>
              </a:rPr>
              <a:t>(Kiehl 2015: 35)</a:t>
            </a:r>
          </a:p>
          <a:p>
            <a:pPr marL="285750" indent="-285750">
              <a:buFont typeface="Arial" panose="020B0604020202020204" pitchFamily="34" charset="0"/>
              <a:buChar char="•"/>
            </a:pPr>
            <a:endParaRPr lang="en-GB" sz="1400" dirty="0">
              <a:solidFill>
                <a:schemeClr val="bg1"/>
              </a:solidFill>
            </a:endParaRPr>
          </a:p>
          <a:p>
            <a:pPr marL="457200" indent="-457200">
              <a:buFont typeface="Arial" panose="020B0604020202020204" pitchFamily="34" charset="0"/>
              <a:buChar char="•"/>
            </a:pPr>
            <a:r>
              <a:rPr lang="en-GB" sz="2800" dirty="0">
                <a:solidFill>
                  <a:schemeClr val="bg1"/>
                </a:solidFill>
              </a:rPr>
              <a:t>We all have psychopathic traits, but just a very few score highly in the majority of traits – it is only these individuals that can be said to be psychopaths                                                                          </a:t>
            </a:r>
            <a:r>
              <a:rPr lang="en-GB" dirty="0">
                <a:solidFill>
                  <a:schemeClr val="bg1"/>
                </a:solidFill>
              </a:rPr>
              <a:t>(Kiehl 2015: 36)</a:t>
            </a:r>
          </a:p>
          <a:p>
            <a:r>
              <a:rPr lang="en-GB" sz="2800" dirty="0">
                <a:solidFill>
                  <a:schemeClr val="bg1"/>
                </a:solidFill>
              </a:rPr>
              <a:t>  </a:t>
            </a:r>
          </a:p>
          <a:p>
            <a:pPr marL="457200" indent="-457200">
              <a:buFont typeface="Arial" panose="020B0604020202020204" pitchFamily="34" charset="0"/>
              <a:buChar char="•"/>
            </a:pPr>
            <a:r>
              <a:rPr lang="en-GB" sz="2800" dirty="0">
                <a:solidFill>
                  <a:schemeClr val="bg1"/>
                </a:solidFill>
              </a:rPr>
              <a:t>Kiehl (2015) estimates only </a:t>
            </a:r>
            <a:r>
              <a:rPr lang="en-GB" sz="2800" dirty="0">
                <a:solidFill>
                  <a:srgbClr val="FFC000"/>
                </a:solidFill>
              </a:rPr>
              <a:t>1 in 10 psychopaths are female</a:t>
            </a:r>
          </a:p>
          <a:p>
            <a:r>
              <a:rPr lang="en-GB" sz="2800" dirty="0">
                <a:solidFill>
                  <a:schemeClr val="bg1"/>
                </a:solidFill>
              </a:rPr>
              <a:t>      Only 10% of prisoners are female, of which around 15 – 20% of female</a:t>
            </a:r>
          </a:p>
          <a:p>
            <a:r>
              <a:rPr lang="en-GB" sz="2800" dirty="0">
                <a:solidFill>
                  <a:schemeClr val="bg1"/>
                </a:solidFill>
              </a:rPr>
              <a:t>      inmates would be classed as psychopaths                       </a:t>
            </a:r>
            <a:r>
              <a:rPr lang="en-GB" dirty="0">
                <a:solidFill>
                  <a:schemeClr val="bg1"/>
                </a:solidFill>
              </a:rPr>
              <a:t>(Kiehl 2015: 177)</a:t>
            </a:r>
          </a:p>
          <a:p>
            <a:endParaRPr lang="en-GB" sz="2800" dirty="0">
              <a:solidFill>
                <a:schemeClr val="bg1"/>
              </a:solidFill>
            </a:endParaRPr>
          </a:p>
          <a:p>
            <a:r>
              <a:rPr lang="en-GB" sz="2800" dirty="0">
                <a:solidFill>
                  <a:schemeClr val="bg1"/>
                </a:solidFill>
              </a:rPr>
              <a:t>       </a:t>
            </a:r>
          </a:p>
        </p:txBody>
      </p:sp>
    </p:spTree>
    <p:extLst>
      <p:ext uri="{BB962C8B-B14F-4D97-AF65-F5344CB8AC3E}">
        <p14:creationId xmlns:p14="http://schemas.microsoft.com/office/powerpoint/2010/main" val="3452523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9BB6F2-A21B-45EF-9A4C-973286CFC701}"/>
              </a:ext>
            </a:extLst>
          </p:cNvPr>
          <p:cNvSpPr txBox="1"/>
          <p:nvPr/>
        </p:nvSpPr>
        <p:spPr>
          <a:xfrm>
            <a:off x="180783" y="934017"/>
            <a:ext cx="6947118" cy="6986528"/>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rPr>
              <a:t>“1 in 4 maximum-security inmates is a psychopath.”</a:t>
            </a:r>
          </a:p>
          <a:p>
            <a:pPr marL="342900" indent="-342900">
              <a:buFont typeface="Arial" panose="020B0604020202020204" pitchFamily="34" charset="0"/>
              <a:buChar char="•"/>
            </a:pPr>
            <a:endParaRPr lang="en-GB" sz="1000" dirty="0">
              <a:solidFill>
                <a:schemeClr val="bg1"/>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rPr>
              <a:t>“Psychopaths kill more people in North America every year than the number killed in the 9/11terrorist attacks.” </a:t>
            </a:r>
          </a:p>
          <a:p>
            <a:pPr marL="171450" indent="-171450">
              <a:buFont typeface="Arial" panose="020B0604020202020204" pitchFamily="34" charset="0"/>
              <a:buChar char="•"/>
            </a:pPr>
            <a:endParaRPr lang="en-GB" sz="1000" dirty="0">
              <a:solidFill>
                <a:schemeClr val="bg1"/>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rPr>
              <a:t>“Some forms of group therapy may make psychopaths </a:t>
            </a:r>
            <a:r>
              <a:rPr lang="en-GB" sz="2400" i="1" dirty="0">
                <a:solidFill>
                  <a:schemeClr val="bg1"/>
                </a:solidFill>
                <a:effectLst>
                  <a:outerShdw blurRad="38100" dist="38100" dir="2700000" algn="tl">
                    <a:srgbClr val="000000">
                      <a:alpha val="43137"/>
                    </a:srgbClr>
                  </a:outerShdw>
                </a:effectLst>
              </a:rPr>
              <a:t>more</a:t>
            </a:r>
            <a:r>
              <a:rPr lang="en-GB" sz="2400" dirty="0">
                <a:solidFill>
                  <a:schemeClr val="bg1"/>
                </a:solidFill>
                <a:effectLst>
                  <a:outerShdw blurRad="38100" dist="38100" dir="2700000" algn="tl">
                    <a:srgbClr val="000000">
                      <a:alpha val="43137"/>
                    </a:srgbClr>
                  </a:outerShdw>
                </a:effectLst>
              </a:rPr>
              <a:t> likely to commit new crimes following release from prison than no treatment at all.”</a:t>
            </a:r>
          </a:p>
          <a:p>
            <a:pPr marL="171450" indent="-171450">
              <a:buFont typeface="Arial" panose="020B0604020202020204" pitchFamily="34" charset="0"/>
              <a:buChar char="•"/>
            </a:pPr>
            <a:endParaRPr lang="en-GB" sz="1000" dirty="0">
              <a:solidFill>
                <a:schemeClr val="bg1"/>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rPr>
              <a:t>“The FBI estimates there are as many as 50 active serial killers</a:t>
            </a:r>
            <a:r>
              <a:rPr lang="en-GB" sz="2400" dirty="0">
                <a:solidFill>
                  <a:srgbClr val="FFC000"/>
                </a:solidFill>
                <a:effectLst>
                  <a:outerShdw blurRad="38100" dist="38100" dir="2700000" algn="tl">
                    <a:srgbClr val="000000">
                      <a:alpha val="43137"/>
                    </a:srgbClr>
                  </a:outerShdw>
                </a:effectLst>
              </a:rPr>
              <a:t> </a:t>
            </a:r>
            <a:r>
              <a:rPr lang="en-GB" sz="2400" dirty="0">
                <a:solidFill>
                  <a:schemeClr val="bg1"/>
                </a:solidFill>
                <a:effectLst>
                  <a:outerShdw blurRad="38100" dist="38100" dir="2700000" algn="tl">
                    <a:srgbClr val="000000">
                      <a:alpha val="43137"/>
                    </a:srgbClr>
                  </a:outerShdw>
                </a:effectLst>
              </a:rPr>
              <a:t>in the United States.”</a:t>
            </a:r>
          </a:p>
          <a:p>
            <a:pPr marL="171450" indent="-171450">
              <a:buFont typeface="Arial" panose="020B0604020202020204" pitchFamily="34" charset="0"/>
              <a:buChar char="•"/>
            </a:pPr>
            <a:endParaRPr lang="en-GB" sz="1000" dirty="0">
              <a:solidFill>
                <a:schemeClr val="bg1"/>
              </a:solidFill>
              <a:effectLst>
                <a:outerShdw blurRad="38100" dist="38100" dir="2700000" algn="tl">
                  <a:srgbClr val="000000">
                    <a:alpha val="43137"/>
                  </a:srgbClr>
                </a:outerShdw>
              </a:effectLst>
            </a:endParaRPr>
          </a:p>
          <a:p>
            <a:pPr marL="342900" indent="-34290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rPr>
              <a:t>“Psychopaths are 6 times more likely than other criminals to commit new crimes following release from prison.”                </a:t>
            </a:r>
            <a:r>
              <a:rPr lang="en-GB" sz="2000" dirty="0">
                <a:solidFill>
                  <a:schemeClr val="bg1"/>
                </a:solidFill>
                <a:effectLst>
                  <a:outerShdw blurRad="38100" dist="38100" dir="2700000" algn="tl">
                    <a:srgbClr val="000000">
                      <a:alpha val="43137"/>
                    </a:srgbClr>
                  </a:outerShdw>
                </a:effectLst>
              </a:rPr>
              <a:t>(Kiehl 2015: 1, 50, 216, 228, 95)</a:t>
            </a:r>
          </a:p>
          <a:p>
            <a:pPr marL="342900" indent="-342900">
              <a:buFont typeface="Arial" panose="020B0604020202020204" pitchFamily="34" charset="0"/>
              <a:buChar char="•"/>
            </a:pPr>
            <a:endParaRPr lang="en-GB" sz="2000" dirty="0">
              <a:solidFill>
                <a:schemeClr val="bg1"/>
              </a:solidFill>
              <a:effectLst>
                <a:outerShdw blurRad="38100" dist="38100" dir="2700000" algn="tl">
                  <a:srgbClr val="000000">
                    <a:alpha val="43137"/>
                  </a:srgbClr>
                </a:outerShdw>
              </a:effectLst>
            </a:endParaRPr>
          </a:p>
          <a:p>
            <a:pPr marL="342900" indent="-342900">
              <a:buFont typeface="Arial" panose="020B0604020202020204" pitchFamily="34" charset="0"/>
              <a:buChar char="•"/>
            </a:pPr>
            <a:endParaRPr lang="en-GB" sz="2400" dirty="0">
              <a:solidFill>
                <a:schemeClr val="bg1"/>
              </a:solidFill>
              <a:effectLst>
                <a:outerShdw blurRad="38100" dist="38100" dir="2700000" algn="tl">
                  <a:srgbClr val="000000">
                    <a:alpha val="43137"/>
                  </a:srgbClr>
                </a:outerShdw>
              </a:effectLst>
            </a:endParaRPr>
          </a:p>
          <a:p>
            <a:endParaRPr lang="en-GB" sz="2400" dirty="0">
              <a:solidFill>
                <a:schemeClr val="bg1"/>
              </a:solidFill>
            </a:endParaRPr>
          </a:p>
          <a:p>
            <a:endParaRPr lang="en-GB" sz="2400" dirty="0">
              <a:solidFill>
                <a:schemeClr val="bg1"/>
              </a:solidFill>
            </a:endParaRPr>
          </a:p>
        </p:txBody>
      </p:sp>
      <p:sp>
        <p:nvSpPr>
          <p:cNvPr id="2" name="TextBox 1">
            <a:extLst>
              <a:ext uri="{FF2B5EF4-FFF2-40B4-BE49-F238E27FC236}">
                <a16:creationId xmlns:a16="http://schemas.microsoft.com/office/drawing/2014/main" id="{CED84D83-AD0C-473F-9059-E8A2B0133B07}"/>
              </a:ext>
            </a:extLst>
          </p:cNvPr>
          <p:cNvSpPr txBox="1"/>
          <p:nvPr/>
        </p:nvSpPr>
        <p:spPr>
          <a:xfrm>
            <a:off x="-93993" y="564685"/>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1913459" y="-20090"/>
            <a:ext cx="7598940" cy="769441"/>
          </a:xfrm>
          <a:prstGeom prst="rect">
            <a:avLst/>
          </a:prstGeom>
          <a:noFill/>
        </p:spPr>
        <p:txBody>
          <a:bodyPr wrap="none" rtlCol="0">
            <a:spAutoFit/>
          </a:bodyPr>
          <a:lstStyle/>
          <a:p>
            <a:r>
              <a:rPr lang="en-GB" sz="4400" dirty="0">
                <a:solidFill>
                  <a:srgbClr val="FFC000"/>
                </a:solidFill>
                <a:latin typeface="+mj-lt"/>
              </a:rPr>
              <a:t>Psychopathy, Crime &amp; Recidivism</a:t>
            </a:r>
          </a:p>
        </p:txBody>
      </p:sp>
      <p:sp>
        <p:nvSpPr>
          <p:cNvPr id="8" name="Rectangle 7">
            <a:extLst>
              <a:ext uri="{FF2B5EF4-FFF2-40B4-BE49-F238E27FC236}">
                <a16:creationId xmlns:a16="http://schemas.microsoft.com/office/drawing/2014/main" id="{480A50EB-7E02-4978-A7F6-F453A0397140}"/>
              </a:ext>
            </a:extLst>
          </p:cNvPr>
          <p:cNvSpPr/>
          <p:nvPr/>
        </p:nvSpPr>
        <p:spPr>
          <a:xfrm>
            <a:off x="10370432" y="5578601"/>
            <a:ext cx="1948916" cy="153888"/>
          </a:xfrm>
          <a:prstGeom prst="rect">
            <a:avLst/>
          </a:prstGeom>
        </p:spPr>
        <p:txBody>
          <a:bodyPr wrap="square">
            <a:spAutoFit/>
          </a:bodyPr>
          <a:lstStyle/>
          <a:p>
            <a:r>
              <a:rPr lang="en-GB" sz="400" dirty="0">
                <a:solidFill>
                  <a:schemeClr val="bg1"/>
                </a:solidFill>
              </a:rPr>
              <a:t>https://www.nottinghamshirehealthcare.nhs.uk/rampton-hospital</a:t>
            </a:r>
          </a:p>
        </p:txBody>
      </p:sp>
      <p:sp>
        <p:nvSpPr>
          <p:cNvPr id="9" name="Rectangle 8">
            <a:extLst>
              <a:ext uri="{FF2B5EF4-FFF2-40B4-BE49-F238E27FC236}">
                <a16:creationId xmlns:a16="http://schemas.microsoft.com/office/drawing/2014/main" id="{E0A0C110-49EE-4D3D-8D7C-58DF163FED36}"/>
              </a:ext>
            </a:extLst>
          </p:cNvPr>
          <p:cNvSpPr/>
          <p:nvPr/>
        </p:nvSpPr>
        <p:spPr>
          <a:xfrm>
            <a:off x="7780524" y="3352056"/>
            <a:ext cx="684803" cy="153888"/>
          </a:xfrm>
          <a:prstGeom prst="rect">
            <a:avLst/>
          </a:prstGeom>
        </p:spPr>
        <p:txBody>
          <a:bodyPr wrap="none">
            <a:spAutoFit/>
          </a:bodyPr>
          <a:lstStyle/>
          <a:p>
            <a:r>
              <a:rPr lang="en-GB" sz="400" dirty="0">
                <a:solidFill>
                  <a:schemeClr val="bg1"/>
                </a:solidFill>
              </a:rPr>
              <a:t>http://vnews.mv/86451</a:t>
            </a:r>
          </a:p>
        </p:txBody>
      </p:sp>
      <p:pic>
        <p:nvPicPr>
          <p:cNvPr id="5" name="Picture 4">
            <a:extLst>
              <a:ext uri="{FF2B5EF4-FFF2-40B4-BE49-F238E27FC236}">
                <a16:creationId xmlns:a16="http://schemas.microsoft.com/office/drawing/2014/main" id="{56E22702-3DE5-4512-A944-77586838CA34}"/>
              </a:ext>
            </a:extLst>
          </p:cNvPr>
          <p:cNvPicPr>
            <a:picLocks noChangeAspect="1"/>
          </p:cNvPicPr>
          <p:nvPr/>
        </p:nvPicPr>
        <p:blipFill>
          <a:blip r:embed="rId3"/>
          <a:stretch>
            <a:fillRect/>
          </a:stretch>
        </p:blipFill>
        <p:spPr>
          <a:xfrm>
            <a:off x="7127901" y="1756355"/>
            <a:ext cx="4857275" cy="3807265"/>
          </a:xfrm>
          <a:prstGeom prst="rect">
            <a:avLst/>
          </a:prstGeom>
        </p:spPr>
      </p:pic>
      <p:sp>
        <p:nvSpPr>
          <p:cNvPr id="10" name="Rectangle 9">
            <a:extLst>
              <a:ext uri="{FF2B5EF4-FFF2-40B4-BE49-F238E27FC236}">
                <a16:creationId xmlns:a16="http://schemas.microsoft.com/office/drawing/2014/main" id="{E2CADD9D-5406-4D24-8640-42790088BFFD}"/>
              </a:ext>
            </a:extLst>
          </p:cNvPr>
          <p:cNvSpPr/>
          <p:nvPr/>
        </p:nvSpPr>
        <p:spPr>
          <a:xfrm>
            <a:off x="7477327" y="3864526"/>
            <a:ext cx="1679643" cy="153888"/>
          </a:xfrm>
          <a:prstGeom prst="rect">
            <a:avLst/>
          </a:prstGeom>
        </p:spPr>
        <p:txBody>
          <a:bodyPr wrap="square">
            <a:spAutoFit/>
          </a:bodyPr>
          <a:lstStyle/>
          <a:p>
            <a:r>
              <a:rPr lang="en-GB" sz="400" dirty="0"/>
              <a:t>https://www.nottinghamshirehealthcare.nhs.uk/rampton-hospital</a:t>
            </a:r>
          </a:p>
        </p:txBody>
      </p:sp>
      <p:sp>
        <p:nvSpPr>
          <p:cNvPr id="11" name="TextBox 10">
            <a:extLst>
              <a:ext uri="{FF2B5EF4-FFF2-40B4-BE49-F238E27FC236}">
                <a16:creationId xmlns:a16="http://schemas.microsoft.com/office/drawing/2014/main" id="{F21D3993-C9D6-468A-B13C-B3B2AD9DEC71}"/>
              </a:ext>
            </a:extLst>
          </p:cNvPr>
          <p:cNvSpPr txBox="1"/>
          <p:nvPr/>
        </p:nvSpPr>
        <p:spPr>
          <a:xfrm>
            <a:off x="7141483" y="2000208"/>
            <a:ext cx="3215367" cy="369332"/>
          </a:xfrm>
          <a:prstGeom prst="rect">
            <a:avLst/>
          </a:prstGeom>
          <a:noFill/>
        </p:spPr>
        <p:txBody>
          <a:bodyPr wrap="none" rtlCol="0">
            <a:spAutoFit/>
          </a:bodyPr>
          <a:lstStyle/>
          <a:p>
            <a:r>
              <a:rPr lang="en-GB" b="1" dirty="0">
                <a:effectLst>
                  <a:outerShdw blurRad="38100" dist="38100" dir="2700000" algn="tl">
                    <a:srgbClr val="000000">
                      <a:alpha val="43137"/>
                    </a:srgbClr>
                  </a:outerShdw>
                </a:effectLst>
              </a:rPr>
              <a:t>Rampton High Security Hospital</a:t>
            </a:r>
          </a:p>
        </p:txBody>
      </p:sp>
    </p:spTree>
    <p:extLst>
      <p:ext uri="{BB962C8B-B14F-4D97-AF65-F5344CB8AC3E}">
        <p14:creationId xmlns:p14="http://schemas.microsoft.com/office/powerpoint/2010/main" val="1229822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44713D2E-3C8E-4EA5-91BF-D6C9B451D5CC}"/>
              </a:ext>
            </a:extLst>
          </p:cNvPr>
          <p:cNvSpPr/>
          <p:nvPr/>
        </p:nvSpPr>
        <p:spPr>
          <a:xfrm>
            <a:off x="4208602" y="5839914"/>
            <a:ext cx="1102246" cy="597609"/>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pic>
        <p:nvPicPr>
          <p:cNvPr id="10" name="Picture 9">
            <a:extLst>
              <a:ext uri="{FF2B5EF4-FFF2-40B4-BE49-F238E27FC236}">
                <a16:creationId xmlns:a16="http://schemas.microsoft.com/office/drawing/2014/main" id="{010B4707-3C33-41AF-912E-AAC2C9991B5F}"/>
              </a:ext>
            </a:extLst>
          </p:cNvPr>
          <p:cNvPicPr>
            <a:picLocks noChangeAspect="1"/>
          </p:cNvPicPr>
          <p:nvPr/>
        </p:nvPicPr>
        <p:blipFill>
          <a:blip r:embed="rId3"/>
          <a:stretch>
            <a:fillRect/>
          </a:stretch>
        </p:blipFill>
        <p:spPr>
          <a:xfrm>
            <a:off x="8025097" y="4089530"/>
            <a:ext cx="2237426" cy="524301"/>
          </a:xfrm>
          <a:prstGeom prst="rect">
            <a:avLst/>
          </a:prstGeom>
        </p:spPr>
      </p:pic>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546007" y="230286"/>
            <a:ext cx="11241219" cy="769441"/>
          </a:xfrm>
          <a:prstGeom prst="rect">
            <a:avLst/>
          </a:prstGeom>
          <a:noFill/>
        </p:spPr>
        <p:txBody>
          <a:bodyPr wrap="none" rtlCol="0">
            <a:spAutoFit/>
          </a:bodyPr>
          <a:lstStyle/>
          <a:p>
            <a:r>
              <a:rPr lang="en-GB" sz="4400" dirty="0">
                <a:solidFill>
                  <a:srgbClr val="FFC000"/>
                </a:solidFill>
                <a:latin typeface="+mj-lt"/>
              </a:rPr>
              <a:t>Interest in Psychopathy: Brief History &amp; Timeline</a:t>
            </a:r>
          </a:p>
        </p:txBody>
      </p:sp>
      <p:sp>
        <p:nvSpPr>
          <p:cNvPr id="4" name="TextBox 3">
            <a:extLst>
              <a:ext uri="{FF2B5EF4-FFF2-40B4-BE49-F238E27FC236}">
                <a16:creationId xmlns:a16="http://schemas.microsoft.com/office/drawing/2014/main" id="{699BB6F2-A21B-45EF-9A4C-973286CFC701}"/>
              </a:ext>
            </a:extLst>
          </p:cNvPr>
          <p:cNvSpPr txBox="1"/>
          <p:nvPr/>
        </p:nvSpPr>
        <p:spPr>
          <a:xfrm>
            <a:off x="546007" y="2257062"/>
            <a:ext cx="2418966" cy="2308324"/>
          </a:xfrm>
          <a:prstGeom prst="rect">
            <a:avLst/>
          </a:prstGeom>
          <a:noFill/>
        </p:spPr>
        <p:txBody>
          <a:bodyPr wrap="square" rtlCol="0">
            <a:spAutoFit/>
          </a:bodyPr>
          <a:lstStyle/>
          <a:p>
            <a:r>
              <a:rPr lang="en-GB" sz="2400" b="1" dirty="0">
                <a:solidFill>
                  <a:schemeClr val="bg1"/>
                </a:solidFill>
              </a:rPr>
              <a:t>Karpman</a:t>
            </a:r>
          </a:p>
          <a:p>
            <a:r>
              <a:rPr lang="en-GB" sz="2400" dirty="0">
                <a:solidFill>
                  <a:schemeClr val="bg1"/>
                </a:solidFill>
              </a:rPr>
              <a:t>Calls Meeting at </a:t>
            </a:r>
          </a:p>
          <a:p>
            <a:r>
              <a:rPr lang="en-GB" sz="2400" dirty="0">
                <a:solidFill>
                  <a:schemeClr val="bg1"/>
                </a:solidFill>
              </a:rPr>
              <a:t>St Elizabeth’s Hos.</a:t>
            </a:r>
          </a:p>
          <a:p>
            <a:r>
              <a:rPr lang="en-GB" sz="2400" dirty="0">
                <a:solidFill>
                  <a:schemeClr val="bg1"/>
                </a:solidFill>
              </a:rPr>
              <a:t>Washington</a:t>
            </a:r>
          </a:p>
          <a:p>
            <a:r>
              <a:rPr lang="en-GB" sz="2400" dirty="0">
                <a:solidFill>
                  <a:schemeClr val="bg1"/>
                </a:solidFill>
              </a:rPr>
              <a:t>    </a:t>
            </a:r>
          </a:p>
          <a:p>
            <a:r>
              <a:rPr lang="en-GB" sz="2400" dirty="0">
                <a:solidFill>
                  <a:schemeClr val="bg1"/>
                </a:solidFill>
              </a:rPr>
              <a:t>        1923</a:t>
            </a:r>
          </a:p>
        </p:txBody>
      </p:sp>
      <p:sp>
        <p:nvSpPr>
          <p:cNvPr id="5" name="TextBox 4">
            <a:extLst>
              <a:ext uri="{FF2B5EF4-FFF2-40B4-BE49-F238E27FC236}">
                <a16:creationId xmlns:a16="http://schemas.microsoft.com/office/drawing/2014/main" id="{C92B7DE4-1986-4DA8-9665-71B93C624134}"/>
              </a:ext>
            </a:extLst>
          </p:cNvPr>
          <p:cNvSpPr txBox="1"/>
          <p:nvPr/>
        </p:nvSpPr>
        <p:spPr>
          <a:xfrm>
            <a:off x="3781325" y="2305507"/>
            <a:ext cx="2418966" cy="2308324"/>
          </a:xfrm>
          <a:prstGeom prst="rect">
            <a:avLst/>
          </a:prstGeom>
          <a:noFill/>
        </p:spPr>
        <p:txBody>
          <a:bodyPr wrap="square" rtlCol="0">
            <a:spAutoFit/>
          </a:bodyPr>
          <a:lstStyle/>
          <a:p>
            <a:r>
              <a:rPr lang="en-GB" sz="2400" b="1" dirty="0">
                <a:solidFill>
                  <a:schemeClr val="bg1"/>
                </a:solidFill>
              </a:rPr>
              <a:t>Cleckley’s</a:t>
            </a:r>
          </a:p>
          <a:p>
            <a:r>
              <a:rPr lang="en-GB" sz="2400" b="1" dirty="0">
                <a:solidFill>
                  <a:schemeClr val="bg1"/>
                </a:solidFill>
              </a:rPr>
              <a:t>Check List </a:t>
            </a:r>
            <a:r>
              <a:rPr lang="en-GB" sz="2400" dirty="0">
                <a:solidFill>
                  <a:schemeClr val="bg1"/>
                </a:solidFill>
              </a:rPr>
              <a:t>of</a:t>
            </a:r>
          </a:p>
          <a:p>
            <a:r>
              <a:rPr lang="en-GB" sz="2400" dirty="0">
                <a:solidFill>
                  <a:schemeClr val="bg1"/>
                </a:solidFill>
              </a:rPr>
              <a:t>16 items based on case studies</a:t>
            </a:r>
          </a:p>
          <a:p>
            <a:endParaRPr lang="en-GB" sz="2400" dirty="0">
              <a:solidFill>
                <a:schemeClr val="bg1"/>
              </a:solidFill>
            </a:endParaRPr>
          </a:p>
          <a:p>
            <a:r>
              <a:rPr lang="en-GB" sz="2400" dirty="0">
                <a:solidFill>
                  <a:schemeClr val="bg1"/>
                </a:solidFill>
              </a:rPr>
              <a:t>         1941</a:t>
            </a:r>
          </a:p>
        </p:txBody>
      </p:sp>
      <p:sp>
        <p:nvSpPr>
          <p:cNvPr id="6" name="TextBox 5">
            <a:extLst>
              <a:ext uri="{FF2B5EF4-FFF2-40B4-BE49-F238E27FC236}">
                <a16:creationId xmlns:a16="http://schemas.microsoft.com/office/drawing/2014/main" id="{0B595486-0395-4957-835E-14DD8E70819B}"/>
              </a:ext>
            </a:extLst>
          </p:cNvPr>
          <p:cNvSpPr txBox="1"/>
          <p:nvPr/>
        </p:nvSpPr>
        <p:spPr>
          <a:xfrm>
            <a:off x="6913078" y="2305507"/>
            <a:ext cx="2925096" cy="2308324"/>
          </a:xfrm>
          <a:prstGeom prst="rect">
            <a:avLst/>
          </a:prstGeom>
          <a:noFill/>
        </p:spPr>
        <p:txBody>
          <a:bodyPr wrap="square" rtlCol="0">
            <a:spAutoFit/>
          </a:bodyPr>
          <a:lstStyle/>
          <a:p>
            <a:r>
              <a:rPr lang="en-GB" sz="2400" b="1" dirty="0">
                <a:solidFill>
                  <a:schemeClr val="bg1"/>
                </a:solidFill>
              </a:rPr>
              <a:t>Hare’s</a:t>
            </a:r>
          </a:p>
          <a:p>
            <a:r>
              <a:rPr lang="en-GB" sz="2400" b="1" dirty="0">
                <a:solidFill>
                  <a:schemeClr val="bg1"/>
                </a:solidFill>
              </a:rPr>
              <a:t>Psychopathy Checklist</a:t>
            </a:r>
          </a:p>
          <a:p>
            <a:r>
              <a:rPr lang="en-GB" sz="2400" b="1" dirty="0">
                <a:solidFill>
                  <a:schemeClr val="bg1"/>
                </a:solidFill>
              </a:rPr>
              <a:t>(PCL) </a:t>
            </a:r>
            <a:r>
              <a:rPr lang="en-GB" sz="2400" dirty="0">
                <a:solidFill>
                  <a:schemeClr val="bg1"/>
                </a:solidFill>
              </a:rPr>
              <a:t>20 items</a:t>
            </a:r>
          </a:p>
          <a:p>
            <a:r>
              <a:rPr lang="en-GB" sz="2400" dirty="0">
                <a:solidFill>
                  <a:schemeClr val="bg1"/>
                </a:solidFill>
              </a:rPr>
              <a:t>     </a:t>
            </a:r>
          </a:p>
          <a:p>
            <a:r>
              <a:rPr lang="en-GB" sz="2400" dirty="0">
                <a:solidFill>
                  <a:schemeClr val="bg1"/>
                </a:solidFill>
              </a:rPr>
              <a:t>   1980</a:t>
            </a:r>
          </a:p>
        </p:txBody>
      </p:sp>
      <p:sp>
        <p:nvSpPr>
          <p:cNvPr id="7" name="TextBox 6">
            <a:extLst>
              <a:ext uri="{FF2B5EF4-FFF2-40B4-BE49-F238E27FC236}">
                <a16:creationId xmlns:a16="http://schemas.microsoft.com/office/drawing/2014/main" id="{59B2BC8F-8264-41AE-8740-96A3265966D0}"/>
              </a:ext>
            </a:extLst>
          </p:cNvPr>
          <p:cNvSpPr txBox="1"/>
          <p:nvPr/>
        </p:nvSpPr>
        <p:spPr>
          <a:xfrm flipH="1">
            <a:off x="9824525" y="1890280"/>
            <a:ext cx="1970808" cy="2677656"/>
          </a:xfrm>
          <a:prstGeom prst="rect">
            <a:avLst/>
          </a:prstGeom>
          <a:noFill/>
        </p:spPr>
        <p:txBody>
          <a:bodyPr wrap="square" rtlCol="0">
            <a:spAutoFit/>
          </a:bodyPr>
          <a:lstStyle/>
          <a:p>
            <a:r>
              <a:rPr lang="en-GB" sz="2400" b="1" dirty="0">
                <a:solidFill>
                  <a:schemeClr val="bg1"/>
                </a:solidFill>
              </a:rPr>
              <a:t>Hare’s</a:t>
            </a:r>
          </a:p>
          <a:p>
            <a:r>
              <a:rPr lang="en-GB" sz="2400" b="1" dirty="0">
                <a:solidFill>
                  <a:schemeClr val="bg1"/>
                </a:solidFill>
              </a:rPr>
              <a:t>Psychopathy Checklist-Revised</a:t>
            </a:r>
          </a:p>
          <a:p>
            <a:r>
              <a:rPr lang="en-GB" sz="2400" b="1" dirty="0">
                <a:solidFill>
                  <a:schemeClr val="bg1"/>
                </a:solidFill>
              </a:rPr>
              <a:t>(PCL-R)</a:t>
            </a:r>
          </a:p>
          <a:p>
            <a:endParaRPr lang="en-GB" sz="2400" dirty="0">
              <a:solidFill>
                <a:schemeClr val="bg1"/>
              </a:solidFill>
            </a:endParaRPr>
          </a:p>
          <a:p>
            <a:r>
              <a:rPr lang="en-GB" sz="2400" dirty="0">
                <a:solidFill>
                  <a:schemeClr val="bg1"/>
                </a:solidFill>
              </a:rPr>
              <a:t>     1991</a:t>
            </a:r>
          </a:p>
        </p:txBody>
      </p:sp>
      <p:sp>
        <p:nvSpPr>
          <p:cNvPr id="8" name="Arrow: Notched Right 7">
            <a:extLst>
              <a:ext uri="{FF2B5EF4-FFF2-40B4-BE49-F238E27FC236}">
                <a16:creationId xmlns:a16="http://schemas.microsoft.com/office/drawing/2014/main" id="{59DFC8C8-62CD-407A-B238-D1A5099BD73A}"/>
              </a:ext>
            </a:extLst>
          </p:cNvPr>
          <p:cNvSpPr/>
          <p:nvPr/>
        </p:nvSpPr>
        <p:spPr>
          <a:xfrm>
            <a:off x="1929477" y="4080754"/>
            <a:ext cx="2357908" cy="484632"/>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Notched Right 8">
            <a:extLst>
              <a:ext uri="{FF2B5EF4-FFF2-40B4-BE49-F238E27FC236}">
                <a16:creationId xmlns:a16="http://schemas.microsoft.com/office/drawing/2014/main" id="{E33FBC5F-EC30-4AA8-9569-1CFC588A6193}"/>
              </a:ext>
            </a:extLst>
          </p:cNvPr>
          <p:cNvSpPr/>
          <p:nvPr/>
        </p:nvSpPr>
        <p:spPr>
          <a:xfrm>
            <a:off x="5177564" y="4080754"/>
            <a:ext cx="1970808" cy="484632"/>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id="{008A2137-DE43-4ABE-BBA3-8668CF06854A}"/>
              </a:ext>
            </a:extLst>
          </p:cNvPr>
          <p:cNvCxnSpPr>
            <a:cxnSpLocks/>
          </p:cNvCxnSpPr>
          <p:nvPr/>
        </p:nvCxnSpPr>
        <p:spPr>
          <a:xfrm flipV="1">
            <a:off x="1410962" y="3796879"/>
            <a:ext cx="0" cy="292653"/>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34BF8AC-AB05-4C2F-A13F-B164ABC02CD7}"/>
              </a:ext>
            </a:extLst>
          </p:cNvPr>
          <p:cNvCxnSpPr>
            <a:cxnSpLocks/>
          </p:cNvCxnSpPr>
          <p:nvPr/>
        </p:nvCxnSpPr>
        <p:spPr>
          <a:xfrm>
            <a:off x="4759725" y="3839269"/>
            <a:ext cx="0" cy="327004"/>
          </a:xfrm>
          <a:prstGeom prst="line">
            <a:avLst/>
          </a:prstGeom>
          <a:ln w="38100">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C353CEE6-A310-4753-8FD5-0AE0301521E8}"/>
              </a:ext>
            </a:extLst>
          </p:cNvPr>
          <p:cNvCxnSpPr>
            <a:cxnSpLocks/>
          </p:cNvCxnSpPr>
          <p:nvPr/>
        </p:nvCxnSpPr>
        <p:spPr>
          <a:xfrm>
            <a:off x="7436313" y="3839269"/>
            <a:ext cx="0" cy="327004"/>
          </a:xfrm>
          <a:prstGeom prst="line">
            <a:avLst/>
          </a:prstGeom>
          <a:ln w="38100">
            <a:solidFill>
              <a:srgbClr val="FF0000"/>
            </a:solidFill>
          </a:ln>
        </p:spPr>
        <p:style>
          <a:lnRef idx="1">
            <a:schemeClr val="accent2"/>
          </a:lnRef>
          <a:fillRef idx="0">
            <a:schemeClr val="accent2"/>
          </a:fillRef>
          <a:effectRef idx="0">
            <a:schemeClr val="accent2"/>
          </a:effectRef>
          <a:fontRef idx="minor">
            <a:schemeClr val="tx1"/>
          </a:fontRef>
        </p:style>
      </p:cxnSp>
      <p:cxnSp>
        <p:nvCxnSpPr>
          <p:cNvPr id="32" name="Straight Connector 31">
            <a:extLst>
              <a:ext uri="{FF2B5EF4-FFF2-40B4-BE49-F238E27FC236}">
                <a16:creationId xmlns:a16="http://schemas.microsoft.com/office/drawing/2014/main" id="{389309B5-F261-47DF-9CD4-5B6942D3690F}"/>
              </a:ext>
            </a:extLst>
          </p:cNvPr>
          <p:cNvCxnSpPr>
            <a:cxnSpLocks/>
          </p:cNvCxnSpPr>
          <p:nvPr/>
        </p:nvCxnSpPr>
        <p:spPr>
          <a:xfrm>
            <a:off x="10518303" y="3796879"/>
            <a:ext cx="0" cy="339817"/>
          </a:xfrm>
          <a:prstGeom prst="line">
            <a:avLst/>
          </a:prstGeom>
          <a:ln w="38100">
            <a:solidFill>
              <a:srgbClr val="FF0000"/>
            </a:solidFill>
          </a:ln>
        </p:spPr>
        <p:style>
          <a:lnRef idx="1">
            <a:schemeClr val="accent2"/>
          </a:lnRef>
          <a:fillRef idx="0">
            <a:schemeClr val="accent2"/>
          </a:fillRef>
          <a:effectRef idx="0">
            <a:schemeClr val="accent2"/>
          </a:effectRef>
          <a:fontRef idx="minor">
            <a:schemeClr val="tx1"/>
          </a:fontRef>
        </p:style>
      </p:cxnSp>
      <p:sp>
        <p:nvSpPr>
          <p:cNvPr id="11" name="TextBox 10">
            <a:extLst>
              <a:ext uri="{FF2B5EF4-FFF2-40B4-BE49-F238E27FC236}">
                <a16:creationId xmlns:a16="http://schemas.microsoft.com/office/drawing/2014/main" id="{99C0FCAC-B174-40AD-964A-E856C7DA30D6}"/>
              </a:ext>
            </a:extLst>
          </p:cNvPr>
          <p:cNvSpPr txBox="1"/>
          <p:nvPr/>
        </p:nvSpPr>
        <p:spPr>
          <a:xfrm>
            <a:off x="3774500" y="5012944"/>
            <a:ext cx="2806128" cy="830997"/>
          </a:xfrm>
          <a:prstGeom prst="rect">
            <a:avLst/>
          </a:prstGeom>
          <a:noFill/>
        </p:spPr>
        <p:txBody>
          <a:bodyPr wrap="square" rtlCol="0">
            <a:spAutoFit/>
          </a:bodyPr>
          <a:lstStyle/>
          <a:p>
            <a:r>
              <a:rPr lang="en-GB" sz="2400" b="1" dirty="0">
                <a:solidFill>
                  <a:schemeClr val="bg1"/>
                </a:solidFill>
              </a:rPr>
              <a:t>Cleckley (1941)</a:t>
            </a:r>
          </a:p>
          <a:p>
            <a:r>
              <a:rPr lang="en-GB" sz="2400" dirty="0">
                <a:solidFill>
                  <a:schemeClr val="bg1"/>
                </a:solidFill>
              </a:rPr>
              <a:t>The Mask of Sanity</a:t>
            </a:r>
          </a:p>
        </p:txBody>
      </p:sp>
      <p:cxnSp>
        <p:nvCxnSpPr>
          <p:cNvPr id="14" name="Straight Connector 13">
            <a:extLst>
              <a:ext uri="{FF2B5EF4-FFF2-40B4-BE49-F238E27FC236}">
                <a16:creationId xmlns:a16="http://schemas.microsoft.com/office/drawing/2014/main" id="{9EA2533D-EA01-47E7-9FC3-59BC29A24C64}"/>
              </a:ext>
            </a:extLst>
          </p:cNvPr>
          <p:cNvCxnSpPr>
            <a:cxnSpLocks/>
          </p:cNvCxnSpPr>
          <p:nvPr/>
        </p:nvCxnSpPr>
        <p:spPr>
          <a:xfrm>
            <a:off x="4759725" y="4613831"/>
            <a:ext cx="0" cy="377894"/>
          </a:xfrm>
          <a:prstGeom prst="line">
            <a:avLst/>
          </a:prstGeom>
          <a:ln w="38100">
            <a:solidFill>
              <a:srgbClr val="FF0000"/>
            </a:solidFill>
          </a:ln>
        </p:spPr>
        <p:style>
          <a:lnRef idx="1">
            <a:schemeClr val="accent2"/>
          </a:lnRef>
          <a:fillRef idx="0">
            <a:schemeClr val="accent2"/>
          </a:fillRef>
          <a:effectRef idx="0">
            <a:schemeClr val="accent2"/>
          </a:effectRef>
          <a:fontRef idx="minor">
            <a:schemeClr val="tx1"/>
          </a:fontRef>
        </p:style>
      </p:cxnSp>
      <p:pic>
        <p:nvPicPr>
          <p:cNvPr id="16" name="Graphic 15" descr="Open Book">
            <a:extLst>
              <a:ext uri="{FF2B5EF4-FFF2-40B4-BE49-F238E27FC236}">
                <a16:creationId xmlns:a16="http://schemas.microsoft.com/office/drawing/2014/main" id="{7AA4AFAD-F8A9-488B-8FC5-9C864D561085}"/>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27705" y="5917920"/>
            <a:ext cx="463103" cy="463103"/>
          </a:xfrm>
          <a:prstGeom prst="rect">
            <a:avLst/>
          </a:prstGeom>
        </p:spPr>
      </p:pic>
      <p:sp>
        <p:nvSpPr>
          <p:cNvPr id="13" name="TextBox 12">
            <a:extLst>
              <a:ext uri="{FF2B5EF4-FFF2-40B4-BE49-F238E27FC236}">
                <a16:creationId xmlns:a16="http://schemas.microsoft.com/office/drawing/2014/main" id="{CA32CECD-4AAE-4413-9822-10F787C70F4A}"/>
              </a:ext>
            </a:extLst>
          </p:cNvPr>
          <p:cNvSpPr txBox="1"/>
          <p:nvPr/>
        </p:nvSpPr>
        <p:spPr>
          <a:xfrm flipH="1">
            <a:off x="546007" y="1281553"/>
            <a:ext cx="9634820" cy="461665"/>
          </a:xfrm>
          <a:prstGeom prst="rect">
            <a:avLst/>
          </a:prstGeom>
          <a:noFill/>
        </p:spPr>
        <p:txBody>
          <a:bodyPr wrap="square" rtlCol="0">
            <a:spAutoFit/>
          </a:bodyPr>
          <a:lstStyle/>
          <a:p>
            <a:r>
              <a:rPr lang="en-GB" sz="2400" b="1" dirty="0">
                <a:solidFill>
                  <a:schemeClr val="bg1"/>
                </a:solidFill>
              </a:rPr>
              <a:t>Koch (1888) </a:t>
            </a:r>
            <a:r>
              <a:rPr lang="en-GB" sz="2400" dirty="0">
                <a:solidFill>
                  <a:schemeClr val="bg1"/>
                </a:solidFill>
              </a:rPr>
              <a:t>refers to ‘psychopathische’ (suffering soul)</a:t>
            </a:r>
          </a:p>
        </p:txBody>
      </p:sp>
      <p:pic>
        <p:nvPicPr>
          <p:cNvPr id="17" name="Picture 16">
            <a:extLst>
              <a:ext uri="{FF2B5EF4-FFF2-40B4-BE49-F238E27FC236}">
                <a16:creationId xmlns:a16="http://schemas.microsoft.com/office/drawing/2014/main" id="{D8F6FAC5-E23E-4426-BD72-06DE0E12F34B}"/>
              </a:ext>
            </a:extLst>
          </p:cNvPr>
          <p:cNvPicPr>
            <a:picLocks noChangeAspect="1"/>
          </p:cNvPicPr>
          <p:nvPr/>
        </p:nvPicPr>
        <p:blipFill>
          <a:blip r:embed="rId6"/>
          <a:stretch>
            <a:fillRect/>
          </a:stretch>
        </p:blipFill>
        <p:spPr>
          <a:xfrm rot="5400000">
            <a:off x="1185727" y="1785590"/>
            <a:ext cx="518361" cy="524301"/>
          </a:xfrm>
          <a:prstGeom prst="rect">
            <a:avLst/>
          </a:prstGeom>
        </p:spPr>
      </p:pic>
    </p:spTree>
    <p:extLst>
      <p:ext uri="{BB962C8B-B14F-4D97-AF65-F5344CB8AC3E}">
        <p14:creationId xmlns:p14="http://schemas.microsoft.com/office/powerpoint/2010/main" val="2853138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778832" y="313094"/>
            <a:ext cx="4508798"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FFC000"/>
                </a:solidFill>
                <a:effectLst/>
                <a:uLnTx/>
                <a:uFillTx/>
                <a:latin typeface="Calibri" panose="020F0502020204030204"/>
                <a:ea typeface="+mn-ea"/>
                <a:cs typeface="+mn-cs"/>
              </a:rPr>
              <a:t>Cleckley’s Check List:</a:t>
            </a:r>
          </a:p>
        </p:txBody>
      </p:sp>
      <p:pic>
        <p:nvPicPr>
          <p:cNvPr id="4" name="Picture 3">
            <a:extLst>
              <a:ext uri="{FF2B5EF4-FFF2-40B4-BE49-F238E27FC236}">
                <a16:creationId xmlns:a16="http://schemas.microsoft.com/office/drawing/2014/main" id="{DE3B03A8-22CD-43DB-9879-C697978E9F61}"/>
              </a:ext>
            </a:extLst>
          </p:cNvPr>
          <p:cNvPicPr>
            <a:picLocks noChangeAspect="1"/>
          </p:cNvPicPr>
          <p:nvPr/>
        </p:nvPicPr>
        <p:blipFill>
          <a:blip r:embed="rId2"/>
          <a:stretch>
            <a:fillRect/>
          </a:stretch>
        </p:blipFill>
        <p:spPr>
          <a:xfrm>
            <a:off x="7185504" y="313094"/>
            <a:ext cx="3693167" cy="6350102"/>
          </a:xfrm>
          <a:prstGeom prst="rect">
            <a:avLst/>
          </a:prstGeom>
        </p:spPr>
      </p:pic>
      <p:pic>
        <p:nvPicPr>
          <p:cNvPr id="5" name="Picture 4">
            <a:extLst>
              <a:ext uri="{FF2B5EF4-FFF2-40B4-BE49-F238E27FC236}">
                <a16:creationId xmlns:a16="http://schemas.microsoft.com/office/drawing/2014/main" id="{B7BCA2FA-3219-4E95-880C-807E4E826230}"/>
              </a:ext>
            </a:extLst>
          </p:cNvPr>
          <p:cNvPicPr>
            <a:picLocks noChangeAspect="1"/>
          </p:cNvPicPr>
          <p:nvPr/>
        </p:nvPicPr>
        <p:blipFill>
          <a:blip r:embed="rId3"/>
          <a:stretch>
            <a:fillRect/>
          </a:stretch>
        </p:blipFill>
        <p:spPr>
          <a:xfrm>
            <a:off x="1422047" y="1474403"/>
            <a:ext cx="3980696" cy="4959339"/>
          </a:xfrm>
          <a:prstGeom prst="rect">
            <a:avLst/>
          </a:prstGeom>
        </p:spPr>
      </p:pic>
      <p:sp>
        <p:nvSpPr>
          <p:cNvPr id="6" name="Rectangle 5">
            <a:extLst>
              <a:ext uri="{FF2B5EF4-FFF2-40B4-BE49-F238E27FC236}">
                <a16:creationId xmlns:a16="http://schemas.microsoft.com/office/drawing/2014/main" id="{5B0EF695-249E-45A0-8A6A-1F9E89428221}"/>
              </a:ext>
            </a:extLst>
          </p:cNvPr>
          <p:cNvSpPr/>
          <p:nvPr/>
        </p:nvSpPr>
        <p:spPr>
          <a:xfrm>
            <a:off x="8179292" y="6324642"/>
            <a:ext cx="2699379" cy="338554"/>
          </a:xfrm>
          <a:prstGeom prst="rect">
            <a:avLst/>
          </a:prstGeom>
        </p:spPr>
        <p:txBody>
          <a:bodyPr wrap="square">
            <a:spAutoFit/>
          </a:bodyPr>
          <a:lstStyle/>
          <a:p>
            <a:r>
              <a:rPr lang="en-GB" sz="400" dirty="0"/>
              <a:t>https://www.google.co.uk/url?sa=i&amp;rct=j&amp;q=&amp;esrc=s&amp;source=images&amp;cd=&amp;ved=2ahUKEwieuZb5_KfaAhVCrRQKHYodDYMQjRx6BAgAEAU&amp;url=https%3A%2F%2Fwww.healio.com%2Fpsychiatry%2Fjournals%2Fpsycann%2F2015-4-45-4%2F%257B5673a2d4-d288-4642-ae50-2268f5165a6e%257D%2Fpsychopathy-and-sociopathy-the-history-of-a-concept&amp;psig=AOvVaw0vvfygMHcz1S3Hji1WY0Zj&amp;ust=1523184049188878</a:t>
            </a:r>
          </a:p>
        </p:txBody>
      </p:sp>
      <p:sp>
        <p:nvSpPr>
          <p:cNvPr id="7" name="Rectangle 6">
            <a:extLst>
              <a:ext uri="{FF2B5EF4-FFF2-40B4-BE49-F238E27FC236}">
                <a16:creationId xmlns:a16="http://schemas.microsoft.com/office/drawing/2014/main" id="{91C5B67C-DD4A-4651-B6A1-8B79300FACF3}"/>
              </a:ext>
            </a:extLst>
          </p:cNvPr>
          <p:cNvSpPr/>
          <p:nvPr/>
        </p:nvSpPr>
        <p:spPr>
          <a:xfrm>
            <a:off x="1533068" y="5986088"/>
            <a:ext cx="1726367" cy="338554"/>
          </a:xfrm>
          <a:prstGeom prst="rect">
            <a:avLst/>
          </a:prstGeom>
        </p:spPr>
        <p:txBody>
          <a:bodyPr wrap="square">
            <a:spAutoFit/>
          </a:bodyPr>
          <a:lstStyle/>
          <a:p>
            <a:r>
              <a:rPr lang="en-GB" sz="800" dirty="0"/>
              <a:t>https://collections.nlm.nih.gov/catalog/nlm:nlmuid-101412075-img</a:t>
            </a:r>
          </a:p>
        </p:txBody>
      </p:sp>
    </p:spTree>
    <p:extLst>
      <p:ext uri="{BB962C8B-B14F-4D97-AF65-F5344CB8AC3E}">
        <p14:creationId xmlns:p14="http://schemas.microsoft.com/office/powerpoint/2010/main" val="2567650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487570" y="-39456"/>
            <a:ext cx="3848618" cy="1138773"/>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solidFill>
                  <a:srgbClr val="FFC000"/>
                </a:solidFill>
                <a:latin typeface="Calibri" panose="020F0502020204030204"/>
              </a:rPr>
              <a:t>Hare’s PCL-R</a:t>
            </a:r>
            <a:r>
              <a:rPr kumimoji="0" lang="en-GB" sz="4000" b="0" i="0" u="none" strike="noStrike" kern="1200" cap="none" spc="0" normalizeH="0" baseline="0" noProof="0" dirty="0">
                <a:ln>
                  <a:noFill/>
                </a:ln>
                <a:solidFill>
                  <a:srgbClr val="FFC000"/>
                </a:solidFill>
                <a:effectLst/>
                <a:uLnTx/>
                <a:uFillTx/>
                <a:latin typeface="Calibri" panose="020F0502020204030204"/>
                <a:ea typeface="+mn-ea"/>
                <a:cs typeface="+mn-cs"/>
              </a:rPr>
              <a:t> List: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FFC000"/>
                </a:solidFill>
                <a:effectLst/>
                <a:uLnTx/>
                <a:uFillTx/>
                <a:latin typeface="Calibri" panose="020F0502020204030204"/>
                <a:ea typeface="+mn-ea"/>
                <a:cs typeface="+mn-cs"/>
              </a:rPr>
              <a:t>(20 items)</a:t>
            </a:r>
          </a:p>
        </p:txBody>
      </p:sp>
      <p:pic>
        <p:nvPicPr>
          <p:cNvPr id="4" name="Picture 3">
            <a:extLst>
              <a:ext uri="{FF2B5EF4-FFF2-40B4-BE49-F238E27FC236}">
                <a16:creationId xmlns:a16="http://schemas.microsoft.com/office/drawing/2014/main" id="{667174FE-F65E-4ECE-8A54-1869712C0628}"/>
              </a:ext>
            </a:extLst>
          </p:cNvPr>
          <p:cNvPicPr>
            <a:picLocks noChangeAspect="1"/>
          </p:cNvPicPr>
          <p:nvPr/>
        </p:nvPicPr>
        <p:blipFill rotWithShape="1">
          <a:blip r:embed="rId2"/>
          <a:srcRect t="18221" b="12600"/>
          <a:stretch/>
        </p:blipFill>
        <p:spPr>
          <a:xfrm>
            <a:off x="5555848" y="181020"/>
            <a:ext cx="6030411" cy="6605425"/>
          </a:xfrm>
          <a:prstGeom prst="rect">
            <a:avLst/>
          </a:prstGeom>
        </p:spPr>
      </p:pic>
      <p:sp>
        <p:nvSpPr>
          <p:cNvPr id="5" name="TextBox 4">
            <a:extLst>
              <a:ext uri="{FF2B5EF4-FFF2-40B4-BE49-F238E27FC236}">
                <a16:creationId xmlns:a16="http://schemas.microsoft.com/office/drawing/2014/main" id="{6B819D80-FE13-4315-AFCD-FF41702A80F2}"/>
              </a:ext>
            </a:extLst>
          </p:cNvPr>
          <p:cNvSpPr txBox="1"/>
          <p:nvPr/>
        </p:nvSpPr>
        <p:spPr>
          <a:xfrm>
            <a:off x="9253960" y="6478668"/>
            <a:ext cx="2427268" cy="307777"/>
          </a:xfrm>
          <a:prstGeom prst="rect">
            <a:avLst/>
          </a:prstGeom>
          <a:noFill/>
        </p:spPr>
        <p:txBody>
          <a:bodyPr wrap="none" rtlCol="0">
            <a:spAutoFit/>
          </a:bodyPr>
          <a:lstStyle/>
          <a:p>
            <a:r>
              <a:rPr lang="en-GB" sz="1400" dirty="0">
                <a:solidFill>
                  <a:srgbClr val="FF0000"/>
                </a:solidFill>
              </a:rPr>
              <a:t>(Blais, Forth &amp; Hare 2017: 768)</a:t>
            </a:r>
          </a:p>
        </p:txBody>
      </p:sp>
      <p:sp>
        <p:nvSpPr>
          <p:cNvPr id="6" name="TextBox 5">
            <a:extLst>
              <a:ext uri="{FF2B5EF4-FFF2-40B4-BE49-F238E27FC236}">
                <a16:creationId xmlns:a16="http://schemas.microsoft.com/office/drawing/2014/main" id="{F69B3B3F-7052-4007-94C6-FB4127333F36}"/>
              </a:ext>
            </a:extLst>
          </p:cNvPr>
          <p:cNvSpPr txBox="1"/>
          <p:nvPr/>
        </p:nvSpPr>
        <p:spPr>
          <a:xfrm>
            <a:off x="487570" y="1498573"/>
            <a:ext cx="4896091" cy="4524315"/>
          </a:xfrm>
          <a:prstGeom prst="rect">
            <a:avLst/>
          </a:prstGeom>
          <a:noFill/>
        </p:spPr>
        <p:txBody>
          <a:bodyPr wrap="square" rtlCol="0">
            <a:spAutoFit/>
          </a:bodyPr>
          <a:lstStyle/>
          <a:p>
            <a:r>
              <a:rPr lang="en-GB" dirty="0">
                <a:solidFill>
                  <a:schemeClr val="bg1"/>
                </a:solidFill>
              </a:rPr>
              <a:t>20 items, scoring 0, 1 or 2</a:t>
            </a:r>
          </a:p>
          <a:p>
            <a:endParaRPr lang="en-GB" dirty="0">
              <a:solidFill>
                <a:schemeClr val="bg1"/>
              </a:solidFill>
            </a:endParaRPr>
          </a:p>
          <a:p>
            <a:r>
              <a:rPr lang="en-GB" dirty="0">
                <a:solidFill>
                  <a:schemeClr val="bg1"/>
                </a:solidFill>
              </a:rPr>
              <a:t>0 = item does not apply</a:t>
            </a:r>
          </a:p>
          <a:p>
            <a:r>
              <a:rPr lang="en-GB" dirty="0">
                <a:solidFill>
                  <a:schemeClr val="bg1"/>
                </a:solidFill>
              </a:rPr>
              <a:t>1 = item applies to a certain extent</a:t>
            </a:r>
          </a:p>
          <a:p>
            <a:r>
              <a:rPr lang="en-GB" dirty="0">
                <a:solidFill>
                  <a:schemeClr val="bg1"/>
                </a:solidFill>
              </a:rPr>
              <a:t>2 = item applies</a:t>
            </a:r>
          </a:p>
          <a:p>
            <a:endParaRPr lang="en-GB" dirty="0">
              <a:solidFill>
                <a:schemeClr val="bg1"/>
              </a:solidFill>
            </a:endParaRPr>
          </a:p>
          <a:p>
            <a:r>
              <a:rPr lang="en-GB" dirty="0">
                <a:solidFill>
                  <a:schemeClr val="bg1"/>
                </a:solidFill>
              </a:rPr>
              <a:t>Possible score of 0 to 40</a:t>
            </a:r>
          </a:p>
          <a:p>
            <a:endParaRPr lang="en-GB" dirty="0">
              <a:solidFill>
                <a:srgbClr val="FFC000"/>
              </a:solidFill>
            </a:endParaRPr>
          </a:p>
          <a:p>
            <a:r>
              <a:rPr lang="en-GB" dirty="0">
                <a:solidFill>
                  <a:srgbClr val="FFC000"/>
                </a:solidFill>
              </a:rPr>
              <a:t>(Score equal to or greater than 30 classifies as psychopathic in N. America, 26 for Europe &amp; 25 for UK)     </a:t>
            </a:r>
            <a:r>
              <a:rPr lang="en-GB" sz="1600" dirty="0">
                <a:solidFill>
                  <a:schemeClr val="bg1"/>
                </a:solidFill>
              </a:rPr>
              <a:t>(Gillespie &amp; Mitchell 2018: 86)</a:t>
            </a:r>
          </a:p>
          <a:p>
            <a:endParaRPr lang="en-GB" dirty="0">
              <a:solidFill>
                <a:schemeClr val="bg1"/>
              </a:solidFill>
            </a:endParaRPr>
          </a:p>
          <a:p>
            <a:r>
              <a:rPr lang="en-GB" dirty="0">
                <a:solidFill>
                  <a:schemeClr val="bg1"/>
                </a:solidFill>
              </a:rPr>
              <a:t>Scores cannot be used in isolation, also have to consider case history, interviews with family members and psychological assessment information (Self-report info. maybe suspect) </a:t>
            </a:r>
          </a:p>
        </p:txBody>
      </p:sp>
    </p:spTree>
    <p:extLst>
      <p:ext uri="{BB962C8B-B14F-4D97-AF65-F5344CB8AC3E}">
        <p14:creationId xmlns:p14="http://schemas.microsoft.com/office/powerpoint/2010/main" val="3510200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pic>
        <p:nvPicPr>
          <p:cNvPr id="6" name="Picture 5">
            <a:extLst>
              <a:ext uri="{FF2B5EF4-FFF2-40B4-BE49-F238E27FC236}">
                <a16:creationId xmlns:a16="http://schemas.microsoft.com/office/drawing/2014/main" id="{E5155B93-FE6D-4BB2-B80E-C6791C9AB312}"/>
              </a:ext>
            </a:extLst>
          </p:cNvPr>
          <p:cNvPicPr>
            <a:picLocks noChangeAspect="1"/>
          </p:cNvPicPr>
          <p:nvPr/>
        </p:nvPicPr>
        <p:blipFill>
          <a:blip r:embed="rId2"/>
          <a:stretch>
            <a:fillRect/>
          </a:stretch>
        </p:blipFill>
        <p:spPr>
          <a:xfrm>
            <a:off x="6374246" y="230286"/>
            <a:ext cx="5555831" cy="6502485"/>
          </a:xfrm>
          <a:prstGeom prst="rect">
            <a:avLst/>
          </a:prstGeom>
        </p:spPr>
      </p:pic>
      <p:sp>
        <p:nvSpPr>
          <p:cNvPr id="3" name="TextBox 2">
            <a:extLst>
              <a:ext uri="{FF2B5EF4-FFF2-40B4-BE49-F238E27FC236}">
                <a16:creationId xmlns:a16="http://schemas.microsoft.com/office/drawing/2014/main" id="{1E7C5D17-764A-400B-B3AB-15B21D81FF86}"/>
              </a:ext>
            </a:extLst>
          </p:cNvPr>
          <p:cNvSpPr txBox="1"/>
          <p:nvPr/>
        </p:nvSpPr>
        <p:spPr>
          <a:xfrm>
            <a:off x="86309" y="230286"/>
            <a:ext cx="6168355"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solidFill>
                  <a:srgbClr val="FFC000"/>
                </a:solidFill>
                <a:latin typeface="Calibri Light" panose="020F0302020204030204" pitchFamily="34" charset="0"/>
                <a:cs typeface="Calibri Light" panose="020F0302020204030204" pitchFamily="34" charset="0"/>
              </a:rPr>
              <a:t>Rise in psychopathy research</a:t>
            </a:r>
            <a:endPar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endParaRPr>
          </a:p>
        </p:txBody>
      </p:sp>
      <p:sp>
        <p:nvSpPr>
          <p:cNvPr id="7" name="TextBox 6">
            <a:extLst>
              <a:ext uri="{FF2B5EF4-FFF2-40B4-BE49-F238E27FC236}">
                <a16:creationId xmlns:a16="http://schemas.microsoft.com/office/drawing/2014/main" id="{DC0E7214-494D-4988-827C-8CB292E82449}"/>
              </a:ext>
            </a:extLst>
          </p:cNvPr>
          <p:cNvSpPr txBox="1"/>
          <p:nvPr/>
        </p:nvSpPr>
        <p:spPr>
          <a:xfrm>
            <a:off x="365624" y="1182133"/>
            <a:ext cx="5730376" cy="2616101"/>
          </a:xfrm>
          <a:prstGeom prst="rect">
            <a:avLst/>
          </a:prstGeom>
          <a:noFill/>
        </p:spPr>
        <p:txBody>
          <a:bodyPr wrap="square" rtlCol="0">
            <a:spAutoFit/>
          </a:bodyPr>
          <a:lstStyle/>
          <a:p>
            <a:r>
              <a:rPr lang="en-GB" sz="2800" dirty="0">
                <a:solidFill>
                  <a:schemeClr val="bg1"/>
                </a:solidFill>
              </a:rPr>
              <a:t>Kiehl’s (2015) diagram demonstrates rise in psychopathy research since the introduction in 1991 of the Hare </a:t>
            </a:r>
            <a:r>
              <a:rPr lang="en-GB" sz="2800" dirty="0">
                <a:solidFill>
                  <a:srgbClr val="FFC000"/>
                </a:solidFill>
              </a:rPr>
              <a:t>Psychopathy Checklist-Revised (PCL-R)</a:t>
            </a:r>
          </a:p>
          <a:p>
            <a:endParaRPr lang="en-GB" sz="2800" dirty="0">
              <a:solidFill>
                <a:schemeClr val="bg1"/>
              </a:solidFill>
            </a:endParaRPr>
          </a:p>
          <a:p>
            <a:r>
              <a:rPr lang="en-GB" sz="2400" dirty="0">
                <a:solidFill>
                  <a:schemeClr val="bg1"/>
                </a:solidFill>
              </a:rPr>
              <a:t>                                                  (Kiehl 2015: 45)</a:t>
            </a:r>
          </a:p>
        </p:txBody>
      </p:sp>
      <p:cxnSp>
        <p:nvCxnSpPr>
          <p:cNvPr id="5" name="Straight Arrow Connector 4">
            <a:extLst>
              <a:ext uri="{FF2B5EF4-FFF2-40B4-BE49-F238E27FC236}">
                <a16:creationId xmlns:a16="http://schemas.microsoft.com/office/drawing/2014/main" id="{B6EFF523-B345-4699-85ED-F9D778F8B03B}"/>
              </a:ext>
            </a:extLst>
          </p:cNvPr>
          <p:cNvCxnSpPr>
            <a:cxnSpLocks/>
          </p:cNvCxnSpPr>
          <p:nvPr/>
        </p:nvCxnSpPr>
        <p:spPr>
          <a:xfrm>
            <a:off x="6024664" y="2684835"/>
            <a:ext cx="1134893" cy="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395381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0F1963F-48C5-42DC-B735-F76B38BCC095}"/>
              </a:ext>
            </a:extLst>
          </p:cNvPr>
          <p:cNvSpPr txBox="1"/>
          <p:nvPr/>
        </p:nvSpPr>
        <p:spPr>
          <a:xfrm>
            <a:off x="4521819" y="6215449"/>
            <a:ext cx="3987502" cy="461665"/>
          </a:xfrm>
          <a:prstGeom prst="rect">
            <a:avLst/>
          </a:prstGeom>
          <a:noFill/>
        </p:spPr>
        <p:txBody>
          <a:bodyPr wrap="none" rtlCol="0">
            <a:spAutoFit/>
          </a:bodyPr>
          <a:lstStyle/>
          <a:p>
            <a:r>
              <a:rPr lang="en-GB" sz="2400" dirty="0">
                <a:solidFill>
                  <a:srgbClr val="FFC000"/>
                </a:solidFill>
              </a:rPr>
              <a:t>Andy Coard  UWTSD Lampeter</a:t>
            </a:r>
          </a:p>
        </p:txBody>
      </p:sp>
      <p:pic>
        <p:nvPicPr>
          <p:cNvPr id="8" name="Picture 7">
            <a:extLst>
              <a:ext uri="{FF2B5EF4-FFF2-40B4-BE49-F238E27FC236}">
                <a16:creationId xmlns:a16="http://schemas.microsoft.com/office/drawing/2014/main" id="{1439FEBE-A6AE-4FFA-8CB9-AB92EF23780A}"/>
              </a:ext>
            </a:extLst>
          </p:cNvPr>
          <p:cNvPicPr>
            <a:picLocks noChangeAspect="1"/>
          </p:cNvPicPr>
          <p:nvPr/>
        </p:nvPicPr>
        <p:blipFill>
          <a:blip r:embed="rId2"/>
          <a:stretch>
            <a:fillRect/>
          </a:stretch>
        </p:blipFill>
        <p:spPr>
          <a:xfrm>
            <a:off x="2947086" y="1614789"/>
            <a:ext cx="8984051" cy="4263252"/>
          </a:xfrm>
          <a:prstGeom prst="rect">
            <a:avLst/>
          </a:prstGeom>
        </p:spPr>
      </p:pic>
      <p:sp>
        <p:nvSpPr>
          <p:cNvPr id="5" name="TextBox 4">
            <a:extLst>
              <a:ext uri="{FF2B5EF4-FFF2-40B4-BE49-F238E27FC236}">
                <a16:creationId xmlns:a16="http://schemas.microsoft.com/office/drawing/2014/main" id="{08B8DBC5-EDB2-47D7-A56D-0ADDEB10232A}"/>
              </a:ext>
            </a:extLst>
          </p:cNvPr>
          <p:cNvSpPr txBox="1"/>
          <p:nvPr/>
        </p:nvSpPr>
        <p:spPr>
          <a:xfrm>
            <a:off x="1270275" y="959020"/>
            <a:ext cx="5006957" cy="2308324"/>
          </a:xfrm>
          <a:prstGeom prst="rect">
            <a:avLst/>
          </a:prstGeom>
          <a:noFill/>
        </p:spPr>
        <p:txBody>
          <a:bodyPr wrap="square" rtlCol="0">
            <a:spAutoFit/>
          </a:bodyPr>
          <a:lstStyle/>
          <a:p>
            <a:r>
              <a:rPr lang="en-GB" sz="7200" dirty="0">
                <a:solidFill>
                  <a:srgbClr val="FFC000"/>
                </a:solidFill>
              </a:rPr>
              <a:t>Psychopathy</a:t>
            </a:r>
          </a:p>
          <a:p>
            <a:r>
              <a:rPr lang="en-GB" sz="7200" dirty="0">
                <a:solidFill>
                  <a:srgbClr val="FFC000"/>
                </a:solidFill>
              </a:rPr>
              <a:t>Part II</a:t>
            </a:r>
          </a:p>
        </p:txBody>
      </p:sp>
      <p:sp>
        <p:nvSpPr>
          <p:cNvPr id="2" name="Rectangle 1">
            <a:extLst>
              <a:ext uri="{FF2B5EF4-FFF2-40B4-BE49-F238E27FC236}">
                <a16:creationId xmlns:a16="http://schemas.microsoft.com/office/drawing/2014/main" id="{4BB77649-B4AB-4E3B-8ED8-F22C1D62007B}"/>
              </a:ext>
            </a:extLst>
          </p:cNvPr>
          <p:cNvSpPr/>
          <p:nvPr/>
        </p:nvSpPr>
        <p:spPr>
          <a:xfrm>
            <a:off x="113156" y="143985"/>
            <a:ext cx="6957786" cy="369332"/>
          </a:xfrm>
          <a:prstGeom prst="rect">
            <a:avLst/>
          </a:prstGeom>
        </p:spPr>
        <p:txBody>
          <a:bodyPr wrap="square">
            <a:spAutoFit/>
          </a:bodyPr>
          <a:lstStyle/>
          <a:p>
            <a:r>
              <a:rPr lang="en-GB" dirty="0">
                <a:solidFill>
                  <a:srgbClr val="FFC000"/>
                </a:solidFill>
              </a:rPr>
              <a:t>Crime and Charisma: Psychopathy &amp; Society (HPAN5040, HPAN6040)</a:t>
            </a:r>
          </a:p>
        </p:txBody>
      </p:sp>
    </p:spTree>
    <p:extLst>
      <p:ext uri="{BB962C8B-B14F-4D97-AF65-F5344CB8AC3E}">
        <p14:creationId xmlns:p14="http://schemas.microsoft.com/office/powerpoint/2010/main" val="2800021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439FEBE-A6AE-4FFA-8CB9-AB92EF23780A}"/>
              </a:ext>
            </a:extLst>
          </p:cNvPr>
          <p:cNvPicPr>
            <a:picLocks noChangeAspect="1"/>
          </p:cNvPicPr>
          <p:nvPr/>
        </p:nvPicPr>
        <p:blipFill>
          <a:blip r:embed="rId2">
            <a:alphaModFix amt="20000"/>
          </a:blip>
          <a:stretch>
            <a:fillRect/>
          </a:stretch>
        </p:blipFill>
        <p:spPr>
          <a:xfrm>
            <a:off x="2901251" y="1635728"/>
            <a:ext cx="8984051" cy="4263252"/>
          </a:xfrm>
          <a:prstGeom prst="rect">
            <a:avLst/>
          </a:prstGeom>
        </p:spPr>
      </p:pic>
      <p:sp>
        <p:nvSpPr>
          <p:cNvPr id="5" name="TextBox 4">
            <a:extLst>
              <a:ext uri="{FF2B5EF4-FFF2-40B4-BE49-F238E27FC236}">
                <a16:creationId xmlns:a16="http://schemas.microsoft.com/office/drawing/2014/main" id="{08B8DBC5-EDB2-47D7-A56D-0ADDEB10232A}"/>
              </a:ext>
            </a:extLst>
          </p:cNvPr>
          <p:cNvSpPr txBox="1"/>
          <p:nvPr/>
        </p:nvSpPr>
        <p:spPr>
          <a:xfrm>
            <a:off x="1270275" y="925969"/>
            <a:ext cx="8984051" cy="5570756"/>
          </a:xfrm>
          <a:prstGeom prst="rect">
            <a:avLst/>
          </a:prstGeom>
          <a:noFill/>
        </p:spPr>
        <p:txBody>
          <a:bodyPr wrap="square" rtlCol="0">
            <a:spAutoFit/>
          </a:bodyPr>
          <a:lstStyle/>
          <a:p>
            <a:r>
              <a:rPr lang="en-GB" sz="7200" dirty="0">
                <a:solidFill>
                  <a:srgbClr val="FFC000"/>
                </a:solidFill>
              </a:rPr>
              <a:t>Psychopathy</a:t>
            </a:r>
          </a:p>
          <a:p>
            <a:r>
              <a:rPr lang="en-GB" sz="3200" dirty="0">
                <a:solidFill>
                  <a:srgbClr val="FFC000"/>
                </a:solidFill>
              </a:rPr>
              <a:t>Recap of last session:</a:t>
            </a:r>
          </a:p>
          <a:p>
            <a:endParaRPr lang="en-GB" sz="3200" dirty="0">
              <a:solidFill>
                <a:srgbClr val="FFC000"/>
              </a:solidFill>
            </a:endParaRPr>
          </a:p>
          <a:p>
            <a:pPr marL="457200" indent="-457200">
              <a:buFont typeface="Arial" panose="020B0604020202020204" pitchFamily="34" charset="0"/>
              <a:buChar char="•"/>
            </a:pPr>
            <a:r>
              <a:rPr lang="en-GB" sz="2800" dirty="0">
                <a:solidFill>
                  <a:srgbClr val="FFC000"/>
                </a:solidFill>
              </a:rPr>
              <a:t>Considered classification &amp;  definitions</a:t>
            </a:r>
            <a:endParaRPr lang="en-GB" sz="1200" dirty="0">
              <a:solidFill>
                <a:srgbClr val="FFC000"/>
              </a:solidFill>
            </a:endParaRPr>
          </a:p>
          <a:p>
            <a:pPr marL="457200" indent="-457200">
              <a:buFont typeface="Arial" panose="020B0604020202020204" pitchFamily="34" charset="0"/>
              <a:buChar char="•"/>
            </a:pPr>
            <a:endParaRPr lang="en-GB" sz="1200" dirty="0">
              <a:solidFill>
                <a:srgbClr val="FFC000"/>
              </a:solidFill>
            </a:endParaRPr>
          </a:p>
          <a:p>
            <a:pPr marL="457200" indent="-457200">
              <a:buFont typeface="Arial" panose="020B0604020202020204" pitchFamily="34" charset="0"/>
              <a:buChar char="•"/>
            </a:pPr>
            <a:r>
              <a:rPr lang="en-GB" sz="2800" dirty="0">
                <a:solidFill>
                  <a:srgbClr val="FFC000"/>
                </a:solidFill>
              </a:rPr>
              <a:t>Facts and figures</a:t>
            </a:r>
          </a:p>
          <a:p>
            <a:pPr marL="457200" indent="-457200">
              <a:buFont typeface="Arial" panose="020B0604020202020204" pitchFamily="34" charset="0"/>
              <a:buChar char="•"/>
            </a:pPr>
            <a:endParaRPr lang="en-GB" sz="1200" dirty="0">
              <a:solidFill>
                <a:srgbClr val="FFC000"/>
              </a:solidFill>
            </a:endParaRPr>
          </a:p>
          <a:p>
            <a:pPr marL="457200" indent="-457200">
              <a:buFont typeface="Arial" panose="020B0604020202020204" pitchFamily="34" charset="0"/>
              <a:buChar char="•"/>
            </a:pPr>
            <a:r>
              <a:rPr lang="en-GB" sz="2800" dirty="0">
                <a:solidFill>
                  <a:srgbClr val="FFC000"/>
                </a:solidFill>
              </a:rPr>
              <a:t>Recent growth in research interest following Hare’s Psychopathy Checklist-Revised (PCL-R)</a:t>
            </a:r>
          </a:p>
          <a:p>
            <a:endParaRPr lang="en-GB" sz="2800" dirty="0">
              <a:solidFill>
                <a:srgbClr val="FFC000"/>
              </a:solidFill>
            </a:endParaRPr>
          </a:p>
          <a:p>
            <a:endParaRPr lang="en-GB" sz="2800" dirty="0">
              <a:solidFill>
                <a:srgbClr val="FFC000"/>
              </a:solidFill>
            </a:endParaRPr>
          </a:p>
          <a:p>
            <a:endParaRPr lang="en-GB" sz="2800" dirty="0">
              <a:solidFill>
                <a:srgbClr val="FFC000"/>
              </a:solidFill>
            </a:endParaRPr>
          </a:p>
        </p:txBody>
      </p:sp>
      <p:sp>
        <p:nvSpPr>
          <p:cNvPr id="2" name="Rectangle 1">
            <a:extLst>
              <a:ext uri="{FF2B5EF4-FFF2-40B4-BE49-F238E27FC236}">
                <a16:creationId xmlns:a16="http://schemas.microsoft.com/office/drawing/2014/main" id="{4BB77649-B4AB-4E3B-8ED8-F22C1D62007B}"/>
              </a:ext>
            </a:extLst>
          </p:cNvPr>
          <p:cNvSpPr/>
          <p:nvPr/>
        </p:nvSpPr>
        <p:spPr>
          <a:xfrm>
            <a:off x="113156" y="143985"/>
            <a:ext cx="6957786" cy="369332"/>
          </a:xfrm>
          <a:prstGeom prst="rect">
            <a:avLst/>
          </a:prstGeom>
        </p:spPr>
        <p:txBody>
          <a:bodyPr wrap="square">
            <a:spAutoFit/>
          </a:bodyPr>
          <a:lstStyle/>
          <a:p>
            <a:r>
              <a:rPr lang="en-GB" dirty="0">
                <a:solidFill>
                  <a:srgbClr val="FFC000"/>
                </a:solidFill>
              </a:rPr>
              <a:t>Crime and Charisma: Psychopathy &amp; Society (HPAN5040, HPAN6040)</a:t>
            </a:r>
          </a:p>
        </p:txBody>
      </p:sp>
    </p:spTree>
    <p:extLst>
      <p:ext uri="{BB962C8B-B14F-4D97-AF65-F5344CB8AC3E}">
        <p14:creationId xmlns:p14="http://schemas.microsoft.com/office/powerpoint/2010/main" val="2257295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6650EFC-5BE9-4BD9-8AE7-5C9D609A880B}"/>
              </a:ext>
            </a:extLst>
          </p:cNvPr>
          <p:cNvPicPr>
            <a:picLocks noChangeAspect="1"/>
          </p:cNvPicPr>
          <p:nvPr/>
        </p:nvPicPr>
        <p:blipFill rotWithShape="1">
          <a:blip r:embed="rId2"/>
          <a:srcRect l="46297"/>
          <a:stretch/>
        </p:blipFill>
        <p:spPr>
          <a:xfrm>
            <a:off x="6524120" y="1053570"/>
            <a:ext cx="5025469" cy="4926224"/>
          </a:xfrm>
          <a:prstGeom prst="rect">
            <a:avLst/>
          </a:prstGeom>
        </p:spPr>
      </p:pic>
      <p:sp>
        <p:nvSpPr>
          <p:cNvPr id="3" name="TextBox 2">
            <a:extLst>
              <a:ext uri="{FF2B5EF4-FFF2-40B4-BE49-F238E27FC236}">
                <a16:creationId xmlns:a16="http://schemas.microsoft.com/office/drawing/2014/main" id="{1E7C5D17-764A-400B-B3AB-15B21D81FF86}"/>
              </a:ext>
            </a:extLst>
          </p:cNvPr>
          <p:cNvSpPr txBox="1"/>
          <p:nvPr/>
        </p:nvSpPr>
        <p:spPr>
          <a:xfrm>
            <a:off x="771736" y="1408424"/>
            <a:ext cx="4800673" cy="2308324"/>
          </a:xfrm>
          <a:prstGeom prst="rect">
            <a:avLst/>
          </a:prstGeom>
          <a:noFill/>
        </p:spPr>
        <p:txBody>
          <a:bodyPr wrap="none" rtlCol="0">
            <a:spAutoFit/>
          </a:bodyPr>
          <a:lstStyle/>
          <a:p>
            <a:r>
              <a:rPr lang="en-GB" sz="7200" b="1" dirty="0">
                <a:solidFill>
                  <a:srgbClr val="FFC000"/>
                </a:solidFill>
                <a:effectLst>
                  <a:outerShdw blurRad="38100" dist="38100" dir="2700000" algn="tl">
                    <a:srgbClr val="000000">
                      <a:alpha val="43137"/>
                    </a:srgbClr>
                  </a:outerShdw>
                </a:effectLst>
                <a:latin typeface="+mj-lt"/>
              </a:rPr>
              <a:t>Classifying </a:t>
            </a:r>
          </a:p>
          <a:p>
            <a:r>
              <a:rPr lang="en-GB" sz="7200" b="1" dirty="0">
                <a:solidFill>
                  <a:srgbClr val="FFC000"/>
                </a:solidFill>
                <a:effectLst>
                  <a:outerShdw blurRad="38100" dist="38100" dir="2700000" algn="tl">
                    <a:srgbClr val="000000">
                      <a:alpha val="43137"/>
                    </a:srgbClr>
                  </a:outerShdw>
                </a:effectLst>
                <a:latin typeface="+mj-lt"/>
              </a:rPr>
              <a:t>Psychopathy</a:t>
            </a:r>
          </a:p>
        </p:txBody>
      </p:sp>
    </p:spTree>
    <p:extLst>
      <p:ext uri="{BB962C8B-B14F-4D97-AF65-F5344CB8AC3E}">
        <p14:creationId xmlns:p14="http://schemas.microsoft.com/office/powerpoint/2010/main" val="547753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9BB6F2-A21B-45EF-9A4C-973286CFC701}"/>
              </a:ext>
            </a:extLst>
          </p:cNvPr>
          <p:cNvSpPr txBox="1"/>
          <p:nvPr/>
        </p:nvSpPr>
        <p:spPr>
          <a:xfrm>
            <a:off x="711794" y="2257062"/>
            <a:ext cx="10527224" cy="461665"/>
          </a:xfrm>
          <a:prstGeom prst="rect">
            <a:avLst/>
          </a:prstGeom>
          <a:noFill/>
        </p:spPr>
        <p:txBody>
          <a:bodyPr wrap="square" rtlCol="0">
            <a:spAutoFit/>
          </a:bodyPr>
          <a:lstStyle/>
          <a:p>
            <a:endParaRPr lang="en-GB" sz="2400" dirty="0">
              <a:solidFill>
                <a:schemeClr val="bg1"/>
              </a:solidFill>
            </a:endParaRPr>
          </a:p>
        </p:txBody>
      </p:sp>
      <p:sp>
        <p:nvSpPr>
          <p:cNvPr id="5" name="TextBox 4">
            <a:extLst>
              <a:ext uri="{FF2B5EF4-FFF2-40B4-BE49-F238E27FC236}">
                <a16:creationId xmlns:a16="http://schemas.microsoft.com/office/drawing/2014/main" id="{A97DA576-F96D-41ED-ACE5-02367EC0C57A}"/>
              </a:ext>
            </a:extLst>
          </p:cNvPr>
          <p:cNvSpPr txBox="1"/>
          <p:nvPr/>
        </p:nvSpPr>
        <p:spPr>
          <a:xfrm>
            <a:off x="513567" y="2257062"/>
            <a:ext cx="266420" cy="523220"/>
          </a:xfrm>
          <a:prstGeom prst="rect">
            <a:avLst/>
          </a:prstGeom>
          <a:noFill/>
        </p:spPr>
        <p:txBody>
          <a:bodyPr wrap="none" rtlCol="0">
            <a:spAutoFit/>
          </a:bodyPr>
          <a:lstStyle/>
          <a:p>
            <a:r>
              <a:rPr lang="en-GB" sz="2800" dirty="0">
                <a:solidFill>
                  <a:schemeClr val="bg1"/>
                </a:solidFill>
              </a:rPr>
              <a:t> </a:t>
            </a:r>
          </a:p>
        </p:txBody>
      </p:sp>
      <p:sp>
        <p:nvSpPr>
          <p:cNvPr id="7" name="TextBox 6">
            <a:extLst>
              <a:ext uri="{FF2B5EF4-FFF2-40B4-BE49-F238E27FC236}">
                <a16:creationId xmlns:a16="http://schemas.microsoft.com/office/drawing/2014/main" id="{B6F45658-F24A-488F-B923-E8B80BEC3C73}"/>
              </a:ext>
            </a:extLst>
          </p:cNvPr>
          <p:cNvSpPr txBox="1"/>
          <p:nvPr/>
        </p:nvSpPr>
        <p:spPr>
          <a:xfrm>
            <a:off x="520955" y="412654"/>
            <a:ext cx="10977095" cy="7232749"/>
          </a:xfrm>
          <a:prstGeom prst="rect">
            <a:avLst/>
          </a:prstGeom>
          <a:noFill/>
        </p:spPr>
        <p:txBody>
          <a:bodyPr wrap="square" rtlCol="0">
            <a:spAutoFit/>
          </a:bodyPr>
          <a:lstStyle/>
          <a:p>
            <a:pPr marL="457200" indent="-457200">
              <a:buFont typeface="Arial" panose="020B0604020202020204" pitchFamily="34" charset="0"/>
              <a:buChar char="•"/>
            </a:pPr>
            <a:r>
              <a:rPr lang="en-GB" sz="3200" b="1" dirty="0">
                <a:solidFill>
                  <a:srgbClr val="FFC000"/>
                </a:solidFill>
              </a:rPr>
              <a:t>Primary Psychopaths:</a:t>
            </a:r>
          </a:p>
          <a:p>
            <a:pPr lvl="1"/>
            <a:r>
              <a:rPr lang="en-GB" sz="2800" dirty="0">
                <a:solidFill>
                  <a:schemeClr val="bg1"/>
                </a:solidFill>
              </a:rPr>
              <a:t>Said to be the true psychopath, physiologically &amp; cognitively different from other types. Often above average intelligence &amp; charismatic. </a:t>
            </a:r>
            <a:r>
              <a:rPr lang="en-GB" sz="2800" dirty="0">
                <a:solidFill>
                  <a:srgbClr val="FFC000"/>
                </a:solidFill>
              </a:rPr>
              <a:t>Genetics</a:t>
            </a:r>
            <a:r>
              <a:rPr lang="en-GB" sz="2800" b="1" dirty="0">
                <a:solidFill>
                  <a:schemeClr val="bg1"/>
                </a:solidFill>
              </a:rPr>
              <a:t> </a:t>
            </a:r>
            <a:r>
              <a:rPr lang="en-GB" sz="2800" dirty="0">
                <a:solidFill>
                  <a:schemeClr val="bg1"/>
                </a:solidFill>
              </a:rPr>
              <a:t>thought to be more influential than environmental factors</a:t>
            </a:r>
          </a:p>
          <a:p>
            <a:endParaRPr lang="en-GB" dirty="0">
              <a:solidFill>
                <a:schemeClr val="bg1"/>
              </a:solidFill>
            </a:endParaRPr>
          </a:p>
          <a:p>
            <a:pPr marL="457200" indent="-457200">
              <a:buFont typeface="Arial" panose="020B0604020202020204" pitchFamily="34" charset="0"/>
              <a:buChar char="•"/>
            </a:pPr>
            <a:r>
              <a:rPr lang="en-GB" sz="3200" b="1" dirty="0">
                <a:solidFill>
                  <a:srgbClr val="FFC000"/>
                </a:solidFill>
              </a:rPr>
              <a:t>Secondary Psychopaths: </a:t>
            </a:r>
            <a:r>
              <a:rPr lang="en-GB" sz="3200" dirty="0">
                <a:solidFill>
                  <a:srgbClr val="FFC000"/>
                </a:solidFill>
              </a:rPr>
              <a:t>(Neurotic Psychopaths)</a:t>
            </a:r>
          </a:p>
          <a:p>
            <a:pPr lvl="1"/>
            <a:r>
              <a:rPr lang="en-GB" sz="2800" dirty="0">
                <a:solidFill>
                  <a:schemeClr val="bg1"/>
                </a:solidFill>
              </a:rPr>
              <a:t>‘Symptomatic psychopaths’ may be mentally ill, violent, antisocial, tending to be less stable. </a:t>
            </a:r>
            <a:r>
              <a:rPr lang="en-GB" sz="2800" dirty="0">
                <a:solidFill>
                  <a:srgbClr val="FFC000"/>
                </a:solidFill>
              </a:rPr>
              <a:t>Environmental factors</a:t>
            </a:r>
            <a:r>
              <a:rPr lang="en-GB" sz="2800" b="1" dirty="0">
                <a:solidFill>
                  <a:srgbClr val="FFC000"/>
                </a:solidFill>
              </a:rPr>
              <a:t> </a:t>
            </a:r>
            <a:r>
              <a:rPr lang="en-GB" sz="2800" dirty="0">
                <a:solidFill>
                  <a:schemeClr val="bg1"/>
                </a:solidFill>
              </a:rPr>
              <a:t>more important (e.g. upbringing)</a:t>
            </a:r>
          </a:p>
          <a:p>
            <a:endParaRPr lang="en-GB" dirty="0">
              <a:solidFill>
                <a:schemeClr val="bg1"/>
              </a:solidFill>
            </a:endParaRPr>
          </a:p>
          <a:p>
            <a:pPr marL="457200" indent="-457200">
              <a:buFont typeface="Arial" panose="020B0604020202020204" pitchFamily="34" charset="0"/>
              <a:buChar char="•"/>
            </a:pPr>
            <a:r>
              <a:rPr lang="en-GB" sz="3200" b="1" dirty="0">
                <a:solidFill>
                  <a:srgbClr val="FFC000"/>
                </a:solidFill>
              </a:rPr>
              <a:t>Dissocial Psychopaths:</a:t>
            </a:r>
          </a:p>
          <a:p>
            <a:pPr lvl="1"/>
            <a:r>
              <a:rPr lang="en-GB" sz="2800" dirty="0">
                <a:solidFill>
                  <a:schemeClr val="bg1"/>
                </a:solidFill>
              </a:rPr>
              <a:t>Learned antisocial behaviour, aggressive, violent. Behaviour a part of subculture. </a:t>
            </a:r>
            <a:r>
              <a:rPr lang="en-GB" sz="2800" dirty="0">
                <a:solidFill>
                  <a:srgbClr val="FFC000"/>
                </a:solidFill>
              </a:rPr>
              <a:t>Environmental factors</a:t>
            </a:r>
            <a:r>
              <a:rPr lang="en-GB" sz="2800" dirty="0">
                <a:solidFill>
                  <a:schemeClr val="bg1"/>
                </a:solidFill>
              </a:rPr>
              <a:t> more important (e.g. gang membership)</a:t>
            </a:r>
          </a:p>
          <a:p>
            <a:endParaRPr lang="en-GB" sz="2800" dirty="0">
              <a:solidFill>
                <a:schemeClr val="bg1"/>
              </a:solidFill>
            </a:endParaRPr>
          </a:p>
          <a:p>
            <a:endParaRPr lang="en-GB" sz="2800" dirty="0">
              <a:solidFill>
                <a:schemeClr val="bg1"/>
              </a:solidFill>
            </a:endParaRPr>
          </a:p>
          <a:p>
            <a:endParaRPr lang="en-GB" sz="2800" dirty="0">
              <a:solidFill>
                <a:schemeClr val="bg1"/>
              </a:solidFill>
            </a:endParaRPr>
          </a:p>
        </p:txBody>
      </p:sp>
      <p:sp>
        <p:nvSpPr>
          <p:cNvPr id="9" name="Rectangle 8">
            <a:extLst>
              <a:ext uri="{FF2B5EF4-FFF2-40B4-BE49-F238E27FC236}">
                <a16:creationId xmlns:a16="http://schemas.microsoft.com/office/drawing/2014/main" id="{6E16E8B8-5D99-4C8B-BECD-AF351178FC22}"/>
              </a:ext>
            </a:extLst>
          </p:cNvPr>
          <p:cNvSpPr/>
          <p:nvPr/>
        </p:nvSpPr>
        <p:spPr>
          <a:xfrm>
            <a:off x="4560483" y="6076014"/>
            <a:ext cx="7478042" cy="338554"/>
          </a:xfrm>
          <a:prstGeom prst="rect">
            <a:avLst/>
          </a:prstGeom>
        </p:spPr>
        <p:txBody>
          <a:bodyPr wrap="square">
            <a:spAutoFit/>
          </a:bodyPr>
          <a:lstStyle/>
          <a:p>
            <a:r>
              <a:rPr lang="en-GB" sz="1600" dirty="0">
                <a:solidFill>
                  <a:schemeClr val="bg1"/>
                </a:solidFill>
              </a:rPr>
              <a:t>http://www.psychology-criminalbehavior-law.com/2015/01/hare-psychopath/</a:t>
            </a:r>
          </a:p>
        </p:txBody>
      </p:sp>
    </p:spTree>
    <p:extLst>
      <p:ext uri="{BB962C8B-B14F-4D97-AF65-F5344CB8AC3E}">
        <p14:creationId xmlns:p14="http://schemas.microsoft.com/office/powerpoint/2010/main" val="24281263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604FE000-DA42-462C-9099-29B5FCB7CAE9}"/>
              </a:ext>
            </a:extLst>
          </p:cNvPr>
          <p:cNvSpPr txBox="1"/>
          <p:nvPr/>
        </p:nvSpPr>
        <p:spPr>
          <a:xfrm>
            <a:off x="194154" y="175364"/>
            <a:ext cx="7220695" cy="769441"/>
          </a:xfrm>
          <a:prstGeom prst="rect">
            <a:avLst/>
          </a:prstGeom>
          <a:noFill/>
        </p:spPr>
        <p:txBody>
          <a:bodyPr wrap="none" rtlCol="0">
            <a:spAutoFit/>
          </a:bodyPr>
          <a:lstStyle/>
          <a:p>
            <a:r>
              <a:rPr lang="en-GB" sz="4400" dirty="0">
                <a:solidFill>
                  <a:srgbClr val="FFC000"/>
                </a:solidFill>
                <a:latin typeface="+mj-lt"/>
              </a:rPr>
              <a:t>Psychopathy &amp; Nature Nurture</a:t>
            </a:r>
          </a:p>
        </p:txBody>
      </p:sp>
      <p:sp>
        <p:nvSpPr>
          <p:cNvPr id="4" name="TextBox 3">
            <a:extLst>
              <a:ext uri="{FF2B5EF4-FFF2-40B4-BE49-F238E27FC236}">
                <a16:creationId xmlns:a16="http://schemas.microsoft.com/office/drawing/2014/main" id="{B65F8212-57A7-45B0-9DEF-A1474C88639C}"/>
              </a:ext>
            </a:extLst>
          </p:cNvPr>
          <p:cNvSpPr txBox="1"/>
          <p:nvPr/>
        </p:nvSpPr>
        <p:spPr>
          <a:xfrm>
            <a:off x="303875" y="1706229"/>
            <a:ext cx="7609720" cy="498598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Genetic factors associated with psychopathy identified in twin studies of children with </a:t>
            </a:r>
            <a:r>
              <a:rPr lang="en-GB" sz="2800" dirty="0">
                <a:solidFill>
                  <a:srgbClr val="FFC000"/>
                </a:solidFill>
              </a:rPr>
              <a:t>callous &amp; unemotional (CU) traits</a:t>
            </a:r>
          </a:p>
          <a:p>
            <a:r>
              <a:rPr lang="en-GB" sz="2800" dirty="0">
                <a:solidFill>
                  <a:schemeClr val="bg1"/>
                </a:solidFill>
              </a:rPr>
              <a:t>      (Although many children suffer from conduct        </a:t>
            </a:r>
          </a:p>
          <a:p>
            <a:r>
              <a:rPr lang="en-GB" sz="2800" dirty="0">
                <a:solidFill>
                  <a:schemeClr val="bg1"/>
                </a:solidFill>
              </a:rPr>
              <a:t>      disorder (CD) not all have CU traits)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Lynam et al. (2007): CU traits in children are indicators of psychopathy in adults. Same children demonstrate similar neurological emotional deficits as adults</a:t>
            </a:r>
          </a:p>
          <a:p>
            <a:endParaRPr lang="en-GB" sz="1000" dirty="0">
              <a:solidFill>
                <a:schemeClr val="bg1"/>
              </a:solidFill>
            </a:endParaRPr>
          </a:p>
          <a:p>
            <a:r>
              <a:rPr lang="en-GB" sz="2800" dirty="0">
                <a:solidFill>
                  <a:schemeClr val="bg1"/>
                </a:solidFill>
              </a:rPr>
              <a:t>             </a:t>
            </a:r>
            <a:endParaRPr lang="en-GB" sz="2400" dirty="0">
              <a:solidFill>
                <a:schemeClr val="bg1"/>
              </a:solidFill>
            </a:endParaRPr>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E19C0EB4-B69E-492A-AC25-787C2A597628}"/>
                  </a:ext>
                </a:extLst>
              </p14:cNvPr>
              <p14:cNvContentPartPr/>
              <p14:nvPr/>
            </p14:nvContentPartPr>
            <p14:xfrm>
              <a:off x="3262887" y="4665329"/>
              <a:ext cx="360" cy="360"/>
            </p14:xfrm>
          </p:contentPart>
        </mc:Choice>
        <mc:Fallback xmlns="">
          <p:pic>
            <p:nvPicPr>
              <p:cNvPr id="5" name="Ink 4">
                <a:extLst>
                  <a:ext uri="{FF2B5EF4-FFF2-40B4-BE49-F238E27FC236}">
                    <a16:creationId xmlns:a16="http://schemas.microsoft.com/office/drawing/2014/main" id="{E19C0EB4-B69E-492A-AC25-787C2A597628}"/>
                  </a:ext>
                </a:extLst>
              </p:cNvPr>
              <p:cNvPicPr/>
              <p:nvPr/>
            </p:nvPicPr>
            <p:blipFill>
              <a:blip r:embed="rId3"/>
              <a:stretch>
                <a:fillRect/>
              </a:stretch>
            </p:blipFill>
            <p:spPr>
              <a:xfrm>
                <a:off x="3258567" y="4661009"/>
                <a:ext cx="9000" cy="9000"/>
              </a:xfrm>
              <a:prstGeom prst="rect">
                <a:avLst/>
              </a:prstGeom>
            </p:spPr>
          </p:pic>
        </mc:Fallback>
      </mc:AlternateContent>
      <p:pic>
        <p:nvPicPr>
          <p:cNvPr id="19" name="Picture 18">
            <a:extLst>
              <a:ext uri="{FF2B5EF4-FFF2-40B4-BE49-F238E27FC236}">
                <a16:creationId xmlns:a16="http://schemas.microsoft.com/office/drawing/2014/main" id="{DE00F305-1B28-4D70-8BF8-D01EFB11ACA3}"/>
              </a:ext>
            </a:extLst>
          </p:cNvPr>
          <p:cNvPicPr>
            <a:picLocks noChangeAspect="1"/>
          </p:cNvPicPr>
          <p:nvPr/>
        </p:nvPicPr>
        <p:blipFill>
          <a:blip r:embed="rId4"/>
          <a:stretch>
            <a:fillRect/>
          </a:stretch>
        </p:blipFill>
        <p:spPr>
          <a:xfrm>
            <a:off x="8207592" y="1808630"/>
            <a:ext cx="3680533" cy="4242546"/>
          </a:xfrm>
          <a:prstGeom prst="rect">
            <a:avLst/>
          </a:prstGeom>
        </p:spPr>
      </p:pic>
    </p:spTree>
    <p:extLst>
      <p:ext uri="{BB962C8B-B14F-4D97-AF65-F5344CB8AC3E}">
        <p14:creationId xmlns:p14="http://schemas.microsoft.com/office/powerpoint/2010/main" val="2137275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7747" y="430340"/>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181535" y="25675"/>
            <a:ext cx="7273594" cy="646331"/>
          </a:xfrm>
          <a:prstGeom prst="rect">
            <a:avLst/>
          </a:prstGeom>
          <a:noFill/>
        </p:spPr>
        <p:txBody>
          <a:bodyPr wrap="none" rtlCol="0">
            <a:spAutoFit/>
          </a:bodyPr>
          <a:lstStyle/>
          <a:p>
            <a:r>
              <a:rPr lang="en-GB" sz="3600" dirty="0">
                <a:solidFill>
                  <a:srgbClr val="FFC000"/>
                </a:solidFill>
                <a:latin typeface="+mj-lt"/>
              </a:rPr>
              <a:t>Psychopathy:  Genetics &amp; Twin Studies</a:t>
            </a:r>
          </a:p>
        </p:txBody>
      </p:sp>
      <p:sp>
        <p:nvSpPr>
          <p:cNvPr id="4" name="TextBox 3">
            <a:extLst>
              <a:ext uri="{FF2B5EF4-FFF2-40B4-BE49-F238E27FC236}">
                <a16:creationId xmlns:a16="http://schemas.microsoft.com/office/drawing/2014/main" id="{699BB6F2-A21B-45EF-9A4C-973286CFC701}"/>
              </a:ext>
            </a:extLst>
          </p:cNvPr>
          <p:cNvSpPr txBox="1"/>
          <p:nvPr/>
        </p:nvSpPr>
        <p:spPr>
          <a:xfrm>
            <a:off x="67235" y="983915"/>
            <a:ext cx="7598489" cy="4308872"/>
          </a:xfrm>
          <a:prstGeom prst="rect">
            <a:avLst/>
          </a:prstGeom>
          <a:noFill/>
        </p:spPr>
        <p:txBody>
          <a:bodyPr wrap="square" rtlCol="0">
            <a:spAutoFit/>
          </a:bodyPr>
          <a:lstStyle/>
          <a:p>
            <a:r>
              <a:rPr lang="en-GB" sz="2800" dirty="0">
                <a:solidFill>
                  <a:schemeClr val="bg1"/>
                </a:solidFill>
              </a:rPr>
              <a:t>Notion of a genetic component to psychopathy was suggested by Karpman (1941) based on case history. Research now supports this. </a:t>
            </a:r>
            <a:r>
              <a:rPr lang="en-GB" sz="2800" dirty="0">
                <a:solidFill>
                  <a:srgbClr val="FFC000"/>
                </a:solidFill>
              </a:rPr>
              <a:t>Twin studies of CU traits suggest a heritable psychopathic trait component of 42%</a:t>
            </a:r>
            <a:r>
              <a:rPr lang="en-GB" sz="2800" dirty="0">
                <a:solidFill>
                  <a:schemeClr val="bg1"/>
                </a:solidFill>
              </a:rPr>
              <a:t> (greater than estimated 23% heritability component for anti-social behaviour</a:t>
            </a:r>
            <a:r>
              <a:rPr lang="en-GB" sz="2400" dirty="0">
                <a:solidFill>
                  <a:schemeClr val="bg1"/>
                </a:solidFill>
              </a:rPr>
              <a:t>)</a:t>
            </a:r>
          </a:p>
          <a:p>
            <a:endParaRPr lang="en-GB" sz="1000" dirty="0">
              <a:solidFill>
                <a:schemeClr val="bg1"/>
              </a:solidFill>
            </a:endParaRPr>
          </a:p>
          <a:p>
            <a:r>
              <a:rPr lang="en-GB" sz="2400" dirty="0">
                <a:solidFill>
                  <a:schemeClr val="bg1"/>
                </a:solidFill>
              </a:rPr>
              <a:t> (Blonigen et al. 2003 cited in Gillespie &amp; Mitchell 2018: 92)  </a:t>
            </a:r>
          </a:p>
          <a:p>
            <a:endParaRPr lang="en-GB" sz="1600" dirty="0">
              <a:solidFill>
                <a:schemeClr val="bg1"/>
              </a:solidFill>
            </a:endParaRPr>
          </a:p>
          <a:p>
            <a:r>
              <a:rPr lang="en-GB" sz="2800" dirty="0">
                <a:solidFill>
                  <a:schemeClr val="bg1"/>
                </a:solidFill>
              </a:rPr>
              <a:t>Larsson et al.’s (2006) study of 1,090 MZ &amp; DZ* twins found:</a:t>
            </a:r>
          </a:p>
        </p:txBody>
      </p:sp>
      <p:sp>
        <p:nvSpPr>
          <p:cNvPr id="8" name="Rectangle 7">
            <a:extLst>
              <a:ext uri="{FF2B5EF4-FFF2-40B4-BE49-F238E27FC236}">
                <a16:creationId xmlns:a16="http://schemas.microsoft.com/office/drawing/2014/main" id="{5C6ED64F-9C8F-4C78-8BAC-35FEBCC7B90F}"/>
              </a:ext>
            </a:extLst>
          </p:cNvPr>
          <p:cNvSpPr/>
          <p:nvPr/>
        </p:nvSpPr>
        <p:spPr>
          <a:xfrm>
            <a:off x="817859" y="5221053"/>
            <a:ext cx="9408629" cy="1384995"/>
          </a:xfrm>
          <a:prstGeom prst="rect">
            <a:avLst/>
          </a:prstGeom>
        </p:spPr>
        <p:txBody>
          <a:bodyPr wrap="square">
            <a:spAutoFit/>
          </a:bodyPr>
          <a:lstStyle/>
          <a:p>
            <a:r>
              <a:rPr lang="en-GB" sz="2800" dirty="0">
                <a:solidFill>
                  <a:schemeClr val="bg1"/>
                </a:solidFill>
              </a:rPr>
              <a:t>1. interpersonal,   2. affective   &amp;   3. behavioural/lifestyle aspects of psychopathy</a:t>
            </a:r>
          </a:p>
          <a:p>
            <a:r>
              <a:rPr lang="en-GB" sz="2800" dirty="0">
                <a:solidFill>
                  <a:schemeClr val="bg1"/>
                </a:solidFill>
              </a:rPr>
              <a:t>Each had genetic component, with unique aspects for 2 &amp; 3</a:t>
            </a:r>
          </a:p>
        </p:txBody>
      </p:sp>
      <p:sp>
        <p:nvSpPr>
          <p:cNvPr id="5" name="TextBox 4">
            <a:extLst>
              <a:ext uri="{FF2B5EF4-FFF2-40B4-BE49-F238E27FC236}">
                <a16:creationId xmlns:a16="http://schemas.microsoft.com/office/drawing/2014/main" id="{C9B5842A-F0AA-44B2-A2DE-3DDF6AB3101D}"/>
              </a:ext>
            </a:extLst>
          </p:cNvPr>
          <p:cNvSpPr txBox="1"/>
          <p:nvPr/>
        </p:nvSpPr>
        <p:spPr>
          <a:xfrm>
            <a:off x="9236302" y="1136343"/>
            <a:ext cx="1364412" cy="369332"/>
          </a:xfrm>
          <a:prstGeom prst="rect">
            <a:avLst/>
          </a:prstGeom>
          <a:noFill/>
        </p:spPr>
        <p:txBody>
          <a:bodyPr wrap="none" rtlCol="0">
            <a:spAutoFit/>
          </a:bodyPr>
          <a:lstStyle/>
          <a:p>
            <a:r>
              <a:rPr lang="en-GB" dirty="0">
                <a:solidFill>
                  <a:schemeClr val="bg1"/>
                </a:solidFill>
              </a:rPr>
              <a:t>Twin Studies</a:t>
            </a:r>
          </a:p>
        </p:txBody>
      </p:sp>
      <p:pic>
        <p:nvPicPr>
          <p:cNvPr id="9" name="Picture 8">
            <a:extLst>
              <a:ext uri="{FF2B5EF4-FFF2-40B4-BE49-F238E27FC236}">
                <a16:creationId xmlns:a16="http://schemas.microsoft.com/office/drawing/2014/main" id="{23D50108-95CC-4393-BA8F-0DBA9885E0A6}"/>
              </a:ext>
            </a:extLst>
          </p:cNvPr>
          <p:cNvPicPr>
            <a:picLocks noChangeAspect="1"/>
          </p:cNvPicPr>
          <p:nvPr/>
        </p:nvPicPr>
        <p:blipFill>
          <a:blip r:embed="rId3"/>
          <a:stretch>
            <a:fillRect/>
          </a:stretch>
        </p:blipFill>
        <p:spPr>
          <a:xfrm>
            <a:off x="8298180" y="1586368"/>
            <a:ext cx="3165741" cy="3450442"/>
          </a:xfrm>
          <a:prstGeom prst="rect">
            <a:avLst/>
          </a:prstGeom>
        </p:spPr>
      </p:pic>
      <p:sp>
        <p:nvSpPr>
          <p:cNvPr id="11" name="Rectangle 10">
            <a:extLst>
              <a:ext uri="{FF2B5EF4-FFF2-40B4-BE49-F238E27FC236}">
                <a16:creationId xmlns:a16="http://schemas.microsoft.com/office/drawing/2014/main" id="{70EC2408-7B5C-4521-9544-E29BF496456A}"/>
              </a:ext>
            </a:extLst>
          </p:cNvPr>
          <p:cNvSpPr/>
          <p:nvPr/>
        </p:nvSpPr>
        <p:spPr>
          <a:xfrm>
            <a:off x="8424561" y="4821366"/>
            <a:ext cx="2912977" cy="215444"/>
          </a:xfrm>
          <a:prstGeom prst="rect">
            <a:avLst/>
          </a:prstGeom>
        </p:spPr>
        <p:txBody>
          <a:bodyPr wrap="none">
            <a:spAutoFit/>
          </a:bodyPr>
          <a:lstStyle/>
          <a:p>
            <a:pPr lvl="0"/>
            <a:r>
              <a:rPr lang="en-GB" sz="800" dirty="0">
                <a:solidFill>
                  <a:prstClr val="black"/>
                </a:solidFill>
              </a:rPr>
              <a:t>https://www.pinterest.co.uk/pin/208080445263823404/?lp=true</a:t>
            </a:r>
          </a:p>
        </p:txBody>
      </p:sp>
    </p:spTree>
    <p:extLst>
      <p:ext uri="{BB962C8B-B14F-4D97-AF65-F5344CB8AC3E}">
        <p14:creationId xmlns:p14="http://schemas.microsoft.com/office/powerpoint/2010/main" val="23077617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261923" y="230286"/>
            <a:ext cx="11848308" cy="769441"/>
          </a:xfrm>
          <a:prstGeom prst="rect">
            <a:avLst/>
          </a:prstGeom>
          <a:noFill/>
        </p:spPr>
        <p:txBody>
          <a:bodyPr wrap="none" rtlCol="0">
            <a:spAutoFit/>
          </a:bodyPr>
          <a:lstStyle/>
          <a:p>
            <a:r>
              <a:rPr lang="en-GB" sz="4400" dirty="0">
                <a:solidFill>
                  <a:srgbClr val="FFC000"/>
                </a:solidFill>
                <a:latin typeface="+mj-lt"/>
              </a:rPr>
              <a:t>Distinguishing between Sociopathy &amp; Psychopathy:</a:t>
            </a:r>
          </a:p>
        </p:txBody>
      </p:sp>
      <p:sp>
        <p:nvSpPr>
          <p:cNvPr id="4" name="TextBox 3">
            <a:extLst>
              <a:ext uri="{FF2B5EF4-FFF2-40B4-BE49-F238E27FC236}">
                <a16:creationId xmlns:a16="http://schemas.microsoft.com/office/drawing/2014/main" id="{699BB6F2-A21B-45EF-9A4C-973286CFC701}"/>
              </a:ext>
            </a:extLst>
          </p:cNvPr>
          <p:cNvSpPr txBox="1"/>
          <p:nvPr/>
        </p:nvSpPr>
        <p:spPr>
          <a:xfrm>
            <a:off x="711794" y="2257062"/>
            <a:ext cx="10527224" cy="2677656"/>
          </a:xfrm>
          <a:prstGeom prst="rect">
            <a:avLst/>
          </a:prstGeom>
          <a:noFill/>
        </p:spPr>
        <p:txBody>
          <a:bodyPr wrap="square" rtlCol="0">
            <a:spAutoFit/>
          </a:bodyPr>
          <a:lstStyle/>
          <a:p>
            <a:r>
              <a:rPr lang="en-GB" sz="2800" dirty="0">
                <a:solidFill>
                  <a:schemeClr val="bg1"/>
                </a:solidFill>
              </a:rPr>
              <a:t>“Sociopathy and psychopathy are very different.  Sociopathy includes a broad, heterogenous category of individuals who act antisocially, the causes of which are believed to be social and environmental in nature.  Psychopathy is grounded in biology and genetics and is truly agnostic to causes or etiology.”                                               </a:t>
            </a:r>
          </a:p>
          <a:p>
            <a:r>
              <a:rPr lang="en-GB" sz="2800" dirty="0">
                <a:solidFill>
                  <a:schemeClr val="bg1"/>
                </a:solidFill>
              </a:rPr>
              <a:t>                                                                                                 </a:t>
            </a:r>
            <a:r>
              <a:rPr lang="en-GB" sz="2400" dirty="0">
                <a:solidFill>
                  <a:schemeClr val="bg1"/>
                </a:solidFill>
              </a:rPr>
              <a:t>(Kiehl 2015: 40-41)</a:t>
            </a:r>
          </a:p>
        </p:txBody>
      </p:sp>
    </p:spTree>
    <p:extLst>
      <p:ext uri="{BB962C8B-B14F-4D97-AF65-F5344CB8AC3E}">
        <p14:creationId xmlns:p14="http://schemas.microsoft.com/office/powerpoint/2010/main" val="20494711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___________________________________________________________________________________________________________</a:t>
            </a:r>
          </a:p>
        </p:txBody>
      </p:sp>
      <p:sp>
        <p:nvSpPr>
          <p:cNvPr id="5" name="TextBox 4">
            <a:extLst>
              <a:ext uri="{FF2B5EF4-FFF2-40B4-BE49-F238E27FC236}">
                <a16:creationId xmlns:a16="http://schemas.microsoft.com/office/drawing/2014/main" id="{A97DA576-F96D-41ED-ACE5-02367EC0C57A}"/>
              </a:ext>
            </a:extLst>
          </p:cNvPr>
          <p:cNvSpPr txBox="1"/>
          <p:nvPr/>
        </p:nvSpPr>
        <p:spPr>
          <a:xfrm>
            <a:off x="513567" y="2257062"/>
            <a:ext cx="266420" cy="523220"/>
          </a:xfrm>
          <a:prstGeom prst="rect">
            <a:avLst/>
          </a:prstGeom>
          <a:noFill/>
        </p:spPr>
        <p:txBody>
          <a:bodyPr wrap="none" rtlCol="0">
            <a:spAutoFit/>
          </a:bodyPr>
          <a:lstStyle/>
          <a:p>
            <a:r>
              <a:rPr lang="en-GB" sz="2800" dirty="0">
                <a:solidFill>
                  <a:schemeClr val="bg1"/>
                </a:solidFill>
              </a:rPr>
              <a:t> </a:t>
            </a:r>
          </a:p>
        </p:txBody>
      </p:sp>
      <p:pic>
        <p:nvPicPr>
          <p:cNvPr id="7" name="Picture 6">
            <a:extLst>
              <a:ext uri="{FF2B5EF4-FFF2-40B4-BE49-F238E27FC236}">
                <a16:creationId xmlns:a16="http://schemas.microsoft.com/office/drawing/2014/main" id="{F2F6F913-F3A5-4E97-BDA1-6DCF0946159C}"/>
              </a:ext>
            </a:extLst>
          </p:cNvPr>
          <p:cNvPicPr>
            <a:picLocks noChangeAspect="1"/>
          </p:cNvPicPr>
          <p:nvPr/>
        </p:nvPicPr>
        <p:blipFill rotWithShape="1">
          <a:blip r:embed="rId3"/>
          <a:srcRect l="23451" t="16913" r="21945" b="5803"/>
          <a:stretch/>
        </p:blipFill>
        <p:spPr>
          <a:xfrm>
            <a:off x="4494362" y="473413"/>
            <a:ext cx="7567937" cy="6025025"/>
          </a:xfrm>
          <a:prstGeom prst="rect">
            <a:avLst/>
          </a:prstGeom>
        </p:spPr>
      </p:pic>
      <p:sp>
        <p:nvSpPr>
          <p:cNvPr id="8" name="Rectangle 7">
            <a:extLst>
              <a:ext uri="{FF2B5EF4-FFF2-40B4-BE49-F238E27FC236}">
                <a16:creationId xmlns:a16="http://schemas.microsoft.com/office/drawing/2014/main" id="{252AA1CA-23F9-41B5-80D4-C664076BE647}"/>
              </a:ext>
            </a:extLst>
          </p:cNvPr>
          <p:cNvSpPr/>
          <p:nvPr/>
        </p:nvSpPr>
        <p:spPr>
          <a:xfrm>
            <a:off x="129701" y="1244949"/>
            <a:ext cx="3884579" cy="5940088"/>
          </a:xfrm>
          <a:prstGeom prst="rect">
            <a:avLst/>
          </a:prstGeom>
        </p:spPr>
        <p:txBody>
          <a:bodyPr wrap="square">
            <a:spAutoFit/>
          </a:bodyPr>
          <a:lstStyle/>
          <a:p>
            <a:r>
              <a:rPr lang="en-GB" sz="2800" dirty="0">
                <a:solidFill>
                  <a:schemeClr val="bg1"/>
                </a:solidFill>
              </a:rPr>
              <a:t> “Psychopathy, in contrast, is more likely a constellation of traits, with each having its own separate, independent etiology.”</a:t>
            </a:r>
          </a:p>
          <a:p>
            <a:r>
              <a:rPr lang="en-GB" sz="2800" dirty="0">
                <a:solidFill>
                  <a:schemeClr val="bg1"/>
                </a:solidFill>
              </a:rPr>
              <a:t> </a:t>
            </a:r>
            <a:r>
              <a:rPr lang="en-GB" sz="2400" dirty="0">
                <a:solidFill>
                  <a:schemeClr val="bg1"/>
                </a:solidFill>
              </a:rPr>
              <a:t>(Crego &amp; Widiger 2014: 10)</a:t>
            </a:r>
          </a:p>
          <a:p>
            <a:endParaRPr lang="en-GB" sz="2400" dirty="0">
              <a:solidFill>
                <a:schemeClr val="bg1"/>
              </a:solidFill>
            </a:endParaRPr>
          </a:p>
          <a:p>
            <a:r>
              <a:rPr lang="en-GB" sz="2800" dirty="0">
                <a:solidFill>
                  <a:srgbClr val="FFC000"/>
                </a:solidFill>
              </a:rPr>
              <a:t>Although referred  to, psychopathy never been a ‘titled disorder’ within DSM or ICD</a:t>
            </a:r>
          </a:p>
          <a:p>
            <a:endParaRPr lang="en-GB" sz="2400" dirty="0">
              <a:solidFill>
                <a:schemeClr val="bg1"/>
              </a:solidFill>
            </a:endParaRPr>
          </a:p>
          <a:p>
            <a:endParaRPr lang="en-GB" sz="2400" dirty="0">
              <a:solidFill>
                <a:schemeClr val="bg1"/>
              </a:solidFill>
            </a:endParaRPr>
          </a:p>
        </p:txBody>
      </p:sp>
      <p:sp>
        <p:nvSpPr>
          <p:cNvPr id="3" name="TextBox 2">
            <a:extLst>
              <a:ext uri="{FF2B5EF4-FFF2-40B4-BE49-F238E27FC236}">
                <a16:creationId xmlns:a16="http://schemas.microsoft.com/office/drawing/2014/main" id="{1E7C5D17-764A-400B-B3AB-15B21D81FF86}"/>
              </a:ext>
            </a:extLst>
          </p:cNvPr>
          <p:cNvSpPr txBox="1"/>
          <p:nvPr/>
        </p:nvSpPr>
        <p:spPr>
          <a:xfrm>
            <a:off x="0" y="290842"/>
            <a:ext cx="4556055" cy="769441"/>
          </a:xfrm>
          <a:prstGeom prst="rect">
            <a:avLst/>
          </a:prstGeom>
          <a:noFill/>
        </p:spPr>
        <p:txBody>
          <a:bodyPr wrap="none" rtlCol="0">
            <a:spAutoFit/>
          </a:bodyPr>
          <a:lstStyle/>
          <a:p>
            <a:r>
              <a:rPr lang="en-GB" sz="4400" dirty="0">
                <a:solidFill>
                  <a:srgbClr val="FFC000"/>
                </a:solidFill>
              </a:rPr>
              <a:t>Diagnosis &amp; DSM-5</a:t>
            </a:r>
          </a:p>
        </p:txBody>
      </p:sp>
    </p:spTree>
    <p:extLst>
      <p:ext uri="{BB962C8B-B14F-4D97-AF65-F5344CB8AC3E}">
        <p14:creationId xmlns:p14="http://schemas.microsoft.com/office/powerpoint/2010/main" val="37091115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1177724"/>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420096" y="-8212"/>
            <a:ext cx="7875489" cy="138499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i="0" u="none" strike="noStrike" kern="1200" cap="none" spc="0" normalizeH="0" baseline="0" noProof="0" dirty="0">
                <a:ln>
                  <a:noFill/>
                </a:ln>
                <a:solidFill>
                  <a:srgbClr val="FFC000"/>
                </a:solidFill>
                <a:uLnTx/>
                <a:uFillTx/>
                <a:latin typeface="Calibri" panose="020F0502020204030204"/>
              </a:rPr>
              <a:t>Psychopathy: Objective Measures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i="0" u="none" strike="noStrike" kern="1200" cap="none" spc="0" normalizeH="0" baseline="0" noProof="0" dirty="0">
                <a:ln>
                  <a:noFill/>
                </a:ln>
                <a:solidFill>
                  <a:srgbClr val="FFC000"/>
                </a:solidFill>
                <a:uLnTx/>
                <a:uFillTx/>
                <a:latin typeface="Calibri" panose="020F0502020204030204"/>
              </a:rPr>
              <a:t>(Physiology &amp; Biology)</a:t>
            </a:r>
            <a:endParaRPr kumimoji="0" lang="en-GB" sz="4000" i="0" u="none" strike="noStrike" kern="1200" cap="none" spc="0" normalizeH="0" baseline="0" noProof="0" dirty="0">
              <a:ln>
                <a:noFill/>
              </a:ln>
              <a:solidFill>
                <a:srgbClr val="FFC000"/>
              </a:solidFill>
              <a:uLnTx/>
              <a:uFillTx/>
              <a:latin typeface="Calibri Light" panose="020F0302020204030204" pitchFamily="34" charset="0"/>
              <a:cs typeface="Calibri Light" panose="020F0302020204030204" pitchFamily="34" charset="0"/>
            </a:endParaRPr>
          </a:p>
        </p:txBody>
      </p:sp>
      <p:graphicFrame>
        <p:nvGraphicFramePr>
          <p:cNvPr id="8" name="Diagram 7">
            <a:extLst>
              <a:ext uri="{FF2B5EF4-FFF2-40B4-BE49-F238E27FC236}">
                <a16:creationId xmlns:a16="http://schemas.microsoft.com/office/drawing/2014/main" id="{AE3A2362-F153-4E6D-8EFB-10B12FCC6829}"/>
              </a:ext>
            </a:extLst>
          </p:cNvPr>
          <p:cNvGraphicFramePr/>
          <p:nvPr>
            <p:extLst>
              <p:ext uri="{D42A27DB-BD31-4B8C-83A1-F6EECF244321}">
                <p14:modId xmlns:p14="http://schemas.microsoft.com/office/powerpoint/2010/main" val="3220821043"/>
              </p:ext>
            </p:extLst>
          </p:nvPr>
        </p:nvGraphicFramePr>
        <p:xfrm>
          <a:off x="571100" y="1603331"/>
          <a:ext cx="11472675" cy="55177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679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358904" y="254938"/>
            <a:ext cx="9696437"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solidFill>
                  <a:srgbClr val="FFC000"/>
                </a:solidFill>
                <a:latin typeface="Calibri Light" panose="020F0302020204030204" pitchFamily="34" charset="0"/>
                <a:cs typeface="Calibri Light" panose="020F0302020204030204" pitchFamily="34" charset="0"/>
              </a:rPr>
              <a:t>Psychopathy: Early Evidence From GSR Studies</a:t>
            </a:r>
            <a:endPar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endParaRPr>
          </a:p>
        </p:txBody>
      </p:sp>
      <p:sp>
        <p:nvSpPr>
          <p:cNvPr id="7" name="TextBox 6">
            <a:extLst>
              <a:ext uri="{FF2B5EF4-FFF2-40B4-BE49-F238E27FC236}">
                <a16:creationId xmlns:a16="http://schemas.microsoft.com/office/drawing/2014/main" id="{164BB545-4948-4F3B-A709-E058C243D141}"/>
              </a:ext>
            </a:extLst>
          </p:cNvPr>
          <p:cNvSpPr txBox="1"/>
          <p:nvPr/>
        </p:nvSpPr>
        <p:spPr>
          <a:xfrm>
            <a:off x="126788" y="1337734"/>
            <a:ext cx="7856378" cy="5201424"/>
          </a:xfrm>
          <a:prstGeom prst="rect">
            <a:avLst/>
          </a:prstGeom>
          <a:noFill/>
        </p:spPr>
        <p:txBody>
          <a:bodyPr wrap="square" rtlCol="0">
            <a:spAutoFit/>
          </a:bodyPr>
          <a:lstStyle/>
          <a:p>
            <a:pPr marL="457200" indent="-457200">
              <a:buFont typeface="Arial" panose="020B0604020202020204" pitchFamily="34" charset="0"/>
              <a:buChar char="•"/>
            </a:pPr>
            <a:r>
              <a:rPr lang="en-GB" sz="2800" b="1" dirty="0">
                <a:solidFill>
                  <a:schemeClr val="bg1"/>
                </a:solidFill>
              </a:rPr>
              <a:t>Hare (1965) </a:t>
            </a:r>
            <a:r>
              <a:rPr lang="en-GB" sz="2800" dirty="0">
                <a:solidFill>
                  <a:schemeClr val="bg1"/>
                </a:solidFill>
              </a:rPr>
              <a:t>used GSR measures (Galvanic Skin Response) – Participants told would receive short electric shock after 8 secs. during a 12 sec. countdown</a:t>
            </a: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Control group demonstrated significant anticipatory rise in arousal prior to shock - psychopaths did not</a:t>
            </a: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b="1" dirty="0">
                <a:solidFill>
                  <a:schemeClr val="bg1"/>
                </a:solidFill>
              </a:rPr>
              <a:t>Hare (1966) </a:t>
            </a:r>
            <a:r>
              <a:rPr lang="en-GB" sz="2800" dirty="0">
                <a:solidFill>
                  <a:schemeClr val="bg1"/>
                </a:solidFill>
              </a:rPr>
              <a:t>Participants given choice whether shocked immediately or 10 secs. later. 80-90% of control groups opted for immediate shock compared with only 56% of the psychopath group</a:t>
            </a:r>
          </a:p>
        </p:txBody>
      </p:sp>
      <p:pic>
        <p:nvPicPr>
          <p:cNvPr id="8" name="Picture 7">
            <a:extLst>
              <a:ext uri="{FF2B5EF4-FFF2-40B4-BE49-F238E27FC236}">
                <a16:creationId xmlns:a16="http://schemas.microsoft.com/office/drawing/2014/main" id="{C33204BC-E9EF-4427-86AA-8F0B2C5B1A35}"/>
              </a:ext>
            </a:extLst>
          </p:cNvPr>
          <p:cNvPicPr>
            <a:picLocks noChangeAspect="1"/>
          </p:cNvPicPr>
          <p:nvPr/>
        </p:nvPicPr>
        <p:blipFill>
          <a:blip r:embed="rId2"/>
          <a:stretch>
            <a:fillRect/>
          </a:stretch>
        </p:blipFill>
        <p:spPr>
          <a:xfrm rot="16200000">
            <a:off x="7457064" y="2285686"/>
            <a:ext cx="5057897" cy="3085317"/>
          </a:xfrm>
          <a:prstGeom prst="rect">
            <a:avLst/>
          </a:prstGeom>
        </p:spPr>
      </p:pic>
      <p:sp>
        <p:nvSpPr>
          <p:cNvPr id="9" name="Rectangle 8">
            <a:extLst>
              <a:ext uri="{FF2B5EF4-FFF2-40B4-BE49-F238E27FC236}">
                <a16:creationId xmlns:a16="http://schemas.microsoft.com/office/drawing/2014/main" id="{DB199953-F524-44FF-AAFD-0095CAE07488}"/>
              </a:ext>
            </a:extLst>
          </p:cNvPr>
          <p:cNvSpPr/>
          <p:nvPr/>
        </p:nvSpPr>
        <p:spPr>
          <a:xfrm>
            <a:off x="8881382" y="6141849"/>
            <a:ext cx="2209259" cy="215444"/>
          </a:xfrm>
          <a:prstGeom prst="rect">
            <a:avLst/>
          </a:prstGeom>
        </p:spPr>
        <p:txBody>
          <a:bodyPr wrap="none">
            <a:spAutoFit/>
          </a:bodyPr>
          <a:lstStyle/>
          <a:p>
            <a:r>
              <a:rPr lang="en-GB" sz="800" dirty="0"/>
              <a:t>https://www.biopac.com/product/eda-lead-bsl/</a:t>
            </a:r>
          </a:p>
        </p:txBody>
      </p:sp>
    </p:spTree>
    <p:extLst>
      <p:ext uri="{BB962C8B-B14F-4D97-AF65-F5344CB8AC3E}">
        <p14:creationId xmlns:p14="http://schemas.microsoft.com/office/powerpoint/2010/main" val="36359750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541102" y="294729"/>
            <a:ext cx="11289950"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FFC000"/>
                </a:solidFill>
                <a:effectLst/>
                <a:uLnTx/>
                <a:uFillTx/>
                <a:latin typeface="Calibri" panose="020F0502020204030204"/>
                <a:ea typeface="+mn-ea"/>
                <a:cs typeface="+mn-cs"/>
              </a:rPr>
              <a:t>Diagnostic Features of Psychopathy </a:t>
            </a:r>
            <a:r>
              <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rPr>
              <a:t>– Imaging Studies</a:t>
            </a:r>
          </a:p>
        </p:txBody>
      </p:sp>
      <p:pic>
        <p:nvPicPr>
          <p:cNvPr id="4" name="Picture 3">
            <a:extLst>
              <a:ext uri="{FF2B5EF4-FFF2-40B4-BE49-F238E27FC236}">
                <a16:creationId xmlns:a16="http://schemas.microsoft.com/office/drawing/2014/main" id="{7D389469-537F-4006-94BD-1BA5E9A89D2C}"/>
              </a:ext>
            </a:extLst>
          </p:cNvPr>
          <p:cNvPicPr>
            <a:picLocks noChangeAspect="1"/>
          </p:cNvPicPr>
          <p:nvPr/>
        </p:nvPicPr>
        <p:blipFill>
          <a:blip r:embed="rId2"/>
          <a:stretch>
            <a:fillRect/>
          </a:stretch>
        </p:blipFill>
        <p:spPr>
          <a:xfrm>
            <a:off x="2473155" y="1468167"/>
            <a:ext cx="7504803" cy="499099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Rectangle 4">
            <a:extLst>
              <a:ext uri="{FF2B5EF4-FFF2-40B4-BE49-F238E27FC236}">
                <a16:creationId xmlns:a16="http://schemas.microsoft.com/office/drawing/2014/main" id="{0AB08FF0-CCED-48C7-9A2E-BD03C2BF4BF5}"/>
              </a:ext>
            </a:extLst>
          </p:cNvPr>
          <p:cNvSpPr/>
          <p:nvPr/>
        </p:nvSpPr>
        <p:spPr>
          <a:xfrm>
            <a:off x="7626485" y="6305278"/>
            <a:ext cx="2509736" cy="153888"/>
          </a:xfrm>
          <a:prstGeom prst="rect">
            <a:avLst/>
          </a:prstGeom>
        </p:spPr>
        <p:txBody>
          <a:bodyPr wrap="square">
            <a:spAutoFit/>
          </a:bodyPr>
          <a:lstStyle/>
          <a:p>
            <a:r>
              <a:rPr lang="en-GB" sz="400" dirty="0">
                <a:solidFill>
                  <a:schemeClr val="bg1"/>
                </a:solidFill>
              </a:rPr>
              <a:t>https://www.cambridge-news.co.uk/business/technology/arm-wants-put-microchip-your-13052526</a:t>
            </a:r>
          </a:p>
        </p:txBody>
      </p:sp>
    </p:spTree>
    <p:extLst>
      <p:ext uri="{BB962C8B-B14F-4D97-AF65-F5344CB8AC3E}">
        <p14:creationId xmlns:p14="http://schemas.microsoft.com/office/powerpoint/2010/main" val="27334005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358904" y="254938"/>
            <a:ext cx="10829568"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solidFill>
                  <a:srgbClr val="FFC000"/>
                </a:solidFill>
                <a:latin typeface="Calibri Light" panose="020F0302020204030204" pitchFamily="34" charset="0"/>
                <a:cs typeface="Calibri Light" panose="020F0302020204030204" pitchFamily="34" charset="0"/>
              </a:rPr>
              <a:t>Psychopathy: </a:t>
            </a:r>
            <a:r>
              <a:rPr lang="en-GB" sz="4000" b="1" dirty="0">
                <a:solidFill>
                  <a:srgbClr val="00B0F0"/>
                </a:solidFill>
                <a:latin typeface="Calibri Light" panose="020F0302020204030204" pitchFamily="34" charset="0"/>
                <a:cs typeface="Calibri Light" panose="020F0302020204030204" pitchFamily="34" charset="0"/>
              </a:rPr>
              <a:t>E</a:t>
            </a:r>
            <a:r>
              <a:rPr lang="en-GB" sz="4000" dirty="0">
                <a:solidFill>
                  <a:srgbClr val="FFC000"/>
                </a:solidFill>
                <a:latin typeface="Calibri Light" panose="020F0302020204030204" pitchFamily="34" charset="0"/>
                <a:cs typeface="Calibri Light" panose="020F0302020204030204" pitchFamily="34" charset="0"/>
              </a:rPr>
              <a:t>lectro</a:t>
            </a:r>
            <a:r>
              <a:rPr lang="en-GB" sz="4000" b="1" dirty="0">
                <a:solidFill>
                  <a:srgbClr val="00B0F0"/>
                </a:solidFill>
                <a:latin typeface="Calibri Light" panose="020F0302020204030204" pitchFamily="34" charset="0"/>
                <a:cs typeface="Calibri Light" panose="020F0302020204030204" pitchFamily="34" charset="0"/>
              </a:rPr>
              <a:t>e</a:t>
            </a:r>
            <a:r>
              <a:rPr lang="en-GB" sz="4000" dirty="0">
                <a:solidFill>
                  <a:srgbClr val="FFC000"/>
                </a:solidFill>
                <a:latin typeface="Calibri Light" panose="020F0302020204030204" pitchFamily="34" charset="0"/>
                <a:cs typeface="Calibri Light" panose="020F0302020204030204" pitchFamily="34" charset="0"/>
              </a:rPr>
              <a:t>ncephalo</a:t>
            </a:r>
            <a:r>
              <a:rPr lang="en-GB" sz="4000" b="1" dirty="0">
                <a:solidFill>
                  <a:srgbClr val="00B0F0"/>
                </a:solidFill>
                <a:latin typeface="Calibri Light" panose="020F0302020204030204" pitchFamily="34" charset="0"/>
                <a:cs typeface="Calibri Light" panose="020F0302020204030204" pitchFamily="34" charset="0"/>
              </a:rPr>
              <a:t>g</a:t>
            </a:r>
            <a:r>
              <a:rPr lang="en-GB" sz="4000" dirty="0">
                <a:solidFill>
                  <a:srgbClr val="FFC000"/>
                </a:solidFill>
                <a:latin typeface="Calibri Light" panose="020F0302020204030204" pitchFamily="34" charset="0"/>
                <a:cs typeface="Calibri Light" panose="020F0302020204030204" pitchFamily="34" charset="0"/>
              </a:rPr>
              <a:t>ram (EEG) Evidence</a:t>
            </a:r>
            <a:endPar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5ECF4316-20A8-4A88-9743-0147C552FAEF}"/>
              </a:ext>
            </a:extLst>
          </p:cNvPr>
          <p:cNvPicPr>
            <a:picLocks noChangeAspect="1"/>
          </p:cNvPicPr>
          <p:nvPr/>
        </p:nvPicPr>
        <p:blipFill>
          <a:blip r:embed="rId2"/>
          <a:stretch>
            <a:fillRect/>
          </a:stretch>
        </p:blipFill>
        <p:spPr>
          <a:xfrm>
            <a:off x="1676758" y="1454016"/>
            <a:ext cx="8838484" cy="4961607"/>
          </a:xfrm>
          <a:prstGeom prst="rect">
            <a:avLst/>
          </a:prstGeom>
          <a:ln>
            <a:noFill/>
          </a:ln>
          <a:effectLst>
            <a:softEdge rad="112500"/>
          </a:effectLst>
        </p:spPr>
      </p:pic>
    </p:spTree>
    <p:extLst>
      <p:ext uri="{BB962C8B-B14F-4D97-AF65-F5344CB8AC3E}">
        <p14:creationId xmlns:p14="http://schemas.microsoft.com/office/powerpoint/2010/main" val="834861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402745" y="167731"/>
            <a:ext cx="11136318"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solidFill>
                  <a:srgbClr val="FFC000"/>
                </a:solidFill>
                <a:latin typeface="Calibri" panose="020F0502020204030204"/>
              </a:rPr>
              <a:t>Psychopathy: EEG Evidence, P300 &amp; the Oddball Task</a:t>
            </a:r>
            <a:endParaRPr kumimoji="0" lang="en-GB" sz="40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A117316E-86C3-41B0-B6C8-1B124B9B3A74}"/>
              </a:ext>
            </a:extLst>
          </p:cNvPr>
          <p:cNvSpPr txBox="1"/>
          <p:nvPr/>
        </p:nvSpPr>
        <p:spPr>
          <a:xfrm>
            <a:off x="826718" y="1308628"/>
            <a:ext cx="9782827" cy="954107"/>
          </a:xfrm>
          <a:prstGeom prst="rect">
            <a:avLst/>
          </a:prstGeom>
          <a:noFill/>
        </p:spPr>
        <p:txBody>
          <a:bodyPr wrap="square" rtlCol="0">
            <a:spAutoFit/>
          </a:bodyPr>
          <a:lstStyle/>
          <a:p>
            <a:r>
              <a:rPr lang="en-GB" sz="2800" dirty="0">
                <a:solidFill>
                  <a:schemeClr val="bg1"/>
                </a:solidFill>
              </a:rPr>
              <a:t>Task:  Here is a red apple, press your thumb on the table top as soon as you see a green apple;</a:t>
            </a:r>
          </a:p>
        </p:txBody>
      </p:sp>
      <p:pic>
        <p:nvPicPr>
          <p:cNvPr id="7" name="Picture 6">
            <a:extLst>
              <a:ext uri="{FF2B5EF4-FFF2-40B4-BE49-F238E27FC236}">
                <a16:creationId xmlns:a16="http://schemas.microsoft.com/office/drawing/2014/main" id="{D851C64F-C71E-405A-8F01-3D11235D2A4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19714"/>
          <a:stretch/>
        </p:blipFill>
        <p:spPr>
          <a:xfrm>
            <a:off x="5101225" y="3065078"/>
            <a:ext cx="1989550" cy="1982453"/>
          </a:xfrm>
          <a:prstGeom prst="rect">
            <a:avLst/>
          </a:prstGeom>
        </p:spPr>
      </p:pic>
    </p:spTree>
    <p:extLst>
      <p:ext uri="{BB962C8B-B14F-4D97-AF65-F5344CB8AC3E}">
        <p14:creationId xmlns:p14="http://schemas.microsoft.com/office/powerpoint/2010/main" val="2560431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F324F4-F631-439A-9F2D-2E932B87D1BA}"/>
              </a:ext>
            </a:extLst>
          </p:cNvPr>
          <p:cNvPicPr>
            <a:picLocks noChangeAspect="1"/>
          </p:cNvPicPr>
          <p:nvPr/>
        </p:nvPicPr>
        <p:blipFill>
          <a:blip r:embed="rId3"/>
          <a:stretch>
            <a:fillRect/>
          </a:stretch>
        </p:blipFill>
        <p:spPr>
          <a:xfrm>
            <a:off x="5102266" y="2438314"/>
            <a:ext cx="1987468" cy="1981372"/>
          </a:xfrm>
          <a:prstGeom prst="rect">
            <a:avLst/>
          </a:prstGeom>
        </p:spPr>
      </p:pic>
    </p:spTree>
    <p:extLst>
      <p:ext uri="{BB962C8B-B14F-4D97-AF65-F5344CB8AC3E}">
        <p14:creationId xmlns:p14="http://schemas.microsoft.com/office/powerpoint/2010/main" val="2766412495"/>
      </p:ext>
    </p:extLst>
  </p:cSld>
  <p:clrMapOvr>
    <a:masterClrMapping/>
  </p:clrMapOvr>
  <p:transition advClick="0" advTm="3000">
    <p:cut/>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6459873"/>
      </p:ext>
    </p:extLst>
  </p:cSld>
  <p:clrMapOvr>
    <a:masterClrMapping/>
  </p:clrMapOvr>
  <p:transition advTm="3000">
    <p:cut/>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F324F4-F631-439A-9F2D-2E932B87D1BA}"/>
              </a:ext>
            </a:extLst>
          </p:cNvPr>
          <p:cNvPicPr>
            <a:picLocks noChangeAspect="1"/>
          </p:cNvPicPr>
          <p:nvPr/>
        </p:nvPicPr>
        <p:blipFill>
          <a:blip r:embed="rId2"/>
          <a:stretch>
            <a:fillRect/>
          </a:stretch>
        </p:blipFill>
        <p:spPr>
          <a:xfrm>
            <a:off x="5102266" y="2438314"/>
            <a:ext cx="1987468" cy="1981372"/>
          </a:xfrm>
          <a:prstGeom prst="rect">
            <a:avLst/>
          </a:prstGeom>
        </p:spPr>
      </p:pic>
    </p:spTree>
    <p:extLst>
      <p:ext uri="{BB962C8B-B14F-4D97-AF65-F5344CB8AC3E}">
        <p14:creationId xmlns:p14="http://schemas.microsoft.com/office/powerpoint/2010/main" val="4201400706"/>
      </p:ext>
    </p:extLst>
  </p:cSld>
  <p:clrMapOvr>
    <a:masterClrMapping/>
  </p:clrMapOvr>
  <p:transition advTm="3000">
    <p:cut/>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9036601"/>
      </p:ext>
    </p:extLst>
  </p:cSld>
  <p:clrMapOvr>
    <a:masterClrMapping/>
  </p:clrMapOvr>
  <mc:AlternateContent xmlns:mc="http://schemas.openxmlformats.org/markup-compatibility/2006" xmlns:p14="http://schemas.microsoft.com/office/powerpoint/2010/main">
    <mc:Choice Requires="p14">
      <p:transition p14:dur="100" advTm="3000">
        <p:cut/>
      </p:transition>
    </mc:Choice>
    <mc:Fallback xmlns="">
      <p:transition advTm="3000">
        <p:cu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F324F4-F631-439A-9F2D-2E932B87D1BA}"/>
              </a:ext>
            </a:extLst>
          </p:cNvPr>
          <p:cNvPicPr>
            <a:picLocks noChangeAspect="1"/>
          </p:cNvPicPr>
          <p:nvPr/>
        </p:nvPicPr>
        <p:blipFill>
          <a:blip r:embed="rId2"/>
          <a:stretch>
            <a:fillRect/>
          </a:stretch>
        </p:blipFill>
        <p:spPr>
          <a:xfrm>
            <a:off x="5102266" y="2438314"/>
            <a:ext cx="1987468" cy="1981372"/>
          </a:xfrm>
          <a:prstGeom prst="rect">
            <a:avLst/>
          </a:prstGeom>
        </p:spPr>
      </p:pic>
    </p:spTree>
    <p:extLst>
      <p:ext uri="{BB962C8B-B14F-4D97-AF65-F5344CB8AC3E}">
        <p14:creationId xmlns:p14="http://schemas.microsoft.com/office/powerpoint/2010/main" val="580210462"/>
      </p:ext>
    </p:extLst>
  </p:cSld>
  <p:clrMapOvr>
    <a:masterClrMapping/>
  </p:clrMapOvr>
  <mc:AlternateContent xmlns:mc="http://schemas.openxmlformats.org/markup-compatibility/2006" xmlns:p14="http://schemas.microsoft.com/office/powerpoint/2010/main">
    <mc:Choice Requires="p14">
      <p:transition p14:dur="100" advTm="3000">
        <p:cut/>
      </p:transition>
    </mc:Choice>
    <mc:Fallback xmlns="">
      <p:transition advTm="3000">
        <p:cu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31101119"/>
      </p:ext>
    </p:extLst>
  </p:cSld>
  <p:clrMapOvr>
    <a:masterClrMapping/>
  </p:clrMapOvr>
  <mc:AlternateContent xmlns:mc="http://schemas.openxmlformats.org/markup-compatibility/2006" xmlns:p14="http://schemas.microsoft.com/office/powerpoint/2010/main">
    <mc:Choice Requires="p14">
      <p:transition p14:dur="100" advTm="3000">
        <p:cut/>
      </p:transition>
    </mc:Choice>
    <mc:Fallback xmlns="">
      <p:transition advTm="3000">
        <p:cu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F324F4-F631-439A-9F2D-2E932B87D1BA}"/>
              </a:ext>
            </a:extLst>
          </p:cNvPr>
          <p:cNvPicPr>
            <a:picLocks noChangeAspect="1"/>
          </p:cNvPicPr>
          <p:nvPr/>
        </p:nvPicPr>
        <p:blipFill>
          <a:blip r:embed="rId2"/>
          <a:stretch>
            <a:fillRect/>
          </a:stretch>
        </p:blipFill>
        <p:spPr>
          <a:xfrm>
            <a:off x="5102266" y="2438314"/>
            <a:ext cx="1987468" cy="1981372"/>
          </a:xfrm>
          <a:prstGeom prst="rect">
            <a:avLst/>
          </a:prstGeom>
        </p:spPr>
      </p:pic>
    </p:spTree>
    <p:extLst>
      <p:ext uri="{BB962C8B-B14F-4D97-AF65-F5344CB8AC3E}">
        <p14:creationId xmlns:p14="http://schemas.microsoft.com/office/powerpoint/2010/main" val="3305031862"/>
      </p:ext>
    </p:extLst>
  </p:cSld>
  <p:clrMapOvr>
    <a:masterClrMapping/>
  </p:clrMapOvr>
  <mc:AlternateContent xmlns:mc="http://schemas.openxmlformats.org/markup-compatibility/2006" xmlns:p14="http://schemas.microsoft.com/office/powerpoint/2010/main">
    <mc:Choice Requires="p14">
      <p:transition p14:dur="100" advTm="3000">
        <p:cut/>
      </p:transition>
    </mc:Choice>
    <mc:Fallback xmlns="">
      <p:transition advTm="3000">
        <p:cu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9071955"/>
      </p:ext>
    </p:extLst>
  </p:cSld>
  <p:clrMapOvr>
    <a:masterClrMapping/>
  </p:clrMapOvr>
  <mc:AlternateContent xmlns:mc="http://schemas.openxmlformats.org/markup-compatibility/2006" xmlns:p14="http://schemas.microsoft.com/office/powerpoint/2010/main">
    <mc:Choice Requires="p14">
      <p:transition p14:dur="100" advTm="3000">
        <p:cut/>
      </p:transition>
    </mc:Choice>
    <mc:Fallback xmlns="">
      <p:transition advTm="3000">
        <p:cu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0F324F4-F631-439A-9F2D-2E932B87D1BA}"/>
              </a:ext>
            </a:extLst>
          </p:cNvPr>
          <p:cNvPicPr>
            <a:picLocks noChangeAspect="1"/>
          </p:cNvPicPr>
          <p:nvPr/>
        </p:nvPicPr>
        <p:blipFill>
          <a:blip r:embed="rId2"/>
          <a:stretch>
            <a:fillRect/>
          </a:stretch>
        </p:blipFill>
        <p:spPr>
          <a:xfrm>
            <a:off x="5102266" y="2438314"/>
            <a:ext cx="1987468" cy="1981372"/>
          </a:xfrm>
          <a:prstGeom prst="rect">
            <a:avLst/>
          </a:prstGeom>
        </p:spPr>
      </p:pic>
    </p:spTree>
    <p:extLst>
      <p:ext uri="{BB962C8B-B14F-4D97-AF65-F5344CB8AC3E}">
        <p14:creationId xmlns:p14="http://schemas.microsoft.com/office/powerpoint/2010/main" val="1816278731"/>
      </p:ext>
    </p:extLst>
  </p:cSld>
  <p:clrMapOvr>
    <a:masterClrMapping/>
  </p:clrMapOvr>
  <mc:AlternateContent xmlns:mc="http://schemas.openxmlformats.org/markup-compatibility/2006" xmlns:p14="http://schemas.microsoft.com/office/powerpoint/2010/main">
    <mc:Choice Requires="p14">
      <p:transition p14:dur="100" advTm="3000">
        <p:cut/>
      </p:transition>
    </mc:Choice>
    <mc:Fallback xmlns="">
      <p:transition advTm="3000">
        <p:cu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3797308"/>
      </p:ext>
    </p:extLst>
  </p:cSld>
  <p:clrMapOvr>
    <a:masterClrMapping/>
  </p:clrMapOvr>
  <mc:AlternateContent xmlns:mc="http://schemas.openxmlformats.org/markup-compatibility/2006" xmlns:p14="http://schemas.microsoft.com/office/powerpoint/2010/main">
    <mc:Choice Requires="p14">
      <p:transition p14:dur="100" advTm="3000">
        <p:cut/>
      </p:transition>
    </mc:Choice>
    <mc:Fallback xmlns="">
      <p:transition advTm="3000">
        <p:cu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8A21A0-FA7C-4843-81F6-3ED4772C408A}"/>
              </a:ext>
            </a:extLst>
          </p:cNvPr>
          <p:cNvPicPr>
            <a:picLocks noChangeAspect="1"/>
          </p:cNvPicPr>
          <p:nvPr/>
        </p:nvPicPr>
        <p:blipFill>
          <a:blip r:embed="rId2"/>
          <a:stretch>
            <a:fillRect/>
          </a:stretch>
        </p:blipFill>
        <p:spPr>
          <a:xfrm>
            <a:off x="5102266" y="2438314"/>
            <a:ext cx="1987468" cy="1981372"/>
          </a:xfrm>
          <a:prstGeom prst="rect">
            <a:avLst/>
          </a:prstGeom>
        </p:spPr>
      </p:pic>
    </p:spTree>
    <p:extLst>
      <p:ext uri="{BB962C8B-B14F-4D97-AF65-F5344CB8AC3E}">
        <p14:creationId xmlns:p14="http://schemas.microsoft.com/office/powerpoint/2010/main" val="3925712993"/>
      </p:ext>
    </p:extLst>
  </p:cSld>
  <p:clrMapOvr>
    <a:masterClrMapping/>
  </p:clrMapOvr>
  <mc:AlternateContent xmlns:mc="http://schemas.openxmlformats.org/markup-compatibility/2006" xmlns:p14="http://schemas.microsoft.com/office/powerpoint/2010/main">
    <mc:Choice Requires="p14">
      <p:transition p14:dur="100" advTm="3000">
        <p:cut/>
      </p:transition>
    </mc:Choice>
    <mc:Fallback xmlns="">
      <p:transition advTm="3000">
        <p:cu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alpha val="96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6324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6FAF0E-BA9F-45AD-9421-DDEEAE2CA559}"/>
              </a:ext>
            </a:extLst>
          </p:cNvPr>
          <p:cNvPicPr>
            <a:picLocks noChangeAspect="1"/>
          </p:cNvPicPr>
          <p:nvPr/>
        </p:nvPicPr>
        <p:blipFill>
          <a:blip r:embed="rId2"/>
          <a:stretch>
            <a:fillRect/>
          </a:stretch>
        </p:blipFill>
        <p:spPr>
          <a:xfrm>
            <a:off x="-148225" y="883930"/>
            <a:ext cx="12488450" cy="480561"/>
          </a:xfrm>
          <a:prstGeom prst="rect">
            <a:avLst/>
          </a:prstGeom>
        </p:spPr>
      </p:pic>
      <p:pic>
        <p:nvPicPr>
          <p:cNvPr id="2" name="Picture 1">
            <a:extLst>
              <a:ext uri="{FF2B5EF4-FFF2-40B4-BE49-F238E27FC236}">
                <a16:creationId xmlns:a16="http://schemas.microsoft.com/office/drawing/2014/main" id="{8D0CD9E5-5723-4BB8-8F42-0CDC56D9DC76}"/>
              </a:ext>
            </a:extLst>
          </p:cNvPr>
          <p:cNvPicPr>
            <a:picLocks noChangeAspect="1"/>
          </p:cNvPicPr>
          <p:nvPr/>
        </p:nvPicPr>
        <p:blipFill>
          <a:blip r:embed="rId3"/>
          <a:stretch>
            <a:fillRect/>
          </a:stretch>
        </p:blipFill>
        <p:spPr>
          <a:xfrm>
            <a:off x="5460692" y="2654645"/>
            <a:ext cx="506347" cy="506347"/>
          </a:xfrm>
          <a:prstGeom prst="rect">
            <a:avLst/>
          </a:prstGeom>
        </p:spPr>
      </p:pic>
      <p:pic>
        <p:nvPicPr>
          <p:cNvPr id="5" name="Picture 4">
            <a:extLst>
              <a:ext uri="{FF2B5EF4-FFF2-40B4-BE49-F238E27FC236}">
                <a16:creationId xmlns:a16="http://schemas.microsoft.com/office/drawing/2014/main" id="{ECEC4D68-49FE-481B-8E1E-8C4CEC9718AE}"/>
              </a:ext>
            </a:extLst>
          </p:cNvPr>
          <p:cNvPicPr>
            <a:picLocks noChangeAspect="1"/>
          </p:cNvPicPr>
          <p:nvPr/>
        </p:nvPicPr>
        <p:blipFill>
          <a:blip r:embed="rId4"/>
          <a:stretch>
            <a:fillRect/>
          </a:stretch>
        </p:blipFill>
        <p:spPr>
          <a:xfrm>
            <a:off x="5313035" y="4236625"/>
            <a:ext cx="553235" cy="551538"/>
          </a:xfrm>
          <a:prstGeom prst="rect">
            <a:avLst/>
          </a:prstGeom>
        </p:spPr>
      </p:pic>
      <p:sp>
        <p:nvSpPr>
          <p:cNvPr id="6" name="TextBox 5">
            <a:extLst>
              <a:ext uri="{FF2B5EF4-FFF2-40B4-BE49-F238E27FC236}">
                <a16:creationId xmlns:a16="http://schemas.microsoft.com/office/drawing/2014/main" id="{C58D1335-7C02-4E65-8E43-D8BDA8F98F6C}"/>
              </a:ext>
            </a:extLst>
          </p:cNvPr>
          <p:cNvSpPr txBox="1"/>
          <p:nvPr/>
        </p:nvSpPr>
        <p:spPr>
          <a:xfrm>
            <a:off x="1457298" y="162928"/>
            <a:ext cx="11024887" cy="954107"/>
          </a:xfrm>
          <a:prstGeom prst="rect">
            <a:avLst/>
          </a:prstGeom>
          <a:noFill/>
        </p:spPr>
        <p:txBody>
          <a:bodyPr wrap="square" rtlCol="0">
            <a:spAutoFit/>
          </a:bodyPr>
          <a:lstStyle/>
          <a:p>
            <a:pPr lvl="0">
              <a:defRPr/>
            </a:pPr>
            <a:r>
              <a:rPr lang="en-GB" sz="2800" dirty="0">
                <a:solidFill>
                  <a:srgbClr val="FFC000"/>
                </a:solidFill>
              </a:rPr>
              <a:t>If wired for an EEG during previous task your average</a:t>
            </a:r>
          </a:p>
          <a:p>
            <a:pPr lvl="0">
              <a:defRPr/>
            </a:pPr>
            <a:r>
              <a:rPr lang="en-GB" sz="2800" b="1" dirty="0">
                <a:solidFill>
                  <a:srgbClr val="FFC000"/>
                </a:solidFill>
              </a:rPr>
              <a:t>Event-Related Potential’s </a:t>
            </a:r>
            <a:r>
              <a:rPr lang="en-GB" sz="2800" dirty="0">
                <a:solidFill>
                  <a:srgbClr val="FFC000"/>
                </a:solidFill>
              </a:rPr>
              <a:t>(ERP’s) would peak something like this:</a:t>
            </a:r>
          </a:p>
        </p:txBody>
      </p:sp>
      <mc:AlternateContent xmlns:mc="http://schemas.openxmlformats.org/markup-compatibility/2006" xmlns:p14="http://schemas.microsoft.com/office/powerpoint/2010/main">
        <mc:Choice Requires="p14">
          <p:contentPart p14:bwMode="auto" r:id="rId5">
            <p14:nvContentPartPr>
              <p14:cNvPr id="27" name="Ink 26">
                <a:extLst>
                  <a:ext uri="{FF2B5EF4-FFF2-40B4-BE49-F238E27FC236}">
                    <a16:creationId xmlns:a16="http://schemas.microsoft.com/office/drawing/2014/main" id="{8A9D2C4F-D87A-4BF4-A089-3E4A7E0EDC40}"/>
                  </a:ext>
                </a:extLst>
              </p14:cNvPr>
              <p14:cNvContentPartPr/>
              <p14:nvPr/>
            </p14:nvContentPartPr>
            <p14:xfrm rot="221014">
              <a:off x="2360466" y="3298409"/>
              <a:ext cx="6706800" cy="2539440"/>
            </p14:xfrm>
          </p:contentPart>
        </mc:Choice>
        <mc:Fallback xmlns="">
          <p:pic>
            <p:nvPicPr>
              <p:cNvPr id="27" name="Ink 26">
                <a:extLst>
                  <a:ext uri="{FF2B5EF4-FFF2-40B4-BE49-F238E27FC236}">
                    <a16:creationId xmlns:a16="http://schemas.microsoft.com/office/drawing/2014/main" id="{8A9D2C4F-D87A-4BF4-A089-3E4A7E0EDC40}"/>
                  </a:ext>
                </a:extLst>
              </p:cNvPr>
              <p:cNvPicPr/>
              <p:nvPr/>
            </p:nvPicPr>
            <p:blipFill>
              <a:blip r:embed="rId6"/>
              <a:stretch>
                <a:fillRect/>
              </a:stretch>
            </p:blipFill>
            <p:spPr>
              <a:xfrm rot="221014">
                <a:off x="2324826" y="3262764"/>
                <a:ext cx="6778440" cy="2611090"/>
              </a:xfrm>
              <a:prstGeom prst="rect">
                <a:avLst/>
              </a:prstGeom>
            </p:spPr>
          </p:pic>
        </mc:Fallback>
      </mc:AlternateContent>
      <p:sp>
        <p:nvSpPr>
          <p:cNvPr id="30" name="TextBox 29">
            <a:extLst>
              <a:ext uri="{FF2B5EF4-FFF2-40B4-BE49-F238E27FC236}">
                <a16:creationId xmlns:a16="http://schemas.microsoft.com/office/drawing/2014/main" id="{0A9115C1-99C0-406F-B4B5-3BB06E5BE5E5}"/>
              </a:ext>
            </a:extLst>
          </p:cNvPr>
          <p:cNvSpPr txBox="1"/>
          <p:nvPr/>
        </p:nvSpPr>
        <p:spPr>
          <a:xfrm>
            <a:off x="2159045" y="5367757"/>
            <a:ext cx="7109639" cy="369332"/>
          </a:xfrm>
          <a:prstGeom prst="rect">
            <a:avLst/>
          </a:prstGeom>
          <a:noFill/>
        </p:spPr>
        <p:txBody>
          <a:bodyPr wrap="none" rtlCol="0">
            <a:spAutoFit/>
          </a:bodyPr>
          <a:lstStyle/>
          <a:p>
            <a:r>
              <a:rPr lang="en-GB" dirty="0">
                <a:solidFill>
                  <a:srgbClr val="0070C0"/>
                </a:solidFill>
              </a:rPr>
              <a:t>__________________________________________________________</a:t>
            </a:r>
          </a:p>
        </p:txBody>
      </p:sp>
      <p:cxnSp>
        <p:nvCxnSpPr>
          <p:cNvPr id="36" name="Straight Connector 35">
            <a:extLst>
              <a:ext uri="{FF2B5EF4-FFF2-40B4-BE49-F238E27FC236}">
                <a16:creationId xmlns:a16="http://schemas.microsoft.com/office/drawing/2014/main" id="{E1418B3D-1701-4227-80C6-BBFCF9FC3085}"/>
              </a:ext>
            </a:extLst>
          </p:cNvPr>
          <p:cNvCxnSpPr/>
          <p:nvPr/>
        </p:nvCxnSpPr>
        <p:spPr>
          <a:xfrm>
            <a:off x="5402711" y="5668704"/>
            <a:ext cx="0" cy="381965"/>
          </a:xfrm>
          <a:prstGeom prst="line">
            <a:avLst/>
          </a:prstGeom>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440EF4A7-43F4-4143-8844-2DC428A8385F}"/>
              </a:ext>
            </a:extLst>
          </p:cNvPr>
          <p:cNvSpPr txBox="1"/>
          <p:nvPr/>
        </p:nvSpPr>
        <p:spPr>
          <a:xfrm>
            <a:off x="5077141" y="5892523"/>
            <a:ext cx="651140" cy="461665"/>
          </a:xfrm>
          <a:prstGeom prst="rect">
            <a:avLst/>
          </a:prstGeom>
          <a:noFill/>
        </p:spPr>
        <p:txBody>
          <a:bodyPr wrap="none" rtlCol="0">
            <a:spAutoFit/>
          </a:bodyPr>
          <a:lstStyle/>
          <a:p>
            <a:r>
              <a:rPr lang="en-GB" sz="2400" dirty="0">
                <a:solidFill>
                  <a:schemeClr val="bg1"/>
                </a:solidFill>
              </a:rPr>
              <a:t>300</a:t>
            </a:r>
          </a:p>
        </p:txBody>
      </p:sp>
      <p:cxnSp>
        <p:nvCxnSpPr>
          <p:cNvPr id="39" name="Straight Connector 38">
            <a:extLst>
              <a:ext uri="{FF2B5EF4-FFF2-40B4-BE49-F238E27FC236}">
                <a16:creationId xmlns:a16="http://schemas.microsoft.com/office/drawing/2014/main" id="{7D54EA5C-8931-4AEE-8B8E-9A194B6CDA4F}"/>
              </a:ext>
            </a:extLst>
          </p:cNvPr>
          <p:cNvCxnSpPr>
            <a:cxnSpLocks/>
          </p:cNvCxnSpPr>
          <p:nvPr/>
        </p:nvCxnSpPr>
        <p:spPr>
          <a:xfrm flipH="1" flipV="1">
            <a:off x="2285818" y="2713704"/>
            <a:ext cx="1" cy="3708286"/>
          </a:xfrm>
          <a:prstGeom prst="line">
            <a:avLst/>
          </a:prstGeom>
        </p:spPr>
        <p:style>
          <a:lnRef idx="3">
            <a:schemeClr val="accent1"/>
          </a:lnRef>
          <a:fillRef idx="0">
            <a:schemeClr val="accent1"/>
          </a:fillRef>
          <a:effectRef idx="2">
            <a:schemeClr val="accent1"/>
          </a:effectRef>
          <a:fontRef idx="minor">
            <a:schemeClr val="tx1"/>
          </a:fontRef>
        </p:style>
      </p:cxnSp>
      <p:pic>
        <p:nvPicPr>
          <p:cNvPr id="42" name="Picture 41">
            <a:extLst>
              <a:ext uri="{FF2B5EF4-FFF2-40B4-BE49-F238E27FC236}">
                <a16:creationId xmlns:a16="http://schemas.microsoft.com/office/drawing/2014/main" id="{B935187E-37D9-478F-8BBC-D6EDF6561F36}"/>
              </a:ext>
            </a:extLst>
          </p:cNvPr>
          <p:cNvPicPr>
            <a:picLocks noChangeAspect="1"/>
          </p:cNvPicPr>
          <p:nvPr/>
        </p:nvPicPr>
        <p:blipFill>
          <a:blip r:embed="rId7"/>
          <a:stretch>
            <a:fillRect/>
          </a:stretch>
        </p:blipFill>
        <p:spPr>
          <a:xfrm>
            <a:off x="7716627" y="1715615"/>
            <a:ext cx="4017895" cy="3019819"/>
          </a:xfrm>
          <a:prstGeom prst="rect">
            <a:avLst/>
          </a:prstGeom>
        </p:spPr>
      </p:pic>
      <p:sp>
        <p:nvSpPr>
          <p:cNvPr id="43" name="TextBox 42">
            <a:extLst>
              <a:ext uri="{FF2B5EF4-FFF2-40B4-BE49-F238E27FC236}">
                <a16:creationId xmlns:a16="http://schemas.microsoft.com/office/drawing/2014/main" id="{68AC3C77-37C1-4175-BF17-20E274A02776}"/>
              </a:ext>
            </a:extLst>
          </p:cNvPr>
          <p:cNvSpPr txBox="1"/>
          <p:nvPr/>
        </p:nvSpPr>
        <p:spPr>
          <a:xfrm>
            <a:off x="547080" y="3160992"/>
            <a:ext cx="2022462" cy="1323439"/>
          </a:xfrm>
          <a:prstGeom prst="rect">
            <a:avLst/>
          </a:prstGeom>
          <a:noFill/>
        </p:spPr>
        <p:txBody>
          <a:bodyPr wrap="square" rtlCol="0">
            <a:spAutoFit/>
          </a:bodyPr>
          <a:lstStyle/>
          <a:p>
            <a:r>
              <a:rPr lang="en-GB" sz="2400" dirty="0">
                <a:solidFill>
                  <a:srgbClr val="FFC000"/>
                </a:solidFill>
              </a:rPr>
              <a:t>Amplitude</a:t>
            </a:r>
          </a:p>
          <a:p>
            <a:endParaRPr lang="en-GB" sz="800" dirty="0">
              <a:solidFill>
                <a:schemeClr val="bg1"/>
              </a:solidFill>
            </a:endParaRPr>
          </a:p>
          <a:p>
            <a:r>
              <a:rPr lang="en-GB" sz="2400" dirty="0">
                <a:solidFill>
                  <a:schemeClr val="bg1"/>
                </a:solidFill>
              </a:rPr>
              <a:t>(Strength of Response)</a:t>
            </a:r>
          </a:p>
        </p:txBody>
      </p:sp>
      <p:sp>
        <p:nvSpPr>
          <p:cNvPr id="44" name="TextBox 43">
            <a:extLst>
              <a:ext uri="{FF2B5EF4-FFF2-40B4-BE49-F238E27FC236}">
                <a16:creationId xmlns:a16="http://schemas.microsoft.com/office/drawing/2014/main" id="{1B834B7F-0271-4241-A476-952E3194B858}"/>
              </a:ext>
            </a:extLst>
          </p:cNvPr>
          <p:cNvSpPr txBox="1"/>
          <p:nvPr/>
        </p:nvSpPr>
        <p:spPr>
          <a:xfrm>
            <a:off x="4051171" y="6191158"/>
            <a:ext cx="2819041" cy="461665"/>
          </a:xfrm>
          <a:prstGeom prst="rect">
            <a:avLst/>
          </a:prstGeom>
          <a:noFill/>
        </p:spPr>
        <p:txBody>
          <a:bodyPr wrap="none" rtlCol="0">
            <a:spAutoFit/>
          </a:bodyPr>
          <a:lstStyle/>
          <a:p>
            <a:r>
              <a:rPr lang="en-GB" sz="2400" dirty="0">
                <a:solidFill>
                  <a:srgbClr val="FFC000"/>
                </a:solidFill>
              </a:rPr>
              <a:t>Time</a:t>
            </a:r>
            <a:r>
              <a:rPr lang="en-GB" sz="2400" dirty="0">
                <a:solidFill>
                  <a:schemeClr val="bg1"/>
                </a:solidFill>
              </a:rPr>
              <a:t>    (Milliseconds)</a:t>
            </a:r>
          </a:p>
        </p:txBody>
      </p:sp>
      <p:cxnSp>
        <p:nvCxnSpPr>
          <p:cNvPr id="7" name="Straight Arrow Connector 6">
            <a:extLst>
              <a:ext uri="{FF2B5EF4-FFF2-40B4-BE49-F238E27FC236}">
                <a16:creationId xmlns:a16="http://schemas.microsoft.com/office/drawing/2014/main" id="{44A59907-C0AC-40EC-B89A-723A9925676E}"/>
              </a:ext>
            </a:extLst>
          </p:cNvPr>
          <p:cNvCxnSpPr>
            <a:cxnSpLocks/>
            <a:stCxn id="37" idx="0"/>
            <a:endCxn id="37" idx="0"/>
          </p:cNvCxnSpPr>
          <p:nvPr/>
        </p:nvCxnSpPr>
        <p:spPr>
          <a:xfrm>
            <a:off x="5402711" y="5892523"/>
            <a:ext cx="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mc:AlternateContent xmlns:mc="http://schemas.openxmlformats.org/markup-compatibility/2006" xmlns:p14="http://schemas.microsoft.com/office/powerpoint/2010/main" xmlns:aink="http://schemas.microsoft.com/office/drawing/2016/ink">
        <mc:Choice Requires="p14 aink">
          <p:contentPart p14:bwMode="auto" r:id="rId8">
            <p14:nvContentPartPr>
              <p14:cNvPr id="10" name="Ink 9">
                <a:extLst>
                  <a:ext uri="{FF2B5EF4-FFF2-40B4-BE49-F238E27FC236}">
                    <a16:creationId xmlns:a16="http://schemas.microsoft.com/office/drawing/2014/main" id="{3E2822DE-F62A-4761-A5FE-E13EE3692216}"/>
                  </a:ext>
                </a:extLst>
              </p14:cNvPr>
              <p14:cNvContentPartPr/>
              <p14:nvPr/>
            </p14:nvContentPartPr>
            <p14:xfrm>
              <a:off x="6820274" y="3062387"/>
              <a:ext cx="360" cy="360"/>
            </p14:xfrm>
          </p:contentPart>
        </mc:Choice>
        <mc:Fallback xmlns="">
          <p:pic>
            <p:nvPicPr>
              <p:cNvPr id="10" name="Ink 9">
                <a:extLst>
                  <a:ext uri="{FF2B5EF4-FFF2-40B4-BE49-F238E27FC236}">
                    <a16:creationId xmlns:a16="http://schemas.microsoft.com/office/drawing/2014/main" xmlns="" xmlns:aink="http://schemas.microsoft.com/office/drawing/2016/ink" xmlns:p14="http://schemas.microsoft.com/office/powerpoint/2010/main" id="{3E2822DE-F62A-4761-A5FE-E13EE3692216}"/>
                  </a:ext>
                </a:extLst>
              </p:cNvPr>
              <p:cNvPicPr/>
              <p:nvPr/>
            </p:nvPicPr>
            <p:blipFill>
              <a:blip r:embed="rId9"/>
              <a:stretch>
                <a:fillRect/>
              </a:stretch>
            </p:blipFill>
            <p:spPr>
              <a:xfrm>
                <a:off x="6802634" y="3044387"/>
                <a:ext cx="3600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15" name="Ink 14">
                <a:extLst>
                  <a:ext uri="{FF2B5EF4-FFF2-40B4-BE49-F238E27FC236}">
                    <a16:creationId xmlns:a16="http://schemas.microsoft.com/office/drawing/2014/main" id="{0F3EFE2E-6296-42FC-8F0E-AB35EA05FB41}"/>
                  </a:ext>
                </a:extLst>
              </p14:cNvPr>
              <p14:cNvContentPartPr/>
              <p14:nvPr/>
            </p14:nvContentPartPr>
            <p14:xfrm>
              <a:off x="1186994" y="3908027"/>
              <a:ext cx="2880" cy="360"/>
            </p14:xfrm>
          </p:contentPart>
        </mc:Choice>
        <mc:Fallback xmlns="">
          <p:pic>
            <p:nvPicPr>
              <p:cNvPr id="15" name="Ink 14">
                <a:extLst>
                  <a:ext uri="{FF2B5EF4-FFF2-40B4-BE49-F238E27FC236}">
                    <a16:creationId xmlns:a16="http://schemas.microsoft.com/office/drawing/2014/main" xmlns="" xmlns:aink="http://schemas.microsoft.com/office/drawing/2016/ink" xmlns:p14="http://schemas.microsoft.com/office/powerpoint/2010/main" id="{0F3EFE2E-6296-42FC-8F0E-AB35EA05FB41}"/>
                  </a:ext>
                </a:extLst>
              </p:cNvPr>
              <p:cNvPicPr/>
              <p:nvPr/>
            </p:nvPicPr>
            <p:blipFill>
              <a:blip r:embed="rId11"/>
              <a:stretch>
                <a:fillRect/>
              </a:stretch>
            </p:blipFill>
            <p:spPr>
              <a:xfrm>
                <a:off x="1169354" y="3890027"/>
                <a:ext cx="3852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2">
            <p14:nvContentPartPr>
              <p14:cNvPr id="20" name="Ink 19">
                <a:extLst>
                  <a:ext uri="{FF2B5EF4-FFF2-40B4-BE49-F238E27FC236}">
                    <a16:creationId xmlns:a16="http://schemas.microsoft.com/office/drawing/2014/main" id="{46DF1B9F-CD70-43B0-8AC6-C32557088856}"/>
                  </a:ext>
                </a:extLst>
              </p14:cNvPr>
              <p14:cNvContentPartPr/>
              <p14:nvPr/>
            </p14:nvContentPartPr>
            <p14:xfrm>
              <a:off x="12813914" y="4064267"/>
              <a:ext cx="360" cy="64800"/>
            </p14:xfrm>
          </p:contentPart>
        </mc:Choice>
        <mc:Fallback xmlns="">
          <p:pic>
            <p:nvPicPr>
              <p:cNvPr id="20" name="Ink 19">
                <a:extLst>
                  <a:ext uri="{FF2B5EF4-FFF2-40B4-BE49-F238E27FC236}">
                    <a16:creationId xmlns:a16="http://schemas.microsoft.com/office/drawing/2014/main" xmlns="" xmlns:aink="http://schemas.microsoft.com/office/drawing/2016/ink" xmlns:p14="http://schemas.microsoft.com/office/powerpoint/2010/main" id="{46DF1B9F-CD70-43B0-8AC6-C32557088856}"/>
                  </a:ext>
                </a:extLst>
              </p:cNvPr>
              <p:cNvPicPr/>
              <p:nvPr/>
            </p:nvPicPr>
            <p:blipFill>
              <a:blip r:embed="rId13"/>
              <a:stretch>
                <a:fillRect/>
              </a:stretch>
            </p:blipFill>
            <p:spPr>
              <a:xfrm>
                <a:off x="12778274" y="4028267"/>
                <a:ext cx="72000" cy="136440"/>
              </a:xfrm>
              <a:prstGeom prst="rect">
                <a:avLst/>
              </a:prstGeom>
            </p:spPr>
          </p:pic>
        </mc:Fallback>
      </mc:AlternateContent>
    </p:spTree>
    <p:extLst>
      <p:ext uri="{BB962C8B-B14F-4D97-AF65-F5344CB8AC3E}">
        <p14:creationId xmlns:p14="http://schemas.microsoft.com/office/powerpoint/2010/main" val="33130248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65C46DB-1BB1-4CF3-911F-DDBF54EEF7ED}"/>
              </a:ext>
            </a:extLst>
          </p:cNvPr>
          <p:cNvPicPr>
            <a:picLocks noChangeAspect="1"/>
          </p:cNvPicPr>
          <p:nvPr/>
        </p:nvPicPr>
        <p:blipFill>
          <a:blip r:embed="rId3"/>
          <a:stretch>
            <a:fillRect/>
          </a:stretch>
        </p:blipFill>
        <p:spPr>
          <a:xfrm>
            <a:off x="7801897" y="4265941"/>
            <a:ext cx="3634805" cy="2267165"/>
          </a:xfrm>
          <a:prstGeom prst="rect">
            <a:avLst/>
          </a:prstGeom>
        </p:spPr>
      </p:pic>
      <p:sp>
        <p:nvSpPr>
          <p:cNvPr id="2" name="TextBox 1">
            <a:extLst>
              <a:ext uri="{FF2B5EF4-FFF2-40B4-BE49-F238E27FC236}">
                <a16:creationId xmlns:a16="http://schemas.microsoft.com/office/drawing/2014/main" id="{CED84D83-AD0C-473F-9059-E8A2B0133B07}"/>
              </a:ext>
            </a:extLst>
          </p:cNvPr>
          <p:cNvSpPr txBox="1"/>
          <p:nvPr/>
        </p:nvSpPr>
        <p:spPr>
          <a:xfrm>
            <a:off x="-116783" y="762883"/>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192780" y="167731"/>
            <a:ext cx="10974543"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solidFill>
                  <a:srgbClr val="FFC000"/>
                </a:solidFill>
                <a:latin typeface="Calibri" panose="020F0502020204030204"/>
              </a:rPr>
              <a:t>The Oddball Task &amp; Event-Related Potential’s (ERP’s)</a:t>
            </a:r>
            <a:endParaRPr kumimoji="0" lang="en-GB" sz="40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DD79F62-7C67-44F1-9D95-B9DCBF344E33}"/>
              </a:ext>
            </a:extLst>
          </p:cNvPr>
          <p:cNvSpPr txBox="1"/>
          <p:nvPr/>
        </p:nvSpPr>
        <p:spPr>
          <a:xfrm>
            <a:off x="707798" y="1132215"/>
            <a:ext cx="10878777" cy="3662541"/>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chemeClr val="bg1"/>
                </a:solidFill>
              </a:rPr>
              <a:t>Brain waves detected by Electroencephalogram (EEG) – provide useful method for studying ERP’s</a:t>
            </a:r>
          </a:p>
          <a:p>
            <a:pPr marL="342900" indent="-342900">
              <a:buFont typeface="Arial" panose="020B0604020202020204" pitchFamily="34" charset="0"/>
              <a:buChar char="•"/>
            </a:pPr>
            <a:endParaRPr lang="en-GB" sz="1000" dirty="0">
              <a:solidFill>
                <a:schemeClr val="bg1"/>
              </a:solidFill>
            </a:endParaRPr>
          </a:p>
          <a:p>
            <a:pPr marL="342900" indent="-342900">
              <a:buFont typeface="Arial" panose="020B0604020202020204" pitchFamily="34" charset="0"/>
              <a:buChar char="•"/>
            </a:pPr>
            <a:r>
              <a:rPr lang="en-GB" sz="2400" dirty="0">
                <a:solidFill>
                  <a:schemeClr val="bg1"/>
                </a:solidFill>
              </a:rPr>
              <a:t>ERP’s are seen when presented with stimulus (e.g. tone/image) &amp; signal a neural response to stimulus processing </a:t>
            </a:r>
          </a:p>
          <a:p>
            <a:pPr marL="171450" indent="-171450">
              <a:buFont typeface="Arial" panose="020B0604020202020204" pitchFamily="34" charset="0"/>
              <a:buChar char="•"/>
            </a:pPr>
            <a:endParaRPr lang="en-GB" sz="1000" dirty="0">
              <a:solidFill>
                <a:schemeClr val="bg1"/>
              </a:solidFill>
            </a:endParaRPr>
          </a:p>
          <a:p>
            <a:pPr marL="342900" indent="-342900">
              <a:buFont typeface="Arial" panose="020B0604020202020204" pitchFamily="34" charset="0"/>
              <a:buChar char="•"/>
            </a:pPr>
            <a:r>
              <a:rPr lang="en-GB" sz="2400" dirty="0">
                <a:solidFill>
                  <a:srgbClr val="FFC000"/>
                </a:solidFill>
              </a:rPr>
              <a:t>Kiehl investigated the ‘mystery brain wave’ of the psychopath – the P3:</a:t>
            </a:r>
          </a:p>
          <a:p>
            <a:pPr marL="171450" indent="-171450">
              <a:buFont typeface="Arial" panose="020B0604020202020204" pitchFamily="34" charset="0"/>
              <a:buChar char="•"/>
            </a:pPr>
            <a:endParaRPr lang="en-GB" sz="1000" dirty="0">
              <a:solidFill>
                <a:schemeClr val="bg1"/>
              </a:solidFill>
            </a:endParaRPr>
          </a:p>
          <a:p>
            <a:pPr marL="342900" indent="-342900">
              <a:buFont typeface="Arial" panose="020B0604020202020204" pitchFamily="34" charset="0"/>
              <a:buChar char="•"/>
            </a:pPr>
            <a:r>
              <a:rPr lang="en-GB" sz="2400" dirty="0">
                <a:solidFill>
                  <a:schemeClr val="bg1"/>
                </a:solidFill>
              </a:rPr>
              <a:t>Kiehl studied psychopaths’ responses to the </a:t>
            </a:r>
            <a:r>
              <a:rPr lang="en-GB" sz="2400" dirty="0">
                <a:solidFill>
                  <a:srgbClr val="00B0F0"/>
                </a:solidFill>
              </a:rPr>
              <a:t>Oddball Task </a:t>
            </a:r>
            <a:r>
              <a:rPr lang="en-GB" sz="2400" dirty="0">
                <a:solidFill>
                  <a:schemeClr val="bg1"/>
                </a:solidFill>
              </a:rPr>
              <a:t>where listened to series of same pitched tones. On hearing higher pitched tone, required to hit button</a:t>
            </a:r>
          </a:p>
          <a:p>
            <a:pPr marL="171450" indent="-171450">
              <a:buFont typeface="Arial" panose="020B0604020202020204" pitchFamily="34" charset="0"/>
              <a:buChar char="•"/>
            </a:pPr>
            <a:endParaRPr lang="en-GB" sz="1000" dirty="0">
              <a:solidFill>
                <a:schemeClr val="bg1"/>
              </a:solidFill>
            </a:endParaRPr>
          </a:p>
          <a:p>
            <a:pPr marL="342900" indent="-342900">
              <a:buFont typeface="Arial" panose="020B0604020202020204" pitchFamily="34" charset="0"/>
              <a:buChar char="•"/>
            </a:pPr>
            <a:r>
              <a:rPr lang="en-GB" sz="2400" dirty="0">
                <a:solidFill>
                  <a:schemeClr val="bg1"/>
                </a:solidFill>
              </a:rPr>
              <a:t>‘Oddball tone’ produces distinctive brainwave pattern to the ERP</a:t>
            </a:r>
          </a:p>
        </p:txBody>
      </p:sp>
      <p:pic>
        <p:nvPicPr>
          <p:cNvPr id="5" name="Picture 4">
            <a:extLst>
              <a:ext uri="{FF2B5EF4-FFF2-40B4-BE49-F238E27FC236}">
                <a16:creationId xmlns:a16="http://schemas.microsoft.com/office/drawing/2014/main" id="{6C634FDF-902D-4CF9-9796-F67D63E7BC17}"/>
              </a:ext>
            </a:extLst>
          </p:cNvPr>
          <p:cNvPicPr>
            <a:picLocks noChangeAspect="1"/>
          </p:cNvPicPr>
          <p:nvPr/>
        </p:nvPicPr>
        <p:blipFill>
          <a:blip r:embed="rId4"/>
          <a:stretch>
            <a:fillRect/>
          </a:stretch>
        </p:blipFill>
        <p:spPr>
          <a:xfrm>
            <a:off x="1902760" y="4917116"/>
            <a:ext cx="4515403" cy="1615990"/>
          </a:xfrm>
          <a:prstGeom prst="rect">
            <a:avLst/>
          </a:prstGeom>
        </p:spPr>
      </p:pic>
      <p:sp>
        <p:nvSpPr>
          <p:cNvPr id="6" name="Rectangle 5">
            <a:extLst>
              <a:ext uri="{FF2B5EF4-FFF2-40B4-BE49-F238E27FC236}">
                <a16:creationId xmlns:a16="http://schemas.microsoft.com/office/drawing/2014/main" id="{8FAF0B38-F291-496D-B3C5-ED212FE80F90}"/>
              </a:ext>
            </a:extLst>
          </p:cNvPr>
          <p:cNvSpPr/>
          <p:nvPr/>
        </p:nvSpPr>
        <p:spPr>
          <a:xfrm>
            <a:off x="4882977" y="6229581"/>
            <a:ext cx="1484702" cy="215444"/>
          </a:xfrm>
          <a:prstGeom prst="rect">
            <a:avLst/>
          </a:prstGeom>
        </p:spPr>
        <p:txBody>
          <a:bodyPr wrap="none">
            <a:spAutoFit/>
          </a:bodyPr>
          <a:lstStyle/>
          <a:p>
            <a:r>
              <a:rPr lang="en-GB" sz="800" dirty="0"/>
              <a:t>(Haider &amp; Fazel-</a:t>
            </a:r>
            <a:r>
              <a:rPr lang="en-GB" sz="800" dirty="0" err="1"/>
              <a:t>Rezai</a:t>
            </a:r>
            <a:r>
              <a:rPr lang="en-GB" sz="800" dirty="0"/>
              <a:t> 2017: 21)</a:t>
            </a:r>
          </a:p>
        </p:txBody>
      </p:sp>
    </p:spTree>
    <p:extLst>
      <p:ext uri="{BB962C8B-B14F-4D97-AF65-F5344CB8AC3E}">
        <p14:creationId xmlns:p14="http://schemas.microsoft.com/office/powerpoint/2010/main" val="5887814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86309" y="230286"/>
            <a:ext cx="12211613"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solidFill>
                  <a:srgbClr val="FFC000"/>
                </a:solidFill>
                <a:latin typeface="Calibri Light" panose="020F0302020204030204" pitchFamily="34" charset="0"/>
                <a:cs typeface="Calibri Light" panose="020F0302020204030204" pitchFamily="34" charset="0"/>
              </a:rPr>
              <a:t>P3: An Automatic Response to Important or Novel Stimuli</a:t>
            </a:r>
            <a:endPar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9947EA55-B52D-456B-BB59-C4D278BD48C9}"/>
              </a:ext>
            </a:extLst>
          </p:cNvPr>
          <p:cNvPicPr>
            <a:picLocks noChangeAspect="1"/>
          </p:cNvPicPr>
          <p:nvPr/>
        </p:nvPicPr>
        <p:blipFill>
          <a:blip r:embed="rId3"/>
          <a:stretch>
            <a:fillRect/>
          </a:stretch>
        </p:blipFill>
        <p:spPr>
          <a:xfrm>
            <a:off x="3043518" y="1503829"/>
            <a:ext cx="6104964" cy="49772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Rectangle 7">
            <a:extLst>
              <a:ext uri="{FF2B5EF4-FFF2-40B4-BE49-F238E27FC236}">
                <a16:creationId xmlns:a16="http://schemas.microsoft.com/office/drawing/2014/main" id="{AD8CEDED-E8E0-47BF-987F-03519F42E805}"/>
              </a:ext>
            </a:extLst>
          </p:cNvPr>
          <p:cNvSpPr/>
          <p:nvPr/>
        </p:nvSpPr>
        <p:spPr>
          <a:xfrm>
            <a:off x="4504235" y="6481125"/>
            <a:ext cx="2831224" cy="215444"/>
          </a:xfrm>
          <a:prstGeom prst="rect">
            <a:avLst/>
          </a:prstGeom>
        </p:spPr>
        <p:txBody>
          <a:bodyPr wrap="none">
            <a:spAutoFit/>
          </a:bodyPr>
          <a:lstStyle/>
          <a:p>
            <a:r>
              <a:rPr lang="en-GB" sz="800" dirty="0">
                <a:solidFill>
                  <a:schemeClr val="bg1"/>
                </a:solidFill>
              </a:rPr>
              <a:t>http://neuromarca.com/blog/potenciales-de-accion-evocados/</a:t>
            </a:r>
          </a:p>
        </p:txBody>
      </p:sp>
    </p:spTree>
    <p:extLst>
      <p:ext uri="{BB962C8B-B14F-4D97-AF65-F5344CB8AC3E}">
        <p14:creationId xmlns:p14="http://schemas.microsoft.com/office/powerpoint/2010/main" val="9024010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86309" y="230286"/>
            <a:ext cx="622567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solidFill>
                  <a:srgbClr val="FFC000"/>
                </a:solidFill>
                <a:latin typeface="Calibri" panose="020F0502020204030204"/>
              </a:rPr>
              <a:t>Event Related Potential (ERP)</a:t>
            </a:r>
            <a:endParaRPr kumimoji="0" lang="en-GB" sz="40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06FA6E75-129C-4E71-BA99-34944D7D22EA}"/>
                  </a:ext>
                </a:extLst>
              </p14:cNvPr>
              <p14:cNvContentPartPr/>
              <p14:nvPr/>
            </p14:nvContentPartPr>
            <p14:xfrm>
              <a:off x="1874780" y="1983550"/>
              <a:ext cx="9105480" cy="4435200"/>
            </p14:xfrm>
          </p:contentPart>
        </mc:Choice>
        <mc:Fallback xmlns="">
          <p:pic>
            <p:nvPicPr>
              <p:cNvPr id="6" name="Ink 5">
                <a:extLst>
                  <a:ext uri="{FF2B5EF4-FFF2-40B4-BE49-F238E27FC236}">
                    <a16:creationId xmlns:a16="http://schemas.microsoft.com/office/drawing/2014/main" id="{06FA6E75-129C-4E71-BA99-34944D7D22EA}"/>
                  </a:ext>
                </a:extLst>
              </p:cNvPr>
              <p:cNvPicPr/>
              <p:nvPr/>
            </p:nvPicPr>
            <p:blipFill>
              <a:blip r:embed="rId4"/>
              <a:stretch>
                <a:fillRect/>
              </a:stretch>
            </p:blipFill>
            <p:spPr>
              <a:xfrm>
                <a:off x="1838780" y="1947910"/>
                <a:ext cx="9177120" cy="45068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E7683DBB-EE2F-4A29-8EB1-02B410A77F90}"/>
                  </a:ext>
                </a:extLst>
              </p14:cNvPr>
              <p14:cNvContentPartPr/>
              <p14:nvPr/>
            </p14:nvContentPartPr>
            <p14:xfrm>
              <a:off x="1730420" y="734350"/>
              <a:ext cx="360" cy="360"/>
            </p14:xfrm>
          </p:contentPart>
        </mc:Choice>
        <mc:Fallback xmlns="">
          <p:pic>
            <p:nvPicPr>
              <p:cNvPr id="8" name="Ink 7">
                <a:extLst>
                  <a:ext uri="{FF2B5EF4-FFF2-40B4-BE49-F238E27FC236}">
                    <a16:creationId xmlns:a16="http://schemas.microsoft.com/office/drawing/2014/main" id="{E7683DBB-EE2F-4A29-8EB1-02B410A77F90}"/>
                  </a:ext>
                </a:extLst>
              </p:cNvPr>
              <p:cNvPicPr/>
              <p:nvPr/>
            </p:nvPicPr>
            <p:blipFill>
              <a:blip r:embed="rId6"/>
              <a:stretch>
                <a:fillRect/>
              </a:stretch>
            </p:blipFill>
            <p:spPr>
              <a:xfrm>
                <a:off x="1694420" y="698710"/>
                <a:ext cx="72000" cy="72000"/>
              </a:xfrm>
              <a:prstGeom prst="rect">
                <a:avLst/>
              </a:prstGeom>
            </p:spPr>
          </p:pic>
        </mc:Fallback>
      </mc:AlternateContent>
      <p:sp>
        <p:nvSpPr>
          <p:cNvPr id="9" name="Rectangle 8">
            <a:extLst>
              <a:ext uri="{FF2B5EF4-FFF2-40B4-BE49-F238E27FC236}">
                <a16:creationId xmlns:a16="http://schemas.microsoft.com/office/drawing/2014/main" id="{863A22D5-07A8-4502-B3E1-8E6A4F3E6E82}"/>
              </a:ext>
            </a:extLst>
          </p:cNvPr>
          <p:cNvSpPr/>
          <p:nvPr/>
        </p:nvSpPr>
        <p:spPr>
          <a:xfrm>
            <a:off x="1811330" y="2076076"/>
            <a:ext cx="9349359" cy="4401205"/>
          </a:xfrm>
          <a:prstGeom prst="rect">
            <a:avLst/>
          </a:prstGeom>
        </p:spPr>
        <p:txBody>
          <a:bodyPr wrap="square">
            <a:spAutoFit/>
          </a:bodyPr>
          <a:lstStyle/>
          <a:p>
            <a:pPr lvl="0"/>
            <a:r>
              <a:rPr lang="en-GB" sz="2800" dirty="0">
                <a:solidFill>
                  <a:srgbClr val="FFC000"/>
                </a:solidFill>
              </a:rPr>
              <a:t>P3</a:t>
            </a:r>
            <a:r>
              <a:rPr lang="en-GB" sz="2800" dirty="0">
                <a:solidFill>
                  <a:prstClr val="white"/>
                </a:solidFill>
              </a:rPr>
              <a:t> refers to the 3</a:t>
            </a:r>
            <a:r>
              <a:rPr lang="en-GB" sz="2800" baseline="30000" dirty="0">
                <a:solidFill>
                  <a:prstClr val="white"/>
                </a:solidFill>
              </a:rPr>
              <a:t>rd</a:t>
            </a:r>
            <a:r>
              <a:rPr lang="en-GB" sz="2800" dirty="0">
                <a:solidFill>
                  <a:prstClr val="white"/>
                </a:solidFill>
              </a:rPr>
              <a:t> positive peak of the ERP (1</a:t>
            </a:r>
            <a:r>
              <a:rPr lang="en-GB" sz="2800" baseline="30000" dirty="0">
                <a:solidFill>
                  <a:prstClr val="white"/>
                </a:solidFill>
              </a:rPr>
              <a:t>st</a:t>
            </a:r>
            <a:r>
              <a:rPr lang="en-GB" sz="2800" dirty="0">
                <a:solidFill>
                  <a:prstClr val="white"/>
                </a:solidFill>
              </a:rPr>
              <a:t> neg. peak = N1)</a:t>
            </a:r>
          </a:p>
          <a:p>
            <a:pPr lvl="0"/>
            <a:r>
              <a:rPr lang="en-GB" sz="2800" dirty="0">
                <a:solidFill>
                  <a:prstClr val="white"/>
                </a:solidFill>
              </a:rPr>
              <a:t>Much studied due to diagnostic characteristics in many research areas</a:t>
            </a:r>
          </a:p>
          <a:p>
            <a:pPr lvl="0"/>
            <a:r>
              <a:rPr lang="en-GB" sz="2800" dirty="0">
                <a:solidFill>
                  <a:prstClr val="white"/>
                </a:solidFill>
              </a:rPr>
              <a:t>(e.g. Schizophrenia, Depression, Alzheimer's Disease etc.)</a:t>
            </a:r>
          </a:p>
          <a:p>
            <a:pPr lvl="0"/>
            <a:endParaRPr lang="en-GB" sz="2800" dirty="0">
              <a:solidFill>
                <a:prstClr val="white"/>
              </a:solidFill>
            </a:endParaRPr>
          </a:p>
          <a:p>
            <a:pPr lvl="0"/>
            <a:endParaRPr lang="en-GB" sz="2800" dirty="0">
              <a:solidFill>
                <a:prstClr val="white"/>
              </a:solidFill>
            </a:endParaRPr>
          </a:p>
          <a:p>
            <a:pPr lvl="0"/>
            <a:r>
              <a:rPr lang="en-GB" sz="2800" dirty="0">
                <a:solidFill>
                  <a:srgbClr val="FFC000"/>
                </a:solidFill>
              </a:rPr>
              <a:t>Oddball Task </a:t>
            </a:r>
            <a:r>
              <a:rPr lang="en-GB" sz="2800" dirty="0">
                <a:solidFill>
                  <a:prstClr val="white"/>
                </a:solidFill>
              </a:rPr>
              <a:t>generates activity in around 35 different brain regions. Suggestion is that </a:t>
            </a:r>
            <a:r>
              <a:rPr lang="en-GB" sz="2800" dirty="0">
                <a:solidFill>
                  <a:srgbClr val="FFC000"/>
                </a:solidFill>
              </a:rPr>
              <a:t>P3 component </a:t>
            </a:r>
            <a:r>
              <a:rPr lang="en-GB" sz="2800" dirty="0">
                <a:solidFill>
                  <a:prstClr val="white"/>
                </a:solidFill>
              </a:rPr>
              <a:t>is evidence of the brain preparing to analyse and respond to important stimuli</a:t>
            </a:r>
          </a:p>
          <a:p>
            <a:pPr lvl="0"/>
            <a:r>
              <a:rPr lang="en-GB" sz="2800" dirty="0">
                <a:solidFill>
                  <a:prstClr val="white"/>
                </a:solidFill>
              </a:rPr>
              <a:t>                                                                                </a:t>
            </a:r>
            <a:r>
              <a:rPr lang="en-GB" sz="2400" dirty="0">
                <a:solidFill>
                  <a:prstClr val="white"/>
                </a:solidFill>
              </a:rPr>
              <a:t>(Kiehl 2014: 92)</a:t>
            </a:r>
          </a:p>
        </p:txBody>
      </p:sp>
      <p:sp>
        <p:nvSpPr>
          <p:cNvPr id="10" name="TextBox 9">
            <a:extLst>
              <a:ext uri="{FF2B5EF4-FFF2-40B4-BE49-F238E27FC236}">
                <a16:creationId xmlns:a16="http://schemas.microsoft.com/office/drawing/2014/main" id="{36CAEF01-C29E-4712-A9A5-59D9A0FED84C}"/>
              </a:ext>
            </a:extLst>
          </p:cNvPr>
          <p:cNvSpPr txBox="1"/>
          <p:nvPr/>
        </p:nvSpPr>
        <p:spPr>
          <a:xfrm>
            <a:off x="1649311" y="3745045"/>
            <a:ext cx="9722533" cy="769441"/>
          </a:xfrm>
          <a:prstGeom prst="rect">
            <a:avLst/>
          </a:prstGeom>
          <a:noFill/>
        </p:spPr>
        <p:txBody>
          <a:bodyPr wrap="square" rtlCol="0">
            <a:spAutoFit/>
          </a:bodyPr>
          <a:lstStyle/>
          <a:p>
            <a:r>
              <a:rPr lang="en-GB" sz="4400" dirty="0">
                <a:solidFill>
                  <a:srgbClr val="7030A0"/>
                </a:solidFill>
              </a:rPr>
              <a:t>__________________________________</a:t>
            </a:r>
          </a:p>
        </p:txBody>
      </p:sp>
    </p:spTree>
    <p:extLst>
      <p:ext uri="{BB962C8B-B14F-4D97-AF65-F5344CB8AC3E}">
        <p14:creationId xmlns:p14="http://schemas.microsoft.com/office/powerpoint/2010/main" val="13359724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99814" y="983609"/>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229957" y="449419"/>
            <a:ext cx="9137117" cy="55399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000" dirty="0">
                <a:solidFill>
                  <a:srgbClr val="FFC000"/>
                </a:solidFill>
                <a:latin typeface="Calibri" panose="020F0502020204030204"/>
              </a:rPr>
              <a:t>Event Related Potential (ERP) Abnormality in Psychopaths</a:t>
            </a:r>
            <a:endParaRPr kumimoji="0" lang="en-GB" sz="30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BDD0F58-6EED-4270-9F35-BA551A6AF6DB}"/>
              </a:ext>
            </a:extLst>
          </p:cNvPr>
          <p:cNvPicPr>
            <a:picLocks noChangeAspect="1"/>
          </p:cNvPicPr>
          <p:nvPr/>
        </p:nvPicPr>
        <p:blipFill rotWithShape="1">
          <a:blip r:embed="rId2"/>
          <a:srcRect l="30493" t="12768" b="53080"/>
          <a:stretch/>
        </p:blipFill>
        <p:spPr>
          <a:xfrm>
            <a:off x="1973230" y="1629940"/>
            <a:ext cx="8547905" cy="4941926"/>
          </a:xfrm>
          <a:prstGeom prst="rect">
            <a:avLst/>
          </a:prstGeom>
        </p:spPr>
      </p:pic>
      <p:sp>
        <p:nvSpPr>
          <p:cNvPr id="5" name="TextBox 4">
            <a:extLst>
              <a:ext uri="{FF2B5EF4-FFF2-40B4-BE49-F238E27FC236}">
                <a16:creationId xmlns:a16="http://schemas.microsoft.com/office/drawing/2014/main" id="{35AAE109-FB3F-4D56-8E1F-E10DCE22A867}"/>
              </a:ext>
            </a:extLst>
          </p:cNvPr>
          <p:cNvSpPr txBox="1"/>
          <p:nvPr/>
        </p:nvSpPr>
        <p:spPr>
          <a:xfrm>
            <a:off x="6096000" y="5098648"/>
            <a:ext cx="4200189" cy="369332"/>
          </a:xfrm>
          <a:prstGeom prst="rect">
            <a:avLst/>
          </a:prstGeom>
          <a:noFill/>
        </p:spPr>
        <p:txBody>
          <a:bodyPr wrap="none" rtlCol="0">
            <a:spAutoFit/>
          </a:bodyPr>
          <a:lstStyle/>
          <a:p>
            <a:r>
              <a:rPr lang="en-GB" dirty="0"/>
              <a:t>Horizontal numbers represent milliseconds</a:t>
            </a:r>
          </a:p>
        </p:txBody>
      </p:sp>
      <p:sp>
        <p:nvSpPr>
          <p:cNvPr id="6" name="TextBox 5">
            <a:extLst>
              <a:ext uri="{FF2B5EF4-FFF2-40B4-BE49-F238E27FC236}">
                <a16:creationId xmlns:a16="http://schemas.microsoft.com/office/drawing/2014/main" id="{1034FD0B-3169-4E55-A9F6-4A536B7BA297}"/>
              </a:ext>
            </a:extLst>
          </p:cNvPr>
          <p:cNvSpPr txBox="1"/>
          <p:nvPr/>
        </p:nvSpPr>
        <p:spPr>
          <a:xfrm>
            <a:off x="6432337" y="2430049"/>
            <a:ext cx="4094839" cy="369332"/>
          </a:xfrm>
          <a:prstGeom prst="rect">
            <a:avLst/>
          </a:prstGeom>
          <a:noFill/>
        </p:spPr>
        <p:txBody>
          <a:bodyPr wrap="none" rtlCol="0">
            <a:spAutoFit/>
          </a:bodyPr>
          <a:lstStyle/>
          <a:p>
            <a:r>
              <a:rPr lang="en-GB" dirty="0">
                <a:solidFill>
                  <a:srgbClr val="0070C0"/>
                </a:solidFill>
              </a:rPr>
              <a:t>Averaged on Psychopath Prisoners (N=41)</a:t>
            </a:r>
          </a:p>
        </p:txBody>
      </p:sp>
      <p:sp>
        <p:nvSpPr>
          <p:cNvPr id="7" name="TextBox 6">
            <a:extLst>
              <a:ext uri="{FF2B5EF4-FFF2-40B4-BE49-F238E27FC236}">
                <a16:creationId xmlns:a16="http://schemas.microsoft.com/office/drawing/2014/main" id="{F6A87562-E602-42BB-975D-D37F135E67A6}"/>
              </a:ext>
            </a:extLst>
          </p:cNvPr>
          <p:cNvSpPr txBox="1"/>
          <p:nvPr/>
        </p:nvSpPr>
        <p:spPr>
          <a:xfrm>
            <a:off x="7881836" y="3454572"/>
            <a:ext cx="2645340" cy="646331"/>
          </a:xfrm>
          <a:prstGeom prst="rect">
            <a:avLst/>
          </a:prstGeom>
          <a:noFill/>
        </p:spPr>
        <p:txBody>
          <a:bodyPr wrap="none" rtlCol="0">
            <a:spAutoFit/>
          </a:bodyPr>
          <a:lstStyle/>
          <a:p>
            <a:r>
              <a:rPr lang="en-GB" dirty="0">
                <a:solidFill>
                  <a:srgbClr val="0070C0"/>
                </a:solidFill>
              </a:rPr>
              <a:t>Non-psychopath Prisoners</a:t>
            </a:r>
          </a:p>
          <a:p>
            <a:r>
              <a:rPr lang="en-GB" dirty="0">
                <a:solidFill>
                  <a:srgbClr val="0070C0"/>
                </a:solidFill>
              </a:rPr>
              <a:t>               (N = 40) </a:t>
            </a:r>
          </a:p>
        </p:txBody>
      </p:sp>
      <p:cxnSp>
        <p:nvCxnSpPr>
          <p:cNvPr id="9" name="Straight Connector 8">
            <a:extLst>
              <a:ext uri="{FF2B5EF4-FFF2-40B4-BE49-F238E27FC236}">
                <a16:creationId xmlns:a16="http://schemas.microsoft.com/office/drawing/2014/main" id="{6E8D5DF3-1117-4C21-8A07-246666B5BEC1}"/>
              </a:ext>
            </a:extLst>
          </p:cNvPr>
          <p:cNvCxnSpPr/>
          <p:nvPr/>
        </p:nvCxnSpPr>
        <p:spPr>
          <a:xfrm flipH="1">
            <a:off x="6958208" y="2730674"/>
            <a:ext cx="275573" cy="275573"/>
          </a:xfrm>
          <a:prstGeom prst="line">
            <a:avLst/>
          </a:prstGeom>
        </p:spPr>
        <p:style>
          <a:lnRef idx="3">
            <a:schemeClr val="accent2"/>
          </a:lnRef>
          <a:fillRef idx="0">
            <a:schemeClr val="accent2"/>
          </a:fillRef>
          <a:effectRef idx="2">
            <a:schemeClr val="accent2"/>
          </a:effectRef>
          <a:fontRef idx="minor">
            <a:schemeClr val="tx1"/>
          </a:fontRef>
        </p:style>
      </p:cxnSp>
      <p:cxnSp>
        <p:nvCxnSpPr>
          <p:cNvPr id="11" name="Straight Connector 10">
            <a:extLst>
              <a:ext uri="{FF2B5EF4-FFF2-40B4-BE49-F238E27FC236}">
                <a16:creationId xmlns:a16="http://schemas.microsoft.com/office/drawing/2014/main" id="{12AF3A83-225F-4110-B911-24B5B7BA1B05}"/>
              </a:ext>
            </a:extLst>
          </p:cNvPr>
          <p:cNvCxnSpPr/>
          <p:nvPr/>
        </p:nvCxnSpPr>
        <p:spPr>
          <a:xfrm>
            <a:off x="8605381" y="3926910"/>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4151D75-9E89-413E-BDB5-59DCD575014A}"/>
              </a:ext>
            </a:extLst>
          </p:cNvPr>
          <p:cNvCxnSpPr>
            <a:cxnSpLocks/>
            <a:stCxn id="7" idx="1"/>
          </p:cNvCxnSpPr>
          <p:nvPr/>
        </p:nvCxnSpPr>
        <p:spPr>
          <a:xfrm flipH="1">
            <a:off x="7283886" y="3777738"/>
            <a:ext cx="597950" cy="543741"/>
          </a:xfrm>
          <a:prstGeom prst="line">
            <a:avLst/>
          </a:prstGeom>
        </p:spPr>
        <p:style>
          <a:lnRef idx="3">
            <a:schemeClr val="accent2"/>
          </a:lnRef>
          <a:fillRef idx="0">
            <a:schemeClr val="accent2"/>
          </a:fillRef>
          <a:effectRef idx="2">
            <a:schemeClr val="accent2"/>
          </a:effectRef>
          <a:fontRef idx="minor">
            <a:schemeClr val="tx1"/>
          </a:fontRef>
        </p:style>
      </p:cxnSp>
      <p:sp>
        <p:nvSpPr>
          <p:cNvPr id="8" name="TextBox 7">
            <a:extLst>
              <a:ext uri="{FF2B5EF4-FFF2-40B4-BE49-F238E27FC236}">
                <a16:creationId xmlns:a16="http://schemas.microsoft.com/office/drawing/2014/main" id="{2CD81D3A-0834-4B61-A289-6CF8F030682B}"/>
              </a:ext>
            </a:extLst>
          </p:cNvPr>
          <p:cNvSpPr txBox="1"/>
          <p:nvPr/>
        </p:nvSpPr>
        <p:spPr>
          <a:xfrm>
            <a:off x="8374791" y="6223915"/>
            <a:ext cx="1659429" cy="369332"/>
          </a:xfrm>
          <a:prstGeom prst="rect">
            <a:avLst/>
          </a:prstGeom>
          <a:noFill/>
        </p:spPr>
        <p:txBody>
          <a:bodyPr wrap="none" rtlCol="0">
            <a:spAutoFit/>
          </a:bodyPr>
          <a:lstStyle/>
          <a:p>
            <a:r>
              <a:rPr lang="en-GB" dirty="0"/>
              <a:t>(Kiehl 2015: 93)</a:t>
            </a:r>
          </a:p>
        </p:txBody>
      </p:sp>
      <p:sp>
        <p:nvSpPr>
          <p:cNvPr id="10" name="TextBox 9">
            <a:extLst>
              <a:ext uri="{FF2B5EF4-FFF2-40B4-BE49-F238E27FC236}">
                <a16:creationId xmlns:a16="http://schemas.microsoft.com/office/drawing/2014/main" id="{1CE85517-1FF8-423B-8F56-56469534B879}"/>
              </a:ext>
            </a:extLst>
          </p:cNvPr>
          <p:cNvSpPr txBox="1"/>
          <p:nvPr/>
        </p:nvSpPr>
        <p:spPr>
          <a:xfrm>
            <a:off x="3676389" y="5621758"/>
            <a:ext cx="5306324" cy="646331"/>
          </a:xfrm>
          <a:prstGeom prst="rect">
            <a:avLst/>
          </a:prstGeom>
          <a:noFill/>
        </p:spPr>
        <p:txBody>
          <a:bodyPr wrap="none" rtlCol="0">
            <a:spAutoFit/>
          </a:bodyPr>
          <a:lstStyle/>
          <a:p>
            <a:r>
              <a:rPr lang="en-GB" dirty="0">
                <a:solidFill>
                  <a:srgbClr val="FF0000"/>
                </a:solidFill>
              </a:rPr>
              <a:t>Psychopaths:</a:t>
            </a:r>
          </a:p>
          <a:p>
            <a:r>
              <a:rPr lang="en-GB" dirty="0">
                <a:solidFill>
                  <a:srgbClr val="FF0000"/>
                </a:solidFill>
              </a:rPr>
              <a:t>Reduced in amplitude + hugely negative after P3 event</a:t>
            </a:r>
          </a:p>
        </p:txBody>
      </p:sp>
      <p:pic>
        <p:nvPicPr>
          <p:cNvPr id="12" name="Picture 11">
            <a:extLst>
              <a:ext uri="{FF2B5EF4-FFF2-40B4-BE49-F238E27FC236}">
                <a16:creationId xmlns:a16="http://schemas.microsoft.com/office/drawing/2014/main" id="{6928AA02-932F-4DCA-8CAA-79B938FFDB1C}"/>
              </a:ext>
            </a:extLst>
          </p:cNvPr>
          <p:cNvPicPr>
            <a:picLocks noChangeAspect="1"/>
          </p:cNvPicPr>
          <p:nvPr/>
        </p:nvPicPr>
        <p:blipFill>
          <a:blip r:embed="rId3"/>
          <a:stretch>
            <a:fillRect/>
          </a:stretch>
        </p:blipFill>
        <p:spPr>
          <a:xfrm>
            <a:off x="5003968" y="5643679"/>
            <a:ext cx="292633" cy="298730"/>
          </a:xfrm>
          <a:prstGeom prst="rect">
            <a:avLst/>
          </a:prstGeom>
        </p:spPr>
      </p:pic>
    </p:spTree>
    <p:extLst>
      <p:ext uri="{BB962C8B-B14F-4D97-AF65-F5344CB8AC3E}">
        <p14:creationId xmlns:p14="http://schemas.microsoft.com/office/powerpoint/2010/main" val="689277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574824" y="167731"/>
            <a:ext cx="10593093"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cs typeface="Calibri Light" panose="020F0302020204030204" pitchFamily="34" charset="0"/>
              </a:rPr>
              <a:t>Kiehl’s Work on the P3 Abnormality in Psychopaths</a:t>
            </a:r>
          </a:p>
        </p:txBody>
      </p:sp>
      <p:sp>
        <p:nvSpPr>
          <p:cNvPr id="4" name="TextBox 3">
            <a:extLst>
              <a:ext uri="{FF2B5EF4-FFF2-40B4-BE49-F238E27FC236}">
                <a16:creationId xmlns:a16="http://schemas.microsoft.com/office/drawing/2014/main" id="{F8D7AA80-673F-4323-8555-B844AD4FEDB0}"/>
              </a:ext>
            </a:extLst>
          </p:cNvPr>
          <p:cNvSpPr txBox="1"/>
          <p:nvPr/>
        </p:nvSpPr>
        <p:spPr>
          <a:xfrm>
            <a:off x="1152395" y="2029215"/>
            <a:ext cx="9970717" cy="3108543"/>
          </a:xfrm>
          <a:prstGeom prst="rect">
            <a:avLst/>
          </a:prstGeom>
          <a:noFill/>
        </p:spPr>
        <p:txBody>
          <a:bodyPr wrap="square" rtlCol="0">
            <a:spAutoFit/>
          </a:bodyPr>
          <a:lstStyle/>
          <a:p>
            <a:r>
              <a:rPr lang="en-GB" sz="2800" dirty="0">
                <a:solidFill>
                  <a:schemeClr val="bg1"/>
                </a:solidFill>
              </a:rPr>
              <a:t>The </a:t>
            </a:r>
            <a:r>
              <a:rPr lang="en-GB" sz="2800" b="1" dirty="0">
                <a:solidFill>
                  <a:schemeClr val="bg1"/>
                </a:solidFill>
              </a:rPr>
              <a:t>P3 Response </a:t>
            </a:r>
            <a:r>
              <a:rPr lang="en-GB" sz="2800" dirty="0">
                <a:solidFill>
                  <a:schemeClr val="bg1"/>
                </a:solidFill>
              </a:rPr>
              <a:t>has important adaptive implications, providing a quick response to novel stimuli within the environment</a:t>
            </a:r>
          </a:p>
          <a:p>
            <a:endParaRPr lang="en-GB" sz="2800" dirty="0">
              <a:solidFill>
                <a:schemeClr val="bg1"/>
              </a:solidFill>
            </a:endParaRPr>
          </a:p>
          <a:p>
            <a:r>
              <a:rPr lang="en-GB" sz="2800" dirty="0">
                <a:solidFill>
                  <a:schemeClr val="bg1"/>
                </a:solidFill>
              </a:rPr>
              <a:t>Kiehl searched for explanations for the “…psychopaths’ weird P3 responses.” (Kiehl 2015: 96) </a:t>
            </a:r>
          </a:p>
          <a:p>
            <a:endParaRPr lang="en-GB" sz="2800" dirty="0">
              <a:solidFill>
                <a:schemeClr val="bg1"/>
              </a:solidFill>
            </a:endParaRPr>
          </a:p>
          <a:p>
            <a:endParaRPr lang="en-GB" sz="2800" dirty="0">
              <a:solidFill>
                <a:schemeClr val="bg1"/>
              </a:solidFill>
            </a:endParaRPr>
          </a:p>
        </p:txBody>
      </p:sp>
    </p:spTree>
    <p:extLst>
      <p:ext uri="{BB962C8B-B14F-4D97-AF65-F5344CB8AC3E}">
        <p14:creationId xmlns:p14="http://schemas.microsoft.com/office/powerpoint/2010/main" val="10472499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258979" y="229786"/>
            <a:ext cx="10964989"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srgbClr val="FFC000"/>
                </a:solidFill>
                <a:effectLst/>
                <a:uLnTx/>
                <a:uFillTx/>
                <a:latin typeface="Calibri" panose="020F0502020204030204"/>
              </a:rPr>
              <a:t>Psychopath P3 Data Suggestive of Temporal Lobe Damage</a:t>
            </a:r>
          </a:p>
        </p:txBody>
      </p:sp>
      <p:pic>
        <p:nvPicPr>
          <p:cNvPr id="4" name="Picture 3">
            <a:extLst>
              <a:ext uri="{FF2B5EF4-FFF2-40B4-BE49-F238E27FC236}">
                <a16:creationId xmlns:a16="http://schemas.microsoft.com/office/drawing/2014/main" id="{9DFC193B-4020-4F7D-BCBA-9126E7A454BD}"/>
              </a:ext>
            </a:extLst>
          </p:cNvPr>
          <p:cNvPicPr>
            <a:picLocks noChangeAspect="1"/>
          </p:cNvPicPr>
          <p:nvPr/>
        </p:nvPicPr>
        <p:blipFill>
          <a:blip r:embed="rId3"/>
          <a:stretch>
            <a:fillRect/>
          </a:stretch>
        </p:blipFill>
        <p:spPr>
          <a:xfrm>
            <a:off x="8194725" y="1352389"/>
            <a:ext cx="3654897" cy="5310272"/>
          </a:xfrm>
          <a:prstGeom prst="rect">
            <a:avLst/>
          </a:prstGeom>
        </p:spPr>
      </p:pic>
      <p:pic>
        <p:nvPicPr>
          <p:cNvPr id="5" name="Picture 4">
            <a:extLst>
              <a:ext uri="{FF2B5EF4-FFF2-40B4-BE49-F238E27FC236}">
                <a16:creationId xmlns:a16="http://schemas.microsoft.com/office/drawing/2014/main" id="{04108930-DF06-4982-9DEA-129F400D4976}"/>
              </a:ext>
            </a:extLst>
          </p:cNvPr>
          <p:cNvPicPr>
            <a:picLocks noChangeAspect="1"/>
          </p:cNvPicPr>
          <p:nvPr/>
        </p:nvPicPr>
        <p:blipFill>
          <a:blip r:embed="rId4"/>
          <a:stretch>
            <a:fillRect/>
          </a:stretch>
        </p:blipFill>
        <p:spPr>
          <a:xfrm>
            <a:off x="704983" y="1816273"/>
            <a:ext cx="7011980" cy="4008329"/>
          </a:xfrm>
          <a:prstGeom prst="rect">
            <a:avLst/>
          </a:prstGeom>
        </p:spPr>
      </p:pic>
      <p:sp>
        <p:nvSpPr>
          <p:cNvPr id="6" name="TextBox 5">
            <a:extLst>
              <a:ext uri="{FF2B5EF4-FFF2-40B4-BE49-F238E27FC236}">
                <a16:creationId xmlns:a16="http://schemas.microsoft.com/office/drawing/2014/main" id="{47CF06EF-E9AE-4640-8DE0-5532AF084F86}"/>
              </a:ext>
            </a:extLst>
          </p:cNvPr>
          <p:cNvSpPr txBox="1"/>
          <p:nvPr/>
        </p:nvSpPr>
        <p:spPr>
          <a:xfrm>
            <a:off x="1064713" y="1890280"/>
            <a:ext cx="1858201" cy="369332"/>
          </a:xfrm>
          <a:prstGeom prst="rect">
            <a:avLst/>
          </a:prstGeom>
          <a:noFill/>
        </p:spPr>
        <p:txBody>
          <a:bodyPr wrap="none" rtlCol="0">
            <a:spAutoFit/>
          </a:bodyPr>
          <a:lstStyle/>
          <a:p>
            <a:r>
              <a:rPr lang="en-GB" b="1" dirty="0">
                <a:solidFill>
                  <a:srgbClr val="0070C0"/>
                </a:solidFill>
              </a:rPr>
              <a:t>(Kiehl et al. 2005)</a:t>
            </a:r>
          </a:p>
        </p:txBody>
      </p:sp>
      <p:sp>
        <p:nvSpPr>
          <p:cNvPr id="7" name="TextBox 6">
            <a:extLst>
              <a:ext uri="{FF2B5EF4-FFF2-40B4-BE49-F238E27FC236}">
                <a16:creationId xmlns:a16="http://schemas.microsoft.com/office/drawing/2014/main" id="{E7D0B345-9375-44E2-AA53-2B86AA21F8D7}"/>
              </a:ext>
            </a:extLst>
          </p:cNvPr>
          <p:cNvSpPr txBox="1"/>
          <p:nvPr/>
        </p:nvSpPr>
        <p:spPr>
          <a:xfrm>
            <a:off x="4716231" y="1966585"/>
            <a:ext cx="2759538" cy="369332"/>
          </a:xfrm>
          <a:prstGeom prst="rect">
            <a:avLst/>
          </a:prstGeom>
          <a:noFill/>
        </p:spPr>
        <p:txBody>
          <a:bodyPr wrap="none" rtlCol="0">
            <a:spAutoFit/>
          </a:bodyPr>
          <a:lstStyle/>
          <a:p>
            <a:r>
              <a:rPr lang="en-GB" b="1" dirty="0">
                <a:solidFill>
                  <a:srgbClr val="0070C0"/>
                </a:solidFill>
              </a:rPr>
              <a:t>(Yamaguchi &amp; Knight 1993)</a:t>
            </a:r>
          </a:p>
        </p:txBody>
      </p:sp>
      <p:sp>
        <p:nvSpPr>
          <p:cNvPr id="8" name="TextBox 7">
            <a:extLst>
              <a:ext uri="{FF2B5EF4-FFF2-40B4-BE49-F238E27FC236}">
                <a16:creationId xmlns:a16="http://schemas.microsoft.com/office/drawing/2014/main" id="{A8CD0C27-11CC-4BC6-ACFB-0F4B391FEA47}"/>
              </a:ext>
            </a:extLst>
          </p:cNvPr>
          <p:cNvSpPr txBox="1"/>
          <p:nvPr/>
        </p:nvSpPr>
        <p:spPr>
          <a:xfrm>
            <a:off x="8417490" y="1684751"/>
            <a:ext cx="819712" cy="369332"/>
          </a:xfrm>
          <a:prstGeom prst="rect">
            <a:avLst/>
          </a:prstGeom>
          <a:noFill/>
        </p:spPr>
        <p:txBody>
          <a:bodyPr wrap="none" rtlCol="0">
            <a:spAutoFit/>
          </a:bodyPr>
          <a:lstStyle/>
          <a:p>
            <a:r>
              <a:rPr lang="en-GB" dirty="0"/>
              <a:t>Lateral</a:t>
            </a:r>
          </a:p>
        </p:txBody>
      </p:sp>
      <p:sp>
        <p:nvSpPr>
          <p:cNvPr id="9" name="TextBox 8">
            <a:extLst>
              <a:ext uri="{FF2B5EF4-FFF2-40B4-BE49-F238E27FC236}">
                <a16:creationId xmlns:a16="http://schemas.microsoft.com/office/drawing/2014/main" id="{7096E700-D784-408A-A205-CE011302A93D}"/>
              </a:ext>
            </a:extLst>
          </p:cNvPr>
          <p:cNvSpPr txBox="1"/>
          <p:nvPr/>
        </p:nvSpPr>
        <p:spPr>
          <a:xfrm>
            <a:off x="8342334" y="4102274"/>
            <a:ext cx="835485" cy="369332"/>
          </a:xfrm>
          <a:prstGeom prst="rect">
            <a:avLst/>
          </a:prstGeom>
          <a:noFill/>
        </p:spPr>
        <p:txBody>
          <a:bodyPr wrap="none" rtlCol="0">
            <a:spAutoFit/>
          </a:bodyPr>
          <a:lstStyle/>
          <a:p>
            <a:r>
              <a:rPr lang="en-GB" dirty="0"/>
              <a:t>Medial</a:t>
            </a:r>
          </a:p>
        </p:txBody>
      </p:sp>
      <p:pic>
        <p:nvPicPr>
          <p:cNvPr id="10" name="Picture 9">
            <a:extLst>
              <a:ext uri="{FF2B5EF4-FFF2-40B4-BE49-F238E27FC236}">
                <a16:creationId xmlns:a16="http://schemas.microsoft.com/office/drawing/2014/main" id="{35DB11A8-5322-4FFE-94E2-7B20F2419756}"/>
              </a:ext>
            </a:extLst>
          </p:cNvPr>
          <p:cNvPicPr>
            <a:picLocks noChangeAspect="1"/>
          </p:cNvPicPr>
          <p:nvPr/>
        </p:nvPicPr>
        <p:blipFill>
          <a:blip r:embed="rId5"/>
          <a:stretch>
            <a:fillRect/>
          </a:stretch>
        </p:blipFill>
        <p:spPr>
          <a:xfrm>
            <a:off x="3295129" y="4697260"/>
            <a:ext cx="1289169" cy="920467"/>
          </a:xfrm>
          <a:prstGeom prst="rect">
            <a:avLst/>
          </a:prstGeom>
        </p:spPr>
      </p:pic>
      <p:sp>
        <p:nvSpPr>
          <p:cNvPr id="15" name="TextBox 14">
            <a:extLst>
              <a:ext uri="{FF2B5EF4-FFF2-40B4-BE49-F238E27FC236}">
                <a16:creationId xmlns:a16="http://schemas.microsoft.com/office/drawing/2014/main" id="{13276B1A-DBCE-453A-82D3-790639F41250}"/>
              </a:ext>
            </a:extLst>
          </p:cNvPr>
          <p:cNvSpPr txBox="1"/>
          <p:nvPr/>
        </p:nvSpPr>
        <p:spPr>
          <a:xfrm>
            <a:off x="3847493" y="5066772"/>
            <a:ext cx="309700" cy="400110"/>
          </a:xfrm>
          <a:prstGeom prst="rect">
            <a:avLst/>
          </a:prstGeom>
          <a:noFill/>
        </p:spPr>
        <p:txBody>
          <a:bodyPr wrap="none" rtlCol="0">
            <a:spAutoFit/>
          </a:bodyPr>
          <a:lstStyle/>
          <a:p>
            <a:r>
              <a:rPr lang="en-GB" sz="2000" dirty="0"/>
              <a:t>T</a:t>
            </a:r>
          </a:p>
        </p:txBody>
      </p:sp>
      <p:sp>
        <p:nvSpPr>
          <p:cNvPr id="16" name="TextBox 15">
            <a:extLst>
              <a:ext uri="{FF2B5EF4-FFF2-40B4-BE49-F238E27FC236}">
                <a16:creationId xmlns:a16="http://schemas.microsoft.com/office/drawing/2014/main" id="{4E24A7F8-52E6-4E2B-A526-EE9B542A18F6}"/>
              </a:ext>
            </a:extLst>
          </p:cNvPr>
          <p:cNvSpPr txBox="1"/>
          <p:nvPr/>
        </p:nvSpPr>
        <p:spPr>
          <a:xfrm>
            <a:off x="4059329" y="4788161"/>
            <a:ext cx="303288" cy="369332"/>
          </a:xfrm>
          <a:prstGeom prst="rect">
            <a:avLst/>
          </a:prstGeom>
          <a:noFill/>
        </p:spPr>
        <p:txBody>
          <a:bodyPr wrap="none" rtlCol="0">
            <a:spAutoFit/>
          </a:bodyPr>
          <a:lstStyle/>
          <a:p>
            <a:r>
              <a:rPr lang="en-GB" dirty="0"/>
              <a:t>P</a:t>
            </a:r>
          </a:p>
        </p:txBody>
      </p:sp>
      <p:sp>
        <p:nvSpPr>
          <p:cNvPr id="11" name="TextBox 10">
            <a:extLst>
              <a:ext uri="{FF2B5EF4-FFF2-40B4-BE49-F238E27FC236}">
                <a16:creationId xmlns:a16="http://schemas.microsoft.com/office/drawing/2014/main" id="{82102A92-2EE3-4986-960E-3DF5F475891D}"/>
              </a:ext>
            </a:extLst>
          </p:cNvPr>
          <p:cNvSpPr txBox="1"/>
          <p:nvPr/>
        </p:nvSpPr>
        <p:spPr>
          <a:xfrm>
            <a:off x="6057534" y="6211260"/>
            <a:ext cx="1963999" cy="369332"/>
          </a:xfrm>
          <a:prstGeom prst="rect">
            <a:avLst/>
          </a:prstGeom>
          <a:noFill/>
        </p:spPr>
        <p:txBody>
          <a:bodyPr wrap="none" rtlCol="0">
            <a:spAutoFit/>
          </a:bodyPr>
          <a:lstStyle/>
          <a:p>
            <a:r>
              <a:rPr lang="en-GB" dirty="0">
                <a:solidFill>
                  <a:schemeClr val="bg1"/>
                </a:solidFill>
              </a:rPr>
              <a:t>(Kiehl 2015: 98-99)</a:t>
            </a:r>
          </a:p>
        </p:txBody>
      </p:sp>
    </p:spTree>
    <p:extLst>
      <p:ext uri="{BB962C8B-B14F-4D97-AF65-F5344CB8AC3E}">
        <p14:creationId xmlns:p14="http://schemas.microsoft.com/office/powerpoint/2010/main" val="34929774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5D886B-9128-446F-A024-9F20DF0819D7}"/>
              </a:ext>
            </a:extLst>
          </p:cNvPr>
          <p:cNvPicPr>
            <a:picLocks noChangeAspect="1"/>
          </p:cNvPicPr>
          <p:nvPr/>
        </p:nvPicPr>
        <p:blipFill>
          <a:blip r:embed="rId2"/>
          <a:stretch>
            <a:fillRect/>
          </a:stretch>
        </p:blipFill>
        <p:spPr>
          <a:xfrm>
            <a:off x="2533043" y="1701208"/>
            <a:ext cx="7125913" cy="4850132"/>
          </a:xfrm>
          <a:prstGeom prst="rect">
            <a:avLst/>
          </a:prstGeom>
        </p:spPr>
      </p:pic>
      <p:sp>
        <p:nvSpPr>
          <p:cNvPr id="3" name="Rectangle 2">
            <a:extLst>
              <a:ext uri="{FF2B5EF4-FFF2-40B4-BE49-F238E27FC236}">
                <a16:creationId xmlns:a16="http://schemas.microsoft.com/office/drawing/2014/main" id="{0D7CC6E8-348D-43A3-A7CD-D6237428F06F}"/>
              </a:ext>
            </a:extLst>
          </p:cNvPr>
          <p:cNvSpPr/>
          <p:nvPr/>
        </p:nvSpPr>
        <p:spPr>
          <a:xfrm>
            <a:off x="1538524" y="306659"/>
            <a:ext cx="10492102" cy="1089529"/>
          </a:xfrm>
          <a:prstGeom prst="rect">
            <a:avLst/>
          </a:prstGeom>
        </p:spPr>
        <p:txBody>
          <a:bodyPr wrap="square">
            <a:spAutoFit/>
          </a:bodyPr>
          <a:lstStyle/>
          <a:p>
            <a:pPr lvl="0">
              <a:lnSpc>
                <a:spcPct val="90000"/>
              </a:lnSpc>
              <a:spcBef>
                <a:spcPct val="0"/>
              </a:spcBef>
              <a:spcAft>
                <a:spcPts val="600"/>
              </a:spcAft>
            </a:pPr>
            <a:r>
              <a:rPr lang="en-US" sz="3600" dirty="0">
                <a:solidFill>
                  <a:srgbClr val="FFC000"/>
                </a:solidFill>
                <a:latin typeface="Calibri Light" panose="020F0302020204030204"/>
              </a:rPr>
              <a:t>Using MRI Technology to Identify Brain Areas Responsible for Atypical P3 Wave in Psychopaths:</a:t>
            </a:r>
          </a:p>
        </p:txBody>
      </p:sp>
      <p:sp>
        <p:nvSpPr>
          <p:cNvPr id="6" name="Rectangle 5">
            <a:extLst>
              <a:ext uri="{FF2B5EF4-FFF2-40B4-BE49-F238E27FC236}">
                <a16:creationId xmlns:a16="http://schemas.microsoft.com/office/drawing/2014/main" id="{216E61D4-2357-4A34-A520-CFC900DB473F}"/>
              </a:ext>
            </a:extLst>
          </p:cNvPr>
          <p:cNvSpPr/>
          <p:nvPr/>
        </p:nvSpPr>
        <p:spPr>
          <a:xfrm rot="10800000" flipV="1">
            <a:off x="5875507" y="6335896"/>
            <a:ext cx="3832698" cy="215444"/>
          </a:xfrm>
          <a:prstGeom prst="rect">
            <a:avLst/>
          </a:prstGeom>
        </p:spPr>
        <p:txBody>
          <a:bodyPr wrap="square">
            <a:spAutoFit/>
          </a:bodyPr>
          <a:lstStyle/>
          <a:p>
            <a:pPr lvl="0"/>
            <a:r>
              <a:rPr lang="en-GB" sz="800" dirty="0">
                <a:solidFill>
                  <a:prstClr val="black"/>
                </a:solidFill>
              </a:rPr>
              <a:t>http://a-review-a-day.blogspot.co.uk/2012/01/todays-review-mri-scans.html</a:t>
            </a:r>
          </a:p>
        </p:txBody>
      </p:sp>
    </p:spTree>
    <p:extLst>
      <p:ext uri="{BB962C8B-B14F-4D97-AF65-F5344CB8AC3E}">
        <p14:creationId xmlns:p14="http://schemas.microsoft.com/office/powerpoint/2010/main" val="11829898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12923"/>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5" name="Rectangle 4">
            <a:extLst>
              <a:ext uri="{FF2B5EF4-FFF2-40B4-BE49-F238E27FC236}">
                <a16:creationId xmlns:a16="http://schemas.microsoft.com/office/drawing/2014/main" id="{2F2EFA91-E3F4-4A1E-A72A-DFF35F363509}"/>
              </a:ext>
            </a:extLst>
          </p:cNvPr>
          <p:cNvSpPr/>
          <p:nvPr/>
        </p:nvSpPr>
        <p:spPr>
          <a:xfrm>
            <a:off x="210853" y="0"/>
            <a:ext cx="11018729" cy="1077218"/>
          </a:xfrm>
          <a:prstGeom prst="rect">
            <a:avLst/>
          </a:prstGeom>
        </p:spPr>
        <p:txBody>
          <a:bodyPr wrap="square">
            <a:spAutoFit/>
          </a:bodyPr>
          <a:lstStyle/>
          <a:p>
            <a:pPr lvl="0"/>
            <a:r>
              <a:rPr lang="en-GB" sz="3200" dirty="0">
                <a:solidFill>
                  <a:srgbClr val="FFC000"/>
                </a:solidFill>
              </a:rPr>
              <a:t>Driven By the P3 Data Finding, Kiehl Began Functional Magnetic Resonance Imaging (fMRI) With Convicted Psychopaths </a:t>
            </a:r>
          </a:p>
        </p:txBody>
      </p:sp>
      <p:pic>
        <p:nvPicPr>
          <p:cNvPr id="7" name="Picture 6">
            <a:extLst>
              <a:ext uri="{FF2B5EF4-FFF2-40B4-BE49-F238E27FC236}">
                <a16:creationId xmlns:a16="http://schemas.microsoft.com/office/drawing/2014/main" id="{86AB3961-D57B-447C-B4F4-E203568E22BD}"/>
              </a:ext>
            </a:extLst>
          </p:cNvPr>
          <p:cNvPicPr>
            <a:picLocks noChangeAspect="1"/>
          </p:cNvPicPr>
          <p:nvPr/>
        </p:nvPicPr>
        <p:blipFill>
          <a:blip r:embed="rId3"/>
          <a:stretch>
            <a:fillRect/>
          </a:stretch>
        </p:blipFill>
        <p:spPr>
          <a:xfrm>
            <a:off x="5636713" y="1616444"/>
            <a:ext cx="6082689" cy="4562017"/>
          </a:xfrm>
          <a:prstGeom prst="rect">
            <a:avLst/>
          </a:prstGeom>
        </p:spPr>
      </p:pic>
      <p:sp>
        <p:nvSpPr>
          <p:cNvPr id="8" name="Rectangle 7">
            <a:extLst>
              <a:ext uri="{FF2B5EF4-FFF2-40B4-BE49-F238E27FC236}">
                <a16:creationId xmlns:a16="http://schemas.microsoft.com/office/drawing/2014/main" id="{E17C844B-7AF4-4BAE-8393-30F6FD1ED6CE}"/>
              </a:ext>
            </a:extLst>
          </p:cNvPr>
          <p:cNvSpPr/>
          <p:nvPr/>
        </p:nvSpPr>
        <p:spPr>
          <a:xfrm>
            <a:off x="643003" y="5728467"/>
            <a:ext cx="2150301" cy="507831"/>
          </a:xfrm>
          <a:prstGeom prst="rect">
            <a:avLst/>
          </a:prstGeom>
        </p:spPr>
        <p:txBody>
          <a:bodyPr wrap="square">
            <a:spAutoFit/>
          </a:bodyPr>
          <a:lstStyle/>
          <a:p>
            <a:r>
              <a:rPr lang="en-GB" sz="900" dirty="0"/>
              <a:t>https://www.52-insights.com/news/meet-kent-khiel-the-psychopathic-whisperer-neuroscience/</a:t>
            </a:r>
          </a:p>
        </p:txBody>
      </p:sp>
      <p:sp>
        <p:nvSpPr>
          <p:cNvPr id="9" name="TextBox 8">
            <a:extLst>
              <a:ext uri="{FF2B5EF4-FFF2-40B4-BE49-F238E27FC236}">
                <a16:creationId xmlns:a16="http://schemas.microsoft.com/office/drawing/2014/main" id="{19F29ED6-1722-4383-A600-CF2B070AAF4A}"/>
              </a:ext>
            </a:extLst>
          </p:cNvPr>
          <p:cNvSpPr txBox="1"/>
          <p:nvPr/>
        </p:nvSpPr>
        <p:spPr>
          <a:xfrm>
            <a:off x="210853" y="1437583"/>
            <a:ext cx="4993711" cy="5201424"/>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Using a mobile MRI machine Kiehl looked for differences within the brains of convicted psychopaths (using fMRI)*</a:t>
            </a: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rgbClr val="FFC000"/>
                </a:solidFill>
              </a:rPr>
              <a:t>fMRI</a:t>
            </a:r>
            <a:r>
              <a:rPr lang="en-GB" sz="2800" dirty="0">
                <a:solidFill>
                  <a:schemeClr val="bg1"/>
                </a:solidFill>
              </a:rPr>
              <a:t> uses </a:t>
            </a:r>
            <a:r>
              <a:rPr lang="en-GB" sz="2800" dirty="0">
                <a:solidFill>
                  <a:srgbClr val="00B0F0"/>
                </a:solidFill>
              </a:rPr>
              <a:t>b</a:t>
            </a:r>
            <a:r>
              <a:rPr lang="en-GB" sz="2800" dirty="0">
                <a:solidFill>
                  <a:schemeClr val="bg1"/>
                </a:solidFill>
              </a:rPr>
              <a:t>lood </a:t>
            </a:r>
            <a:r>
              <a:rPr lang="en-GB" sz="2800" dirty="0">
                <a:solidFill>
                  <a:srgbClr val="00B0F0"/>
                </a:solidFill>
              </a:rPr>
              <a:t>o</a:t>
            </a:r>
            <a:r>
              <a:rPr lang="en-GB" sz="2800" dirty="0">
                <a:solidFill>
                  <a:schemeClr val="bg1"/>
                </a:solidFill>
              </a:rPr>
              <a:t>xygen </a:t>
            </a:r>
            <a:r>
              <a:rPr lang="en-GB" sz="2800" dirty="0">
                <a:solidFill>
                  <a:srgbClr val="00B0F0"/>
                </a:solidFill>
              </a:rPr>
              <a:t>l</a:t>
            </a:r>
            <a:r>
              <a:rPr lang="en-GB" sz="2800" dirty="0">
                <a:solidFill>
                  <a:schemeClr val="bg1"/>
                </a:solidFill>
              </a:rPr>
              <a:t>evel </a:t>
            </a:r>
            <a:r>
              <a:rPr lang="en-GB" sz="2800" dirty="0">
                <a:solidFill>
                  <a:srgbClr val="00B0F0"/>
                </a:solidFill>
              </a:rPr>
              <a:t>d</a:t>
            </a:r>
            <a:r>
              <a:rPr lang="en-GB" sz="2800" dirty="0">
                <a:solidFill>
                  <a:schemeClr val="bg1"/>
                </a:solidFill>
              </a:rPr>
              <a:t>ependent imaging </a:t>
            </a:r>
            <a:r>
              <a:rPr lang="en-GB" sz="2800" dirty="0">
                <a:solidFill>
                  <a:srgbClr val="FFC000"/>
                </a:solidFill>
              </a:rPr>
              <a:t>(BOLD)</a:t>
            </a:r>
          </a:p>
          <a:p>
            <a:pPr marL="171450" indent="-171450">
              <a:buFont typeface="Arial" panose="020B0604020202020204" pitchFamily="34" charset="0"/>
              <a:buChar char="•"/>
            </a:pPr>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Records “precise location in the brain where oxygen is being delivered and consumed (i.e., changing from red to blue in colour).”  </a:t>
            </a:r>
          </a:p>
        </p:txBody>
      </p:sp>
      <p:sp>
        <p:nvSpPr>
          <p:cNvPr id="10" name="Rectangle 9">
            <a:extLst>
              <a:ext uri="{FF2B5EF4-FFF2-40B4-BE49-F238E27FC236}">
                <a16:creationId xmlns:a16="http://schemas.microsoft.com/office/drawing/2014/main" id="{D0A34691-27B8-493B-A830-3F1DFEDCD701}"/>
              </a:ext>
            </a:extLst>
          </p:cNvPr>
          <p:cNvSpPr/>
          <p:nvPr/>
        </p:nvSpPr>
        <p:spPr>
          <a:xfrm>
            <a:off x="8597031" y="1659308"/>
            <a:ext cx="3296433" cy="461665"/>
          </a:xfrm>
          <a:prstGeom prst="rect">
            <a:avLst/>
          </a:prstGeom>
        </p:spPr>
        <p:txBody>
          <a:bodyPr wrap="square">
            <a:spAutoFit/>
          </a:bodyPr>
          <a:lstStyle/>
          <a:p>
            <a:r>
              <a:rPr lang="en-GB" sz="1200" dirty="0"/>
              <a:t>https://www.52-insights.com/news/meet-kent-khiel-the-psychopathic-whisperer-neuroscience/</a:t>
            </a:r>
          </a:p>
        </p:txBody>
      </p:sp>
      <p:sp>
        <p:nvSpPr>
          <p:cNvPr id="11" name="TextBox 10">
            <a:extLst>
              <a:ext uri="{FF2B5EF4-FFF2-40B4-BE49-F238E27FC236}">
                <a16:creationId xmlns:a16="http://schemas.microsoft.com/office/drawing/2014/main" id="{F3581CAB-1E84-44A5-8024-217733C79FC4}"/>
              </a:ext>
            </a:extLst>
          </p:cNvPr>
          <p:cNvSpPr txBox="1"/>
          <p:nvPr/>
        </p:nvSpPr>
        <p:spPr>
          <a:xfrm>
            <a:off x="4691617" y="6297264"/>
            <a:ext cx="2295821" cy="461665"/>
          </a:xfrm>
          <a:prstGeom prst="rect">
            <a:avLst/>
          </a:prstGeom>
          <a:noFill/>
        </p:spPr>
        <p:txBody>
          <a:bodyPr wrap="none" rtlCol="0">
            <a:spAutoFit/>
          </a:bodyPr>
          <a:lstStyle/>
          <a:p>
            <a:r>
              <a:rPr lang="en-GB" sz="2400" dirty="0">
                <a:solidFill>
                  <a:schemeClr val="bg1"/>
                </a:solidFill>
              </a:rPr>
              <a:t>(Kiehl 2015: 101)</a:t>
            </a:r>
          </a:p>
        </p:txBody>
      </p:sp>
    </p:spTree>
    <p:extLst>
      <p:ext uri="{BB962C8B-B14F-4D97-AF65-F5344CB8AC3E}">
        <p14:creationId xmlns:p14="http://schemas.microsoft.com/office/powerpoint/2010/main" val="24366464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F3D54B4-B063-4598-B26F-6EE53004C933}"/>
              </a:ext>
            </a:extLst>
          </p:cNvPr>
          <p:cNvSpPr txBox="1"/>
          <p:nvPr/>
        </p:nvSpPr>
        <p:spPr>
          <a:xfrm>
            <a:off x="414669" y="1513702"/>
            <a:ext cx="11362661" cy="954107"/>
          </a:xfrm>
          <a:prstGeom prst="rect">
            <a:avLst/>
          </a:prstGeom>
          <a:noFill/>
        </p:spPr>
        <p:txBody>
          <a:bodyPr wrap="square" rtlCol="0">
            <a:spAutoFit/>
          </a:bodyPr>
          <a:lstStyle/>
          <a:p>
            <a:r>
              <a:rPr lang="en-GB" sz="2800" dirty="0">
                <a:solidFill>
                  <a:schemeClr val="bg1"/>
                </a:solidFill>
              </a:rPr>
              <a:t>Kiehl’s fMRI research indicated the </a:t>
            </a:r>
            <a:r>
              <a:rPr lang="en-GB" sz="2800" dirty="0">
                <a:solidFill>
                  <a:srgbClr val="FFC000"/>
                </a:solidFill>
              </a:rPr>
              <a:t>amygdala</a:t>
            </a:r>
            <a:r>
              <a:rPr lang="en-GB" sz="2800" dirty="0">
                <a:solidFill>
                  <a:schemeClr val="bg1"/>
                </a:solidFill>
              </a:rPr>
              <a:t>, the </a:t>
            </a:r>
            <a:r>
              <a:rPr lang="en-GB" sz="2800" dirty="0">
                <a:solidFill>
                  <a:srgbClr val="FFC000"/>
                </a:solidFill>
              </a:rPr>
              <a:t>hippocampus</a:t>
            </a:r>
            <a:r>
              <a:rPr lang="en-GB" sz="2800" dirty="0">
                <a:solidFill>
                  <a:schemeClr val="bg1"/>
                </a:solidFill>
              </a:rPr>
              <a:t> &amp; </a:t>
            </a:r>
            <a:r>
              <a:rPr lang="en-GB" sz="2800" dirty="0">
                <a:solidFill>
                  <a:srgbClr val="FFC000"/>
                </a:solidFill>
              </a:rPr>
              <a:t>temporal pole</a:t>
            </a:r>
            <a:r>
              <a:rPr lang="en-GB" sz="2800" dirty="0">
                <a:solidFill>
                  <a:schemeClr val="bg1"/>
                </a:solidFill>
              </a:rPr>
              <a:t> as sources implicated in the atypical P3 wave of the psychopath </a:t>
            </a:r>
          </a:p>
        </p:txBody>
      </p:sp>
      <p:pic>
        <p:nvPicPr>
          <p:cNvPr id="6" name="Picture 5">
            <a:extLst>
              <a:ext uri="{FF2B5EF4-FFF2-40B4-BE49-F238E27FC236}">
                <a16:creationId xmlns:a16="http://schemas.microsoft.com/office/drawing/2014/main" id="{4ED7BE26-1A61-4E49-8D14-E26A8E1D47BD}"/>
              </a:ext>
            </a:extLst>
          </p:cNvPr>
          <p:cNvPicPr>
            <a:picLocks noChangeAspect="1"/>
          </p:cNvPicPr>
          <p:nvPr/>
        </p:nvPicPr>
        <p:blipFill>
          <a:blip r:embed="rId2"/>
          <a:stretch>
            <a:fillRect/>
          </a:stretch>
        </p:blipFill>
        <p:spPr>
          <a:xfrm>
            <a:off x="3843213" y="2948370"/>
            <a:ext cx="4505573" cy="3388808"/>
          </a:xfrm>
          <a:prstGeom prst="rect">
            <a:avLst/>
          </a:prstGeom>
        </p:spPr>
      </p:pic>
      <p:pic>
        <p:nvPicPr>
          <p:cNvPr id="7" name="Picture 6">
            <a:extLst>
              <a:ext uri="{FF2B5EF4-FFF2-40B4-BE49-F238E27FC236}">
                <a16:creationId xmlns:a16="http://schemas.microsoft.com/office/drawing/2014/main" id="{461C4220-D339-4B37-9B8B-E8B0DC301758}"/>
              </a:ext>
            </a:extLst>
          </p:cNvPr>
          <p:cNvPicPr>
            <a:picLocks noChangeAspect="1"/>
          </p:cNvPicPr>
          <p:nvPr/>
        </p:nvPicPr>
        <p:blipFill>
          <a:blip r:embed="rId3"/>
          <a:stretch>
            <a:fillRect/>
          </a:stretch>
        </p:blipFill>
        <p:spPr>
          <a:xfrm>
            <a:off x="-233916" y="1033141"/>
            <a:ext cx="12539330" cy="480561"/>
          </a:xfrm>
          <a:prstGeom prst="rect">
            <a:avLst/>
          </a:prstGeom>
        </p:spPr>
      </p:pic>
      <p:sp>
        <p:nvSpPr>
          <p:cNvPr id="8" name="TextBox 7">
            <a:extLst>
              <a:ext uri="{FF2B5EF4-FFF2-40B4-BE49-F238E27FC236}">
                <a16:creationId xmlns:a16="http://schemas.microsoft.com/office/drawing/2014/main" id="{BEDA2C11-83FF-4330-A87B-1D7FB5C8CB6E}"/>
              </a:ext>
            </a:extLst>
          </p:cNvPr>
          <p:cNvSpPr txBox="1"/>
          <p:nvPr/>
        </p:nvSpPr>
        <p:spPr>
          <a:xfrm>
            <a:off x="361535" y="386810"/>
            <a:ext cx="11348428" cy="646331"/>
          </a:xfrm>
          <a:prstGeom prst="rect">
            <a:avLst/>
          </a:prstGeom>
          <a:noFill/>
        </p:spPr>
        <p:txBody>
          <a:bodyPr wrap="none" rtlCol="0">
            <a:spAutoFit/>
          </a:bodyPr>
          <a:lstStyle/>
          <a:p>
            <a:r>
              <a:rPr lang="en-GB" sz="3600" dirty="0">
                <a:solidFill>
                  <a:srgbClr val="FFC000"/>
                </a:solidFill>
                <a:latin typeface="+mj-lt"/>
              </a:rPr>
              <a:t>Physiological Evidence for Emotional Deficits in Psychopaths</a:t>
            </a:r>
            <a:r>
              <a:rPr lang="en-GB" sz="3600" dirty="0">
                <a:latin typeface="+mj-lt"/>
              </a:rPr>
              <a:t> </a:t>
            </a:r>
          </a:p>
        </p:txBody>
      </p:sp>
    </p:spTree>
    <p:extLst>
      <p:ext uri="{BB962C8B-B14F-4D97-AF65-F5344CB8AC3E}">
        <p14:creationId xmlns:p14="http://schemas.microsoft.com/office/powerpoint/2010/main" val="35199849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781D5A-FCB6-4A8C-BEBE-6EC4B3093CB3}"/>
              </a:ext>
            </a:extLst>
          </p:cNvPr>
          <p:cNvPicPr>
            <a:picLocks noChangeAspect="1"/>
          </p:cNvPicPr>
          <p:nvPr/>
        </p:nvPicPr>
        <p:blipFill rotWithShape="1">
          <a:blip r:embed="rId3"/>
          <a:srcRect l="40853" t="14470" r="4791" b="17003"/>
          <a:stretch/>
        </p:blipFill>
        <p:spPr>
          <a:xfrm>
            <a:off x="5833729" y="1076975"/>
            <a:ext cx="5762848" cy="5448897"/>
          </a:xfrm>
          <a:prstGeom prst="rect">
            <a:avLst/>
          </a:prstGeom>
        </p:spPr>
      </p:pic>
      <p:cxnSp>
        <p:nvCxnSpPr>
          <p:cNvPr id="5" name="Straight Connector 4">
            <a:extLst>
              <a:ext uri="{FF2B5EF4-FFF2-40B4-BE49-F238E27FC236}">
                <a16:creationId xmlns:a16="http://schemas.microsoft.com/office/drawing/2014/main" id="{ED4AE7FE-56C6-4525-94DC-B1D3955CCB04}"/>
              </a:ext>
            </a:extLst>
          </p:cNvPr>
          <p:cNvCxnSpPr/>
          <p:nvPr/>
        </p:nvCxnSpPr>
        <p:spPr>
          <a:xfrm>
            <a:off x="10547495" y="4749210"/>
            <a:ext cx="779721"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8" name="Straight Connector 7">
            <a:extLst>
              <a:ext uri="{FF2B5EF4-FFF2-40B4-BE49-F238E27FC236}">
                <a16:creationId xmlns:a16="http://schemas.microsoft.com/office/drawing/2014/main" id="{E3A8955A-E295-4923-8184-8C989540391F}"/>
              </a:ext>
            </a:extLst>
          </p:cNvPr>
          <p:cNvCxnSpPr/>
          <p:nvPr/>
        </p:nvCxnSpPr>
        <p:spPr>
          <a:xfrm>
            <a:off x="10465981" y="5419061"/>
            <a:ext cx="779721" cy="0"/>
          </a:xfrm>
          <a:prstGeom prst="line">
            <a:avLst/>
          </a:prstGeom>
        </p:spPr>
        <p:style>
          <a:lnRef idx="3">
            <a:schemeClr val="accent2"/>
          </a:lnRef>
          <a:fillRef idx="0">
            <a:schemeClr val="accent2"/>
          </a:fillRef>
          <a:effectRef idx="2">
            <a:schemeClr val="accent2"/>
          </a:effectRef>
          <a:fontRef idx="minor">
            <a:schemeClr val="tx1"/>
          </a:fontRef>
        </p:style>
      </p:cxnSp>
      <p:pic>
        <p:nvPicPr>
          <p:cNvPr id="9" name="Picture 8">
            <a:extLst>
              <a:ext uri="{FF2B5EF4-FFF2-40B4-BE49-F238E27FC236}">
                <a16:creationId xmlns:a16="http://schemas.microsoft.com/office/drawing/2014/main" id="{F252B450-99AA-4DAB-B6AA-262E65BD0568}"/>
              </a:ext>
            </a:extLst>
          </p:cNvPr>
          <p:cNvPicPr>
            <a:picLocks noChangeAspect="1"/>
          </p:cNvPicPr>
          <p:nvPr/>
        </p:nvPicPr>
        <p:blipFill>
          <a:blip r:embed="rId4"/>
          <a:stretch>
            <a:fillRect/>
          </a:stretch>
        </p:blipFill>
        <p:spPr>
          <a:xfrm>
            <a:off x="1183599" y="1215796"/>
            <a:ext cx="3657917" cy="5310076"/>
          </a:xfrm>
          <a:prstGeom prst="rect">
            <a:avLst/>
          </a:prstGeom>
        </p:spPr>
      </p:pic>
      <p:sp>
        <p:nvSpPr>
          <p:cNvPr id="10" name="TextBox 9">
            <a:extLst>
              <a:ext uri="{FF2B5EF4-FFF2-40B4-BE49-F238E27FC236}">
                <a16:creationId xmlns:a16="http://schemas.microsoft.com/office/drawing/2014/main" id="{DF14E830-43DB-4F5B-B813-EF868901A138}"/>
              </a:ext>
            </a:extLst>
          </p:cNvPr>
          <p:cNvSpPr txBox="1"/>
          <p:nvPr/>
        </p:nvSpPr>
        <p:spPr>
          <a:xfrm>
            <a:off x="1183599" y="195955"/>
            <a:ext cx="8416215" cy="523220"/>
          </a:xfrm>
          <a:prstGeom prst="rect">
            <a:avLst/>
          </a:prstGeom>
          <a:noFill/>
        </p:spPr>
        <p:txBody>
          <a:bodyPr wrap="none" rtlCol="0">
            <a:spAutoFit/>
          </a:bodyPr>
          <a:lstStyle/>
          <a:p>
            <a:r>
              <a:rPr lang="en-GB" sz="2800" dirty="0">
                <a:solidFill>
                  <a:srgbClr val="FFC000"/>
                </a:solidFill>
              </a:rPr>
              <a:t>Amygdala (34), Hippocampus (27) &amp; Temporal Pole (38)  </a:t>
            </a:r>
          </a:p>
        </p:txBody>
      </p:sp>
      <p:sp>
        <p:nvSpPr>
          <p:cNvPr id="11" name="Rectangle 10">
            <a:extLst>
              <a:ext uri="{FF2B5EF4-FFF2-40B4-BE49-F238E27FC236}">
                <a16:creationId xmlns:a16="http://schemas.microsoft.com/office/drawing/2014/main" id="{CA344F93-52B5-4C3F-A4D9-0DDDBBAF6C6B}"/>
              </a:ext>
            </a:extLst>
          </p:cNvPr>
          <p:cNvSpPr/>
          <p:nvPr/>
        </p:nvSpPr>
        <p:spPr>
          <a:xfrm>
            <a:off x="6230679" y="6310428"/>
            <a:ext cx="3246474" cy="215444"/>
          </a:xfrm>
          <a:prstGeom prst="rect">
            <a:avLst/>
          </a:prstGeom>
        </p:spPr>
        <p:txBody>
          <a:bodyPr wrap="square">
            <a:spAutoFit/>
          </a:bodyPr>
          <a:lstStyle/>
          <a:p>
            <a:r>
              <a:rPr lang="en-GB" sz="400" dirty="0"/>
              <a:t>https://www.google.co.uk/url?sa=i&amp;rct=j&amp;q=&amp;esrc=s&amp;source=images&amp;cd=&amp;cad=rja&amp;uact=8&amp;ved=2ahUKEwjm6dminsHaAhXCwxQKHSNJBzoQjRx6BAgAEAU&amp;url=http%3A%2F%2Fslideplayer.com%2Fslide%2F9481942%2F&amp;psig=AOvVaw1WPaMkTt53OAY3blmtyGqO&amp;ust=1524051767884655</a:t>
            </a:r>
          </a:p>
        </p:txBody>
      </p:sp>
      <p:sp>
        <p:nvSpPr>
          <p:cNvPr id="6" name="TextBox 5">
            <a:extLst>
              <a:ext uri="{FF2B5EF4-FFF2-40B4-BE49-F238E27FC236}">
                <a16:creationId xmlns:a16="http://schemas.microsoft.com/office/drawing/2014/main" id="{282AB2AF-0759-4E29-8470-7411351DA499}"/>
              </a:ext>
            </a:extLst>
          </p:cNvPr>
          <p:cNvSpPr txBox="1"/>
          <p:nvPr/>
        </p:nvSpPr>
        <p:spPr>
          <a:xfrm>
            <a:off x="1120588" y="3801423"/>
            <a:ext cx="1515736" cy="369332"/>
          </a:xfrm>
          <a:prstGeom prst="rect">
            <a:avLst/>
          </a:prstGeom>
          <a:noFill/>
        </p:spPr>
        <p:txBody>
          <a:bodyPr wrap="none" rtlCol="0">
            <a:spAutoFit/>
          </a:bodyPr>
          <a:lstStyle/>
          <a:p>
            <a:r>
              <a:rPr lang="en-GB" dirty="0"/>
              <a:t>Temporal Pole</a:t>
            </a:r>
          </a:p>
        </p:txBody>
      </p:sp>
      <p:sp>
        <p:nvSpPr>
          <p:cNvPr id="14" name="Arrow: Up 13">
            <a:extLst>
              <a:ext uri="{FF2B5EF4-FFF2-40B4-BE49-F238E27FC236}">
                <a16:creationId xmlns:a16="http://schemas.microsoft.com/office/drawing/2014/main" id="{2376C39A-0979-4576-87D7-AFE5AD1FB084}"/>
              </a:ext>
            </a:extLst>
          </p:cNvPr>
          <p:cNvSpPr/>
          <p:nvPr/>
        </p:nvSpPr>
        <p:spPr>
          <a:xfrm rot="2498313">
            <a:off x="2193963" y="3492184"/>
            <a:ext cx="119478" cy="38796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99464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70CDEE-073B-4D06-B182-16B4C9FD2EB3}"/>
              </a:ext>
            </a:extLst>
          </p:cNvPr>
          <p:cNvSpPr txBox="1"/>
          <p:nvPr/>
        </p:nvSpPr>
        <p:spPr>
          <a:xfrm>
            <a:off x="466895" y="1680204"/>
            <a:ext cx="11483163" cy="5693866"/>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rgbClr val="FFC000"/>
                </a:solidFill>
              </a:rPr>
              <a:t>Amygdala</a:t>
            </a:r>
            <a:r>
              <a:rPr lang="en-GB" sz="2800" dirty="0">
                <a:solidFill>
                  <a:schemeClr val="bg1"/>
                </a:solidFill>
              </a:rPr>
              <a:t>: responsible for emotion , survival &amp; associated with memory</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rgbClr val="FFC000"/>
                </a:solidFill>
              </a:rPr>
              <a:t>Hippocampus</a:t>
            </a:r>
            <a:r>
              <a:rPr lang="en-GB" sz="2800" dirty="0">
                <a:solidFill>
                  <a:schemeClr val="bg1"/>
                </a:solidFill>
              </a:rPr>
              <a:t>: helps regulate emotion, associated with long term memory (LTM), especially emotional memories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Both of the above are major players in the role of the </a:t>
            </a:r>
            <a:r>
              <a:rPr lang="en-GB" sz="2800" dirty="0">
                <a:solidFill>
                  <a:srgbClr val="FFC000"/>
                </a:solidFill>
              </a:rPr>
              <a:t>Limbic System</a:t>
            </a:r>
            <a:r>
              <a:rPr lang="en-GB" sz="2800" dirty="0">
                <a:solidFill>
                  <a:schemeClr val="bg1"/>
                </a:solidFill>
              </a:rPr>
              <a:t>, which regulates emotion within the brain</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The </a:t>
            </a:r>
            <a:r>
              <a:rPr lang="en-GB" sz="2800" dirty="0">
                <a:solidFill>
                  <a:srgbClr val="FFC000"/>
                </a:solidFill>
              </a:rPr>
              <a:t>Temporal Pole </a:t>
            </a:r>
            <a:r>
              <a:rPr lang="en-GB" sz="2800" dirty="0">
                <a:solidFill>
                  <a:schemeClr val="bg1"/>
                </a:solidFill>
              </a:rPr>
              <a:t>is responsible for orchestrating &amp; integrating sensory information into meaningful composite wholes (e.g. audio-visual sensory data)</a:t>
            </a:r>
          </a:p>
          <a:p>
            <a:pPr marL="457200" indent="-457200">
              <a:buFont typeface="Arial" panose="020B0604020202020204" pitchFamily="34" charset="0"/>
              <a:buChar char="•"/>
            </a:pPr>
            <a:endParaRPr lang="en-GB" sz="2800" dirty="0">
              <a:solidFill>
                <a:schemeClr val="bg1"/>
              </a:solidFill>
            </a:endParaRPr>
          </a:p>
          <a:p>
            <a:endParaRPr lang="en-GB" sz="2800" dirty="0">
              <a:solidFill>
                <a:schemeClr val="bg1"/>
              </a:solidFill>
            </a:endParaRPr>
          </a:p>
        </p:txBody>
      </p:sp>
      <p:pic>
        <p:nvPicPr>
          <p:cNvPr id="3" name="Picture 2">
            <a:extLst>
              <a:ext uri="{FF2B5EF4-FFF2-40B4-BE49-F238E27FC236}">
                <a16:creationId xmlns:a16="http://schemas.microsoft.com/office/drawing/2014/main" id="{1CD1D44E-FCCB-4956-A9DA-3FD0EAA6D59B}"/>
              </a:ext>
            </a:extLst>
          </p:cNvPr>
          <p:cNvPicPr>
            <a:picLocks noChangeAspect="1"/>
          </p:cNvPicPr>
          <p:nvPr/>
        </p:nvPicPr>
        <p:blipFill>
          <a:blip r:embed="rId2"/>
          <a:stretch>
            <a:fillRect/>
          </a:stretch>
        </p:blipFill>
        <p:spPr>
          <a:xfrm>
            <a:off x="-163033" y="1004980"/>
            <a:ext cx="12518065" cy="480561"/>
          </a:xfrm>
          <a:prstGeom prst="rect">
            <a:avLst/>
          </a:prstGeom>
        </p:spPr>
      </p:pic>
      <p:sp>
        <p:nvSpPr>
          <p:cNvPr id="6" name="TextBox 5">
            <a:extLst>
              <a:ext uri="{FF2B5EF4-FFF2-40B4-BE49-F238E27FC236}">
                <a16:creationId xmlns:a16="http://schemas.microsoft.com/office/drawing/2014/main" id="{E0B7B2CD-61D2-4A03-AB34-A74001A48658}"/>
              </a:ext>
            </a:extLst>
          </p:cNvPr>
          <p:cNvSpPr txBox="1"/>
          <p:nvPr/>
        </p:nvSpPr>
        <p:spPr>
          <a:xfrm flipH="1">
            <a:off x="609597" y="356562"/>
            <a:ext cx="8867555" cy="769441"/>
          </a:xfrm>
          <a:prstGeom prst="rect">
            <a:avLst/>
          </a:prstGeom>
          <a:noFill/>
        </p:spPr>
        <p:txBody>
          <a:bodyPr wrap="square" rtlCol="0">
            <a:spAutoFit/>
          </a:bodyPr>
          <a:lstStyle/>
          <a:p>
            <a:r>
              <a:rPr lang="en-GB" sz="4400" dirty="0">
                <a:solidFill>
                  <a:srgbClr val="FFC000"/>
                </a:solidFill>
                <a:latin typeface="+mj-lt"/>
              </a:rPr>
              <a:t>Psychopathy &amp; the Limbic System</a:t>
            </a:r>
          </a:p>
        </p:txBody>
      </p:sp>
    </p:spTree>
    <p:extLst>
      <p:ext uri="{BB962C8B-B14F-4D97-AF65-F5344CB8AC3E}">
        <p14:creationId xmlns:p14="http://schemas.microsoft.com/office/powerpoint/2010/main" val="32267197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97772165-1A14-4EF8-BE17-CACB01DDD58F}"/>
              </a:ext>
            </a:extLst>
          </p:cNvPr>
          <p:cNvSpPr txBox="1"/>
          <p:nvPr/>
        </p:nvSpPr>
        <p:spPr>
          <a:xfrm>
            <a:off x="84407" y="290842"/>
            <a:ext cx="8639224" cy="646331"/>
          </a:xfrm>
          <a:prstGeom prst="rect">
            <a:avLst/>
          </a:prstGeom>
          <a:noFill/>
        </p:spPr>
        <p:txBody>
          <a:bodyPr wrap="none" rtlCol="0">
            <a:spAutoFit/>
          </a:bodyPr>
          <a:lstStyle/>
          <a:p>
            <a:r>
              <a:rPr lang="en-GB" sz="3600" dirty="0">
                <a:solidFill>
                  <a:srgbClr val="FFC000"/>
                </a:solidFill>
              </a:rPr>
              <a:t>Temporal Pole: Implications for Psychopathy </a:t>
            </a:r>
          </a:p>
        </p:txBody>
      </p:sp>
      <p:sp>
        <p:nvSpPr>
          <p:cNvPr id="4" name="TextBox 3">
            <a:extLst>
              <a:ext uri="{FF2B5EF4-FFF2-40B4-BE49-F238E27FC236}">
                <a16:creationId xmlns:a16="http://schemas.microsoft.com/office/drawing/2014/main" id="{12075499-8F20-42D4-A476-924E8430697E}"/>
              </a:ext>
            </a:extLst>
          </p:cNvPr>
          <p:cNvSpPr txBox="1"/>
          <p:nvPr/>
        </p:nvSpPr>
        <p:spPr>
          <a:xfrm>
            <a:off x="843516" y="2218660"/>
            <a:ext cx="10022958" cy="3539430"/>
          </a:xfrm>
          <a:prstGeom prst="rect">
            <a:avLst/>
          </a:prstGeom>
          <a:noFill/>
        </p:spPr>
        <p:txBody>
          <a:bodyPr wrap="square" rtlCol="0">
            <a:spAutoFit/>
          </a:bodyPr>
          <a:lstStyle/>
          <a:p>
            <a:r>
              <a:rPr lang="en-GB" sz="2800" dirty="0">
                <a:solidFill>
                  <a:schemeClr val="bg1"/>
                </a:solidFill>
              </a:rPr>
              <a:t>Right Temporal pole  damage* can cause problems in understanding the emotional content of speech as well as impair ability to deal with abstract elements of speech.  </a:t>
            </a:r>
            <a:r>
              <a:rPr lang="en-GB" sz="2800" dirty="0">
                <a:solidFill>
                  <a:srgbClr val="FFC000"/>
                </a:solidFill>
              </a:rPr>
              <a:t>Kiehl (2015) </a:t>
            </a:r>
            <a:r>
              <a:rPr lang="en-GB" sz="2800" dirty="0">
                <a:solidFill>
                  <a:schemeClr val="bg1"/>
                </a:solidFill>
              </a:rPr>
              <a:t>found psychopaths were similar to temporal pole brain damaged individuals:</a:t>
            </a:r>
          </a:p>
          <a:p>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Difficulty in interpreting emotional content of language</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Low ability for dealing with abstract words</a:t>
            </a:r>
          </a:p>
        </p:txBody>
      </p:sp>
    </p:spTree>
    <p:extLst>
      <p:ext uri="{BB962C8B-B14F-4D97-AF65-F5344CB8AC3E}">
        <p14:creationId xmlns:p14="http://schemas.microsoft.com/office/powerpoint/2010/main" val="27003539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E2886293-FC33-44E4-BDB9-34D086AD2EBC}"/>
              </a:ext>
            </a:extLst>
          </p:cNvPr>
          <p:cNvSpPr txBox="1"/>
          <p:nvPr/>
        </p:nvSpPr>
        <p:spPr>
          <a:xfrm>
            <a:off x="701457" y="229286"/>
            <a:ext cx="3568606" cy="769441"/>
          </a:xfrm>
          <a:prstGeom prst="rect">
            <a:avLst/>
          </a:prstGeom>
          <a:noFill/>
        </p:spPr>
        <p:txBody>
          <a:bodyPr wrap="none" rtlCol="0">
            <a:spAutoFit/>
          </a:bodyPr>
          <a:lstStyle/>
          <a:p>
            <a:r>
              <a:rPr lang="en-GB" sz="4400" dirty="0">
                <a:solidFill>
                  <a:srgbClr val="FFC000"/>
                </a:solidFill>
              </a:rPr>
              <a:t>fMRI Findings  </a:t>
            </a:r>
          </a:p>
        </p:txBody>
      </p:sp>
      <p:sp>
        <p:nvSpPr>
          <p:cNvPr id="5" name="TextBox 4">
            <a:extLst>
              <a:ext uri="{FF2B5EF4-FFF2-40B4-BE49-F238E27FC236}">
                <a16:creationId xmlns:a16="http://schemas.microsoft.com/office/drawing/2014/main" id="{492C6A20-F061-4DF0-8140-73A270F5910D}"/>
              </a:ext>
            </a:extLst>
          </p:cNvPr>
          <p:cNvSpPr txBox="1"/>
          <p:nvPr/>
        </p:nvSpPr>
        <p:spPr>
          <a:xfrm>
            <a:off x="369517" y="1244949"/>
            <a:ext cx="7315201" cy="5663089"/>
          </a:xfrm>
          <a:prstGeom prst="rect">
            <a:avLst/>
          </a:prstGeom>
          <a:noFill/>
        </p:spPr>
        <p:txBody>
          <a:bodyPr wrap="square" rtlCol="0">
            <a:spAutoFit/>
          </a:bodyPr>
          <a:lstStyle/>
          <a:p>
            <a:r>
              <a:rPr lang="en-GB" sz="2800" dirty="0">
                <a:solidFill>
                  <a:schemeClr val="bg1"/>
                </a:solidFill>
              </a:rPr>
              <a:t>      </a:t>
            </a:r>
            <a:r>
              <a:rPr lang="en-GB" sz="2800" dirty="0">
                <a:solidFill>
                  <a:srgbClr val="FFC000"/>
                </a:solidFill>
              </a:rPr>
              <a:t>Kiehl (2015) </a:t>
            </a:r>
            <a:r>
              <a:rPr lang="en-GB" sz="2800" b="1" dirty="0">
                <a:solidFill>
                  <a:srgbClr val="FFC000"/>
                </a:solidFill>
              </a:rPr>
              <a:t>Concrete &amp; Abstract Words:</a:t>
            </a:r>
          </a:p>
          <a:p>
            <a:endParaRPr lang="en-GB" sz="1000" dirty="0">
              <a:solidFill>
                <a:srgbClr val="FFC000"/>
              </a:solidFill>
            </a:endParaRPr>
          </a:p>
          <a:p>
            <a:pPr marL="457200" indent="-457200">
              <a:buFont typeface="Arial" panose="020B0604020202020204" pitchFamily="34" charset="0"/>
              <a:buChar char="•"/>
            </a:pPr>
            <a:r>
              <a:rPr lang="en-GB" sz="2800" dirty="0">
                <a:solidFill>
                  <a:schemeClr val="bg1"/>
                </a:solidFill>
              </a:rPr>
              <a:t>175 milliseconds (ms) after presentation, abstract words follow different processing pathway – not the case  for  psychopaths</a:t>
            </a:r>
          </a:p>
          <a:p>
            <a:pPr marL="171450" indent="-171450">
              <a:buFont typeface="Arial" panose="020B0604020202020204" pitchFamily="34" charset="0"/>
              <a:buChar char="•"/>
            </a:pPr>
            <a:endParaRPr lang="en-GB" sz="1000" dirty="0">
              <a:solidFill>
                <a:schemeClr val="bg1"/>
              </a:solidFill>
            </a:endParaRPr>
          </a:p>
          <a:p>
            <a:pPr marL="457200" indent="-457200">
              <a:buFont typeface="Arial" panose="020B0604020202020204" pitchFamily="34" charset="0"/>
              <a:buChar char="•"/>
            </a:pPr>
            <a:r>
              <a:rPr lang="en-GB" sz="2800" dirty="0">
                <a:solidFill>
                  <a:srgbClr val="FFC000"/>
                </a:solidFill>
              </a:rPr>
              <a:t>fMRI</a:t>
            </a:r>
            <a:r>
              <a:rPr lang="en-GB" sz="2800" dirty="0">
                <a:solidFill>
                  <a:schemeClr val="bg1"/>
                </a:solidFill>
              </a:rPr>
              <a:t> showed psychopaths had deficit to        </a:t>
            </a:r>
            <a:r>
              <a:rPr lang="en-GB" sz="2800" dirty="0">
                <a:solidFill>
                  <a:srgbClr val="FFC000"/>
                </a:solidFill>
              </a:rPr>
              <a:t>R. Anterior Temporal Pole </a:t>
            </a:r>
            <a:r>
              <a:rPr lang="en-GB" sz="2800" dirty="0">
                <a:solidFill>
                  <a:schemeClr val="bg1"/>
                </a:solidFill>
              </a:rPr>
              <a:t>(normally where differences between abstract &amp; concrete words are processed)</a:t>
            </a:r>
          </a:p>
          <a:p>
            <a:pPr marL="171450" indent="-171450">
              <a:buFont typeface="Arial" panose="020B0604020202020204" pitchFamily="34" charset="0"/>
              <a:buChar char="•"/>
            </a:pPr>
            <a:endParaRPr lang="en-GB" sz="1000" dirty="0">
              <a:solidFill>
                <a:schemeClr val="bg1"/>
              </a:solidFill>
            </a:endParaRPr>
          </a:p>
          <a:p>
            <a:pPr marL="457200" indent="-457200">
              <a:buFont typeface="Arial" panose="020B0604020202020204" pitchFamily="34" charset="0"/>
              <a:buChar char="•"/>
            </a:pPr>
            <a:r>
              <a:rPr lang="en-GB" sz="2800" dirty="0">
                <a:solidFill>
                  <a:schemeClr val="bg1"/>
                </a:solidFill>
              </a:rPr>
              <a:t>Kiehl (2015) suggests implications for treatment of psychopathy: </a:t>
            </a:r>
            <a:r>
              <a:rPr lang="en-GB" sz="2800" dirty="0">
                <a:solidFill>
                  <a:srgbClr val="0070C0"/>
                </a:solidFill>
              </a:rPr>
              <a:t> </a:t>
            </a:r>
            <a:r>
              <a:rPr lang="en-GB" sz="2800" b="1" dirty="0">
                <a:solidFill>
                  <a:srgbClr val="0070C0"/>
                </a:solidFill>
              </a:rPr>
              <a:t>use simple, concrete, terminology</a:t>
            </a:r>
          </a:p>
          <a:p>
            <a:pPr marL="457200" indent="-457200">
              <a:buFont typeface="Arial" panose="020B0604020202020204" pitchFamily="34" charset="0"/>
              <a:buChar char="•"/>
            </a:pPr>
            <a:endParaRPr lang="en-GB" sz="2400" dirty="0">
              <a:solidFill>
                <a:schemeClr val="bg1"/>
              </a:solidFill>
            </a:endParaRPr>
          </a:p>
        </p:txBody>
      </p:sp>
      <p:pic>
        <p:nvPicPr>
          <p:cNvPr id="8" name="Picture 7">
            <a:extLst>
              <a:ext uri="{FF2B5EF4-FFF2-40B4-BE49-F238E27FC236}">
                <a16:creationId xmlns:a16="http://schemas.microsoft.com/office/drawing/2014/main" id="{EF33CD1C-2E11-446D-BF19-8B7D2BCC0B5E}"/>
              </a:ext>
            </a:extLst>
          </p:cNvPr>
          <p:cNvPicPr>
            <a:picLocks noChangeAspect="1"/>
          </p:cNvPicPr>
          <p:nvPr/>
        </p:nvPicPr>
        <p:blipFill>
          <a:blip r:embed="rId3"/>
          <a:stretch>
            <a:fillRect/>
          </a:stretch>
        </p:blipFill>
        <p:spPr>
          <a:xfrm>
            <a:off x="8439711" y="1464847"/>
            <a:ext cx="3091876" cy="4451525"/>
          </a:xfrm>
          <a:prstGeom prst="rect">
            <a:avLst/>
          </a:prstGeom>
        </p:spPr>
      </p:pic>
      <p:sp>
        <p:nvSpPr>
          <p:cNvPr id="10" name="Rectangle 9">
            <a:extLst>
              <a:ext uri="{FF2B5EF4-FFF2-40B4-BE49-F238E27FC236}">
                <a16:creationId xmlns:a16="http://schemas.microsoft.com/office/drawing/2014/main" id="{B4CC4A89-710B-4DC7-B3A2-9F7DC77F5287}"/>
              </a:ext>
            </a:extLst>
          </p:cNvPr>
          <p:cNvSpPr/>
          <p:nvPr/>
        </p:nvSpPr>
        <p:spPr>
          <a:xfrm>
            <a:off x="5207776" y="6058908"/>
            <a:ext cx="1776448" cy="369332"/>
          </a:xfrm>
          <a:prstGeom prst="rect">
            <a:avLst/>
          </a:prstGeom>
        </p:spPr>
        <p:txBody>
          <a:bodyPr wrap="none">
            <a:spAutoFit/>
          </a:bodyPr>
          <a:lstStyle/>
          <a:p>
            <a:r>
              <a:rPr lang="en-GB" dirty="0">
                <a:solidFill>
                  <a:schemeClr val="bg1"/>
                </a:solidFill>
              </a:rPr>
              <a:t>(Kiehl 2015: 166)</a:t>
            </a:r>
          </a:p>
        </p:txBody>
      </p:sp>
    </p:spTree>
    <p:extLst>
      <p:ext uri="{BB962C8B-B14F-4D97-AF65-F5344CB8AC3E}">
        <p14:creationId xmlns:p14="http://schemas.microsoft.com/office/powerpoint/2010/main" val="21369787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pic>
        <p:nvPicPr>
          <p:cNvPr id="3" name="Picture 2">
            <a:extLst>
              <a:ext uri="{FF2B5EF4-FFF2-40B4-BE49-F238E27FC236}">
                <a16:creationId xmlns:a16="http://schemas.microsoft.com/office/drawing/2014/main" id="{D587F6C4-7BB3-460C-B5B5-1AF3D9264FEA}"/>
              </a:ext>
            </a:extLst>
          </p:cNvPr>
          <p:cNvPicPr>
            <a:picLocks noChangeAspect="1"/>
          </p:cNvPicPr>
          <p:nvPr/>
        </p:nvPicPr>
        <p:blipFill>
          <a:blip r:embed="rId3"/>
          <a:stretch>
            <a:fillRect/>
          </a:stretch>
        </p:blipFill>
        <p:spPr>
          <a:xfrm>
            <a:off x="6602948" y="2429171"/>
            <a:ext cx="5128008" cy="3904279"/>
          </a:xfrm>
          <a:prstGeom prst="rect">
            <a:avLst/>
          </a:prstGeom>
        </p:spPr>
      </p:pic>
      <p:sp>
        <p:nvSpPr>
          <p:cNvPr id="4" name="Rectangle 3">
            <a:extLst>
              <a:ext uri="{FF2B5EF4-FFF2-40B4-BE49-F238E27FC236}">
                <a16:creationId xmlns:a16="http://schemas.microsoft.com/office/drawing/2014/main" id="{36BE85E8-BA8A-44AF-A8FB-8A81382AC1F7}"/>
              </a:ext>
            </a:extLst>
          </p:cNvPr>
          <p:cNvSpPr/>
          <p:nvPr/>
        </p:nvSpPr>
        <p:spPr>
          <a:xfrm>
            <a:off x="6714517" y="2535496"/>
            <a:ext cx="2085827" cy="184666"/>
          </a:xfrm>
          <a:prstGeom prst="rect">
            <a:avLst/>
          </a:prstGeom>
        </p:spPr>
        <p:txBody>
          <a:bodyPr wrap="none">
            <a:spAutoFit/>
          </a:bodyPr>
          <a:lstStyle/>
          <a:p>
            <a:r>
              <a:rPr lang="en-GB" sz="600" dirty="0">
                <a:solidFill>
                  <a:schemeClr val="bg1"/>
                </a:solidFill>
              </a:rPr>
              <a:t>https://en.wikipedia.org/wiki/File:MRI_cingulate_cortex.png</a:t>
            </a:r>
          </a:p>
        </p:txBody>
      </p:sp>
      <p:sp>
        <p:nvSpPr>
          <p:cNvPr id="5" name="TextBox 4">
            <a:extLst>
              <a:ext uri="{FF2B5EF4-FFF2-40B4-BE49-F238E27FC236}">
                <a16:creationId xmlns:a16="http://schemas.microsoft.com/office/drawing/2014/main" id="{160D5CC0-BE22-4CCA-B5EC-F79E0C461672}"/>
              </a:ext>
            </a:extLst>
          </p:cNvPr>
          <p:cNvSpPr txBox="1"/>
          <p:nvPr/>
        </p:nvSpPr>
        <p:spPr>
          <a:xfrm>
            <a:off x="432392" y="290842"/>
            <a:ext cx="10642016" cy="769441"/>
          </a:xfrm>
          <a:prstGeom prst="rect">
            <a:avLst/>
          </a:prstGeom>
          <a:noFill/>
        </p:spPr>
        <p:txBody>
          <a:bodyPr wrap="none" rtlCol="0">
            <a:spAutoFit/>
          </a:bodyPr>
          <a:lstStyle/>
          <a:p>
            <a:r>
              <a:rPr lang="en-GB" sz="4400" dirty="0">
                <a:solidFill>
                  <a:srgbClr val="FFC000"/>
                </a:solidFill>
              </a:rPr>
              <a:t>Further findings: Role of the Cingulate Cortex </a:t>
            </a:r>
          </a:p>
        </p:txBody>
      </p:sp>
      <p:sp>
        <p:nvSpPr>
          <p:cNvPr id="6" name="TextBox 5">
            <a:extLst>
              <a:ext uri="{FF2B5EF4-FFF2-40B4-BE49-F238E27FC236}">
                <a16:creationId xmlns:a16="http://schemas.microsoft.com/office/drawing/2014/main" id="{9D6EE65C-8252-400C-B643-B9188D762F11}"/>
              </a:ext>
            </a:extLst>
          </p:cNvPr>
          <p:cNvSpPr txBox="1"/>
          <p:nvPr/>
        </p:nvSpPr>
        <p:spPr>
          <a:xfrm>
            <a:off x="366102" y="1484390"/>
            <a:ext cx="6181062" cy="5693866"/>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Participants given lists of emotional (e.g. death, hate) &amp; neutral words to rehearse &amp; recall.  Participants find emotional words more memorable than psychopaths do</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Also fMRI imaging found psychopaths’ brain imagery different: </a:t>
            </a:r>
            <a:r>
              <a:rPr lang="en-GB" sz="2800" dirty="0">
                <a:solidFill>
                  <a:srgbClr val="FFC000"/>
                </a:solidFill>
              </a:rPr>
              <a:t>amygdala</a:t>
            </a:r>
            <a:r>
              <a:rPr lang="en-GB" sz="2800" dirty="0">
                <a:solidFill>
                  <a:schemeClr val="bg1"/>
                </a:solidFill>
              </a:rPr>
              <a:t> &amp; </a:t>
            </a:r>
            <a:r>
              <a:rPr lang="en-GB" sz="2800" dirty="0">
                <a:solidFill>
                  <a:srgbClr val="FFC000"/>
                </a:solidFill>
              </a:rPr>
              <a:t>cingulate cortex </a:t>
            </a:r>
            <a:r>
              <a:rPr lang="en-GB" sz="2800" dirty="0">
                <a:solidFill>
                  <a:schemeClr val="bg1"/>
                </a:solidFill>
              </a:rPr>
              <a:t>were blue in colour, indicating </a:t>
            </a:r>
            <a:r>
              <a:rPr lang="en-GB" sz="2800" b="1" dirty="0">
                <a:solidFill>
                  <a:srgbClr val="0070C0"/>
                </a:solidFill>
              </a:rPr>
              <a:t>deficit in processing emotional words         </a:t>
            </a:r>
            <a:r>
              <a:rPr lang="en-GB" sz="2400" dirty="0">
                <a:solidFill>
                  <a:schemeClr val="bg1"/>
                </a:solidFill>
              </a:rPr>
              <a:t>(Kiehl 20115: 115)    </a:t>
            </a:r>
          </a:p>
          <a:p>
            <a:endParaRPr lang="en-GB" sz="2800" dirty="0">
              <a:solidFill>
                <a:schemeClr val="bg1"/>
              </a:solidFill>
            </a:endParaRPr>
          </a:p>
          <a:p>
            <a:endParaRPr lang="en-GB" sz="2800" dirty="0">
              <a:solidFill>
                <a:schemeClr val="bg1"/>
              </a:solidFill>
            </a:endParaRPr>
          </a:p>
        </p:txBody>
      </p:sp>
      <p:sp>
        <p:nvSpPr>
          <p:cNvPr id="7" name="TextBox 6">
            <a:extLst>
              <a:ext uri="{FF2B5EF4-FFF2-40B4-BE49-F238E27FC236}">
                <a16:creationId xmlns:a16="http://schemas.microsoft.com/office/drawing/2014/main" id="{7FE5C38D-F893-44C3-9086-F0557552A04C}"/>
              </a:ext>
            </a:extLst>
          </p:cNvPr>
          <p:cNvSpPr txBox="1"/>
          <p:nvPr/>
        </p:nvSpPr>
        <p:spPr>
          <a:xfrm>
            <a:off x="9151852" y="1721285"/>
            <a:ext cx="2579104" cy="523220"/>
          </a:xfrm>
          <a:prstGeom prst="rect">
            <a:avLst/>
          </a:prstGeom>
          <a:noFill/>
        </p:spPr>
        <p:txBody>
          <a:bodyPr wrap="none" rtlCol="0">
            <a:spAutoFit/>
          </a:bodyPr>
          <a:lstStyle/>
          <a:p>
            <a:r>
              <a:rPr lang="en-GB" sz="2800" dirty="0">
                <a:solidFill>
                  <a:srgbClr val="FFC000"/>
                </a:solidFill>
              </a:rPr>
              <a:t>Cingulate Cortex</a:t>
            </a:r>
          </a:p>
        </p:txBody>
      </p:sp>
      <p:cxnSp>
        <p:nvCxnSpPr>
          <p:cNvPr id="9" name="Straight Connector 8">
            <a:extLst>
              <a:ext uri="{FF2B5EF4-FFF2-40B4-BE49-F238E27FC236}">
                <a16:creationId xmlns:a16="http://schemas.microsoft.com/office/drawing/2014/main" id="{37DA9F4E-9AA9-4BEA-B128-667BCB3490C3}"/>
              </a:ext>
            </a:extLst>
          </p:cNvPr>
          <p:cNvCxnSpPr>
            <a:cxnSpLocks/>
          </p:cNvCxnSpPr>
          <p:nvPr/>
        </p:nvCxnSpPr>
        <p:spPr>
          <a:xfrm flipV="1">
            <a:off x="9682716" y="2261191"/>
            <a:ext cx="559982" cy="1601972"/>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13308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C607CA7D-28D1-4588-BCE7-F8AE699D1193}"/>
              </a:ext>
            </a:extLst>
          </p:cNvPr>
          <p:cNvSpPr txBox="1"/>
          <p:nvPr/>
        </p:nvSpPr>
        <p:spPr>
          <a:xfrm>
            <a:off x="638827" y="194153"/>
            <a:ext cx="7718588" cy="769441"/>
          </a:xfrm>
          <a:prstGeom prst="rect">
            <a:avLst/>
          </a:prstGeom>
          <a:noFill/>
        </p:spPr>
        <p:txBody>
          <a:bodyPr wrap="none" rtlCol="0">
            <a:spAutoFit/>
          </a:bodyPr>
          <a:lstStyle/>
          <a:p>
            <a:r>
              <a:rPr lang="en-GB" sz="4400" dirty="0">
                <a:solidFill>
                  <a:srgbClr val="FFC000"/>
                </a:solidFill>
                <a:latin typeface="+mj-lt"/>
              </a:rPr>
              <a:t>Psychopathy &amp; Facial Recognition</a:t>
            </a:r>
          </a:p>
        </p:txBody>
      </p:sp>
      <p:sp>
        <p:nvSpPr>
          <p:cNvPr id="4" name="TextBox 3">
            <a:extLst>
              <a:ext uri="{FF2B5EF4-FFF2-40B4-BE49-F238E27FC236}">
                <a16:creationId xmlns:a16="http://schemas.microsoft.com/office/drawing/2014/main" id="{6FAF1C9B-6758-4F12-B1DE-0C9E8F86D2E7}"/>
              </a:ext>
            </a:extLst>
          </p:cNvPr>
          <p:cNvSpPr txBox="1"/>
          <p:nvPr/>
        </p:nvSpPr>
        <p:spPr>
          <a:xfrm>
            <a:off x="638827" y="2210844"/>
            <a:ext cx="184731" cy="369332"/>
          </a:xfrm>
          <a:prstGeom prst="rect">
            <a:avLst/>
          </a:prstGeom>
          <a:noFill/>
        </p:spPr>
        <p:txBody>
          <a:bodyPr wrap="none" rtlCol="0">
            <a:spAutoFit/>
          </a:bodyPr>
          <a:lstStyle/>
          <a:p>
            <a:endParaRPr lang="en-GB" dirty="0"/>
          </a:p>
        </p:txBody>
      </p:sp>
      <p:pic>
        <p:nvPicPr>
          <p:cNvPr id="5" name="Picture 4">
            <a:extLst>
              <a:ext uri="{FF2B5EF4-FFF2-40B4-BE49-F238E27FC236}">
                <a16:creationId xmlns:a16="http://schemas.microsoft.com/office/drawing/2014/main" id="{E47B37AC-CB3D-4CD7-B2A1-13A8A3864826}"/>
              </a:ext>
            </a:extLst>
          </p:cNvPr>
          <p:cNvPicPr>
            <a:picLocks noChangeAspect="1"/>
          </p:cNvPicPr>
          <p:nvPr/>
        </p:nvPicPr>
        <p:blipFill>
          <a:blip r:embed="rId3"/>
          <a:stretch>
            <a:fillRect/>
          </a:stretch>
        </p:blipFill>
        <p:spPr>
          <a:xfrm>
            <a:off x="8357415" y="194153"/>
            <a:ext cx="3196746" cy="6393492"/>
          </a:xfrm>
          <a:prstGeom prst="rect">
            <a:avLst/>
          </a:prstGeom>
        </p:spPr>
      </p:pic>
      <p:sp>
        <p:nvSpPr>
          <p:cNvPr id="6" name="Rectangle 5">
            <a:extLst>
              <a:ext uri="{FF2B5EF4-FFF2-40B4-BE49-F238E27FC236}">
                <a16:creationId xmlns:a16="http://schemas.microsoft.com/office/drawing/2014/main" id="{D95A2E1A-AA6B-4AE6-836D-7D9ABABD33BD}"/>
              </a:ext>
            </a:extLst>
          </p:cNvPr>
          <p:cNvSpPr/>
          <p:nvPr/>
        </p:nvSpPr>
        <p:spPr>
          <a:xfrm>
            <a:off x="8673160" y="6288159"/>
            <a:ext cx="2781531" cy="215444"/>
          </a:xfrm>
          <a:prstGeom prst="rect">
            <a:avLst/>
          </a:prstGeom>
        </p:spPr>
        <p:txBody>
          <a:bodyPr wrap="none">
            <a:spAutoFit/>
          </a:bodyPr>
          <a:lstStyle/>
          <a:p>
            <a:r>
              <a:rPr lang="en-GB" sz="800" dirty="0">
                <a:solidFill>
                  <a:schemeClr val="bg1"/>
                </a:solidFill>
              </a:rPr>
              <a:t>https://medicalxpress.com/news/2007-10-people-happy.html</a:t>
            </a:r>
          </a:p>
        </p:txBody>
      </p:sp>
      <p:sp>
        <p:nvSpPr>
          <p:cNvPr id="7" name="TextBox 6">
            <a:extLst>
              <a:ext uri="{FF2B5EF4-FFF2-40B4-BE49-F238E27FC236}">
                <a16:creationId xmlns:a16="http://schemas.microsoft.com/office/drawing/2014/main" id="{3787CE4D-9104-4A04-9A6B-71345097E332}"/>
              </a:ext>
            </a:extLst>
          </p:cNvPr>
          <p:cNvSpPr txBox="1"/>
          <p:nvPr/>
        </p:nvSpPr>
        <p:spPr>
          <a:xfrm>
            <a:off x="1039661" y="1244949"/>
            <a:ext cx="6657584" cy="5262979"/>
          </a:xfrm>
          <a:prstGeom prst="rect">
            <a:avLst/>
          </a:prstGeom>
          <a:noFill/>
        </p:spPr>
        <p:txBody>
          <a:bodyPr wrap="square" rtlCol="0">
            <a:spAutoFit/>
          </a:bodyPr>
          <a:lstStyle/>
          <a:p>
            <a:r>
              <a:rPr lang="en-GB" sz="2800" dirty="0">
                <a:solidFill>
                  <a:srgbClr val="FFC000"/>
                </a:solidFill>
              </a:rPr>
              <a:t>Violence Inhibition Model (Blair 2001)</a:t>
            </a:r>
          </a:p>
          <a:p>
            <a:endParaRPr lang="en-GB" sz="2800" dirty="0">
              <a:solidFill>
                <a:schemeClr val="bg1"/>
              </a:solidFill>
            </a:endParaRPr>
          </a:p>
          <a:p>
            <a:r>
              <a:rPr lang="en-GB" sz="2800" dirty="0">
                <a:solidFill>
                  <a:schemeClr val="bg1"/>
                </a:solidFill>
              </a:rPr>
              <a:t>Psychopaths also find difficulty recognising emotion in others. Blair suggests this is why psychopaths may use aggression freely – no access to facial feedback to act as brake on aggressive behaviour</a:t>
            </a:r>
          </a:p>
          <a:p>
            <a:endParaRPr lang="en-GB" sz="2800" dirty="0">
              <a:solidFill>
                <a:schemeClr val="bg1"/>
              </a:solidFill>
            </a:endParaRPr>
          </a:p>
          <a:p>
            <a:r>
              <a:rPr lang="en-GB" sz="2800" dirty="0">
                <a:solidFill>
                  <a:schemeClr val="bg1"/>
                </a:solidFill>
              </a:rPr>
              <a:t>As a developmental disorder, supporting evidence from Blair et al. (2001) demonstrated similar findings in children scoring high on psychopathy </a:t>
            </a:r>
          </a:p>
        </p:txBody>
      </p:sp>
      <p:pic>
        <p:nvPicPr>
          <p:cNvPr id="8" name="Picture 7">
            <a:extLst>
              <a:ext uri="{FF2B5EF4-FFF2-40B4-BE49-F238E27FC236}">
                <a16:creationId xmlns:a16="http://schemas.microsoft.com/office/drawing/2014/main" id="{67C6F1BB-C42B-4B84-8B94-1507C51DC73F}"/>
              </a:ext>
            </a:extLst>
          </p:cNvPr>
          <p:cNvPicPr>
            <a:picLocks noChangeAspect="1"/>
          </p:cNvPicPr>
          <p:nvPr/>
        </p:nvPicPr>
        <p:blipFill rotWithShape="1">
          <a:blip r:embed="rId4"/>
          <a:srcRect l="8527" t="60295" r="67684" b="13725"/>
          <a:stretch/>
        </p:blipFill>
        <p:spPr>
          <a:xfrm>
            <a:off x="8342209" y="2375646"/>
            <a:ext cx="3305275" cy="2030505"/>
          </a:xfrm>
          <a:prstGeom prst="rect">
            <a:avLst/>
          </a:prstGeom>
        </p:spPr>
      </p:pic>
    </p:spTree>
    <p:extLst>
      <p:ext uri="{BB962C8B-B14F-4D97-AF65-F5344CB8AC3E}">
        <p14:creationId xmlns:p14="http://schemas.microsoft.com/office/powerpoint/2010/main" val="177796282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pic>
        <p:nvPicPr>
          <p:cNvPr id="4" name="Picture 3">
            <a:extLst>
              <a:ext uri="{FF2B5EF4-FFF2-40B4-BE49-F238E27FC236}">
                <a16:creationId xmlns:a16="http://schemas.microsoft.com/office/drawing/2014/main" id="{6E9CDC66-5AE6-4E65-B389-EACD5132232E}"/>
              </a:ext>
            </a:extLst>
          </p:cNvPr>
          <p:cNvPicPr>
            <a:picLocks noChangeAspect="1"/>
          </p:cNvPicPr>
          <p:nvPr/>
        </p:nvPicPr>
        <p:blipFill>
          <a:blip r:embed="rId2"/>
          <a:stretch>
            <a:fillRect/>
          </a:stretch>
        </p:blipFill>
        <p:spPr>
          <a:xfrm>
            <a:off x="7419697" y="101278"/>
            <a:ext cx="4575618" cy="6655444"/>
          </a:xfrm>
          <a:prstGeom prst="rect">
            <a:avLst/>
          </a:prstGeom>
        </p:spPr>
      </p:pic>
      <p:sp>
        <p:nvSpPr>
          <p:cNvPr id="5" name="Rectangle 4">
            <a:extLst>
              <a:ext uri="{FF2B5EF4-FFF2-40B4-BE49-F238E27FC236}">
                <a16:creationId xmlns:a16="http://schemas.microsoft.com/office/drawing/2014/main" id="{1CF6CCB2-8CF0-4638-9F81-EE9C1BDEF541}"/>
              </a:ext>
            </a:extLst>
          </p:cNvPr>
          <p:cNvSpPr/>
          <p:nvPr/>
        </p:nvSpPr>
        <p:spPr>
          <a:xfrm>
            <a:off x="566137" y="234916"/>
            <a:ext cx="5952142" cy="769441"/>
          </a:xfrm>
          <a:prstGeom prst="rect">
            <a:avLst/>
          </a:prstGeom>
        </p:spPr>
        <p:txBody>
          <a:bodyPr wrap="none">
            <a:spAutoFit/>
          </a:bodyPr>
          <a:lstStyle/>
          <a:p>
            <a:r>
              <a:rPr lang="en-GB" sz="4400" dirty="0">
                <a:solidFill>
                  <a:srgbClr val="FFC000"/>
                </a:solidFill>
                <a:latin typeface="+mj-lt"/>
              </a:rPr>
              <a:t>Alex Honnold’s Amygdala</a:t>
            </a:r>
          </a:p>
        </p:txBody>
      </p:sp>
      <p:sp>
        <p:nvSpPr>
          <p:cNvPr id="6" name="Rectangle 5">
            <a:extLst>
              <a:ext uri="{FF2B5EF4-FFF2-40B4-BE49-F238E27FC236}">
                <a16:creationId xmlns:a16="http://schemas.microsoft.com/office/drawing/2014/main" id="{D00FB694-D7E1-440A-8AE8-57A8425F5B5D}"/>
              </a:ext>
            </a:extLst>
          </p:cNvPr>
          <p:cNvSpPr/>
          <p:nvPr/>
        </p:nvSpPr>
        <p:spPr>
          <a:xfrm>
            <a:off x="7405444" y="6421567"/>
            <a:ext cx="2904707" cy="338554"/>
          </a:xfrm>
          <a:prstGeom prst="rect">
            <a:avLst/>
          </a:prstGeom>
        </p:spPr>
        <p:txBody>
          <a:bodyPr wrap="square">
            <a:spAutoFit/>
          </a:bodyPr>
          <a:lstStyle/>
          <a:p>
            <a:r>
              <a:rPr lang="en-GB" sz="800" dirty="0"/>
              <a:t>https://snowbrains.com/alex-honnold-tommy-caldwell-complete-patagonias-mother-traverses-cerro-fitzroy/</a:t>
            </a:r>
          </a:p>
        </p:txBody>
      </p:sp>
      <p:pic>
        <p:nvPicPr>
          <p:cNvPr id="7" name="Picture 6">
            <a:extLst>
              <a:ext uri="{FF2B5EF4-FFF2-40B4-BE49-F238E27FC236}">
                <a16:creationId xmlns:a16="http://schemas.microsoft.com/office/drawing/2014/main" id="{E972F849-CC7A-486D-8225-152A361BB9EC}"/>
              </a:ext>
            </a:extLst>
          </p:cNvPr>
          <p:cNvPicPr>
            <a:picLocks noChangeAspect="1"/>
          </p:cNvPicPr>
          <p:nvPr/>
        </p:nvPicPr>
        <p:blipFill>
          <a:blip r:embed="rId3"/>
          <a:stretch>
            <a:fillRect/>
          </a:stretch>
        </p:blipFill>
        <p:spPr>
          <a:xfrm>
            <a:off x="1320144" y="1735492"/>
            <a:ext cx="4698387" cy="4662630"/>
          </a:xfrm>
          <a:prstGeom prst="rect">
            <a:avLst/>
          </a:prstGeom>
        </p:spPr>
      </p:pic>
      <p:sp>
        <p:nvSpPr>
          <p:cNvPr id="8" name="Rectangle 7">
            <a:extLst>
              <a:ext uri="{FF2B5EF4-FFF2-40B4-BE49-F238E27FC236}">
                <a16:creationId xmlns:a16="http://schemas.microsoft.com/office/drawing/2014/main" id="{60D8E63F-B83D-44C0-9D47-4EACE00DA55D}"/>
              </a:ext>
            </a:extLst>
          </p:cNvPr>
          <p:cNvSpPr/>
          <p:nvPr/>
        </p:nvSpPr>
        <p:spPr>
          <a:xfrm rot="10800000" flipV="1">
            <a:off x="1603247" y="5874662"/>
            <a:ext cx="3815917" cy="430887"/>
          </a:xfrm>
          <a:prstGeom prst="rect">
            <a:avLst/>
          </a:prstGeom>
        </p:spPr>
        <p:txBody>
          <a:bodyPr wrap="square">
            <a:spAutoFit/>
          </a:bodyPr>
          <a:lstStyle/>
          <a:p>
            <a:r>
              <a:rPr lang="en-GB" sz="1100" dirty="0">
                <a:solidFill>
                  <a:srgbClr val="FFC000"/>
                </a:solidFill>
              </a:rPr>
              <a:t>https://boingboing.net/2017/06/07/alex-honnold-just-completed-th.html</a:t>
            </a:r>
          </a:p>
        </p:txBody>
      </p:sp>
    </p:spTree>
    <p:extLst>
      <p:ext uri="{BB962C8B-B14F-4D97-AF65-F5344CB8AC3E}">
        <p14:creationId xmlns:p14="http://schemas.microsoft.com/office/powerpoint/2010/main" val="14131627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pic>
        <p:nvPicPr>
          <p:cNvPr id="4" name="Picture 3">
            <a:extLst>
              <a:ext uri="{FF2B5EF4-FFF2-40B4-BE49-F238E27FC236}">
                <a16:creationId xmlns:a16="http://schemas.microsoft.com/office/drawing/2014/main" id="{70A0A876-B561-4BAA-9FA9-CD11445505A6}"/>
              </a:ext>
            </a:extLst>
          </p:cNvPr>
          <p:cNvPicPr>
            <a:picLocks noChangeAspect="1"/>
          </p:cNvPicPr>
          <p:nvPr/>
        </p:nvPicPr>
        <p:blipFill>
          <a:blip r:embed="rId3"/>
          <a:stretch>
            <a:fillRect/>
          </a:stretch>
        </p:blipFill>
        <p:spPr>
          <a:xfrm>
            <a:off x="2320738" y="1349428"/>
            <a:ext cx="7550523" cy="5335840"/>
          </a:xfrm>
          <a:prstGeom prst="rect">
            <a:avLst/>
          </a:prstGeom>
        </p:spPr>
      </p:pic>
      <p:sp>
        <p:nvSpPr>
          <p:cNvPr id="3" name="Rectangle 2">
            <a:extLst>
              <a:ext uri="{FF2B5EF4-FFF2-40B4-BE49-F238E27FC236}">
                <a16:creationId xmlns:a16="http://schemas.microsoft.com/office/drawing/2014/main" id="{8083F803-FC99-4DD9-8C43-C39B011BEA93}"/>
              </a:ext>
            </a:extLst>
          </p:cNvPr>
          <p:cNvSpPr/>
          <p:nvPr/>
        </p:nvSpPr>
        <p:spPr>
          <a:xfrm>
            <a:off x="2320738" y="6435547"/>
            <a:ext cx="6096000" cy="261610"/>
          </a:xfrm>
          <a:prstGeom prst="rect">
            <a:avLst/>
          </a:prstGeom>
        </p:spPr>
        <p:txBody>
          <a:bodyPr>
            <a:spAutoFit/>
          </a:bodyPr>
          <a:lstStyle/>
          <a:p>
            <a:r>
              <a:rPr lang="en-GB" sz="1100" dirty="0">
                <a:solidFill>
                  <a:schemeClr val="bg1"/>
                </a:solidFill>
              </a:rPr>
              <a:t>http://nautil.us/issue/39/sport/the-strange-brain-of-the-worlds-greatest-solo-climber</a:t>
            </a:r>
          </a:p>
        </p:txBody>
      </p:sp>
      <p:sp>
        <p:nvSpPr>
          <p:cNvPr id="5" name="TextBox 4">
            <a:extLst>
              <a:ext uri="{FF2B5EF4-FFF2-40B4-BE49-F238E27FC236}">
                <a16:creationId xmlns:a16="http://schemas.microsoft.com/office/drawing/2014/main" id="{8CB60620-2098-478E-A814-CBCFC2E6177E}"/>
              </a:ext>
            </a:extLst>
          </p:cNvPr>
          <p:cNvSpPr txBox="1"/>
          <p:nvPr/>
        </p:nvSpPr>
        <p:spPr>
          <a:xfrm>
            <a:off x="188259" y="281397"/>
            <a:ext cx="5777223" cy="646331"/>
          </a:xfrm>
          <a:prstGeom prst="rect">
            <a:avLst/>
          </a:prstGeom>
          <a:noFill/>
        </p:spPr>
        <p:txBody>
          <a:bodyPr wrap="none" rtlCol="0">
            <a:spAutoFit/>
          </a:bodyPr>
          <a:lstStyle/>
          <a:p>
            <a:r>
              <a:rPr lang="en-GB" sz="3600" dirty="0">
                <a:solidFill>
                  <a:srgbClr val="FFC000"/>
                </a:solidFill>
                <a:latin typeface="+mj-lt"/>
              </a:rPr>
              <a:t>Alex Honnold &amp; fMRI Machine</a:t>
            </a:r>
          </a:p>
        </p:txBody>
      </p:sp>
    </p:spTree>
    <p:extLst>
      <p:ext uri="{BB962C8B-B14F-4D97-AF65-F5344CB8AC3E}">
        <p14:creationId xmlns:p14="http://schemas.microsoft.com/office/powerpoint/2010/main" val="153419093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93549" y="690951"/>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pic>
        <p:nvPicPr>
          <p:cNvPr id="3" name="Picture 2">
            <a:extLst>
              <a:ext uri="{FF2B5EF4-FFF2-40B4-BE49-F238E27FC236}">
                <a16:creationId xmlns:a16="http://schemas.microsoft.com/office/drawing/2014/main" id="{A0BE7714-29A2-4527-9ED7-2B0198019969}"/>
              </a:ext>
            </a:extLst>
          </p:cNvPr>
          <p:cNvPicPr>
            <a:picLocks noChangeAspect="1"/>
          </p:cNvPicPr>
          <p:nvPr/>
        </p:nvPicPr>
        <p:blipFill>
          <a:blip r:embed="rId2"/>
          <a:stretch>
            <a:fillRect/>
          </a:stretch>
        </p:blipFill>
        <p:spPr>
          <a:xfrm>
            <a:off x="2501325" y="1060283"/>
            <a:ext cx="6981825" cy="2952750"/>
          </a:xfrm>
          <a:prstGeom prst="rect">
            <a:avLst/>
          </a:prstGeom>
        </p:spPr>
      </p:pic>
      <p:sp>
        <p:nvSpPr>
          <p:cNvPr id="4" name="Rectangle 3">
            <a:extLst>
              <a:ext uri="{FF2B5EF4-FFF2-40B4-BE49-F238E27FC236}">
                <a16:creationId xmlns:a16="http://schemas.microsoft.com/office/drawing/2014/main" id="{1DCFA409-AFD5-4719-8C9C-04531FA7D355}"/>
              </a:ext>
            </a:extLst>
          </p:cNvPr>
          <p:cNvSpPr/>
          <p:nvPr/>
        </p:nvSpPr>
        <p:spPr>
          <a:xfrm>
            <a:off x="3048000" y="3105835"/>
            <a:ext cx="6096000" cy="646331"/>
          </a:xfrm>
          <a:prstGeom prst="rect">
            <a:avLst/>
          </a:prstGeom>
        </p:spPr>
        <p:txBody>
          <a:bodyPr>
            <a:spAutoFit/>
          </a:bodyPr>
          <a:lstStyle/>
          <a:p>
            <a:r>
              <a:rPr lang="en-GB" dirty="0"/>
              <a:t>http://nautil.us/issue/39/sport/the-strange-brain-of-the-worlds-greatest-solo-climber</a:t>
            </a:r>
          </a:p>
        </p:txBody>
      </p:sp>
      <p:sp>
        <p:nvSpPr>
          <p:cNvPr id="5" name="Rectangle 4">
            <a:extLst>
              <a:ext uri="{FF2B5EF4-FFF2-40B4-BE49-F238E27FC236}">
                <a16:creationId xmlns:a16="http://schemas.microsoft.com/office/drawing/2014/main" id="{C6CBB378-3685-4E15-B4B6-00D84DE71B06}"/>
              </a:ext>
            </a:extLst>
          </p:cNvPr>
          <p:cNvSpPr/>
          <p:nvPr/>
        </p:nvSpPr>
        <p:spPr>
          <a:xfrm>
            <a:off x="2892357" y="4347656"/>
            <a:ext cx="6096000" cy="1754326"/>
          </a:xfrm>
          <a:prstGeom prst="rect">
            <a:avLst/>
          </a:prstGeom>
        </p:spPr>
        <p:txBody>
          <a:bodyPr>
            <a:spAutoFit/>
          </a:bodyPr>
          <a:lstStyle/>
          <a:p>
            <a:r>
              <a:rPr lang="en-GB" dirty="0">
                <a:solidFill>
                  <a:schemeClr val="bg1"/>
                </a:solidFill>
              </a:rPr>
              <a:t>ABSENCE OF FEAR: Scans compare Honnold’s brain (left) with a control subject’s (right), a rock climber of a similar age. Crosshairs mark the amygdala, a group of nuclei involved in generating fear. As both climbers look at the same arousing images, the control subject’s amygdala glows, while Honnold’s remains inert, showing no activity whatsoever.</a:t>
            </a:r>
          </a:p>
        </p:txBody>
      </p:sp>
    </p:spTree>
    <p:extLst>
      <p:ext uri="{BB962C8B-B14F-4D97-AF65-F5344CB8AC3E}">
        <p14:creationId xmlns:p14="http://schemas.microsoft.com/office/powerpoint/2010/main" val="35796841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CDBD7DCF-E4D5-4546-9372-1E9D6498E87E}"/>
              </a:ext>
            </a:extLst>
          </p:cNvPr>
          <p:cNvSpPr txBox="1"/>
          <p:nvPr/>
        </p:nvSpPr>
        <p:spPr>
          <a:xfrm>
            <a:off x="524435" y="188259"/>
            <a:ext cx="6323782" cy="1446550"/>
          </a:xfrm>
          <a:prstGeom prst="rect">
            <a:avLst/>
          </a:prstGeom>
          <a:noFill/>
        </p:spPr>
        <p:txBody>
          <a:bodyPr wrap="none" rtlCol="0">
            <a:spAutoFit/>
          </a:bodyPr>
          <a:lstStyle/>
          <a:p>
            <a:pPr lvl="0"/>
            <a:r>
              <a:rPr lang="en-GB" sz="4400" dirty="0">
                <a:solidFill>
                  <a:srgbClr val="FFC000"/>
                </a:solidFill>
                <a:latin typeface="Calibri Light" panose="020F0302020204030204"/>
              </a:rPr>
              <a:t>Psychopathy: Legal Aspects</a:t>
            </a:r>
          </a:p>
          <a:p>
            <a:endParaRPr lang="en-GB" sz="4400" dirty="0">
              <a:solidFill>
                <a:srgbClr val="FFC000"/>
              </a:solidFill>
              <a:latin typeface="+mj-lt"/>
            </a:endParaRPr>
          </a:p>
        </p:txBody>
      </p:sp>
      <p:sp>
        <p:nvSpPr>
          <p:cNvPr id="3" name="TextBox 2">
            <a:extLst>
              <a:ext uri="{FF2B5EF4-FFF2-40B4-BE49-F238E27FC236}">
                <a16:creationId xmlns:a16="http://schemas.microsoft.com/office/drawing/2014/main" id="{99321B00-6D52-4541-9287-CF8ABAC9248E}"/>
              </a:ext>
            </a:extLst>
          </p:cNvPr>
          <p:cNvSpPr txBox="1"/>
          <p:nvPr/>
        </p:nvSpPr>
        <p:spPr>
          <a:xfrm>
            <a:off x="2223369" y="1244949"/>
            <a:ext cx="7511736" cy="2246769"/>
          </a:xfrm>
          <a:prstGeom prst="rect">
            <a:avLst/>
          </a:prstGeom>
          <a:noFill/>
        </p:spPr>
        <p:txBody>
          <a:bodyPr wrap="none" rtlCol="0">
            <a:spAutoFit/>
          </a:bodyPr>
          <a:lstStyle/>
          <a:p>
            <a:r>
              <a:rPr lang="en-GB" sz="2800" dirty="0">
                <a:solidFill>
                  <a:srgbClr val="FFC000"/>
                </a:solidFill>
              </a:rPr>
              <a:t>Important issues:</a:t>
            </a:r>
          </a:p>
          <a:p>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Responsibility &amp; Culpability</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Recidivism – public safety / behavioural change</a:t>
            </a:r>
          </a:p>
        </p:txBody>
      </p:sp>
      <p:pic>
        <p:nvPicPr>
          <p:cNvPr id="5" name="Picture 4">
            <a:extLst>
              <a:ext uri="{FF2B5EF4-FFF2-40B4-BE49-F238E27FC236}">
                <a16:creationId xmlns:a16="http://schemas.microsoft.com/office/drawing/2014/main" id="{03817434-1926-4BAC-B837-8229BFCE29A3}"/>
              </a:ext>
            </a:extLst>
          </p:cNvPr>
          <p:cNvPicPr>
            <a:picLocks noChangeAspect="1"/>
          </p:cNvPicPr>
          <p:nvPr/>
        </p:nvPicPr>
        <p:blipFill>
          <a:blip r:embed="rId2"/>
          <a:stretch>
            <a:fillRect/>
          </a:stretch>
        </p:blipFill>
        <p:spPr>
          <a:xfrm>
            <a:off x="2463279" y="3827347"/>
            <a:ext cx="7031915" cy="2370480"/>
          </a:xfrm>
          <a:prstGeom prst="rect">
            <a:avLst/>
          </a:prstGeom>
        </p:spPr>
      </p:pic>
      <p:sp>
        <p:nvSpPr>
          <p:cNvPr id="6" name="Rectangle 5">
            <a:extLst>
              <a:ext uri="{FF2B5EF4-FFF2-40B4-BE49-F238E27FC236}">
                <a16:creationId xmlns:a16="http://schemas.microsoft.com/office/drawing/2014/main" id="{FB134728-4719-4DBB-903E-A1AF97005C26}"/>
              </a:ext>
            </a:extLst>
          </p:cNvPr>
          <p:cNvSpPr/>
          <p:nvPr/>
        </p:nvSpPr>
        <p:spPr>
          <a:xfrm>
            <a:off x="3130140" y="5982383"/>
            <a:ext cx="4454369" cy="215444"/>
          </a:xfrm>
          <a:prstGeom prst="rect">
            <a:avLst/>
          </a:prstGeom>
        </p:spPr>
        <p:txBody>
          <a:bodyPr wrap="square">
            <a:spAutoFit/>
          </a:bodyPr>
          <a:lstStyle/>
          <a:p>
            <a:r>
              <a:rPr lang="en-GB" sz="800" dirty="0"/>
              <a:t>https://continuityinsights.com/keynote-announced-legal-aspects-of-corporate-crisis-management/</a:t>
            </a:r>
          </a:p>
        </p:txBody>
      </p:sp>
    </p:spTree>
    <p:extLst>
      <p:ext uri="{BB962C8B-B14F-4D97-AF65-F5344CB8AC3E}">
        <p14:creationId xmlns:p14="http://schemas.microsoft.com/office/powerpoint/2010/main" val="34658097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13967C4-DC93-4A1D-9C94-4C3498B84FEB}"/>
              </a:ext>
            </a:extLst>
          </p:cNvPr>
          <p:cNvPicPr>
            <a:picLocks noChangeAspect="1"/>
          </p:cNvPicPr>
          <p:nvPr/>
        </p:nvPicPr>
        <p:blipFill>
          <a:blip r:embed="rId3"/>
          <a:stretch>
            <a:fillRect/>
          </a:stretch>
        </p:blipFill>
        <p:spPr>
          <a:xfrm>
            <a:off x="6759116" y="1932307"/>
            <a:ext cx="5432884" cy="3622986"/>
          </a:xfrm>
          <a:prstGeom prst="rect">
            <a:avLst/>
          </a:prstGeom>
        </p:spPr>
      </p:pic>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CDBD7DCF-E4D5-4546-9372-1E9D6498E87E}"/>
              </a:ext>
            </a:extLst>
          </p:cNvPr>
          <p:cNvSpPr txBox="1"/>
          <p:nvPr/>
        </p:nvSpPr>
        <p:spPr>
          <a:xfrm>
            <a:off x="524435" y="188259"/>
            <a:ext cx="6323782" cy="769441"/>
          </a:xfrm>
          <a:prstGeom prst="rect">
            <a:avLst/>
          </a:prstGeom>
          <a:noFill/>
        </p:spPr>
        <p:txBody>
          <a:bodyPr wrap="none" rtlCol="0">
            <a:spAutoFit/>
          </a:bodyPr>
          <a:lstStyle/>
          <a:p>
            <a:r>
              <a:rPr lang="en-GB" sz="4400" dirty="0">
                <a:solidFill>
                  <a:srgbClr val="FFC000"/>
                </a:solidFill>
                <a:latin typeface="+mj-lt"/>
              </a:rPr>
              <a:t>Psychopathy: Legal Aspects</a:t>
            </a:r>
          </a:p>
        </p:txBody>
      </p:sp>
      <p:sp>
        <p:nvSpPr>
          <p:cNvPr id="3" name="Rectangle 2">
            <a:extLst>
              <a:ext uri="{FF2B5EF4-FFF2-40B4-BE49-F238E27FC236}">
                <a16:creationId xmlns:a16="http://schemas.microsoft.com/office/drawing/2014/main" id="{731E9596-067C-4D10-8A85-572AFA13734B}"/>
              </a:ext>
            </a:extLst>
          </p:cNvPr>
          <p:cNvSpPr/>
          <p:nvPr/>
        </p:nvSpPr>
        <p:spPr>
          <a:xfrm>
            <a:off x="6186077" y="115779"/>
            <a:ext cx="6096000" cy="276999"/>
          </a:xfrm>
          <a:prstGeom prst="rect">
            <a:avLst/>
          </a:prstGeom>
        </p:spPr>
        <p:txBody>
          <a:bodyPr>
            <a:spAutoFit/>
          </a:bodyPr>
          <a:lstStyle/>
          <a:p>
            <a:endParaRPr lang="en-GB" sz="1200" dirty="0">
              <a:solidFill>
                <a:schemeClr val="bg1"/>
              </a:solidFill>
            </a:endParaRPr>
          </a:p>
        </p:txBody>
      </p:sp>
      <p:sp>
        <p:nvSpPr>
          <p:cNvPr id="5" name="TextBox 4">
            <a:extLst>
              <a:ext uri="{FF2B5EF4-FFF2-40B4-BE49-F238E27FC236}">
                <a16:creationId xmlns:a16="http://schemas.microsoft.com/office/drawing/2014/main" id="{BC139064-155E-40BF-B5F2-01456C44E75E}"/>
              </a:ext>
            </a:extLst>
          </p:cNvPr>
          <p:cNvSpPr txBox="1"/>
          <p:nvPr/>
        </p:nvSpPr>
        <p:spPr>
          <a:xfrm>
            <a:off x="393405" y="1880105"/>
            <a:ext cx="7047055" cy="5262979"/>
          </a:xfrm>
          <a:prstGeom prst="rect">
            <a:avLst/>
          </a:prstGeom>
          <a:noFill/>
        </p:spPr>
        <p:txBody>
          <a:bodyPr wrap="square" rtlCol="0">
            <a:spAutoFit/>
          </a:bodyPr>
          <a:lstStyle/>
          <a:p>
            <a:pPr marL="342900" indent="-342900">
              <a:buFont typeface="Arial" panose="020B0604020202020204" pitchFamily="34" charset="0"/>
              <a:buChar char="•"/>
            </a:pPr>
            <a:r>
              <a:rPr lang="en-GB" sz="2400" b="1" dirty="0">
                <a:solidFill>
                  <a:schemeClr val="bg1"/>
                </a:solidFill>
              </a:rPr>
              <a:t>Kiehl (2009) </a:t>
            </a:r>
            <a:r>
              <a:rPr lang="en-GB" sz="2400" dirty="0">
                <a:solidFill>
                  <a:schemeClr val="bg1"/>
                </a:solidFill>
              </a:rPr>
              <a:t>provided evidence </a:t>
            </a:r>
            <a:r>
              <a:rPr lang="en-GB" sz="2400" dirty="0">
                <a:solidFill>
                  <a:srgbClr val="FFC000"/>
                </a:solidFill>
              </a:rPr>
              <a:t>(PCL-R &amp; brain scan)</a:t>
            </a:r>
            <a:r>
              <a:rPr lang="en-GB" sz="2400" dirty="0">
                <a:solidFill>
                  <a:schemeClr val="bg1"/>
                </a:solidFill>
              </a:rPr>
              <a:t> for the trial of multiple killer Brian Dugan, where defence argued neurological disorder meant their client lacked criminal responsibility. Dugan received death sentence, but possible line of argument may influence jurors’ decisions</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b="1" dirty="0">
                <a:solidFill>
                  <a:schemeClr val="bg1"/>
                </a:solidFill>
              </a:rPr>
              <a:t>Hare</a:t>
            </a:r>
            <a:r>
              <a:rPr lang="en-GB" sz="2400" dirty="0">
                <a:solidFill>
                  <a:schemeClr val="bg1"/>
                </a:solidFill>
              </a:rPr>
              <a:t> and </a:t>
            </a:r>
            <a:r>
              <a:rPr lang="en-GB" sz="2400" b="1" dirty="0">
                <a:solidFill>
                  <a:schemeClr val="bg1"/>
                </a:solidFill>
              </a:rPr>
              <a:t>Kiehl</a:t>
            </a:r>
            <a:r>
              <a:rPr lang="en-GB" sz="2400" dirty="0">
                <a:solidFill>
                  <a:schemeClr val="bg1"/>
                </a:solidFill>
              </a:rPr>
              <a:t> both believe brain scans will become common source of court room evidence re criminal responsibility</a:t>
            </a:r>
          </a:p>
          <a:p>
            <a:pPr marL="342900" indent="-342900">
              <a:buFont typeface="Arial" panose="020B0604020202020204" pitchFamily="34" charset="0"/>
              <a:buChar char="•"/>
            </a:pPr>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10201494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875617"/>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CDBD7DCF-E4D5-4546-9372-1E9D6498E87E}"/>
              </a:ext>
            </a:extLst>
          </p:cNvPr>
          <p:cNvSpPr txBox="1"/>
          <p:nvPr/>
        </p:nvSpPr>
        <p:spPr>
          <a:xfrm>
            <a:off x="524435" y="188259"/>
            <a:ext cx="7460312" cy="769441"/>
          </a:xfrm>
          <a:prstGeom prst="rect">
            <a:avLst/>
          </a:prstGeom>
          <a:noFill/>
        </p:spPr>
        <p:txBody>
          <a:bodyPr wrap="none" rtlCol="0">
            <a:spAutoFit/>
          </a:bodyPr>
          <a:lstStyle/>
          <a:p>
            <a:r>
              <a:rPr lang="en-GB" sz="4400" dirty="0">
                <a:solidFill>
                  <a:srgbClr val="FFC000"/>
                </a:solidFill>
                <a:latin typeface="+mj-lt"/>
              </a:rPr>
              <a:t>Psychopathy &amp; Sentencing in UK</a:t>
            </a:r>
          </a:p>
        </p:txBody>
      </p:sp>
      <p:sp>
        <p:nvSpPr>
          <p:cNvPr id="5" name="Rectangle 4">
            <a:extLst>
              <a:ext uri="{FF2B5EF4-FFF2-40B4-BE49-F238E27FC236}">
                <a16:creationId xmlns:a16="http://schemas.microsoft.com/office/drawing/2014/main" id="{74DF1A93-A4A5-4403-9922-DA7225528C13}"/>
              </a:ext>
            </a:extLst>
          </p:cNvPr>
          <p:cNvSpPr/>
          <p:nvPr/>
        </p:nvSpPr>
        <p:spPr>
          <a:xfrm>
            <a:off x="263748" y="1690662"/>
            <a:ext cx="8212899" cy="4462760"/>
          </a:xfrm>
          <a:prstGeom prst="rect">
            <a:avLst/>
          </a:prstGeom>
        </p:spPr>
        <p:txBody>
          <a:bodyPr wrap="square">
            <a:spAutoFit/>
          </a:bodyPr>
          <a:lstStyle/>
          <a:p>
            <a:pPr lvl="0"/>
            <a:r>
              <a:rPr lang="en-GB" sz="2800" dirty="0">
                <a:solidFill>
                  <a:srgbClr val="FFC000"/>
                </a:solidFill>
              </a:rPr>
              <a:t>Sentences of </a:t>
            </a:r>
            <a:r>
              <a:rPr lang="en-GB" sz="2800" b="1" dirty="0">
                <a:solidFill>
                  <a:srgbClr val="FFC000"/>
                </a:solidFill>
              </a:rPr>
              <a:t>I</a:t>
            </a:r>
            <a:r>
              <a:rPr lang="en-GB" sz="2800" dirty="0">
                <a:solidFill>
                  <a:srgbClr val="FFC000"/>
                </a:solidFill>
              </a:rPr>
              <a:t>mprisonment for </a:t>
            </a:r>
            <a:r>
              <a:rPr lang="en-GB" sz="2800" b="1" dirty="0">
                <a:solidFill>
                  <a:srgbClr val="FFC000"/>
                </a:solidFill>
              </a:rPr>
              <a:t>P</a:t>
            </a:r>
            <a:r>
              <a:rPr lang="en-GB" sz="2800" dirty="0">
                <a:solidFill>
                  <a:srgbClr val="FFC000"/>
                </a:solidFill>
              </a:rPr>
              <a:t>ublic </a:t>
            </a:r>
            <a:r>
              <a:rPr lang="en-GB" sz="2800" b="1" dirty="0">
                <a:solidFill>
                  <a:srgbClr val="FFC000"/>
                </a:solidFill>
              </a:rPr>
              <a:t>P</a:t>
            </a:r>
            <a:r>
              <a:rPr lang="en-GB" sz="2800" dirty="0">
                <a:solidFill>
                  <a:srgbClr val="FFC000"/>
                </a:solidFill>
              </a:rPr>
              <a:t>rotection (IPP)</a:t>
            </a:r>
          </a:p>
          <a:p>
            <a:pPr lvl="0"/>
            <a:endParaRPr lang="en-GB" sz="2800" dirty="0">
              <a:solidFill>
                <a:srgbClr val="FFC000"/>
              </a:solidFill>
            </a:endParaRPr>
          </a:p>
          <a:p>
            <a:pPr lvl="0"/>
            <a:r>
              <a:rPr lang="en-GB" sz="2800" dirty="0">
                <a:solidFill>
                  <a:prstClr val="white"/>
                </a:solidFill>
              </a:rPr>
              <a:t>Criminal Justice Act 2003 - represents an Indeterminate Sentence. Came into effect 2005 - Prisoners may be left in ‘legal limbo’: over 4,600 remained June 2015, and over 3,000 remained as of 2017 (BBC News) </a:t>
            </a:r>
            <a:r>
              <a:rPr lang="en-GB" sz="2000" dirty="0">
                <a:solidFill>
                  <a:prstClr val="white"/>
                </a:solidFill>
                <a:hlinkClick r:id="rId2"/>
              </a:rPr>
              <a:t>http://www.bbc.co.uk/news/uk-35115160</a:t>
            </a:r>
            <a:r>
              <a:rPr lang="en-GB" sz="2000" dirty="0">
                <a:solidFill>
                  <a:prstClr val="white"/>
                </a:solidFill>
              </a:rPr>
              <a:t>  </a:t>
            </a:r>
            <a:r>
              <a:rPr lang="en-GB" sz="2000" dirty="0">
                <a:solidFill>
                  <a:prstClr val="white"/>
                </a:solidFill>
                <a:hlinkClick r:id="rId3"/>
              </a:rPr>
              <a:t>http://www.bbc.co.uk/news/av/uk-40900691/prisoner-suicidal-11-years-into-10-month-jail-term</a:t>
            </a:r>
            <a:endParaRPr lang="en-GB" sz="2000" dirty="0">
              <a:solidFill>
                <a:prstClr val="white"/>
              </a:solidFill>
            </a:endParaRPr>
          </a:p>
          <a:p>
            <a:pPr lvl="0"/>
            <a:r>
              <a:rPr lang="en-GB" sz="2800" dirty="0">
                <a:solidFill>
                  <a:prstClr val="white"/>
                </a:solidFill>
              </a:rPr>
              <a:t>            </a:t>
            </a:r>
          </a:p>
          <a:p>
            <a:pPr lvl="0"/>
            <a:r>
              <a:rPr lang="en-GB" sz="2800" dirty="0">
                <a:solidFill>
                  <a:prstClr val="white"/>
                </a:solidFill>
              </a:rPr>
              <a:t>(IPP’s abolished in 2012, but not retrospectively)  </a:t>
            </a:r>
          </a:p>
        </p:txBody>
      </p:sp>
      <p:pic>
        <p:nvPicPr>
          <p:cNvPr id="6" name="Picture 5">
            <a:extLst>
              <a:ext uri="{FF2B5EF4-FFF2-40B4-BE49-F238E27FC236}">
                <a16:creationId xmlns:a16="http://schemas.microsoft.com/office/drawing/2014/main" id="{CD251242-713E-4378-B522-D3B450697A3E}"/>
              </a:ext>
            </a:extLst>
          </p:cNvPr>
          <p:cNvPicPr>
            <a:picLocks noChangeAspect="1"/>
          </p:cNvPicPr>
          <p:nvPr/>
        </p:nvPicPr>
        <p:blipFill>
          <a:blip r:embed="rId4"/>
          <a:stretch>
            <a:fillRect/>
          </a:stretch>
        </p:blipFill>
        <p:spPr>
          <a:xfrm>
            <a:off x="8819023" y="2375541"/>
            <a:ext cx="3109229" cy="3346994"/>
          </a:xfrm>
          <a:prstGeom prst="rect">
            <a:avLst/>
          </a:prstGeom>
        </p:spPr>
      </p:pic>
    </p:spTree>
    <p:extLst>
      <p:ext uri="{BB962C8B-B14F-4D97-AF65-F5344CB8AC3E}">
        <p14:creationId xmlns:p14="http://schemas.microsoft.com/office/powerpoint/2010/main" val="292046069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6F0272D-A667-4EF4-A3F9-4C5A29AB7307}"/>
              </a:ext>
            </a:extLst>
          </p:cNvPr>
          <p:cNvPicPr>
            <a:picLocks noChangeAspect="1"/>
          </p:cNvPicPr>
          <p:nvPr/>
        </p:nvPicPr>
        <p:blipFill>
          <a:blip r:embed="rId3"/>
          <a:stretch>
            <a:fillRect/>
          </a:stretch>
        </p:blipFill>
        <p:spPr>
          <a:xfrm>
            <a:off x="7634177" y="4497572"/>
            <a:ext cx="4232740" cy="2172246"/>
          </a:xfrm>
          <a:prstGeom prst="ellipse">
            <a:avLst/>
          </a:prstGeom>
          <a:ln>
            <a:noFill/>
          </a:ln>
          <a:effectLst>
            <a:softEdge rad="112500"/>
          </a:effectLst>
        </p:spPr>
      </p:pic>
      <p:sp>
        <p:nvSpPr>
          <p:cNvPr id="2" name="TextBox 1">
            <a:extLst>
              <a:ext uri="{FF2B5EF4-FFF2-40B4-BE49-F238E27FC236}">
                <a16:creationId xmlns:a16="http://schemas.microsoft.com/office/drawing/2014/main" id="{CED84D83-AD0C-473F-9059-E8A2B0133B07}"/>
              </a:ext>
            </a:extLst>
          </p:cNvPr>
          <p:cNvSpPr txBox="1"/>
          <p:nvPr/>
        </p:nvSpPr>
        <p:spPr>
          <a:xfrm>
            <a:off x="-112338" y="621098"/>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CDBD7DCF-E4D5-4546-9372-1E9D6498E87E}"/>
              </a:ext>
            </a:extLst>
          </p:cNvPr>
          <p:cNvSpPr txBox="1"/>
          <p:nvPr/>
        </p:nvSpPr>
        <p:spPr>
          <a:xfrm>
            <a:off x="241106" y="83836"/>
            <a:ext cx="9570056" cy="769441"/>
          </a:xfrm>
          <a:prstGeom prst="rect">
            <a:avLst/>
          </a:prstGeom>
          <a:noFill/>
        </p:spPr>
        <p:txBody>
          <a:bodyPr wrap="none" rtlCol="0">
            <a:spAutoFit/>
          </a:bodyPr>
          <a:lstStyle/>
          <a:p>
            <a:r>
              <a:rPr lang="en-GB" sz="4400" dirty="0">
                <a:solidFill>
                  <a:srgbClr val="FFC000"/>
                </a:solidFill>
                <a:latin typeface="+mj-lt"/>
              </a:rPr>
              <a:t>Psychopathy &amp; Sentencing in Virginia USA</a:t>
            </a:r>
            <a:endParaRPr lang="en-GB" sz="4000" dirty="0">
              <a:solidFill>
                <a:srgbClr val="FFC000"/>
              </a:solidFill>
              <a:latin typeface="+mj-lt"/>
            </a:endParaRPr>
          </a:p>
        </p:txBody>
      </p:sp>
      <p:sp>
        <p:nvSpPr>
          <p:cNvPr id="6" name="Rectangle 5">
            <a:extLst>
              <a:ext uri="{FF2B5EF4-FFF2-40B4-BE49-F238E27FC236}">
                <a16:creationId xmlns:a16="http://schemas.microsoft.com/office/drawing/2014/main" id="{8A1B31F2-12DE-4E0A-A370-1104948312CD}"/>
              </a:ext>
            </a:extLst>
          </p:cNvPr>
          <p:cNvSpPr/>
          <p:nvPr/>
        </p:nvSpPr>
        <p:spPr>
          <a:xfrm>
            <a:off x="297472" y="1166150"/>
            <a:ext cx="10487438" cy="4524315"/>
          </a:xfrm>
          <a:prstGeom prst="rect">
            <a:avLst/>
          </a:prstGeom>
        </p:spPr>
        <p:txBody>
          <a:bodyPr wrap="square">
            <a:spAutoFit/>
          </a:bodyPr>
          <a:lstStyle/>
          <a:p>
            <a:pPr marL="457200" indent="-457200">
              <a:buFont typeface="Arial" panose="020B0604020202020204" pitchFamily="34" charset="0"/>
              <a:buChar char="•"/>
            </a:pPr>
            <a:r>
              <a:rPr lang="en-GB" sz="2800" dirty="0">
                <a:solidFill>
                  <a:schemeClr val="bg1"/>
                </a:solidFill>
              </a:rPr>
              <a:t>State of Virginia adopted the </a:t>
            </a:r>
            <a:r>
              <a:rPr lang="en-GB" sz="2800" dirty="0">
                <a:solidFill>
                  <a:srgbClr val="FFC000"/>
                </a:solidFill>
              </a:rPr>
              <a:t>“Sexually Violent Predator Act” (SVPA) </a:t>
            </a:r>
            <a:r>
              <a:rPr lang="en-GB" sz="2800" dirty="0">
                <a:solidFill>
                  <a:schemeClr val="bg1"/>
                </a:solidFill>
              </a:rPr>
              <a:t>in 2003. After serving sentence, prisoner may be </a:t>
            </a:r>
            <a:r>
              <a:rPr lang="en-GB" sz="2800" b="1" dirty="0">
                <a:solidFill>
                  <a:srgbClr val="0070C0"/>
                </a:solidFill>
              </a:rPr>
              <a:t>committed indefinitely</a:t>
            </a:r>
            <a:r>
              <a:rPr lang="en-GB" sz="2800" dirty="0">
                <a:solidFill>
                  <a:srgbClr val="0070C0"/>
                </a:solidFill>
              </a:rPr>
              <a:t> </a:t>
            </a:r>
            <a:r>
              <a:rPr lang="en-GB" sz="2800" dirty="0">
                <a:solidFill>
                  <a:schemeClr val="bg1"/>
                </a:solidFill>
              </a:rPr>
              <a:t>to a secure mental institution until considered no longer a threat</a:t>
            </a:r>
          </a:p>
          <a:p>
            <a:pPr marL="285750" indent="-285750">
              <a:buFont typeface="Arial" panose="020B0604020202020204" pitchFamily="34" charset="0"/>
              <a:buChar char="•"/>
            </a:pPr>
            <a:endParaRPr lang="en-GB" sz="1600" dirty="0">
              <a:solidFill>
                <a:schemeClr val="bg1"/>
              </a:solidFill>
            </a:endParaRPr>
          </a:p>
          <a:p>
            <a:pPr marL="457200" lvl="0" indent="-457200">
              <a:buFont typeface="Arial" panose="020B0604020202020204" pitchFamily="34" charset="0"/>
              <a:buChar char="•"/>
            </a:pPr>
            <a:r>
              <a:rPr lang="en-GB" sz="2400" dirty="0">
                <a:solidFill>
                  <a:schemeClr val="bg1"/>
                </a:solidFill>
              </a:rPr>
              <a:t>“The statute itself included a ‘trip wire’ that automatically sets the commitment process in motion if a Super Crunching algorithm predicted that the inmate had a high risk of sexual offence recidivism.”     </a:t>
            </a:r>
            <a:r>
              <a:rPr lang="en-GB" sz="2400" dirty="0">
                <a:solidFill>
                  <a:prstClr val="white"/>
                </a:solidFill>
              </a:rPr>
              <a:t>(Ayres 2008: 119)</a:t>
            </a:r>
            <a:endParaRPr lang="en-GB" sz="2800" dirty="0">
              <a:solidFill>
                <a:prstClr val="white"/>
              </a:solidFill>
            </a:endParaRPr>
          </a:p>
          <a:p>
            <a:pPr marL="457200" indent="-457200">
              <a:buFont typeface="Arial" panose="020B0604020202020204" pitchFamily="34" charset="0"/>
              <a:buChar char="•"/>
            </a:pPr>
            <a:endParaRPr lang="en-GB" sz="1200" dirty="0">
              <a:solidFill>
                <a:schemeClr val="bg1"/>
              </a:solidFill>
            </a:endParaRPr>
          </a:p>
          <a:p>
            <a:pPr lvl="1"/>
            <a:r>
              <a:rPr lang="en-GB" sz="2400" dirty="0">
                <a:solidFill>
                  <a:schemeClr val="bg1"/>
                </a:solidFill>
              </a:rPr>
              <a:t>“It’s best to have the man and machine in dialogue with each other, but, when the two disagree, it’s usually better to give the ultimate decision to the statistical prediction.”</a:t>
            </a:r>
            <a:r>
              <a:rPr lang="en-GB" sz="2800" dirty="0">
                <a:solidFill>
                  <a:schemeClr val="bg1"/>
                </a:solidFill>
              </a:rPr>
              <a:t>       </a:t>
            </a:r>
            <a:r>
              <a:rPr lang="en-GB" sz="2400" dirty="0">
                <a:solidFill>
                  <a:schemeClr val="bg1"/>
                </a:solidFill>
              </a:rPr>
              <a:t>(Ayres 2008: 118)</a:t>
            </a:r>
          </a:p>
        </p:txBody>
      </p:sp>
    </p:spTree>
    <p:extLst>
      <p:ext uri="{BB962C8B-B14F-4D97-AF65-F5344CB8AC3E}">
        <p14:creationId xmlns:p14="http://schemas.microsoft.com/office/powerpoint/2010/main" val="1676238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112338" y="621098"/>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4" name="TextBox 3">
            <a:extLst>
              <a:ext uri="{FF2B5EF4-FFF2-40B4-BE49-F238E27FC236}">
                <a16:creationId xmlns:a16="http://schemas.microsoft.com/office/drawing/2014/main" id="{CDBD7DCF-E4D5-4546-9372-1E9D6498E87E}"/>
              </a:ext>
            </a:extLst>
          </p:cNvPr>
          <p:cNvSpPr txBox="1"/>
          <p:nvPr/>
        </p:nvSpPr>
        <p:spPr>
          <a:xfrm>
            <a:off x="241106" y="83836"/>
            <a:ext cx="2482924" cy="769441"/>
          </a:xfrm>
          <a:prstGeom prst="rect">
            <a:avLst/>
          </a:prstGeom>
          <a:noFill/>
        </p:spPr>
        <p:txBody>
          <a:bodyPr wrap="none" rtlCol="0">
            <a:spAutoFit/>
          </a:bodyPr>
          <a:lstStyle/>
          <a:p>
            <a:r>
              <a:rPr lang="en-GB" sz="4400" dirty="0">
                <a:solidFill>
                  <a:srgbClr val="FFC000"/>
                </a:solidFill>
                <a:latin typeface="+mj-lt"/>
              </a:rPr>
              <a:t>Summary:</a:t>
            </a:r>
            <a:endParaRPr lang="en-GB" sz="4000" dirty="0">
              <a:solidFill>
                <a:srgbClr val="FFC000"/>
              </a:solidFill>
              <a:latin typeface="+mj-lt"/>
            </a:endParaRPr>
          </a:p>
        </p:txBody>
      </p:sp>
      <p:sp>
        <p:nvSpPr>
          <p:cNvPr id="6" name="Rectangle 5">
            <a:extLst>
              <a:ext uri="{FF2B5EF4-FFF2-40B4-BE49-F238E27FC236}">
                <a16:creationId xmlns:a16="http://schemas.microsoft.com/office/drawing/2014/main" id="{8A1B31F2-12DE-4E0A-A370-1104948312CD}"/>
              </a:ext>
            </a:extLst>
          </p:cNvPr>
          <p:cNvSpPr/>
          <p:nvPr/>
        </p:nvSpPr>
        <p:spPr>
          <a:xfrm>
            <a:off x="241106" y="990430"/>
            <a:ext cx="11569582" cy="5632311"/>
          </a:xfrm>
          <a:prstGeom prst="rect">
            <a:avLst/>
          </a:prstGeom>
        </p:spPr>
        <p:txBody>
          <a:bodyPr wrap="square">
            <a:spAutoFit/>
          </a:bodyPr>
          <a:lstStyle/>
          <a:p>
            <a:pPr marL="342900" indent="-342900">
              <a:buFont typeface="Arial" panose="020B0604020202020204" pitchFamily="34" charset="0"/>
              <a:buChar char="•"/>
            </a:pPr>
            <a:r>
              <a:rPr lang="en-GB" sz="2400" dirty="0">
                <a:solidFill>
                  <a:schemeClr val="bg1"/>
                </a:solidFill>
              </a:rPr>
              <a:t>No actual classification for Psychopathy within the *DSM-5 or the ICD-11 (2018), although “Psychopathic Disorder" has legal definition within the Mental Health Act (UK), MHA1983 </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Strong evidence for </a:t>
            </a:r>
            <a:r>
              <a:rPr lang="en-GB" sz="2400" dirty="0">
                <a:solidFill>
                  <a:srgbClr val="FFC000"/>
                </a:solidFill>
              </a:rPr>
              <a:t>genetic</a:t>
            </a:r>
            <a:r>
              <a:rPr lang="en-GB" sz="2400" dirty="0">
                <a:solidFill>
                  <a:schemeClr val="bg1"/>
                </a:solidFill>
              </a:rPr>
              <a:t> component to Psychopathy (case for evolutionary benefit has been raised) </a:t>
            </a:r>
            <a:r>
              <a:rPr lang="en-GB" sz="2400" dirty="0">
                <a:solidFill>
                  <a:srgbClr val="FFC000"/>
                </a:solidFill>
              </a:rPr>
              <a:t>environmental factors</a:t>
            </a:r>
            <a:r>
              <a:rPr lang="en-GB" sz="2400" dirty="0">
                <a:solidFill>
                  <a:schemeClr val="bg1"/>
                </a:solidFill>
              </a:rPr>
              <a:t> also evident – hence some distinguish between;</a:t>
            </a:r>
          </a:p>
          <a:p>
            <a:r>
              <a:rPr lang="en-GB" sz="2400" dirty="0">
                <a:solidFill>
                  <a:schemeClr val="bg1"/>
                </a:solidFill>
              </a:rPr>
              <a:t>				Primary, Secondary &amp; Dissocial Types</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Evidence that no effective treatment for Primary Psychopathy exists – raises ethical issues, especially regarding conditions of sentencing</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Criminal Psychopaths are very costly to society </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Psychopaths can make effective leaders?  </a:t>
            </a:r>
          </a:p>
          <a:p>
            <a:endParaRPr lang="en-GB" sz="2400" dirty="0">
              <a:solidFill>
                <a:schemeClr val="bg1"/>
              </a:solidFill>
            </a:endParaRPr>
          </a:p>
        </p:txBody>
      </p:sp>
      <p:sp>
        <p:nvSpPr>
          <p:cNvPr id="3" name="TextBox 2">
            <a:extLst>
              <a:ext uri="{FF2B5EF4-FFF2-40B4-BE49-F238E27FC236}">
                <a16:creationId xmlns:a16="http://schemas.microsoft.com/office/drawing/2014/main" id="{C087E197-532A-44B7-BBB4-D7C09639BC72}"/>
              </a:ext>
            </a:extLst>
          </p:cNvPr>
          <p:cNvSpPr txBox="1"/>
          <p:nvPr/>
        </p:nvSpPr>
        <p:spPr>
          <a:xfrm>
            <a:off x="625953" y="6453464"/>
            <a:ext cx="11184735" cy="338554"/>
          </a:xfrm>
          <a:prstGeom prst="rect">
            <a:avLst/>
          </a:prstGeom>
          <a:noFill/>
        </p:spPr>
        <p:txBody>
          <a:bodyPr wrap="square" rtlCol="0">
            <a:spAutoFit/>
          </a:bodyPr>
          <a:lstStyle/>
          <a:p>
            <a:r>
              <a:rPr lang="en-GB" sz="1600" dirty="0">
                <a:solidFill>
                  <a:schemeClr val="bg1"/>
                </a:solidFill>
              </a:rPr>
              <a:t>* DSM (Diagnostic Statistical Manual of Mental Disorders) APA   *ICD (International Classification of Diseases) WHO</a:t>
            </a:r>
          </a:p>
        </p:txBody>
      </p:sp>
    </p:spTree>
    <p:extLst>
      <p:ext uri="{BB962C8B-B14F-4D97-AF65-F5344CB8AC3E}">
        <p14:creationId xmlns:p14="http://schemas.microsoft.com/office/powerpoint/2010/main" val="7172080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tx1">
            <a:alpha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D84D83-AD0C-473F-9059-E8A2B0133B07}"/>
              </a:ext>
            </a:extLst>
          </p:cNvPr>
          <p:cNvSpPr txBox="1"/>
          <p:nvPr/>
        </p:nvSpPr>
        <p:spPr>
          <a:xfrm>
            <a:off x="-81023" y="576983"/>
            <a:ext cx="1253420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___________________________________________________________________________________________________________</a:t>
            </a:r>
          </a:p>
        </p:txBody>
      </p:sp>
      <p:sp>
        <p:nvSpPr>
          <p:cNvPr id="3" name="TextBox 2">
            <a:extLst>
              <a:ext uri="{FF2B5EF4-FFF2-40B4-BE49-F238E27FC236}">
                <a16:creationId xmlns:a16="http://schemas.microsoft.com/office/drawing/2014/main" id="{1E7C5D17-764A-400B-B3AB-15B21D81FF86}"/>
              </a:ext>
            </a:extLst>
          </p:cNvPr>
          <p:cNvSpPr txBox="1"/>
          <p:nvPr/>
        </p:nvSpPr>
        <p:spPr>
          <a:xfrm>
            <a:off x="416510" y="26334"/>
            <a:ext cx="2580515"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solidFill>
                  <a:srgbClr val="FFC000"/>
                </a:solidFill>
                <a:latin typeface="Calibri Light" panose="020F0302020204030204" pitchFamily="34" charset="0"/>
                <a:cs typeface="Calibri Light" panose="020F0302020204030204" pitchFamily="34" charset="0"/>
              </a:rPr>
              <a:t>References:</a:t>
            </a:r>
          </a:p>
        </p:txBody>
      </p:sp>
      <p:sp>
        <p:nvSpPr>
          <p:cNvPr id="4" name="TextBox 3">
            <a:extLst>
              <a:ext uri="{FF2B5EF4-FFF2-40B4-BE49-F238E27FC236}">
                <a16:creationId xmlns:a16="http://schemas.microsoft.com/office/drawing/2014/main" id="{07CFA9EB-8096-4267-A876-47CC0D0C0BE9}"/>
              </a:ext>
            </a:extLst>
          </p:cNvPr>
          <p:cNvSpPr txBox="1"/>
          <p:nvPr/>
        </p:nvSpPr>
        <p:spPr>
          <a:xfrm>
            <a:off x="318805" y="919279"/>
            <a:ext cx="11418585" cy="7725192"/>
          </a:xfrm>
          <a:prstGeom prst="rect">
            <a:avLst/>
          </a:prstGeom>
          <a:noFill/>
        </p:spPr>
        <p:txBody>
          <a:bodyPr wrap="square" rtlCol="0">
            <a:spAutoFit/>
          </a:bodyPr>
          <a:lstStyle/>
          <a:p>
            <a:r>
              <a:rPr lang="en-GB" dirty="0">
                <a:solidFill>
                  <a:prstClr val="white"/>
                </a:solidFill>
              </a:rPr>
              <a:t>Ayres, I. (2008) </a:t>
            </a:r>
            <a:r>
              <a:rPr lang="en-GB" i="1" dirty="0">
                <a:solidFill>
                  <a:prstClr val="white"/>
                </a:solidFill>
              </a:rPr>
              <a:t>Super Crunchers- How Anything Can Be Predicted</a:t>
            </a:r>
            <a:r>
              <a:rPr lang="en-GB" dirty="0">
                <a:solidFill>
                  <a:prstClr val="white"/>
                </a:solidFill>
              </a:rPr>
              <a:t>. London: John Murray Publishers.</a:t>
            </a:r>
          </a:p>
          <a:p>
            <a:endParaRPr lang="en-GB" dirty="0">
              <a:solidFill>
                <a:prstClr val="white"/>
              </a:solidFill>
            </a:endParaRPr>
          </a:p>
          <a:p>
            <a:r>
              <a:rPr lang="en-GB" dirty="0">
                <a:solidFill>
                  <a:prstClr val="white"/>
                </a:solidFill>
              </a:rPr>
              <a:t>Blais, J., Forth, A. E., &amp; Hare, R. D. (2017). Examining the interrater reliability of the Hare Psychopathy Checklist—Revised across a large sample of trained </a:t>
            </a:r>
            <a:r>
              <a:rPr lang="en-GB" dirty="0" err="1">
                <a:solidFill>
                  <a:prstClr val="white"/>
                </a:solidFill>
              </a:rPr>
              <a:t>raters</a:t>
            </a:r>
            <a:r>
              <a:rPr lang="en-GB" dirty="0">
                <a:solidFill>
                  <a:prstClr val="white"/>
                </a:solidFill>
              </a:rPr>
              <a:t>. </a:t>
            </a:r>
            <a:r>
              <a:rPr lang="en-GB" i="1" dirty="0">
                <a:solidFill>
                  <a:prstClr val="white"/>
                </a:solidFill>
              </a:rPr>
              <a:t>Psychological Assessment</a:t>
            </a:r>
            <a:r>
              <a:rPr lang="en-GB" dirty="0">
                <a:solidFill>
                  <a:prstClr val="white"/>
                </a:solidFill>
              </a:rPr>
              <a:t>, 29(6), 762-775.</a:t>
            </a:r>
          </a:p>
          <a:p>
            <a:endParaRPr lang="en-GB" dirty="0">
              <a:solidFill>
                <a:prstClr val="white"/>
              </a:solidFill>
            </a:endParaRPr>
          </a:p>
          <a:p>
            <a:r>
              <a:rPr lang="en-GB" dirty="0">
                <a:solidFill>
                  <a:prstClr val="white"/>
                </a:solidFill>
              </a:rPr>
              <a:t>Cleckley, H. (1976) The Mask of Sanity - An Attempt to Clarify Some Issues About the So-Called Psychopathic Personality (5</a:t>
            </a:r>
            <a:r>
              <a:rPr lang="en-GB" baseline="30000" dirty="0">
                <a:solidFill>
                  <a:prstClr val="white"/>
                </a:solidFill>
              </a:rPr>
              <a:t>th</a:t>
            </a:r>
            <a:r>
              <a:rPr lang="en-GB" dirty="0">
                <a:solidFill>
                  <a:prstClr val="white"/>
                </a:solidFill>
              </a:rPr>
              <a:t> Edition). Available online at: </a:t>
            </a:r>
            <a:r>
              <a:rPr lang="en-GB" dirty="0">
                <a:solidFill>
                  <a:prstClr val="white"/>
                </a:solidFill>
                <a:hlinkClick r:id="rId3"/>
              </a:rPr>
              <a:t>https://moodle.uwtsd.ac.uk/pluginfile.php/156252/mod_resource/content/3/Cleckley%20The%20Mask%20of%20Sanity.pdf</a:t>
            </a:r>
            <a:r>
              <a:rPr lang="en-GB" dirty="0">
                <a:solidFill>
                  <a:prstClr val="white"/>
                </a:solidFill>
              </a:rPr>
              <a:t>  [Accessed 20.01.19] </a:t>
            </a:r>
          </a:p>
          <a:p>
            <a:endParaRPr lang="en-GB" dirty="0">
              <a:solidFill>
                <a:prstClr val="white"/>
              </a:solidFill>
            </a:endParaRPr>
          </a:p>
          <a:p>
            <a:r>
              <a:rPr lang="en-GB" dirty="0">
                <a:solidFill>
                  <a:prstClr val="white"/>
                </a:solidFill>
              </a:rPr>
              <a:t>Gillespie, S. M., </a:t>
            </a:r>
            <a:r>
              <a:rPr lang="en-GB" dirty="0" err="1">
                <a:solidFill>
                  <a:prstClr val="white"/>
                </a:solidFill>
              </a:rPr>
              <a:t>Rotshtein</a:t>
            </a:r>
            <a:r>
              <a:rPr lang="en-GB" dirty="0">
                <a:solidFill>
                  <a:prstClr val="white"/>
                </a:solidFill>
              </a:rPr>
              <a:t>, P., Wells, L. J., Beech, A., R. &amp; Mitchell, I. J. (2015) Psychopathic traits are associated with reduced attention to the eyes of emotional faces among adult male non-offenders.  </a:t>
            </a:r>
            <a:r>
              <a:rPr lang="en-GB" i="1" dirty="0">
                <a:solidFill>
                  <a:prstClr val="white"/>
                </a:solidFill>
              </a:rPr>
              <a:t>Frontiers in Human Neuroscience</a:t>
            </a:r>
            <a:r>
              <a:rPr lang="en-GB" dirty="0">
                <a:solidFill>
                  <a:prstClr val="white"/>
                </a:solidFill>
              </a:rPr>
              <a:t>, 9: 552</a:t>
            </a:r>
            <a:endParaRPr lang="en-GB" dirty="0">
              <a:solidFill>
                <a:schemeClr val="bg1"/>
              </a:solidFill>
            </a:endParaRPr>
          </a:p>
          <a:p>
            <a:endParaRPr lang="en-GB" dirty="0">
              <a:solidFill>
                <a:schemeClr val="bg1"/>
              </a:solidFill>
            </a:endParaRPr>
          </a:p>
          <a:p>
            <a:r>
              <a:rPr lang="en-GB" dirty="0">
                <a:solidFill>
                  <a:schemeClr val="bg1"/>
                </a:solidFill>
              </a:rPr>
              <a:t>Kiehl, K. 2015. </a:t>
            </a:r>
            <a:r>
              <a:rPr lang="en-GB" i="1" dirty="0">
                <a:solidFill>
                  <a:schemeClr val="bg1"/>
                </a:solidFill>
              </a:rPr>
              <a:t>The Psychopath Whisperer</a:t>
            </a:r>
            <a:r>
              <a:rPr lang="en-GB" dirty="0">
                <a:solidFill>
                  <a:schemeClr val="bg1"/>
                </a:solidFill>
              </a:rPr>
              <a:t>. London: Oneworld Publications.</a:t>
            </a:r>
          </a:p>
          <a:p>
            <a:endParaRPr lang="en-GB" dirty="0">
              <a:solidFill>
                <a:schemeClr val="bg1"/>
              </a:solidFill>
            </a:endParaRPr>
          </a:p>
          <a:p>
            <a:pPr lvl="0"/>
            <a:r>
              <a:rPr lang="en-GB" dirty="0">
                <a:solidFill>
                  <a:prstClr val="white"/>
                </a:solidFill>
              </a:rPr>
              <a:t>Larsson, H., Lichtenstein, P. &amp; Larsson, J. (2006) Genetic contributions to the development of ADHD subtypes from childhood to adolescence. </a:t>
            </a:r>
            <a:r>
              <a:rPr lang="en-GB" i="1" dirty="0">
                <a:solidFill>
                  <a:prstClr val="white"/>
                </a:solidFill>
              </a:rPr>
              <a:t>Journal of the American Academy of Child and Adolescent Psychiatry.</a:t>
            </a:r>
            <a:r>
              <a:rPr lang="en-GB" dirty="0">
                <a:solidFill>
                  <a:prstClr val="white"/>
                </a:solidFill>
              </a:rPr>
              <a:t> 45(8):973-981</a:t>
            </a:r>
          </a:p>
          <a:p>
            <a:pPr lvl="0"/>
            <a:endParaRPr lang="en-GB" dirty="0">
              <a:solidFill>
                <a:prstClr val="white"/>
              </a:solidFill>
            </a:endParaRPr>
          </a:p>
          <a:p>
            <a:pPr lvl="0"/>
            <a:r>
              <a:rPr lang="en-GB" dirty="0">
                <a:solidFill>
                  <a:prstClr val="white"/>
                </a:solidFill>
              </a:rPr>
              <a:t>Lynam, D., R., Caspi, A., Moffitt, T., E., </a:t>
            </a:r>
            <a:r>
              <a:rPr lang="en-GB" dirty="0" err="1">
                <a:solidFill>
                  <a:prstClr val="white"/>
                </a:solidFill>
              </a:rPr>
              <a:t>Loeber</a:t>
            </a:r>
            <a:r>
              <a:rPr lang="en-GB" dirty="0">
                <a:solidFill>
                  <a:prstClr val="white"/>
                </a:solidFill>
              </a:rPr>
              <a:t>, R. &amp; </a:t>
            </a:r>
            <a:r>
              <a:rPr lang="en-GB" dirty="0" err="1">
                <a:solidFill>
                  <a:prstClr val="white"/>
                </a:solidFill>
              </a:rPr>
              <a:t>Stouthamer-Loeber</a:t>
            </a:r>
            <a:r>
              <a:rPr lang="en-GB" dirty="0">
                <a:solidFill>
                  <a:prstClr val="white"/>
                </a:solidFill>
              </a:rPr>
              <a:t>, M. (2007) Longitudinal Evidence that Psychopathy Scores in Early Adolescence Predict Adult Psychopathy. </a:t>
            </a:r>
            <a:r>
              <a:rPr lang="pl-PL" i="1" dirty="0">
                <a:solidFill>
                  <a:prstClr val="white"/>
                </a:solidFill>
              </a:rPr>
              <a:t>J</a:t>
            </a:r>
            <a:r>
              <a:rPr lang="en-GB" i="1" dirty="0" err="1">
                <a:solidFill>
                  <a:prstClr val="white"/>
                </a:solidFill>
              </a:rPr>
              <a:t>ournal</a:t>
            </a:r>
            <a:r>
              <a:rPr lang="en-GB" i="1" dirty="0">
                <a:solidFill>
                  <a:prstClr val="white"/>
                </a:solidFill>
              </a:rPr>
              <a:t> of</a:t>
            </a:r>
            <a:r>
              <a:rPr lang="pl-PL" i="1" dirty="0">
                <a:solidFill>
                  <a:prstClr val="white"/>
                </a:solidFill>
              </a:rPr>
              <a:t> Abnorm</a:t>
            </a:r>
            <a:r>
              <a:rPr lang="en-GB" i="1" dirty="0">
                <a:solidFill>
                  <a:prstClr val="white"/>
                </a:solidFill>
              </a:rPr>
              <a:t>al</a:t>
            </a:r>
            <a:r>
              <a:rPr lang="pl-PL" i="1" dirty="0">
                <a:solidFill>
                  <a:prstClr val="white"/>
                </a:solidFill>
              </a:rPr>
              <a:t> Psychol</a:t>
            </a:r>
            <a:r>
              <a:rPr lang="en-GB" i="1" dirty="0">
                <a:solidFill>
                  <a:prstClr val="white"/>
                </a:solidFill>
              </a:rPr>
              <a:t>ogy</a:t>
            </a:r>
            <a:r>
              <a:rPr lang="pl-PL" dirty="0">
                <a:solidFill>
                  <a:prstClr val="white"/>
                </a:solidFill>
              </a:rPr>
              <a:t>.</a:t>
            </a:r>
            <a:r>
              <a:rPr lang="en-GB" dirty="0">
                <a:solidFill>
                  <a:prstClr val="white"/>
                </a:solidFill>
              </a:rPr>
              <a:t> </a:t>
            </a:r>
            <a:r>
              <a:rPr lang="pl-PL" dirty="0">
                <a:solidFill>
                  <a:prstClr val="white"/>
                </a:solidFill>
              </a:rPr>
              <a:t>116(1): 155–165. </a:t>
            </a:r>
          </a:p>
          <a:p>
            <a:pPr lvl="0"/>
            <a:endParaRPr lang="en-GB" dirty="0">
              <a:solidFill>
                <a:prstClr val="white"/>
              </a:solidFill>
            </a:endParaRPr>
          </a:p>
          <a:p>
            <a:pPr lvl="0"/>
            <a:r>
              <a:rPr lang="en-GB" dirty="0">
                <a:solidFill>
                  <a:prstClr val="white"/>
                </a:solidFill>
              </a:rPr>
              <a:t>  </a:t>
            </a:r>
          </a:p>
          <a:p>
            <a:pPr lvl="0"/>
            <a:endParaRPr lang="en-GB" dirty="0">
              <a:solidFill>
                <a:prstClr val="white"/>
              </a:solidFill>
            </a:endParaRPr>
          </a:p>
          <a:p>
            <a:pPr lvl="0"/>
            <a:r>
              <a:rPr lang="en-GB" dirty="0">
                <a:solidFill>
                  <a:prstClr val="white"/>
                </a:solidFill>
              </a:rPr>
              <a:t> </a:t>
            </a:r>
          </a:p>
          <a:p>
            <a:pPr lvl="0"/>
            <a:endParaRPr lang="en-GB" dirty="0">
              <a:solidFill>
                <a:prstClr val="white"/>
              </a:solidFill>
            </a:endParaRPr>
          </a:p>
          <a:p>
            <a:endParaRPr lang="en-GB" sz="2800" dirty="0">
              <a:solidFill>
                <a:schemeClr val="bg1"/>
              </a:solidFill>
            </a:endParaRPr>
          </a:p>
        </p:txBody>
      </p:sp>
    </p:spTree>
    <p:extLst>
      <p:ext uri="{BB962C8B-B14F-4D97-AF65-F5344CB8AC3E}">
        <p14:creationId xmlns:p14="http://schemas.microsoft.com/office/powerpoint/2010/main" val="21290837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10579</TotalTime>
  <Words>4341</Words>
  <Application>Microsoft Office PowerPoint</Application>
  <PresentationFormat>Widescreen</PresentationFormat>
  <Paragraphs>456</Paragraphs>
  <Slides>64</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64</vt:i4>
      </vt:variant>
    </vt:vector>
  </HeadingPairs>
  <TitlesOfParts>
    <vt:vector size="68"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 Coard</dc:creator>
  <cp:lastModifiedBy>Andy Coard</cp:lastModifiedBy>
  <cp:revision>353</cp:revision>
  <dcterms:created xsi:type="dcterms:W3CDTF">2018-04-04T19:52:39Z</dcterms:created>
  <dcterms:modified xsi:type="dcterms:W3CDTF">2021-05-28T11:30:16Z</dcterms:modified>
</cp:coreProperties>
</file>