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notesMasterIdLst>
    <p:notesMasterId r:id="rId14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355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28600" cy="514350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48640" y="777240"/>
            <a:ext cx="82296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Low-Cost Smart Barrier</a:t>
            </a:r>
            <a:endParaRPr lang="en-US" sz="3800" dirty="0"/>
          </a:p>
        </p:txBody>
      </p:sp>
      <p:sp>
        <p:nvSpPr>
          <p:cNvPr id="4" name="Text 2"/>
          <p:cNvSpPr/>
          <p:nvPr/>
        </p:nvSpPr>
        <p:spPr>
          <a:xfrm>
            <a:off x="548640" y="1572768"/>
            <a:ext cx="8229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38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Parking Access Control</a:t>
            </a:r>
            <a:endParaRPr lang="en-US" sz="3800" dirty="0"/>
          </a:p>
        </p:txBody>
      </p:sp>
      <p:sp>
        <p:nvSpPr>
          <p:cNvPr id="5" name="Shape 3"/>
          <p:cNvSpPr/>
          <p:nvPr/>
        </p:nvSpPr>
        <p:spPr>
          <a:xfrm>
            <a:off x="548640" y="2450592"/>
            <a:ext cx="4754880" cy="45720"/>
          </a:xfrm>
          <a:prstGeom prst="rect">
            <a:avLst/>
          </a:prstGeom>
          <a:solidFill>
            <a:srgbClr val="D6E8F7"/>
          </a:solidFill>
          <a:ln w="12700">
            <a:solidFill>
              <a:srgbClr val="D6E8F7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48640" y="2651760"/>
            <a:ext cx="68580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40000"/>
              </a:lnSpc>
              <a:buNone/>
            </a:pPr>
            <a:r>
              <a:rPr lang="en-US" sz="1400" b="1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</a:t>
            </a:r>
            <a:endParaRPr lang="en-US" sz="1400" dirty="0"/>
          </a:p>
          <a:p>
            <a:pPr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2242740</a:t>
            </a:r>
            <a:endParaRPr lang="en-US" sz="1400" dirty="0"/>
          </a:p>
          <a:p>
            <a:pPr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BSc (Hons) Applied Computing  |  ACCA6020 Independent Project</a:t>
            </a:r>
            <a:endParaRPr lang="en-US" sz="1400" dirty="0"/>
          </a:p>
          <a:p>
            <a:pPr indent="0" marL="0">
              <a:lnSpc>
                <a:spcPct val="140000"/>
              </a:lnSpc>
              <a:buNone/>
            </a:pPr>
            <a:r>
              <a:rPr lang="en-US" sz="14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Mr. Abrar Jahin Almazi Bipon  |  UWTSD Birmingham  |  2025–2026</a:t>
            </a:r>
            <a:endParaRPr lang="en-US" sz="1400" dirty="0"/>
          </a:p>
        </p:txBody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>
            <a:alphaModFix amt="60000"/>
          </a:blip>
          <a:stretch>
            <a:fillRect/>
          </a:stretch>
        </p:blipFill>
        <p:spPr>
          <a:xfrm>
            <a:off x="7132320" y="3200400"/>
            <a:ext cx="1645920" cy="1645920"/>
          </a:xfrm>
          <a:prstGeom prst="rect">
            <a:avLst/>
          </a:prstGeom>
        </p:spPr>
      </p:pic>
      <p:sp>
        <p:nvSpPr>
          <p:cNvPr id="8" name="Shape 5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0D1F33"/>
          </a:solidFill>
          <a:ln w="12700">
            <a:solidFill>
              <a:srgbClr val="0D1F33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274320" y="4901184"/>
            <a:ext cx="8229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 Viva Presentation  |  UWTSD Birmingham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does this project exist?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320040" y="960120"/>
            <a:ext cx="502920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502920" y="1097280"/>
            <a:ext cx="4663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Observation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02920" y="1481328"/>
            <a:ext cx="466344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5000"/>
              </a:lnSpc>
              <a:buNone/>
            </a:pPr>
            <a:r>
              <a:rPr lang="en-US" sz="12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the first day of term at UWTSD Birmingham, a staff member whose role was to welcome students was instead standing at the car park entrance — turning away unauthorised vehicles by hand.</a:t>
            </a:r>
            <a:endParaRPr lang="en-US" sz="1200" dirty="0"/>
          </a:p>
          <a:p>
            <a:pPr indent="0" marL="0">
              <a:lnSpc>
                <a:spcPct val="135000"/>
              </a:lnSpc>
              <a:buNone/>
            </a:pPr>
            <a:endParaRPr lang="en-US" sz="1200" dirty="0"/>
          </a:p>
          <a:p>
            <a:pPr indent="0" marL="0">
              <a:lnSpc>
                <a:spcPct val="135000"/>
              </a:lnSpc>
              <a:buNone/>
            </a:pPr>
            <a:r>
              <a:rPr lang="en-US" sz="12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sign was present. It was not working.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20040" y="2944368"/>
            <a:ext cx="5029200" cy="4572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02920" y="3035808"/>
            <a:ext cx="46634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core issue: compliance without enforcement is ineffective.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502920" y="3438144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Commercial barriers: £8,000 – £15,000 per lane + civil works.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502920" y="3785616"/>
            <a:ext cx="466344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Completely out of reach for small organisations.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5577840" y="960120"/>
            <a:ext cx="3246120" cy="3611880"/>
          </a:xfrm>
          <a:prstGeom prst="rect">
            <a:avLst/>
          </a:prstGeom>
          <a:solidFill>
            <a:srgbClr val="1A3557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7" name="Text 15"/>
          <p:cNvSpPr/>
          <p:nvPr/>
        </p:nvSpPr>
        <p:spPr>
          <a:xfrm>
            <a:off x="5715000" y="1078992"/>
            <a:ext cx="29260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is affected?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5669280" y="1536192"/>
            <a:ext cx="64008" cy="27432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5833872" y="1508760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campuses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5669280" y="2011680"/>
            <a:ext cx="64008" cy="27432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5833872" y="1984248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 surgeries &amp; clinics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5669280" y="2487168"/>
            <a:ext cx="64008" cy="27432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5833872" y="2459736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Residential communities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5669280" y="2962656"/>
            <a:ext cx="64008" cy="27432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833872" y="2935224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businesses</a:t>
            </a:r>
            <a:endParaRPr lang="en-US" sz="1150" dirty="0"/>
          </a:p>
        </p:txBody>
      </p:sp>
      <p:sp>
        <p:nvSpPr>
          <p:cNvPr id="26" name="Shape 24"/>
          <p:cNvSpPr/>
          <p:nvPr/>
        </p:nvSpPr>
        <p:spPr>
          <a:xfrm>
            <a:off x="5669280" y="3438144"/>
            <a:ext cx="64008" cy="27432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5833872" y="3410712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Pop-up &amp; event venues</a:t>
            </a:r>
            <a:endParaRPr lang="en-US" sz="1150" dirty="0"/>
          </a:p>
        </p:txBody>
      </p:sp>
      <p:sp>
        <p:nvSpPr>
          <p:cNvPr id="28" name="Shape 26"/>
          <p:cNvSpPr/>
          <p:nvPr/>
        </p:nvSpPr>
        <p:spPr>
          <a:xfrm>
            <a:off x="5669280" y="3913632"/>
            <a:ext cx="64008" cy="27432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5833872" y="3886200"/>
            <a:ext cx="28346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Rural / off-grid sites</a:t>
            </a:r>
            <a:endParaRPr lang="en-US" sz="11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 &amp; Project Aim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was missing? What did this project set out to do?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274320" y="1051560"/>
            <a:ext cx="278892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411480" y="1170432"/>
            <a:ext cx="2514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Low-cost prototypes exist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11480" y="1691640"/>
            <a:ext cx="25146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Arduino/RFID systems proven in literature — technology is viable and affordable.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3218688" y="1051560"/>
            <a:ext cx="2788920" cy="182880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355848" y="1170432"/>
            <a:ext cx="2514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 all had the same weaknesses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355848" y="1691640"/>
            <a:ext cx="25146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Missing NFC auth, no occupancy tracking, or not designed for non-technical users.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6163056" y="1051560"/>
            <a:ext cx="2788920" cy="1828800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6300216" y="1170432"/>
            <a:ext cx="25146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system combined all three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300216" y="1691640"/>
            <a:ext cx="251460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1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Authentication + occupancy tracking + user-friendly output in one affordable package.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74320" y="3035808"/>
            <a:ext cx="8595360" cy="1481328"/>
          </a:xfrm>
          <a:prstGeom prst="rect">
            <a:avLst/>
          </a:prstGeom>
          <a:solidFill>
            <a:srgbClr val="D6E8F7"/>
          </a:solidFill>
          <a:ln w="12700">
            <a:solidFill>
              <a:srgbClr val="2E75B6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274320" y="3035808"/>
            <a:ext cx="164592" cy="1481328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566928" y="3145536"/>
            <a:ext cx="1828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Aim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566928" y="3529584"/>
            <a:ext cx="8138160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250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Design, build, and test a low-cost Arduino-based smart parking barrier that reliably controls vehicle access and tracks occupancy — without specialist skills, permanent ground modification, or excessive cost.</a:t>
            </a:r>
            <a:endParaRPr lang="en-US" sz="12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— DSRM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Methodology (Peffers et al.)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548640" y="1051560"/>
            <a:ext cx="868680" cy="868680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548640" y="1051560"/>
            <a:ext cx="868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11" name="Shape 9"/>
          <p:cNvSpPr/>
          <p:nvPr/>
        </p:nvSpPr>
        <p:spPr>
          <a:xfrm>
            <a:off x="1444752" y="1417320"/>
            <a:ext cx="256032" cy="73152"/>
          </a:xfrm>
          <a:prstGeom prst="rect">
            <a:avLst/>
          </a:prstGeom>
          <a:solidFill>
            <a:srgbClr val="64748B"/>
          </a:solidFill>
          <a:ln w="12700">
            <a:solidFill>
              <a:srgbClr val="64748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56032" y="2029968"/>
            <a:ext cx="14447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</a:t>
            </a:r>
            <a:endParaRPr lang="en-US" sz="1050" dirty="0"/>
          </a:p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Identification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292608" y="2633472"/>
            <a:ext cx="137160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347472" y="2706624"/>
            <a:ext cx="1261872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Site observation + 28-source literature review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2011680" y="1051560"/>
            <a:ext cx="868680" cy="868680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011680" y="1051560"/>
            <a:ext cx="868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7" name="Shape 15"/>
          <p:cNvSpPr/>
          <p:nvPr/>
        </p:nvSpPr>
        <p:spPr>
          <a:xfrm>
            <a:off x="2907792" y="1417320"/>
            <a:ext cx="256032" cy="73152"/>
          </a:xfrm>
          <a:prstGeom prst="rect">
            <a:avLst/>
          </a:prstGeom>
          <a:solidFill>
            <a:srgbClr val="64748B"/>
          </a:solidFill>
          <a:ln w="12700">
            <a:solidFill>
              <a:srgbClr val="64748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719072" y="2029968"/>
            <a:ext cx="14447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050" dirty="0"/>
          </a:p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1755648" y="2633472"/>
            <a:ext cx="137160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0" name="Text 18"/>
          <p:cNvSpPr/>
          <p:nvPr/>
        </p:nvSpPr>
        <p:spPr>
          <a:xfrm>
            <a:off x="1810512" y="2706624"/>
            <a:ext cx="1261872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SMART objectives defined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3474720" y="1051560"/>
            <a:ext cx="868680" cy="868680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3474720" y="1051560"/>
            <a:ext cx="868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23" name="Shape 21"/>
          <p:cNvSpPr/>
          <p:nvPr/>
        </p:nvSpPr>
        <p:spPr>
          <a:xfrm>
            <a:off x="4370832" y="1417320"/>
            <a:ext cx="256032" cy="73152"/>
          </a:xfrm>
          <a:prstGeom prst="rect">
            <a:avLst/>
          </a:prstGeom>
          <a:solidFill>
            <a:srgbClr val="64748B"/>
          </a:solidFill>
          <a:ln w="12700">
            <a:solidFill>
              <a:srgbClr val="64748B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3182112" y="2029968"/>
            <a:ext cx="14447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&amp;</a:t>
            </a:r>
            <a:endParaRPr lang="en-US" sz="1050" dirty="0"/>
          </a:p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</a:t>
            </a:r>
            <a:endParaRPr lang="en-US" sz="1050" dirty="0"/>
          </a:p>
        </p:txBody>
      </p:sp>
      <p:sp>
        <p:nvSpPr>
          <p:cNvPr id="25" name="Shape 23"/>
          <p:cNvSpPr/>
          <p:nvPr/>
        </p:nvSpPr>
        <p:spPr>
          <a:xfrm>
            <a:off x="3218688" y="2633472"/>
            <a:ext cx="137160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6" name="Text 24"/>
          <p:cNvSpPr/>
          <p:nvPr/>
        </p:nvSpPr>
        <p:spPr>
          <a:xfrm>
            <a:off x="3273552" y="2706624"/>
            <a:ext cx="1261872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× 2-week iterative sprints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4937760" y="1051560"/>
            <a:ext cx="868680" cy="868680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4937760" y="1051560"/>
            <a:ext cx="868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2000" dirty="0"/>
          </a:p>
        </p:txBody>
      </p:sp>
      <p:sp>
        <p:nvSpPr>
          <p:cNvPr id="29" name="Shape 27"/>
          <p:cNvSpPr/>
          <p:nvPr/>
        </p:nvSpPr>
        <p:spPr>
          <a:xfrm>
            <a:off x="5833872" y="1417320"/>
            <a:ext cx="256032" cy="73152"/>
          </a:xfrm>
          <a:prstGeom prst="rect">
            <a:avLst/>
          </a:prstGeom>
          <a:solidFill>
            <a:srgbClr val="64748B"/>
          </a:solidFill>
          <a:ln w="12700">
            <a:solidFill>
              <a:srgbClr val="64748B"/>
            </a:solidFill>
            <a:prstDash val="solid"/>
          </a:ln>
        </p:spPr>
      </p:sp>
      <p:sp>
        <p:nvSpPr>
          <p:cNvPr id="30" name="Text 28"/>
          <p:cNvSpPr/>
          <p:nvPr/>
        </p:nvSpPr>
        <p:spPr>
          <a:xfrm>
            <a:off x="4645152" y="2029968"/>
            <a:ext cx="14447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Demo</a:t>
            </a:r>
            <a:endParaRPr lang="en-US" sz="1050" dirty="0"/>
          </a:p>
        </p:txBody>
      </p:sp>
      <p:sp>
        <p:nvSpPr>
          <p:cNvPr id="31" name="Shape 29"/>
          <p:cNvSpPr/>
          <p:nvPr/>
        </p:nvSpPr>
        <p:spPr>
          <a:xfrm>
            <a:off x="4681728" y="2633472"/>
            <a:ext cx="137160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32" name="Text 30"/>
          <p:cNvSpPr/>
          <p:nvPr/>
        </p:nvSpPr>
        <p:spPr>
          <a:xfrm>
            <a:off x="4736592" y="2706624"/>
            <a:ext cx="1261872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Complete integrated system</a:t>
            </a:r>
            <a:endParaRPr lang="en-US" sz="950" dirty="0"/>
          </a:p>
        </p:txBody>
      </p:sp>
      <p:sp>
        <p:nvSpPr>
          <p:cNvPr id="33" name="Shape 31"/>
          <p:cNvSpPr/>
          <p:nvPr/>
        </p:nvSpPr>
        <p:spPr>
          <a:xfrm>
            <a:off x="6400800" y="1051560"/>
            <a:ext cx="868680" cy="868680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6400800" y="1051560"/>
            <a:ext cx="868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2000" dirty="0"/>
          </a:p>
        </p:txBody>
      </p:sp>
      <p:sp>
        <p:nvSpPr>
          <p:cNvPr id="35" name="Shape 33"/>
          <p:cNvSpPr/>
          <p:nvPr/>
        </p:nvSpPr>
        <p:spPr>
          <a:xfrm>
            <a:off x="7296912" y="1417320"/>
            <a:ext cx="256032" cy="73152"/>
          </a:xfrm>
          <a:prstGeom prst="rect">
            <a:avLst/>
          </a:prstGeom>
          <a:solidFill>
            <a:srgbClr val="64748B"/>
          </a:solidFill>
          <a:ln w="12700">
            <a:solidFill>
              <a:srgbClr val="64748B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108192" y="2029968"/>
            <a:ext cx="14447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050" dirty="0"/>
          </a:p>
        </p:txBody>
      </p:sp>
      <p:sp>
        <p:nvSpPr>
          <p:cNvPr id="37" name="Shape 35"/>
          <p:cNvSpPr/>
          <p:nvPr/>
        </p:nvSpPr>
        <p:spPr>
          <a:xfrm>
            <a:off x="6144768" y="2633472"/>
            <a:ext cx="137160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38" name="Text 36"/>
          <p:cNvSpPr/>
          <p:nvPr/>
        </p:nvSpPr>
        <p:spPr>
          <a:xfrm>
            <a:off x="6199632" y="2706624"/>
            <a:ext cx="1261872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controlled simulations + t-test</a:t>
            </a:r>
            <a:endParaRPr lang="en-US" sz="950" dirty="0"/>
          </a:p>
        </p:txBody>
      </p:sp>
      <p:sp>
        <p:nvSpPr>
          <p:cNvPr id="39" name="Shape 37"/>
          <p:cNvSpPr/>
          <p:nvPr/>
        </p:nvSpPr>
        <p:spPr>
          <a:xfrm>
            <a:off x="7863840" y="1051560"/>
            <a:ext cx="868680" cy="868680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40" name="Text 38"/>
          <p:cNvSpPr/>
          <p:nvPr/>
        </p:nvSpPr>
        <p:spPr>
          <a:xfrm>
            <a:off x="7863840" y="1051560"/>
            <a:ext cx="8686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2000" dirty="0"/>
          </a:p>
        </p:txBody>
      </p:sp>
      <p:sp>
        <p:nvSpPr>
          <p:cNvPr id="41" name="Text 39"/>
          <p:cNvSpPr/>
          <p:nvPr/>
        </p:nvSpPr>
        <p:spPr>
          <a:xfrm>
            <a:off x="7571232" y="2029968"/>
            <a:ext cx="1444752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Communication</a:t>
            </a:r>
            <a:endParaRPr lang="en-US" sz="1050" dirty="0"/>
          </a:p>
        </p:txBody>
      </p:sp>
      <p:sp>
        <p:nvSpPr>
          <p:cNvPr id="42" name="Shape 40"/>
          <p:cNvSpPr/>
          <p:nvPr/>
        </p:nvSpPr>
        <p:spPr>
          <a:xfrm>
            <a:off x="7607808" y="2633472"/>
            <a:ext cx="1371600" cy="10789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43" name="Text 41"/>
          <p:cNvSpPr/>
          <p:nvPr/>
        </p:nvSpPr>
        <p:spPr>
          <a:xfrm>
            <a:off x="7662672" y="2706624"/>
            <a:ext cx="1261872" cy="9326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Viva · Poster · Open-source guide</a:t>
            </a:r>
            <a:endParaRPr lang="en-US" sz="950" dirty="0"/>
          </a:p>
        </p:txBody>
      </p:sp>
      <p:sp>
        <p:nvSpPr>
          <p:cNvPr id="44" name="Text 42"/>
          <p:cNvSpPr/>
          <p:nvPr/>
        </p:nvSpPr>
        <p:spPr>
          <a:xfrm>
            <a:off x="320040" y="3858768"/>
            <a:ext cx="850392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0000"/>
              </a:lnSpc>
              <a:buNone/>
            </a:pPr>
            <a:r>
              <a:rPr lang="en-US" sz="110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DSRM? It requires formal evaluation against pre-defined criteria — not just a demo, but statistical proof of reliable performance.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Modular System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base prototype + add only what you need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256032" y="1005840"/>
            <a:ext cx="3840480" cy="3657600"/>
          </a:xfrm>
          <a:prstGeom prst="rect">
            <a:avLst/>
          </a:prstGeom>
          <a:solidFill>
            <a:srgbClr val="1A3557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384048" y="1115568"/>
            <a:ext cx="3566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spc="100" kern="0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 PROTOTYPE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384048" y="1481328"/>
            <a:ext cx="3566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i="1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Always present — ~£25</a:t>
            </a:r>
            <a:endParaRPr lang="en-US" sz="1000" dirty="0"/>
          </a:p>
        </p:txBody>
      </p:sp>
      <p:pic>
        <p:nvPicPr>
          <p:cNvPr id="1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488" y="1920240"/>
            <a:ext cx="384048" cy="384048"/>
          </a:xfrm>
          <a:prstGeom prst="rect">
            <a:avLst/>
          </a:prstGeom>
        </p:spPr>
      </p:pic>
      <p:sp>
        <p:nvSpPr>
          <p:cNvPr id="13" name="Text 10"/>
          <p:cNvSpPr/>
          <p:nvPr/>
        </p:nvSpPr>
        <p:spPr>
          <a:xfrm>
            <a:off x="960120" y="1920240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Arduino Uno R3</a:t>
            </a:r>
            <a:endParaRPr lang="en-US" sz="1200" dirty="0"/>
          </a:p>
        </p:txBody>
      </p:sp>
      <p:sp>
        <p:nvSpPr>
          <p:cNvPr id="14" name="Text 11"/>
          <p:cNvSpPr/>
          <p:nvPr/>
        </p:nvSpPr>
        <p:spPr>
          <a:xfrm>
            <a:off x="960120" y="2176272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 microcontroller</a:t>
            </a:r>
            <a:endParaRPr lang="en-US" sz="1000" dirty="0"/>
          </a:p>
        </p:txBody>
      </p:sp>
      <p:pic>
        <p:nvPicPr>
          <p:cNvPr id="15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88" y="2807208"/>
            <a:ext cx="384048" cy="384048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960120" y="2807208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2× IR Proximity Sensors</a:t>
            </a:r>
            <a:endParaRPr lang="en-US" sz="1200" dirty="0"/>
          </a:p>
        </p:txBody>
      </p:sp>
      <p:sp>
        <p:nvSpPr>
          <p:cNvPr id="17" name="Text 13"/>
          <p:cNvSpPr/>
          <p:nvPr/>
        </p:nvSpPr>
        <p:spPr>
          <a:xfrm>
            <a:off x="960120" y="3063240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Vehicle detection &amp; occupancy count</a:t>
            </a:r>
            <a:endParaRPr lang="en-US" sz="1000" dirty="0"/>
          </a:p>
        </p:txBody>
      </p:sp>
      <p:pic>
        <p:nvPicPr>
          <p:cNvPr id="18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488" y="3694176"/>
            <a:ext cx="384048" cy="384048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960120" y="3694176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SG90 Servo Motor</a:t>
            </a:r>
            <a:endParaRPr lang="en-US" sz="1200" dirty="0"/>
          </a:p>
        </p:txBody>
      </p:sp>
      <p:sp>
        <p:nvSpPr>
          <p:cNvPr id="20" name="Text 15"/>
          <p:cNvSpPr/>
          <p:nvPr/>
        </p:nvSpPr>
        <p:spPr>
          <a:xfrm>
            <a:off x="960120" y="3950208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Raises &amp; lowers the barrier arm</a:t>
            </a:r>
            <a:endParaRPr lang="en-US" sz="1000" dirty="0"/>
          </a:p>
        </p:txBody>
      </p:sp>
      <p:sp>
        <p:nvSpPr>
          <p:cNvPr id="21" name="Shape 16"/>
          <p:cNvSpPr/>
          <p:nvPr/>
        </p:nvSpPr>
        <p:spPr>
          <a:xfrm>
            <a:off x="658368" y="4041648"/>
            <a:ext cx="2560320" cy="420624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2" name="Text 17"/>
          <p:cNvSpPr/>
          <p:nvPr/>
        </p:nvSpPr>
        <p:spPr>
          <a:xfrm>
            <a:off x="658368" y="4041648"/>
            <a:ext cx="25603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Total build cost: ~£40 (full config)</a:t>
            </a:r>
            <a:endParaRPr lang="en-US" sz="1100" dirty="0"/>
          </a:p>
        </p:txBody>
      </p:sp>
      <p:sp>
        <p:nvSpPr>
          <p:cNvPr id="23" name="Text 18"/>
          <p:cNvSpPr/>
          <p:nvPr/>
        </p:nvSpPr>
        <p:spPr>
          <a:xfrm>
            <a:off x="4407408" y="1051560"/>
            <a:ext cx="44805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spc="100" kern="0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OPTIONAL MODULES</a:t>
            </a:r>
            <a:endParaRPr lang="en-US" sz="1300" dirty="0"/>
          </a:p>
        </p:txBody>
      </p:sp>
      <p:sp>
        <p:nvSpPr>
          <p:cNvPr id="24" name="Text 19"/>
          <p:cNvSpPr/>
          <p:nvPr/>
        </p:nvSpPr>
        <p:spPr>
          <a:xfrm>
            <a:off x="4407408" y="1389888"/>
            <a:ext cx="44805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 what your site needs</a:t>
            </a:r>
            <a:endParaRPr lang="en-US" sz="1000" dirty="0"/>
          </a:p>
        </p:txBody>
      </p:sp>
      <p:sp>
        <p:nvSpPr>
          <p:cNvPr id="25" name="Shape 20"/>
          <p:cNvSpPr/>
          <p:nvPr/>
        </p:nvSpPr>
        <p:spPr>
          <a:xfrm>
            <a:off x="4370832" y="1783080"/>
            <a:ext cx="201168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pic>
        <p:nvPicPr>
          <p:cNvPr id="26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7992" y="1920240"/>
            <a:ext cx="347472" cy="347472"/>
          </a:xfrm>
          <a:prstGeom prst="rect">
            <a:avLst/>
          </a:prstGeom>
        </p:spPr>
      </p:pic>
      <p:sp>
        <p:nvSpPr>
          <p:cNvPr id="27" name="Text 21"/>
          <p:cNvSpPr/>
          <p:nvPr/>
        </p:nvSpPr>
        <p:spPr>
          <a:xfrm>
            <a:off x="4507992" y="2331720"/>
            <a:ext cx="17190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NFC Reader (RC522)</a:t>
            </a:r>
            <a:endParaRPr lang="en-US" sz="1050" dirty="0"/>
          </a:p>
        </p:txBody>
      </p:sp>
      <p:sp>
        <p:nvSpPr>
          <p:cNvPr id="28" name="Text 22"/>
          <p:cNvSpPr/>
          <p:nvPr/>
        </p:nvSpPr>
        <p:spPr>
          <a:xfrm>
            <a:off x="4507992" y="258775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Tap a card or phone to open</a:t>
            </a:r>
            <a:endParaRPr lang="en-US" sz="950" dirty="0"/>
          </a:p>
        </p:txBody>
      </p:sp>
      <p:sp>
        <p:nvSpPr>
          <p:cNvPr id="29" name="Shape 23"/>
          <p:cNvSpPr/>
          <p:nvPr/>
        </p:nvSpPr>
        <p:spPr>
          <a:xfrm>
            <a:off x="4370832" y="3063240"/>
            <a:ext cx="201168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pic>
        <p:nvPicPr>
          <p:cNvPr id="30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7992" y="3200400"/>
            <a:ext cx="347472" cy="347472"/>
          </a:xfrm>
          <a:prstGeom prst="rect">
            <a:avLst/>
          </a:prstGeom>
        </p:spPr>
      </p:pic>
      <p:sp>
        <p:nvSpPr>
          <p:cNvPr id="31" name="Text 24"/>
          <p:cNvSpPr/>
          <p:nvPr/>
        </p:nvSpPr>
        <p:spPr>
          <a:xfrm>
            <a:off x="4507992" y="3611880"/>
            <a:ext cx="17190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16×2 LCD Display</a:t>
            </a:r>
            <a:endParaRPr lang="en-US" sz="1050" dirty="0"/>
          </a:p>
        </p:txBody>
      </p:sp>
      <p:sp>
        <p:nvSpPr>
          <p:cNvPr id="32" name="Text 25"/>
          <p:cNvSpPr/>
          <p:nvPr/>
        </p:nvSpPr>
        <p:spPr>
          <a:xfrm>
            <a:off x="4507992" y="386791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Shows occupancy &amp; prompts</a:t>
            </a:r>
            <a:endParaRPr lang="en-US" sz="950" dirty="0"/>
          </a:p>
        </p:txBody>
      </p:sp>
      <p:sp>
        <p:nvSpPr>
          <p:cNvPr id="33" name="Shape 26"/>
          <p:cNvSpPr/>
          <p:nvPr/>
        </p:nvSpPr>
        <p:spPr>
          <a:xfrm>
            <a:off x="6620256" y="1783080"/>
            <a:ext cx="201168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pic>
        <p:nvPicPr>
          <p:cNvPr id="34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57416" y="1920240"/>
            <a:ext cx="347472" cy="347472"/>
          </a:xfrm>
          <a:prstGeom prst="rect">
            <a:avLst/>
          </a:prstGeom>
        </p:spPr>
      </p:pic>
      <p:sp>
        <p:nvSpPr>
          <p:cNvPr id="35" name="Text 27"/>
          <p:cNvSpPr/>
          <p:nvPr/>
        </p:nvSpPr>
        <p:spPr>
          <a:xfrm>
            <a:off x="6757416" y="2331720"/>
            <a:ext cx="17190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Solar Panel + Battery</a:t>
            </a:r>
            <a:endParaRPr lang="en-US" sz="1050" dirty="0"/>
          </a:p>
        </p:txBody>
      </p:sp>
      <p:sp>
        <p:nvSpPr>
          <p:cNvPr id="36" name="Text 28"/>
          <p:cNvSpPr/>
          <p:nvPr/>
        </p:nvSpPr>
        <p:spPr>
          <a:xfrm>
            <a:off x="6757416" y="258775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Off-grid, no mains needed</a:t>
            </a:r>
            <a:endParaRPr lang="en-US" sz="950" dirty="0"/>
          </a:p>
        </p:txBody>
      </p:sp>
      <p:sp>
        <p:nvSpPr>
          <p:cNvPr id="37" name="Shape 29"/>
          <p:cNvSpPr/>
          <p:nvPr/>
        </p:nvSpPr>
        <p:spPr>
          <a:xfrm>
            <a:off x="6620256" y="3063240"/>
            <a:ext cx="2011680" cy="111556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pic>
        <p:nvPicPr>
          <p:cNvPr id="3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7416" y="3200400"/>
            <a:ext cx="347472" cy="347472"/>
          </a:xfrm>
          <a:prstGeom prst="rect">
            <a:avLst/>
          </a:prstGeom>
        </p:spPr>
      </p:pic>
      <p:sp>
        <p:nvSpPr>
          <p:cNvPr id="39" name="Text 30"/>
          <p:cNvSpPr/>
          <p:nvPr/>
        </p:nvSpPr>
        <p:spPr>
          <a:xfrm>
            <a:off x="6757416" y="3611880"/>
            <a:ext cx="17190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Wi-Fi Module (ESP8266)</a:t>
            </a:r>
            <a:endParaRPr lang="en-US" sz="1050" dirty="0"/>
          </a:p>
        </p:txBody>
      </p:sp>
      <p:sp>
        <p:nvSpPr>
          <p:cNvPr id="40" name="Text 31"/>
          <p:cNvSpPr/>
          <p:nvPr/>
        </p:nvSpPr>
        <p:spPr>
          <a:xfrm>
            <a:off x="6757416" y="3867912"/>
            <a:ext cx="17190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5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admin panel</a:t>
            </a:r>
            <a:endParaRPr lang="en-US" sz="950" dirty="0"/>
          </a:p>
        </p:txBody>
      </p:sp>
      <p:sp>
        <p:nvSpPr>
          <p:cNvPr id="41" name="Text 32"/>
          <p:cNvSpPr/>
          <p:nvPr/>
        </p:nvSpPr>
        <p:spPr>
          <a:xfrm>
            <a:off x="4370832" y="4343400"/>
            <a:ext cx="448056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i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vs. £8,000–£15,000 commercial equivalent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logic — end to end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667512" y="1024128"/>
            <a:ext cx="713232" cy="713232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67512" y="1024128"/>
            <a:ext cx="713232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11" name="Shape 9"/>
          <p:cNvSpPr/>
          <p:nvPr/>
        </p:nvSpPr>
        <p:spPr>
          <a:xfrm>
            <a:off x="1426464" y="1344168"/>
            <a:ext cx="512064" cy="64008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256032" y="1901952"/>
            <a:ext cx="1572768" cy="26334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47472" y="1993392"/>
            <a:ext cx="138988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Vehicle Arrives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347472" y="2414016"/>
            <a:ext cx="1389888" cy="1572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5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Entry IR sensor detects vehicle. LCD prompts: 'Scan your card.'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386584" y="1024128"/>
            <a:ext cx="713232" cy="713232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386584" y="1024128"/>
            <a:ext cx="713232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3145536" y="1344168"/>
            <a:ext cx="512064" cy="64008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1975104" y="1901952"/>
            <a:ext cx="1572768" cy="26334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2066544" y="1993392"/>
            <a:ext cx="138988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NFC Scan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2066544" y="2414016"/>
            <a:ext cx="1389888" cy="1572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5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Driver taps card / phone. Arduino reads UID, checks whitelist in EEPROM.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105656" y="1024128"/>
            <a:ext cx="713232" cy="713232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4105656" y="1024128"/>
            <a:ext cx="713232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23" name="Shape 21"/>
          <p:cNvSpPr/>
          <p:nvPr/>
        </p:nvSpPr>
        <p:spPr>
          <a:xfrm>
            <a:off x="4864608" y="1344168"/>
            <a:ext cx="512064" cy="64008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3694176" y="1901952"/>
            <a:ext cx="1572768" cy="26334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3785616" y="1993392"/>
            <a:ext cx="138988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Decision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3785616" y="2414016"/>
            <a:ext cx="1389888" cy="1572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5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Authorised + space available → servo opens to 90°. LCD: Access Granted.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5824728" y="1024128"/>
            <a:ext cx="713232" cy="713232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5824728" y="1024128"/>
            <a:ext cx="713232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800" dirty="0"/>
          </a:p>
        </p:txBody>
      </p:sp>
      <p:sp>
        <p:nvSpPr>
          <p:cNvPr id="29" name="Shape 27"/>
          <p:cNvSpPr/>
          <p:nvPr/>
        </p:nvSpPr>
        <p:spPr>
          <a:xfrm>
            <a:off x="6583680" y="1344168"/>
            <a:ext cx="512064" cy="64008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5413248" y="1901952"/>
            <a:ext cx="1572768" cy="26334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5504688" y="1993392"/>
            <a:ext cx="138988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Barrier Closes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5504688" y="2414016"/>
            <a:ext cx="1389888" cy="1572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5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After 5 seconds, servo returns to 0°. Occupancy counter increments +1.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7543800" y="1024128"/>
            <a:ext cx="713232" cy="713232"/>
          </a:xfrm>
          <a:prstGeom prst="ellipse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7543800" y="1024128"/>
            <a:ext cx="713232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800" dirty="0"/>
          </a:p>
        </p:txBody>
      </p:sp>
      <p:sp>
        <p:nvSpPr>
          <p:cNvPr id="35" name="Shape 33"/>
          <p:cNvSpPr/>
          <p:nvPr/>
        </p:nvSpPr>
        <p:spPr>
          <a:xfrm>
            <a:off x="7132320" y="1901952"/>
            <a:ext cx="1572768" cy="263347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36" name="Text 34"/>
          <p:cNvSpPr/>
          <p:nvPr/>
        </p:nvSpPr>
        <p:spPr>
          <a:xfrm>
            <a:off x="7223760" y="1993392"/>
            <a:ext cx="138988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Exit Detected</a:t>
            </a:r>
            <a:endParaRPr lang="en-US" sz="1150" dirty="0"/>
          </a:p>
        </p:txBody>
      </p:sp>
      <p:sp>
        <p:nvSpPr>
          <p:cNvPr id="37" name="Text 35"/>
          <p:cNvSpPr/>
          <p:nvPr/>
        </p:nvSpPr>
        <p:spPr>
          <a:xfrm>
            <a:off x="7223760" y="2414016"/>
            <a:ext cx="1389888" cy="15727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35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Exit IR sensor fires automatically. Occupancy decrements −1. No card needed.</a:t>
            </a:r>
            <a:endParaRPr lang="en-US" sz="1050" dirty="0"/>
          </a:p>
        </p:txBody>
      </p:sp>
      <p:sp>
        <p:nvSpPr>
          <p:cNvPr id="38" name="Shape 36"/>
          <p:cNvSpPr/>
          <p:nvPr/>
        </p:nvSpPr>
        <p:spPr>
          <a:xfrm>
            <a:off x="256032" y="4663440"/>
            <a:ext cx="8631936" cy="36576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320040" y="4535424"/>
            <a:ext cx="8503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card not recognised OR zone full → barrier stays closed. LCD shows reason. Mean response time: 1.8 seconds.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A355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94360" y="1097280"/>
            <a:ext cx="77724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5200" b="1" spc="400" kern="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DEMO</a:t>
            </a:r>
            <a:endParaRPr lang="en-US" sz="5200" dirty="0"/>
          </a:p>
        </p:txBody>
      </p:sp>
      <p:sp>
        <p:nvSpPr>
          <p:cNvPr id="4" name="Text 2"/>
          <p:cNvSpPr/>
          <p:nvPr/>
        </p:nvSpPr>
        <p:spPr>
          <a:xfrm>
            <a:off x="594360" y="2084832"/>
            <a:ext cx="68580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000" i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Prototype demonstration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594360" y="2788920"/>
            <a:ext cx="256032" cy="256032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69264" y="2770632"/>
            <a:ext cx="6858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Power on — System Ready state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594360" y="3191256"/>
            <a:ext cx="256032" cy="256032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69264" y="3172968"/>
            <a:ext cx="6858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Authorised card → barrier opens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94360" y="3593592"/>
            <a:ext cx="256032" cy="256032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969264" y="3575304"/>
            <a:ext cx="6858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Unregistered card → barrier stays closed</a:t>
            </a:r>
            <a:endParaRPr lang="en-US" sz="1200" dirty="0"/>
          </a:p>
        </p:txBody>
      </p:sp>
      <p:sp>
        <p:nvSpPr>
          <p:cNvPr id="11" name="Shape 9"/>
          <p:cNvSpPr/>
          <p:nvPr/>
        </p:nvSpPr>
        <p:spPr>
          <a:xfrm>
            <a:off x="594360" y="3995928"/>
            <a:ext cx="256032" cy="256032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69264" y="3977640"/>
            <a:ext cx="6858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Exit sensor → occupancy decrements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594360" y="4398264"/>
            <a:ext cx="256032" cy="256032"/>
          </a:xfrm>
          <a:prstGeom prst="ellipse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969264" y="4379976"/>
            <a:ext cx="6858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Zone full → even registered card blocked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12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Testing &amp; Results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 controlled access simulations — DSRM Phase 5 evaluation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292608" y="1078992"/>
            <a:ext cx="2377440" cy="1234440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92608" y="1188720"/>
            <a:ext cx="2377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97%</a:t>
            </a:r>
            <a:endParaRPr lang="en-US" sz="4000" dirty="0"/>
          </a:p>
        </p:txBody>
      </p:sp>
      <p:sp>
        <p:nvSpPr>
          <p:cNvPr id="11" name="Text 9"/>
          <p:cNvSpPr/>
          <p:nvPr/>
        </p:nvSpPr>
        <p:spPr>
          <a:xfrm>
            <a:off x="292608" y="1856232"/>
            <a:ext cx="2377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success rate</a:t>
            </a:r>
            <a:endParaRPr lang="en-US" sz="1100" dirty="0"/>
          </a:p>
          <a:p>
            <a:pPr algn="ctr"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(target: 95%)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2944368" y="1078992"/>
            <a:ext cx="2377440" cy="123444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2944368" y="1188720"/>
            <a:ext cx="2377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1.8s</a:t>
            </a:r>
            <a:endParaRPr lang="en-US" sz="4000" dirty="0"/>
          </a:p>
        </p:txBody>
      </p:sp>
      <p:sp>
        <p:nvSpPr>
          <p:cNvPr id="14" name="Text 12"/>
          <p:cNvSpPr/>
          <p:nvPr/>
        </p:nvSpPr>
        <p:spPr>
          <a:xfrm>
            <a:off x="2944368" y="1856232"/>
            <a:ext cx="2377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 response time</a:t>
            </a:r>
            <a:endParaRPr lang="en-US" sz="1100" dirty="0"/>
          </a:p>
          <a:p>
            <a:pPr algn="ctr"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(limit: 3 seconds)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596128" y="1078992"/>
            <a:ext cx="2377440" cy="1234440"/>
          </a:xfrm>
          <a:prstGeom prst="rect">
            <a:avLst/>
          </a:prstGeom>
          <a:solidFill>
            <a:srgbClr val="1B8A4C"/>
          </a:solidFill>
          <a:ln w="12700">
            <a:solidFill>
              <a:srgbClr val="1B8A4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596128" y="1188720"/>
            <a:ext cx="2377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p&lt;0.001</a:t>
            </a:r>
            <a:endParaRPr lang="en-US" sz="4000" dirty="0"/>
          </a:p>
        </p:txBody>
      </p:sp>
      <p:sp>
        <p:nvSpPr>
          <p:cNvPr id="17" name="Text 15"/>
          <p:cNvSpPr/>
          <p:nvPr/>
        </p:nvSpPr>
        <p:spPr>
          <a:xfrm>
            <a:off x="5596128" y="1856232"/>
            <a:ext cx="237744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t-test significance</a:t>
            </a:r>
            <a:endParaRPr lang="en-US" sz="1100" dirty="0"/>
          </a:p>
          <a:p>
            <a:pPr algn="ctr"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(t(28) = 16.73)</a:t>
            </a:r>
            <a:endParaRPr lang="en-US" sz="11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92608" y="2487168"/>
          <a:ext cx="8558784" cy="1572768"/>
        </p:xfrm>
        <a:graphic>
          <a:graphicData uri="http://schemas.openxmlformats.org/drawingml/2006/table">
            <a:tbl>
              <a:tblPr/>
              <a:tblGrid>
                <a:gridCol w="2926080"/>
                <a:gridCol w="1371600"/>
                <a:gridCol w="1371600"/>
                <a:gridCol w="1371600"/>
                <a:gridCol w="1517904"/>
              </a:tblGrid>
              <a:tr h="393192"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Group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3557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Attempts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3557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Pass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3557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Fail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3557"/>
                    </a:solidFill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Success Rate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A3557"/>
                    </a:solidFill>
                  </a:tcPr>
                </a:tc>
              </a:tr>
              <a:tr h="393192"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Authorised attempts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100%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192"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Unauthorised attempts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1*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90%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93192"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Overall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30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29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0000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indent="0" marL="0">
                        <a:buNone/>
                      </a:pPr>
                      <a:r>
                        <a:rPr lang="en-US" sz="1150" b="1" dirty="0">
                          <a:solidFill>
                            <a:srgbClr val="1B8A4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97%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45720" marB="45720">
                    <a:lnL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E2EBF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" name="Text 16"/>
          <p:cNvSpPr/>
          <p:nvPr/>
        </p:nvSpPr>
        <p:spPr>
          <a:xfrm>
            <a:off x="292608" y="4206240"/>
            <a:ext cx="8558784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* One failure: partial SPI noise read due to missing UID length validation. Root cause identified, fix applied — zero false positives on all subsequent retests.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&amp; Privacy by Design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GDPR compliance built in from day one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292608" y="1115568"/>
            <a:ext cx="41605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292608" y="1115568"/>
            <a:ext cx="146304" cy="15544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pic>
        <p:nvPicPr>
          <p:cNvPr id="11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1261872"/>
            <a:ext cx="384048" cy="384048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1042416" y="1243584"/>
            <a:ext cx="3273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personal data stored</a:t>
            </a:r>
            <a:endParaRPr lang="en-US" sz="1200" dirty="0"/>
          </a:p>
        </p:txBody>
      </p:sp>
      <p:sp>
        <p:nvSpPr>
          <p:cNvPr id="13" name="Text 10"/>
          <p:cNvSpPr/>
          <p:nvPr/>
        </p:nvSpPr>
        <p:spPr>
          <a:xfrm>
            <a:off x="548640" y="1709928"/>
            <a:ext cx="376732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system stores only anonymous hexadecimal UID strings. A UID cannot identify any individual without a separate database — which this system has no connection to.</a:t>
            </a:r>
            <a:endParaRPr lang="en-US" sz="1050" dirty="0"/>
          </a:p>
        </p:txBody>
      </p:sp>
      <p:sp>
        <p:nvSpPr>
          <p:cNvPr id="14" name="Shape 11"/>
          <p:cNvSpPr/>
          <p:nvPr/>
        </p:nvSpPr>
        <p:spPr>
          <a:xfrm>
            <a:off x="292608" y="2834640"/>
            <a:ext cx="41605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5" name="Shape 12"/>
          <p:cNvSpPr/>
          <p:nvPr/>
        </p:nvSpPr>
        <p:spPr>
          <a:xfrm>
            <a:off x="292608" y="2834640"/>
            <a:ext cx="146304" cy="15544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pic>
        <p:nvPicPr>
          <p:cNvPr id="1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980944"/>
            <a:ext cx="384048" cy="384048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1042416" y="2962656"/>
            <a:ext cx="3273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logs or timestamps</a:t>
            </a:r>
            <a:endParaRPr lang="en-US" sz="1200" dirty="0"/>
          </a:p>
        </p:txBody>
      </p:sp>
      <p:sp>
        <p:nvSpPr>
          <p:cNvPr id="18" name="Text 14"/>
          <p:cNvSpPr/>
          <p:nvPr/>
        </p:nvSpPr>
        <p:spPr>
          <a:xfrm>
            <a:off x="548640" y="3429000"/>
            <a:ext cx="376732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There is no record of who entered or when. Data is held only in EEPROM, is not transmitted anywhere, and is cleared on restart.</a:t>
            </a:r>
            <a:endParaRPr lang="en-US" sz="1050" dirty="0"/>
          </a:p>
        </p:txBody>
      </p:sp>
      <p:sp>
        <p:nvSpPr>
          <p:cNvPr id="19" name="Shape 15"/>
          <p:cNvSpPr/>
          <p:nvPr/>
        </p:nvSpPr>
        <p:spPr>
          <a:xfrm>
            <a:off x="4663440" y="1115568"/>
            <a:ext cx="41605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0" name="Shape 16"/>
          <p:cNvSpPr/>
          <p:nvPr/>
        </p:nvSpPr>
        <p:spPr>
          <a:xfrm>
            <a:off x="4663440" y="1115568"/>
            <a:ext cx="146304" cy="15544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pic>
        <p:nvPicPr>
          <p:cNvPr id="21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9472" y="1261872"/>
            <a:ext cx="384048" cy="384048"/>
          </a:xfrm>
          <a:prstGeom prst="rect">
            <a:avLst/>
          </a:prstGeom>
        </p:spPr>
      </p:pic>
      <p:sp>
        <p:nvSpPr>
          <p:cNvPr id="22" name="Text 17"/>
          <p:cNvSpPr/>
          <p:nvPr/>
        </p:nvSpPr>
        <p:spPr>
          <a:xfrm>
            <a:off x="5413248" y="1243584"/>
            <a:ext cx="3273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Privacy by design</a:t>
            </a:r>
            <a:endParaRPr lang="en-US" sz="1200" dirty="0"/>
          </a:p>
        </p:txBody>
      </p:sp>
      <p:sp>
        <p:nvSpPr>
          <p:cNvPr id="23" name="Text 18"/>
          <p:cNvSpPr/>
          <p:nvPr/>
        </p:nvSpPr>
        <p:spPr>
          <a:xfrm>
            <a:off x="4919472" y="1709928"/>
            <a:ext cx="376732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minimisation and storage limitation were built into the architecture from the start — not retrofitted. Fully compliant with UK GDPR principles.</a:t>
            </a:r>
            <a:endParaRPr lang="en-US" sz="1050" dirty="0"/>
          </a:p>
        </p:txBody>
      </p:sp>
      <p:sp>
        <p:nvSpPr>
          <p:cNvPr id="24" name="Shape 19"/>
          <p:cNvSpPr/>
          <p:nvPr/>
        </p:nvSpPr>
        <p:spPr>
          <a:xfrm>
            <a:off x="4663440" y="2834640"/>
            <a:ext cx="4160520" cy="1554480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5" name="Shape 20"/>
          <p:cNvSpPr/>
          <p:nvPr/>
        </p:nvSpPr>
        <p:spPr>
          <a:xfrm>
            <a:off x="4663440" y="2834640"/>
            <a:ext cx="146304" cy="155448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pic>
        <p:nvPicPr>
          <p:cNvPr id="26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9472" y="2980944"/>
            <a:ext cx="384048" cy="384048"/>
          </a:xfrm>
          <a:prstGeom prst="rect">
            <a:avLst/>
          </a:prstGeom>
        </p:spPr>
      </p:pic>
      <p:sp>
        <p:nvSpPr>
          <p:cNvPr id="27" name="Text 21"/>
          <p:cNvSpPr/>
          <p:nvPr/>
        </p:nvSpPr>
        <p:spPr>
          <a:xfrm>
            <a:off x="5413248" y="2962656"/>
            <a:ext cx="327355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approval</a:t>
            </a:r>
            <a:endParaRPr lang="en-US" sz="1200" dirty="0"/>
          </a:p>
        </p:txBody>
      </p:sp>
      <p:sp>
        <p:nvSpPr>
          <p:cNvPr id="28" name="Text 22"/>
          <p:cNvSpPr/>
          <p:nvPr/>
        </p:nvSpPr>
        <p:spPr>
          <a:xfrm>
            <a:off x="4919472" y="3429000"/>
            <a:ext cx="3767328" cy="868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0000"/>
              </a:lnSpc>
              <a:buNone/>
            </a:pPr>
            <a:r>
              <a:rPr lang="en-US" sz="105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 reference ETH-2024-089 submitted to the university committee. No participant data was collected at any point in the project.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Real-World Impact &amp; Applicability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this system can be deployed today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256032" y="1078992"/>
            <a:ext cx="2697480" cy="148132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393192" y="1207008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Campuses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93192" y="1737360"/>
            <a:ext cx="242316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25000"/>
              </a:lnSpc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Restrict staff-only zones. Compatible with existing NFC institutional cards.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163824" y="1078992"/>
            <a:ext cx="2697480" cy="148132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3300984" y="1207008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 Surgeries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Clinics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3300984" y="1737360"/>
            <a:ext cx="242316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25000"/>
              </a:lnSpc>
              <a:buNone/>
            </a:pPr>
            <a:r>
              <a:rPr lang="en-US" sz="10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parking without costly installation. Solar option = no cable run.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6071616" y="1078992"/>
            <a:ext cx="2697480" cy="148132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6" name="Text 14"/>
          <p:cNvSpPr/>
          <p:nvPr/>
        </p:nvSpPr>
        <p:spPr>
          <a:xfrm>
            <a:off x="6208776" y="1207008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Residential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Communities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208776" y="1737360"/>
            <a:ext cx="242316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25000"/>
              </a:lnSpc>
              <a:buNone/>
            </a:pPr>
            <a:r>
              <a:rPr lang="en-US" sz="10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Block event-day overflow. Deploy temporarily and remove when done.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256032" y="2724912"/>
            <a:ext cx="2697480" cy="148132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393192" y="2852928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Rural &amp;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Off-Grid Sites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393192" y="3383280"/>
            <a:ext cx="242316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25000"/>
              </a:lnSpc>
              <a:buNone/>
            </a:pPr>
            <a:r>
              <a:rPr lang="en-US" sz="10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Solar + battery module makes this viable anywhere, no mains required.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3163824" y="2724912"/>
            <a:ext cx="2697480" cy="1481328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2" name="Text 20"/>
          <p:cNvSpPr/>
          <p:nvPr/>
        </p:nvSpPr>
        <p:spPr>
          <a:xfrm>
            <a:off x="3300984" y="2852928"/>
            <a:ext cx="2423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Pop-Up &amp;</a:t>
            </a:r>
            <a:endParaRPr lang="en-US" sz="1200" dirty="0"/>
          </a:p>
          <a:p>
            <a:pPr algn="ctr" indent="0" marL="0">
              <a:buNone/>
            </a:pPr>
            <a:r>
              <a:rPr lang="en-US" sz="120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Temporary Events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3300984" y="3383280"/>
            <a:ext cx="2423160" cy="7132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25000"/>
              </a:lnSpc>
              <a:buNone/>
            </a:pPr>
            <a:r>
              <a:rPr lang="en-US" sz="1000" dirty="0">
                <a:solidFill>
                  <a:srgbClr val="1A253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 quickly, pack away. No groundworks, no permanent modification.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256032" y="4251960"/>
            <a:ext cx="8631936" cy="594360"/>
          </a:xfrm>
          <a:prstGeom prst="rect">
            <a:avLst/>
          </a:prstGeom>
          <a:solidFill>
            <a:srgbClr val="D6E8F7"/>
          </a:solidFill>
          <a:ln w="12700">
            <a:solidFill>
              <a:srgbClr val="2E75B6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256032" y="4251960"/>
            <a:ext cx="146304" cy="594360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530352" y="4297680"/>
            <a:ext cx="8183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i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system goes where commercial barriers cannot — affordable, portable, and requiring no permanent site modification.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4F8F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58368"/>
          </a:xfrm>
          <a:prstGeom prst="rect">
            <a:avLst/>
          </a:prstGeom>
          <a:solidFill>
            <a:srgbClr val="1A3557"/>
          </a:solidFill>
          <a:ln w="12700">
            <a:solidFill>
              <a:srgbClr val="1A3557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658368"/>
            <a:ext cx="9144000" cy="50292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384048" y="73152"/>
            <a:ext cx="804672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Conclusions &amp; Future Work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384048" y="7315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i="1" dirty="0">
                <a:solidFill>
                  <a:srgbClr val="2E75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was achieved — and what comes next</a:t>
            </a:r>
            <a:endParaRPr lang="en-US" sz="1050" dirty="0"/>
          </a:p>
        </p:txBody>
      </p:sp>
      <p:sp>
        <p:nvSpPr>
          <p:cNvPr id="6" name="Shape 4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12</a:t>
            </a:r>
            <a:endParaRPr lang="en-US" sz="800" dirty="0"/>
          </a:p>
        </p:txBody>
      </p:sp>
      <p:sp>
        <p:nvSpPr>
          <p:cNvPr id="9" name="Shape 7"/>
          <p:cNvSpPr/>
          <p:nvPr/>
        </p:nvSpPr>
        <p:spPr>
          <a:xfrm>
            <a:off x="256032" y="987552"/>
            <a:ext cx="4343400" cy="3822192"/>
          </a:xfrm>
          <a:prstGeom prst="rect">
            <a:avLst/>
          </a:prstGeom>
          <a:solidFill>
            <a:srgbClr val="1A3557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10" name="Text 8"/>
          <p:cNvSpPr/>
          <p:nvPr/>
        </p:nvSpPr>
        <p:spPr>
          <a:xfrm>
            <a:off x="402336" y="1097280"/>
            <a:ext cx="4041648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spc="100" kern="0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ACHIEVED</a:t>
            </a:r>
            <a:endParaRPr lang="en-US" sz="1300" dirty="0"/>
          </a:p>
        </p:txBody>
      </p:sp>
      <p:pic>
        <p:nvPicPr>
          <p:cNvPr id="11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336" y="1600200"/>
            <a:ext cx="292608" cy="292608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786384" y="1581912"/>
            <a:ext cx="358444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4 SMART objectives met</a:t>
            </a:r>
            <a:endParaRPr lang="en-US" sz="1150" dirty="0"/>
          </a:p>
        </p:txBody>
      </p:sp>
      <p:pic>
        <p:nvPicPr>
          <p:cNvPr id="1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336" y="2103120"/>
            <a:ext cx="292608" cy="292608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786384" y="2084832"/>
            <a:ext cx="358444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within £40 budget (limit: £50)</a:t>
            </a:r>
            <a:endParaRPr lang="en-US" sz="1150" dirty="0"/>
          </a:p>
        </p:txBody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336" y="2606040"/>
            <a:ext cx="292608" cy="292608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786384" y="2587752"/>
            <a:ext cx="358444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97% success rate — exceeded 95% target</a:t>
            </a:r>
            <a:endParaRPr lang="en-US" sz="1150" dirty="0"/>
          </a:p>
        </p:txBody>
      </p:sp>
      <p:pic>
        <p:nvPicPr>
          <p:cNvPr id="17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336" y="3108960"/>
            <a:ext cx="292608" cy="292608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786384" y="3090672"/>
            <a:ext cx="358444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 &lt; 0.001 — statistically significant</a:t>
            </a:r>
            <a:endParaRPr lang="en-US" sz="1150" dirty="0"/>
          </a:p>
        </p:txBody>
      </p:sp>
      <p:pic>
        <p:nvPicPr>
          <p:cNvPr id="19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336" y="3611880"/>
            <a:ext cx="292608" cy="292608"/>
          </a:xfrm>
          <a:prstGeom prst="rect">
            <a:avLst/>
          </a:prstGeom>
        </p:spPr>
      </p:pic>
      <p:sp>
        <p:nvSpPr>
          <p:cNvPr id="20" name="Text 13"/>
          <p:cNvSpPr/>
          <p:nvPr/>
        </p:nvSpPr>
        <p:spPr>
          <a:xfrm>
            <a:off x="786384" y="3593592"/>
            <a:ext cx="358444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Open-source guide published</a:t>
            </a:r>
            <a:endParaRPr lang="en-US" sz="1150" dirty="0"/>
          </a:p>
        </p:txBody>
      </p:sp>
      <p:pic>
        <p:nvPicPr>
          <p:cNvPr id="21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2336" y="4114800"/>
            <a:ext cx="292608" cy="292608"/>
          </a:xfrm>
          <a:prstGeom prst="rect">
            <a:avLst/>
          </a:prstGeom>
        </p:spPr>
      </p:pic>
      <p:sp>
        <p:nvSpPr>
          <p:cNvPr id="22" name="Text 14"/>
          <p:cNvSpPr/>
          <p:nvPr/>
        </p:nvSpPr>
        <p:spPr>
          <a:xfrm>
            <a:off x="786384" y="4096512"/>
            <a:ext cx="358444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 closed</a:t>
            </a:r>
            <a:endParaRPr lang="en-US" sz="1150" dirty="0"/>
          </a:p>
        </p:txBody>
      </p:sp>
      <p:sp>
        <p:nvSpPr>
          <p:cNvPr id="23" name="Shape 15"/>
          <p:cNvSpPr/>
          <p:nvPr/>
        </p:nvSpPr>
        <p:spPr>
          <a:xfrm>
            <a:off x="4809744" y="987552"/>
            <a:ext cx="4078224" cy="3822192"/>
          </a:xfrm>
          <a:prstGeom prst="rect">
            <a:avLst/>
          </a:prstGeom>
          <a:solidFill>
            <a:srgbClr val="FFFFFF"/>
          </a:solidFill>
          <a:ln w="12700">
            <a:solidFill>
              <a:srgbClr val="E2EBF3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24" name="Text 16"/>
          <p:cNvSpPr/>
          <p:nvPr/>
        </p:nvSpPr>
        <p:spPr>
          <a:xfrm>
            <a:off x="4937760" y="1097280"/>
            <a:ext cx="3794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00" b="1" spc="100" kern="0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WORK</a:t>
            </a:r>
            <a:endParaRPr lang="en-US" sz="1300" dirty="0"/>
          </a:p>
        </p:txBody>
      </p:sp>
      <p:sp>
        <p:nvSpPr>
          <p:cNvPr id="25" name="Shape 17"/>
          <p:cNvSpPr/>
          <p:nvPr/>
        </p:nvSpPr>
        <p:spPr>
          <a:xfrm>
            <a:off x="4919472" y="1609344"/>
            <a:ext cx="731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26" name="Text 18"/>
          <p:cNvSpPr/>
          <p:nvPr/>
        </p:nvSpPr>
        <p:spPr>
          <a:xfrm>
            <a:off x="5084064" y="1591056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Weatherproof enclosure (IP65)</a:t>
            </a:r>
            <a:endParaRPr lang="en-US" sz="1150" dirty="0"/>
          </a:p>
        </p:txBody>
      </p:sp>
      <p:sp>
        <p:nvSpPr>
          <p:cNvPr id="27" name="Text 19"/>
          <p:cNvSpPr/>
          <p:nvPr/>
        </p:nvSpPr>
        <p:spPr>
          <a:xfrm>
            <a:off x="5084064" y="1828800"/>
            <a:ext cx="358444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real outdoor deployment</a:t>
            </a:r>
            <a:endParaRPr lang="en-US" sz="1000" dirty="0"/>
          </a:p>
        </p:txBody>
      </p:sp>
      <p:sp>
        <p:nvSpPr>
          <p:cNvPr id="28" name="Shape 20"/>
          <p:cNvSpPr/>
          <p:nvPr/>
        </p:nvSpPr>
        <p:spPr>
          <a:xfrm>
            <a:off x="4919472" y="2157984"/>
            <a:ext cx="731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29" name="Text 21"/>
          <p:cNvSpPr/>
          <p:nvPr/>
        </p:nvSpPr>
        <p:spPr>
          <a:xfrm>
            <a:off x="5084064" y="2139696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Web admin panel (ESP8266)</a:t>
            </a:r>
            <a:endParaRPr lang="en-US" sz="1150" dirty="0"/>
          </a:p>
        </p:txBody>
      </p:sp>
      <p:sp>
        <p:nvSpPr>
          <p:cNvPr id="30" name="Text 22"/>
          <p:cNvSpPr/>
          <p:nvPr/>
        </p:nvSpPr>
        <p:spPr>
          <a:xfrm>
            <a:off x="5084064" y="2377440"/>
            <a:ext cx="358444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credential management</a:t>
            </a:r>
            <a:endParaRPr lang="en-US" sz="1000" dirty="0"/>
          </a:p>
        </p:txBody>
      </p:sp>
      <p:sp>
        <p:nvSpPr>
          <p:cNvPr id="31" name="Shape 23"/>
          <p:cNvSpPr/>
          <p:nvPr/>
        </p:nvSpPr>
        <p:spPr>
          <a:xfrm>
            <a:off x="4919472" y="2706624"/>
            <a:ext cx="731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32" name="Text 24"/>
          <p:cNvSpPr/>
          <p:nvPr/>
        </p:nvSpPr>
        <p:spPr>
          <a:xfrm>
            <a:off x="5084064" y="2688336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Smartphone NFC support</a:t>
            </a:r>
            <a:endParaRPr lang="en-US" sz="1150" dirty="0"/>
          </a:p>
        </p:txBody>
      </p:sp>
      <p:sp>
        <p:nvSpPr>
          <p:cNvPr id="33" name="Text 25"/>
          <p:cNvSpPr/>
          <p:nvPr/>
        </p:nvSpPr>
        <p:spPr>
          <a:xfrm>
            <a:off x="5084064" y="2926080"/>
            <a:ext cx="358444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physical card required</a:t>
            </a:r>
            <a:endParaRPr lang="en-US" sz="1000" dirty="0"/>
          </a:p>
        </p:txBody>
      </p:sp>
      <p:sp>
        <p:nvSpPr>
          <p:cNvPr id="34" name="Shape 26"/>
          <p:cNvSpPr/>
          <p:nvPr/>
        </p:nvSpPr>
        <p:spPr>
          <a:xfrm>
            <a:off x="4919472" y="3255264"/>
            <a:ext cx="731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35" name="Text 27"/>
          <p:cNvSpPr/>
          <p:nvPr/>
        </p:nvSpPr>
        <p:spPr>
          <a:xfrm>
            <a:off x="5084064" y="3236976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Expanded testing</a:t>
            </a:r>
            <a:endParaRPr lang="en-US" sz="1150" dirty="0"/>
          </a:p>
        </p:txBody>
      </p:sp>
      <p:sp>
        <p:nvSpPr>
          <p:cNvPr id="36" name="Text 28"/>
          <p:cNvSpPr/>
          <p:nvPr/>
        </p:nvSpPr>
        <p:spPr>
          <a:xfrm>
            <a:off x="5084064" y="3474720"/>
            <a:ext cx="358444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100+ attempts, multiple testers</a:t>
            </a:r>
            <a:endParaRPr lang="en-US" sz="1000" dirty="0"/>
          </a:p>
        </p:txBody>
      </p:sp>
      <p:sp>
        <p:nvSpPr>
          <p:cNvPr id="37" name="Shape 29"/>
          <p:cNvSpPr/>
          <p:nvPr/>
        </p:nvSpPr>
        <p:spPr>
          <a:xfrm>
            <a:off x="4919472" y="3803904"/>
            <a:ext cx="73152" cy="347472"/>
          </a:xfrm>
          <a:prstGeom prst="rect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38" name="Text 30"/>
          <p:cNvSpPr/>
          <p:nvPr/>
        </p:nvSpPr>
        <p:spPr>
          <a:xfrm>
            <a:off x="5084064" y="3785616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50" b="1" dirty="0">
                <a:solidFill>
                  <a:srgbClr val="1A355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Version 2 — off-grid ready</a:t>
            </a:r>
            <a:endParaRPr lang="en-US" sz="1150" dirty="0"/>
          </a:p>
        </p:txBody>
      </p:sp>
      <p:sp>
        <p:nvSpPr>
          <p:cNvPr id="39" name="Text 31"/>
          <p:cNvSpPr/>
          <p:nvPr/>
        </p:nvSpPr>
        <p:spPr>
          <a:xfrm>
            <a:off x="5084064" y="4023360"/>
            <a:ext cx="358444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Solar, portable, self-install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A355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256032" cy="5143500"/>
          </a:xfrm>
          <a:prstGeom prst="rect">
            <a:avLst/>
          </a:prstGeom>
          <a:solidFill>
            <a:srgbClr val="F0A500"/>
          </a:solidFill>
          <a:ln w="12700">
            <a:solidFill>
              <a:srgbClr val="F0A500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66928" y="658368"/>
            <a:ext cx="7772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4600" dirty="0"/>
          </a:p>
        </p:txBody>
      </p:sp>
      <p:sp>
        <p:nvSpPr>
          <p:cNvPr id="4" name="Shape 2"/>
          <p:cNvSpPr/>
          <p:nvPr/>
        </p:nvSpPr>
        <p:spPr>
          <a:xfrm>
            <a:off x="566928" y="1719072"/>
            <a:ext cx="8138160" cy="914400"/>
          </a:xfrm>
          <a:prstGeom prst="rect">
            <a:avLst/>
          </a:prstGeom>
          <a:solidFill>
            <a:srgbClr val="0D1F33"/>
          </a:solidFill>
          <a:ln w="12700">
            <a:solidFill>
              <a:srgbClr val="2E75B6"/>
            </a:solidFill>
            <a:prstDash val="solid"/>
          </a:ln>
          <a:effectLst>
            <a:outerShdw sx="100000" sy="100000" kx="0" ky="0" algn="bl" rotWithShape="0" blurRad="63500" dist="25400" dir="8100000">
              <a:srgbClr val="000000">
                <a:alpha val="8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749808" y="1783080"/>
            <a:ext cx="777240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35000"/>
              </a:lnSpc>
              <a:buNone/>
            </a:pPr>
            <a:r>
              <a:rPr lang="en-US" sz="1300" i="1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project proves that reliable, affordable smart parking access control can be built for under £100 — putting it within reach of the small organisations that need it most.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66928" y="2907792"/>
            <a:ext cx="1874520" cy="1005840"/>
          </a:xfrm>
          <a:prstGeom prst="rect">
            <a:avLst/>
          </a:prstGeom>
          <a:solidFill>
            <a:srgbClr val="0D1F33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66928" y="2944368"/>
            <a:ext cx="1874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97%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566928" y="3474720"/>
            <a:ext cx="1874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 Rate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670048" y="2907792"/>
            <a:ext cx="1874520" cy="1005840"/>
          </a:xfrm>
          <a:prstGeom prst="rect">
            <a:avLst/>
          </a:prstGeom>
          <a:solidFill>
            <a:srgbClr val="0D1F33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670048" y="2944368"/>
            <a:ext cx="1874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1.8s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2670048" y="3474720"/>
            <a:ext cx="1874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Response Time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4773168" y="2907792"/>
            <a:ext cx="1874520" cy="1005840"/>
          </a:xfrm>
          <a:prstGeom prst="rect">
            <a:avLst/>
          </a:prstGeom>
          <a:solidFill>
            <a:srgbClr val="0D1F33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73168" y="2944368"/>
            <a:ext cx="1874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~£40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4773168" y="3474720"/>
            <a:ext cx="1874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Cost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6876288" y="2907792"/>
            <a:ext cx="1874520" cy="1005840"/>
          </a:xfrm>
          <a:prstGeom prst="rect">
            <a:avLst/>
          </a:prstGeom>
          <a:solidFill>
            <a:srgbClr val="0D1F33"/>
          </a:solidFill>
          <a:ln w="12700">
            <a:solidFill>
              <a:srgbClr val="2E75B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876288" y="2944368"/>
            <a:ext cx="1874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F0A50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p&lt;.001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6876288" y="3474720"/>
            <a:ext cx="18745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Significance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566928" y="4160520"/>
            <a:ext cx="77724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00" i="1" dirty="0">
                <a:solidFill>
                  <a:srgbClr val="D6E8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welcome</a:t>
            </a:r>
            <a:endParaRPr lang="en-US" sz="1600" dirty="0"/>
          </a:p>
        </p:txBody>
      </p:sp>
      <p:sp>
        <p:nvSpPr>
          <p:cNvPr id="19" name="Shape 17"/>
          <p:cNvSpPr/>
          <p:nvPr/>
        </p:nvSpPr>
        <p:spPr>
          <a:xfrm>
            <a:off x="0" y="4892040"/>
            <a:ext cx="9144000" cy="251460"/>
          </a:xfrm>
          <a:prstGeom prst="rect">
            <a:avLst/>
          </a:prstGeom>
          <a:solidFill>
            <a:srgbClr val="E2EBF3"/>
          </a:solidFill>
          <a:ln w="12700">
            <a:solidFill>
              <a:srgbClr val="E2EBF3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274320" y="4901184"/>
            <a:ext cx="7772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Fouad Bouabdi-Benaatou  |  UWTSD Birmingham  |  BSc Applied Computing  |  2025–2026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8046720" y="4901184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12</a:t>
            </a: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Low-Cost Smart Barrier for Parking Access Control</dc:title>
  <dc:subject>PptxGenJS Presentation</dc:subject>
  <dc:creator>Fouad Bouabdi-Benaatou</dc:creator>
  <cp:lastModifiedBy>Fouad Bouabdi-Benaatou</cp:lastModifiedBy>
  <cp:revision>1</cp:revision>
  <dcterms:created xsi:type="dcterms:W3CDTF">2026-03-23T09:52:38Z</dcterms:created>
  <dcterms:modified xsi:type="dcterms:W3CDTF">2026-03-23T09:52:38Z</dcterms:modified>
</cp:coreProperties>
</file>