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9" r:id="rId8"/>
    <p:sldId id="262" r:id="rId9"/>
    <p:sldId id="270" r:id="rId10"/>
    <p:sldId id="263" r:id="rId11"/>
    <p:sldId id="265" r:id="rId12"/>
    <p:sldId id="264" r:id="rId13"/>
    <p:sldId id="271" r:id="rId14"/>
    <p:sldId id="267"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18F576-485D-453F-A0BF-7EB70B22CCF5}" v="128" dt="2023-07-27T08:31:04.7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anca Paunescu" userId="b1773faa-622a-4f3b-b105-dfd929e30a15" providerId="ADAL" clId="{D618F576-485D-453F-A0BF-7EB70B22CCF5}"/>
    <pc:docChg chg="undo custSel addSld delSld modSld sldOrd">
      <pc:chgData name="Bianca Paunescu" userId="b1773faa-622a-4f3b-b105-dfd929e30a15" providerId="ADAL" clId="{D618F576-485D-453F-A0BF-7EB70B22CCF5}" dt="2023-07-28T08:04:01.348" v="1797" actId="20577"/>
      <pc:docMkLst>
        <pc:docMk/>
      </pc:docMkLst>
      <pc:sldChg chg="addSp delSp modSp mod setBg addAnim">
        <pc:chgData name="Bianca Paunescu" userId="b1773faa-622a-4f3b-b105-dfd929e30a15" providerId="ADAL" clId="{D618F576-485D-453F-A0BF-7EB70B22CCF5}" dt="2023-07-27T08:21:05.159" v="1404" actId="207"/>
        <pc:sldMkLst>
          <pc:docMk/>
          <pc:sldMk cId="3574877943" sldId="256"/>
        </pc:sldMkLst>
        <pc:spChg chg="mod">
          <ac:chgData name="Bianca Paunescu" userId="b1773faa-622a-4f3b-b105-dfd929e30a15" providerId="ADAL" clId="{D618F576-485D-453F-A0BF-7EB70B22CCF5}" dt="2023-07-27T08:21:05.159" v="1404" actId="207"/>
          <ac:spMkLst>
            <pc:docMk/>
            <pc:sldMk cId="3574877943" sldId="256"/>
            <ac:spMk id="2" creationId="{DFEE55BD-CD39-4890-BDF2-10378D5A7ED9}"/>
          </ac:spMkLst>
        </pc:spChg>
        <pc:spChg chg="del mod">
          <ac:chgData name="Bianca Paunescu" userId="b1773faa-622a-4f3b-b105-dfd929e30a15" providerId="ADAL" clId="{D618F576-485D-453F-A0BF-7EB70B22CCF5}" dt="2023-07-27T08:14:18.555" v="1207" actId="478"/>
          <ac:spMkLst>
            <pc:docMk/>
            <pc:sldMk cId="3574877943" sldId="256"/>
            <ac:spMk id="3" creationId="{490272FD-B790-4CBB-A841-686B426BF85B}"/>
          </ac:spMkLst>
        </pc:spChg>
        <pc:spChg chg="add">
          <ac:chgData name="Bianca Paunescu" userId="b1773faa-622a-4f3b-b105-dfd929e30a15" providerId="ADAL" clId="{D618F576-485D-453F-A0BF-7EB70B22CCF5}" dt="2023-07-26T08:18:53.857" v="2" actId="26606"/>
          <ac:spMkLst>
            <pc:docMk/>
            <pc:sldMk cId="3574877943" sldId="256"/>
            <ac:spMk id="8" creationId="{1BF0792A-0F2B-4A2E-AB38-0A4F18A3072D}"/>
          </ac:spMkLst>
        </pc:spChg>
        <pc:spChg chg="add">
          <ac:chgData name="Bianca Paunescu" userId="b1773faa-622a-4f3b-b105-dfd929e30a15" providerId="ADAL" clId="{D618F576-485D-453F-A0BF-7EB70B22CCF5}" dt="2023-07-26T08:18:53.857" v="2" actId="26606"/>
          <ac:spMkLst>
            <pc:docMk/>
            <pc:sldMk cId="3574877943" sldId="256"/>
            <ac:spMk id="10" creationId="{F57DB18D-C2F1-4C8C-8808-9C01ECE6834E}"/>
          </ac:spMkLst>
        </pc:spChg>
        <pc:grpChg chg="add">
          <ac:chgData name="Bianca Paunescu" userId="b1773faa-622a-4f3b-b105-dfd929e30a15" providerId="ADAL" clId="{D618F576-485D-453F-A0BF-7EB70B22CCF5}" dt="2023-07-26T08:18:53.857" v="2" actId="26606"/>
          <ac:grpSpMkLst>
            <pc:docMk/>
            <pc:sldMk cId="3574877943" sldId="256"/>
            <ac:grpSpMk id="12" creationId="{E5D935FA-3336-4941-9214-E250A5727F40}"/>
          </ac:grpSpMkLst>
        </pc:grpChg>
        <pc:picChg chg="add">
          <ac:chgData name="Bianca Paunescu" userId="b1773faa-622a-4f3b-b105-dfd929e30a15" providerId="ADAL" clId="{D618F576-485D-453F-A0BF-7EB70B22CCF5}" dt="2023-07-26T08:18:53.857" v="2" actId="26606"/>
          <ac:picMkLst>
            <pc:docMk/>
            <pc:sldMk cId="3574877943" sldId="256"/>
            <ac:picMk id="20" creationId="{75CC23F7-9F20-4C4B-8608-BD4DE9728FA5}"/>
          </ac:picMkLst>
        </pc:picChg>
        <pc:cxnChg chg="add">
          <ac:chgData name="Bianca Paunescu" userId="b1773faa-622a-4f3b-b105-dfd929e30a15" providerId="ADAL" clId="{D618F576-485D-453F-A0BF-7EB70B22CCF5}" dt="2023-07-26T08:18:53.857" v="2" actId="26606"/>
          <ac:cxnSpMkLst>
            <pc:docMk/>
            <pc:sldMk cId="3574877943" sldId="256"/>
            <ac:cxnSpMk id="16" creationId="{87F797D1-251E-41FE-9FF8-AD487DEF28AC}"/>
          </ac:cxnSpMkLst>
        </pc:cxnChg>
        <pc:cxnChg chg="add">
          <ac:chgData name="Bianca Paunescu" userId="b1773faa-622a-4f3b-b105-dfd929e30a15" providerId="ADAL" clId="{D618F576-485D-453F-A0BF-7EB70B22CCF5}" dt="2023-07-26T08:18:53.857" v="2" actId="26606"/>
          <ac:cxnSpMkLst>
            <pc:docMk/>
            <pc:sldMk cId="3574877943" sldId="256"/>
            <ac:cxnSpMk id="18" creationId="{09A0CE28-0E59-4F4D-9855-8A8DCE9A8EFE}"/>
          </ac:cxnSpMkLst>
        </pc:cxnChg>
      </pc:sldChg>
      <pc:sldChg chg="modSp mod">
        <pc:chgData name="Bianca Paunescu" userId="b1773faa-622a-4f3b-b105-dfd929e30a15" providerId="ADAL" clId="{D618F576-485D-453F-A0BF-7EB70B22CCF5}" dt="2023-07-27T08:21:27.028" v="1405" actId="20577"/>
        <pc:sldMkLst>
          <pc:docMk/>
          <pc:sldMk cId="4108886252" sldId="257"/>
        </pc:sldMkLst>
        <pc:spChg chg="mod">
          <ac:chgData name="Bianca Paunescu" userId="b1773faa-622a-4f3b-b105-dfd929e30a15" providerId="ADAL" clId="{D618F576-485D-453F-A0BF-7EB70B22CCF5}" dt="2023-07-27T08:21:27.028" v="1405" actId="20577"/>
          <ac:spMkLst>
            <pc:docMk/>
            <pc:sldMk cId="4108886252" sldId="257"/>
            <ac:spMk id="2" creationId="{D0A4A093-8D09-4686-9065-B73A58303013}"/>
          </ac:spMkLst>
        </pc:spChg>
        <pc:spChg chg="mod">
          <ac:chgData name="Bianca Paunescu" userId="b1773faa-622a-4f3b-b105-dfd929e30a15" providerId="ADAL" clId="{D618F576-485D-453F-A0BF-7EB70B22CCF5}" dt="2023-07-27T08:18:20.736" v="1381" actId="20577"/>
          <ac:spMkLst>
            <pc:docMk/>
            <pc:sldMk cId="4108886252" sldId="257"/>
            <ac:spMk id="3" creationId="{79B86257-01FF-492B-B767-57EA3DB8F00F}"/>
          </ac:spMkLst>
        </pc:spChg>
      </pc:sldChg>
      <pc:sldChg chg="modSp mod">
        <pc:chgData name="Bianca Paunescu" userId="b1773faa-622a-4f3b-b105-dfd929e30a15" providerId="ADAL" clId="{D618F576-485D-453F-A0BF-7EB70B22CCF5}" dt="2023-07-28T07:45:05.744" v="1712" actId="21"/>
        <pc:sldMkLst>
          <pc:docMk/>
          <pc:sldMk cId="2639836345" sldId="258"/>
        </pc:sldMkLst>
        <pc:spChg chg="mod">
          <ac:chgData name="Bianca Paunescu" userId="b1773faa-622a-4f3b-b105-dfd929e30a15" providerId="ADAL" clId="{D618F576-485D-453F-A0BF-7EB70B22CCF5}" dt="2023-07-27T08:15:40.154" v="1237" actId="20577"/>
          <ac:spMkLst>
            <pc:docMk/>
            <pc:sldMk cId="2639836345" sldId="258"/>
            <ac:spMk id="2" creationId="{5ABC5866-00B1-45FB-AC0E-6CD3B986E74B}"/>
          </ac:spMkLst>
        </pc:spChg>
        <pc:spChg chg="mod">
          <ac:chgData name="Bianca Paunescu" userId="b1773faa-622a-4f3b-b105-dfd929e30a15" providerId="ADAL" clId="{D618F576-485D-453F-A0BF-7EB70B22CCF5}" dt="2023-07-28T07:45:05.744" v="1712" actId="21"/>
          <ac:spMkLst>
            <pc:docMk/>
            <pc:sldMk cId="2639836345" sldId="258"/>
            <ac:spMk id="3" creationId="{D84F0B19-C886-4399-AD4E-9FD3A0C2CAB0}"/>
          </ac:spMkLst>
        </pc:spChg>
      </pc:sldChg>
      <pc:sldChg chg="modSp mod">
        <pc:chgData name="Bianca Paunescu" userId="b1773faa-622a-4f3b-b105-dfd929e30a15" providerId="ADAL" clId="{D618F576-485D-453F-A0BF-7EB70B22CCF5}" dt="2023-07-28T07:48:20.186" v="1739" actId="20577"/>
        <pc:sldMkLst>
          <pc:docMk/>
          <pc:sldMk cId="3834150925" sldId="259"/>
        </pc:sldMkLst>
        <pc:spChg chg="mod">
          <ac:chgData name="Bianca Paunescu" userId="b1773faa-622a-4f3b-b105-dfd929e30a15" providerId="ADAL" clId="{D618F576-485D-453F-A0BF-7EB70B22CCF5}" dt="2023-07-26T08:23:20.097" v="48" actId="20577"/>
          <ac:spMkLst>
            <pc:docMk/>
            <pc:sldMk cId="3834150925" sldId="259"/>
            <ac:spMk id="2" creationId="{22E63182-C163-48CC-857D-CEB3CD1EECC1}"/>
          </ac:spMkLst>
        </pc:spChg>
        <pc:spChg chg="mod">
          <ac:chgData name="Bianca Paunescu" userId="b1773faa-622a-4f3b-b105-dfd929e30a15" providerId="ADAL" clId="{D618F576-485D-453F-A0BF-7EB70B22CCF5}" dt="2023-07-28T07:48:20.186" v="1739" actId="20577"/>
          <ac:spMkLst>
            <pc:docMk/>
            <pc:sldMk cId="3834150925" sldId="259"/>
            <ac:spMk id="3" creationId="{D65CBFD8-2D1B-48A3-9122-9D3DC92E1C3E}"/>
          </ac:spMkLst>
        </pc:spChg>
      </pc:sldChg>
      <pc:sldChg chg="modSp mod">
        <pc:chgData name="Bianca Paunescu" userId="b1773faa-622a-4f3b-b105-dfd929e30a15" providerId="ADAL" clId="{D618F576-485D-453F-A0BF-7EB70B22CCF5}" dt="2023-07-28T07:50:49.022" v="1758" actId="20577"/>
        <pc:sldMkLst>
          <pc:docMk/>
          <pc:sldMk cId="3881275484" sldId="260"/>
        </pc:sldMkLst>
        <pc:spChg chg="mod">
          <ac:chgData name="Bianca Paunescu" userId="b1773faa-622a-4f3b-b105-dfd929e30a15" providerId="ADAL" clId="{D618F576-485D-453F-A0BF-7EB70B22CCF5}" dt="2023-07-26T08:23:25.625" v="51" actId="20577"/>
          <ac:spMkLst>
            <pc:docMk/>
            <pc:sldMk cId="3881275484" sldId="260"/>
            <ac:spMk id="2" creationId="{22E63182-C163-48CC-857D-CEB3CD1EECC1}"/>
          </ac:spMkLst>
        </pc:spChg>
        <pc:spChg chg="mod">
          <ac:chgData name="Bianca Paunescu" userId="b1773faa-622a-4f3b-b105-dfd929e30a15" providerId="ADAL" clId="{D618F576-485D-453F-A0BF-7EB70B22CCF5}" dt="2023-07-28T07:50:49.022" v="1758" actId="20577"/>
          <ac:spMkLst>
            <pc:docMk/>
            <pc:sldMk cId="3881275484" sldId="260"/>
            <ac:spMk id="3" creationId="{D65CBFD8-2D1B-48A3-9122-9D3DC92E1C3E}"/>
          </ac:spMkLst>
        </pc:spChg>
      </pc:sldChg>
      <pc:sldChg chg="modSp mod">
        <pc:chgData name="Bianca Paunescu" userId="b1773faa-622a-4f3b-b105-dfd929e30a15" providerId="ADAL" clId="{D618F576-485D-453F-A0BF-7EB70B22CCF5}" dt="2023-07-28T07:51:57.597" v="1760" actId="20577"/>
        <pc:sldMkLst>
          <pc:docMk/>
          <pc:sldMk cId="4019880655" sldId="261"/>
        </pc:sldMkLst>
        <pc:spChg chg="mod">
          <ac:chgData name="Bianca Paunescu" userId="b1773faa-622a-4f3b-b105-dfd929e30a15" providerId="ADAL" clId="{D618F576-485D-453F-A0BF-7EB70B22CCF5}" dt="2023-07-26T10:04:22.901" v="774" actId="20577"/>
          <ac:spMkLst>
            <pc:docMk/>
            <pc:sldMk cId="4019880655" sldId="261"/>
            <ac:spMk id="2" creationId="{F4A614CC-11D8-4409-86A2-E5569C36827B}"/>
          </ac:spMkLst>
        </pc:spChg>
        <pc:spChg chg="mod">
          <ac:chgData name="Bianca Paunescu" userId="b1773faa-622a-4f3b-b105-dfd929e30a15" providerId="ADAL" clId="{D618F576-485D-453F-A0BF-7EB70B22CCF5}" dt="2023-07-28T07:51:57.597" v="1760" actId="20577"/>
          <ac:spMkLst>
            <pc:docMk/>
            <pc:sldMk cId="4019880655" sldId="261"/>
            <ac:spMk id="3" creationId="{857A3F04-B8EB-4FC0-9B7B-F3B0940CC12A}"/>
          </ac:spMkLst>
        </pc:spChg>
      </pc:sldChg>
      <pc:sldChg chg="modSp mod">
        <pc:chgData name="Bianca Paunescu" userId="b1773faa-622a-4f3b-b105-dfd929e30a15" providerId="ADAL" clId="{D618F576-485D-453F-A0BF-7EB70B22CCF5}" dt="2023-07-28T07:46:31.505" v="1713" actId="20577"/>
        <pc:sldMkLst>
          <pc:docMk/>
          <pc:sldMk cId="459178600" sldId="262"/>
        </pc:sldMkLst>
        <pc:spChg chg="mod">
          <ac:chgData name="Bianca Paunescu" userId="b1773faa-622a-4f3b-b105-dfd929e30a15" providerId="ADAL" clId="{D618F576-485D-453F-A0BF-7EB70B22CCF5}" dt="2023-07-27T08:17:11.060" v="1306" actId="20577"/>
          <ac:spMkLst>
            <pc:docMk/>
            <pc:sldMk cId="459178600" sldId="262"/>
            <ac:spMk id="2" creationId="{4A81417B-F7FB-4883-8618-AABC532C80CE}"/>
          </ac:spMkLst>
        </pc:spChg>
        <pc:spChg chg="mod">
          <ac:chgData name="Bianca Paunescu" userId="b1773faa-622a-4f3b-b105-dfd929e30a15" providerId="ADAL" clId="{D618F576-485D-453F-A0BF-7EB70B22CCF5}" dt="2023-07-28T07:46:31.505" v="1713" actId="20577"/>
          <ac:spMkLst>
            <pc:docMk/>
            <pc:sldMk cId="459178600" sldId="262"/>
            <ac:spMk id="3" creationId="{64991A04-A8F1-41FA-AA19-9D71D8B693B8}"/>
          </ac:spMkLst>
        </pc:spChg>
      </pc:sldChg>
      <pc:sldChg chg="modSp mod">
        <pc:chgData name="Bianca Paunescu" userId="b1773faa-622a-4f3b-b105-dfd929e30a15" providerId="ADAL" clId="{D618F576-485D-453F-A0BF-7EB70B22CCF5}" dt="2023-07-28T08:00:14.334" v="1768" actId="20577"/>
        <pc:sldMkLst>
          <pc:docMk/>
          <pc:sldMk cId="692108223" sldId="263"/>
        </pc:sldMkLst>
        <pc:spChg chg="mod">
          <ac:chgData name="Bianca Paunescu" userId="b1773faa-622a-4f3b-b105-dfd929e30a15" providerId="ADAL" clId="{D618F576-485D-453F-A0BF-7EB70B22CCF5}" dt="2023-07-26T08:18:42.103" v="1"/>
          <ac:spMkLst>
            <pc:docMk/>
            <pc:sldMk cId="692108223" sldId="263"/>
            <ac:spMk id="2" creationId="{01F05FB5-FB0C-4C57-A3FD-D1272DA398AD}"/>
          </ac:spMkLst>
        </pc:spChg>
        <pc:spChg chg="mod">
          <ac:chgData name="Bianca Paunescu" userId="b1773faa-622a-4f3b-b105-dfd929e30a15" providerId="ADAL" clId="{D618F576-485D-453F-A0BF-7EB70B22CCF5}" dt="2023-07-28T08:00:14.334" v="1768" actId="20577"/>
          <ac:spMkLst>
            <pc:docMk/>
            <pc:sldMk cId="692108223" sldId="263"/>
            <ac:spMk id="3" creationId="{B823DCC0-DF76-432B-BA72-C4D5B7F8A760}"/>
          </ac:spMkLst>
        </pc:spChg>
      </pc:sldChg>
      <pc:sldChg chg="modSp mod">
        <pc:chgData name="Bianca Paunescu" userId="b1773faa-622a-4f3b-b105-dfd929e30a15" providerId="ADAL" clId="{D618F576-485D-453F-A0BF-7EB70B22CCF5}" dt="2023-07-28T08:04:01.348" v="1797" actId="20577"/>
        <pc:sldMkLst>
          <pc:docMk/>
          <pc:sldMk cId="1498498095" sldId="264"/>
        </pc:sldMkLst>
        <pc:spChg chg="mod">
          <ac:chgData name="Bianca Paunescu" userId="b1773faa-622a-4f3b-b105-dfd929e30a15" providerId="ADAL" clId="{D618F576-485D-453F-A0BF-7EB70B22CCF5}" dt="2023-07-26T10:10:23.501" v="818" actId="20577"/>
          <ac:spMkLst>
            <pc:docMk/>
            <pc:sldMk cId="1498498095" sldId="264"/>
            <ac:spMk id="2" creationId="{EBD8E43F-05E0-4509-AD02-0B03AACF1C7D}"/>
          </ac:spMkLst>
        </pc:spChg>
        <pc:spChg chg="mod">
          <ac:chgData name="Bianca Paunescu" userId="b1773faa-622a-4f3b-b105-dfd929e30a15" providerId="ADAL" clId="{D618F576-485D-453F-A0BF-7EB70B22CCF5}" dt="2023-07-28T08:04:01.348" v="1797" actId="20577"/>
          <ac:spMkLst>
            <pc:docMk/>
            <pc:sldMk cId="1498498095" sldId="264"/>
            <ac:spMk id="3" creationId="{AB2849A0-BD0B-44CE-98F8-E2EE8DAC608E}"/>
          </ac:spMkLst>
        </pc:spChg>
      </pc:sldChg>
      <pc:sldChg chg="modSp mod">
        <pc:chgData name="Bianca Paunescu" userId="b1773faa-622a-4f3b-b105-dfd929e30a15" providerId="ADAL" clId="{D618F576-485D-453F-A0BF-7EB70B22CCF5}" dt="2023-07-28T08:02:30.404" v="1774" actId="20577"/>
        <pc:sldMkLst>
          <pc:docMk/>
          <pc:sldMk cId="1853988566" sldId="265"/>
        </pc:sldMkLst>
        <pc:spChg chg="mod">
          <ac:chgData name="Bianca Paunescu" userId="b1773faa-622a-4f3b-b105-dfd929e30a15" providerId="ADAL" clId="{D618F576-485D-453F-A0BF-7EB70B22CCF5}" dt="2023-07-27T09:18:33.661" v="1544" actId="1076"/>
          <ac:spMkLst>
            <pc:docMk/>
            <pc:sldMk cId="1853988566" sldId="265"/>
            <ac:spMk id="2" creationId="{01F05FB5-FB0C-4C57-A3FD-D1272DA398AD}"/>
          </ac:spMkLst>
        </pc:spChg>
        <pc:spChg chg="mod">
          <ac:chgData name="Bianca Paunescu" userId="b1773faa-622a-4f3b-b105-dfd929e30a15" providerId="ADAL" clId="{D618F576-485D-453F-A0BF-7EB70B22CCF5}" dt="2023-07-28T08:02:30.404" v="1774" actId="20577"/>
          <ac:spMkLst>
            <pc:docMk/>
            <pc:sldMk cId="1853988566" sldId="265"/>
            <ac:spMk id="3" creationId="{B823DCC0-DF76-432B-BA72-C4D5B7F8A760}"/>
          </ac:spMkLst>
        </pc:spChg>
      </pc:sldChg>
      <pc:sldChg chg="modSp del">
        <pc:chgData name="Bianca Paunescu" userId="b1773faa-622a-4f3b-b105-dfd929e30a15" providerId="ADAL" clId="{D618F576-485D-453F-A0BF-7EB70B22CCF5}" dt="2023-07-26T09:45:14.129" v="524" actId="2696"/>
        <pc:sldMkLst>
          <pc:docMk/>
          <pc:sldMk cId="2922199712" sldId="266"/>
        </pc:sldMkLst>
        <pc:spChg chg="mod">
          <ac:chgData name="Bianca Paunescu" userId="b1773faa-622a-4f3b-b105-dfd929e30a15" providerId="ADAL" clId="{D618F576-485D-453F-A0BF-7EB70B22CCF5}" dt="2023-07-26T08:18:42.103" v="1"/>
          <ac:spMkLst>
            <pc:docMk/>
            <pc:sldMk cId="2922199712" sldId="266"/>
            <ac:spMk id="2" creationId="{EBD8E43F-05E0-4509-AD02-0B03AACF1C7D}"/>
          </ac:spMkLst>
        </pc:spChg>
        <pc:spChg chg="mod">
          <ac:chgData name="Bianca Paunescu" userId="b1773faa-622a-4f3b-b105-dfd929e30a15" providerId="ADAL" clId="{D618F576-485D-453F-A0BF-7EB70B22CCF5}" dt="2023-07-26T08:18:42.103" v="1"/>
          <ac:spMkLst>
            <pc:docMk/>
            <pc:sldMk cId="2922199712" sldId="266"/>
            <ac:spMk id="3" creationId="{AB2849A0-BD0B-44CE-98F8-E2EE8DAC608E}"/>
          </ac:spMkLst>
        </pc:spChg>
      </pc:sldChg>
      <pc:sldChg chg="modSp mod">
        <pc:chgData name="Bianca Paunescu" userId="b1773faa-622a-4f3b-b105-dfd929e30a15" providerId="ADAL" clId="{D618F576-485D-453F-A0BF-7EB70B22CCF5}" dt="2023-07-27T15:07:13.487" v="1694" actId="1076"/>
        <pc:sldMkLst>
          <pc:docMk/>
          <pc:sldMk cId="3463758575" sldId="267"/>
        </pc:sldMkLst>
        <pc:spChg chg="mod">
          <ac:chgData name="Bianca Paunescu" userId="b1773faa-622a-4f3b-b105-dfd929e30a15" providerId="ADAL" clId="{D618F576-485D-453F-A0BF-7EB70B22CCF5}" dt="2023-07-26T08:18:42.103" v="1"/>
          <ac:spMkLst>
            <pc:docMk/>
            <pc:sldMk cId="3463758575" sldId="267"/>
            <ac:spMk id="2" creationId="{D7A69861-AC11-4308-8E9D-F58C179DCBB0}"/>
          </ac:spMkLst>
        </pc:spChg>
        <pc:spChg chg="mod">
          <ac:chgData name="Bianca Paunescu" userId="b1773faa-622a-4f3b-b105-dfd929e30a15" providerId="ADAL" clId="{D618F576-485D-453F-A0BF-7EB70B22CCF5}" dt="2023-07-27T15:07:13.487" v="1694" actId="1076"/>
          <ac:spMkLst>
            <pc:docMk/>
            <pc:sldMk cId="3463758575" sldId="267"/>
            <ac:spMk id="3" creationId="{9C979006-228E-433A-B2F5-C42C4564AA20}"/>
          </ac:spMkLst>
        </pc:spChg>
      </pc:sldChg>
      <pc:sldChg chg="modSp mod">
        <pc:chgData name="Bianca Paunescu" userId="b1773faa-622a-4f3b-b105-dfd929e30a15" providerId="ADAL" clId="{D618F576-485D-453F-A0BF-7EB70B22CCF5}" dt="2023-07-27T08:35:01.723" v="1445" actId="14100"/>
        <pc:sldMkLst>
          <pc:docMk/>
          <pc:sldMk cId="4138620133" sldId="268"/>
        </pc:sldMkLst>
        <pc:spChg chg="mod">
          <ac:chgData name="Bianca Paunescu" userId="b1773faa-622a-4f3b-b105-dfd929e30a15" providerId="ADAL" clId="{D618F576-485D-453F-A0BF-7EB70B22CCF5}" dt="2023-07-26T08:18:42.103" v="1"/>
          <ac:spMkLst>
            <pc:docMk/>
            <pc:sldMk cId="4138620133" sldId="268"/>
            <ac:spMk id="2" creationId="{EE041C73-150A-4E11-BC01-28DADF439E02}"/>
          </ac:spMkLst>
        </pc:spChg>
        <pc:spChg chg="mod">
          <ac:chgData name="Bianca Paunescu" userId="b1773faa-622a-4f3b-b105-dfd929e30a15" providerId="ADAL" clId="{D618F576-485D-453F-A0BF-7EB70B22CCF5}" dt="2023-07-27T08:35:01.723" v="1445" actId="14100"/>
          <ac:spMkLst>
            <pc:docMk/>
            <pc:sldMk cId="4138620133" sldId="268"/>
            <ac:spMk id="3" creationId="{3D75DF94-09CA-4A6A-A0A1-303E0567FE8A}"/>
          </ac:spMkLst>
        </pc:spChg>
      </pc:sldChg>
      <pc:sldChg chg="modSp new mod ord">
        <pc:chgData name="Bianca Paunescu" userId="b1773faa-622a-4f3b-b105-dfd929e30a15" providerId="ADAL" clId="{D618F576-485D-453F-A0BF-7EB70B22CCF5}" dt="2023-07-27T15:08:12.851" v="1700" actId="27636"/>
        <pc:sldMkLst>
          <pc:docMk/>
          <pc:sldMk cId="503289114" sldId="269"/>
        </pc:sldMkLst>
        <pc:spChg chg="mod">
          <ac:chgData name="Bianca Paunescu" userId="b1773faa-622a-4f3b-b105-dfd929e30a15" providerId="ADAL" clId="{D618F576-485D-453F-A0BF-7EB70B22CCF5}" dt="2023-07-26T10:04:29.460" v="775" actId="20577"/>
          <ac:spMkLst>
            <pc:docMk/>
            <pc:sldMk cId="503289114" sldId="269"/>
            <ac:spMk id="2" creationId="{8D4121B3-44A7-8226-5CFE-6B377AE22B85}"/>
          </ac:spMkLst>
        </pc:spChg>
        <pc:spChg chg="mod">
          <ac:chgData name="Bianca Paunescu" userId="b1773faa-622a-4f3b-b105-dfd929e30a15" providerId="ADAL" clId="{D618F576-485D-453F-A0BF-7EB70B22CCF5}" dt="2023-07-27T15:08:12.851" v="1700" actId="27636"/>
          <ac:spMkLst>
            <pc:docMk/>
            <pc:sldMk cId="503289114" sldId="269"/>
            <ac:spMk id="3" creationId="{B2727B87-4DFD-C838-A790-1B06B7C23F0A}"/>
          </ac:spMkLst>
        </pc:spChg>
      </pc:sldChg>
      <pc:sldChg chg="modSp new mod">
        <pc:chgData name="Bianca Paunescu" userId="b1773faa-622a-4f3b-b105-dfd929e30a15" providerId="ADAL" clId="{D618F576-485D-453F-A0BF-7EB70B22CCF5}" dt="2023-07-28T07:57:11.505" v="1764" actId="20577"/>
        <pc:sldMkLst>
          <pc:docMk/>
          <pc:sldMk cId="591691773" sldId="270"/>
        </pc:sldMkLst>
        <pc:spChg chg="mod">
          <ac:chgData name="Bianca Paunescu" userId="b1773faa-622a-4f3b-b105-dfd929e30a15" providerId="ADAL" clId="{D618F576-485D-453F-A0BF-7EB70B22CCF5}" dt="2023-07-27T08:17:21.086" v="1307" actId="20577"/>
          <ac:spMkLst>
            <pc:docMk/>
            <pc:sldMk cId="591691773" sldId="270"/>
            <ac:spMk id="2" creationId="{DF61676A-4E15-B20E-D809-63F1D5F8D9C0}"/>
          </ac:spMkLst>
        </pc:spChg>
        <pc:spChg chg="mod">
          <ac:chgData name="Bianca Paunescu" userId="b1773faa-622a-4f3b-b105-dfd929e30a15" providerId="ADAL" clId="{D618F576-485D-453F-A0BF-7EB70B22CCF5}" dt="2023-07-28T07:57:11.505" v="1764" actId="20577"/>
          <ac:spMkLst>
            <pc:docMk/>
            <pc:sldMk cId="591691773" sldId="270"/>
            <ac:spMk id="3" creationId="{46CC43D5-A4AC-E7A3-1227-4BD1C5ABB82F}"/>
          </ac:spMkLst>
        </pc:spChg>
      </pc:sldChg>
      <pc:sldChg chg="modSp new mod ord">
        <pc:chgData name="Bianca Paunescu" userId="b1773faa-622a-4f3b-b105-dfd929e30a15" providerId="ADAL" clId="{D618F576-485D-453F-A0BF-7EB70B22CCF5}" dt="2023-07-27T09:17:07.872" v="1526" actId="404"/>
        <pc:sldMkLst>
          <pc:docMk/>
          <pc:sldMk cId="2403189906" sldId="271"/>
        </pc:sldMkLst>
        <pc:spChg chg="mod">
          <ac:chgData name="Bianca Paunescu" userId="b1773faa-622a-4f3b-b105-dfd929e30a15" providerId="ADAL" clId="{D618F576-485D-453F-A0BF-7EB70B22CCF5}" dt="2023-07-26T10:10:19.746" v="817" actId="20577"/>
          <ac:spMkLst>
            <pc:docMk/>
            <pc:sldMk cId="2403189906" sldId="271"/>
            <ac:spMk id="2" creationId="{934FDFC4-F915-4013-66FD-121F034736B5}"/>
          </ac:spMkLst>
        </pc:spChg>
        <pc:spChg chg="mod">
          <ac:chgData name="Bianca Paunescu" userId="b1773faa-622a-4f3b-b105-dfd929e30a15" providerId="ADAL" clId="{D618F576-485D-453F-A0BF-7EB70B22CCF5}" dt="2023-07-27T09:17:07.872" v="1526" actId="404"/>
          <ac:spMkLst>
            <pc:docMk/>
            <pc:sldMk cId="2403189906" sldId="271"/>
            <ac:spMk id="3" creationId="{DBF77212-A681-DE72-2269-AE666D0D56F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7/28/2023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07B5F5D4-3012-4A68-B648-865CE5EFF6F8}"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40225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217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46836-3DFA-482E-9060-8D54F56622C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3857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846836-3DFA-482E-9060-8D54F56622CB}" type="datetimeFigureOut">
              <a:rPr lang="en-US" smtClean="0"/>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7963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846836-3DFA-482E-9060-8D54F56622CB}" type="datetimeFigureOut">
              <a:rPr lang="en-US" smtClean="0"/>
              <a:t>7/28/2023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B5F5D4-3012-4A68-B648-865CE5EFF6F8}"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482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846836-3DFA-482E-9060-8D54F56622CB}" type="datetimeFigureOut">
              <a:rPr lang="en-US" smtClean="0"/>
              <a:t>7/28/2023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B5F5D4-3012-4A68-B648-865CE5EFF6F8}"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7135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846836-3DFA-482E-9060-8D54F56622CB}" type="datetimeFigureOut">
              <a:rPr lang="en-US" smtClean="0"/>
              <a:t>7/28/2023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B5F5D4-3012-4A68-B648-865CE5EFF6F8}" type="slidenum">
              <a:rPr lang="en-US" smtClean="0"/>
              <a:t>‹#›</a:t>
            </a:fld>
            <a:endParaRPr lang="en-US"/>
          </a:p>
        </p:txBody>
      </p:sp>
    </p:spTree>
    <p:extLst>
      <p:ext uri="{BB962C8B-B14F-4D97-AF65-F5344CB8AC3E}">
        <p14:creationId xmlns:p14="http://schemas.microsoft.com/office/powerpoint/2010/main" val="1137602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846836-3DFA-482E-9060-8D54F56622CB}" type="datetimeFigureOut">
              <a:rPr lang="en-US" smtClean="0"/>
              <a:t>7/28/2023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34191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5B846836-3DFA-482E-9060-8D54F56622CB}" type="datetimeFigureOut">
              <a:rPr lang="en-US" smtClean="0"/>
              <a:t>7/28/2023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07B5F5D4-3012-4A68-B648-865CE5EFF6F8}"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37307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0252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846836-3DFA-482E-9060-8D54F56622CB}" type="datetimeFigureOut">
              <a:rPr lang="en-US" smtClean="0"/>
              <a:t>7/28/2023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5F5D4-3012-4A68-B648-865CE5EFF6F8}"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25115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B846836-3DFA-482E-9060-8D54F56622CB}" type="datetimeFigureOut">
              <a:rPr lang="en-US" smtClean="0"/>
              <a:t>7/28/2023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07B5F5D4-3012-4A68-B648-865CE5EFF6F8}"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6069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F0792A-0F2B-4A2E-AB38-0A4F18A3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57DB18D-C2F1-4C8C-8808-9C01ECE68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2" name="Group 11">
            <a:extLst>
              <a:ext uri="{FF2B5EF4-FFF2-40B4-BE49-F238E27FC236}">
                <a16:creationId xmlns:a16="http://schemas.microsoft.com/office/drawing/2014/main" id="{E5D935FA-3336-4941-9214-E250A5727F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5671" y="644327"/>
            <a:ext cx="9299965" cy="4811366"/>
            <a:chOff x="7639235" y="600024"/>
            <a:chExt cx="3898557" cy="6878929"/>
          </a:xfrm>
        </p:grpSpPr>
        <p:sp>
          <p:nvSpPr>
            <p:cNvPr id="13" name="Rectangle 12">
              <a:extLst>
                <a:ext uri="{FF2B5EF4-FFF2-40B4-BE49-F238E27FC236}">
                  <a16:creationId xmlns:a16="http://schemas.microsoft.com/office/drawing/2014/main" id="{45D9E2ED-FF90-4200-A7EE-6D41D6526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39235" y="600024"/>
              <a:ext cx="3898557" cy="687892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A4BEB8D-68AD-4314-8A2B-F8DC85A530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0263" y="1062693"/>
              <a:ext cx="3635738" cy="59547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FEE55BD-CD39-4890-BDF2-10378D5A7ED9}"/>
              </a:ext>
            </a:extLst>
          </p:cNvPr>
          <p:cNvSpPr>
            <a:spLocks noGrp="1"/>
          </p:cNvSpPr>
          <p:nvPr>
            <p:ph type="ctrTitle"/>
          </p:nvPr>
        </p:nvSpPr>
        <p:spPr>
          <a:xfrm>
            <a:off x="2391407" y="1499778"/>
            <a:ext cx="7405874" cy="2838389"/>
          </a:xfrm>
          <a:solidFill>
            <a:schemeClr val="bg2"/>
          </a:solidFill>
        </p:spPr>
        <p:txBody>
          <a:bodyPr anchor="ctr">
            <a:normAutofit fontScale="90000"/>
          </a:bodyPr>
          <a:lstStyle/>
          <a:p>
            <a:pPr algn="ctr"/>
            <a:br>
              <a:rPr lang="en-GB" sz="3200" dirty="0">
                <a:solidFill>
                  <a:schemeClr val="tx2"/>
                </a:solidFill>
              </a:rPr>
            </a:br>
            <a:r>
              <a:rPr lang="en-GB" sz="3200" dirty="0"/>
              <a:t>Dunelm Group PLC Joint Venture in China</a:t>
            </a:r>
            <a:br>
              <a:rPr lang="en-GB" sz="3200" dirty="0"/>
            </a:br>
            <a:br>
              <a:rPr lang="en-GB" sz="3200" dirty="0"/>
            </a:br>
            <a:r>
              <a:rPr lang="en-GB" sz="3200" dirty="0"/>
              <a:t> </a:t>
            </a:r>
            <a:r>
              <a:rPr lang="en-GB" sz="2200" dirty="0"/>
              <a:t>Bianca Paunescu - 2024896</a:t>
            </a:r>
            <a:br>
              <a:rPr lang="en-GB" sz="2200" dirty="0"/>
            </a:br>
            <a:br>
              <a:rPr lang="en-GB" sz="2200" dirty="0"/>
            </a:br>
            <a:r>
              <a:rPr lang="en-GB" sz="2200" dirty="0"/>
              <a:t>international business communications</a:t>
            </a:r>
            <a:endParaRPr lang="en-US" sz="3200" dirty="0"/>
          </a:p>
        </p:txBody>
      </p:sp>
      <p:cxnSp>
        <p:nvCxnSpPr>
          <p:cNvPr id="16" name="Straight Connector 15">
            <a:extLst>
              <a:ext uri="{FF2B5EF4-FFF2-40B4-BE49-F238E27FC236}">
                <a16:creationId xmlns:a16="http://schemas.microsoft.com/office/drawing/2014/main" id="{87F797D1-251E-41FE-9FF8-AD487DEF28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1416139"/>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18" name="Straight Connector 17">
            <a:extLst>
              <a:ext uri="{FF2B5EF4-FFF2-40B4-BE49-F238E27FC236}">
                <a16:creationId xmlns:a16="http://schemas.microsoft.com/office/drawing/2014/main" id="{09A0CE28-0E59-4F4D-9855-8A8DCE9A8E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4285341"/>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0" name="Picture 19">
            <a:extLst>
              <a:ext uri="{FF2B5EF4-FFF2-40B4-BE49-F238E27FC236}">
                <a16:creationId xmlns:a16="http://schemas.microsoft.com/office/drawing/2014/main" id="{75CC23F7-9F20-4C4B-8608-BD4DE9728F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Tree>
    <p:extLst>
      <p:ext uri="{BB962C8B-B14F-4D97-AF65-F5344CB8AC3E}">
        <p14:creationId xmlns:p14="http://schemas.microsoft.com/office/powerpoint/2010/main" val="357487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4A093-8D09-4686-9065-B73A58303013}"/>
              </a:ext>
            </a:extLst>
          </p:cNvPr>
          <p:cNvSpPr>
            <a:spLocks noGrp="1"/>
          </p:cNvSpPr>
          <p:nvPr>
            <p:ph type="title"/>
          </p:nvPr>
        </p:nvSpPr>
        <p:spPr/>
        <p:txBody>
          <a:bodyPr/>
          <a:lstStyle/>
          <a:p>
            <a:r>
              <a:rPr lang="en-GB" dirty="0"/>
              <a:t>Main content</a:t>
            </a:r>
            <a:endParaRPr lang="en-US" dirty="0"/>
          </a:p>
        </p:txBody>
      </p:sp>
      <p:sp>
        <p:nvSpPr>
          <p:cNvPr id="3" name="Content Placeholder 2">
            <a:extLst>
              <a:ext uri="{FF2B5EF4-FFF2-40B4-BE49-F238E27FC236}">
                <a16:creationId xmlns:a16="http://schemas.microsoft.com/office/drawing/2014/main" id="{79B86257-01FF-492B-B767-57EA3DB8F00F}"/>
              </a:ext>
            </a:extLst>
          </p:cNvPr>
          <p:cNvSpPr>
            <a:spLocks noGrp="1"/>
          </p:cNvSpPr>
          <p:nvPr>
            <p:ph idx="1"/>
          </p:nvPr>
        </p:nvSpPr>
        <p:spPr/>
        <p:txBody>
          <a:bodyPr>
            <a:normAutofit fontScale="85000" lnSpcReduction="20000"/>
          </a:bodyPr>
          <a:lstStyle/>
          <a:p>
            <a:r>
              <a:rPr lang="en-US" dirty="0"/>
              <a:t>Overview</a:t>
            </a:r>
          </a:p>
          <a:p>
            <a:r>
              <a:rPr lang="en-US" dirty="0"/>
              <a:t>Introduction to the Chinese Culture</a:t>
            </a:r>
          </a:p>
          <a:p>
            <a:r>
              <a:rPr lang="en-US" dirty="0"/>
              <a:t>Advantages of Joint Venture</a:t>
            </a:r>
          </a:p>
          <a:p>
            <a:r>
              <a:rPr lang="en-US" dirty="0"/>
              <a:t>Challenges of Joint Venture</a:t>
            </a:r>
          </a:p>
          <a:p>
            <a:r>
              <a:rPr lang="en-US" dirty="0"/>
              <a:t>Cultural sensitivity in China</a:t>
            </a:r>
          </a:p>
          <a:p>
            <a:r>
              <a:rPr lang="en-GB" dirty="0"/>
              <a:t>Hofstede cultural Dimensions: UK and China </a:t>
            </a:r>
            <a:endParaRPr lang="en-US" dirty="0"/>
          </a:p>
          <a:p>
            <a:r>
              <a:rPr lang="en-US" dirty="0"/>
              <a:t>Recommendations</a:t>
            </a:r>
          </a:p>
          <a:p>
            <a:r>
              <a:rPr lang="en-US" dirty="0"/>
              <a:t>Conclusion</a:t>
            </a:r>
          </a:p>
          <a:p>
            <a:r>
              <a:rPr lang="en-US" dirty="0"/>
              <a:t>References</a:t>
            </a:r>
          </a:p>
          <a:p>
            <a:endParaRPr lang="en-US" dirty="0"/>
          </a:p>
          <a:p>
            <a:endParaRPr lang="en-US" dirty="0"/>
          </a:p>
          <a:p>
            <a:endParaRPr lang="en-US" dirty="0"/>
          </a:p>
        </p:txBody>
      </p:sp>
    </p:spTree>
    <p:extLst>
      <p:ext uri="{BB962C8B-B14F-4D97-AF65-F5344CB8AC3E}">
        <p14:creationId xmlns:p14="http://schemas.microsoft.com/office/powerpoint/2010/main" val="4108886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C5866-00B1-45FB-AC0E-6CD3B986E74B}"/>
              </a:ext>
            </a:extLst>
          </p:cNvPr>
          <p:cNvSpPr>
            <a:spLocks noGrp="1"/>
          </p:cNvSpPr>
          <p:nvPr>
            <p:ph type="title"/>
          </p:nvPr>
        </p:nvSpPr>
        <p:spPr/>
        <p:txBody>
          <a:bodyPr/>
          <a:lstStyle/>
          <a:p>
            <a:r>
              <a:rPr lang="en-GB" dirty="0"/>
              <a:t>OVERVIEW</a:t>
            </a:r>
            <a:endParaRPr lang="en-US" dirty="0"/>
          </a:p>
        </p:txBody>
      </p:sp>
      <p:sp>
        <p:nvSpPr>
          <p:cNvPr id="3" name="Content Placeholder 2">
            <a:extLst>
              <a:ext uri="{FF2B5EF4-FFF2-40B4-BE49-F238E27FC236}">
                <a16:creationId xmlns:a16="http://schemas.microsoft.com/office/drawing/2014/main" id="{D84F0B19-C886-4399-AD4E-9FD3A0C2CAB0}"/>
              </a:ext>
            </a:extLst>
          </p:cNvPr>
          <p:cNvSpPr>
            <a:spLocks noGrp="1"/>
          </p:cNvSpPr>
          <p:nvPr>
            <p:ph idx="1"/>
          </p:nvPr>
        </p:nvSpPr>
        <p:spPr>
          <a:xfrm>
            <a:off x="1451579" y="2358632"/>
            <a:ext cx="9778396" cy="3450613"/>
          </a:xfrm>
        </p:spPr>
        <p:txBody>
          <a:bodyPr>
            <a:normAutofit/>
          </a:bodyPr>
          <a:lstStyle/>
          <a:p>
            <a:r>
              <a:rPr lang="en-GB" sz="1600" dirty="0">
                <a:effectLst/>
                <a:latin typeface="Gill Sans MT (Body)"/>
                <a:ea typeface="Calibri" panose="020F0502020204030204" pitchFamily="34" charset="0"/>
                <a:cs typeface="Times New Roman" panose="02020603050405020304" pitchFamily="18" charset="0"/>
              </a:rPr>
              <a:t>A joint venture between a UK company and a Chinese company refers to a business arrangement where two companies from different countries come together to collaborate and share resources, expertise, and risks to pursue common business objectives. The UK and China have seen significant joint venture activity over the years due to their complementary strengths and the potential for accessing each other's markets.</a:t>
            </a:r>
          </a:p>
          <a:p>
            <a:pPr marL="0" indent="0">
              <a:buNone/>
            </a:pPr>
            <a:endParaRPr lang="en-GB" sz="1600" dirty="0">
              <a:effectLst/>
              <a:latin typeface="Gill Sans MT (Body)"/>
              <a:ea typeface="Calibri" panose="020F0502020204030204" pitchFamily="34" charset="0"/>
              <a:cs typeface="Times New Roman" panose="02020603050405020304" pitchFamily="18" charset="0"/>
            </a:endParaRPr>
          </a:p>
          <a:p>
            <a:r>
              <a:rPr lang="en-GB" sz="1600" dirty="0">
                <a:latin typeface="Gill Sans MT (Body)"/>
                <a:cs typeface="Times New Roman" panose="02020603050405020304" pitchFamily="18" charset="0"/>
              </a:rPr>
              <a:t>Dunelm Group PLC is looking to expand its horizons and starting a join venture with a Chinese business. </a:t>
            </a:r>
            <a:r>
              <a:rPr lang="en-US" sz="1600" dirty="0">
                <a:latin typeface="Gill Sans MT (Body)"/>
                <a:cs typeface="Times New Roman" panose="02020603050405020304" pitchFamily="18" charset="0"/>
              </a:rPr>
              <a:t>Before doing so, research and analysis must be conducted to have a better understand of the Chinese market and consumers. </a:t>
            </a:r>
            <a:endParaRPr lang="en-GB" sz="1600" dirty="0">
              <a:latin typeface="Gill Sans MT (Body)"/>
            </a:endParaRPr>
          </a:p>
        </p:txBody>
      </p:sp>
    </p:spTree>
    <p:extLst>
      <p:ext uri="{BB962C8B-B14F-4D97-AF65-F5344CB8AC3E}">
        <p14:creationId xmlns:p14="http://schemas.microsoft.com/office/powerpoint/2010/main" val="2639836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63182-C163-48CC-857D-CEB3CD1EECC1}"/>
              </a:ext>
            </a:extLst>
          </p:cNvPr>
          <p:cNvSpPr>
            <a:spLocks noGrp="1"/>
          </p:cNvSpPr>
          <p:nvPr>
            <p:ph type="title"/>
          </p:nvPr>
        </p:nvSpPr>
        <p:spPr/>
        <p:txBody>
          <a:bodyPr/>
          <a:lstStyle/>
          <a:p>
            <a:r>
              <a:rPr lang="en-GB" dirty="0"/>
              <a:t>Introduction TO the Chinese culture </a:t>
            </a:r>
            <a:endParaRPr lang="en-US" dirty="0"/>
          </a:p>
        </p:txBody>
      </p:sp>
      <p:sp>
        <p:nvSpPr>
          <p:cNvPr id="3" name="Content Placeholder 2">
            <a:extLst>
              <a:ext uri="{FF2B5EF4-FFF2-40B4-BE49-F238E27FC236}">
                <a16:creationId xmlns:a16="http://schemas.microsoft.com/office/drawing/2014/main" id="{D65CBFD8-2D1B-48A3-9122-9D3DC92E1C3E}"/>
              </a:ext>
            </a:extLst>
          </p:cNvPr>
          <p:cNvSpPr>
            <a:spLocks noGrp="1"/>
          </p:cNvSpPr>
          <p:nvPr>
            <p:ph idx="1"/>
          </p:nvPr>
        </p:nvSpPr>
        <p:spPr>
          <a:xfrm>
            <a:off x="1451579" y="1853754"/>
            <a:ext cx="10092721" cy="4670871"/>
          </a:xfrm>
        </p:spPr>
        <p:txBody>
          <a:bodyPr>
            <a:normAutofit fontScale="32500" lnSpcReduction="20000"/>
          </a:bodyPr>
          <a:lstStyle/>
          <a:p>
            <a:pPr marL="0" indent="0" algn="l">
              <a:buNone/>
            </a:pPr>
            <a:r>
              <a:rPr lang="en-GB" sz="4800" b="0" i="0" dirty="0">
                <a:effectLst/>
                <a:latin typeface="Gill Sans MT (Body)"/>
              </a:rPr>
              <a:t>UK and China are two vastly different countries with distinct cultures, political systems, economies, and societal norms. Here are some of the key aspects of the culture of China:</a:t>
            </a:r>
          </a:p>
          <a:p>
            <a:pPr algn="l"/>
            <a:r>
              <a:rPr lang="en-GB" sz="4800" b="1" i="0" dirty="0">
                <a:effectLst/>
                <a:latin typeface="Gill Sans MT (Body)"/>
              </a:rPr>
              <a:t>Political System:</a:t>
            </a:r>
          </a:p>
          <a:p>
            <a:pPr marL="0" indent="0" algn="l">
              <a:buNone/>
            </a:pPr>
            <a:r>
              <a:rPr lang="en-GB" sz="4800" b="0" i="0" dirty="0">
                <a:effectLst/>
                <a:latin typeface="Gill Sans MT (Body)"/>
              </a:rPr>
              <a:t>       China is a one-party socialist republic, where the Communist Party of China (CPC) holds all significant political power. The President serves as the head of state, and the General Secretary of the CPC is the most powerful position in the country.</a:t>
            </a:r>
          </a:p>
          <a:p>
            <a:r>
              <a:rPr lang="en-GB" sz="4800" b="1" i="0" dirty="0">
                <a:effectLst/>
                <a:latin typeface="Gill Sans MT (Body)"/>
              </a:rPr>
              <a:t>Economy:</a:t>
            </a:r>
          </a:p>
          <a:p>
            <a:pPr marL="0" indent="0">
              <a:buNone/>
            </a:pPr>
            <a:r>
              <a:rPr lang="en-GB" sz="4800" b="0" i="0" dirty="0">
                <a:effectLst/>
                <a:latin typeface="Gill Sans MT (Body)"/>
              </a:rPr>
              <a:t>        China has transformed from a centrally planned economy to a mixed economy with significant state ownership and intervention. It has experienced rapid economic growth and has become a major player in the global economy.</a:t>
            </a:r>
          </a:p>
          <a:p>
            <a:r>
              <a:rPr lang="en-GB" sz="4800" b="1" i="0" dirty="0">
                <a:effectLst/>
                <a:latin typeface="Gill Sans MT (Body)"/>
              </a:rPr>
              <a:t>Culture and Language:</a:t>
            </a:r>
          </a:p>
          <a:p>
            <a:pPr marL="0" indent="0">
              <a:buNone/>
            </a:pPr>
            <a:r>
              <a:rPr lang="en-GB" sz="4800" b="0" i="0" dirty="0">
                <a:effectLst/>
                <a:latin typeface="Gill Sans MT (Body)"/>
              </a:rPr>
              <a:t>        China has a long and illustrious history, with a diverse cultural heritage and numerous regional languages. Mandarin Chinese is the official language, and the country has made significant contributions to philosophy, arts, and science.</a:t>
            </a:r>
          </a:p>
          <a:p>
            <a:pPr marL="0" indent="0" algn="l">
              <a:buNone/>
            </a:pPr>
            <a:endParaRPr lang="en-GB" b="0" i="0" dirty="0">
              <a:solidFill>
                <a:srgbClr val="374151"/>
              </a:solidFill>
              <a:effectLst/>
              <a:latin typeface="Söhne"/>
            </a:endParaRPr>
          </a:p>
          <a:p>
            <a:endParaRPr lang="en-GB" dirty="0"/>
          </a:p>
        </p:txBody>
      </p:sp>
    </p:spTree>
    <p:extLst>
      <p:ext uri="{BB962C8B-B14F-4D97-AF65-F5344CB8AC3E}">
        <p14:creationId xmlns:p14="http://schemas.microsoft.com/office/powerpoint/2010/main" val="3834150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63182-C163-48CC-857D-CEB3CD1EECC1}"/>
              </a:ext>
            </a:extLst>
          </p:cNvPr>
          <p:cNvSpPr>
            <a:spLocks noGrp="1"/>
          </p:cNvSpPr>
          <p:nvPr>
            <p:ph type="title"/>
          </p:nvPr>
        </p:nvSpPr>
        <p:spPr/>
        <p:txBody>
          <a:bodyPr/>
          <a:lstStyle/>
          <a:p>
            <a:r>
              <a:rPr lang="en-GB" dirty="0"/>
              <a:t>Introduction TO the Chinese culture </a:t>
            </a:r>
            <a:endParaRPr lang="en-US" dirty="0"/>
          </a:p>
        </p:txBody>
      </p:sp>
      <p:sp>
        <p:nvSpPr>
          <p:cNvPr id="3" name="Content Placeholder 2">
            <a:extLst>
              <a:ext uri="{FF2B5EF4-FFF2-40B4-BE49-F238E27FC236}">
                <a16:creationId xmlns:a16="http://schemas.microsoft.com/office/drawing/2014/main" id="{D65CBFD8-2D1B-48A3-9122-9D3DC92E1C3E}"/>
              </a:ext>
            </a:extLst>
          </p:cNvPr>
          <p:cNvSpPr>
            <a:spLocks noGrp="1"/>
          </p:cNvSpPr>
          <p:nvPr>
            <p:ph idx="1"/>
          </p:nvPr>
        </p:nvSpPr>
        <p:spPr>
          <a:xfrm>
            <a:off x="1451579" y="1996682"/>
            <a:ext cx="9603275" cy="3450613"/>
          </a:xfrm>
        </p:spPr>
        <p:txBody>
          <a:bodyPr>
            <a:normAutofit/>
          </a:bodyPr>
          <a:lstStyle/>
          <a:p>
            <a:pPr algn="l"/>
            <a:r>
              <a:rPr lang="en-GB" sz="1600" b="1" i="0" dirty="0">
                <a:effectLst/>
                <a:latin typeface="Gill Sans MT (Body)"/>
                <a:cs typeface="Calibri" panose="020F0502020204030204" pitchFamily="34" charset="0"/>
              </a:rPr>
              <a:t>Human Rights and Freedom of Speech:</a:t>
            </a:r>
          </a:p>
          <a:p>
            <a:pPr marL="457200" lvl="1" indent="0" algn="l">
              <a:buNone/>
            </a:pPr>
            <a:r>
              <a:rPr lang="en-GB" sz="1600" b="0" i="0" dirty="0">
                <a:effectLst/>
                <a:latin typeface="Gill Sans MT (Body)"/>
                <a:cs typeface="Calibri" panose="020F0502020204030204" pitchFamily="34" charset="0"/>
              </a:rPr>
              <a:t>China has been criticized for its human rights </a:t>
            </a:r>
            <a:r>
              <a:rPr lang="en-GB" sz="1600" dirty="0">
                <a:latin typeface="Gill Sans MT (Body)"/>
                <a:cs typeface="Calibri" panose="020F0502020204030204" pitchFamily="34" charset="0"/>
              </a:rPr>
              <a:t>violation</a:t>
            </a:r>
            <a:r>
              <a:rPr lang="en-GB" sz="1600" b="0" i="0" dirty="0">
                <a:effectLst/>
                <a:latin typeface="Gill Sans MT (Body)"/>
                <a:cs typeface="Calibri" panose="020F0502020204030204" pitchFamily="34" charset="0"/>
              </a:rPr>
              <a:t> and limitations on freedom of speech. The government exercises strict control over the media and the internet, censoring content that it deems sensitive or critical of the government.</a:t>
            </a:r>
          </a:p>
          <a:p>
            <a:r>
              <a:rPr lang="en-GB" sz="1600" b="1" i="0" dirty="0">
                <a:effectLst/>
                <a:latin typeface="Gill Sans MT (Body)"/>
                <a:cs typeface="Calibri" panose="020F0502020204030204" pitchFamily="34" charset="0"/>
              </a:rPr>
              <a:t>Religion:</a:t>
            </a:r>
          </a:p>
          <a:p>
            <a:pPr marL="457200" lvl="1" indent="0">
              <a:buNone/>
            </a:pPr>
            <a:r>
              <a:rPr lang="en-GB" sz="1600" b="0" i="0" dirty="0">
                <a:effectLst/>
                <a:latin typeface="Gill Sans MT (Body)"/>
                <a:cs typeface="Calibri" panose="020F0502020204030204" pitchFamily="34" charset="0"/>
              </a:rPr>
              <a:t>China officially recognises five religions: Buddhism, Taoism, Islam, Protestantism, and Catholicism. However, religious practices are subject to government regulations and control </a:t>
            </a:r>
            <a:r>
              <a:rPr lang="en-GB" sz="1600" dirty="0"/>
              <a:t>(Lily, 2021)</a:t>
            </a:r>
            <a:r>
              <a:rPr lang="en-GB" sz="1600" b="0" i="0" dirty="0">
                <a:effectLst/>
                <a:latin typeface="Gill Sans MT (Body)"/>
                <a:cs typeface="Calibri" panose="020F0502020204030204" pitchFamily="34" charset="0"/>
              </a:rPr>
              <a:t>.</a:t>
            </a:r>
          </a:p>
          <a:p>
            <a:pPr marL="457200" lvl="1" indent="0">
              <a:buNone/>
            </a:pPr>
            <a:endParaRPr lang="en-GB" sz="1200" b="0" i="0" dirty="0">
              <a:solidFill>
                <a:srgbClr val="374151"/>
              </a:solidFill>
              <a:effectLst/>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3881275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614CC-11D8-4409-86A2-E5569C36827B}"/>
              </a:ext>
            </a:extLst>
          </p:cNvPr>
          <p:cNvSpPr>
            <a:spLocks noGrp="1"/>
          </p:cNvSpPr>
          <p:nvPr>
            <p:ph type="title"/>
          </p:nvPr>
        </p:nvSpPr>
        <p:spPr/>
        <p:txBody>
          <a:bodyPr/>
          <a:lstStyle/>
          <a:p>
            <a:r>
              <a:rPr lang="en-GB" dirty="0"/>
              <a:t>Advantages of joint  ventures </a:t>
            </a:r>
            <a:endParaRPr lang="en-US" dirty="0"/>
          </a:p>
        </p:txBody>
      </p:sp>
      <p:sp>
        <p:nvSpPr>
          <p:cNvPr id="3" name="Content Placeholder 2">
            <a:extLst>
              <a:ext uri="{FF2B5EF4-FFF2-40B4-BE49-F238E27FC236}">
                <a16:creationId xmlns:a16="http://schemas.microsoft.com/office/drawing/2014/main" id="{857A3F04-B8EB-4FC0-9B7B-F3B0940CC12A}"/>
              </a:ext>
            </a:extLst>
          </p:cNvPr>
          <p:cNvSpPr>
            <a:spLocks noGrp="1"/>
          </p:cNvSpPr>
          <p:nvPr>
            <p:ph idx="1"/>
          </p:nvPr>
        </p:nvSpPr>
        <p:spPr/>
        <p:txBody>
          <a:bodyPr>
            <a:normAutofit fontScale="92500" lnSpcReduction="10000"/>
          </a:bodyPr>
          <a:lstStyle/>
          <a:p>
            <a:pPr>
              <a:lnSpc>
                <a:spcPct val="107000"/>
              </a:lnSpc>
              <a:spcAft>
                <a:spcPts val="800"/>
              </a:spcAft>
            </a:pPr>
            <a:r>
              <a:rPr lang="en-GB" sz="1600" b="1" dirty="0">
                <a:effectLst/>
                <a:latin typeface="Gill Sans MT (Body)"/>
                <a:ea typeface="Calibri" panose="020F0502020204030204" pitchFamily="34" charset="0"/>
                <a:cs typeface="Times New Roman" panose="02020603050405020304" pitchFamily="18" charset="0"/>
              </a:rPr>
              <a:t>Market Access</a:t>
            </a:r>
            <a:r>
              <a:rPr lang="en-GB" sz="1600" dirty="0">
                <a:effectLst/>
                <a:latin typeface="Gill Sans MT (Body)"/>
                <a:ea typeface="Calibri" panose="020F0502020204030204" pitchFamily="34" charset="0"/>
                <a:cs typeface="Times New Roman" panose="02020603050405020304" pitchFamily="18" charset="0"/>
              </a:rPr>
              <a:t>: Each company gains access to the other's domestic market, allowing them to tap into new customer bases and expand their global reach. </a:t>
            </a:r>
          </a:p>
          <a:p>
            <a:pPr>
              <a:lnSpc>
                <a:spcPct val="107000"/>
              </a:lnSpc>
              <a:spcAft>
                <a:spcPts val="800"/>
              </a:spcAft>
            </a:pPr>
            <a:r>
              <a:rPr lang="en-GB" sz="1600" b="1" dirty="0">
                <a:effectLst/>
                <a:latin typeface="Gill Sans MT (Body)"/>
                <a:ea typeface="Calibri" panose="020F0502020204030204" pitchFamily="34" charset="0"/>
                <a:cs typeface="Times New Roman" panose="02020603050405020304" pitchFamily="18" charset="0"/>
              </a:rPr>
              <a:t>Technology and Expertise Sharing</a:t>
            </a:r>
            <a:r>
              <a:rPr lang="en-GB" sz="1600" dirty="0">
                <a:effectLst/>
                <a:latin typeface="Gill Sans MT (Body)"/>
                <a:ea typeface="Calibri" panose="020F0502020204030204" pitchFamily="34" charset="0"/>
                <a:cs typeface="Times New Roman" panose="02020603050405020304" pitchFamily="18" charset="0"/>
              </a:rPr>
              <a:t>: The joint venture partners can share technological know-how, specialised skills, and best practices, leading to mutual learning and growth. </a:t>
            </a:r>
          </a:p>
          <a:p>
            <a:pPr>
              <a:lnSpc>
                <a:spcPct val="107000"/>
              </a:lnSpc>
              <a:spcAft>
                <a:spcPts val="800"/>
              </a:spcAft>
            </a:pPr>
            <a:r>
              <a:rPr lang="en-GB" sz="1600" b="1" dirty="0">
                <a:effectLst/>
                <a:latin typeface="Gill Sans MT (Body)"/>
                <a:ea typeface="Calibri" panose="020F0502020204030204" pitchFamily="34" charset="0"/>
                <a:cs typeface="Times New Roman" panose="02020603050405020304" pitchFamily="18" charset="0"/>
              </a:rPr>
              <a:t>Resource Pooling:</a:t>
            </a:r>
            <a:r>
              <a:rPr lang="en-GB" sz="1600" dirty="0">
                <a:effectLst/>
                <a:latin typeface="Gill Sans MT (Body)"/>
                <a:ea typeface="Calibri" panose="020F0502020204030204" pitchFamily="34" charset="0"/>
                <a:cs typeface="Times New Roman" panose="02020603050405020304" pitchFamily="18" charset="0"/>
              </a:rPr>
              <a:t> By combining financial, human, and technological resources, the joint venture can undertake more significant projects than individual companies might be able to do alone.</a:t>
            </a:r>
          </a:p>
          <a:p>
            <a:pPr>
              <a:lnSpc>
                <a:spcPct val="107000"/>
              </a:lnSpc>
              <a:spcAft>
                <a:spcPts val="800"/>
              </a:spcAft>
            </a:pPr>
            <a:r>
              <a:rPr lang="en-GB" sz="1600" b="1" dirty="0">
                <a:effectLst/>
                <a:latin typeface="Gill Sans MT (Body)"/>
                <a:ea typeface="Calibri" panose="020F0502020204030204" pitchFamily="34" charset="0"/>
                <a:cs typeface="Times New Roman" panose="02020603050405020304" pitchFamily="18" charset="0"/>
              </a:rPr>
              <a:t>Risk Sharing: </a:t>
            </a:r>
            <a:r>
              <a:rPr lang="en-GB" sz="1600" dirty="0">
                <a:effectLst/>
                <a:latin typeface="Gill Sans MT (Body)"/>
                <a:ea typeface="Calibri" panose="020F0502020204030204" pitchFamily="34" charset="0"/>
                <a:cs typeface="Times New Roman" panose="02020603050405020304" pitchFamily="18" charset="0"/>
              </a:rPr>
              <a:t>Both companies share the financial and operational risks of the venture, reducing the burden on each party. </a:t>
            </a:r>
          </a:p>
          <a:p>
            <a:pPr>
              <a:lnSpc>
                <a:spcPct val="107000"/>
              </a:lnSpc>
              <a:spcAft>
                <a:spcPts val="800"/>
              </a:spcAft>
            </a:pPr>
            <a:r>
              <a:rPr lang="en-GB" sz="1600" b="1" dirty="0">
                <a:effectLst/>
                <a:latin typeface="Gill Sans MT (Body)"/>
                <a:ea typeface="Calibri" panose="020F0502020204030204" pitchFamily="34" charset="0"/>
                <a:cs typeface="Times New Roman" panose="02020603050405020304" pitchFamily="18" charset="0"/>
              </a:rPr>
              <a:t>Cultural Understanding: </a:t>
            </a:r>
            <a:r>
              <a:rPr lang="en-GB" sz="1600" dirty="0">
                <a:effectLst/>
                <a:latin typeface="Gill Sans MT (Body)"/>
                <a:ea typeface="Calibri" panose="020F0502020204030204" pitchFamily="34" charset="0"/>
                <a:cs typeface="Times New Roman" panose="02020603050405020304" pitchFamily="18" charset="0"/>
              </a:rPr>
              <a:t>Working together fosters cultural exchange and understanding between the UK and Chinese partners, leading to smoother business operations and potential future collaborations.</a:t>
            </a: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19880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121B3-44A7-8226-5CFE-6B377AE22B85}"/>
              </a:ext>
            </a:extLst>
          </p:cNvPr>
          <p:cNvSpPr>
            <a:spLocks noGrp="1"/>
          </p:cNvSpPr>
          <p:nvPr>
            <p:ph type="title"/>
          </p:nvPr>
        </p:nvSpPr>
        <p:spPr/>
        <p:txBody>
          <a:bodyPr/>
          <a:lstStyle/>
          <a:p>
            <a:r>
              <a:rPr lang="en-GB" dirty="0"/>
              <a:t>Challenges of JOINT  VENTURES</a:t>
            </a:r>
          </a:p>
        </p:txBody>
      </p:sp>
      <p:sp>
        <p:nvSpPr>
          <p:cNvPr id="3" name="Content Placeholder 2">
            <a:extLst>
              <a:ext uri="{FF2B5EF4-FFF2-40B4-BE49-F238E27FC236}">
                <a16:creationId xmlns:a16="http://schemas.microsoft.com/office/drawing/2014/main" id="{B2727B87-4DFD-C838-A790-1B06B7C23F0A}"/>
              </a:ext>
            </a:extLst>
          </p:cNvPr>
          <p:cNvSpPr>
            <a:spLocks noGrp="1"/>
          </p:cNvSpPr>
          <p:nvPr>
            <p:ph idx="1"/>
          </p:nvPr>
        </p:nvSpPr>
        <p:spPr/>
        <p:txBody>
          <a:bodyPr>
            <a:normAutofit/>
          </a:bodyPr>
          <a:lstStyle/>
          <a:p>
            <a:pPr>
              <a:lnSpc>
                <a:spcPct val="107000"/>
              </a:lnSpc>
              <a:spcAft>
                <a:spcPts val="800"/>
              </a:spcAft>
            </a:pPr>
            <a:r>
              <a:rPr lang="en-GB" sz="1500" b="1" dirty="0">
                <a:effectLst/>
                <a:latin typeface="Gill Sans MT (Body)"/>
                <a:ea typeface="Calibri" panose="020F0502020204030204" pitchFamily="34" charset="0"/>
                <a:cs typeface="Times New Roman" panose="02020603050405020304" pitchFamily="18" charset="0"/>
              </a:rPr>
              <a:t>Cultural Differences: </a:t>
            </a:r>
            <a:r>
              <a:rPr lang="en-GB" sz="1500" dirty="0">
                <a:effectLst/>
                <a:latin typeface="Gill Sans MT (Body)"/>
                <a:ea typeface="Calibri" panose="020F0502020204030204" pitchFamily="34" charset="0"/>
                <a:cs typeface="Times New Roman" panose="02020603050405020304" pitchFamily="18" charset="0"/>
              </a:rPr>
              <a:t>Differences in business practices, communication styles, and work cultures can lead to misunderstandings and conflicts.</a:t>
            </a:r>
          </a:p>
          <a:p>
            <a:pPr>
              <a:lnSpc>
                <a:spcPct val="107000"/>
              </a:lnSpc>
              <a:spcAft>
                <a:spcPts val="800"/>
              </a:spcAft>
            </a:pPr>
            <a:r>
              <a:rPr lang="en-GB" sz="1500" b="1" dirty="0">
                <a:effectLst/>
                <a:latin typeface="Gill Sans MT (Body)"/>
                <a:ea typeface="Calibri" panose="020F0502020204030204" pitchFamily="34" charset="0"/>
                <a:cs typeface="Times New Roman" panose="02020603050405020304" pitchFamily="18" charset="0"/>
              </a:rPr>
              <a:t>Legal and Regulatory Issues: </a:t>
            </a:r>
            <a:r>
              <a:rPr lang="en-GB" sz="1500" dirty="0">
                <a:effectLst/>
                <a:latin typeface="Gill Sans MT (Body)"/>
                <a:ea typeface="Calibri" panose="020F0502020204030204" pitchFamily="34" charset="0"/>
                <a:cs typeface="Times New Roman" panose="02020603050405020304" pitchFamily="18" charset="0"/>
              </a:rPr>
              <a:t>Navigating the legal and regulatory frameworks of both countries can be complex, especially considering the differences in business laws and practices.</a:t>
            </a:r>
          </a:p>
          <a:p>
            <a:pPr>
              <a:lnSpc>
                <a:spcPct val="107000"/>
              </a:lnSpc>
              <a:spcAft>
                <a:spcPts val="800"/>
              </a:spcAft>
            </a:pPr>
            <a:r>
              <a:rPr lang="en-GB" sz="1500" b="1" dirty="0">
                <a:effectLst/>
                <a:latin typeface="Gill Sans MT (Body)"/>
                <a:ea typeface="Calibri" panose="020F0502020204030204" pitchFamily="34" charset="0"/>
                <a:cs typeface="Times New Roman" panose="02020603050405020304" pitchFamily="18" charset="0"/>
              </a:rPr>
              <a:t>Intellectual Property Protection: </a:t>
            </a:r>
            <a:r>
              <a:rPr lang="en-GB" sz="1500" dirty="0">
                <a:effectLst/>
                <a:latin typeface="Gill Sans MT (Body)"/>
                <a:ea typeface="Calibri" panose="020F0502020204030204" pitchFamily="34" charset="0"/>
                <a:cs typeface="Times New Roman" panose="02020603050405020304" pitchFamily="18" charset="0"/>
              </a:rPr>
              <a:t>Protecting intellectual property rights can be a concern in joint ventures, as each company might have different approaches to IP protection.</a:t>
            </a:r>
          </a:p>
          <a:p>
            <a:pPr>
              <a:lnSpc>
                <a:spcPct val="107000"/>
              </a:lnSpc>
              <a:spcAft>
                <a:spcPts val="800"/>
              </a:spcAft>
            </a:pPr>
            <a:r>
              <a:rPr lang="en-GB" sz="1500" b="1" dirty="0">
                <a:effectLst/>
                <a:latin typeface="Gill Sans MT (Body)"/>
                <a:ea typeface="Calibri" panose="020F0502020204030204" pitchFamily="34" charset="0"/>
                <a:cs typeface="Times New Roman" panose="02020603050405020304" pitchFamily="18" charset="0"/>
              </a:rPr>
              <a:t>Control and Decision Making: </a:t>
            </a:r>
            <a:r>
              <a:rPr lang="en-GB" sz="1500" dirty="0">
                <a:effectLst/>
                <a:latin typeface="Gill Sans MT (Body)"/>
                <a:ea typeface="Calibri" panose="020F0502020204030204" pitchFamily="34" charset="0"/>
                <a:cs typeface="Times New Roman" panose="02020603050405020304" pitchFamily="18" charset="0"/>
              </a:rPr>
              <a:t>Decisions in the joint venture may require extensive consultation and negotiation, potentially leading to delays.</a:t>
            </a:r>
          </a:p>
          <a:p>
            <a:pPr>
              <a:lnSpc>
                <a:spcPct val="107000"/>
              </a:lnSpc>
              <a:spcAft>
                <a:spcPts val="800"/>
              </a:spcAft>
            </a:pPr>
            <a:r>
              <a:rPr lang="en-GB" sz="1500" b="1" dirty="0">
                <a:effectLst/>
                <a:latin typeface="Gill Sans MT (Body)"/>
                <a:ea typeface="Calibri" panose="020F0502020204030204" pitchFamily="34" charset="0"/>
                <a:cs typeface="Times New Roman" panose="02020603050405020304" pitchFamily="18" charset="0"/>
              </a:rPr>
              <a:t>Political and Economic Factors: </a:t>
            </a:r>
            <a:r>
              <a:rPr lang="en-GB" sz="1500" dirty="0">
                <a:effectLst/>
                <a:latin typeface="Gill Sans MT (Body)"/>
                <a:ea typeface="Calibri" panose="020F0502020204030204" pitchFamily="34" charset="0"/>
                <a:cs typeface="Times New Roman" panose="02020603050405020304" pitchFamily="18" charset="0"/>
              </a:rPr>
              <a:t>Geopolitical tensions or changes in economic conditions between the UK and China could impact the joint venture's operations.</a:t>
            </a:r>
          </a:p>
        </p:txBody>
      </p:sp>
    </p:spTree>
    <p:extLst>
      <p:ext uri="{BB962C8B-B14F-4D97-AF65-F5344CB8AC3E}">
        <p14:creationId xmlns:p14="http://schemas.microsoft.com/office/powerpoint/2010/main" val="503289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1417B-F7FB-4883-8618-AABC532C80CE}"/>
              </a:ext>
            </a:extLst>
          </p:cNvPr>
          <p:cNvSpPr>
            <a:spLocks noGrp="1"/>
          </p:cNvSpPr>
          <p:nvPr>
            <p:ph type="title"/>
          </p:nvPr>
        </p:nvSpPr>
        <p:spPr/>
        <p:txBody>
          <a:bodyPr/>
          <a:lstStyle/>
          <a:p>
            <a:r>
              <a:rPr lang="en-GB" dirty="0"/>
              <a:t>Cultural sensitivity in China</a:t>
            </a:r>
            <a:endParaRPr lang="en-US" dirty="0"/>
          </a:p>
        </p:txBody>
      </p:sp>
      <p:sp>
        <p:nvSpPr>
          <p:cNvPr id="3" name="Content Placeholder 2">
            <a:extLst>
              <a:ext uri="{FF2B5EF4-FFF2-40B4-BE49-F238E27FC236}">
                <a16:creationId xmlns:a16="http://schemas.microsoft.com/office/drawing/2014/main" id="{64991A04-A8F1-41FA-AA19-9D71D8B693B8}"/>
              </a:ext>
            </a:extLst>
          </p:cNvPr>
          <p:cNvSpPr>
            <a:spLocks noGrp="1"/>
          </p:cNvSpPr>
          <p:nvPr>
            <p:ph idx="1"/>
          </p:nvPr>
        </p:nvSpPr>
        <p:spPr>
          <a:xfrm>
            <a:off x="1314450" y="1853754"/>
            <a:ext cx="10772775" cy="4356546"/>
          </a:xfrm>
        </p:spPr>
        <p:txBody>
          <a:bodyPr>
            <a:normAutofit fontScale="25000" lnSpcReduction="20000"/>
          </a:bodyPr>
          <a:lstStyle/>
          <a:p>
            <a:pPr marL="0" indent="0">
              <a:buNone/>
            </a:pPr>
            <a:r>
              <a:rPr lang="en-GB" sz="5200" b="0" i="0" dirty="0">
                <a:effectLst/>
                <a:latin typeface="Gill Sans MT (Body)"/>
                <a:cs typeface="Calibri" panose="020F0502020204030204" pitchFamily="34" charset="0"/>
              </a:rPr>
              <a:t>Cultural sensitivity is crucial when interacting with people from different backgrounds, as it helps foster understanding, respect, and effective communication. </a:t>
            </a:r>
          </a:p>
          <a:p>
            <a:r>
              <a:rPr lang="en-GB" sz="5200" b="1" i="0" dirty="0">
                <a:effectLst/>
                <a:latin typeface="Gill Sans MT (Body)"/>
                <a:cs typeface="Calibri" panose="020F0502020204030204" pitchFamily="34" charset="0"/>
              </a:rPr>
              <a:t>Communication style:</a:t>
            </a:r>
          </a:p>
          <a:p>
            <a:pPr marL="457200" lvl="1" indent="0" algn="l">
              <a:buNone/>
            </a:pPr>
            <a:r>
              <a:rPr lang="en-GB" sz="5200" b="0" i="0" dirty="0">
                <a:effectLst/>
                <a:latin typeface="Gill Sans MT (Body)"/>
                <a:cs typeface="Calibri" panose="020F0502020204030204" pitchFamily="34" charset="0"/>
              </a:rPr>
              <a:t>China: Chinese communication tends to be more indirect and context-dependent. Saving face and maintaining harmony are significant cultural values. People may hesitate to say "no" directly and might use nonverbal cues to convey their message.</a:t>
            </a:r>
          </a:p>
          <a:p>
            <a:pPr marL="457200" lvl="1" indent="0" algn="l">
              <a:buNone/>
            </a:pPr>
            <a:r>
              <a:rPr lang="en-GB" sz="5200" b="0" i="0" dirty="0">
                <a:effectLst/>
                <a:latin typeface="Gill Sans MT (Body)"/>
                <a:cs typeface="Calibri" panose="020F0502020204030204" pitchFamily="34" charset="0"/>
              </a:rPr>
              <a:t>UK: British communication is generally more direct and explicit. People are expected to be clear in expressing their opinions and may say "no" when they mean it.</a:t>
            </a:r>
          </a:p>
          <a:p>
            <a:r>
              <a:rPr lang="en-GB" sz="5200" b="1" i="0" dirty="0">
                <a:effectLst/>
                <a:latin typeface="Gill Sans MT (Body)"/>
                <a:cs typeface="Calibri" panose="020F0502020204030204" pitchFamily="34" charset="0"/>
              </a:rPr>
              <a:t>Hierarchy and respect:</a:t>
            </a:r>
          </a:p>
          <a:p>
            <a:pPr marL="457200" lvl="1" indent="0" algn="l">
              <a:buNone/>
            </a:pPr>
            <a:r>
              <a:rPr lang="en-GB" sz="5200" b="0" i="0" dirty="0">
                <a:effectLst/>
                <a:latin typeface="Gill Sans MT (Body)"/>
                <a:cs typeface="Calibri" panose="020F0502020204030204" pitchFamily="34" charset="0"/>
              </a:rPr>
              <a:t>China: Chinese society places great importance on hierarchical relationships and showing respect to elders and authority figures. Age and seniority are significant factors in social interactions.</a:t>
            </a:r>
          </a:p>
          <a:p>
            <a:pPr marL="457200" lvl="1" indent="0" algn="l">
              <a:buNone/>
            </a:pPr>
            <a:r>
              <a:rPr lang="en-GB" sz="5200" b="0" i="0" dirty="0">
                <a:effectLst/>
                <a:latin typeface="Gill Sans MT (Body)"/>
                <a:cs typeface="Calibri" panose="020F0502020204030204" pitchFamily="34" charset="0"/>
              </a:rPr>
              <a:t>UK: While respect for others is valued in the UK, there is a relatively more relaxed approach to hierarchy, and people are often addressed by their first names, regardless of their position.</a:t>
            </a:r>
          </a:p>
          <a:p>
            <a:r>
              <a:rPr lang="en-GB" sz="5200" b="1" i="0" dirty="0">
                <a:effectLst/>
                <a:latin typeface="Gill Sans MT (Body)"/>
                <a:cs typeface="Calibri" panose="020F0502020204030204" pitchFamily="34" charset="0"/>
              </a:rPr>
              <a:t>Personal space:</a:t>
            </a:r>
          </a:p>
          <a:p>
            <a:pPr marL="457200" lvl="1" indent="0" algn="l">
              <a:buNone/>
            </a:pPr>
            <a:r>
              <a:rPr lang="en-GB" sz="5200" b="0" i="0" dirty="0">
                <a:effectLst/>
                <a:latin typeface="Gill Sans MT (Body)"/>
                <a:cs typeface="Calibri" panose="020F0502020204030204" pitchFamily="34" charset="0"/>
              </a:rPr>
              <a:t>China: Personal space may be smaller in crowded areas, and physical contact can be more common as a form of camaraderie or greeting among friends.</a:t>
            </a:r>
          </a:p>
          <a:p>
            <a:pPr marL="457200" lvl="1" indent="0" algn="l">
              <a:buNone/>
            </a:pPr>
            <a:r>
              <a:rPr lang="en-GB" sz="5200" b="0" i="0" dirty="0">
                <a:effectLst/>
                <a:latin typeface="Gill Sans MT (Body)"/>
                <a:cs typeface="Calibri" panose="020F0502020204030204" pitchFamily="34" charset="0"/>
              </a:rPr>
              <a:t>UK: British people tend to value their personal space and may feel uncomfortable with too much physical contact with acquaintances or strangers</a:t>
            </a:r>
            <a:r>
              <a:rPr lang="en-GB" sz="5200" dirty="0">
                <a:latin typeface="Gill Sans MT (Body)"/>
                <a:cs typeface="Calibri" panose="020F0502020204030204" pitchFamily="34" charset="0"/>
              </a:rPr>
              <a:t> (</a:t>
            </a:r>
            <a:r>
              <a:rPr lang="en-GB" sz="5200" b="0" i="0" dirty="0">
                <a:solidFill>
                  <a:srgbClr val="000000"/>
                </a:solidFill>
                <a:effectLst/>
                <a:latin typeface="Gill Sans MT (Body)"/>
              </a:rPr>
              <a:t>Wong Chi, 2016).</a:t>
            </a:r>
            <a:endParaRPr lang="en-GB" sz="5200" b="0" i="0" dirty="0">
              <a:effectLst/>
              <a:latin typeface="Gill Sans MT (Body)"/>
              <a:cs typeface="Calibri" panose="020F0502020204030204" pitchFamily="34" charset="0"/>
            </a:endParaRPr>
          </a:p>
          <a:p>
            <a:pPr marL="0" indent="0" algn="l">
              <a:buNone/>
            </a:pPr>
            <a:endParaRPr lang="en-GB" b="0" i="0" dirty="0">
              <a:solidFill>
                <a:srgbClr val="374151"/>
              </a:solidFill>
              <a:effectLst/>
              <a:latin typeface="Söhne"/>
            </a:endParaRPr>
          </a:p>
        </p:txBody>
      </p:sp>
    </p:spTree>
    <p:extLst>
      <p:ext uri="{BB962C8B-B14F-4D97-AF65-F5344CB8AC3E}">
        <p14:creationId xmlns:p14="http://schemas.microsoft.com/office/powerpoint/2010/main" val="459178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1676A-4E15-B20E-D809-63F1D5F8D9C0}"/>
              </a:ext>
            </a:extLst>
          </p:cNvPr>
          <p:cNvSpPr>
            <a:spLocks noGrp="1"/>
          </p:cNvSpPr>
          <p:nvPr>
            <p:ph type="title"/>
          </p:nvPr>
        </p:nvSpPr>
        <p:spPr/>
        <p:txBody>
          <a:bodyPr/>
          <a:lstStyle/>
          <a:p>
            <a:r>
              <a:rPr lang="en-GB" dirty="0"/>
              <a:t>Cultural sensitivity in China</a:t>
            </a:r>
          </a:p>
        </p:txBody>
      </p:sp>
      <p:sp>
        <p:nvSpPr>
          <p:cNvPr id="3" name="Content Placeholder 2">
            <a:extLst>
              <a:ext uri="{FF2B5EF4-FFF2-40B4-BE49-F238E27FC236}">
                <a16:creationId xmlns:a16="http://schemas.microsoft.com/office/drawing/2014/main" id="{46CC43D5-A4AC-E7A3-1227-4BD1C5ABB82F}"/>
              </a:ext>
            </a:extLst>
          </p:cNvPr>
          <p:cNvSpPr>
            <a:spLocks noGrp="1"/>
          </p:cNvSpPr>
          <p:nvPr>
            <p:ph idx="1"/>
          </p:nvPr>
        </p:nvSpPr>
        <p:spPr>
          <a:xfrm>
            <a:off x="1451580" y="2015732"/>
            <a:ext cx="10083196" cy="3450613"/>
          </a:xfrm>
        </p:spPr>
        <p:txBody>
          <a:bodyPr>
            <a:noAutofit/>
          </a:bodyPr>
          <a:lstStyle/>
          <a:p>
            <a:r>
              <a:rPr lang="en-GB" sz="1300" b="1" i="0" dirty="0">
                <a:effectLst/>
                <a:latin typeface="Gill Sans MT (Body)"/>
                <a:cs typeface="Calibri" panose="020F0502020204030204" pitchFamily="34" charset="0"/>
              </a:rPr>
              <a:t>Punctuality:</a:t>
            </a:r>
          </a:p>
          <a:p>
            <a:pPr marL="457200" lvl="1" indent="0" algn="l">
              <a:buNone/>
            </a:pPr>
            <a:r>
              <a:rPr lang="en-GB" sz="1300" b="0" i="0" dirty="0">
                <a:effectLst/>
                <a:latin typeface="Gill Sans MT (Body)"/>
                <a:cs typeface="Calibri" panose="020F0502020204030204" pitchFamily="34" charset="0"/>
              </a:rPr>
              <a:t>China: Being on time is generally appreciated in China, but flexibility in scheduling may be more common in certain situations.</a:t>
            </a:r>
          </a:p>
          <a:p>
            <a:pPr marL="457200" lvl="1" indent="0" algn="l">
              <a:buNone/>
            </a:pPr>
            <a:r>
              <a:rPr lang="en-GB" sz="1300" b="0" i="0" dirty="0">
                <a:effectLst/>
                <a:latin typeface="Gill Sans MT (Body)"/>
                <a:cs typeface="Calibri" panose="020F0502020204030204" pitchFamily="34" charset="0"/>
              </a:rPr>
              <a:t>UK: Punctuality is highly valued in the UK, and being late without a valid reason is generally considered impolite.</a:t>
            </a:r>
          </a:p>
          <a:p>
            <a:r>
              <a:rPr lang="en-GB" sz="1300" b="1" i="0" dirty="0">
                <a:effectLst/>
                <a:latin typeface="Gill Sans MT (Body)"/>
                <a:cs typeface="Calibri" panose="020F0502020204030204" pitchFamily="34" charset="0"/>
              </a:rPr>
              <a:t>Gift-giving:</a:t>
            </a:r>
          </a:p>
          <a:p>
            <a:pPr marL="457200" lvl="1" indent="0" algn="l">
              <a:buNone/>
            </a:pPr>
            <a:r>
              <a:rPr lang="en-GB" sz="1300" b="0" i="0" dirty="0">
                <a:effectLst/>
                <a:latin typeface="Gill Sans MT (Body)"/>
                <a:cs typeface="Calibri" panose="020F0502020204030204" pitchFamily="34" charset="0"/>
              </a:rPr>
              <a:t>China: Gift-giving is an essential part of Chinese culture and is often done on various occasions. Gifts are typically presented with both hands, and it is common for the recipient to initially refuse the gift before accepting it.</a:t>
            </a:r>
          </a:p>
          <a:p>
            <a:pPr marL="457200" lvl="1" indent="0" algn="l">
              <a:buNone/>
            </a:pPr>
            <a:r>
              <a:rPr lang="en-GB" sz="1300" b="0" i="0" dirty="0">
                <a:effectLst/>
                <a:latin typeface="Gill Sans MT (Body)"/>
                <a:cs typeface="Calibri" panose="020F0502020204030204" pitchFamily="34" charset="0"/>
              </a:rPr>
              <a:t>UK: While gift-giving is also practiced in the UK, it is generally more reserved and less formalised compared to Chinese culture.</a:t>
            </a:r>
          </a:p>
          <a:p>
            <a:pPr algn="l"/>
            <a:r>
              <a:rPr lang="en-GB" sz="1300" b="1" i="0" dirty="0">
                <a:effectLst/>
                <a:latin typeface="Gill Sans MT (Body)"/>
                <a:cs typeface="Calibri" panose="020F0502020204030204" pitchFamily="34" charset="0"/>
              </a:rPr>
              <a:t>Social behaviour:</a:t>
            </a:r>
          </a:p>
          <a:p>
            <a:pPr marL="0" indent="0" algn="l">
              <a:buNone/>
            </a:pPr>
            <a:r>
              <a:rPr lang="en-GB" sz="1300" dirty="0">
                <a:latin typeface="Gill Sans MT (Body)"/>
                <a:cs typeface="Calibri" panose="020F0502020204030204" pitchFamily="34" charset="0"/>
              </a:rPr>
              <a:t>               </a:t>
            </a:r>
            <a:r>
              <a:rPr lang="en-GB" sz="1300" b="0" i="0" dirty="0">
                <a:effectLst/>
                <a:latin typeface="Gill Sans MT (Body)"/>
                <a:cs typeface="Calibri" panose="020F0502020204030204" pitchFamily="34" charset="0"/>
              </a:rPr>
              <a:t>China: Collectivism is a dominant cultural value, emphasising the importance of the group over the individual. Modesty and humility are also admired traits.</a:t>
            </a:r>
          </a:p>
          <a:p>
            <a:pPr marL="0" indent="0" algn="l">
              <a:buNone/>
            </a:pPr>
            <a:r>
              <a:rPr lang="en-GB" sz="1300" dirty="0">
                <a:latin typeface="Gill Sans MT (Body)"/>
                <a:cs typeface="Calibri" panose="020F0502020204030204" pitchFamily="34" charset="0"/>
              </a:rPr>
              <a:t>                </a:t>
            </a:r>
            <a:r>
              <a:rPr lang="en-GB" sz="1300" b="0" i="0" dirty="0">
                <a:effectLst/>
                <a:latin typeface="Gill Sans MT (Body)"/>
                <a:cs typeface="Calibri" panose="020F0502020204030204" pitchFamily="34" charset="0"/>
              </a:rPr>
              <a:t>UK: Individualism is more pronounced in the UK, where personal achievements and self-expression are often encouraged (</a:t>
            </a:r>
            <a:r>
              <a:rPr lang="en-GB" sz="1300" b="0" i="0" dirty="0" err="1">
                <a:solidFill>
                  <a:srgbClr val="000000"/>
                </a:solidFill>
                <a:effectLst/>
                <a:latin typeface="Gill Sans MT (Body)"/>
              </a:rPr>
              <a:t>Temelkova</a:t>
            </a:r>
            <a:r>
              <a:rPr lang="en-GB" sz="1300" b="0" i="0" dirty="0">
                <a:solidFill>
                  <a:srgbClr val="000000"/>
                </a:solidFill>
                <a:effectLst/>
                <a:latin typeface="Gill Sans MT (Body)"/>
              </a:rPr>
              <a:t>, 2021).</a:t>
            </a:r>
            <a:endParaRPr lang="en-GB" sz="1300" b="0" i="0" dirty="0">
              <a:effectLst/>
              <a:latin typeface="Gill Sans MT (Body)"/>
              <a:cs typeface="Calibri" panose="020F0502020204030204" pitchFamily="34" charset="0"/>
            </a:endParaRPr>
          </a:p>
        </p:txBody>
      </p:sp>
    </p:spTree>
    <p:extLst>
      <p:ext uri="{BB962C8B-B14F-4D97-AF65-F5344CB8AC3E}">
        <p14:creationId xmlns:p14="http://schemas.microsoft.com/office/powerpoint/2010/main" val="591691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5FB5-FB0C-4C57-A3FD-D1272DA398AD}"/>
              </a:ext>
            </a:extLst>
          </p:cNvPr>
          <p:cNvSpPr>
            <a:spLocks noGrp="1"/>
          </p:cNvSpPr>
          <p:nvPr>
            <p:ph type="title"/>
          </p:nvPr>
        </p:nvSpPr>
        <p:spPr/>
        <p:txBody>
          <a:bodyPr/>
          <a:lstStyle/>
          <a:p>
            <a:r>
              <a:rPr lang="en-GB" dirty="0"/>
              <a:t>Hofstede cultural Dimensions: UK and China </a:t>
            </a:r>
            <a:endParaRPr lang="en-US" dirty="0"/>
          </a:p>
        </p:txBody>
      </p:sp>
      <p:sp>
        <p:nvSpPr>
          <p:cNvPr id="3" name="Content Placeholder 2">
            <a:extLst>
              <a:ext uri="{FF2B5EF4-FFF2-40B4-BE49-F238E27FC236}">
                <a16:creationId xmlns:a16="http://schemas.microsoft.com/office/drawing/2014/main" id="{B823DCC0-DF76-432B-BA72-C4D5B7F8A760}"/>
              </a:ext>
            </a:extLst>
          </p:cNvPr>
          <p:cNvSpPr>
            <a:spLocks noGrp="1"/>
          </p:cNvSpPr>
          <p:nvPr>
            <p:ph idx="1"/>
          </p:nvPr>
        </p:nvSpPr>
        <p:spPr>
          <a:xfrm>
            <a:off x="1451579" y="2023753"/>
            <a:ext cx="9603275" cy="3815072"/>
          </a:xfrm>
        </p:spPr>
        <p:txBody>
          <a:bodyPr>
            <a:normAutofit fontScale="70000" lnSpcReduction="20000"/>
          </a:bodyPr>
          <a:lstStyle/>
          <a:p>
            <a:pPr marL="0" indent="0">
              <a:buNone/>
            </a:pPr>
            <a:r>
              <a:rPr lang="en-GB" b="0" i="0" dirty="0">
                <a:effectLst/>
                <a:latin typeface="Gill Sans MT (Body)"/>
                <a:cs typeface="Calibri" panose="020F0502020204030204" pitchFamily="34" charset="0"/>
              </a:rPr>
              <a:t>Hofstede's cultural dimensions are a framework developed by Geert Hofstede to compare and analyse cultural differences between countries.  Applying this framework to UK and China, we have the following results:</a:t>
            </a:r>
          </a:p>
          <a:p>
            <a:pPr algn="l"/>
            <a:r>
              <a:rPr lang="en-GB" b="1" i="0" dirty="0">
                <a:effectLst/>
                <a:latin typeface="Gill Sans MT (Body)"/>
                <a:cs typeface="Calibri" panose="020F0502020204030204" pitchFamily="34" charset="0"/>
              </a:rPr>
              <a:t>Power Distance Index (PDI):</a:t>
            </a:r>
          </a:p>
          <a:p>
            <a:pPr marL="0" indent="0" algn="l">
              <a:buNone/>
            </a:pPr>
            <a:r>
              <a:rPr lang="en-GB" dirty="0">
                <a:latin typeface="Gill Sans MT (Body)"/>
                <a:cs typeface="Calibri" panose="020F0502020204030204" pitchFamily="34" charset="0"/>
              </a:rPr>
              <a:t>           </a:t>
            </a:r>
            <a:r>
              <a:rPr lang="en-GB" b="0" i="0" dirty="0">
                <a:effectLst/>
                <a:latin typeface="Gill Sans MT (Body)"/>
                <a:cs typeface="Calibri" panose="020F0502020204030204" pitchFamily="34" charset="0"/>
              </a:rPr>
              <a:t>UK: The United Kingdom scores relatively low on the PDI, indicating a preference for a flatter organisational structure and a more equal distribution of power. There is an emphasis on individualism and challenging authority when necessary.</a:t>
            </a:r>
          </a:p>
          <a:p>
            <a:pPr marL="0" indent="0" algn="l">
              <a:buNone/>
            </a:pPr>
            <a:r>
              <a:rPr lang="en-GB" dirty="0">
                <a:latin typeface="Gill Sans MT (Body)"/>
                <a:cs typeface="Calibri" panose="020F0502020204030204" pitchFamily="34" charset="0"/>
              </a:rPr>
              <a:t>            </a:t>
            </a:r>
            <a:r>
              <a:rPr lang="en-GB" b="0" i="0" dirty="0">
                <a:effectLst/>
                <a:latin typeface="Gill Sans MT (Body)"/>
                <a:cs typeface="Calibri" panose="020F0502020204030204" pitchFamily="34" charset="0"/>
              </a:rPr>
              <a:t>China: China scores relatively high on the PDI, indicating a hierarchical society where people generally accept and respect authority and expect clear guidance from their leaders.</a:t>
            </a:r>
          </a:p>
          <a:p>
            <a:pPr algn="l"/>
            <a:r>
              <a:rPr lang="en-GB" b="1" i="0" dirty="0">
                <a:effectLst/>
                <a:latin typeface="Gill Sans MT (Body)"/>
                <a:cs typeface="Calibri" panose="020F0502020204030204" pitchFamily="34" charset="0"/>
              </a:rPr>
              <a:t>Individualism vs. Collectivism (IDV):</a:t>
            </a:r>
          </a:p>
          <a:p>
            <a:pPr marL="0" indent="0" algn="l">
              <a:buNone/>
            </a:pPr>
            <a:r>
              <a:rPr lang="en-GB" dirty="0">
                <a:latin typeface="Gill Sans MT (Body)"/>
                <a:cs typeface="Calibri" panose="020F0502020204030204" pitchFamily="34" charset="0"/>
              </a:rPr>
              <a:t>             </a:t>
            </a:r>
            <a:r>
              <a:rPr lang="en-GB" b="0" i="0" dirty="0">
                <a:effectLst/>
                <a:latin typeface="Gill Sans MT (Body)"/>
                <a:cs typeface="Calibri" panose="020F0502020204030204" pitchFamily="34" charset="0"/>
              </a:rPr>
              <a:t>UK: The UK is more individualistic, meaning people tend to focus on personal achievements, autonomy, and individual rights. There is a higher value placed on personal freedom and independence.</a:t>
            </a:r>
          </a:p>
          <a:p>
            <a:pPr marL="0" indent="0" algn="l">
              <a:buNone/>
            </a:pPr>
            <a:r>
              <a:rPr lang="en-GB" dirty="0">
                <a:latin typeface="Gill Sans MT (Body)"/>
                <a:cs typeface="Calibri" panose="020F0502020204030204" pitchFamily="34" charset="0"/>
              </a:rPr>
              <a:t>             </a:t>
            </a:r>
            <a:r>
              <a:rPr lang="en-GB" b="0" i="0" dirty="0">
                <a:effectLst/>
                <a:latin typeface="Gill Sans MT (Body)"/>
                <a:cs typeface="Calibri" panose="020F0502020204030204" pitchFamily="34" charset="0"/>
              </a:rPr>
              <a:t>China: China is more collectivistic, emphasising the importance of group harmony, loyalty to the family and community, and sacrificing individual needs for the greater good of the collective (</a:t>
            </a:r>
            <a:r>
              <a:rPr lang="en-GB" b="0" i="0" dirty="0" err="1">
                <a:solidFill>
                  <a:srgbClr val="000000"/>
                </a:solidFill>
                <a:effectLst/>
                <a:latin typeface="Gill Sans MT (Body)"/>
              </a:rPr>
              <a:t>Traquandi</a:t>
            </a:r>
            <a:r>
              <a:rPr lang="en-GB" b="0" i="0" dirty="0">
                <a:solidFill>
                  <a:srgbClr val="000000"/>
                </a:solidFill>
                <a:effectLst/>
                <a:latin typeface="Gill Sans MT (Body)"/>
              </a:rPr>
              <a:t>, 2016).</a:t>
            </a:r>
            <a:endParaRPr lang="en-GB" b="0" i="0" dirty="0">
              <a:solidFill>
                <a:srgbClr val="374151"/>
              </a:solidFill>
              <a:effectLst/>
              <a:latin typeface="Gill Sans MT (Body)"/>
            </a:endParaRPr>
          </a:p>
          <a:p>
            <a:endParaRPr lang="en-GB" b="0" i="0" dirty="0">
              <a:solidFill>
                <a:srgbClr val="374151"/>
              </a:solidFill>
              <a:effectLst/>
              <a:latin typeface="Söhne"/>
            </a:endParaRPr>
          </a:p>
          <a:p>
            <a:endParaRPr lang="en-US" dirty="0"/>
          </a:p>
        </p:txBody>
      </p:sp>
    </p:spTree>
    <p:extLst>
      <p:ext uri="{BB962C8B-B14F-4D97-AF65-F5344CB8AC3E}">
        <p14:creationId xmlns:p14="http://schemas.microsoft.com/office/powerpoint/2010/main" val="692108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5FB5-FB0C-4C57-A3FD-D1272DA398AD}"/>
              </a:ext>
            </a:extLst>
          </p:cNvPr>
          <p:cNvSpPr>
            <a:spLocks noGrp="1"/>
          </p:cNvSpPr>
          <p:nvPr>
            <p:ph type="title"/>
          </p:nvPr>
        </p:nvSpPr>
        <p:spPr>
          <a:xfrm>
            <a:off x="1451579" y="642594"/>
            <a:ext cx="9603275" cy="1049235"/>
          </a:xfrm>
        </p:spPr>
        <p:txBody>
          <a:bodyPr/>
          <a:lstStyle/>
          <a:p>
            <a:r>
              <a:rPr lang="en-GB" dirty="0"/>
              <a:t>Hofstede cultural Dimensions: UK and China </a:t>
            </a:r>
            <a:endParaRPr lang="en-US" dirty="0"/>
          </a:p>
        </p:txBody>
      </p:sp>
      <p:sp>
        <p:nvSpPr>
          <p:cNvPr id="3" name="Content Placeholder 2">
            <a:extLst>
              <a:ext uri="{FF2B5EF4-FFF2-40B4-BE49-F238E27FC236}">
                <a16:creationId xmlns:a16="http://schemas.microsoft.com/office/drawing/2014/main" id="{B823DCC0-DF76-432B-BA72-C4D5B7F8A760}"/>
              </a:ext>
            </a:extLst>
          </p:cNvPr>
          <p:cNvSpPr>
            <a:spLocks noGrp="1"/>
          </p:cNvSpPr>
          <p:nvPr>
            <p:ph idx="1"/>
          </p:nvPr>
        </p:nvSpPr>
        <p:spPr>
          <a:xfrm>
            <a:off x="1162051" y="1853754"/>
            <a:ext cx="10934700" cy="4261296"/>
          </a:xfrm>
        </p:spPr>
        <p:txBody>
          <a:bodyPr>
            <a:normAutofit fontScale="25000" lnSpcReduction="20000"/>
          </a:bodyPr>
          <a:lstStyle/>
          <a:p>
            <a:r>
              <a:rPr lang="en-GB" sz="4800" b="1" i="0" dirty="0">
                <a:effectLst/>
                <a:latin typeface="Gill Sans MT (Body)"/>
                <a:cs typeface="Calibri" panose="020F0502020204030204" pitchFamily="34" charset="0"/>
              </a:rPr>
              <a:t>Ma</a:t>
            </a:r>
            <a:r>
              <a:rPr lang="en-GB" sz="5200" b="1" i="0" dirty="0">
                <a:effectLst/>
                <a:latin typeface="Gill Sans MT (Body)"/>
                <a:cs typeface="Calibri" panose="020F0502020204030204" pitchFamily="34" charset="0"/>
              </a:rPr>
              <a:t>sculinity vs. Femininity (MAS):</a:t>
            </a:r>
          </a:p>
          <a:p>
            <a:pPr marL="457200" lvl="1" indent="0" algn="l">
              <a:buNone/>
            </a:pPr>
            <a:r>
              <a:rPr lang="en-GB" sz="5200" b="0" i="0" dirty="0">
                <a:effectLst/>
                <a:latin typeface="Gill Sans MT (Body)"/>
                <a:cs typeface="Calibri" panose="020F0502020204030204" pitchFamily="34" charset="0"/>
              </a:rPr>
              <a:t>UK: The UK tends to have a more masculine culture, which values assertiveness, competition, and material success. Gender roles are relatively distinct but evolving over time.</a:t>
            </a:r>
          </a:p>
          <a:p>
            <a:pPr marL="457200" lvl="1" indent="0" algn="l">
              <a:buNone/>
            </a:pPr>
            <a:r>
              <a:rPr lang="en-GB" sz="5200" b="0" i="0" dirty="0">
                <a:effectLst/>
                <a:latin typeface="Gill Sans MT (Body)"/>
                <a:cs typeface="Calibri" panose="020F0502020204030204" pitchFamily="34" charset="0"/>
              </a:rPr>
              <a:t>China: China has a moderately masculine culture, emphasising success, competition, and achievement, while also valuing nurturing and caring qualities.</a:t>
            </a:r>
          </a:p>
          <a:p>
            <a:r>
              <a:rPr lang="en-GB" sz="5200" b="1" i="0" dirty="0">
                <a:effectLst/>
                <a:latin typeface="Gill Sans MT (Body)"/>
                <a:cs typeface="Calibri" panose="020F0502020204030204" pitchFamily="34" charset="0"/>
              </a:rPr>
              <a:t>Uncertainty Avoidance Index (UAI):</a:t>
            </a:r>
          </a:p>
          <a:p>
            <a:pPr marL="457200" lvl="1" indent="0" algn="l">
              <a:buNone/>
            </a:pPr>
            <a:r>
              <a:rPr lang="en-GB" sz="5200" b="0" i="0" dirty="0">
                <a:effectLst/>
                <a:latin typeface="Gill Sans MT (Body)"/>
                <a:cs typeface="Calibri" panose="020F0502020204030204" pitchFamily="34" charset="0"/>
              </a:rPr>
              <a:t>UK: The UK has a lower score on the UAI, indicating a higher tolerance for ambiguity and change. The society is more open to new ideas and innovations.</a:t>
            </a:r>
          </a:p>
          <a:p>
            <a:pPr marL="457200" lvl="1" indent="0" algn="l">
              <a:buNone/>
            </a:pPr>
            <a:r>
              <a:rPr lang="en-GB" sz="5200" b="0" i="0" dirty="0">
                <a:effectLst/>
                <a:latin typeface="Gill Sans MT (Body)"/>
                <a:cs typeface="Calibri" panose="020F0502020204030204" pitchFamily="34" charset="0"/>
              </a:rPr>
              <a:t>China: China has a higher score on the UAI, indicating a preference for stability, structure, and adherence to rules and traditions to reduce uncertainty.</a:t>
            </a:r>
          </a:p>
          <a:p>
            <a:r>
              <a:rPr lang="en-GB" sz="5200" b="1" i="0" dirty="0">
                <a:effectLst/>
                <a:latin typeface="Gill Sans MT (Body)"/>
                <a:cs typeface="Calibri" panose="020F0502020204030204" pitchFamily="34" charset="0"/>
              </a:rPr>
              <a:t>Long-Term Orientation vs. Short-Term Orientation (LTO):</a:t>
            </a:r>
          </a:p>
          <a:p>
            <a:pPr marL="457200" lvl="1" indent="0" algn="l">
              <a:buNone/>
            </a:pPr>
            <a:r>
              <a:rPr lang="en-GB" sz="5200" b="0" i="0" dirty="0">
                <a:effectLst/>
                <a:latin typeface="Gill Sans MT (Body)"/>
                <a:cs typeface="Calibri" panose="020F0502020204030204" pitchFamily="34" charset="0"/>
              </a:rPr>
              <a:t>UK: The UK leans more towards a short-term orientation, valuing quick results and enjoying the present. There is a willingness to adapt to changing circumstances.</a:t>
            </a:r>
          </a:p>
          <a:p>
            <a:pPr marL="457200" lvl="1" indent="0" algn="l">
              <a:buNone/>
            </a:pPr>
            <a:r>
              <a:rPr lang="en-GB" sz="5200" b="0" i="0" dirty="0">
                <a:effectLst/>
                <a:latin typeface="Gill Sans MT (Body)"/>
                <a:cs typeface="Calibri" panose="020F0502020204030204" pitchFamily="34" charset="0"/>
              </a:rPr>
              <a:t>China: China has a long-term orientation, focusing on perseverance, thriftiness, and preparing for the future. The culture emphasises traditions and a sense of continuity.</a:t>
            </a:r>
          </a:p>
          <a:p>
            <a:r>
              <a:rPr lang="en-GB" sz="5200" b="1" i="0" dirty="0">
                <a:effectLst/>
                <a:latin typeface="Gill Sans MT (Body)"/>
                <a:cs typeface="Calibri" panose="020F0502020204030204" pitchFamily="34" charset="0"/>
              </a:rPr>
              <a:t>Indulgence vs. Restraint (IND):</a:t>
            </a:r>
          </a:p>
          <a:p>
            <a:pPr marL="457200" lvl="1" indent="0" algn="l">
              <a:buNone/>
            </a:pPr>
            <a:r>
              <a:rPr lang="en-GB" sz="5200" b="0" i="0" dirty="0">
                <a:effectLst/>
                <a:latin typeface="Gill Sans MT (Body)"/>
                <a:cs typeface="Calibri" panose="020F0502020204030204" pitchFamily="34" charset="0"/>
              </a:rPr>
              <a:t>UK: The UK is more indulgent, meaning there is a higher acceptance of personal desires and leisure. People are encouraged to enjoy life and have fun.</a:t>
            </a:r>
          </a:p>
          <a:p>
            <a:pPr marL="457200" lvl="1" indent="0" algn="l">
              <a:buNone/>
            </a:pPr>
            <a:r>
              <a:rPr lang="en-GB" sz="5200" b="0" i="0" dirty="0">
                <a:effectLst/>
                <a:latin typeface="Gill Sans MT (Body)"/>
                <a:cs typeface="Calibri" panose="020F0502020204030204" pitchFamily="34" charset="0"/>
              </a:rPr>
              <a:t>China: China leans more towards restraint, emphasising self-discipline and a more controlled approach to gratification</a:t>
            </a:r>
            <a:r>
              <a:rPr lang="en-GB" sz="5200" dirty="0">
                <a:latin typeface="Gill Sans MT (Body)"/>
                <a:cs typeface="Calibri" panose="020F0502020204030204" pitchFamily="34" charset="0"/>
              </a:rPr>
              <a:t> </a:t>
            </a:r>
            <a:r>
              <a:rPr lang="en-GB" sz="5200" b="0" i="0" dirty="0">
                <a:effectLst/>
                <a:latin typeface="Gill Sans MT (Body)"/>
                <a:cs typeface="Calibri" panose="020F0502020204030204" pitchFamily="34" charset="0"/>
              </a:rPr>
              <a:t>(</a:t>
            </a:r>
            <a:r>
              <a:rPr lang="en-GB" sz="5200" b="0" i="0" dirty="0">
                <a:solidFill>
                  <a:srgbClr val="000000"/>
                </a:solidFill>
                <a:effectLst/>
                <a:latin typeface="Gill Sans MT (Body)"/>
              </a:rPr>
              <a:t>Hofstede, 2021).</a:t>
            </a:r>
            <a:endParaRPr lang="en-GB" sz="5200" b="0" i="0" dirty="0">
              <a:solidFill>
                <a:srgbClr val="374151"/>
              </a:solidFill>
              <a:effectLst/>
              <a:latin typeface="Gill Sans MT (Body)"/>
              <a:cs typeface="Calibri" panose="020F0502020204030204" pitchFamily="34" charset="0"/>
            </a:endParaRPr>
          </a:p>
          <a:p>
            <a:pPr marL="457200" lvl="1" indent="0" algn="l">
              <a:buNone/>
            </a:pPr>
            <a:endParaRPr lang="en-GB" b="0" i="0" dirty="0">
              <a:solidFill>
                <a:srgbClr val="374151"/>
              </a:solidFill>
              <a:effectLst/>
              <a:latin typeface="Söhne"/>
            </a:endParaRPr>
          </a:p>
          <a:p>
            <a:pPr marL="457200" lvl="1" indent="0" algn="l">
              <a:buNone/>
            </a:pPr>
            <a:endParaRPr lang="en-GB" b="0" i="0" dirty="0">
              <a:solidFill>
                <a:srgbClr val="374151"/>
              </a:solidFill>
              <a:effectLst/>
              <a:latin typeface="Söhne"/>
            </a:endParaRPr>
          </a:p>
          <a:p>
            <a:endParaRPr lang="en-US" dirty="0"/>
          </a:p>
        </p:txBody>
      </p:sp>
    </p:spTree>
    <p:extLst>
      <p:ext uri="{BB962C8B-B14F-4D97-AF65-F5344CB8AC3E}">
        <p14:creationId xmlns:p14="http://schemas.microsoft.com/office/powerpoint/2010/main" val="1853988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8E43F-05E0-4509-AD02-0B03AACF1C7D}"/>
              </a:ext>
            </a:extLst>
          </p:cNvPr>
          <p:cNvSpPr>
            <a:spLocks noGrp="1"/>
          </p:cNvSpPr>
          <p:nvPr>
            <p:ph type="title"/>
          </p:nvPr>
        </p:nvSpPr>
        <p:spPr/>
        <p:txBody>
          <a:bodyPr/>
          <a:lstStyle/>
          <a:p>
            <a:r>
              <a:rPr lang="en-US" dirty="0"/>
              <a:t>recommendations </a:t>
            </a:r>
          </a:p>
        </p:txBody>
      </p:sp>
      <p:sp>
        <p:nvSpPr>
          <p:cNvPr id="3" name="Content Placeholder 2">
            <a:extLst>
              <a:ext uri="{FF2B5EF4-FFF2-40B4-BE49-F238E27FC236}">
                <a16:creationId xmlns:a16="http://schemas.microsoft.com/office/drawing/2014/main" id="{AB2849A0-BD0B-44CE-98F8-E2EE8DAC608E}"/>
              </a:ext>
            </a:extLst>
          </p:cNvPr>
          <p:cNvSpPr>
            <a:spLocks noGrp="1"/>
          </p:cNvSpPr>
          <p:nvPr>
            <p:ph idx="1"/>
          </p:nvPr>
        </p:nvSpPr>
        <p:spPr>
          <a:xfrm>
            <a:off x="1352549" y="2015732"/>
            <a:ext cx="10391775" cy="3450613"/>
          </a:xfrm>
        </p:spPr>
        <p:txBody>
          <a:bodyPr>
            <a:normAutofit fontScale="77500" lnSpcReduction="20000"/>
          </a:bodyPr>
          <a:lstStyle/>
          <a:p>
            <a:pPr marL="0" indent="0" algn="l">
              <a:buNone/>
            </a:pPr>
            <a:r>
              <a:rPr lang="en-GB" b="0" i="0" dirty="0">
                <a:effectLst/>
                <a:latin typeface="Gill Sans MT (Body)"/>
              </a:rPr>
              <a:t>Creating a successful British-Chinese joint venture requires careful planning, cultural understanding, effective communication, and a shared vision. Here are some recommendations to increase the chances of success:</a:t>
            </a:r>
          </a:p>
          <a:p>
            <a:r>
              <a:rPr lang="en-GB" b="1" i="0" dirty="0">
                <a:effectLst/>
                <a:latin typeface="Gill Sans MT (Body)"/>
              </a:rPr>
              <a:t>Cultural Awareness:</a:t>
            </a:r>
            <a:r>
              <a:rPr lang="en-GB" b="0" i="0" dirty="0">
                <a:effectLst/>
                <a:latin typeface="Gill Sans MT (Body)"/>
              </a:rPr>
              <a:t> Both parties should invest time in understanding each other's cultural norms, values, and communication styles. This will help avoid misunderstandings and build trust between the teams.</a:t>
            </a:r>
          </a:p>
          <a:p>
            <a:r>
              <a:rPr lang="en-GB" b="1" i="0" dirty="0">
                <a:effectLst/>
                <a:latin typeface="Gill Sans MT (Body)"/>
              </a:rPr>
              <a:t>Legal and Regulatory Expertise:</a:t>
            </a:r>
            <a:r>
              <a:rPr lang="en-GB" b="0" i="0" dirty="0">
                <a:effectLst/>
                <a:latin typeface="Gill Sans MT (Body)"/>
              </a:rPr>
              <a:t> Familiarise yourselves with the legal and regulatory requirements of both countries to ensure compliance and avoid any </a:t>
            </a:r>
            <a:r>
              <a:rPr lang="en-GB" b="0" i="0">
                <a:effectLst/>
                <a:latin typeface="Gill Sans MT (Body)"/>
              </a:rPr>
              <a:t>legal </a:t>
            </a:r>
            <a:r>
              <a:rPr lang="en-GB">
                <a:latin typeface="Gill Sans MT (Body)"/>
              </a:rPr>
              <a:t>wrongdoings</a:t>
            </a:r>
            <a:r>
              <a:rPr lang="en-GB" b="0" i="0" dirty="0">
                <a:effectLst/>
                <a:latin typeface="Gill Sans MT (Body)"/>
              </a:rPr>
              <a:t>. Engage legal experts who are experienced in international joint ventures.</a:t>
            </a:r>
          </a:p>
          <a:p>
            <a:r>
              <a:rPr lang="en-GB" b="1" i="0" dirty="0">
                <a:effectLst/>
                <a:latin typeface="Gill Sans MT (Body)"/>
              </a:rPr>
              <a:t>Clear and Balanced Partnership Terms:</a:t>
            </a:r>
            <a:r>
              <a:rPr lang="en-GB" b="0" i="0" dirty="0">
                <a:effectLst/>
                <a:latin typeface="Gill Sans MT (Body)"/>
              </a:rPr>
              <a:t> Establish a clear and equitable agreement that outlines each party's responsibilities, ownership stakes, profit-sharing mechanisms, decision-making processes, and dispute resolution methods.</a:t>
            </a:r>
          </a:p>
          <a:p>
            <a:r>
              <a:rPr lang="en-GB" b="1" i="0" dirty="0">
                <a:effectLst/>
                <a:latin typeface="Gill Sans MT (Body)"/>
              </a:rPr>
              <a:t>Identify Complementary Strengths:</a:t>
            </a:r>
            <a:r>
              <a:rPr lang="en-GB" b="0" i="0" dirty="0">
                <a:effectLst/>
                <a:latin typeface="Gill Sans MT (Body)"/>
              </a:rPr>
              <a:t> Understand each partner's strengths, expertise, and resources. Look for areas where the strengths of one partner can complement the weaknesses of the other, creating a synergistic advantage.</a:t>
            </a:r>
          </a:p>
          <a:p>
            <a:pPr marL="0" indent="0" algn="l">
              <a:buNone/>
            </a:pPr>
            <a:endParaRPr lang="en-GB" b="0" i="0" dirty="0">
              <a:solidFill>
                <a:srgbClr val="374151"/>
              </a:solidFill>
              <a:effectLst/>
              <a:latin typeface="Söhne"/>
            </a:endParaRPr>
          </a:p>
          <a:p>
            <a:endParaRPr lang="en-US" dirty="0"/>
          </a:p>
        </p:txBody>
      </p:sp>
    </p:spTree>
    <p:extLst>
      <p:ext uri="{BB962C8B-B14F-4D97-AF65-F5344CB8AC3E}">
        <p14:creationId xmlns:p14="http://schemas.microsoft.com/office/powerpoint/2010/main" val="1498498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FDFC4-F915-4013-66FD-121F034736B5}"/>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DBF77212-A681-DE72-2269-AE666D0D56FB}"/>
              </a:ext>
            </a:extLst>
          </p:cNvPr>
          <p:cNvSpPr>
            <a:spLocks noGrp="1"/>
          </p:cNvSpPr>
          <p:nvPr>
            <p:ph idx="1"/>
          </p:nvPr>
        </p:nvSpPr>
        <p:spPr>
          <a:xfrm>
            <a:off x="1451579" y="2015732"/>
            <a:ext cx="10207020" cy="3450613"/>
          </a:xfrm>
        </p:spPr>
        <p:txBody>
          <a:bodyPr>
            <a:normAutofit/>
          </a:bodyPr>
          <a:lstStyle/>
          <a:p>
            <a:r>
              <a:rPr lang="en-GB" sz="1600" b="1" i="0" dirty="0">
                <a:effectLst/>
                <a:latin typeface="Gill Sans MT (Body)"/>
              </a:rPr>
              <a:t>Open Communication and Trust:</a:t>
            </a:r>
            <a:r>
              <a:rPr lang="en-GB" sz="1600" b="0" i="0" dirty="0">
                <a:effectLst/>
                <a:latin typeface="Gill Sans MT (Body)"/>
              </a:rPr>
              <a:t> Establish a culture of open communication and transparency from the outset. This will help in building trust between the teams and addressing any issues that may arise promptly.</a:t>
            </a:r>
          </a:p>
          <a:p>
            <a:r>
              <a:rPr lang="en-GB" sz="1600" b="1" i="0" dirty="0">
                <a:effectLst/>
                <a:latin typeface="Gill Sans MT (Body)"/>
              </a:rPr>
              <a:t>Shared Vision and Goals:</a:t>
            </a:r>
            <a:r>
              <a:rPr lang="en-GB" sz="1600" b="0" i="0" dirty="0">
                <a:effectLst/>
                <a:latin typeface="Gill Sans MT (Body)"/>
              </a:rPr>
              <a:t> Define a shared long-term vision and specific goals for the joint venture. Having a common purpose will align efforts and keep everyone focused on the same objectives.</a:t>
            </a:r>
          </a:p>
          <a:p>
            <a:r>
              <a:rPr lang="en-GB" sz="1600" b="1" i="0" dirty="0">
                <a:effectLst/>
                <a:latin typeface="Gill Sans MT (Body)"/>
              </a:rPr>
              <a:t>Local Presence and Knowledge:</a:t>
            </a:r>
            <a:r>
              <a:rPr lang="en-GB" sz="1600" b="0" i="0" dirty="0">
                <a:effectLst/>
                <a:latin typeface="Gill Sans MT (Body)"/>
              </a:rPr>
              <a:t> If operating in China, having a strong local presence or partner with extensive knowledge of the local market can be immensely valuable. It helps navigate bureaucratic processes, cultural nuances, and customer preferences.</a:t>
            </a:r>
          </a:p>
          <a:p>
            <a:endParaRPr lang="en-GB" dirty="0"/>
          </a:p>
        </p:txBody>
      </p:sp>
    </p:spTree>
    <p:extLst>
      <p:ext uri="{BB962C8B-B14F-4D97-AF65-F5344CB8AC3E}">
        <p14:creationId xmlns:p14="http://schemas.microsoft.com/office/powerpoint/2010/main" val="2403189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69861-AC11-4308-8E9D-F58C179DCBB0}"/>
              </a:ext>
            </a:extLst>
          </p:cNvPr>
          <p:cNvSpPr>
            <a:spLocks noGrp="1"/>
          </p:cNvSpPr>
          <p:nvPr>
            <p:ph type="title"/>
          </p:nvPr>
        </p:nvSpPr>
        <p:spPr/>
        <p:txBody>
          <a:bodyPr/>
          <a:lstStyle/>
          <a:p>
            <a:r>
              <a:rPr lang="en-GB" dirty="0"/>
              <a:t>Conclusion </a:t>
            </a:r>
            <a:endParaRPr lang="en-US" dirty="0"/>
          </a:p>
        </p:txBody>
      </p:sp>
      <p:sp>
        <p:nvSpPr>
          <p:cNvPr id="3" name="Content Placeholder 2">
            <a:extLst>
              <a:ext uri="{FF2B5EF4-FFF2-40B4-BE49-F238E27FC236}">
                <a16:creationId xmlns:a16="http://schemas.microsoft.com/office/drawing/2014/main" id="{9C979006-228E-433A-B2F5-C42C4564AA20}"/>
              </a:ext>
            </a:extLst>
          </p:cNvPr>
          <p:cNvSpPr>
            <a:spLocks noGrp="1"/>
          </p:cNvSpPr>
          <p:nvPr>
            <p:ph idx="1"/>
          </p:nvPr>
        </p:nvSpPr>
        <p:spPr>
          <a:xfrm>
            <a:off x="1451579" y="2530082"/>
            <a:ext cx="9603275" cy="3450613"/>
          </a:xfrm>
        </p:spPr>
        <p:txBody>
          <a:bodyPr/>
          <a:lstStyle/>
          <a:p>
            <a:r>
              <a:rPr lang="en-GB" sz="1800" dirty="0">
                <a:effectLst/>
                <a:latin typeface="Gill Sans MT (Body)"/>
                <a:ea typeface="Calibri" panose="020F0502020204030204" pitchFamily="34" charset="0"/>
                <a:cs typeface="Times New Roman" panose="02020603050405020304" pitchFamily="18" charset="0"/>
              </a:rPr>
              <a:t>To ensure the success of a UK-China joint venture, it is crucial to conduct thorough market research, establish clear communication channels, define roles and responsibilities, and have a well-structured agreement in place that addresses potential challenges and disagreements. Consulting with legal and business experts experienced in international joint ventures can also be beneficial.</a:t>
            </a:r>
          </a:p>
          <a:p>
            <a:endParaRPr lang="en-US" dirty="0"/>
          </a:p>
        </p:txBody>
      </p:sp>
    </p:spTree>
    <p:extLst>
      <p:ext uri="{BB962C8B-B14F-4D97-AF65-F5344CB8AC3E}">
        <p14:creationId xmlns:p14="http://schemas.microsoft.com/office/powerpoint/2010/main" val="3463758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41C73-150A-4E11-BC01-28DADF439E02}"/>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3D75DF94-09CA-4A6A-A0A1-303E0567FE8A}"/>
              </a:ext>
            </a:extLst>
          </p:cNvPr>
          <p:cNvSpPr>
            <a:spLocks noGrp="1"/>
          </p:cNvSpPr>
          <p:nvPr>
            <p:ph idx="1"/>
          </p:nvPr>
        </p:nvSpPr>
        <p:spPr>
          <a:xfrm>
            <a:off x="314324" y="2006207"/>
            <a:ext cx="11877675" cy="3927868"/>
          </a:xfrm>
        </p:spPr>
        <p:txBody>
          <a:bodyPr>
            <a:normAutofit fontScale="92500" lnSpcReduction="20000"/>
          </a:bodyPr>
          <a:lstStyle/>
          <a:p>
            <a:pPr marL="342900" indent="-342900">
              <a:lnSpc>
                <a:spcPct val="150000"/>
              </a:lnSpc>
              <a:buFont typeface="+mj-lt"/>
              <a:buAutoNum type="arabicPeriod"/>
            </a:pPr>
            <a:r>
              <a:rPr lang="en-GB" sz="1400" dirty="0">
                <a:effectLst/>
                <a:latin typeface="Gill Sans MT (Body)"/>
              </a:rPr>
              <a:t>Hofstede, G. (2021). </a:t>
            </a:r>
            <a:r>
              <a:rPr lang="en-GB" sz="1400" dirty="0" err="1">
                <a:effectLst/>
                <a:latin typeface="Gill Sans MT (Body)"/>
              </a:rPr>
              <a:t>Dimensionalizing</a:t>
            </a:r>
            <a:r>
              <a:rPr lang="en-GB" sz="1400" dirty="0">
                <a:effectLst/>
                <a:latin typeface="Gill Sans MT (Body)"/>
              </a:rPr>
              <a:t> cultures: The </a:t>
            </a:r>
            <a:r>
              <a:rPr lang="en-GB" sz="1400" dirty="0" err="1">
                <a:effectLst/>
                <a:latin typeface="Gill Sans MT (Body)"/>
              </a:rPr>
              <a:t>hofstede</a:t>
            </a:r>
            <a:r>
              <a:rPr lang="en-GB" sz="1400" dirty="0">
                <a:effectLst/>
                <a:latin typeface="Gill Sans MT (Body)"/>
              </a:rPr>
              <a:t> model in context. </a:t>
            </a:r>
            <a:r>
              <a:rPr lang="en-GB" sz="1400" i="1" dirty="0">
                <a:effectLst/>
                <a:latin typeface="Gill Sans MT (Body)"/>
              </a:rPr>
              <a:t>Online Readings in Psychology and Culture</a:t>
            </a:r>
            <a:r>
              <a:rPr lang="en-GB" sz="1400" dirty="0">
                <a:effectLst/>
                <a:latin typeface="Gill Sans MT (Body)"/>
              </a:rPr>
              <a:t>, 2(1), pp.1–26. </a:t>
            </a:r>
            <a:r>
              <a:rPr lang="en-GB" sz="1400" dirty="0" err="1">
                <a:effectLst/>
                <a:latin typeface="Gill Sans MT (Body)"/>
              </a:rPr>
              <a:t>doi:https</a:t>
            </a:r>
            <a:r>
              <a:rPr lang="en-GB" sz="1400" dirty="0">
                <a:effectLst/>
                <a:latin typeface="Gill Sans MT (Body)"/>
              </a:rPr>
              <a:t>://doi.org/10.9707/2307-0919.1014.</a:t>
            </a:r>
          </a:p>
          <a:p>
            <a:pPr marL="342900" indent="-342900">
              <a:lnSpc>
                <a:spcPct val="150000"/>
              </a:lnSpc>
              <a:buFont typeface="+mj-lt"/>
              <a:buAutoNum type="arabicPeriod"/>
            </a:pPr>
            <a:r>
              <a:rPr lang="en-GB" sz="1400" dirty="0">
                <a:effectLst/>
                <a:latin typeface="Gill Sans MT (Body)"/>
              </a:rPr>
              <a:t>Lily (2021). </a:t>
            </a:r>
            <a:r>
              <a:rPr lang="en-GB" sz="1400" i="1" dirty="0">
                <a:effectLst/>
                <a:latin typeface="Gill Sans MT (Body)"/>
              </a:rPr>
              <a:t>Chinese Etiquette — Do’s and Don’ts in China</a:t>
            </a:r>
            <a:r>
              <a:rPr lang="en-GB" sz="1400" dirty="0">
                <a:effectLst/>
                <a:latin typeface="Gill Sans MT (Body)"/>
              </a:rPr>
              <a:t>. [online] China Highlights. Available at: https://www.chinahighlights.com/travelguide/guidebook/etiquette.htm [Accessed 21 Jul. 2023].</a:t>
            </a:r>
          </a:p>
          <a:p>
            <a:pPr marL="342900" indent="-342900">
              <a:lnSpc>
                <a:spcPct val="150000"/>
              </a:lnSpc>
              <a:buFont typeface="+mj-lt"/>
              <a:buAutoNum type="arabicPeriod"/>
            </a:pPr>
            <a:r>
              <a:rPr lang="en-GB" sz="1400" dirty="0" err="1">
                <a:effectLst/>
                <a:latin typeface="Gill Sans MT (Body)"/>
              </a:rPr>
              <a:t>Temelkova</a:t>
            </a:r>
            <a:r>
              <a:rPr lang="en-GB" sz="1400" dirty="0">
                <a:effectLst/>
                <a:latin typeface="Gill Sans MT (Body)"/>
              </a:rPr>
              <a:t>, K. (2021). </a:t>
            </a:r>
            <a:r>
              <a:rPr lang="en-GB" sz="1400" i="1" dirty="0">
                <a:effectLst/>
                <a:latin typeface="Gill Sans MT (Body)"/>
              </a:rPr>
              <a:t>Doing Business in China: The Cultural Differences You Need to Know</a:t>
            </a:r>
            <a:r>
              <a:rPr lang="en-GB" sz="1400" dirty="0">
                <a:effectLst/>
                <a:latin typeface="Gill Sans MT (Body)"/>
              </a:rPr>
              <a:t>. [online] Milestone Localization. Available at: https://www.milestoneloc.com/doing-business-in-china-the-cultural-differences-you-need-to-know/ [Accessed 20 Jul. 2023].</a:t>
            </a:r>
          </a:p>
          <a:p>
            <a:pPr marL="342900" indent="-342900">
              <a:lnSpc>
                <a:spcPct val="150000"/>
              </a:lnSpc>
              <a:buFont typeface="+mj-lt"/>
              <a:buAutoNum type="arabicPeriod"/>
            </a:pPr>
            <a:r>
              <a:rPr lang="en-GB" sz="1400" dirty="0" err="1">
                <a:effectLst/>
                <a:latin typeface="Gill Sans MT (Body)"/>
              </a:rPr>
              <a:t>Traquandi</a:t>
            </a:r>
            <a:r>
              <a:rPr lang="en-GB" sz="1400" dirty="0">
                <a:effectLst/>
                <a:latin typeface="Gill Sans MT (Body)"/>
              </a:rPr>
              <a:t>, L. (2016). </a:t>
            </a:r>
            <a:r>
              <a:rPr lang="en-GB" sz="1400" i="1" dirty="0">
                <a:effectLst/>
                <a:latin typeface="Gill Sans MT (Body)"/>
              </a:rPr>
              <a:t>The three classic schools for intercultural management 2.The western, Indian and Chinese vision of the world</a:t>
            </a:r>
            <a:r>
              <a:rPr lang="en-GB" sz="1400" dirty="0">
                <a:effectLst/>
                <a:latin typeface="Gill Sans MT (Body)"/>
              </a:rPr>
              <a:t>. [online] Available at: https://my.liuc.it/MatSup/2016/A86047/3%20Multicultural%20schools.pdf [Accessed 20 Jul. 2023].</a:t>
            </a:r>
          </a:p>
          <a:p>
            <a:pPr marL="342900" indent="-342900">
              <a:lnSpc>
                <a:spcPct val="150000"/>
              </a:lnSpc>
              <a:buFont typeface="+mj-lt"/>
              <a:buAutoNum type="arabicPeriod"/>
            </a:pPr>
            <a:r>
              <a:rPr lang="en-GB" sz="1400" dirty="0">
                <a:effectLst/>
                <a:latin typeface="Gill Sans MT (Body)"/>
              </a:rPr>
              <a:t>Warburton, K. (2019). </a:t>
            </a:r>
            <a:r>
              <a:rPr lang="en-GB" sz="1400" i="1" dirty="0">
                <a:effectLst/>
                <a:latin typeface="Gill Sans MT (Body)"/>
              </a:rPr>
              <a:t>Cultural Awareness Training China | Global Business Culture</a:t>
            </a:r>
            <a:r>
              <a:rPr lang="en-GB" sz="1400" dirty="0">
                <a:effectLst/>
                <a:latin typeface="Gill Sans MT (Body)"/>
              </a:rPr>
              <a:t>. [online] www.globalbusinessculture.com. Available at: https://www.globalbusinessculture.com/cultural-awareness/training-china/ [Accessed 21 Jul. 2023].</a:t>
            </a:r>
          </a:p>
          <a:p>
            <a:pPr marL="342900" indent="-342900">
              <a:lnSpc>
                <a:spcPct val="150000"/>
              </a:lnSpc>
              <a:buFont typeface="+mj-lt"/>
              <a:buAutoNum type="arabicPeriod"/>
            </a:pPr>
            <a:r>
              <a:rPr lang="en-GB" sz="1400" dirty="0">
                <a:effectLst/>
                <a:latin typeface="Gill Sans MT (Body)"/>
              </a:rPr>
              <a:t>Wong Chi, V. (2016). </a:t>
            </a:r>
            <a:r>
              <a:rPr lang="en-GB" sz="1400" i="1" dirty="0">
                <a:effectLst/>
                <a:latin typeface="Gill Sans MT (Body)"/>
              </a:rPr>
              <a:t>The Role of Cultural Differences in Business Communications</a:t>
            </a:r>
            <a:r>
              <a:rPr lang="en-GB" sz="1400" dirty="0">
                <a:effectLst/>
                <a:latin typeface="Gill Sans MT (Body)"/>
              </a:rPr>
              <a:t>. [online] China Business Knowledge. Available at: https://cbk.bschool.cuhk.edu.hk/the-role-of-cultural-differences-in-business-communications/#:~:text=According%20to%20Geert%20Hofstede%2C%20the [Accessed 21 Jul. 2023].</a:t>
            </a:r>
          </a:p>
          <a:p>
            <a:endParaRPr lang="en-GB" sz="900" dirty="0"/>
          </a:p>
        </p:txBody>
      </p:sp>
    </p:spTree>
    <p:extLst>
      <p:ext uri="{BB962C8B-B14F-4D97-AF65-F5344CB8AC3E}">
        <p14:creationId xmlns:p14="http://schemas.microsoft.com/office/powerpoint/2010/main" val="413862013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614</TotalTime>
  <Words>2193</Words>
  <Application>Microsoft Office PowerPoint</Application>
  <PresentationFormat>Widescreen</PresentationFormat>
  <Paragraphs>103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Gill Sans MT</vt:lpstr>
      <vt:lpstr>Gill Sans MT (Body)</vt:lpstr>
      <vt:lpstr>Söhne</vt:lpstr>
      <vt:lpstr>Gallery</vt:lpstr>
      <vt:lpstr> Dunelm Group PLC Joint Venture in China   Bianca Paunescu - 2024896  international business communications</vt:lpstr>
      <vt:lpstr>Main content</vt:lpstr>
      <vt:lpstr>OVERVIEW</vt:lpstr>
      <vt:lpstr>Introduction TO the Chinese culture </vt:lpstr>
      <vt:lpstr>Introduction TO the Chinese culture </vt:lpstr>
      <vt:lpstr>Advantages of joint  ventures </vt:lpstr>
      <vt:lpstr>Challenges of JOINT  VENTURES</vt:lpstr>
      <vt:lpstr>Cultural sensitivity in China</vt:lpstr>
      <vt:lpstr>Cultural sensitivity in China</vt:lpstr>
      <vt:lpstr>Hofstede cultural Dimensions: UK and China </vt:lpstr>
      <vt:lpstr>Hofstede cultural Dimensions: UK and China </vt:lpstr>
      <vt:lpstr>recommendations </vt:lpstr>
      <vt:lpstr>RECOMMENDATIONS</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the presentation, your name and ID, and module </dc:title>
  <dc:creator>Husam Helmi</dc:creator>
  <cp:lastModifiedBy>Bianca Paunescu</cp:lastModifiedBy>
  <cp:revision>3</cp:revision>
  <dcterms:created xsi:type="dcterms:W3CDTF">2020-10-29T12:05:35Z</dcterms:created>
  <dcterms:modified xsi:type="dcterms:W3CDTF">2023-07-28T08:04:01Z</dcterms:modified>
</cp:coreProperties>
</file>