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3.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notesMasterIdLst>
    <p:notesMasterId r:id="rId22"/>
  </p:notesMasterIdLst>
  <p:handoutMasterIdLst>
    <p:handoutMasterId r:id="rId23"/>
  </p:handoutMasterIdLst>
  <p:sldIdLst>
    <p:sldId id="274" r:id="rId3"/>
    <p:sldId id="258" r:id="rId4"/>
    <p:sldId id="276" r:id="rId5"/>
    <p:sldId id="261" r:id="rId6"/>
    <p:sldId id="262" r:id="rId7"/>
    <p:sldId id="259" r:id="rId8"/>
    <p:sldId id="263" r:id="rId9"/>
    <p:sldId id="264" r:id="rId10"/>
    <p:sldId id="265" r:id="rId11"/>
    <p:sldId id="268" r:id="rId12"/>
    <p:sldId id="267" r:id="rId13"/>
    <p:sldId id="270" r:id="rId14"/>
    <p:sldId id="271" r:id="rId15"/>
    <p:sldId id="278" r:id="rId16"/>
    <p:sldId id="266" r:id="rId17"/>
    <p:sldId id="273" r:id="rId18"/>
    <p:sldId id="269" r:id="rId19"/>
    <p:sldId id="272" r:id="rId20"/>
    <p:sldId id="277"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IqB34uNXzyMeQIgiuCIhBw==" hashData="o3hVEfAwL62ME9Of9K9wN5y5w3CWa7qpjybszAqGacByIvktuaLaIczuhyOJGj96b7z4+0ci5O914B69jy1RlQ=="/>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72F0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69497" autoAdjust="0"/>
  </p:normalViewPr>
  <p:slideViewPr>
    <p:cSldViewPr snapToGrid="0">
      <p:cViewPr varScale="1">
        <p:scale>
          <a:sx n="70" d="100"/>
          <a:sy n="70" d="100"/>
        </p:scale>
        <p:origin x="522" y="72"/>
      </p:cViewPr>
      <p:guideLst/>
    </p:cSldViewPr>
  </p:slideViewPr>
  <p:outlineViewPr>
    <p:cViewPr>
      <p:scale>
        <a:sx n="33" d="100"/>
        <a:sy n="33" d="100"/>
      </p:scale>
      <p:origin x="0" y="0"/>
    </p:cViewPr>
  </p:outlineViewPr>
  <p:notesTextViewPr>
    <p:cViewPr>
      <p:scale>
        <a:sx n="3" d="2"/>
        <a:sy n="3" d="2"/>
      </p:scale>
      <p:origin x="0" y="0"/>
    </p:cViewPr>
  </p:notesTextViewPr>
  <p:sorterViewPr>
    <p:cViewPr>
      <p:scale>
        <a:sx n="100" d="100"/>
        <a:sy n="100" d="100"/>
      </p:scale>
      <p:origin x="0" y="-522"/>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theme" Target="theme/theme1.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handoutMaster" Target="handoutMasters/handoutMaster1.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notesMaster" Target="notesMasters/notesMaster1.xml"/><Relationship Id="rId27" Type="http://schemas.openxmlformats.org/officeDocument/2006/relationships/tableStyles" Target="tableStyles.xml"/></Relationships>
</file>

<file path=ppt/diagrams/_rels/data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image" Target="../media/image7.jpeg"/></Relationships>
</file>

<file path=ppt/diagrams/_rels/data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image" Target="../media/image10.jpeg"/></Relationships>
</file>

<file path=ppt/diagrams/_rels/drawing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image" Target="../media/image7.jpeg"/></Relationships>
</file>

<file path=ppt/diagrams/_rels/drawing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image" Target="../media/image10.jpe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04D647C-FC64-4CDA-8F99-2BCAEB12A996}" type="doc">
      <dgm:prSet loTypeId="urn:microsoft.com/office/officeart/2005/8/layout/lProcess3" loCatId="process" qsTypeId="urn:microsoft.com/office/officeart/2005/8/quickstyle/simple1" qsCatId="simple" csTypeId="urn:microsoft.com/office/officeart/2005/8/colors/accent2_2" csCatId="accent2" phldr="1"/>
      <dgm:spPr/>
      <dgm:t>
        <a:bodyPr/>
        <a:lstStyle/>
        <a:p>
          <a:endParaRPr lang="en-AS"/>
        </a:p>
      </dgm:t>
    </dgm:pt>
    <dgm:pt modelId="{24A2F9B9-E626-4ED6-BD67-1F4017AD5755}">
      <dgm:prSet phldrT="[Text]"/>
      <dgm:spPr>
        <a:solidFill>
          <a:schemeClr val="tx2">
            <a:lumMod val="60000"/>
            <a:lumOff val="40000"/>
          </a:schemeClr>
        </a:solidFill>
        <a:ln>
          <a:extLst>
            <a:ext uri="{C807C97D-BFC1-408E-A445-0C87EB9F89A2}">
              <ask:lineSketchStyleProps xmlns:ask="http://schemas.microsoft.com/office/drawing/2018/sketchyshapes">
                <ask:type>
                  <ask:lineSketchScribble/>
                </ask:type>
              </ask:lineSketchStyleProps>
            </a:ext>
          </a:extLst>
        </a:ln>
      </dgm:spPr>
      <dgm:t>
        <a:bodyPr/>
        <a:lstStyle/>
        <a:p>
          <a:r>
            <a:rPr lang="en-GB" b="1" dirty="0">
              <a:solidFill>
                <a:schemeClr val="tx1"/>
              </a:solidFill>
            </a:rPr>
            <a:t>Lost Person</a:t>
          </a:r>
          <a:endParaRPr lang="en-AS" dirty="0">
            <a:solidFill>
              <a:schemeClr val="tx1"/>
            </a:solidFill>
          </a:endParaRPr>
        </a:p>
      </dgm:t>
    </dgm:pt>
    <dgm:pt modelId="{9EEF9A27-41DC-49D1-806F-4B1C71A259FD}" type="parTrans" cxnId="{0A27C85D-AF04-4ADB-AE7D-11DA40EF12FD}">
      <dgm:prSet/>
      <dgm:spPr/>
      <dgm:t>
        <a:bodyPr/>
        <a:lstStyle/>
        <a:p>
          <a:endParaRPr lang="en-AS"/>
        </a:p>
      </dgm:t>
    </dgm:pt>
    <dgm:pt modelId="{EB399232-4712-4AFF-A445-FA8932E16048}" type="sibTrans" cxnId="{0A27C85D-AF04-4ADB-AE7D-11DA40EF12FD}">
      <dgm:prSet/>
      <dgm:spPr/>
      <dgm:t>
        <a:bodyPr/>
        <a:lstStyle/>
        <a:p>
          <a:endParaRPr lang="en-AS"/>
        </a:p>
      </dgm:t>
    </dgm:pt>
    <dgm:pt modelId="{836C9CC1-8983-441C-B285-470630D1EDDB}">
      <dgm:prSet phldrT="[Text]"/>
      <dgm:spPr>
        <a:solidFill>
          <a:schemeClr val="accent1">
            <a:lumMod val="40000"/>
            <a:lumOff val="60000"/>
            <a:alpha val="90000"/>
          </a:schemeClr>
        </a:solidFill>
        <a:ln>
          <a:solidFill>
            <a:schemeClr val="tx1">
              <a:alpha val="90000"/>
            </a:schemeClr>
          </a:solidFill>
        </a:ln>
      </dgm:spPr>
      <dgm:t>
        <a:bodyPr/>
        <a:lstStyle/>
        <a:p>
          <a:r>
            <a:rPr lang="en-GB" b="0" dirty="0"/>
            <a:t>This is a person who is temporarily disorientated &amp; would wish to be found</a:t>
          </a:r>
          <a:endParaRPr lang="en-AS" b="0" dirty="0"/>
        </a:p>
      </dgm:t>
    </dgm:pt>
    <dgm:pt modelId="{FD674356-1552-4AB6-9058-47CB1DC0853D}" type="parTrans" cxnId="{0245F114-8C2D-4FED-A461-741FC9A28024}">
      <dgm:prSet/>
      <dgm:spPr/>
      <dgm:t>
        <a:bodyPr/>
        <a:lstStyle/>
        <a:p>
          <a:endParaRPr lang="en-AS"/>
        </a:p>
      </dgm:t>
    </dgm:pt>
    <dgm:pt modelId="{08A9EFAD-847F-4D2B-B80A-B02D47F5CB9E}" type="sibTrans" cxnId="{0245F114-8C2D-4FED-A461-741FC9A28024}">
      <dgm:prSet/>
      <dgm:spPr/>
      <dgm:t>
        <a:bodyPr/>
        <a:lstStyle/>
        <a:p>
          <a:endParaRPr lang="en-AS"/>
        </a:p>
      </dgm:t>
    </dgm:pt>
    <dgm:pt modelId="{5AE134FE-34B0-4376-AB57-88EDB5A214FE}">
      <dgm:prSet phldrT="[Text]"/>
      <dgm:spPr>
        <a:solidFill>
          <a:schemeClr val="accent1">
            <a:lumMod val="40000"/>
            <a:lumOff val="60000"/>
            <a:alpha val="90000"/>
          </a:schemeClr>
        </a:solidFill>
        <a:ln>
          <a:solidFill>
            <a:schemeClr val="tx1">
              <a:alpha val="90000"/>
            </a:schemeClr>
          </a:solidFill>
        </a:ln>
      </dgm:spPr>
      <dgm:t>
        <a:bodyPr/>
        <a:lstStyle/>
        <a:p>
          <a:r>
            <a:rPr lang="en-GB" b="0" dirty="0"/>
            <a:t>e.g. someone who has gone walking &amp; does not know where they are</a:t>
          </a:r>
          <a:endParaRPr lang="en-AS" b="0" dirty="0"/>
        </a:p>
      </dgm:t>
    </dgm:pt>
    <dgm:pt modelId="{D3D993BA-A97C-4B22-ADAD-DA097A2BCB7B}" type="parTrans" cxnId="{BAED630B-7B79-41C4-AEA3-0E63173E2406}">
      <dgm:prSet/>
      <dgm:spPr/>
      <dgm:t>
        <a:bodyPr/>
        <a:lstStyle/>
        <a:p>
          <a:endParaRPr lang="en-AS"/>
        </a:p>
      </dgm:t>
    </dgm:pt>
    <dgm:pt modelId="{49BE17FD-FA9E-4D90-AEA1-B74A1B2E9940}" type="sibTrans" cxnId="{BAED630B-7B79-41C4-AEA3-0E63173E2406}">
      <dgm:prSet/>
      <dgm:spPr/>
      <dgm:t>
        <a:bodyPr/>
        <a:lstStyle/>
        <a:p>
          <a:endParaRPr lang="en-AS"/>
        </a:p>
      </dgm:t>
    </dgm:pt>
    <dgm:pt modelId="{0D8EFAA2-F79A-431B-A1D0-D611F7930960}">
      <dgm:prSet phldrT="[Text]"/>
      <dgm:spPr>
        <a:solidFill>
          <a:schemeClr val="tx2">
            <a:lumMod val="60000"/>
            <a:lumOff val="40000"/>
          </a:schemeClr>
        </a:solidFill>
        <a:ln>
          <a:extLst>
            <a:ext uri="{C807C97D-BFC1-408E-A445-0C87EB9F89A2}">
              <ask:lineSketchStyleProps xmlns:ask="http://schemas.microsoft.com/office/drawing/2018/sketchyshapes">
                <ask:type>
                  <ask:lineSketchScribble/>
                </ask:type>
              </ask:lineSketchStyleProps>
            </a:ext>
          </a:extLst>
        </a:ln>
      </dgm:spPr>
      <dgm:t>
        <a:bodyPr/>
        <a:lstStyle/>
        <a:p>
          <a:r>
            <a:rPr lang="en-GB" b="1" dirty="0">
              <a:solidFill>
                <a:schemeClr val="tx1"/>
              </a:solidFill>
            </a:rPr>
            <a:t>Missing Person who has voluntarily gone missing</a:t>
          </a:r>
          <a:endParaRPr lang="en-AS" dirty="0">
            <a:solidFill>
              <a:schemeClr val="tx1"/>
            </a:solidFill>
          </a:endParaRPr>
        </a:p>
      </dgm:t>
    </dgm:pt>
    <dgm:pt modelId="{DD81F389-5D38-484A-8951-B3B1A62D07BD}" type="parTrans" cxnId="{D06C94B7-012E-40C0-A4E1-A01391CB5D79}">
      <dgm:prSet/>
      <dgm:spPr/>
      <dgm:t>
        <a:bodyPr/>
        <a:lstStyle/>
        <a:p>
          <a:endParaRPr lang="en-AS"/>
        </a:p>
      </dgm:t>
    </dgm:pt>
    <dgm:pt modelId="{F16F52ED-8BA6-4F5E-93A0-164010905D69}" type="sibTrans" cxnId="{D06C94B7-012E-40C0-A4E1-A01391CB5D79}">
      <dgm:prSet/>
      <dgm:spPr/>
      <dgm:t>
        <a:bodyPr/>
        <a:lstStyle/>
        <a:p>
          <a:endParaRPr lang="en-AS"/>
        </a:p>
      </dgm:t>
    </dgm:pt>
    <dgm:pt modelId="{A8EBBC52-DFBF-4D10-A290-023C9D5D60C4}">
      <dgm:prSet phldrT="[Text]"/>
      <dgm:spPr>
        <a:solidFill>
          <a:schemeClr val="tx2">
            <a:lumMod val="20000"/>
            <a:lumOff val="80000"/>
            <a:alpha val="90000"/>
          </a:schemeClr>
        </a:solidFill>
        <a:ln>
          <a:solidFill>
            <a:schemeClr val="tx1">
              <a:alpha val="90000"/>
            </a:schemeClr>
          </a:solidFill>
        </a:ln>
      </dgm:spPr>
      <dgm:t>
        <a:bodyPr/>
        <a:lstStyle/>
        <a:p>
          <a:r>
            <a:rPr lang="en-GB" b="0" dirty="0"/>
            <a:t>This is someone who has control over their actions &amp; who has decided upon a course of action</a:t>
          </a:r>
          <a:endParaRPr lang="en-AS" b="0" dirty="0"/>
        </a:p>
      </dgm:t>
    </dgm:pt>
    <dgm:pt modelId="{67C12AAC-F4BA-4FC0-A5F0-0B807E1AAA86}" type="parTrans" cxnId="{C785B1BB-4608-4A93-A3AF-667BA47B9FDA}">
      <dgm:prSet/>
      <dgm:spPr/>
      <dgm:t>
        <a:bodyPr/>
        <a:lstStyle/>
        <a:p>
          <a:endParaRPr lang="en-AS"/>
        </a:p>
      </dgm:t>
    </dgm:pt>
    <dgm:pt modelId="{C4DE0935-8FF0-4ED9-8CA1-7F125793C71A}" type="sibTrans" cxnId="{C785B1BB-4608-4A93-A3AF-667BA47B9FDA}">
      <dgm:prSet/>
      <dgm:spPr/>
      <dgm:t>
        <a:bodyPr/>
        <a:lstStyle/>
        <a:p>
          <a:endParaRPr lang="en-AS"/>
        </a:p>
      </dgm:t>
    </dgm:pt>
    <dgm:pt modelId="{478A3DE5-457C-4685-A03E-417544CF9DD3}">
      <dgm:prSet phldrT="[Text]"/>
      <dgm:spPr>
        <a:solidFill>
          <a:schemeClr val="tx2">
            <a:lumMod val="20000"/>
            <a:lumOff val="80000"/>
            <a:alpha val="90000"/>
          </a:schemeClr>
        </a:solidFill>
        <a:ln>
          <a:solidFill>
            <a:schemeClr val="tx1">
              <a:alpha val="90000"/>
            </a:schemeClr>
          </a:solidFill>
        </a:ln>
      </dgm:spPr>
      <dgm:t>
        <a:bodyPr/>
        <a:lstStyle/>
        <a:p>
          <a:r>
            <a:rPr lang="en-GB" b="0" dirty="0"/>
            <a:t>e.g. wishes to leave home or commit suicide</a:t>
          </a:r>
          <a:endParaRPr lang="en-AS" b="0" dirty="0"/>
        </a:p>
      </dgm:t>
    </dgm:pt>
    <dgm:pt modelId="{7B85C8AA-6BBC-40B5-810E-2FDA2F14B6A5}" type="parTrans" cxnId="{6E1CCD45-5D61-401C-9517-C76A10E85999}">
      <dgm:prSet/>
      <dgm:spPr/>
      <dgm:t>
        <a:bodyPr/>
        <a:lstStyle/>
        <a:p>
          <a:endParaRPr lang="en-AS"/>
        </a:p>
      </dgm:t>
    </dgm:pt>
    <dgm:pt modelId="{912C4991-197F-4A40-84AE-A23744530412}" type="sibTrans" cxnId="{6E1CCD45-5D61-401C-9517-C76A10E85999}">
      <dgm:prSet/>
      <dgm:spPr/>
      <dgm:t>
        <a:bodyPr/>
        <a:lstStyle/>
        <a:p>
          <a:endParaRPr lang="en-AS"/>
        </a:p>
      </dgm:t>
    </dgm:pt>
    <dgm:pt modelId="{B788091D-73B0-4D12-B658-1E0893327402}">
      <dgm:prSet phldrT="[Text]"/>
      <dgm:spPr>
        <a:solidFill>
          <a:schemeClr val="tx2">
            <a:lumMod val="60000"/>
            <a:lumOff val="40000"/>
          </a:schemeClr>
        </a:solidFill>
        <a:ln>
          <a:extLst>
            <a:ext uri="{C807C97D-BFC1-408E-A445-0C87EB9F89A2}">
              <ask:lineSketchStyleProps xmlns:ask="http://schemas.microsoft.com/office/drawing/2018/sketchyshapes">
                <ask:type>
                  <ask:lineSketchScribble/>
                </ask:type>
              </ask:lineSketchStyleProps>
            </a:ext>
          </a:extLst>
        </a:ln>
      </dgm:spPr>
      <dgm:t>
        <a:bodyPr/>
        <a:lstStyle/>
        <a:p>
          <a:r>
            <a:rPr lang="en-GB" b="1" dirty="0">
              <a:solidFill>
                <a:schemeClr val="tx1"/>
              </a:solidFill>
            </a:rPr>
            <a:t>Missing Person under the influence of a third party</a:t>
          </a:r>
          <a:endParaRPr lang="en-AS" dirty="0">
            <a:solidFill>
              <a:schemeClr val="tx1"/>
            </a:solidFill>
          </a:endParaRPr>
        </a:p>
      </dgm:t>
    </dgm:pt>
    <dgm:pt modelId="{E7EAE35D-35A8-4FC8-B45E-E3E073D77843}" type="parTrans" cxnId="{016EFFD1-A4CD-42BF-BA6B-AFCB09382186}">
      <dgm:prSet/>
      <dgm:spPr/>
      <dgm:t>
        <a:bodyPr/>
        <a:lstStyle/>
        <a:p>
          <a:endParaRPr lang="en-AS"/>
        </a:p>
      </dgm:t>
    </dgm:pt>
    <dgm:pt modelId="{1769ACF5-C8AD-4EAF-9EF5-C7330CBC1CCF}" type="sibTrans" cxnId="{016EFFD1-A4CD-42BF-BA6B-AFCB09382186}">
      <dgm:prSet/>
      <dgm:spPr/>
      <dgm:t>
        <a:bodyPr/>
        <a:lstStyle/>
        <a:p>
          <a:endParaRPr lang="en-AS"/>
        </a:p>
      </dgm:t>
    </dgm:pt>
    <dgm:pt modelId="{D2E165C4-332E-4713-82A2-AB2AE185ABDE}">
      <dgm:prSet phldrT="[Text]"/>
      <dgm:spPr>
        <a:solidFill>
          <a:schemeClr val="accent1">
            <a:lumMod val="60000"/>
            <a:lumOff val="40000"/>
            <a:alpha val="90000"/>
          </a:schemeClr>
        </a:solidFill>
        <a:ln>
          <a:solidFill>
            <a:schemeClr val="tx1">
              <a:alpha val="90000"/>
            </a:schemeClr>
          </a:solidFill>
        </a:ln>
      </dgm:spPr>
      <dgm:t>
        <a:bodyPr/>
        <a:lstStyle/>
        <a:p>
          <a:r>
            <a:rPr lang="en-GB" b="0" dirty="0"/>
            <a:t>Someone who has gone missing against their will</a:t>
          </a:r>
          <a:endParaRPr lang="en-AS" b="0" dirty="0"/>
        </a:p>
      </dgm:t>
    </dgm:pt>
    <dgm:pt modelId="{731871D7-CBFE-42FE-B1C6-E63AC0A6CFCC}" type="parTrans" cxnId="{62D96CFE-60DC-4EBE-A8A8-AAC80DB69675}">
      <dgm:prSet/>
      <dgm:spPr/>
      <dgm:t>
        <a:bodyPr/>
        <a:lstStyle/>
        <a:p>
          <a:endParaRPr lang="en-AS"/>
        </a:p>
      </dgm:t>
    </dgm:pt>
    <dgm:pt modelId="{05CE0A89-8BE0-46EC-8591-15CBD9EB06BF}" type="sibTrans" cxnId="{62D96CFE-60DC-4EBE-A8A8-AAC80DB69675}">
      <dgm:prSet/>
      <dgm:spPr/>
      <dgm:t>
        <a:bodyPr/>
        <a:lstStyle/>
        <a:p>
          <a:endParaRPr lang="en-AS"/>
        </a:p>
      </dgm:t>
    </dgm:pt>
    <dgm:pt modelId="{3C3F9865-63CF-4CF3-9ACB-65E5DBE1E3F7}">
      <dgm:prSet phldrT="[Text]"/>
      <dgm:spPr>
        <a:solidFill>
          <a:schemeClr val="accent1">
            <a:lumMod val="60000"/>
            <a:lumOff val="40000"/>
            <a:alpha val="90000"/>
          </a:schemeClr>
        </a:solidFill>
        <a:ln>
          <a:solidFill>
            <a:schemeClr val="tx1">
              <a:alpha val="90000"/>
            </a:schemeClr>
          </a:solidFill>
        </a:ln>
      </dgm:spPr>
      <dgm:t>
        <a:bodyPr/>
        <a:lstStyle/>
        <a:p>
          <a:r>
            <a:rPr lang="en-GB" b="1" dirty="0"/>
            <a:t>e.g. abduction or murder victim</a:t>
          </a:r>
          <a:endParaRPr lang="en-AS" b="1" dirty="0"/>
        </a:p>
      </dgm:t>
    </dgm:pt>
    <dgm:pt modelId="{B8B2D776-F1F8-470B-A5DF-FC60123882D5}" type="parTrans" cxnId="{7E1B8687-BB35-47F6-9B47-45B25D4C3006}">
      <dgm:prSet/>
      <dgm:spPr/>
      <dgm:t>
        <a:bodyPr/>
        <a:lstStyle/>
        <a:p>
          <a:endParaRPr lang="en-AS"/>
        </a:p>
      </dgm:t>
    </dgm:pt>
    <dgm:pt modelId="{793C8EB8-0B64-465B-9544-6B2FDB636F77}" type="sibTrans" cxnId="{7E1B8687-BB35-47F6-9B47-45B25D4C3006}">
      <dgm:prSet/>
      <dgm:spPr/>
      <dgm:t>
        <a:bodyPr/>
        <a:lstStyle/>
        <a:p>
          <a:endParaRPr lang="en-AS"/>
        </a:p>
      </dgm:t>
    </dgm:pt>
    <dgm:pt modelId="{B5217F07-7E13-4DB7-90CD-A2FA11DAFADC}" type="pres">
      <dgm:prSet presAssocID="{004D647C-FC64-4CDA-8F99-2BCAEB12A996}" presName="Name0" presStyleCnt="0">
        <dgm:presLayoutVars>
          <dgm:chPref val="3"/>
          <dgm:dir/>
          <dgm:animLvl val="lvl"/>
          <dgm:resizeHandles/>
        </dgm:presLayoutVars>
      </dgm:prSet>
      <dgm:spPr/>
    </dgm:pt>
    <dgm:pt modelId="{E716A390-63C0-443B-9EEE-42A811F68797}" type="pres">
      <dgm:prSet presAssocID="{24A2F9B9-E626-4ED6-BD67-1F4017AD5755}" presName="horFlow" presStyleCnt="0"/>
      <dgm:spPr/>
    </dgm:pt>
    <dgm:pt modelId="{590A43A1-ADEC-4214-B1C0-1E22F3328282}" type="pres">
      <dgm:prSet presAssocID="{24A2F9B9-E626-4ED6-BD67-1F4017AD5755}" presName="bigChev" presStyleLbl="node1" presStyleIdx="0" presStyleCnt="3"/>
      <dgm:spPr/>
    </dgm:pt>
    <dgm:pt modelId="{F81099F3-1510-496B-92EB-D98FAFE30A94}" type="pres">
      <dgm:prSet presAssocID="{FD674356-1552-4AB6-9058-47CB1DC0853D}" presName="parTrans" presStyleCnt="0"/>
      <dgm:spPr/>
    </dgm:pt>
    <dgm:pt modelId="{39425B5D-4097-48E4-8B2A-858CBC127BAB}" type="pres">
      <dgm:prSet presAssocID="{836C9CC1-8983-441C-B285-470630D1EDDB}" presName="node" presStyleLbl="alignAccFollowNode1" presStyleIdx="0" presStyleCnt="6">
        <dgm:presLayoutVars>
          <dgm:bulletEnabled val="1"/>
        </dgm:presLayoutVars>
      </dgm:prSet>
      <dgm:spPr/>
    </dgm:pt>
    <dgm:pt modelId="{708068BC-4A7C-4D08-A89D-D643F2D9DB34}" type="pres">
      <dgm:prSet presAssocID="{08A9EFAD-847F-4D2B-B80A-B02D47F5CB9E}" presName="sibTrans" presStyleCnt="0"/>
      <dgm:spPr/>
    </dgm:pt>
    <dgm:pt modelId="{11A9E747-6970-47EA-8FE4-25458EDC9C12}" type="pres">
      <dgm:prSet presAssocID="{5AE134FE-34B0-4376-AB57-88EDB5A214FE}" presName="node" presStyleLbl="alignAccFollowNode1" presStyleIdx="1" presStyleCnt="6">
        <dgm:presLayoutVars>
          <dgm:bulletEnabled val="1"/>
        </dgm:presLayoutVars>
      </dgm:prSet>
      <dgm:spPr/>
    </dgm:pt>
    <dgm:pt modelId="{098AA6AF-F565-4C74-A155-B17A494EA0D5}" type="pres">
      <dgm:prSet presAssocID="{24A2F9B9-E626-4ED6-BD67-1F4017AD5755}" presName="vSp" presStyleCnt="0"/>
      <dgm:spPr/>
    </dgm:pt>
    <dgm:pt modelId="{378DA442-B184-44A4-A884-0CDFA8E3FDD7}" type="pres">
      <dgm:prSet presAssocID="{0D8EFAA2-F79A-431B-A1D0-D611F7930960}" presName="horFlow" presStyleCnt="0"/>
      <dgm:spPr/>
    </dgm:pt>
    <dgm:pt modelId="{C2926B97-781B-4610-9032-23F5C7BF5C54}" type="pres">
      <dgm:prSet presAssocID="{0D8EFAA2-F79A-431B-A1D0-D611F7930960}" presName="bigChev" presStyleLbl="node1" presStyleIdx="1" presStyleCnt="3"/>
      <dgm:spPr/>
    </dgm:pt>
    <dgm:pt modelId="{415FF5DE-B554-42B4-B5F8-72B4C69347B2}" type="pres">
      <dgm:prSet presAssocID="{67C12AAC-F4BA-4FC0-A5F0-0B807E1AAA86}" presName="parTrans" presStyleCnt="0"/>
      <dgm:spPr/>
    </dgm:pt>
    <dgm:pt modelId="{E3C8F3EE-B19C-433A-9472-EB7BB9A8CF96}" type="pres">
      <dgm:prSet presAssocID="{A8EBBC52-DFBF-4D10-A290-023C9D5D60C4}" presName="node" presStyleLbl="alignAccFollowNode1" presStyleIdx="2" presStyleCnt="6">
        <dgm:presLayoutVars>
          <dgm:bulletEnabled val="1"/>
        </dgm:presLayoutVars>
      </dgm:prSet>
      <dgm:spPr/>
    </dgm:pt>
    <dgm:pt modelId="{345BA7C7-C89E-4655-AD47-D700514B2BF0}" type="pres">
      <dgm:prSet presAssocID="{C4DE0935-8FF0-4ED9-8CA1-7F125793C71A}" presName="sibTrans" presStyleCnt="0"/>
      <dgm:spPr/>
    </dgm:pt>
    <dgm:pt modelId="{80F8976C-3441-4E5A-A2AF-FD340710F2C1}" type="pres">
      <dgm:prSet presAssocID="{478A3DE5-457C-4685-A03E-417544CF9DD3}" presName="node" presStyleLbl="alignAccFollowNode1" presStyleIdx="3" presStyleCnt="6">
        <dgm:presLayoutVars>
          <dgm:bulletEnabled val="1"/>
        </dgm:presLayoutVars>
      </dgm:prSet>
      <dgm:spPr/>
    </dgm:pt>
    <dgm:pt modelId="{AC0FFCDB-10E5-46B9-9610-A24A1EA23981}" type="pres">
      <dgm:prSet presAssocID="{0D8EFAA2-F79A-431B-A1D0-D611F7930960}" presName="vSp" presStyleCnt="0"/>
      <dgm:spPr/>
    </dgm:pt>
    <dgm:pt modelId="{28BA9856-3498-46D5-9B1D-65AA123E6D78}" type="pres">
      <dgm:prSet presAssocID="{B788091D-73B0-4D12-B658-1E0893327402}" presName="horFlow" presStyleCnt="0"/>
      <dgm:spPr/>
    </dgm:pt>
    <dgm:pt modelId="{0016CC5E-0AE9-4872-B353-9746D222E639}" type="pres">
      <dgm:prSet presAssocID="{B788091D-73B0-4D12-B658-1E0893327402}" presName="bigChev" presStyleLbl="node1" presStyleIdx="2" presStyleCnt="3"/>
      <dgm:spPr/>
    </dgm:pt>
    <dgm:pt modelId="{A19699A5-752E-4B2F-B75E-F1FAA4112B81}" type="pres">
      <dgm:prSet presAssocID="{731871D7-CBFE-42FE-B1C6-E63AC0A6CFCC}" presName="parTrans" presStyleCnt="0"/>
      <dgm:spPr/>
    </dgm:pt>
    <dgm:pt modelId="{BCD65599-F408-4249-8824-74471E44233E}" type="pres">
      <dgm:prSet presAssocID="{D2E165C4-332E-4713-82A2-AB2AE185ABDE}" presName="node" presStyleLbl="alignAccFollowNode1" presStyleIdx="4" presStyleCnt="6">
        <dgm:presLayoutVars>
          <dgm:bulletEnabled val="1"/>
        </dgm:presLayoutVars>
      </dgm:prSet>
      <dgm:spPr/>
    </dgm:pt>
    <dgm:pt modelId="{06A28822-E6C4-4E7C-8E7D-41BCE76A9ABF}" type="pres">
      <dgm:prSet presAssocID="{05CE0A89-8BE0-46EC-8591-15CBD9EB06BF}" presName="sibTrans" presStyleCnt="0"/>
      <dgm:spPr/>
    </dgm:pt>
    <dgm:pt modelId="{A3B9BEB4-9248-4A55-9AF3-C2EF454EE8A9}" type="pres">
      <dgm:prSet presAssocID="{3C3F9865-63CF-4CF3-9ACB-65E5DBE1E3F7}" presName="node" presStyleLbl="alignAccFollowNode1" presStyleIdx="5" presStyleCnt="6">
        <dgm:presLayoutVars>
          <dgm:bulletEnabled val="1"/>
        </dgm:presLayoutVars>
      </dgm:prSet>
      <dgm:spPr/>
    </dgm:pt>
  </dgm:ptLst>
  <dgm:cxnLst>
    <dgm:cxn modelId="{04569A08-94CF-4A9D-916D-2B3CCF421E10}" type="presOf" srcId="{0D8EFAA2-F79A-431B-A1D0-D611F7930960}" destId="{C2926B97-781B-4610-9032-23F5C7BF5C54}" srcOrd="0" destOrd="0" presId="urn:microsoft.com/office/officeart/2005/8/layout/lProcess3"/>
    <dgm:cxn modelId="{BAED630B-7B79-41C4-AEA3-0E63173E2406}" srcId="{24A2F9B9-E626-4ED6-BD67-1F4017AD5755}" destId="{5AE134FE-34B0-4376-AB57-88EDB5A214FE}" srcOrd="1" destOrd="0" parTransId="{D3D993BA-A97C-4B22-ADAD-DA097A2BCB7B}" sibTransId="{49BE17FD-FA9E-4D90-AEA1-B74A1B2E9940}"/>
    <dgm:cxn modelId="{0AD2DA0B-7539-4E47-BB3A-56E5FCD848AC}" type="presOf" srcId="{24A2F9B9-E626-4ED6-BD67-1F4017AD5755}" destId="{590A43A1-ADEC-4214-B1C0-1E22F3328282}" srcOrd="0" destOrd="0" presId="urn:microsoft.com/office/officeart/2005/8/layout/lProcess3"/>
    <dgm:cxn modelId="{D2DB5E13-B499-45DD-A3F3-314184FF306F}" type="presOf" srcId="{B788091D-73B0-4D12-B658-1E0893327402}" destId="{0016CC5E-0AE9-4872-B353-9746D222E639}" srcOrd="0" destOrd="0" presId="urn:microsoft.com/office/officeart/2005/8/layout/lProcess3"/>
    <dgm:cxn modelId="{0245F114-8C2D-4FED-A461-741FC9A28024}" srcId="{24A2F9B9-E626-4ED6-BD67-1F4017AD5755}" destId="{836C9CC1-8983-441C-B285-470630D1EDDB}" srcOrd="0" destOrd="0" parTransId="{FD674356-1552-4AB6-9058-47CB1DC0853D}" sibTransId="{08A9EFAD-847F-4D2B-B80A-B02D47F5CB9E}"/>
    <dgm:cxn modelId="{798E4119-721D-45D2-938A-E46718438D5D}" type="presOf" srcId="{5AE134FE-34B0-4376-AB57-88EDB5A214FE}" destId="{11A9E747-6970-47EA-8FE4-25458EDC9C12}" srcOrd="0" destOrd="0" presId="urn:microsoft.com/office/officeart/2005/8/layout/lProcess3"/>
    <dgm:cxn modelId="{5067055D-D3B1-43B5-ABCA-5C6A4A1A68AF}" type="presOf" srcId="{A8EBBC52-DFBF-4D10-A290-023C9D5D60C4}" destId="{E3C8F3EE-B19C-433A-9472-EB7BB9A8CF96}" srcOrd="0" destOrd="0" presId="urn:microsoft.com/office/officeart/2005/8/layout/lProcess3"/>
    <dgm:cxn modelId="{0A27C85D-AF04-4ADB-AE7D-11DA40EF12FD}" srcId="{004D647C-FC64-4CDA-8F99-2BCAEB12A996}" destId="{24A2F9B9-E626-4ED6-BD67-1F4017AD5755}" srcOrd="0" destOrd="0" parTransId="{9EEF9A27-41DC-49D1-806F-4B1C71A259FD}" sibTransId="{EB399232-4712-4AFF-A445-FA8932E16048}"/>
    <dgm:cxn modelId="{6E1CCD45-5D61-401C-9517-C76A10E85999}" srcId="{0D8EFAA2-F79A-431B-A1D0-D611F7930960}" destId="{478A3DE5-457C-4685-A03E-417544CF9DD3}" srcOrd="1" destOrd="0" parTransId="{7B85C8AA-6BBC-40B5-810E-2FDA2F14B6A5}" sibTransId="{912C4991-197F-4A40-84AE-A23744530412}"/>
    <dgm:cxn modelId="{B4769748-3424-41F6-B6F3-59BE01ACF54C}" type="presOf" srcId="{004D647C-FC64-4CDA-8F99-2BCAEB12A996}" destId="{B5217F07-7E13-4DB7-90CD-A2FA11DAFADC}" srcOrd="0" destOrd="0" presId="urn:microsoft.com/office/officeart/2005/8/layout/lProcess3"/>
    <dgm:cxn modelId="{665EE27B-FA64-4F4F-A3D7-6CB9E8F1AE25}" type="presOf" srcId="{D2E165C4-332E-4713-82A2-AB2AE185ABDE}" destId="{BCD65599-F408-4249-8824-74471E44233E}" srcOrd="0" destOrd="0" presId="urn:microsoft.com/office/officeart/2005/8/layout/lProcess3"/>
    <dgm:cxn modelId="{7E1B8687-BB35-47F6-9B47-45B25D4C3006}" srcId="{B788091D-73B0-4D12-B658-1E0893327402}" destId="{3C3F9865-63CF-4CF3-9ACB-65E5DBE1E3F7}" srcOrd="1" destOrd="0" parTransId="{B8B2D776-F1F8-470B-A5DF-FC60123882D5}" sibTransId="{793C8EB8-0B64-465B-9544-6B2FDB636F77}"/>
    <dgm:cxn modelId="{D06C94B7-012E-40C0-A4E1-A01391CB5D79}" srcId="{004D647C-FC64-4CDA-8F99-2BCAEB12A996}" destId="{0D8EFAA2-F79A-431B-A1D0-D611F7930960}" srcOrd="1" destOrd="0" parTransId="{DD81F389-5D38-484A-8951-B3B1A62D07BD}" sibTransId="{F16F52ED-8BA6-4F5E-93A0-164010905D69}"/>
    <dgm:cxn modelId="{C785B1BB-4608-4A93-A3AF-667BA47B9FDA}" srcId="{0D8EFAA2-F79A-431B-A1D0-D611F7930960}" destId="{A8EBBC52-DFBF-4D10-A290-023C9D5D60C4}" srcOrd="0" destOrd="0" parTransId="{67C12AAC-F4BA-4FC0-A5F0-0B807E1AAA86}" sibTransId="{C4DE0935-8FF0-4ED9-8CA1-7F125793C71A}"/>
    <dgm:cxn modelId="{13108CCA-6DFD-4213-8682-9D18057D8440}" type="presOf" srcId="{836C9CC1-8983-441C-B285-470630D1EDDB}" destId="{39425B5D-4097-48E4-8B2A-858CBC127BAB}" srcOrd="0" destOrd="0" presId="urn:microsoft.com/office/officeart/2005/8/layout/lProcess3"/>
    <dgm:cxn modelId="{29F27ECB-A8C4-417A-9476-E284F430F76A}" type="presOf" srcId="{3C3F9865-63CF-4CF3-9ACB-65E5DBE1E3F7}" destId="{A3B9BEB4-9248-4A55-9AF3-C2EF454EE8A9}" srcOrd="0" destOrd="0" presId="urn:microsoft.com/office/officeart/2005/8/layout/lProcess3"/>
    <dgm:cxn modelId="{016EFFD1-A4CD-42BF-BA6B-AFCB09382186}" srcId="{004D647C-FC64-4CDA-8F99-2BCAEB12A996}" destId="{B788091D-73B0-4D12-B658-1E0893327402}" srcOrd="2" destOrd="0" parTransId="{E7EAE35D-35A8-4FC8-B45E-E3E073D77843}" sibTransId="{1769ACF5-C8AD-4EAF-9EF5-C7330CBC1CCF}"/>
    <dgm:cxn modelId="{BA21CBE1-131E-4BE9-ADA1-E4CFF7A24BD4}" type="presOf" srcId="{478A3DE5-457C-4685-A03E-417544CF9DD3}" destId="{80F8976C-3441-4E5A-A2AF-FD340710F2C1}" srcOrd="0" destOrd="0" presId="urn:microsoft.com/office/officeart/2005/8/layout/lProcess3"/>
    <dgm:cxn modelId="{62D96CFE-60DC-4EBE-A8A8-AAC80DB69675}" srcId="{B788091D-73B0-4D12-B658-1E0893327402}" destId="{D2E165C4-332E-4713-82A2-AB2AE185ABDE}" srcOrd="0" destOrd="0" parTransId="{731871D7-CBFE-42FE-B1C6-E63AC0A6CFCC}" sibTransId="{05CE0A89-8BE0-46EC-8591-15CBD9EB06BF}"/>
    <dgm:cxn modelId="{ECFEFAB4-1471-4342-B444-EDAC211F340A}" type="presParOf" srcId="{B5217F07-7E13-4DB7-90CD-A2FA11DAFADC}" destId="{E716A390-63C0-443B-9EEE-42A811F68797}" srcOrd="0" destOrd="0" presId="urn:microsoft.com/office/officeart/2005/8/layout/lProcess3"/>
    <dgm:cxn modelId="{DFD49DC8-9FDE-4B83-B0A7-8E091CBCE591}" type="presParOf" srcId="{E716A390-63C0-443B-9EEE-42A811F68797}" destId="{590A43A1-ADEC-4214-B1C0-1E22F3328282}" srcOrd="0" destOrd="0" presId="urn:microsoft.com/office/officeart/2005/8/layout/lProcess3"/>
    <dgm:cxn modelId="{E93871FB-9364-4A4C-9753-C5246E1FDC58}" type="presParOf" srcId="{E716A390-63C0-443B-9EEE-42A811F68797}" destId="{F81099F3-1510-496B-92EB-D98FAFE30A94}" srcOrd="1" destOrd="0" presId="urn:microsoft.com/office/officeart/2005/8/layout/lProcess3"/>
    <dgm:cxn modelId="{B22E7CAD-FB72-488C-85CC-A61C17651C09}" type="presParOf" srcId="{E716A390-63C0-443B-9EEE-42A811F68797}" destId="{39425B5D-4097-48E4-8B2A-858CBC127BAB}" srcOrd="2" destOrd="0" presId="urn:microsoft.com/office/officeart/2005/8/layout/lProcess3"/>
    <dgm:cxn modelId="{B144D766-2F35-4385-B9A6-D4B94D63AFEC}" type="presParOf" srcId="{E716A390-63C0-443B-9EEE-42A811F68797}" destId="{708068BC-4A7C-4D08-A89D-D643F2D9DB34}" srcOrd="3" destOrd="0" presId="urn:microsoft.com/office/officeart/2005/8/layout/lProcess3"/>
    <dgm:cxn modelId="{AB059150-828C-4196-ADE7-5199619E6914}" type="presParOf" srcId="{E716A390-63C0-443B-9EEE-42A811F68797}" destId="{11A9E747-6970-47EA-8FE4-25458EDC9C12}" srcOrd="4" destOrd="0" presId="urn:microsoft.com/office/officeart/2005/8/layout/lProcess3"/>
    <dgm:cxn modelId="{81F85433-2ED6-456E-877C-0B2E91F6B815}" type="presParOf" srcId="{B5217F07-7E13-4DB7-90CD-A2FA11DAFADC}" destId="{098AA6AF-F565-4C74-A155-B17A494EA0D5}" srcOrd="1" destOrd="0" presId="urn:microsoft.com/office/officeart/2005/8/layout/lProcess3"/>
    <dgm:cxn modelId="{CEBA5A33-4BB6-4E01-A5FF-4C1A3D262361}" type="presParOf" srcId="{B5217F07-7E13-4DB7-90CD-A2FA11DAFADC}" destId="{378DA442-B184-44A4-A884-0CDFA8E3FDD7}" srcOrd="2" destOrd="0" presId="urn:microsoft.com/office/officeart/2005/8/layout/lProcess3"/>
    <dgm:cxn modelId="{B182BB41-F21C-412D-BDA8-012337F76586}" type="presParOf" srcId="{378DA442-B184-44A4-A884-0CDFA8E3FDD7}" destId="{C2926B97-781B-4610-9032-23F5C7BF5C54}" srcOrd="0" destOrd="0" presId="urn:microsoft.com/office/officeart/2005/8/layout/lProcess3"/>
    <dgm:cxn modelId="{BEF340A8-1EEA-49A0-B8D9-53A47B4EF6AE}" type="presParOf" srcId="{378DA442-B184-44A4-A884-0CDFA8E3FDD7}" destId="{415FF5DE-B554-42B4-B5F8-72B4C69347B2}" srcOrd="1" destOrd="0" presId="urn:microsoft.com/office/officeart/2005/8/layout/lProcess3"/>
    <dgm:cxn modelId="{2E0A7704-7A82-43A9-95E8-D680AB7A31EC}" type="presParOf" srcId="{378DA442-B184-44A4-A884-0CDFA8E3FDD7}" destId="{E3C8F3EE-B19C-433A-9472-EB7BB9A8CF96}" srcOrd="2" destOrd="0" presId="urn:microsoft.com/office/officeart/2005/8/layout/lProcess3"/>
    <dgm:cxn modelId="{A4580B8E-9905-481A-B332-8B0906DD0BD2}" type="presParOf" srcId="{378DA442-B184-44A4-A884-0CDFA8E3FDD7}" destId="{345BA7C7-C89E-4655-AD47-D700514B2BF0}" srcOrd="3" destOrd="0" presId="urn:microsoft.com/office/officeart/2005/8/layout/lProcess3"/>
    <dgm:cxn modelId="{080C2466-2679-40C8-AE0E-F4E553FE8B98}" type="presParOf" srcId="{378DA442-B184-44A4-A884-0CDFA8E3FDD7}" destId="{80F8976C-3441-4E5A-A2AF-FD340710F2C1}" srcOrd="4" destOrd="0" presId="urn:microsoft.com/office/officeart/2005/8/layout/lProcess3"/>
    <dgm:cxn modelId="{97D5D924-C558-4D89-903F-FA93E7138739}" type="presParOf" srcId="{B5217F07-7E13-4DB7-90CD-A2FA11DAFADC}" destId="{AC0FFCDB-10E5-46B9-9610-A24A1EA23981}" srcOrd="3" destOrd="0" presId="urn:microsoft.com/office/officeart/2005/8/layout/lProcess3"/>
    <dgm:cxn modelId="{4459EF50-3D81-4BB1-A68D-C44B91BF1058}" type="presParOf" srcId="{B5217F07-7E13-4DB7-90CD-A2FA11DAFADC}" destId="{28BA9856-3498-46D5-9B1D-65AA123E6D78}" srcOrd="4" destOrd="0" presId="urn:microsoft.com/office/officeart/2005/8/layout/lProcess3"/>
    <dgm:cxn modelId="{985FA86C-9224-4D3A-9E0B-A2823462D85C}" type="presParOf" srcId="{28BA9856-3498-46D5-9B1D-65AA123E6D78}" destId="{0016CC5E-0AE9-4872-B353-9746D222E639}" srcOrd="0" destOrd="0" presId="urn:microsoft.com/office/officeart/2005/8/layout/lProcess3"/>
    <dgm:cxn modelId="{861F1EEF-95F0-4439-98E8-6EDC14396E4B}" type="presParOf" srcId="{28BA9856-3498-46D5-9B1D-65AA123E6D78}" destId="{A19699A5-752E-4B2F-B75E-F1FAA4112B81}" srcOrd="1" destOrd="0" presId="urn:microsoft.com/office/officeart/2005/8/layout/lProcess3"/>
    <dgm:cxn modelId="{13AC908E-75F9-46CB-A2B2-975CA5D17EF2}" type="presParOf" srcId="{28BA9856-3498-46D5-9B1D-65AA123E6D78}" destId="{BCD65599-F408-4249-8824-74471E44233E}" srcOrd="2" destOrd="0" presId="urn:microsoft.com/office/officeart/2005/8/layout/lProcess3"/>
    <dgm:cxn modelId="{B3DE0ACF-0B9D-4CC5-96C8-0781BA39F97F}" type="presParOf" srcId="{28BA9856-3498-46D5-9B1D-65AA123E6D78}" destId="{06A28822-E6C4-4E7C-8E7D-41BCE76A9ABF}" srcOrd="3" destOrd="0" presId="urn:microsoft.com/office/officeart/2005/8/layout/lProcess3"/>
    <dgm:cxn modelId="{FA6DDDCE-B48E-487F-8A20-3059F070E1DD}" type="presParOf" srcId="{28BA9856-3498-46D5-9B1D-65AA123E6D78}" destId="{A3B9BEB4-9248-4A55-9AF3-C2EF454EE8A9}" srcOrd="4" destOrd="0" presId="urn:microsoft.com/office/officeart/2005/8/layout/l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A950258-A4F2-4414-9CA6-D04E39191316}" type="doc">
      <dgm:prSet loTypeId="urn:microsoft.com/office/officeart/2005/8/layout/venn2" loCatId="relationship" qsTypeId="urn:microsoft.com/office/officeart/2005/8/quickstyle/simple1" qsCatId="simple" csTypeId="urn:microsoft.com/office/officeart/2005/8/colors/accent1_2" csCatId="accent1" phldr="1"/>
      <dgm:spPr/>
      <dgm:t>
        <a:bodyPr/>
        <a:lstStyle/>
        <a:p>
          <a:endParaRPr lang="en-GB"/>
        </a:p>
      </dgm:t>
    </dgm:pt>
    <dgm:pt modelId="{A2FC22F9-DB67-4D98-B62B-1EB4F3DCA07C}">
      <dgm:prSet phldrT="[Text]" custT="1"/>
      <dgm:spPr>
        <a:solidFill>
          <a:srgbClr val="FF0000"/>
        </a:solidFill>
        <a:ln>
          <a:solidFill>
            <a:schemeClr val="tx1"/>
          </a:solidFill>
        </a:ln>
      </dgm:spPr>
      <dgm:t>
        <a:bodyPr/>
        <a:lstStyle/>
        <a:p>
          <a:r>
            <a:rPr lang="en-GB" sz="3200" dirty="0">
              <a:solidFill>
                <a:schemeClr val="tx1"/>
              </a:solidFill>
            </a:rPr>
            <a:t>High Risk</a:t>
          </a:r>
        </a:p>
      </dgm:t>
    </dgm:pt>
    <dgm:pt modelId="{25F075AC-69D5-4FEE-8374-0109FDEC58E6}" type="parTrans" cxnId="{FA3FC87D-4524-4864-9A00-553DCCF754CE}">
      <dgm:prSet/>
      <dgm:spPr/>
      <dgm:t>
        <a:bodyPr/>
        <a:lstStyle/>
        <a:p>
          <a:endParaRPr lang="en-GB"/>
        </a:p>
      </dgm:t>
    </dgm:pt>
    <dgm:pt modelId="{9CE583B7-BBC9-4254-AB33-495B727D3233}" type="sibTrans" cxnId="{FA3FC87D-4524-4864-9A00-553DCCF754CE}">
      <dgm:prSet/>
      <dgm:spPr/>
      <dgm:t>
        <a:bodyPr/>
        <a:lstStyle/>
        <a:p>
          <a:endParaRPr lang="en-GB"/>
        </a:p>
      </dgm:t>
    </dgm:pt>
    <dgm:pt modelId="{FDECB047-BF6E-48FF-A169-7DECFB9CD557}">
      <dgm:prSet phldrT="[Text]" custT="1"/>
      <dgm:spPr>
        <a:solidFill>
          <a:schemeClr val="accent4">
            <a:lumMod val="60000"/>
            <a:lumOff val="40000"/>
          </a:schemeClr>
        </a:solidFill>
        <a:ln>
          <a:solidFill>
            <a:schemeClr val="tx1"/>
          </a:solidFill>
        </a:ln>
      </dgm:spPr>
      <dgm:t>
        <a:bodyPr/>
        <a:lstStyle/>
        <a:p>
          <a:r>
            <a:rPr lang="en-GB" sz="2800" dirty="0">
              <a:solidFill>
                <a:schemeClr val="tx1"/>
              </a:solidFill>
            </a:rPr>
            <a:t>Medium Risk</a:t>
          </a:r>
        </a:p>
      </dgm:t>
    </dgm:pt>
    <dgm:pt modelId="{767EB4C2-4017-46AC-99B9-8884181F6DAE}" type="parTrans" cxnId="{FD773FC1-43CF-43ED-8F52-24427A8ADC38}">
      <dgm:prSet/>
      <dgm:spPr/>
      <dgm:t>
        <a:bodyPr/>
        <a:lstStyle/>
        <a:p>
          <a:endParaRPr lang="en-GB"/>
        </a:p>
      </dgm:t>
    </dgm:pt>
    <dgm:pt modelId="{0E7D06D2-3392-45CE-80FE-A72F17D536B4}" type="sibTrans" cxnId="{FD773FC1-43CF-43ED-8F52-24427A8ADC38}">
      <dgm:prSet/>
      <dgm:spPr/>
      <dgm:t>
        <a:bodyPr/>
        <a:lstStyle/>
        <a:p>
          <a:endParaRPr lang="en-GB"/>
        </a:p>
      </dgm:t>
    </dgm:pt>
    <dgm:pt modelId="{C2956B78-D8DF-4FD1-816C-B749F411D477}">
      <dgm:prSet phldrT="[Text]" custT="1"/>
      <dgm:spPr>
        <a:solidFill>
          <a:srgbClr val="92D050"/>
        </a:solidFill>
        <a:ln>
          <a:solidFill>
            <a:schemeClr val="tx1"/>
          </a:solidFill>
        </a:ln>
      </dgm:spPr>
      <dgm:t>
        <a:bodyPr/>
        <a:lstStyle/>
        <a:p>
          <a:r>
            <a:rPr lang="en-GB" sz="2400" dirty="0">
              <a:solidFill>
                <a:schemeClr val="tx1"/>
              </a:solidFill>
            </a:rPr>
            <a:t>Low</a:t>
          </a:r>
          <a:r>
            <a:rPr lang="en-GB" sz="2800" dirty="0">
              <a:solidFill>
                <a:schemeClr val="tx1"/>
              </a:solidFill>
            </a:rPr>
            <a:t> </a:t>
          </a:r>
          <a:r>
            <a:rPr lang="en-GB" sz="2400" dirty="0">
              <a:solidFill>
                <a:schemeClr val="tx1"/>
              </a:solidFill>
            </a:rPr>
            <a:t>Risk</a:t>
          </a:r>
        </a:p>
      </dgm:t>
    </dgm:pt>
    <dgm:pt modelId="{542FE73C-1C50-4B26-8C13-3DCBD0BBEB48}" type="parTrans" cxnId="{0390FB6C-AFD3-4A76-A737-8FE79C5687F1}">
      <dgm:prSet/>
      <dgm:spPr/>
      <dgm:t>
        <a:bodyPr/>
        <a:lstStyle/>
        <a:p>
          <a:endParaRPr lang="en-GB"/>
        </a:p>
      </dgm:t>
    </dgm:pt>
    <dgm:pt modelId="{C85DFA60-D3A6-4B6E-BC68-74FDA8BD304F}" type="sibTrans" cxnId="{0390FB6C-AFD3-4A76-A737-8FE79C5687F1}">
      <dgm:prSet/>
      <dgm:spPr/>
      <dgm:t>
        <a:bodyPr/>
        <a:lstStyle/>
        <a:p>
          <a:endParaRPr lang="en-GB"/>
        </a:p>
      </dgm:t>
    </dgm:pt>
    <dgm:pt modelId="{590607DB-1773-48F3-B965-E31DC2AAE60C}" type="pres">
      <dgm:prSet presAssocID="{1A950258-A4F2-4414-9CA6-D04E39191316}" presName="Name0" presStyleCnt="0">
        <dgm:presLayoutVars>
          <dgm:chMax val="7"/>
          <dgm:resizeHandles val="exact"/>
        </dgm:presLayoutVars>
      </dgm:prSet>
      <dgm:spPr/>
    </dgm:pt>
    <dgm:pt modelId="{9F0A7B2A-99D9-4AFC-9B02-CE184EA62E81}" type="pres">
      <dgm:prSet presAssocID="{1A950258-A4F2-4414-9CA6-D04E39191316}" presName="comp1" presStyleCnt="0"/>
      <dgm:spPr/>
    </dgm:pt>
    <dgm:pt modelId="{4B9E39BB-1649-41B7-B961-7340DE6C1756}" type="pres">
      <dgm:prSet presAssocID="{1A950258-A4F2-4414-9CA6-D04E39191316}" presName="circle1" presStyleLbl="node1" presStyleIdx="0" presStyleCnt="3" custScaleX="121845" custScaleY="91724" custLinFactNeighborX="0" custLinFactNeighborY="2069"/>
      <dgm:spPr/>
    </dgm:pt>
    <dgm:pt modelId="{61632145-90B5-488B-B078-498378668770}" type="pres">
      <dgm:prSet presAssocID="{1A950258-A4F2-4414-9CA6-D04E39191316}" presName="c1text" presStyleLbl="node1" presStyleIdx="0" presStyleCnt="3">
        <dgm:presLayoutVars>
          <dgm:bulletEnabled val="1"/>
        </dgm:presLayoutVars>
      </dgm:prSet>
      <dgm:spPr/>
    </dgm:pt>
    <dgm:pt modelId="{A5C5D996-D16A-4B90-8EB1-FB95B6BAF8BE}" type="pres">
      <dgm:prSet presAssocID="{1A950258-A4F2-4414-9CA6-D04E39191316}" presName="comp2" presStyleCnt="0"/>
      <dgm:spPr/>
    </dgm:pt>
    <dgm:pt modelId="{85297DB0-645F-44C2-ABB6-9E980CE87AA9}" type="pres">
      <dgm:prSet presAssocID="{1A950258-A4F2-4414-9CA6-D04E39191316}" presName="circle2" presStyleLbl="node1" presStyleIdx="1" presStyleCnt="3"/>
      <dgm:spPr/>
    </dgm:pt>
    <dgm:pt modelId="{C9250EA7-1E3C-4935-A3BB-C79F555BC092}" type="pres">
      <dgm:prSet presAssocID="{1A950258-A4F2-4414-9CA6-D04E39191316}" presName="c2text" presStyleLbl="node1" presStyleIdx="1" presStyleCnt="3">
        <dgm:presLayoutVars>
          <dgm:bulletEnabled val="1"/>
        </dgm:presLayoutVars>
      </dgm:prSet>
      <dgm:spPr/>
    </dgm:pt>
    <dgm:pt modelId="{2F592C38-DDA3-4DAB-AD1E-729800318518}" type="pres">
      <dgm:prSet presAssocID="{1A950258-A4F2-4414-9CA6-D04E39191316}" presName="comp3" presStyleCnt="0"/>
      <dgm:spPr/>
    </dgm:pt>
    <dgm:pt modelId="{71BAB616-81BC-43CF-BF1E-C8A93B09EA3F}" type="pres">
      <dgm:prSet presAssocID="{1A950258-A4F2-4414-9CA6-D04E39191316}" presName="circle3" presStyleLbl="node1" presStyleIdx="2" presStyleCnt="3"/>
      <dgm:spPr/>
    </dgm:pt>
    <dgm:pt modelId="{21675B1A-F767-418A-8B41-156A7F682B06}" type="pres">
      <dgm:prSet presAssocID="{1A950258-A4F2-4414-9CA6-D04E39191316}" presName="c3text" presStyleLbl="node1" presStyleIdx="2" presStyleCnt="3">
        <dgm:presLayoutVars>
          <dgm:bulletEnabled val="1"/>
        </dgm:presLayoutVars>
      </dgm:prSet>
      <dgm:spPr/>
    </dgm:pt>
  </dgm:ptLst>
  <dgm:cxnLst>
    <dgm:cxn modelId="{B032AE1E-6559-4A78-B80D-812899374947}" type="presOf" srcId="{1A950258-A4F2-4414-9CA6-D04E39191316}" destId="{590607DB-1773-48F3-B965-E31DC2AAE60C}" srcOrd="0" destOrd="0" presId="urn:microsoft.com/office/officeart/2005/8/layout/venn2"/>
    <dgm:cxn modelId="{25E52F2F-A4DE-4093-A576-6D7A3E100ED4}" type="presOf" srcId="{C2956B78-D8DF-4FD1-816C-B749F411D477}" destId="{71BAB616-81BC-43CF-BF1E-C8A93B09EA3F}" srcOrd="0" destOrd="0" presId="urn:microsoft.com/office/officeart/2005/8/layout/venn2"/>
    <dgm:cxn modelId="{98BC4F31-0FF5-447D-9D88-4E6BBD82B3D9}" type="presOf" srcId="{C2956B78-D8DF-4FD1-816C-B749F411D477}" destId="{21675B1A-F767-418A-8B41-156A7F682B06}" srcOrd="1" destOrd="0" presId="urn:microsoft.com/office/officeart/2005/8/layout/venn2"/>
    <dgm:cxn modelId="{FA426437-4417-4F80-9CBD-4548313087F2}" type="presOf" srcId="{FDECB047-BF6E-48FF-A169-7DECFB9CD557}" destId="{85297DB0-645F-44C2-ABB6-9E980CE87AA9}" srcOrd="0" destOrd="0" presId="urn:microsoft.com/office/officeart/2005/8/layout/venn2"/>
    <dgm:cxn modelId="{0390FB6C-AFD3-4A76-A737-8FE79C5687F1}" srcId="{1A950258-A4F2-4414-9CA6-D04E39191316}" destId="{C2956B78-D8DF-4FD1-816C-B749F411D477}" srcOrd="2" destOrd="0" parTransId="{542FE73C-1C50-4B26-8C13-3DCBD0BBEB48}" sibTransId="{C85DFA60-D3A6-4B6E-BC68-74FDA8BD304F}"/>
    <dgm:cxn modelId="{653A9553-1AF7-4526-80EF-2B31FDF2FF82}" type="presOf" srcId="{FDECB047-BF6E-48FF-A169-7DECFB9CD557}" destId="{C9250EA7-1E3C-4935-A3BB-C79F555BC092}" srcOrd="1" destOrd="0" presId="urn:microsoft.com/office/officeart/2005/8/layout/venn2"/>
    <dgm:cxn modelId="{FA3FC87D-4524-4864-9A00-553DCCF754CE}" srcId="{1A950258-A4F2-4414-9CA6-D04E39191316}" destId="{A2FC22F9-DB67-4D98-B62B-1EB4F3DCA07C}" srcOrd="0" destOrd="0" parTransId="{25F075AC-69D5-4FEE-8374-0109FDEC58E6}" sibTransId="{9CE583B7-BBC9-4254-AB33-495B727D3233}"/>
    <dgm:cxn modelId="{410B9EA1-1AA3-4917-A0D2-E7D1B1708649}" type="presOf" srcId="{A2FC22F9-DB67-4D98-B62B-1EB4F3DCA07C}" destId="{4B9E39BB-1649-41B7-B961-7340DE6C1756}" srcOrd="0" destOrd="0" presId="urn:microsoft.com/office/officeart/2005/8/layout/venn2"/>
    <dgm:cxn modelId="{073C67B1-4585-47E0-ACBA-3B86A0F3D6B6}" type="presOf" srcId="{A2FC22F9-DB67-4D98-B62B-1EB4F3DCA07C}" destId="{61632145-90B5-488B-B078-498378668770}" srcOrd="1" destOrd="0" presId="urn:microsoft.com/office/officeart/2005/8/layout/venn2"/>
    <dgm:cxn modelId="{FD773FC1-43CF-43ED-8F52-24427A8ADC38}" srcId="{1A950258-A4F2-4414-9CA6-D04E39191316}" destId="{FDECB047-BF6E-48FF-A169-7DECFB9CD557}" srcOrd="1" destOrd="0" parTransId="{767EB4C2-4017-46AC-99B9-8884181F6DAE}" sibTransId="{0E7D06D2-3392-45CE-80FE-A72F17D536B4}"/>
    <dgm:cxn modelId="{9B3335F0-0CA2-4E71-8ECC-71F1C7E93AFB}" type="presParOf" srcId="{590607DB-1773-48F3-B965-E31DC2AAE60C}" destId="{9F0A7B2A-99D9-4AFC-9B02-CE184EA62E81}" srcOrd="0" destOrd="0" presId="urn:microsoft.com/office/officeart/2005/8/layout/venn2"/>
    <dgm:cxn modelId="{C5737C97-8E64-4FC0-9B75-AF1ECBCC3205}" type="presParOf" srcId="{9F0A7B2A-99D9-4AFC-9B02-CE184EA62E81}" destId="{4B9E39BB-1649-41B7-B961-7340DE6C1756}" srcOrd="0" destOrd="0" presId="urn:microsoft.com/office/officeart/2005/8/layout/venn2"/>
    <dgm:cxn modelId="{B77B8B34-FEE6-47F5-BA3A-71D69924055D}" type="presParOf" srcId="{9F0A7B2A-99D9-4AFC-9B02-CE184EA62E81}" destId="{61632145-90B5-488B-B078-498378668770}" srcOrd="1" destOrd="0" presId="urn:microsoft.com/office/officeart/2005/8/layout/venn2"/>
    <dgm:cxn modelId="{31CF7D63-D2A3-48A5-BAA5-1BD166B36CE7}" type="presParOf" srcId="{590607DB-1773-48F3-B965-E31DC2AAE60C}" destId="{A5C5D996-D16A-4B90-8EB1-FB95B6BAF8BE}" srcOrd="1" destOrd="0" presId="urn:microsoft.com/office/officeart/2005/8/layout/venn2"/>
    <dgm:cxn modelId="{6EA133AC-4061-4F97-B62C-79A253333B55}" type="presParOf" srcId="{A5C5D996-D16A-4B90-8EB1-FB95B6BAF8BE}" destId="{85297DB0-645F-44C2-ABB6-9E980CE87AA9}" srcOrd="0" destOrd="0" presId="urn:microsoft.com/office/officeart/2005/8/layout/venn2"/>
    <dgm:cxn modelId="{DA6DB04D-AD88-473C-917A-7A322810BC25}" type="presParOf" srcId="{A5C5D996-D16A-4B90-8EB1-FB95B6BAF8BE}" destId="{C9250EA7-1E3C-4935-A3BB-C79F555BC092}" srcOrd="1" destOrd="0" presId="urn:microsoft.com/office/officeart/2005/8/layout/venn2"/>
    <dgm:cxn modelId="{BB4BBA31-1CA8-4269-8B27-C4C205DA4E2F}" type="presParOf" srcId="{590607DB-1773-48F3-B965-E31DC2AAE60C}" destId="{2F592C38-DDA3-4DAB-AD1E-729800318518}" srcOrd="2" destOrd="0" presId="urn:microsoft.com/office/officeart/2005/8/layout/venn2"/>
    <dgm:cxn modelId="{D1717788-692A-4A1F-B868-B729F363CC3A}" type="presParOf" srcId="{2F592C38-DDA3-4DAB-AD1E-729800318518}" destId="{71BAB616-81BC-43CF-BF1E-C8A93B09EA3F}" srcOrd="0" destOrd="0" presId="urn:microsoft.com/office/officeart/2005/8/layout/venn2"/>
    <dgm:cxn modelId="{739857D3-1580-4AF8-9D55-3A43C6D20FEB}" type="presParOf" srcId="{2F592C38-DDA3-4DAB-AD1E-729800318518}" destId="{21675B1A-F767-418A-8B41-156A7F682B06}" srcOrd="1" destOrd="0" presId="urn:microsoft.com/office/officeart/2005/8/layout/ven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8EA21F5-1389-48CD-A8CC-2C7194EF4F7C}" type="doc">
      <dgm:prSet loTypeId="urn:microsoft.com/office/officeart/2005/8/layout/default" loCatId="list" qsTypeId="urn:microsoft.com/office/officeart/2005/8/quickstyle/simple1" qsCatId="simple" csTypeId="urn:microsoft.com/office/officeart/2005/8/colors/accent2_2" csCatId="accent2" phldr="1"/>
      <dgm:spPr/>
      <dgm:t>
        <a:bodyPr/>
        <a:lstStyle/>
        <a:p>
          <a:endParaRPr lang="en-AS"/>
        </a:p>
      </dgm:t>
    </dgm:pt>
    <dgm:pt modelId="{9E6D4A25-E0C2-4CFD-9F46-819A8C4EB62B}">
      <dgm:prSet phldrT="[Text]" custT="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pPr>
            <a:buClrTx/>
            <a:buSzTx/>
            <a:buFont typeface="Arial" panose="020B0604020202020204" pitchFamily="34" charset="0"/>
            <a:buChar char="•"/>
          </a:pPr>
          <a:r>
            <a:rPr kumimoji="0" lang="en-GB" sz="2000" b="0" i="0" u="none" strike="noStrike" cap="none" spc="0" normalizeH="0" baseline="0" noProof="0" dirty="0">
              <a:ln/>
              <a:solidFill>
                <a:schemeClr val="tx1"/>
              </a:solidFill>
              <a:effectLst/>
              <a:uLnTx/>
              <a:uFillTx/>
              <a:latin typeface="Calibri"/>
              <a:ea typeface="+mn-ea"/>
              <a:cs typeface="+mn-cs"/>
            </a:rPr>
            <a:t>Establish what the facts are &amp; keep accurate records of what is said and by whom. </a:t>
          </a:r>
          <a:endParaRPr lang="en-AS" sz="2000" dirty="0">
            <a:solidFill>
              <a:schemeClr val="tx1"/>
            </a:solidFill>
          </a:endParaRPr>
        </a:p>
      </dgm:t>
    </dgm:pt>
    <dgm:pt modelId="{9AB59EE5-44D0-44F9-8CD0-E35257BF262D}" type="parTrans" cxnId="{C683E5E9-9E11-4C44-B43E-B083DE6BB938}">
      <dgm:prSet/>
      <dgm:spPr/>
      <dgm:t>
        <a:bodyPr/>
        <a:lstStyle/>
        <a:p>
          <a:endParaRPr lang="en-AS"/>
        </a:p>
      </dgm:t>
    </dgm:pt>
    <dgm:pt modelId="{7CCB2C9B-B9B8-42BA-B507-7A983FF454DE}" type="sibTrans" cxnId="{C683E5E9-9E11-4C44-B43E-B083DE6BB938}">
      <dgm:prSet/>
      <dgm:spPr/>
      <dgm:t>
        <a:bodyPr/>
        <a:lstStyle/>
        <a:p>
          <a:endParaRPr lang="en-AS"/>
        </a:p>
      </dgm:t>
    </dgm:pt>
    <dgm:pt modelId="{4A9FEAFA-27E5-4507-AA9D-73436CBC52D1}">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pPr>
            <a:buClrTx/>
            <a:buSzTx/>
            <a:buFont typeface="Arial" panose="020B0604020202020204" pitchFamily="34" charset="0"/>
            <a:buChar char="•"/>
          </a:pPr>
          <a:r>
            <a:rPr kumimoji="0" lang="en-GB" sz="2000" b="0" i="0" u="none" strike="noStrike" cap="none" spc="0" normalizeH="0" baseline="0" noProof="0" dirty="0">
              <a:ln/>
              <a:solidFill>
                <a:schemeClr val="tx1"/>
              </a:solidFill>
              <a:effectLst/>
              <a:uLnTx/>
              <a:uFillTx/>
              <a:latin typeface="Calibri"/>
              <a:ea typeface="+mn-ea"/>
              <a:cs typeface="+mn-cs"/>
            </a:rPr>
            <a:t>Make an initial risk assessment based upon the circumstances of the disappearance &amp; the risks to which that person or the community are likely to be exposed. The decision, the evidence supporting it &amp; where the information came from should be recorded. </a:t>
          </a:r>
          <a:endParaRPr lang="en-AS" sz="2000" dirty="0">
            <a:solidFill>
              <a:schemeClr val="tx1"/>
            </a:solidFill>
          </a:endParaRPr>
        </a:p>
      </dgm:t>
    </dgm:pt>
    <dgm:pt modelId="{2178FEF7-A252-4FE1-B6C1-7D0AFB07A526}" type="parTrans" cxnId="{2ABBB6F7-AD77-4929-92B8-8C64EE26F344}">
      <dgm:prSet/>
      <dgm:spPr/>
      <dgm:t>
        <a:bodyPr/>
        <a:lstStyle/>
        <a:p>
          <a:endParaRPr lang="en-AS"/>
        </a:p>
      </dgm:t>
    </dgm:pt>
    <dgm:pt modelId="{9094F8F1-B6C4-4CCE-8856-E0137549D6A9}" type="sibTrans" cxnId="{2ABBB6F7-AD77-4929-92B8-8C64EE26F344}">
      <dgm:prSet/>
      <dgm:spPr/>
      <dgm:t>
        <a:bodyPr/>
        <a:lstStyle/>
        <a:p>
          <a:endParaRPr lang="en-AS"/>
        </a:p>
      </dgm:t>
    </dgm:pt>
    <dgm:pt modelId="{24FAB74B-743C-4033-9758-257404653AE6}">
      <dgm:prSet phldrT="[Text]" custT="1"/>
      <dgm:spPr>
        <a:solidFill>
          <a:schemeClr val="accent3">
            <a:lumMod val="60000"/>
            <a:lumOff val="4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pPr>
            <a:buClrTx/>
            <a:buSzTx/>
            <a:buFont typeface="Arial" panose="020B0604020202020204" pitchFamily="34" charset="0"/>
            <a:buChar char="•"/>
          </a:pPr>
          <a:r>
            <a:rPr kumimoji="0" lang="en-GB" sz="2000" b="0" i="0" u="none" strike="noStrike" cap="none" spc="0" normalizeH="0" baseline="0" noProof="0" dirty="0">
              <a:ln/>
              <a:solidFill>
                <a:schemeClr val="tx1"/>
              </a:solidFill>
              <a:effectLst/>
              <a:uLnTx/>
              <a:uFillTx/>
              <a:latin typeface="Calibri"/>
              <a:ea typeface="+mn-ea"/>
              <a:cs typeface="+mn-cs"/>
            </a:rPr>
            <a:t>To conduct a secondary risk assessment &amp; submit to a supervisor. </a:t>
          </a:r>
          <a:endParaRPr lang="en-AS" sz="2000" dirty="0">
            <a:solidFill>
              <a:schemeClr val="tx1"/>
            </a:solidFill>
          </a:endParaRPr>
        </a:p>
      </dgm:t>
    </dgm:pt>
    <dgm:pt modelId="{85A74A10-C639-439A-AE83-312913C0B0B9}" type="parTrans" cxnId="{B8BA2EF4-4B6C-4547-BEAE-3571020F691B}">
      <dgm:prSet/>
      <dgm:spPr/>
      <dgm:t>
        <a:bodyPr/>
        <a:lstStyle/>
        <a:p>
          <a:endParaRPr lang="en-AS"/>
        </a:p>
      </dgm:t>
    </dgm:pt>
    <dgm:pt modelId="{ED49FE23-5556-4140-A847-B5FFD7727468}" type="sibTrans" cxnId="{B8BA2EF4-4B6C-4547-BEAE-3571020F691B}">
      <dgm:prSet/>
      <dgm:spPr/>
      <dgm:t>
        <a:bodyPr/>
        <a:lstStyle/>
        <a:p>
          <a:endParaRPr lang="en-AS"/>
        </a:p>
      </dgm:t>
    </dgm:pt>
    <dgm:pt modelId="{1FAF4F6E-BEFF-4FEE-9642-520480C5CD91}">
      <dgm:prSet custT="1"/>
      <dgm:spPr>
        <a:solidFill>
          <a:schemeClr val="accent1">
            <a:lumMod val="20000"/>
            <a:lumOff val="8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kumimoji="0" lang="en-GB" sz="2000" b="0" i="0" u="none" strike="noStrike" cap="none" spc="0" normalizeH="0" baseline="0" noProof="0" dirty="0">
              <a:ln/>
              <a:solidFill>
                <a:schemeClr val="tx1"/>
              </a:solidFill>
              <a:effectLst/>
              <a:uLnTx/>
              <a:uFillTx/>
              <a:latin typeface="Calibri"/>
              <a:ea typeface="+mn-ea"/>
              <a:cs typeface="+mn-cs"/>
            </a:rPr>
            <a:t>Gather sufficient information about the missing person to enable an effective &amp; thorough investigation to be conducted. The depth of that information will vary according to the assessment of risk. Very detailed information &amp; a lifestyle profile will be needed in high-risk cases. </a:t>
          </a:r>
        </a:p>
      </dgm:t>
    </dgm:pt>
    <dgm:pt modelId="{94ACBBF8-EC0A-4CC0-B429-461A61819962}" type="parTrans" cxnId="{E8CB0E78-95B3-445D-B7C2-6B296E3C72B7}">
      <dgm:prSet/>
      <dgm:spPr/>
      <dgm:t>
        <a:bodyPr/>
        <a:lstStyle/>
        <a:p>
          <a:endParaRPr lang="en-AS"/>
        </a:p>
      </dgm:t>
    </dgm:pt>
    <dgm:pt modelId="{6534F9EA-509F-48E3-959E-737AB2CEFFBD}" type="sibTrans" cxnId="{E8CB0E78-95B3-445D-B7C2-6B296E3C72B7}">
      <dgm:prSet/>
      <dgm:spPr/>
      <dgm:t>
        <a:bodyPr/>
        <a:lstStyle/>
        <a:p>
          <a:endParaRPr lang="en-AS"/>
        </a:p>
      </dgm:t>
    </dgm:pt>
    <dgm:pt modelId="{1153E39B-C65E-458B-BBAF-BDFFBE7865E8}">
      <dgm:prSet phldrT="[Text]" custT="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pPr>
            <a:buClrTx/>
            <a:buSzTx/>
            <a:buFont typeface="Arial" panose="020B0604020202020204" pitchFamily="34" charset="0"/>
            <a:buChar char="•"/>
          </a:pPr>
          <a:r>
            <a:rPr lang="en-GB" sz="2000" dirty="0">
              <a:solidFill>
                <a:schemeClr val="tx1"/>
              </a:solidFill>
            </a:rPr>
            <a:t>Professional</a:t>
          </a:r>
          <a:r>
            <a:rPr lang="en-GB" sz="2000" baseline="0" dirty="0">
              <a:solidFill>
                <a:schemeClr val="tx1"/>
              </a:solidFill>
            </a:rPr>
            <a:t> Curiosity</a:t>
          </a:r>
        </a:p>
        <a:p>
          <a:pPr>
            <a:buClrTx/>
            <a:buSzTx/>
            <a:buFont typeface="Arial" panose="020B0604020202020204" pitchFamily="34" charset="0"/>
            <a:buChar char="•"/>
          </a:pPr>
          <a:r>
            <a:rPr lang="en-GB" sz="2000" b="1" u="sng" baseline="0" dirty="0">
              <a:solidFill>
                <a:schemeClr val="tx1"/>
              </a:solidFill>
            </a:rPr>
            <a:t>A</a:t>
          </a:r>
          <a:r>
            <a:rPr lang="en-GB" sz="2000" baseline="0" dirty="0">
              <a:solidFill>
                <a:schemeClr val="tx1"/>
              </a:solidFill>
            </a:rPr>
            <a:t>ssumptions</a:t>
          </a:r>
        </a:p>
        <a:p>
          <a:pPr>
            <a:buClrTx/>
            <a:buSzTx/>
            <a:buFont typeface="Arial" panose="020B0604020202020204" pitchFamily="34" charset="0"/>
            <a:buChar char="•"/>
          </a:pPr>
          <a:r>
            <a:rPr lang="en-GB" sz="2000" b="1" u="sng" baseline="0" dirty="0">
              <a:solidFill>
                <a:schemeClr val="tx1"/>
              </a:solidFill>
            </a:rPr>
            <a:t>B</a:t>
          </a:r>
          <a:r>
            <a:rPr lang="en-GB" sz="2000" baseline="0" dirty="0">
              <a:solidFill>
                <a:schemeClr val="tx1"/>
              </a:solidFill>
            </a:rPr>
            <a:t>elief </a:t>
          </a:r>
        </a:p>
        <a:p>
          <a:pPr>
            <a:buClrTx/>
            <a:buSzTx/>
            <a:buFont typeface="Arial" panose="020B0604020202020204" pitchFamily="34" charset="0"/>
            <a:buChar char="•"/>
          </a:pPr>
          <a:r>
            <a:rPr lang="en-GB" sz="2000" b="1" u="sng" baseline="0" dirty="0">
              <a:solidFill>
                <a:schemeClr val="tx1"/>
              </a:solidFill>
            </a:rPr>
            <a:t>C</a:t>
          </a:r>
          <a:r>
            <a:rPr lang="en-GB" sz="2000" baseline="0" dirty="0">
              <a:solidFill>
                <a:schemeClr val="tx1"/>
              </a:solidFill>
            </a:rPr>
            <a:t>hallenge</a:t>
          </a:r>
        </a:p>
        <a:p>
          <a:pPr>
            <a:buClrTx/>
            <a:buSzTx/>
            <a:buFont typeface="Arial" panose="020B0604020202020204" pitchFamily="34" charset="0"/>
            <a:buChar char="•"/>
          </a:pPr>
          <a:r>
            <a:rPr lang="en-GB" sz="2000" b="1" u="sng" baseline="0" dirty="0">
              <a:solidFill>
                <a:schemeClr val="tx1"/>
              </a:solidFill>
            </a:rPr>
            <a:t>D</a:t>
          </a:r>
          <a:r>
            <a:rPr lang="en-GB" sz="2000" baseline="0" dirty="0">
              <a:solidFill>
                <a:schemeClr val="tx1"/>
              </a:solidFill>
            </a:rPr>
            <a:t>ocument it</a:t>
          </a:r>
          <a:endParaRPr lang="en-AS" sz="2000" dirty="0">
            <a:solidFill>
              <a:schemeClr val="tx1"/>
            </a:solidFill>
          </a:endParaRPr>
        </a:p>
      </dgm:t>
    </dgm:pt>
    <dgm:pt modelId="{835A8754-242A-4FC1-807E-1F9E8B6E6E6F}" type="parTrans" cxnId="{6E74F046-8AD7-44DB-9899-10C42CADB257}">
      <dgm:prSet/>
      <dgm:spPr/>
      <dgm:t>
        <a:bodyPr/>
        <a:lstStyle/>
        <a:p>
          <a:endParaRPr lang="en-GB"/>
        </a:p>
      </dgm:t>
    </dgm:pt>
    <dgm:pt modelId="{8FCA6042-34E6-4118-8464-29C20C31B7D1}" type="sibTrans" cxnId="{6E74F046-8AD7-44DB-9899-10C42CADB257}">
      <dgm:prSet/>
      <dgm:spPr/>
      <dgm:t>
        <a:bodyPr/>
        <a:lstStyle/>
        <a:p>
          <a:endParaRPr lang="en-GB"/>
        </a:p>
      </dgm:t>
    </dgm:pt>
    <dgm:pt modelId="{04E9FFB7-C2B7-47DE-A70E-79B865E0E97C}" type="pres">
      <dgm:prSet presAssocID="{68EA21F5-1389-48CD-A8CC-2C7194EF4F7C}" presName="diagram" presStyleCnt="0">
        <dgm:presLayoutVars>
          <dgm:dir/>
          <dgm:resizeHandles val="exact"/>
        </dgm:presLayoutVars>
      </dgm:prSet>
      <dgm:spPr/>
    </dgm:pt>
    <dgm:pt modelId="{CB276845-7E0C-498A-92F4-343C57F359F2}" type="pres">
      <dgm:prSet presAssocID="{9E6D4A25-E0C2-4CFD-9F46-819A8C4EB62B}" presName="node" presStyleLbl="node1" presStyleIdx="0" presStyleCnt="5" custScaleY="68906" custLinFactNeighborX="-43212" custLinFactNeighborY="-18924">
        <dgm:presLayoutVars>
          <dgm:bulletEnabled val="1"/>
        </dgm:presLayoutVars>
      </dgm:prSet>
      <dgm:spPr/>
    </dgm:pt>
    <dgm:pt modelId="{8F40E7B5-0750-4C9A-B81C-163FFDB319E7}" type="pres">
      <dgm:prSet presAssocID="{7CCB2C9B-B9B8-42BA-B507-7A983FF454DE}" presName="sibTrans" presStyleCnt="0"/>
      <dgm:spPr/>
    </dgm:pt>
    <dgm:pt modelId="{76A9CC9B-CF14-4BA9-9304-55AAD1E8461E}" type="pres">
      <dgm:prSet presAssocID="{4A9FEAFA-27E5-4507-AA9D-73436CBC52D1}" presName="node" presStyleLbl="node1" presStyleIdx="1" presStyleCnt="5" custScaleX="161708" custScaleY="126077" custLinFactNeighborX="21780" custLinFactNeighborY="85">
        <dgm:presLayoutVars>
          <dgm:bulletEnabled val="1"/>
        </dgm:presLayoutVars>
      </dgm:prSet>
      <dgm:spPr/>
    </dgm:pt>
    <dgm:pt modelId="{641C1ED4-15C2-4838-9CF4-D92920D2BCC2}" type="pres">
      <dgm:prSet presAssocID="{9094F8F1-B6C4-4CCE-8856-E0137549D6A9}" presName="sibTrans" presStyleCnt="0"/>
      <dgm:spPr/>
    </dgm:pt>
    <dgm:pt modelId="{6975B00A-5088-4C48-BA9E-373EC0474ED1}" type="pres">
      <dgm:prSet presAssocID="{1FAF4F6E-BEFF-4FEE-9642-520480C5CD91}" presName="node" presStyleLbl="node1" presStyleIdx="2" presStyleCnt="5" custScaleX="162607" custScaleY="119607" custLinFactNeighborX="1376" custLinFactNeighborY="-46902">
        <dgm:presLayoutVars>
          <dgm:bulletEnabled val="1"/>
        </dgm:presLayoutVars>
      </dgm:prSet>
      <dgm:spPr/>
    </dgm:pt>
    <dgm:pt modelId="{2DFB27F2-C3E9-4B59-91A3-39F7B21610FA}" type="pres">
      <dgm:prSet presAssocID="{6534F9EA-509F-48E3-959E-737AB2CEFFBD}" presName="sibTrans" presStyleCnt="0"/>
      <dgm:spPr/>
    </dgm:pt>
    <dgm:pt modelId="{7048C12F-8F45-44DF-8E40-4EFC8F4C10DD}" type="pres">
      <dgm:prSet presAssocID="{24FAB74B-743C-4033-9758-257404653AE6}" presName="node" presStyleLbl="node1" presStyleIdx="3" presStyleCnt="5" custScaleY="64342" custLinFactX="9388" custLinFactNeighborX="100000" custLinFactNeighborY="-17300">
        <dgm:presLayoutVars>
          <dgm:bulletEnabled val="1"/>
        </dgm:presLayoutVars>
      </dgm:prSet>
      <dgm:spPr/>
    </dgm:pt>
    <dgm:pt modelId="{DC87F5E1-670A-4559-93D4-1C964E73F89E}" type="pres">
      <dgm:prSet presAssocID="{ED49FE23-5556-4140-A847-B5FFD7727468}" presName="sibTrans" presStyleCnt="0"/>
      <dgm:spPr/>
    </dgm:pt>
    <dgm:pt modelId="{47B74929-4607-460D-B90C-CC22E5355049}" type="pres">
      <dgm:prSet presAssocID="{1153E39B-C65E-458B-BBAF-BDFFBE7865E8}" presName="node" presStyleLbl="node1" presStyleIdx="4" presStyleCnt="5" custScaleY="117233" custLinFactX="-13964" custLinFactNeighborX="-100000" custLinFactNeighborY="-8278">
        <dgm:presLayoutVars>
          <dgm:bulletEnabled val="1"/>
        </dgm:presLayoutVars>
      </dgm:prSet>
      <dgm:spPr/>
    </dgm:pt>
  </dgm:ptLst>
  <dgm:cxnLst>
    <dgm:cxn modelId="{19C4B404-C12B-4C44-9966-A8318D60C6A0}" type="presOf" srcId="{1FAF4F6E-BEFF-4FEE-9642-520480C5CD91}" destId="{6975B00A-5088-4C48-BA9E-373EC0474ED1}" srcOrd="0" destOrd="0" presId="urn:microsoft.com/office/officeart/2005/8/layout/default"/>
    <dgm:cxn modelId="{6E74F046-8AD7-44DB-9899-10C42CADB257}" srcId="{68EA21F5-1389-48CD-A8CC-2C7194EF4F7C}" destId="{1153E39B-C65E-458B-BBAF-BDFFBE7865E8}" srcOrd="4" destOrd="0" parTransId="{835A8754-242A-4FC1-807E-1F9E8B6E6E6F}" sibTransId="{8FCA6042-34E6-4118-8464-29C20C31B7D1}"/>
    <dgm:cxn modelId="{AAD85C49-940B-4768-B996-CD48F3D9B54F}" type="presOf" srcId="{4A9FEAFA-27E5-4507-AA9D-73436CBC52D1}" destId="{76A9CC9B-CF14-4BA9-9304-55AAD1E8461E}" srcOrd="0" destOrd="0" presId="urn:microsoft.com/office/officeart/2005/8/layout/default"/>
    <dgm:cxn modelId="{4280624A-3672-46E2-9C3A-BF205C4ABD3C}" type="presOf" srcId="{9E6D4A25-E0C2-4CFD-9F46-819A8C4EB62B}" destId="{CB276845-7E0C-498A-92F4-343C57F359F2}" srcOrd="0" destOrd="0" presId="urn:microsoft.com/office/officeart/2005/8/layout/default"/>
    <dgm:cxn modelId="{8ED86C50-39AD-45F3-8363-0AFAC6268E33}" type="presOf" srcId="{24FAB74B-743C-4033-9758-257404653AE6}" destId="{7048C12F-8F45-44DF-8E40-4EFC8F4C10DD}" srcOrd="0" destOrd="0" presId="urn:microsoft.com/office/officeart/2005/8/layout/default"/>
    <dgm:cxn modelId="{E8CB0E78-95B3-445D-B7C2-6B296E3C72B7}" srcId="{68EA21F5-1389-48CD-A8CC-2C7194EF4F7C}" destId="{1FAF4F6E-BEFF-4FEE-9642-520480C5CD91}" srcOrd="2" destOrd="0" parTransId="{94ACBBF8-EC0A-4CC0-B429-461A61819962}" sibTransId="{6534F9EA-509F-48E3-959E-737AB2CEFFBD}"/>
    <dgm:cxn modelId="{CD10BAAE-8FA9-4B42-AEBC-26D0918A0D59}" type="presOf" srcId="{68EA21F5-1389-48CD-A8CC-2C7194EF4F7C}" destId="{04E9FFB7-C2B7-47DE-A70E-79B865E0E97C}" srcOrd="0" destOrd="0" presId="urn:microsoft.com/office/officeart/2005/8/layout/default"/>
    <dgm:cxn modelId="{C683E5E9-9E11-4C44-B43E-B083DE6BB938}" srcId="{68EA21F5-1389-48CD-A8CC-2C7194EF4F7C}" destId="{9E6D4A25-E0C2-4CFD-9F46-819A8C4EB62B}" srcOrd="0" destOrd="0" parTransId="{9AB59EE5-44D0-44F9-8CD0-E35257BF262D}" sibTransId="{7CCB2C9B-B9B8-42BA-B507-7A983FF454DE}"/>
    <dgm:cxn modelId="{B8BA2EF4-4B6C-4547-BEAE-3571020F691B}" srcId="{68EA21F5-1389-48CD-A8CC-2C7194EF4F7C}" destId="{24FAB74B-743C-4033-9758-257404653AE6}" srcOrd="3" destOrd="0" parTransId="{85A74A10-C639-439A-AE83-312913C0B0B9}" sibTransId="{ED49FE23-5556-4140-A847-B5FFD7727468}"/>
    <dgm:cxn modelId="{AFC2A2F7-9ABA-411F-B98F-F96E78C5D194}" type="presOf" srcId="{1153E39B-C65E-458B-BBAF-BDFFBE7865E8}" destId="{47B74929-4607-460D-B90C-CC22E5355049}" srcOrd="0" destOrd="0" presId="urn:microsoft.com/office/officeart/2005/8/layout/default"/>
    <dgm:cxn modelId="{2ABBB6F7-AD77-4929-92B8-8C64EE26F344}" srcId="{68EA21F5-1389-48CD-A8CC-2C7194EF4F7C}" destId="{4A9FEAFA-27E5-4507-AA9D-73436CBC52D1}" srcOrd="1" destOrd="0" parTransId="{2178FEF7-A252-4FE1-B6C1-7D0AFB07A526}" sibTransId="{9094F8F1-B6C4-4CCE-8856-E0137549D6A9}"/>
    <dgm:cxn modelId="{5AC6F563-E0E6-4082-8FE2-C36F7E705F45}" type="presParOf" srcId="{04E9FFB7-C2B7-47DE-A70E-79B865E0E97C}" destId="{CB276845-7E0C-498A-92F4-343C57F359F2}" srcOrd="0" destOrd="0" presId="urn:microsoft.com/office/officeart/2005/8/layout/default"/>
    <dgm:cxn modelId="{BF1154F2-F86F-44C7-903C-161B691DB7CB}" type="presParOf" srcId="{04E9FFB7-C2B7-47DE-A70E-79B865E0E97C}" destId="{8F40E7B5-0750-4C9A-B81C-163FFDB319E7}" srcOrd="1" destOrd="0" presId="urn:microsoft.com/office/officeart/2005/8/layout/default"/>
    <dgm:cxn modelId="{B87E40CB-F930-4B4F-B383-F110A8ED979A}" type="presParOf" srcId="{04E9FFB7-C2B7-47DE-A70E-79B865E0E97C}" destId="{76A9CC9B-CF14-4BA9-9304-55AAD1E8461E}" srcOrd="2" destOrd="0" presId="urn:microsoft.com/office/officeart/2005/8/layout/default"/>
    <dgm:cxn modelId="{DF918AC4-DB98-4784-B884-B5F6079247E9}" type="presParOf" srcId="{04E9FFB7-C2B7-47DE-A70E-79B865E0E97C}" destId="{641C1ED4-15C2-4838-9CF4-D92920D2BCC2}" srcOrd="3" destOrd="0" presId="urn:microsoft.com/office/officeart/2005/8/layout/default"/>
    <dgm:cxn modelId="{9CC5AE92-B7FE-43FA-8144-0E6BDA7735EF}" type="presParOf" srcId="{04E9FFB7-C2B7-47DE-A70E-79B865E0E97C}" destId="{6975B00A-5088-4C48-BA9E-373EC0474ED1}" srcOrd="4" destOrd="0" presId="urn:microsoft.com/office/officeart/2005/8/layout/default"/>
    <dgm:cxn modelId="{D79C2030-5512-4253-A394-E2470746899C}" type="presParOf" srcId="{04E9FFB7-C2B7-47DE-A70E-79B865E0E97C}" destId="{2DFB27F2-C3E9-4B59-91A3-39F7B21610FA}" srcOrd="5" destOrd="0" presId="urn:microsoft.com/office/officeart/2005/8/layout/default"/>
    <dgm:cxn modelId="{EF860010-DF03-42AA-B132-0217F6159960}" type="presParOf" srcId="{04E9FFB7-C2B7-47DE-A70E-79B865E0E97C}" destId="{7048C12F-8F45-44DF-8E40-4EFC8F4C10DD}" srcOrd="6" destOrd="0" presId="urn:microsoft.com/office/officeart/2005/8/layout/default"/>
    <dgm:cxn modelId="{DD6E69DB-1067-4A63-B566-44AAC5996D6C}" type="presParOf" srcId="{04E9FFB7-C2B7-47DE-A70E-79B865E0E97C}" destId="{DC87F5E1-670A-4559-93D4-1C964E73F89E}" srcOrd="7" destOrd="0" presId="urn:microsoft.com/office/officeart/2005/8/layout/default"/>
    <dgm:cxn modelId="{DCD77A44-4F76-4042-ABBB-ABC18FE253DA}" type="presParOf" srcId="{04E9FFB7-C2B7-47DE-A70E-79B865E0E97C}" destId="{47B74929-4607-460D-B90C-CC22E5355049}"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D437941-3932-4FC4-A383-1507861FB6F3}" type="doc">
      <dgm:prSet loTypeId="urn:microsoft.com/office/officeart/2005/8/layout/vList2" loCatId="list" qsTypeId="urn:microsoft.com/office/officeart/2005/8/quickstyle/simple1" qsCatId="simple" csTypeId="urn:microsoft.com/office/officeart/2005/8/colors/accent2_2" csCatId="accent2" phldr="1"/>
      <dgm:spPr/>
      <dgm:t>
        <a:bodyPr/>
        <a:lstStyle/>
        <a:p>
          <a:endParaRPr lang="en-AS"/>
        </a:p>
      </dgm:t>
    </dgm:pt>
    <dgm:pt modelId="{64ADC251-1D3C-4A42-A0E5-50782689CF48}">
      <dgm:prSet phldrT="[Text]"/>
      <dgm:spPr>
        <a:solidFill>
          <a:schemeClr val="accent1">
            <a:lumMod val="20000"/>
            <a:lumOff val="8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pPr>
            <a:buClrTx/>
            <a:buSzTx/>
            <a:buFont typeface="Arial" panose="020B0604020202020204" pitchFamily="34" charset="0"/>
            <a:buChar char="•"/>
          </a:pPr>
          <a:r>
            <a:rPr kumimoji="0" lang="en-GB" altLang="en-US" b="0" i="0" u="none" strike="noStrike" cap="none" spc="0" normalizeH="0" baseline="0" noProof="0" dirty="0">
              <a:ln/>
              <a:solidFill>
                <a:schemeClr val="tx1"/>
              </a:solidFill>
              <a:effectLst/>
              <a:uLnTx/>
              <a:uFillTx/>
              <a:latin typeface="Calibri"/>
              <a:ea typeface="+mn-ea"/>
              <a:cs typeface="+mn-cs"/>
            </a:rPr>
            <a:t>Polite, tolerant, patient</a:t>
          </a:r>
          <a:endParaRPr lang="en-AS" dirty="0">
            <a:solidFill>
              <a:schemeClr val="tx1"/>
            </a:solidFill>
          </a:endParaRPr>
        </a:p>
      </dgm:t>
    </dgm:pt>
    <dgm:pt modelId="{0BD9DDCA-ED18-4C0F-A2C1-86EBB6652CDD}" type="parTrans" cxnId="{40ACD670-9ED8-4415-A41E-F3929B6C6417}">
      <dgm:prSet/>
      <dgm:spPr/>
      <dgm:t>
        <a:bodyPr/>
        <a:lstStyle/>
        <a:p>
          <a:endParaRPr lang="en-AS"/>
        </a:p>
      </dgm:t>
    </dgm:pt>
    <dgm:pt modelId="{4B393940-A964-405D-AD9C-37B5D2AF90FE}" type="sibTrans" cxnId="{40ACD670-9ED8-4415-A41E-F3929B6C6417}">
      <dgm:prSet/>
      <dgm:spPr/>
      <dgm:t>
        <a:bodyPr/>
        <a:lstStyle/>
        <a:p>
          <a:endParaRPr lang="en-AS"/>
        </a:p>
      </dgm:t>
    </dgm:pt>
    <dgm:pt modelId="{835DA9BF-0183-47DD-9F26-60048DCB1E55}">
      <dgm:prSet/>
      <dgm:spPr>
        <a:solidFill>
          <a:schemeClr val="bg2">
            <a:lumMod val="9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kumimoji="0" lang="en-GB" altLang="en-US" b="0" i="0" u="none" strike="noStrike" cap="none" spc="0" normalizeH="0" baseline="0" noProof="0" dirty="0">
              <a:ln/>
              <a:solidFill>
                <a:schemeClr val="tx1"/>
              </a:solidFill>
              <a:effectLst/>
              <a:uLnTx/>
              <a:uFillTx/>
              <a:latin typeface="Calibri"/>
              <a:ea typeface="+mn-ea"/>
              <a:cs typeface="+mn-cs"/>
            </a:rPr>
            <a:t>Listen</a:t>
          </a:r>
        </a:p>
      </dgm:t>
    </dgm:pt>
    <dgm:pt modelId="{2C929374-18B4-459A-9532-6840972534EC}" type="parTrans" cxnId="{6C1FDD54-E6B6-48E3-94F2-50626746D510}">
      <dgm:prSet/>
      <dgm:spPr/>
      <dgm:t>
        <a:bodyPr/>
        <a:lstStyle/>
        <a:p>
          <a:endParaRPr lang="en-AS"/>
        </a:p>
      </dgm:t>
    </dgm:pt>
    <dgm:pt modelId="{69F96E57-DC28-4AE0-BE4B-D1C37356F7FB}" type="sibTrans" cxnId="{6C1FDD54-E6B6-48E3-94F2-50626746D510}">
      <dgm:prSet/>
      <dgm:spPr/>
      <dgm:t>
        <a:bodyPr/>
        <a:lstStyle/>
        <a:p>
          <a:endParaRPr lang="en-AS"/>
        </a:p>
      </dgm:t>
    </dgm:pt>
    <dgm:pt modelId="{8662EB83-622A-40C2-8406-C899F7CFB601}">
      <dgm:prSet/>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kumimoji="0" lang="en-GB" altLang="en-US" b="0" i="0" u="none" strike="noStrike" cap="none" spc="0" normalizeH="0" baseline="0" noProof="0" dirty="0">
              <a:ln/>
              <a:solidFill>
                <a:schemeClr val="tx1"/>
              </a:solidFill>
              <a:effectLst/>
              <a:uLnTx/>
              <a:uFillTx/>
              <a:latin typeface="Calibri"/>
              <a:ea typeface="+mn-ea"/>
              <a:cs typeface="+mn-cs"/>
            </a:rPr>
            <a:t>Appropriate language</a:t>
          </a:r>
        </a:p>
      </dgm:t>
    </dgm:pt>
    <dgm:pt modelId="{9ECB68A2-231D-4B20-9A25-4206887F9281}" type="parTrans" cxnId="{7E7CD1C2-759A-4C48-B060-0F68000AC477}">
      <dgm:prSet/>
      <dgm:spPr/>
      <dgm:t>
        <a:bodyPr/>
        <a:lstStyle/>
        <a:p>
          <a:endParaRPr lang="en-AS"/>
        </a:p>
      </dgm:t>
    </dgm:pt>
    <dgm:pt modelId="{3B1D5384-225B-4798-A5C0-285AB69B5FAB}" type="sibTrans" cxnId="{7E7CD1C2-759A-4C48-B060-0F68000AC477}">
      <dgm:prSet/>
      <dgm:spPr/>
      <dgm:t>
        <a:bodyPr/>
        <a:lstStyle/>
        <a:p>
          <a:endParaRPr lang="en-AS"/>
        </a:p>
      </dgm:t>
    </dgm:pt>
    <dgm:pt modelId="{2B4BA4B8-AFC9-4CC7-B697-A0ED2A19EC92}">
      <dgm:prSet/>
      <dgm:spPr>
        <a:solidFill>
          <a:schemeClr val="accent3">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kumimoji="0" lang="en-GB" altLang="en-US" b="0" i="0" u="none" strike="noStrike" cap="none" spc="0" normalizeH="0" baseline="0" noProof="0" dirty="0">
              <a:ln/>
              <a:solidFill>
                <a:schemeClr val="tx1"/>
              </a:solidFill>
              <a:effectLst/>
              <a:uLnTx/>
              <a:uFillTx/>
              <a:latin typeface="Calibri"/>
              <a:ea typeface="+mn-ea"/>
              <a:cs typeface="+mn-cs"/>
            </a:rPr>
            <a:t>Understanding of what might offend</a:t>
          </a:r>
        </a:p>
      </dgm:t>
    </dgm:pt>
    <dgm:pt modelId="{A14AF8DD-ADBF-4A5A-9CF2-B40A2052F958}" type="parTrans" cxnId="{A132647F-7223-4914-85C5-995955119610}">
      <dgm:prSet/>
      <dgm:spPr/>
      <dgm:t>
        <a:bodyPr/>
        <a:lstStyle/>
        <a:p>
          <a:endParaRPr lang="en-AS"/>
        </a:p>
      </dgm:t>
    </dgm:pt>
    <dgm:pt modelId="{019E8512-F476-4065-B1E6-CB7A9087A4EA}" type="sibTrans" cxnId="{A132647F-7223-4914-85C5-995955119610}">
      <dgm:prSet/>
      <dgm:spPr/>
      <dgm:t>
        <a:bodyPr/>
        <a:lstStyle/>
        <a:p>
          <a:endParaRPr lang="en-AS"/>
        </a:p>
      </dgm:t>
    </dgm:pt>
    <dgm:pt modelId="{5B019CA1-2658-4A1B-BD14-F39CF0786004}">
      <dgm:prSet/>
      <dgm:spPr>
        <a:solidFill>
          <a:schemeClr val="accent1">
            <a:lumMod val="60000"/>
            <a:lumOff val="4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kumimoji="0" lang="en-GB" altLang="en-US" b="0" i="0" u="none" strike="noStrike" cap="none" spc="0" normalizeH="0" baseline="0" noProof="0" dirty="0">
              <a:ln/>
              <a:solidFill>
                <a:schemeClr val="tx1"/>
              </a:solidFill>
              <a:effectLst/>
              <a:uLnTx/>
              <a:uFillTx/>
              <a:latin typeface="Calibri"/>
              <a:ea typeface="+mn-ea"/>
              <a:cs typeface="+mn-cs"/>
            </a:rPr>
            <a:t>Social and cultural customs</a:t>
          </a:r>
        </a:p>
      </dgm:t>
    </dgm:pt>
    <dgm:pt modelId="{B5D78DDE-9444-4376-A4E1-B92C5A407D87}" type="parTrans" cxnId="{9D1164E0-1CC7-43E3-8DCA-602381E349E3}">
      <dgm:prSet/>
      <dgm:spPr/>
      <dgm:t>
        <a:bodyPr/>
        <a:lstStyle/>
        <a:p>
          <a:endParaRPr lang="en-AS"/>
        </a:p>
      </dgm:t>
    </dgm:pt>
    <dgm:pt modelId="{CEA02FC5-F073-4218-993B-0F3FAC2D0B60}" type="sibTrans" cxnId="{9D1164E0-1CC7-43E3-8DCA-602381E349E3}">
      <dgm:prSet/>
      <dgm:spPr/>
      <dgm:t>
        <a:bodyPr/>
        <a:lstStyle/>
        <a:p>
          <a:endParaRPr lang="en-AS"/>
        </a:p>
      </dgm:t>
    </dgm:pt>
    <dgm:pt modelId="{E1D1A1A7-48CD-42B0-A4AD-FC63756D99BA}">
      <dgm:prSet/>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kumimoji="0" lang="en-GB" altLang="en-US" b="0" i="0" u="none" strike="noStrike" cap="none" spc="0" normalizeH="0" baseline="0" noProof="0" dirty="0">
              <a:ln/>
              <a:solidFill>
                <a:schemeClr val="tx1"/>
              </a:solidFill>
              <a:effectLst/>
              <a:uLnTx/>
              <a:uFillTx/>
              <a:latin typeface="Calibri"/>
              <a:ea typeface="+mn-ea"/>
              <a:cs typeface="+mn-cs"/>
            </a:rPr>
            <a:t>Cultural diversity and language</a:t>
          </a:r>
        </a:p>
      </dgm:t>
    </dgm:pt>
    <dgm:pt modelId="{8E09EC6E-8C00-457D-83A3-AC717A362272}" type="parTrans" cxnId="{437CEA3D-4422-410B-B8A7-F0CD90A0944A}">
      <dgm:prSet/>
      <dgm:spPr/>
      <dgm:t>
        <a:bodyPr/>
        <a:lstStyle/>
        <a:p>
          <a:endParaRPr lang="en-AS"/>
        </a:p>
      </dgm:t>
    </dgm:pt>
    <dgm:pt modelId="{D10B5F9D-9558-4745-A2C4-4BE3388B36AC}" type="sibTrans" cxnId="{437CEA3D-4422-410B-B8A7-F0CD90A0944A}">
      <dgm:prSet/>
      <dgm:spPr/>
      <dgm:t>
        <a:bodyPr/>
        <a:lstStyle/>
        <a:p>
          <a:endParaRPr lang="en-AS"/>
        </a:p>
      </dgm:t>
    </dgm:pt>
    <dgm:pt modelId="{BFAC12C1-6159-44B6-A908-0AF9CE051794}">
      <dgm:prSet/>
      <dgm:spPr>
        <a:solidFill>
          <a:schemeClr val="bg1">
            <a:lumMod val="85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kumimoji="0" lang="en-GB" altLang="en-US" b="0" i="0" u="none" strike="noStrike" cap="none" spc="0" normalizeH="0" baseline="0" noProof="0" dirty="0">
              <a:ln/>
              <a:solidFill>
                <a:schemeClr val="tx1"/>
              </a:solidFill>
              <a:effectLst/>
              <a:uLnTx/>
              <a:uFillTx/>
              <a:latin typeface="Calibri"/>
              <a:ea typeface="+mn-ea"/>
              <a:cs typeface="+mn-cs"/>
            </a:rPr>
            <a:t>Professionally handle what might be an emotional situation</a:t>
          </a:r>
        </a:p>
      </dgm:t>
    </dgm:pt>
    <dgm:pt modelId="{29D342D8-B879-499F-A9F6-557F9CD28B6A}" type="parTrans" cxnId="{F665C57C-24F5-4961-96F3-ECE78F2EF1F8}">
      <dgm:prSet/>
      <dgm:spPr/>
      <dgm:t>
        <a:bodyPr/>
        <a:lstStyle/>
        <a:p>
          <a:endParaRPr lang="en-AS"/>
        </a:p>
      </dgm:t>
    </dgm:pt>
    <dgm:pt modelId="{6C3CC4F2-2AF3-473B-B137-F76BCEE41310}" type="sibTrans" cxnId="{F665C57C-24F5-4961-96F3-ECE78F2EF1F8}">
      <dgm:prSet/>
      <dgm:spPr/>
      <dgm:t>
        <a:bodyPr/>
        <a:lstStyle/>
        <a:p>
          <a:endParaRPr lang="en-AS"/>
        </a:p>
      </dgm:t>
    </dgm:pt>
    <dgm:pt modelId="{1E81DF16-0EFF-4480-BC2D-F5D54201DDBB}">
      <dgm:prSet/>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kumimoji="0" lang="en-GB" altLang="en-US" b="0" i="0" u="none" strike="noStrike" cap="none" spc="0" normalizeH="0" baseline="0" noProof="0" dirty="0">
              <a:ln/>
              <a:solidFill>
                <a:schemeClr val="tx1"/>
              </a:solidFill>
              <a:effectLst/>
              <a:uLnTx/>
              <a:uFillTx/>
              <a:latin typeface="Calibri"/>
              <a:ea typeface="+mn-ea"/>
              <a:cs typeface="+mn-cs"/>
            </a:rPr>
            <a:t>Explain the duty of the police service and its role</a:t>
          </a:r>
        </a:p>
      </dgm:t>
    </dgm:pt>
    <dgm:pt modelId="{62927BE5-42EC-439B-A852-3CDCC3E1F494}" type="parTrans" cxnId="{682E7CCA-31B0-4D37-8F0F-AB29E728CF32}">
      <dgm:prSet/>
      <dgm:spPr/>
      <dgm:t>
        <a:bodyPr/>
        <a:lstStyle/>
        <a:p>
          <a:endParaRPr lang="en-AS"/>
        </a:p>
      </dgm:t>
    </dgm:pt>
    <dgm:pt modelId="{92FCFA7F-D12B-4108-832C-9CC183081D3E}" type="sibTrans" cxnId="{682E7CCA-31B0-4D37-8F0F-AB29E728CF32}">
      <dgm:prSet/>
      <dgm:spPr/>
      <dgm:t>
        <a:bodyPr/>
        <a:lstStyle/>
        <a:p>
          <a:endParaRPr lang="en-AS"/>
        </a:p>
      </dgm:t>
    </dgm:pt>
    <dgm:pt modelId="{845D05BE-DC09-45E3-9153-409A91CF34C2}">
      <dgm:prSet/>
      <dgm:spPr>
        <a:solidFill>
          <a:schemeClr val="accent1">
            <a:lumMod val="20000"/>
            <a:lumOff val="8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kumimoji="0" lang="en-GB" altLang="en-US" b="0" i="0" u="none" strike="noStrike" cap="none" spc="0" normalizeH="0" baseline="0" noProof="0" dirty="0">
              <a:ln/>
              <a:solidFill>
                <a:schemeClr val="tx1"/>
              </a:solidFill>
              <a:effectLst/>
              <a:uLnTx/>
              <a:uFillTx/>
              <a:latin typeface="Calibri"/>
              <a:ea typeface="+mn-ea"/>
              <a:cs typeface="+mn-cs"/>
            </a:rPr>
            <a:t>Explain what will need to happen next </a:t>
          </a:r>
        </a:p>
      </dgm:t>
    </dgm:pt>
    <dgm:pt modelId="{314EE936-30FE-48B2-8469-B6966FA7A874}" type="parTrans" cxnId="{6081AC23-0BD6-4753-9AD5-C7A2FEC744A6}">
      <dgm:prSet/>
      <dgm:spPr/>
      <dgm:t>
        <a:bodyPr/>
        <a:lstStyle/>
        <a:p>
          <a:endParaRPr lang="en-AS"/>
        </a:p>
      </dgm:t>
    </dgm:pt>
    <dgm:pt modelId="{60BBBDAE-E15D-4792-B21B-16BDCE576053}" type="sibTrans" cxnId="{6081AC23-0BD6-4753-9AD5-C7A2FEC744A6}">
      <dgm:prSet/>
      <dgm:spPr/>
      <dgm:t>
        <a:bodyPr/>
        <a:lstStyle/>
        <a:p>
          <a:endParaRPr lang="en-AS"/>
        </a:p>
      </dgm:t>
    </dgm:pt>
    <dgm:pt modelId="{811E9243-0CDA-4F77-8B83-817C7AA03ACB}" type="pres">
      <dgm:prSet presAssocID="{7D437941-3932-4FC4-A383-1507861FB6F3}" presName="linear" presStyleCnt="0">
        <dgm:presLayoutVars>
          <dgm:animLvl val="lvl"/>
          <dgm:resizeHandles val="exact"/>
        </dgm:presLayoutVars>
      </dgm:prSet>
      <dgm:spPr/>
    </dgm:pt>
    <dgm:pt modelId="{81DB7C15-2135-4ED7-828A-F53E74652D9C}" type="pres">
      <dgm:prSet presAssocID="{64ADC251-1D3C-4A42-A0E5-50782689CF48}" presName="parentText" presStyleLbl="node1" presStyleIdx="0" presStyleCnt="9">
        <dgm:presLayoutVars>
          <dgm:chMax val="0"/>
          <dgm:bulletEnabled val="1"/>
        </dgm:presLayoutVars>
      </dgm:prSet>
      <dgm:spPr/>
    </dgm:pt>
    <dgm:pt modelId="{38BDFEB9-CC7D-4580-8E4D-15378FEAE79F}" type="pres">
      <dgm:prSet presAssocID="{4B393940-A964-405D-AD9C-37B5D2AF90FE}" presName="spacer" presStyleCnt="0"/>
      <dgm:spPr/>
    </dgm:pt>
    <dgm:pt modelId="{C572EC70-FB00-483A-9C2C-78C558D7DFDD}" type="pres">
      <dgm:prSet presAssocID="{835DA9BF-0183-47DD-9F26-60048DCB1E55}" presName="parentText" presStyleLbl="node1" presStyleIdx="1" presStyleCnt="9">
        <dgm:presLayoutVars>
          <dgm:chMax val="0"/>
          <dgm:bulletEnabled val="1"/>
        </dgm:presLayoutVars>
      </dgm:prSet>
      <dgm:spPr/>
    </dgm:pt>
    <dgm:pt modelId="{E516D0D0-A87D-49F4-9D10-4FA2CA360F00}" type="pres">
      <dgm:prSet presAssocID="{69F96E57-DC28-4AE0-BE4B-D1C37356F7FB}" presName="spacer" presStyleCnt="0"/>
      <dgm:spPr/>
    </dgm:pt>
    <dgm:pt modelId="{4F16CD3C-9D5A-4F77-9B92-B8216823E930}" type="pres">
      <dgm:prSet presAssocID="{8662EB83-622A-40C2-8406-C899F7CFB601}" presName="parentText" presStyleLbl="node1" presStyleIdx="2" presStyleCnt="9">
        <dgm:presLayoutVars>
          <dgm:chMax val="0"/>
          <dgm:bulletEnabled val="1"/>
        </dgm:presLayoutVars>
      </dgm:prSet>
      <dgm:spPr/>
    </dgm:pt>
    <dgm:pt modelId="{CE2B45D5-1590-4A15-B064-7E18FB1D4688}" type="pres">
      <dgm:prSet presAssocID="{3B1D5384-225B-4798-A5C0-285AB69B5FAB}" presName="spacer" presStyleCnt="0"/>
      <dgm:spPr/>
    </dgm:pt>
    <dgm:pt modelId="{A9B712B0-644A-4308-9662-B01916F9546D}" type="pres">
      <dgm:prSet presAssocID="{2B4BA4B8-AFC9-4CC7-B697-A0ED2A19EC92}" presName="parentText" presStyleLbl="node1" presStyleIdx="3" presStyleCnt="9">
        <dgm:presLayoutVars>
          <dgm:chMax val="0"/>
          <dgm:bulletEnabled val="1"/>
        </dgm:presLayoutVars>
      </dgm:prSet>
      <dgm:spPr/>
    </dgm:pt>
    <dgm:pt modelId="{9987CFD3-86CD-4614-A03E-17A45688AB2A}" type="pres">
      <dgm:prSet presAssocID="{019E8512-F476-4065-B1E6-CB7A9087A4EA}" presName="spacer" presStyleCnt="0"/>
      <dgm:spPr/>
    </dgm:pt>
    <dgm:pt modelId="{1A35AFF3-18F0-4E16-BCFF-A1B5DD820291}" type="pres">
      <dgm:prSet presAssocID="{5B019CA1-2658-4A1B-BD14-F39CF0786004}" presName="parentText" presStyleLbl="node1" presStyleIdx="4" presStyleCnt="9">
        <dgm:presLayoutVars>
          <dgm:chMax val="0"/>
          <dgm:bulletEnabled val="1"/>
        </dgm:presLayoutVars>
      </dgm:prSet>
      <dgm:spPr/>
    </dgm:pt>
    <dgm:pt modelId="{E052D01B-A09D-4D15-B6C5-848ABEC3CDB9}" type="pres">
      <dgm:prSet presAssocID="{CEA02FC5-F073-4218-993B-0F3FAC2D0B60}" presName="spacer" presStyleCnt="0"/>
      <dgm:spPr/>
    </dgm:pt>
    <dgm:pt modelId="{09676B53-821F-4C63-9D54-AD954517BE43}" type="pres">
      <dgm:prSet presAssocID="{E1D1A1A7-48CD-42B0-A4AD-FC63756D99BA}" presName="parentText" presStyleLbl="node1" presStyleIdx="5" presStyleCnt="9">
        <dgm:presLayoutVars>
          <dgm:chMax val="0"/>
          <dgm:bulletEnabled val="1"/>
        </dgm:presLayoutVars>
      </dgm:prSet>
      <dgm:spPr/>
    </dgm:pt>
    <dgm:pt modelId="{B822A0BD-FE7C-4A04-A99C-A597F01372DC}" type="pres">
      <dgm:prSet presAssocID="{D10B5F9D-9558-4745-A2C4-4BE3388B36AC}" presName="spacer" presStyleCnt="0"/>
      <dgm:spPr/>
    </dgm:pt>
    <dgm:pt modelId="{42C52F8A-08A6-4118-B54B-1CCCB8788A0C}" type="pres">
      <dgm:prSet presAssocID="{BFAC12C1-6159-44B6-A908-0AF9CE051794}" presName="parentText" presStyleLbl="node1" presStyleIdx="6" presStyleCnt="9">
        <dgm:presLayoutVars>
          <dgm:chMax val="0"/>
          <dgm:bulletEnabled val="1"/>
        </dgm:presLayoutVars>
      </dgm:prSet>
      <dgm:spPr/>
    </dgm:pt>
    <dgm:pt modelId="{176D7A23-6E84-4B8F-8475-38B4A1DF4775}" type="pres">
      <dgm:prSet presAssocID="{6C3CC4F2-2AF3-473B-B137-F76BCEE41310}" presName="spacer" presStyleCnt="0"/>
      <dgm:spPr/>
    </dgm:pt>
    <dgm:pt modelId="{7C890E34-ED30-4DBE-B2F7-9AB70C98CCB7}" type="pres">
      <dgm:prSet presAssocID="{1E81DF16-0EFF-4480-BC2D-F5D54201DDBB}" presName="parentText" presStyleLbl="node1" presStyleIdx="7" presStyleCnt="9">
        <dgm:presLayoutVars>
          <dgm:chMax val="0"/>
          <dgm:bulletEnabled val="1"/>
        </dgm:presLayoutVars>
      </dgm:prSet>
      <dgm:spPr/>
    </dgm:pt>
    <dgm:pt modelId="{86753F75-A215-49F4-AC15-E11ED910CA7D}" type="pres">
      <dgm:prSet presAssocID="{92FCFA7F-D12B-4108-832C-9CC183081D3E}" presName="spacer" presStyleCnt="0"/>
      <dgm:spPr/>
    </dgm:pt>
    <dgm:pt modelId="{D95CD690-B227-47F1-8BF0-78C8E6CB587D}" type="pres">
      <dgm:prSet presAssocID="{845D05BE-DC09-45E3-9153-409A91CF34C2}" presName="parentText" presStyleLbl="node1" presStyleIdx="8" presStyleCnt="9">
        <dgm:presLayoutVars>
          <dgm:chMax val="0"/>
          <dgm:bulletEnabled val="1"/>
        </dgm:presLayoutVars>
      </dgm:prSet>
      <dgm:spPr/>
    </dgm:pt>
  </dgm:ptLst>
  <dgm:cxnLst>
    <dgm:cxn modelId="{6081AC23-0BD6-4753-9AD5-C7A2FEC744A6}" srcId="{7D437941-3932-4FC4-A383-1507861FB6F3}" destId="{845D05BE-DC09-45E3-9153-409A91CF34C2}" srcOrd="8" destOrd="0" parTransId="{314EE936-30FE-48B2-8469-B6966FA7A874}" sibTransId="{60BBBDAE-E15D-4792-B21B-16BDCE576053}"/>
    <dgm:cxn modelId="{44A15B24-1BE6-4C94-AE21-70916548A7BF}" type="presOf" srcId="{845D05BE-DC09-45E3-9153-409A91CF34C2}" destId="{D95CD690-B227-47F1-8BF0-78C8E6CB587D}" srcOrd="0" destOrd="0" presId="urn:microsoft.com/office/officeart/2005/8/layout/vList2"/>
    <dgm:cxn modelId="{925BB026-4F33-4A60-9864-0D689CEF1231}" type="presOf" srcId="{8662EB83-622A-40C2-8406-C899F7CFB601}" destId="{4F16CD3C-9D5A-4F77-9B92-B8216823E930}" srcOrd="0" destOrd="0" presId="urn:microsoft.com/office/officeart/2005/8/layout/vList2"/>
    <dgm:cxn modelId="{A7072237-78F8-4B86-A7A9-F3D699FA0815}" type="presOf" srcId="{2B4BA4B8-AFC9-4CC7-B697-A0ED2A19EC92}" destId="{A9B712B0-644A-4308-9662-B01916F9546D}" srcOrd="0" destOrd="0" presId="urn:microsoft.com/office/officeart/2005/8/layout/vList2"/>
    <dgm:cxn modelId="{437CEA3D-4422-410B-B8A7-F0CD90A0944A}" srcId="{7D437941-3932-4FC4-A383-1507861FB6F3}" destId="{E1D1A1A7-48CD-42B0-A4AD-FC63756D99BA}" srcOrd="5" destOrd="0" parTransId="{8E09EC6E-8C00-457D-83A3-AC717A362272}" sibTransId="{D10B5F9D-9558-4745-A2C4-4BE3388B36AC}"/>
    <dgm:cxn modelId="{40ACD670-9ED8-4415-A41E-F3929B6C6417}" srcId="{7D437941-3932-4FC4-A383-1507861FB6F3}" destId="{64ADC251-1D3C-4A42-A0E5-50782689CF48}" srcOrd="0" destOrd="0" parTransId="{0BD9DDCA-ED18-4C0F-A2C1-86EBB6652CDD}" sibTransId="{4B393940-A964-405D-AD9C-37B5D2AF90FE}"/>
    <dgm:cxn modelId="{D8E4FC52-9448-4809-8743-F111DFBB589F}" type="presOf" srcId="{BFAC12C1-6159-44B6-A908-0AF9CE051794}" destId="{42C52F8A-08A6-4118-B54B-1CCCB8788A0C}" srcOrd="0" destOrd="0" presId="urn:microsoft.com/office/officeart/2005/8/layout/vList2"/>
    <dgm:cxn modelId="{6C1FDD54-E6B6-48E3-94F2-50626746D510}" srcId="{7D437941-3932-4FC4-A383-1507861FB6F3}" destId="{835DA9BF-0183-47DD-9F26-60048DCB1E55}" srcOrd="1" destOrd="0" parTransId="{2C929374-18B4-459A-9532-6840972534EC}" sibTransId="{69F96E57-DC28-4AE0-BE4B-D1C37356F7FB}"/>
    <dgm:cxn modelId="{5A2BFF78-1936-4A92-A5DF-512EA8A340D6}" type="presOf" srcId="{5B019CA1-2658-4A1B-BD14-F39CF0786004}" destId="{1A35AFF3-18F0-4E16-BCFF-A1B5DD820291}" srcOrd="0" destOrd="0" presId="urn:microsoft.com/office/officeart/2005/8/layout/vList2"/>
    <dgm:cxn modelId="{F665C57C-24F5-4961-96F3-ECE78F2EF1F8}" srcId="{7D437941-3932-4FC4-A383-1507861FB6F3}" destId="{BFAC12C1-6159-44B6-A908-0AF9CE051794}" srcOrd="6" destOrd="0" parTransId="{29D342D8-B879-499F-A9F6-557F9CD28B6A}" sibTransId="{6C3CC4F2-2AF3-473B-B137-F76BCEE41310}"/>
    <dgm:cxn modelId="{A132647F-7223-4914-85C5-995955119610}" srcId="{7D437941-3932-4FC4-A383-1507861FB6F3}" destId="{2B4BA4B8-AFC9-4CC7-B697-A0ED2A19EC92}" srcOrd="3" destOrd="0" parTransId="{A14AF8DD-ADBF-4A5A-9CF2-B40A2052F958}" sibTransId="{019E8512-F476-4065-B1E6-CB7A9087A4EA}"/>
    <dgm:cxn modelId="{76928684-E856-4EC3-B288-30F5C330670F}" type="presOf" srcId="{835DA9BF-0183-47DD-9F26-60048DCB1E55}" destId="{C572EC70-FB00-483A-9C2C-78C558D7DFDD}" srcOrd="0" destOrd="0" presId="urn:microsoft.com/office/officeart/2005/8/layout/vList2"/>
    <dgm:cxn modelId="{3EAA6488-DFD5-412D-A6B5-561D1FDF59F3}" type="presOf" srcId="{64ADC251-1D3C-4A42-A0E5-50782689CF48}" destId="{81DB7C15-2135-4ED7-828A-F53E74652D9C}" srcOrd="0" destOrd="0" presId="urn:microsoft.com/office/officeart/2005/8/layout/vList2"/>
    <dgm:cxn modelId="{0286AC9F-37B1-42DE-96BE-45A925587CE0}" type="presOf" srcId="{1E81DF16-0EFF-4480-BC2D-F5D54201DDBB}" destId="{7C890E34-ED30-4DBE-B2F7-9AB70C98CCB7}" srcOrd="0" destOrd="0" presId="urn:microsoft.com/office/officeart/2005/8/layout/vList2"/>
    <dgm:cxn modelId="{7E7CD1C2-759A-4C48-B060-0F68000AC477}" srcId="{7D437941-3932-4FC4-A383-1507861FB6F3}" destId="{8662EB83-622A-40C2-8406-C899F7CFB601}" srcOrd="2" destOrd="0" parTransId="{9ECB68A2-231D-4B20-9A25-4206887F9281}" sibTransId="{3B1D5384-225B-4798-A5C0-285AB69B5FAB}"/>
    <dgm:cxn modelId="{682E7CCA-31B0-4D37-8F0F-AB29E728CF32}" srcId="{7D437941-3932-4FC4-A383-1507861FB6F3}" destId="{1E81DF16-0EFF-4480-BC2D-F5D54201DDBB}" srcOrd="7" destOrd="0" parTransId="{62927BE5-42EC-439B-A852-3CDCC3E1F494}" sibTransId="{92FCFA7F-D12B-4108-832C-9CC183081D3E}"/>
    <dgm:cxn modelId="{F01346D2-1769-454A-9D6A-08CFB78EF1F7}" type="presOf" srcId="{7D437941-3932-4FC4-A383-1507861FB6F3}" destId="{811E9243-0CDA-4F77-8B83-817C7AA03ACB}" srcOrd="0" destOrd="0" presId="urn:microsoft.com/office/officeart/2005/8/layout/vList2"/>
    <dgm:cxn modelId="{9D1164E0-1CC7-43E3-8DCA-602381E349E3}" srcId="{7D437941-3932-4FC4-A383-1507861FB6F3}" destId="{5B019CA1-2658-4A1B-BD14-F39CF0786004}" srcOrd="4" destOrd="0" parTransId="{B5D78DDE-9444-4376-A4E1-B92C5A407D87}" sibTransId="{CEA02FC5-F073-4218-993B-0F3FAC2D0B60}"/>
    <dgm:cxn modelId="{07A740F8-0F3C-4EBC-BB64-B7006ED3B6A7}" type="presOf" srcId="{E1D1A1A7-48CD-42B0-A4AD-FC63756D99BA}" destId="{09676B53-821F-4C63-9D54-AD954517BE43}" srcOrd="0" destOrd="0" presId="urn:microsoft.com/office/officeart/2005/8/layout/vList2"/>
    <dgm:cxn modelId="{4C78635F-B7FC-4B65-8D32-CB635C6AE699}" type="presParOf" srcId="{811E9243-0CDA-4F77-8B83-817C7AA03ACB}" destId="{81DB7C15-2135-4ED7-828A-F53E74652D9C}" srcOrd="0" destOrd="0" presId="urn:microsoft.com/office/officeart/2005/8/layout/vList2"/>
    <dgm:cxn modelId="{547CF708-507D-428F-B885-0187DE69B0FE}" type="presParOf" srcId="{811E9243-0CDA-4F77-8B83-817C7AA03ACB}" destId="{38BDFEB9-CC7D-4580-8E4D-15378FEAE79F}" srcOrd="1" destOrd="0" presId="urn:microsoft.com/office/officeart/2005/8/layout/vList2"/>
    <dgm:cxn modelId="{478FE06C-0CFF-4D36-AE14-6EDCB69282F1}" type="presParOf" srcId="{811E9243-0CDA-4F77-8B83-817C7AA03ACB}" destId="{C572EC70-FB00-483A-9C2C-78C558D7DFDD}" srcOrd="2" destOrd="0" presId="urn:microsoft.com/office/officeart/2005/8/layout/vList2"/>
    <dgm:cxn modelId="{CE959D57-AD17-42D3-A126-19CD2000A456}" type="presParOf" srcId="{811E9243-0CDA-4F77-8B83-817C7AA03ACB}" destId="{E516D0D0-A87D-49F4-9D10-4FA2CA360F00}" srcOrd="3" destOrd="0" presId="urn:microsoft.com/office/officeart/2005/8/layout/vList2"/>
    <dgm:cxn modelId="{F842D022-70D6-4072-ABAA-50E2B3A6FCE5}" type="presParOf" srcId="{811E9243-0CDA-4F77-8B83-817C7AA03ACB}" destId="{4F16CD3C-9D5A-4F77-9B92-B8216823E930}" srcOrd="4" destOrd="0" presId="urn:microsoft.com/office/officeart/2005/8/layout/vList2"/>
    <dgm:cxn modelId="{D47C2A1E-0CA5-406F-8DDB-05FE2805AA15}" type="presParOf" srcId="{811E9243-0CDA-4F77-8B83-817C7AA03ACB}" destId="{CE2B45D5-1590-4A15-B064-7E18FB1D4688}" srcOrd="5" destOrd="0" presId="urn:microsoft.com/office/officeart/2005/8/layout/vList2"/>
    <dgm:cxn modelId="{DAB487F8-C241-4160-83B0-22932A694E08}" type="presParOf" srcId="{811E9243-0CDA-4F77-8B83-817C7AA03ACB}" destId="{A9B712B0-644A-4308-9662-B01916F9546D}" srcOrd="6" destOrd="0" presId="urn:microsoft.com/office/officeart/2005/8/layout/vList2"/>
    <dgm:cxn modelId="{1A19EB30-88CB-4A6A-824E-AB716525722F}" type="presParOf" srcId="{811E9243-0CDA-4F77-8B83-817C7AA03ACB}" destId="{9987CFD3-86CD-4614-A03E-17A45688AB2A}" srcOrd="7" destOrd="0" presId="urn:microsoft.com/office/officeart/2005/8/layout/vList2"/>
    <dgm:cxn modelId="{13437995-7752-4828-BF97-B12C5F17863E}" type="presParOf" srcId="{811E9243-0CDA-4F77-8B83-817C7AA03ACB}" destId="{1A35AFF3-18F0-4E16-BCFF-A1B5DD820291}" srcOrd="8" destOrd="0" presId="urn:microsoft.com/office/officeart/2005/8/layout/vList2"/>
    <dgm:cxn modelId="{C091656E-62C4-45E7-91CC-32D5249EC1FC}" type="presParOf" srcId="{811E9243-0CDA-4F77-8B83-817C7AA03ACB}" destId="{E052D01B-A09D-4D15-B6C5-848ABEC3CDB9}" srcOrd="9" destOrd="0" presId="urn:microsoft.com/office/officeart/2005/8/layout/vList2"/>
    <dgm:cxn modelId="{934AA128-DEA7-48C1-B0CC-1F59856B1AAD}" type="presParOf" srcId="{811E9243-0CDA-4F77-8B83-817C7AA03ACB}" destId="{09676B53-821F-4C63-9D54-AD954517BE43}" srcOrd="10" destOrd="0" presId="urn:microsoft.com/office/officeart/2005/8/layout/vList2"/>
    <dgm:cxn modelId="{74D50702-79EA-42D4-B9D5-9C96CB8B048E}" type="presParOf" srcId="{811E9243-0CDA-4F77-8B83-817C7AA03ACB}" destId="{B822A0BD-FE7C-4A04-A99C-A597F01372DC}" srcOrd="11" destOrd="0" presId="urn:microsoft.com/office/officeart/2005/8/layout/vList2"/>
    <dgm:cxn modelId="{C144EBBE-D460-40A0-BE27-B4E9BBF27EC4}" type="presParOf" srcId="{811E9243-0CDA-4F77-8B83-817C7AA03ACB}" destId="{42C52F8A-08A6-4118-B54B-1CCCB8788A0C}" srcOrd="12" destOrd="0" presId="urn:microsoft.com/office/officeart/2005/8/layout/vList2"/>
    <dgm:cxn modelId="{73FC1B15-7EE0-4C7C-86EC-D01A34E67F1D}" type="presParOf" srcId="{811E9243-0CDA-4F77-8B83-817C7AA03ACB}" destId="{176D7A23-6E84-4B8F-8475-38B4A1DF4775}" srcOrd="13" destOrd="0" presId="urn:microsoft.com/office/officeart/2005/8/layout/vList2"/>
    <dgm:cxn modelId="{C0B2DC41-A701-4C25-975B-53A08F08DDB6}" type="presParOf" srcId="{811E9243-0CDA-4F77-8B83-817C7AA03ACB}" destId="{7C890E34-ED30-4DBE-B2F7-9AB70C98CCB7}" srcOrd="14" destOrd="0" presId="urn:microsoft.com/office/officeart/2005/8/layout/vList2"/>
    <dgm:cxn modelId="{DF790FA2-C7D2-4C21-9176-5F2134E71AC5}" type="presParOf" srcId="{811E9243-0CDA-4F77-8B83-817C7AA03ACB}" destId="{86753F75-A215-49F4-AC15-E11ED910CA7D}" srcOrd="15" destOrd="0" presId="urn:microsoft.com/office/officeart/2005/8/layout/vList2"/>
    <dgm:cxn modelId="{04C52166-436C-469B-8066-04C810DF3ECF}" type="presParOf" srcId="{811E9243-0CDA-4F77-8B83-817C7AA03ACB}" destId="{D95CD690-B227-47F1-8BF0-78C8E6CB587D}" srcOrd="1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9B74579-1EF1-4A09-B51A-58CA4D3B19CD}" type="doc">
      <dgm:prSet loTypeId="urn:microsoft.com/office/officeart/2005/8/layout/vList2" loCatId="list" qsTypeId="urn:microsoft.com/office/officeart/2005/8/quickstyle/simple1" qsCatId="simple" csTypeId="urn:microsoft.com/office/officeart/2005/8/colors/accent2_2" csCatId="accent2" phldr="1"/>
      <dgm:spPr/>
      <dgm:t>
        <a:bodyPr/>
        <a:lstStyle/>
        <a:p>
          <a:endParaRPr lang="en-AS"/>
        </a:p>
      </dgm:t>
    </dgm:pt>
    <dgm:pt modelId="{42D719F7-AF9C-4EC2-98FD-57E4ED9672E4}">
      <dgm:prSet phldrT="[Text]"/>
      <dgm:spPr>
        <a:solidFill>
          <a:schemeClr val="accent1">
            <a:lumMod val="20000"/>
            <a:lumOff val="8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pPr>
            <a:buClrTx/>
            <a:buSzTx/>
            <a:buFontTx/>
            <a:buNone/>
          </a:pPr>
          <a:r>
            <a:rPr kumimoji="0" lang="en-GB" altLang="en-US" b="1" i="0" u="sng" strike="noStrike" cap="none" spc="0" normalizeH="0" baseline="0" noProof="0" dirty="0">
              <a:ln/>
              <a:solidFill>
                <a:schemeClr val="tx1"/>
              </a:solidFill>
              <a:effectLst/>
              <a:uLnTx/>
              <a:uFillTx/>
              <a:latin typeface="Calibri"/>
              <a:ea typeface="+mn-ea"/>
              <a:cs typeface="+mn-cs"/>
            </a:rPr>
            <a:t>S</a:t>
          </a:r>
          <a:r>
            <a:rPr kumimoji="0" lang="en-GB" altLang="en-US" b="0" i="0" u="none" strike="noStrike" cap="none" spc="0" normalizeH="0" baseline="0" noProof="0" dirty="0">
              <a:ln/>
              <a:solidFill>
                <a:schemeClr val="tx1"/>
              </a:solidFill>
              <a:effectLst/>
              <a:uLnTx/>
              <a:uFillTx/>
              <a:latin typeface="Calibri"/>
              <a:ea typeface="+mn-ea"/>
              <a:cs typeface="+mn-cs"/>
            </a:rPr>
            <a:t>pecify Item Sought</a:t>
          </a:r>
          <a:endParaRPr lang="en-AS" dirty="0">
            <a:solidFill>
              <a:schemeClr val="tx1"/>
            </a:solidFill>
          </a:endParaRPr>
        </a:p>
      </dgm:t>
    </dgm:pt>
    <dgm:pt modelId="{4F53C48E-B146-43E8-A69D-7C894E469BC5}" type="parTrans" cxnId="{3CA0E291-2FB0-46B0-BB76-FBFD88CF13B3}">
      <dgm:prSet/>
      <dgm:spPr/>
      <dgm:t>
        <a:bodyPr/>
        <a:lstStyle/>
        <a:p>
          <a:endParaRPr lang="en-AS"/>
        </a:p>
      </dgm:t>
    </dgm:pt>
    <dgm:pt modelId="{86A39217-F7BC-4411-8FC0-A086E45B5EC9}" type="sibTrans" cxnId="{3CA0E291-2FB0-46B0-BB76-FBFD88CF13B3}">
      <dgm:prSet/>
      <dgm:spPr/>
      <dgm:t>
        <a:bodyPr/>
        <a:lstStyle/>
        <a:p>
          <a:endParaRPr lang="en-AS"/>
        </a:p>
      </dgm:t>
    </dgm:pt>
    <dgm:pt modelId="{046B1852-7A93-46E7-9E9A-DDB90884DBF3}">
      <dgm:prSet/>
      <dgm:spPr>
        <a:solidFill>
          <a:schemeClr val="bg2">
            <a:lumMod val="75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kumimoji="0" lang="en-GB" altLang="en-US" b="1" i="0" u="sng" strike="noStrike" cap="none" spc="0" normalizeH="0" baseline="0" noProof="0" dirty="0">
              <a:ln/>
              <a:solidFill>
                <a:schemeClr val="tx1"/>
              </a:solidFill>
              <a:effectLst/>
              <a:uLnTx/>
              <a:uFillTx/>
              <a:latin typeface="Calibri"/>
              <a:ea typeface="+mn-ea"/>
              <a:cs typeface="+mn-cs"/>
            </a:rPr>
            <a:t>C</a:t>
          </a:r>
          <a:r>
            <a:rPr kumimoji="0" lang="en-GB" altLang="en-US" b="0" i="0" u="none" strike="noStrike" cap="none" spc="0" normalizeH="0" baseline="0" noProof="0" dirty="0">
              <a:ln/>
              <a:solidFill>
                <a:schemeClr val="tx1"/>
              </a:solidFill>
              <a:effectLst/>
              <a:uLnTx/>
              <a:uFillTx/>
              <a:latin typeface="Calibri"/>
              <a:ea typeface="+mn-ea"/>
              <a:cs typeface="+mn-cs"/>
            </a:rPr>
            <a:t>onfirm Last Location</a:t>
          </a:r>
        </a:p>
      </dgm:t>
    </dgm:pt>
    <dgm:pt modelId="{91BF0FF4-1002-4BDE-8A2B-2A719BD52E3A}" type="parTrans" cxnId="{51AD9032-BBA1-4C67-B003-6DFB3BC6A0B7}">
      <dgm:prSet/>
      <dgm:spPr/>
      <dgm:t>
        <a:bodyPr/>
        <a:lstStyle/>
        <a:p>
          <a:endParaRPr lang="en-AS"/>
        </a:p>
      </dgm:t>
    </dgm:pt>
    <dgm:pt modelId="{B82C01A7-B519-4DA2-9D85-F491222F9632}" type="sibTrans" cxnId="{51AD9032-BBA1-4C67-B003-6DFB3BC6A0B7}">
      <dgm:prSet/>
      <dgm:spPr/>
      <dgm:t>
        <a:bodyPr/>
        <a:lstStyle/>
        <a:p>
          <a:endParaRPr lang="en-AS"/>
        </a:p>
      </dgm:t>
    </dgm:pt>
    <dgm:pt modelId="{B8C43E89-45EF-4B82-A7C6-8BC904D701E3}">
      <dgm:prSet/>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kumimoji="0" lang="en-GB" altLang="en-US" b="1" i="0" u="sng" strike="noStrike" cap="none" spc="0" normalizeH="0" baseline="0" noProof="0" dirty="0">
              <a:ln/>
              <a:solidFill>
                <a:schemeClr val="tx1"/>
              </a:solidFill>
              <a:effectLst/>
              <a:uLnTx/>
              <a:uFillTx/>
              <a:latin typeface="Calibri"/>
              <a:ea typeface="+mn-ea"/>
              <a:cs typeface="+mn-cs"/>
            </a:rPr>
            <a:t>E</a:t>
          </a:r>
          <a:r>
            <a:rPr kumimoji="0" lang="en-GB" altLang="en-US" b="0" i="0" u="none" strike="noStrike" cap="none" spc="0" normalizeH="0" baseline="0" noProof="0" dirty="0">
              <a:ln/>
              <a:solidFill>
                <a:schemeClr val="tx1"/>
              </a:solidFill>
              <a:effectLst/>
              <a:uLnTx/>
              <a:uFillTx/>
              <a:latin typeface="Calibri"/>
              <a:ea typeface="+mn-ea"/>
              <a:cs typeface="+mn-cs"/>
            </a:rPr>
            <a:t>stablish Circumstances of Disappearance</a:t>
          </a:r>
        </a:p>
      </dgm:t>
    </dgm:pt>
    <dgm:pt modelId="{FA83C540-63BA-4FD0-B7E5-AD7700533C93}" type="parTrans" cxnId="{B6C82BE1-E055-450A-99CD-EA68656678D2}">
      <dgm:prSet/>
      <dgm:spPr/>
      <dgm:t>
        <a:bodyPr/>
        <a:lstStyle/>
        <a:p>
          <a:endParaRPr lang="en-AS"/>
        </a:p>
      </dgm:t>
    </dgm:pt>
    <dgm:pt modelId="{2A0DB962-BD3A-4022-B9BF-BF1F6D5D6D1D}" type="sibTrans" cxnId="{B6C82BE1-E055-450A-99CD-EA68656678D2}">
      <dgm:prSet/>
      <dgm:spPr/>
      <dgm:t>
        <a:bodyPr/>
        <a:lstStyle/>
        <a:p>
          <a:endParaRPr lang="en-AS"/>
        </a:p>
      </dgm:t>
    </dgm:pt>
    <dgm:pt modelId="{9132DA53-6C30-4443-8318-D9775B75B40E}">
      <dgm:prSet/>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kumimoji="0" lang="en-GB" altLang="en-US" b="1" i="0" u="sng" strike="noStrike" cap="none" spc="0" normalizeH="0" baseline="0" noProof="0" dirty="0">
              <a:ln/>
              <a:solidFill>
                <a:schemeClr val="tx1"/>
              </a:solidFill>
              <a:effectLst/>
              <a:uLnTx/>
              <a:uFillTx/>
              <a:latin typeface="Calibri"/>
              <a:ea typeface="+mn-ea"/>
              <a:cs typeface="+mn-cs"/>
            </a:rPr>
            <a:t>N</a:t>
          </a:r>
          <a:r>
            <a:rPr kumimoji="0" lang="en-GB" altLang="en-US" b="0" i="0" u="none" strike="noStrike" cap="none" spc="0" normalizeH="0" baseline="0" noProof="0" dirty="0">
              <a:ln/>
              <a:solidFill>
                <a:schemeClr val="tx1"/>
              </a:solidFill>
              <a:effectLst/>
              <a:uLnTx/>
              <a:uFillTx/>
              <a:latin typeface="Calibri"/>
              <a:ea typeface="+mn-ea"/>
              <a:cs typeface="+mn-cs"/>
            </a:rPr>
            <a:t>ote Factors Influencing Discovery</a:t>
          </a:r>
        </a:p>
      </dgm:t>
    </dgm:pt>
    <dgm:pt modelId="{3FC8E303-8D85-4164-96BE-26B26D5D0C40}" type="parTrans" cxnId="{AC04424B-F6B1-4349-B72C-4E9DB9AE0FAA}">
      <dgm:prSet/>
      <dgm:spPr/>
      <dgm:t>
        <a:bodyPr/>
        <a:lstStyle/>
        <a:p>
          <a:endParaRPr lang="en-AS"/>
        </a:p>
      </dgm:t>
    </dgm:pt>
    <dgm:pt modelId="{62D47CB7-FF36-4DF3-A714-AA4E6DAACA11}" type="sibTrans" cxnId="{AC04424B-F6B1-4349-B72C-4E9DB9AE0FAA}">
      <dgm:prSet/>
      <dgm:spPr/>
      <dgm:t>
        <a:bodyPr/>
        <a:lstStyle/>
        <a:p>
          <a:endParaRPr lang="en-AS"/>
        </a:p>
      </dgm:t>
    </dgm:pt>
    <dgm:pt modelId="{7E5EA728-B29F-40AB-954C-8AD0D9532F36}">
      <dgm:prSet/>
      <dgm:spPr>
        <a:solidFill>
          <a:schemeClr val="bg1">
            <a:lumMod val="75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kumimoji="0" lang="en-GB" altLang="en-US" b="1" i="0" u="sng" strike="noStrike" cap="none" spc="0" normalizeH="0" baseline="0" noProof="0" dirty="0">
              <a:ln/>
              <a:solidFill>
                <a:schemeClr val="tx1"/>
              </a:solidFill>
              <a:effectLst/>
              <a:uLnTx/>
              <a:uFillTx/>
              <a:latin typeface="Calibri"/>
              <a:ea typeface="+mn-ea"/>
              <a:cs typeface="+mn-cs"/>
            </a:rPr>
            <a:t>A</a:t>
          </a:r>
          <a:r>
            <a:rPr kumimoji="0" lang="en-GB" altLang="en-US" b="0" i="0" u="none" strike="noStrike" cap="none" spc="0" normalizeH="0" baseline="0" noProof="0" dirty="0">
              <a:ln/>
              <a:solidFill>
                <a:schemeClr val="tx1"/>
              </a:solidFill>
              <a:effectLst/>
              <a:uLnTx/>
              <a:uFillTx/>
              <a:latin typeface="Calibri"/>
              <a:ea typeface="+mn-ea"/>
              <a:cs typeface="+mn-cs"/>
            </a:rPr>
            <a:t>nalyse Possible Scenarios</a:t>
          </a:r>
        </a:p>
      </dgm:t>
    </dgm:pt>
    <dgm:pt modelId="{C17F7FA5-9A34-4A65-8855-E25F904B111C}" type="parTrans" cxnId="{0708AD53-E0A0-4F5A-A8A4-67E577B0BB04}">
      <dgm:prSet/>
      <dgm:spPr/>
      <dgm:t>
        <a:bodyPr/>
        <a:lstStyle/>
        <a:p>
          <a:endParaRPr lang="en-AS"/>
        </a:p>
      </dgm:t>
    </dgm:pt>
    <dgm:pt modelId="{B43D7D63-98B8-4110-8952-75F797C0A746}" type="sibTrans" cxnId="{0708AD53-E0A0-4F5A-A8A4-67E577B0BB04}">
      <dgm:prSet/>
      <dgm:spPr/>
      <dgm:t>
        <a:bodyPr/>
        <a:lstStyle/>
        <a:p>
          <a:endParaRPr lang="en-AS"/>
        </a:p>
      </dgm:t>
    </dgm:pt>
    <dgm:pt modelId="{D7CCB4AC-1545-4FD8-8FA9-F36C8369EF57}">
      <dgm:prSet/>
      <dgm:spPr>
        <a:solidFill>
          <a:schemeClr val="accent1">
            <a:lumMod val="60000"/>
            <a:lumOff val="4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kumimoji="0" lang="en-GB" altLang="en-US" b="1" i="0" u="sng" strike="noStrike" cap="none" spc="0" normalizeH="0" baseline="0" noProof="0" dirty="0">
              <a:ln/>
              <a:solidFill>
                <a:schemeClr val="tx1"/>
              </a:solidFill>
              <a:effectLst/>
              <a:uLnTx/>
              <a:uFillTx/>
              <a:latin typeface="Calibri"/>
              <a:ea typeface="+mn-ea"/>
              <a:cs typeface="+mn-cs"/>
            </a:rPr>
            <a:t>R</a:t>
          </a:r>
          <a:r>
            <a:rPr kumimoji="0" lang="en-GB" altLang="en-US" b="0" i="0" u="none" strike="noStrike" cap="none" spc="0" normalizeH="0" baseline="0" noProof="0" dirty="0">
              <a:ln/>
              <a:solidFill>
                <a:schemeClr val="tx1"/>
              </a:solidFill>
              <a:effectLst/>
              <a:uLnTx/>
              <a:uFillTx/>
              <a:latin typeface="Calibri"/>
              <a:ea typeface="+mn-ea"/>
              <a:cs typeface="+mn-cs"/>
            </a:rPr>
            <a:t>aise Search Strategies</a:t>
          </a:r>
        </a:p>
      </dgm:t>
    </dgm:pt>
    <dgm:pt modelId="{1C5EA5C2-56C6-4216-9C08-091E5FBF1077}" type="parTrans" cxnId="{415BE3E9-8F4D-4411-98B5-AD97A55C2644}">
      <dgm:prSet/>
      <dgm:spPr/>
      <dgm:t>
        <a:bodyPr/>
        <a:lstStyle/>
        <a:p>
          <a:endParaRPr lang="en-AS"/>
        </a:p>
      </dgm:t>
    </dgm:pt>
    <dgm:pt modelId="{C0CFDC73-D4D5-419E-927D-6ECD7133B743}" type="sibTrans" cxnId="{415BE3E9-8F4D-4411-98B5-AD97A55C2644}">
      <dgm:prSet/>
      <dgm:spPr/>
      <dgm:t>
        <a:bodyPr/>
        <a:lstStyle/>
        <a:p>
          <a:endParaRPr lang="en-AS"/>
        </a:p>
      </dgm:t>
    </dgm:pt>
    <dgm:pt modelId="{9AE03C00-0A40-4513-B536-751DE067DA6A}">
      <dgm:prSet/>
      <dgm:spPr>
        <a:solidFill>
          <a:schemeClr val="accent3">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kumimoji="0" lang="en-GB" altLang="en-US" b="1" i="0" u="sng" strike="noStrike" cap="none" spc="0" normalizeH="0" baseline="0" noProof="0" dirty="0">
              <a:ln/>
              <a:solidFill>
                <a:schemeClr val="tx1"/>
              </a:solidFill>
              <a:effectLst/>
              <a:uLnTx/>
              <a:uFillTx/>
              <a:latin typeface="Calibri"/>
              <a:ea typeface="+mn-ea"/>
              <a:cs typeface="+mn-cs"/>
            </a:rPr>
            <a:t>I</a:t>
          </a:r>
          <a:r>
            <a:rPr kumimoji="0" lang="en-GB" altLang="en-US" b="0" i="0" u="none" strike="noStrike" cap="none" spc="0" normalizeH="0" baseline="0" noProof="0" dirty="0">
              <a:ln/>
              <a:solidFill>
                <a:schemeClr val="tx1"/>
              </a:solidFill>
              <a:effectLst/>
              <a:uLnTx/>
              <a:uFillTx/>
              <a:latin typeface="Calibri"/>
              <a:ea typeface="+mn-ea"/>
              <a:cs typeface="+mn-cs"/>
            </a:rPr>
            <a:t>dentify Priority Search</a:t>
          </a:r>
        </a:p>
      </dgm:t>
    </dgm:pt>
    <dgm:pt modelId="{EF8B679E-690F-483C-BD49-107B61B6FF2E}" type="parTrans" cxnId="{AAEA2B37-94A0-4A00-9339-98A4535853D2}">
      <dgm:prSet/>
      <dgm:spPr/>
      <dgm:t>
        <a:bodyPr/>
        <a:lstStyle/>
        <a:p>
          <a:endParaRPr lang="en-AS"/>
        </a:p>
      </dgm:t>
    </dgm:pt>
    <dgm:pt modelId="{A79DC561-9779-454E-9383-BDC5E621AF93}" type="sibTrans" cxnId="{AAEA2B37-94A0-4A00-9339-98A4535853D2}">
      <dgm:prSet/>
      <dgm:spPr/>
      <dgm:t>
        <a:bodyPr/>
        <a:lstStyle/>
        <a:p>
          <a:endParaRPr lang="en-AS"/>
        </a:p>
      </dgm:t>
    </dgm:pt>
    <dgm:pt modelId="{753BF02A-DDB0-49E2-AED1-124794F247D4}">
      <dgm:prSet/>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kumimoji="0" lang="en-GB" altLang="en-US" b="1" i="0" u="sng" strike="noStrike" cap="none" spc="0" normalizeH="0" baseline="0" noProof="0" dirty="0">
              <a:ln/>
              <a:solidFill>
                <a:schemeClr val="tx1"/>
              </a:solidFill>
              <a:effectLst/>
              <a:uLnTx/>
              <a:uFillTx/>
              <a:latin typeface="Calibri"/>
              <a:ea typeface="+mn-ea"/>
              <a:cs typeface="+mn-cs"/>
            </a:rPr>
            <a:t>O</a:t>
          </a:r>
          <a:r>
            <a:rPr kumimoji="0" lang="en-GB" altLang="en-US" b="0" i="0" u="none" strike="noStrike" cap="none" spc="0" normalizeH="0" baseline="0" noProof="0" dirty="0">
              <a:ln/>
              <a:solidFill>
                <a:schemeClr val="tx1"/>
              </a:solidFill>
              <a:effectLst/>
              <a:uLnTx/>
              <a:uFillTx/>
              <a:latin typeface="Calibri"/>
              <a:ea typeface="+mn-ea"/>
              <a:cs typeface="+mn-cs"/>
            </a:rPr>
            <a:t>ngoing Reassessment</a:t>
          </a:r>
        </a:p>
      </dgm:t>
    </dgm:pt>
    <dgm:pt modelId="{AA9E7FC8-3420-4431-B3B6-65E07620D270}" type="parTrans" cxnId="{892117B8-AC95-42A1-BFCF-A9D8644EACFD}">
      <dgm:prSet/>
      <dgm:spPr/>
      <dgm:t>
        <a:bodyPr/>
        <a:lstStyle/>
        <a:p>
          <a:endParaRPr lang="en-AS"/>
        </a:p>
      </dgm:t>
    </dgm:pt>
    <dgm:pt modelId="{34130DC9-0E9F-4767-BC55-B506200393A8}" type="sibTrans" cxnId="{892117B8-AC95-42A1-BFCF-A9D8644EACFD}">
      <dgm:prSet/>
      <dgm:spPr/>
      <dgm:t>
        <a:bodyPr/>
        <a:lstStyle/>
        <a:p>
          <a:endParaRPr lang="en-AS"/>
        </a:p>
      </dgm:t>
    </dgm:pt>
    <dgm:pt modelId="{408DF63C-449C-4633-A664-A257BF785E4F}" type="pres">
      <dgm:prSet presAssocID="{79B74579-1EF1-4A09-B51A-58CA4D3B19CD}" presName="linear" presStyleCnt="0">
        <dgm:presLayoutVars>
          <dgm:animLvl val="lvl"/>
          <dgm:resizeHandles val="exact"/>
        </dgm:presLayoutVars>
      </dgm:prSet>
      <dgm:spPr/>
    </dgm:pt>
    <dgm:pt modelId="{6D0FEF10-E093-41BB-A8D0-8A996936DFFB}" type="pres">
      <dgm:prSet presAssocID="{42D719F7-AF9C-4EC2-98FD-57E4ED9672E4}" presName="parentText" presStyleLbl="node1" presStyleIdx="0" presStyleCnt="8">
        <dgm:presLayoutVars>
          <dgm:chMax val="0"/>
          <dgm:bulletEnabled val="1"/>
        </dgm:presLayoutVars>
      </dgm:prSet>
      <dgm:spPr/>
    </dgm:pt>
    <dgm:pt modelId="{33656041-945F-45EB-96B2-0E56B5AE8E55}" type="pres">
      <dgm:prSet presAssocID="{86A39217-F7BC-4411-8FC0-A086E45B5EC9}" presName="spacer" presStyleCnt="0"/>
      <dgm:spPr/>
    </dgm:pt>
    <dgm:pt modelId="{1A8C0C38-78B9-4F25-8792-861B4DD8B5A7}" type="pres">
      <dgm:prSet presAssocID="{046B1852-7A93-46E7-9E9A-DDB90884DBF3}" presName="parentText" presStyleLbl="node1" presStyleIdx="1" presStyleCnt="8">
        <dgm:presLayoutVars>
          <dgm:chMax val="0"/>
          <dgm:bulletEnabled val="1"/>
        </dgm:presLayoutVars>
      </dgm:prSet>
      <dgm:spPr/>
    </dgm:pt>
    <dgm:pt modelId="{C29E8D28-328A-4027-8B42-AC2EA60CEACD}" type="pres">
      <dgm:prSet presAssocID="{B82C01A7-B519-4DA2-9D85-F491222F9632}" presName="spacer" presStyleCnt="0"/>
      <dgm:spPr/>
    </dgm:pt>
    <dgm:pt modelId="{988A6FDD-9FF5-4F2D-ABA7-93C938DE89FB}" type="pres">
      <dgm:prSet presAssocID="{B8C43E89-45EF-4B82-A7C6-8BC904D701E3}" presName="parentText" presStyleLbl="node1" presStyleIdx="2" presStyleCnt="8">
        <dgm:presLayoutVars>
          <dgm:chMax val="0"/>
          <dgm:bulletEnabled val="1"/>
        </dgm:presLayoutVars>
      </dgm:prSet>
      <dgm:spPr/>
    </dgm:pt>
    <dgm:pt modelId="{5C55A59B-7B3A-43B6-B478-00DF9F3CD7A6}" type="pres">
      <dgm:prSet presAssocID="{2A0DB962-BD3A-4022-B9BF-BF1F6D5D6D1D}" presName="spacer" presStyleCnt="0"/>
      <dgm:spPr/>
    </dgm:pt>
    <dgm:pt modelId="{B9951925-1C2D-44F8-8BF9-29F1DC26D18B}" type="pres">
      <dgm:prSet presAssocID="{9132DA53-6C30-4443-8318-D9775B75B40E}" presName="parentText" presStyleLbl="node1" presStyleIdx="3" presStyleCnt="8">
        <dgm:presLayoutVars>
          <dgm:chMax val="0"/>
          <dgm:bulletEnabled val="1"/>
        </dgm:presLayoutVars>
      </dgm:prSet>
      <dgm:spPr/>
    </dgm:pt>
    <dgm:pt modelId="{FE5A202D-9ACE-4C08-B12B-CEE4C6676477}" type="pres">
      <dgm:prSet presAssocID="{62D47CB7-FF36-4DF3-A714-AA4E6DAACA11}" presName="spacer" presStyleCnt="0"/>
      <dgm:spPr/>
    </dgm:pt>
    <dgm:pt modelId="{F5B42FD7-D0C2-4733-9B3B-504F86F4FD0C}" type="pres">
      <dgm:prSet presAssocID="{7E5EA728-B29F-40AB-954C-8AD0D9532F36}" presName="parentText" presStyleLbl="node1" presStyleIdx="4" presStyleCnt="8">
        <dgm:presLayoutVars>
          <dgm:chMax val="0"/>
          <dgm:bulletEnabled val="1"/>
        </dgm:presLayoutVars>
      </dgm:prSet>
      <dgm:spPr/>
    </dgm:pt>
    <dgm:pt modelId="{AD4AAC2C-A682-46D4-BA13-EFB11C9E6D79}" type="pres">
      <dgm:prSet presAssocID="{B43D7D63-98B8-4110-8952-75F797C0A746}" presName="spacer" presStyleCnt="0"/>
      <dgm:spPr/>
    </dgm:pt>
    <dgm:pt modelId="{8ADF45E6-6DAB-4624-B413-03DE3C3CF0E4}" type="pres">
      <dgm:prSet presAssocID="{D7CCB4AC-1545-4FD8-8FA9-F36C8369EF57}" presName="parentText" presStyleLbl="node1" presStyleIdx="5" presStyleCnt="8">
        <dgm:presLayoutVars>
          <dgm:chMax val="0"/>
          <dgm:bulletEnabled val="1"/>
        </dgm:presLayoutVars>
      </dgm:prSet>
      <dgm:spPr/>
    </dgm:pt>
    <dgm:pt modelId="{C480BCB8-9A1D-4698-8332-E9F089D36288}" type="pres">
      <dgm:prSet presAssocID="{C0CFDC73-D4D5-419E-927D-6ECD7133B743}" presName="spacer" presStyleCnt="0"/>
      <dgm:spPr/>
    </dgm:pt>
    <dgm:pt modelId="{619D2014-028D-428B-9C02-6D66AC1ACF88}" type="pres">
      <dgm:prSet presAssocID="{9AE03C00-0A40-4513-B536-751DE067DA6A}" presName="parentText" presStyleLbl="node1" presStyleIdx="6" presStyleCnt="8">
        <dgm:presLayoutVars>
          <dgm:chMax val="0"/>
          <dgm:bulletEnabled val="1"/>
        </dgm:presLayoutVars>
      </dgm:prSet>
      <dgm:spPr/>
    </dgm:pt>
    <dgm:pt modelId="{6851870B-3132-4488-AF90-06C3A8D1EB3F}" type="pres">
      <dgm:prSet presAssocID="{A79DC561-9779-454E-9383-BDC5E621AF93}" presName="spacer" presStyleCnt="0"/>
      <dgm:spPr/>
    </dgm:pt>
    <dgm:pt modelId="{97353B0A-8091-47C1-8E49-1E293215276D}" type="pres">
      <dgm:prSet presAssocID="{753BF02A-DDB0-49E2-AED1-124794F247D4}" presName="parentText" presStyleLbl="node1" presStyleIdx="7" presStyleCnt="8">
        <dgm:presLayoutVars>
          <dgm:chMax val="0"/>
          <dgm:bulletEnabled val="1"/>
        </dgm:presLayoutVars>
      </dgm:prSet>
      <dgm:spPr/>
    </dgm:pt>
  </dgm:ptLst>
  <dgm:cxnLst>
    <dgm:cxn modelId="{5CAEE617-8936-47E6-AE61-F21A28B3CA26}" type="presOf" srcId="{9AE03C00-0A40-4513-B536-751DE067DA6A}" destId="{619D2014-028D-428B-9C02-6D66AC1ACF88}" srcOrd="0" destOrd="0" presId="urn:microsoft.com/office/officeart/2005/8/layout/vList2"/>
    <dgm:cxn modelId="{51AD9032-BBA1-4C67-B003-6DFB3BC6A0B7}" srcId="{79B74579-1EF1-4A09-B51A-58CA4D3B19CD}" destId="{046B1852-7A93-46E7-9E9A-DDB90884DBF3}" srcOrd="1" destOrd="0" parTransId="{91BF0FF4-1002-4BDE-8A2B-2A719BD52E3A}" sibTransId="{B82C01A7-B519-4DA2-9D85-F491222F9632}"/>
    <dgm:cxn modelId="{AAEA2B37-94A0-4A00-9339-98A4535853D2}" srcId="{79B74579-1EF1-4A09-B51A-58CA4D3B19CD}" destId="{9AE03C00-0A40-4513-B536-751DE067DA6A}" srcOrd="6" destOrd="0" parTransId="{EF8B679E-690F-483C-BD49-107B61B6FF2E}" sibTransId="{A79DC561-9779-454E-9383-BDC5E621AF93}"/>
    <dgm:cxn modelId="{AC04424B-F6B1-4349-B72C-4E9DB9AE0FAA}" srcId="{79B74579-1EF1-4A09-B51A-58CA4D3B19CD}" destId="{9132DA53-6C30-4443-8318-D9775B75B40E}" srcOrd="3" destOrd="0" parTransId="{3FC8E303-8D85-4164-96BE-26B26D5D0C40}" sibTransId="{62D47CB7-FF36-4DF3-A714-AA4E6DAACA11}"/>
    <dgm:cxn modelId="{5084944E-383A-49E7-84F6-EFDFF7F2FB54}" type="presOf" srcId="{D7CCB4AC-1545-4FD8-8FA9-F36C8369EF57}" destId="{8ADF45E6-6DAB-4624-B413-03DE3C3CF0E4}" srcOrd="0" destOrd="0" presId="urn:microsoft.com/office/officeart/2005/8/layout/vList2"/>
    <dgm:cxn modelId="{0708AD53-E0A0-4F5A-A8A4-67E577B0BB04}" srcId="{79B74579-1EF1-4A09-B51A-58CA4D3B19CD}" destId="{7E5EA728-B29F-40AB-954C-8AD0D9532F36}" srcOrd="4" destOrd="0" parTransId="{C17F7FA5-9A34-4A65-8855-E25F904B111C}" sibTransId="{B43D7D63-98B8-4110-8952-75F797C0A746}"/>
    <dgm:cxn modelId="{F74AC07C-3A03-4B64-A597-07170A58C85B}" type="presOf" srcId="{42D719F7-AF9C-4EC2-98FD-57E4ED9672E4}" destId="{6D0FEF10-E093-41BB-A8D0-8A996936DFFB}" srcOrd="0" destOrd="0" presId="urn:microsoft.com/office/officeart/2005/8/layout/vList2"/>
    <dgm:cxn modelId="{3CA0E291-2FB0-46B0-BB76-FBFD88CF13B3}" srcId="{79B74579-1EF1-4A09-B51A-58CA4D3B19CD}" destId="{42D719F7-AF9C-4EC2-98FD-57E4ED9672E4}" srcOrd="0" destOrd="0" parTransId="{4F53C48E-B146-43E8-A69D-7C894E469BC5}" sibTransId="{86A39217-F7BC-4411-8FC0-A086E45B5EC9}"/>
    <dgm:cxn modelId="{E521CDA1-C64E-4E66-90FE-B8DAE8C12868}" type="presOf" srcId="{9132DA53-6C30-4443-8318-D9775B75B40E}" destId="{B9951925-1C2D-44F8-8BF9-29F1DC26D18B}" srcOrd="0" destOrd="0" presId="urn:microsoft.com/office/officeart/2005/8/layout/vList2"/>
    <dgm:cxn modelId="{ED1B2AAC-881C-48FC-91C9-C73E1E875B7F}" type="presOf" srcId="{753BF02A-DDB0-49E2-AED1-124794F247D4}" destId="{97353B0A-8091-47C1-8E49-1E293215276D}" srcOrd="0" destOrd="0" presId="urn:microsoft.com/office/officeart/2005/8/layout/vList2"/>
    <dgm:cxn modelId="{892117B8-AC95-42A1-BFCF-A9D8644EACFD}" srcId="{79B74579-1EF1-4A09-B51A-58CA4D3B19CD}" destId="{753BF02A-DDB0-49E2-AED1-124794F247D4}" srcOrd="7" destOrd="0" parTransId="{AA9E7FC8-3420-4431-B3B6-65E07620D270}" sibTransId="{34130DC9-0E9F-4767-BC55-B506200393A8}"/>
    <dgm:cxn modelId="{013989C2-06F9-4817-83F8-A4C6CCC2611B}" type="presOf" srcId="{046B1852-7A93-46E7-9E9A-DDB90884DBF3}" destId="{1A8C0C38-78B9-4F25-8792-861B4DD8B5A7}" srcOrd="0" destOrd="0" presId="urn:microsoft.com/office/officeart/2005/8/layout/vList2"/>
    <dgm:cxn modelId="{D821D7D4-0382-4EC8-B5F8-C557CEAABFE0}" type="presOf" srcId="{7E5EA728-B29F-40AB-954C-8AD0D9532F36}" destId="{F5B42FD7-D0C2-4733-9B3B-504F86F4FD0C}" srcOrd="0" destOrd="0" presId="urn:microsoft.com/office/officeart/2005/8/layout/vList2"/>
    <dgm:cxn modelId="{BB0D1BDF-FD7F-490B-803F-A1CA9381E510}" type="presOf" srcId="{79B74579-1EF1-4A09-B51A-58CA4D3B19CD}" destId="{408DF63C-449C-4633-A664-A257BF785E4F}" srcOrd="0" destOrd="0" presId="urn:microsoft.com/office/officeart/2005/8/layout/vList2"/>
    <dgm:cxn modelId="{B6C82BE1-E055-450A-99CD-EA68656678D2}" srcId="{79B74579-1EF1-4A09-B51A-58CA4D3B19CD}" destId="{B8C43E89-45EF-4B82-A7C6-8BC904D701E3}" srcOrd="2" destOrd="0" parTransId="{FA83C540-63BA-4FD0-B7E5-AD7700533C93}" sibTransId="{2A0DB962-BD3A-4022-B9BF-BF1F6D5D6D1D}"/>
    <dgm:cxn modelId="{415BE3E9-8F4D-4411-98B5-AD97A55C2644}" srcId="{79B74579-1EF1-4A09-B51A-58CA4D3B19CD}" destId="{D7CCB4AC-1545-4FD8-8FA9-F36C8369EF57}" srcOrd="5" destOrd="0" parTransId="{1C5EA5C2-56C6-4216-9C08-091E5FBF1077}" sibTransId="{C0CFDC73-D4D5-419E-927D-6ECD7133B743}"/>
    <dgm:cxn modelId="{E9E4C1FE-F277-4F14-9168-BB14797A8D42}" type="presOf" srcId="{B8C43E89-45EF-4B82-A7C6-8BC904D701E3}" destId="{988A6FDD-9FF5-4F2D-ABA7-93C938DE89FB}" srcOrd="0" destOrd="0" presId="urn:microsoft.com/office/officeart/2005/8/layout/vList2"/>
    <dgm:cxn modelId="{F432DAAB-E58B-45CD-8D03-7155746F385E}" type="presParOf" srcId="{408DF63C-449C-4633-A664-A257BF785E4F}" destId="{6D0FEF10-E093-41BB-A8D0-8A996936DFFB}" srcOrd="0" destOrd="0" presId="urn:microsoft.com/office/officeart/2005/8/layout/vList2"/>
    <dgm:cxn modelId="{698731EC-7415-4AFD-8E18-5DDD5A2E84CC}" type="presParOf" srcId="{408DF63C-449C-4633-A664-A257BF785E4F}" destId="{33656041-945F-45EB-96B2-0E56B5AE8E55}" srcOrd="1" destOrd="0" presId="urn:microsoft.com/office/officeart/2005/8/layout/vList2"/>
    <dgm:cxn modelId="{DE64F36E-F7AC-410A-BF58-296DD1988F00}" type="presParOf" srcId="{408DF63C-449C-4633-A664-A257BF785E4F}" destId="{1A8C0C38-78B9-4F25-8792-861B4DD8B5A7}" srcOrd="2" destOrd="0" presId="urn:microsoft.com/office/officeart/2005/8/layout/vList2"/>
    <dgm:cxn modelId="{BBFE972E-E7D4-42FC-8836-3C4CAA9E13EB}" type="presParOf" srcId="{408DF63C-449C-4633-A664-A257BF785E4F}" destId="{C29E8D28-328A-4027-8B42-AC2EA60CEACD}" srcOrd="3" destOrd="0" presId="urn:microsoft.com/office/officeart/2005/8/layout/vList2"/>
    <dgm:cxn modelId="{0672D8F3-513A-49C5-BC1A-2703FB20F54B}" type="presParOf" srcId="{408DF63C-449C-4633-A664-A257BF785E4F}" destId="{988A6FDD-9FF5-4F2D-ABA7-93C938DE89FB}" srcOrd="4" destOrd="0" presId="urn:microsoft.com/office/officeart/2005/8/layout/vList2"/>
    <dgm:cxn modelId="{9CDBAB7A-C8D9-47EC-9429-E081C0BBF14A}" type="presParOf" srcId="{408DF63C-449C-4633-A664-A257BF785E4F}" destId="{5C55A59B-7B3A-43B6-B478-00DF9F3CD7A6}" srcOrd="5" destOrd="0" presId="urn:microsoft.com/office/officeart/2005/8/layout/vList2"/>
    <dgm:cxn modelId="{BF364AC5-5BF3-4C21-BFBE-761B66993F1E}" type="presParOf" srcId="{408DF63C-449C-4633-A664-A257BF785E4F}" destId="{B9951925-1C2D-44F8-8BF9-29F1DC26D18B}" srcOrd="6" destOrd="0" presId="urn:microsoft.com/office/officeart/2005/8/layout/vList2"/>
    <dgm:cxn modelId="{29DC3487-60AC-4058-8230-C571202B6390}" type="presParOf" srcId="{408DF63C-449C-4633-A664-A257BF785E4F}" destId="{FE5A202D-9ACE-4C08-B12B-CEE4C6676477}" srcOrd="7" destOrd="0" presId="urn:microsoft.com/office/officeart/2005/8/layout/vList2"/>
    <dgm:cxn modelId="{6D1D2BBD-B563-46A3-8A9C-8F9C8219F584}" type="presParOf" srcId="{408DF63C-449C-4633-A664-A257BF785E4F}" destId="{F5B42FD7-D0C2-4733-9B3B-504F86F4FD0C}" srcOrd="8" destOrd="0" presId="urn:microsoft.com/office/officeart/2005/8/layout/vList2"/>
    <dgm:cxn modelId="{C230F08D-373F-4D8E-BD53-F5262BA169CC}" type="presParOf" srcId="{408DF63C-449C-4633-A664-A257BF785E4F}" destId="{AD4AAC2C-A682-46D4-BA13-EFB11C9E6D79}" srcOrd="9" destOrd="0" presId="urn:microsoft.com/office/officeart/2005/8/layout/vList2"/>
    <dgm:cxn modelId="{1BB05C7E-0AD8-410D-88F0-3FADEC513F16}" type="presParOf" srcId="{408DF63C-449C-4633-A664-A257BF785E4F}" destId="{8ADF45E6-6DAB-4624-B413-03DE3C3CF0E4}" srcOrd="10" destOrd="0" presId="urn:microsoft.com/office/officeart/2005/8/layout/vList2"/>
    <dgm:cxn modelId="{5EA29A9C-C73F-4A18-95E9-272AE3034414}" type="presParOf" srcId="{408DF63C-449C-4633-A664-A257BF785E4F}" destId="{C480BCB8-9A1D-4698-8332-E9F089D36288}" srcOrd="11" destOrd="0" presId="urn:microsoft.com/office/officeart/2005/8/layout/vList2"/>
    <dgm:cxn modelId="{71C01F6E-DD42-4E64-A7E0-C91B5E780365}" type="presParOf" srcId="{408DF63C-449C-4633-A664-A257BF785E4F}" destId="{619D2014-028D-428B-9C02-6D66AC1ACF88}" srcOrd="12" destOrd="0" presId="urn:microsoft.com/office/officeart/2005/8/layout/vList2"/>
    <dgm:cxn modelId="{CC9B0540-B30E-42EB-932E-0CE7DF39B7B9}" type="presParOf" srcId="{408DF63C-449C-4633-A664-A257BF785E4F}" destId="{6851870B-3132-4488-AF90-06C3A8D1EB3F}" srcOrd="13" destOrd="0" presId="urn:microsoft.com/office/officeart/2005/8/layout/vList2"/>
    <dgm:cxn modelId="{529F21BD-BCCD-4DE0-BBD8-075310CED94A}" type="presParOf" srcId="{408DF63C-449C-4633-A664-A257BF785E4F}" destId="{97353B0A-8091-47C1-8E49-1E293215276D}" srcOrd="1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61B26F7-6A63-4C38-B933-56CA9EB0FAC5}" type="doc">
      <dgm:prSet loTypeId="urn:microsoft.com/office/officeart/2005/8/layout/default" loCatId="list" qsTypeId="urn:microsoft.com/office/officeart/2005/8/quickstyle/simple1" qsCatId="simple" csTypeId="urn:microsoft.com/office/officeart/2005/8/colors/accent2_2" csCatId="accent2" phldr="1"/>
      <dgm:spPr/>
      <dgm:t>
        <a:bodyPr/>
        <a:lstStyle/>
        <a:p>
          <a:endParaRPr lang="en-AS"/>
        </a:p>
      </dgm:t>
    </dgm:pt>
    <dgm:pt modelId="{925C207C-6E3C-4D71-9EFB-59B7349B72CD}">
      <dgm:prSet phldrT="[Text]"/>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pPr>
            <a:buClrTx/>
            <a:buSzTx/>
            <a:buFont typeface="Arial" panose="020B0604020202020204" pitchFamily="34" charset="0"/>
            <a:buChar char="•"/>
          </a:pPr>
          <a:r>
            <a:rPr kumimoji="0" lang="en-GB" altLang="en-US" b="0" i="0" u="none" strike="noStrike" cap="none" spc="0" normalizeH="0" baseline="0" noProof="0" dirty="0">
              <a:ln/>
              <a:solidFill>
                <a:schemeClr val="tx1"/>
              </a:solidFill>
              <a:effectLst/>
              <a:uLnTx/>
              <a:uFillTx/>
              <a:latin typeface="Calibri"/>
              <a:ea typeface="+mn-ea"/>
              <a:cs typeface="+mn-cs"/>
            </a:rPr>
            <a:t>Most missing children are found very quickly by a competent and thorough search</a:t>
          </a:r>
          <a:endParaRPr lang="en-AS" dirty="0">
            <a:solidFill>
              <a:schemeClr val="tx1"/>
            </a:solidFill>
          </a:endParaRPr>
        </a:p>
      </dgm:t>
    </dgm:pt>
    <dgm:pt modelId="{D2DED8E1-3840-4E61-908D-3BF077123AF9}" type="parTrans" cxnId="{E3CBA47F-BD0D-4C27-8F58-52EAD3546DD0}">
      <dgm:prSet/>
      <dgm:spPr/>
      <dgm:t>
        <a:bodyPr/>
        <a:lstStyle/>
        <a:p>
          <a:endParaRPr lang="en-AS"/>
        </a:p>
      </dgm:t>
    </dgm:pt>
    <dgm:pt modelId="{B56E0769-2A63-4C87-A201-B1ECD5188CB8}" type="sibTrans" cxnId="{E3CBA47F-BD0D-4C27-8F58-52EAD3546DD0}">
      <dgm:prSet/>
      <dgm:spPr/>
      <dgm:t>
        <a:bodyPr/>
        <a:lstStyle/>
        <a:p>
          <a:endParaRPr lang="en-AS"/>
        </a:p>
      </dgm:t>
    </dgm:pt>
    <dgm:pt modelId="{0F56F905-97E0-48A5-BDCE-BB430A0119A6}">
      <dgm:prSet/>
      <dgm:spPr>
        <a:solidFill>
          <a:schemeClr val="accent3">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kumimoji="0" lang="en-GB" altLang="en-US" b="0" i="0" u="none" strike="noStrike" cap="none" spc="0" normalizeH="0" baseline="0" noProof="0" dirty="0">
              <a:ln/>
              <a:solidFill>
                <a:schemeClr val="tx1"/>
              </a:solidFill>
              <a:effectLst/>
              <a:uLnTx/>
              <a:uFillTx/>
              <a:latin typeface="Calibri"/>
              <a:ea typeface="+mn-ea"/>
              <a:cs typeface="+mn-cs"/>
            </a:rPr>
            <a:t>Missing children provoke many reactions</a:t>
          </a:r>
        </a:p>
      </dgm:t>
    </dgm:pt>
    <dgm:pt modelId="{E5069728-6B65-493C-A72A-CE88061CBDD5}" type="parTrans" cxnId="{2EB87546-C385-4550-B910-91A89B405D1B}">
      <dgm:prSet/>
      <dgm:spPr/>
      <dgm:t>
        <a:bodyPr/>
        <a:lstStyle/>
        <a:p>
          <a:endParaRPr lang="en-AS"/>
        </a:p>
      </dgm:t>
    </dgm:pt>
    <dgm:pt modelId="{1DA17FB5-58D7-4E4E-9B6A-C2C3397AB850}" type="sibTrans" cxnId="{2EB87546-C385-4550-B910-91A89B405D1B}">
      <dgm:prSet/>
      <dgm:spPr/>
      <dgm:t>
        <a:bodyPr/>
        <a:lstStyle/>
        <a:p>
          <a:endParaRPr lang="en-AS"/>
        </a:p>
      </dgm:t>
    </dgm:pt>
    <dgm:pt modelId="{FD19518A-6A5E-4FD1-89B2-6E44522EAB16}">
      <dgm:prSet/>
      <dgm:spPr>
        <a:solidFill>
          <a:schemeClr val="tx2">
            <a:lumMod val="60000"/>
            <a:lumOff val="4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kumimoji="0" lang="en-GB" altLang="en-US" b="0" i="0" u="none" strike="noStrike" cap="none" spc="0" normalizeH="0" baseline="0" noProof="0" dirty="0">
              <a:ln/>
              <a:solidFill>
                <a:schemeClr val="tx1"/>
              </a:solidFill>
              <a:effectLst/>
              <a:uLnTx/>
              <a:uFillTx/>
              <a:latin typeface="Calibri"/>
              <a:ea typeface="+mn-ea"/>
              <a:cs typeface="+mn-cs"/>
            </a:rPr>
            <a:t>Police have a responsibility to provide leadership</a:t>
          </a:r>
        </a:p>
      </dgm:t>
    </dgm:pt>
    <dgm:pt modelId="{63C794DF-B3BF-432D-A34A-3181207CCAA9}" type="parTrans" cxnId="{368502A9-5C2C-4990-9532-9D2790398C2D}">
      <dgm:prSet/>
      <dgm:spPr/>
      <dgm:t>
        <a:bodyPr/>
        <a:lstStyle/>
        <a:p>
          <a:endParaRPr lang="en-AS"/>
        </a:p>
      </dgm:t>
    </dgm:pt>
    <dgm:pt modelId="{1984FC89-CE63-4B0D-9FBE-CAF968A17BFC}" type="sibTrans" cxnId="{368502A9-5C2C-4990-9532-9D2790398C2D}">
      <dgm:prSet/>
      <dgm:spPr/>
      <dgm:t>
        <a:bodyPr/>
        <a:lstStyle/>
        <a:p>
          <a:endParaRPr lang="en-AS"/>
        </a:p>
      </dgm:t>
    </dgm:pt>
    <dgm:pt modelId="{419EBA8A-1DB0-4F8A-8644-45EDAF0B8686}">
      <dgm:prSet/>
      <dgm:spPr>
        <a:solidFill>
          <a:schemeClr val="accent1">
            <a:lumMod val="60000"/>
            <a:lumOff val="4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kumimoji="0" lang="en-GB" altLang="en-US" b="0" i="0" u="none" strike="noStrike" cap="none" spc="0" normalizeH="0" baseline="0" noProof="0" dirty="0">
              <a:ln/>
              <a:solidFill>
                <a:schemeClr val="tx1"/>
              </a:solidFill>
              <a:effectLst/>
              <a:uLnTx/>
              <a:uFillTx/>
              <a:latin typeface="Calibri"/>
              <a:ea typeface="+mn-ea"/>
              <a:cs typeface="+mn-cs"/>
            </a:rPr>
            <a:t>Some cases have resulted in the death of the missing child</a:t>
          </a:r>
        </a:p>
      </dgm:t>
    </dgm:pt>
    <dgm:pt modelId="{AA1DED18-2AAC-436F-B5B6-0305B6DB9637}" type="parTrans" cxnId="{75CAD7FA-7D18-4EC8-9963-60E58949EAF2}">
      <dgm:prSet/>
      <dgm:spPr/>
      <dgm:t>
        <a:bodyPr/>
        <a:lstStyle/>
        <a:p>
          <a:endParaRPr lang="en-AS"/>
        </a:p>
      </dgm:t>
    </dgm:pt>
    <dgm:pt modelId="{4F24A515-E1D9-4A25-B9AE-7EF6846CA50E}" type="sibTrans" cxnId="{75CAD7FA-7D18-4EC8-9963-60E58949EAF2}">
      <dgm:prSet/>
      <dgm:spPr/>
      <dgm:t>
        <a:bodyPr/>
        <a:lstStyle/>
        <a:p>
          <a:endParaRPr lang="en-AS"/>
        </a:p>
      </dgm:t>
    </dgm:pt>
    <dgm:pt modelId="{5C385BED-30F9-4860-A130-709A6776ED4C}" type="pres">
      <dgm:prSet presAssocID="{861B26F7-6A63-4C38-B933-56CA9EB0FAC5}" presName="diagram" presStyleCnt="0">
        <dgm:presLayoutVars>
          <dgm:dir/>
          <dgm:resizeHandles val="exact"/>
        </dgm:presLayoutVars>
      </dgm:prSet>
      <dgm:spPr/>
    </dgm:pt>
    <dgm:pt modelId="{621F62FB-0E16-4578-B7B9-F611F9C40157}" type="pres">
      <dgm:prSet presAssocID="{925C207C-6E3C-4D71-9EFB-59B7349B72CD}" presName="node" presStyleLbl="node1" presStyleIdx="0" presStyleCnt="4">
        <dgm:presLayoutVars>
          <dgm:bulletEnabled val="1"/>
        </dgm:presLayoutVars>
      </dgm:prSet>
      <dgm:spPr/>
    </dgm:pt>
    <dgm:pt modelId="{0982E287-91D5-44E2-8FA6-D81F4D90971E}" type="pres">
      <dgm:prSet presAssocID="{B56E0769-2A63-4C87-A201-B1ECD5188CB8}" presName="sibTrans" presStyleCnt="0"/>
      <dgm:spPr/>
    </dgm:pt>
    <dgm:pt modelId="{D4E02FA2-09AD-496F-9DE1-A26D7388EEE6}" type="pres">
      <dgm:prSet presAssocID="{0F56F905-97E0-48A5-BDCE-BB430A0119A6}" presName="node" presStyleLbl="node1" presStyleIdx="1" presStyleCnt="4">
        <dgm:presLayoutVars>
          <dgm:bulletEnabled val="1"/>
        </dgm:presLayoutVars>
      </dgm:prSet>
      <dgm:spPr/>
    </dgm:pt>
    <dgm:pt modelId="{41E2832E-57CF-4F1A-A4BD-5A173D1C353B}" type="pres">
      <dgm:prSet presAssocID="{1DA17FB5-58D7-4E4E-9B6A-C2C3397AB850}" presName="sibTrans" presStyleCnt="0"/>
      <dgm:spPr/>
    </dgm:pt>
    <dgm:pt modelId="{3073CEEA-12E5-4C55-A6FE-277BCA13FA78}" type="pres">
      <dgm:prSet presAssocID="{FD19518A-6A5E-4FD1-89B2-6E44522EAB16}" presName="node" presStyleLbl="node1" presStyleIdx="2" presStyleCnt="4">
        <dgm:presLayoutVars>
          <dgm:bulletEnabled val="1"/>
        </dgm:presLayoutVars>
      </dgm:prSet>
      <dgm:spPr/>
    </dgm:pt>
    <dgm:pt modelId="{5DEF9B94-5074-4836-B4A2-BD78B3B3F64D}" type="pres">
      <dgm:prSet presAssocID="{1984FC89-CE63-4B0D-9FBE-CAF968A17BFC}" presName="sibTrans" presStyleCnt="0"/>
      <dgm:spPr/>
    </dgm:pt>
    <dgm:pt modelId="{FB423DF8-68C3-4F50-8B75-38E6E6C40805}" type="pres">
      <dgm:prSet presAssocID="{419EBA8A-1DB0-4F8A-8644-45EDAF0B8686}" presName="node" presStyleLbl="node1" presStyleIdx="3" presStyleCnt="4">
        <dgm:presLayoutVars>
          <dgm:bulletEnabled val="1"/>
        </dgm:presLayoutVars>
      </dgm:prSet>
      <dgm:spPr/>
    </dgm:pt>
  </dgm:ptLst>
  <dgm:cxnLst>
    <dgm:cxn modelId="{9A23E801-F875-48B9-92B9-137D9EE25CF4}" type="presOf" srcId="{0F56F905-97E0-48A5-BDCE-BB430A0119A6}" destId="{D4E02FA2-09AD-496F-9DE1-A26D7388EEE6}" srcOrd="0" destOrd="0" presId="urn:microsoft.com/office/officeart/2005/8/layout/default"/>
    <dgm:cxn modelId="{2EB87546-C385-4550-B910-91A89B405D1B}" srcId="{861B26F7-6A63-4C38-B933-56CA9EB0FAC5}" destId="{0F56F905-97E0-48A5-BDCE-BB430A0119A6}" srcOrd="1" destOrd="0" parTransId="{E5069728-6B65-493C-A72A-CE88061CBDD5}" sibTransId="{1DA17FB5-58D7-4E4E-9B6A-C2C3397AB850}"/>
    <dgm:cxn modelId="{D73FFA4D-1674-4042-AAC2-C24E99E331A9}" type="presOf" srcId="{419EBA8A-1DB0-4F8A-8644-45EDAF0B8686}" destId="{FB423DF8-68C3-4F50-8B75-38E6E6C40805}" srcOrd="0" destOrd="0" presId="urn:microsoft.com/office/officeart/2005/8/layout/default"/>
    <dgm:cxn modelId="{AD633F56-0887-46D8-8CD0-1A1E8F9DE2C3}" type="presOf" srcId="{925C207C-6E3C-4D71-9EFB-59B7349B72CD}" destId="{621F62FB-0E16-4578-B7B9-F611F9C40157}" srcOrd="0" destOrd="0" presId="urn:microsoft.com/office/officeart/2005/8/layout/default"/>
    <dgm:cxn modelId="{E3CBA47F-BD0D-4C27-8F58-52EAD3546DD0}" srcId="{861B26F7-6A63-4C38-B933-56CA9EB0FAC5}" destId="{925C207C-6E3C-4D71-9EFB-59B7349B72CD}" srcOrd="0" destOrd="0" parTransId="{D2DED8E1-3840-4E61-908D-3BF077123AF9}" sibTransId="{B56E0769-2A63-4C87-A201-B1ECD5188CB8}"/>
    <dgm:cxn modelId="{1A9D6A95-6649-430D-9F18-B4590875BD96}" type="presOf" srcId="{FD19518A-6A5E-4FD1-89B2-6E44522EAB16}" destId="{3073CEEA-12E5-4C55-A6FE-277BCA13FA78}" srcOrd="0" destOrd="0" presId="urn:microsoft.com/office/officeart/2005/8/layout/default"/>
    <dgm:cxn modelId="{368502A9-5C2C-4990-9532-9D2790398C2D}" srcId="{861B26F7-6A63-4C38-B933-56CA9EB0FAC5}" destId="{FD19518A-6A5E-4FD1-89B2-6E44522EAB16}" srcOrd="2" destOrd="0" parTransId="{63C794DF-B3BF-432D-A34A-3181207CCAA9}" sibTransId="{1984FC89-CE63-4B0D-9FBE-CAF968A17BFC}"/>
    <dgm:cxn modelId="{4CEEE7E5-F81A-4E6B-B480-FFD44ABCEBC6}" type="presOf" srcId="{861B26F7-6A63-4C38-B933-56CA9EB0FAC5}" destId="{5C385BED-30F9-4860-A130-709A6776ED4C}" srcOrd="0" destOrd="0" presId="urn:microsoft.com/office/officeart/2005/8/layout/default"/>
    <dgm:cxn modelId="{75CAD7FA-7D18-4EC8-9963-60E58949EAF2}" srcId="{861B26F7-6A63-4C38-B933-56CA9EB0FAC5}" destId="{419EBA8A-1DB0-4F8A-8644-45EDAF0B8686}" srcOrd="3" destOrd="0" parTransId="{AA1DED18-2AAC-436F-B5B6-0305B6DB9637}" sibTransId="{4F24A515-E1D9-4A25-B9AE-7EF6846CA50E}"/>
    <dgm:cxn modelId="{8EEFCE7F-B0B9-4E34-BFE4-FAEA48B49B9A}" type="presParOf" srcId="{5C385BED-30F9-4860-A130-709A6776ED4C}" destId="{621F62FB-0E16-4578-B7B9-F611F9C40157}" srcOrd="0" destOrd="0" presId="urn:microsoft.com/office/officeart/2005/8/layout/default"/>
    <dgm:cxn modelId="{ACA93201-6B2F-4A3D-90EE-B16FEB51B0E6}" type="presParOf" srcId="{5C385BED-30F9-4860-A130-709A6776ED4C}" destId="{0982E287-91D5-44E2-8FA6-D81F4D90971E}" srcOrd="1" destOrd="0" presId="urn:microsoft.com/office/officeart/2005/8/layout/default"/>
    <dgm:cxn modelId="{A0B45C6A-754F-42BD-9B7C-73BECBD00B9A}" type="presParOf" srcId="{5C385BED-30F9-4860-A130-709A6776ED4C}" destId="{D4E02FA2-09AD-496F-9DE1-A26D7388EEE6}" srcOrd="2" destOrd="0" presId="urn:microsoft.com/office/officeart/2005/8/layout/default"/>
    <dgm:cxn modelId="{AEDF3272-0AC2-4E8E-897C-FB21034466EE}" type="presParOf" srcId="{5C385BED-30F9-4860-A130-709A6776ED4C}" destId="{41E2832E-57CF-4F1A-A4BD-5A173D1C353B}" srcOrd="3" destOrd="0" presId="urn:microsoft.com/office/officeart/2005/8/layout/default"/>
    <dgm:cxn modelId="{A3EF93F5-7E30-4508-B415-D697B53677F1}" type="presParOf" srcId="{5C385BED-30F9-4860-A130-709A6776ED4C}" destId="{3073CEEA-12E5-4C55-A6FE-277BCA13FA78}" srcOrd="4" destOrd="0" presId="urn:microsoft.com/office/officeart/2005/8/layout/default"/>
    <dgm:cxn modelId="{DCF7AE30-6688-4EDC-A513-5CBE223BF2A3}" type="presParOf" srcId="{5C385BED-30F9-4860-A130-709A6776ED4C}" destId="{5DEF9B94-5074-4836-B4A2-BD78B3B3F64D}" srcOrd="5" destOrd="0" presId="urn:microsoft.com/office/officeart/2005/8/layout/default"/>
    <dgm:cxn modelId="{1EC86AE3-261C-4521-BE29-0A2F34C4495B}" type="presParOf" srcId="{5C385BED-30F9-4860-A130-709A6776ED4C}" destId="{FB423DF8-68C3-4F50-8B75-38E6E6C40805}" srcOrd="6"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FD49CA8-DDFE-44AB-96A0-0ADBA1CAA043}" type="doc">
      <dgm:prSet loTypeId="urn:microsoft.com/office/officeart/2005/8/layout/pList1" loCatId="list" qsTypeId="urn:microsoft.com/office/officeart/2005/8/quickstyle/simple1" qsCatId="simple" csTypeId="urn:microsoft.com/office/officeart/2005/8/colors/accent1_2" csCatId="accent1" phldr="1"/>
      <dgm:spPr/>
      <dgm:t>
        <a:bodyPr/>
        <a:lstStyle/>
        <a:p>
          <a:endParaRPr lang="en-GB"/>
        </a:p>
      </dgm:t>
    </dgm:pt>
    <dgm:pt modelId="{6482CBE9-00CB-4E1F-9CCC-F2A569375FA6}">
      <dgm:prSet phldrT="[Text]" custT="1"/>
      <dgm:spPr/>
      <dgm:t>
        <a:bodyPr/>
        <a:lstStyle/>
        <a:p>
          <a:r>
            <a:rPr lang="en-GB" sz="2000" dirty="0"/>
            <a:t>NPAS</a:t>
          </a:r>
        </a:p>
      </dgm:t>
    </dgm:pt>
    <dgm:pt modelId="{DBB6A363-836A-4075-B42A-5CAC3B4219C8}" type="parTrans" cxnId="{C18791E5-8D4E-4626-B2D3-DE7D4B2AD704}">
      <dgm:prSet/>
      <dgm:spPr/>
      <dgm:t>
        <a:bodyPr/>
        <a:lstStyle/>
        <a:p>
          <a:endParaRPr lang="en-GB"/>
        </a:p>
      </dgm:t>
    </dgm:pt>
    <dgm:pt modelId="{1ECA11C2-88B4-4F4F-8B13-A3364E7425CB}" type="sibTrans" cxnId="{C18791E5-8D4E-4626-B2D3-DE7D4B2AD704}">
      <dgm:prSet/>
      <dgm:spPr/>
      <dgm:t>
        <a:bodyPr/>
        <a:lstStyle/>
        <a:p>
          <a:endParaRPr lang="en-GB"/>
        </a:p>
      </dgm:t>
    </dgm:pt>
    <dgm:pt modelId="{7C63D6EB-5405-48A2-A2C7-E95414038CE4}">
      <dgm:prSet phldrT="[Text]" custT="1"/>
      <dgm:spPr/>
      <dgm:t>
        <a:bodyPr/>
        <a:lstStyle/>
        <a:p>
          <a:r>
            <a:rPr lang="en-GB" sz="2000" dirty="0"/>
            <a:t>Drone Team</a:t>
          </a:r>
        </a:p>
      </dgm:t>
    </dgm:pt>
    <dgm:pt modelId="{9B25B66C-FCF9-4B7C-8B6A-629683D348FD}" type="parTrans" cxnId="{04DF8852-055C-42E1-9C4E-53A3C9EF9249}">
      <dgm:prSet/>
      <dgm:spPr/>
      <dgm:t>
        <a:bodyPr/>
        <a:lstStyle/>
        <a:p>
          <a:endParaRPr lang="en-GB"/>
        </a:p>
      </dgm:t>
    </dgm:pt>
    <dgm:pt modelId="{1154C5C9-F459-42CC-99AB-7DB8844817EE}" type="sibTrans" cxnId="{04DF8852-055C-42E1-9C4E-53A3C9EF9249}">
      <dgm:prSet/>
      <dgm:spPr/>
      <dgm:t>
        <a:bodyPr/>
        <a:lstStyle/>
        <a:p>
          <a:endParaRPr lang="en-GB"/>
        </a:p>
      </dgm:t>
    </dgm:pt>
    <dgm:pt modelId="{B45CAFDD-E675-47EA-A5D2-00D540646998}">
      <dgm:prSet phldrT="[Text]" custT="1"/>
      <dgm:spPr/>
      <dgm:t>
        <a:bodyPr/>
        <a:lstStyle/>
        <a:p>
          <a:r>
            <a:rPr lang="en-GB" sz="2000" dirty="0"/>
            <a:t>Mobile phone </a:t>
          </a:r>
        </a:p>
      </dgm:t>
    </dgm:pt>
    <dgm:pt modelId="{A310E995-0631-4987-A9E2-E08CA5BACEE5}" type="parTrans" cxnId="{0E91C0AB-7B60-46C5-BE40-3D12BDDDDBBF}">
      <dgm:prSet/>
      <dgm:spPr/>
      <dgm:t>
        <a:bodyPr/>
        <a:lstStyle/>
        <a:p>
          <a:endParaRPr lang="en-GB"/>
        </a:p>
      </dgm:t>
    </dgm:pt>
    <dgm:pt modelId="{E4FD0DAD-30BC-4E22-A36F-071DFFBEDA28}" type="sibTrans" cxnId="{0E91C0AB-7B60-46C5-BE40-3D12BDDDDBBF}">
      <dgm:prSet/>
      <dgm:spPr/>
      <dgm:t>
        <a:bodyPr/>
        <a:lstStyle/>
        <a:p>
          <a:endParaRPr lang="en-GB"/>
        </a:p>
      </dgm:t>
    </dgm:pt>
    <dgm:pt modelId="{26B6C0E3-B377-4AB7-A5DB-04AA77FC5699}" type="pres">
      <dgm:prSet presAssocID="{9FD49CA8-DDFE-44AB-96A0-0ADBA1CAA043}" presName="Name0" presStyleCnt="0">
        <dgm:presLayoutVars>
          <dgm:dir/>
          <dgm:resizeHandles val="exact"/>
        </dgm:presLayoutVars>
      </dgm:prSet>
      <dgm:spPr/>
    </dgm:pt>
    <dgm:pt modelId="{BE806A0F-B6C5-489A-9CEC-3C4235A19C59}" type="pres">
      <dgm:prSet presAssocID="{6482CBE9-00CB-4E1F-9CCC-F2A569375FA6}" presName="compNode" presStyleCnt="0"/>
      <dgm:spPr/>
    </dgm:pt>
    <dgm:pt modelId="{6557F41D-B82C-4863-A840-F04563DC95B6}" type="pres">
      <dgm:prSet presAssocID="{6482CBE9-00CB-4E1F-9CCC-F2A569375FA6}" presName="pictRect" presStyleLbl="node1" presStyleIdx="0" presStyleCnt="3"/>
      <dgm:spPr>
        <a:blipFill rotWithShape="1">
          <a:blip xmlns:r="http://schemas.openxmlformats.org/officeDocument/2006/relationships" r:embed="rId1" cstate="print">
            <a:extLst>
              <a:ext uri="{28A0092B-C50C-407E-A947-70E740481C1C}">
                <a14:useLocalDpi xmlns:a14="http://schemas.microsoft.com/office/drawing/2010/main" val="0"/>
              </a:ext>
            </a:extLst>
          </a:blip>
          <a:srcRect/>
          <a:stretch>
            <a:fillRect l="-3000" r="-3000"/>
          </a:stretch>
        </a:blipFill>
        <a:ln>
          <a:solidFill>
            <a:schemeClr val="tx1"/>
          </a:solidFill>
        </a:ln>
      </dgm:spPr>
    </dgm:pt>
    <dgm:pt modelId="{59B7FBFF-5568-46D1-BC42-0721C5B560B8}" type="pres">
      <dgm:prSet presAssocID="{6482CBE9-00CB-4E1F-9CCC-F2A569375FA6}" presName="textRect" presStyleLbl="revTx" presStyleIdx="0" presStyleCnt="3">
        <dgm:presLayoutVars>
          <dgm:bulletEnabled val="1"/>
        </dgm:presLayoutVars>
      </dgm:prSet>
      <dgm:spPr/>
    </dgm:pt>
    <dgm:pt modelId="{6D5F04CF-B6CB-4199-A636-F6D14EB6A898}" type="pres">
      <dgm:prSet presAssocID="{1ECA11C2-88B4-4F4F-8B13-A3364E7425CB}" presName="sibTrans" presStyleLbl="sibTrans2D1" presStyleIdx="0" presStyleCnt="0"/>
      <dgm:spPr/>
    </dgm:pt>
    <dgm:pt modelId="{F6768331-0FA7-4E72-BBFD-D409508BE5A1}" type="pres">
      <dgm:prSet presAssocID="{7C63D6EB-5405-48A2-A2C7-E95414038CE4}" presName="compNode" presStyleCnt="0"/>
      <dgm:spPr/>
    </dgm:pt>
    <dgm:pt modelId="{B75F9D7F-6A93-456C-8F92-5301A69103EE}" type="pres">
      <dgm:prSet presAssocID="{7C63D6EB-5405-48A2-A2C7-E95414038CE4}" presName="pictRect" presStyleLbl="node1" presStyleIdx="1" presStyleCnt="3"/>
      <dgm:spPr>
        <a:blipFill rotWithShape="1">
          <a:blip xmlns:r="http://schemas.openxmlformats.org/officeDocument/2006/relationships" r:embed="rId2" cstate="print">
            <a:extLst>
              <a:ext uri="{28A0092B-C50C-407E-A947-70E740481C1C}">
                <a14:useLocalDpi xmlns:a14="http://schemas.microsoft.com/office/drawing/2010/main" val="0"/>
              </a:ext>
            </a:extLst>
          </a:blip>
          <a:srcRect/>
          <a:stretch>
            <a:fillRect l="-8000" r="-8000"/>
          </a:stretch>
        </a:blipFill>
        <a:ln>
          <a:solidFill>
            <a:schemeClr val="tx1"/>
          </a:solidFill>
        </a:ln>
      </dgm:spPr>
    </dgm:pt>
    <dgm:pt modelId="{904D8A26-728D-4CF1-B01E-973068D63EEC}" type="pres">
      <dgm:prSet presAssocID="{7C63D6EB-5405-48A2-A2C7-E95414038CE4}" presName="textRect" presStyleLbl="revTx" presStyleIdx="1" presStyleCnt="3">
        <dgm:presLayoutVars>
          <dgm:bulletEnabled val="1"/>
        </dgm:presLayoutVars>
      </dgm:prSet>
      <dgm:spPr/>
    </dgm:pt>
    <dgm:pt modelId="{276B2E43-8849-4BB1-93B9-4ECCD59840A0}" type="pres">
      <dgm:prSet presAssocID="{1154C5C9-F459-42CC-99AB-7DB8844817EE}" presName="sibTrans" presStyleLbl="sibTrans2D1" presStyleIdx="0" presStyleCnt="0"/>
      <dgm:spPr/>
    </dgm:pt>
    <dgm:pt modelId="{89A68DF9-522D-42F3-8C05-E77EB457BBE8}" type="pres">
      <dgm:prSet presAssocID="{B45CAFDD-E675-47EA-A5D2-00D540646998}" presName="compNode" presStyleCnt="0"/>
      <dgm:spPr/>
    </dgm:pt>
    <dgm:pt modelId="{4E4ADE69-45A6-4855-BDAF-26387B25D465}" type="pres">
      <dgm:prSet presAssocID="{B45CAFDD-E675-47EA-A5D2-00D540646998}" presName="pictRect" presStyleLbl="node1" presStyleIdx="2" presStyleCnt="3"/>
      <dgm:spPr>
        <a:blipFill rotWithShape="1">
          <a:blip xmlns:r="http://schemas.openxmlformats.org/officeDocument/2006/relationships" r:embed="rId3" cstate="print">
            <a:extLst>
              <a:ext uri="{28A0092B-C50C-407E-A947-70E740481C1C}">
                <a14:useLocalDpi xmlns:a14="http://schemas.microsoft.com/office/drawing/2010/main" val="0"/>
              </a:ext>
            </a:extLst>
          </a:blip>
          <a:srcRect/>
          <a:stretch>
            <a:fillRect t="-58000" b="-58000"/>
          </a:stretch>
        </a:blipFill>
        <a:ln>
          <a:solidFill>
            <a:schemeClr val="tx1"/>
          </a:solidFill>
        </a:ln>
      </dgm:spPr>
    </dgm:pt>
    <dgm:pt modelId="{981D940F-DEDE-4D71-AA52-7DD14EEA33D2}" type="pres">
      <dgm:prSet presAssocID="{B45CAFDD-E675-47EA-A5D2-00D540646998}" presName="textRect" presStyleLbl="revTx" presStyleIdx="2" presStyleCnt="3">
        <dgm:presLayoutVars>
          <dgm:bulletEnabled val="1"/>
        </dgm:presLayoutVars>
      </dgm:prSet>
      <dgm:spPr/>
    </dgm:pt>
  </dgm:ptLst>
  <dgm:cxnLst>
    <dgm:cxn modelId="{84E0DC09-83F1-43AD-BD75-83FEFB419976}" type="presOf" srcId="{1ECA11C2-88B4-4F4F-8B13-A3364E7425CB}" destId="{6D5F04CF-B6CB-4199-A636-F6D14EB6A898}" srcOrd="0" destOrd="0" presId="urn:microsoft.com/office/officeart/2005/8/layout/pList1"/>
    <dgm:cxn modelId="{D2E4680A-012F-493F-BF67-7940013F037C}" type="presOf" srcId="{B45CAFDD-E675-47EA-A5D2-00D540646998}" destId="{981D940F-DEDE-4D71-AA52-7DD14EEA33D2}" srcOrd="0" destOrd="0" presId="urn:microsoft.com/office/officeart/2005/8/layout/pList1"/>
    <dgm:cxn modelId="{3B10B86E-742A-4AE3-A943-0B836C7AF951}" type="presOf" srcId="{7C63D6EB-5405-48A2-A2C7-E95414038CE4}" destId="{904D8A26-728D-4CF1-B01E-973068D63EEC}" srcOrd="0" destOrd="0" presId="urn:microsoft.com/office/officeart/2005/8/layout/pList1"/>
    <dgm:cxn modelId="{04DF8852-055C-42E1-9C4E-53A3C9EF9249}" srcId="{9FD49CA8-DDFE-44AB-96A0-0ADBA1CAA043}" destId="{7C63D6EB-5405-48A2-A2C7-E95414038CE4}" srcOrd="1" destOrd="0" parTransId="{9B25B66C-FCF9-4B7C-8B6A-629683D348FD}" sibTransId="{1154C5C9-F459-42CC-99AB-7DB8844817EE}"/>
    <dgm:cxn modelId="{A5A4EC54-C7EF-498E-B219-A4146CD11B60}" type="presOf" srcId="{1154C5C9-F459-42CC-99AB-7DB8844817EE}" destId="{276B2E43-8849-4BB1-93B9-4ECCD59840A0}" srcOrd="0" destOrd="0" presId="urn:microsoft.com/office/officeart/2005/8/layout/pList1"/>
    <dgm:cxn modelId="{10896999-7952-465C-B8A6-3A9974CE66EA}" type="presOf" srcId="{6482CBE9-00CB-4E1F-9CCC-F2A569375FA6}" destId="{59B7FBFF-5568-46D1-BC42-0721C5B560B8}" srcOrd="0" destOrd="0" presId="urn:microsoft.com/office/officeart/2005/8/layout/pList1"/>
    <dgm:cxn modelId="{0E91C0AB-7B60-46C5-BE40-3D12BDDDDBBF}" srcId="{9FD49CA8-DDFE-44AB-96A0-0ADBA1CAA043}" destId="{B45CAFDD-E675-47EA-A5D2-00D540646998}" srcOrd="2" destOrd="0" parTransId="{A310E995-0631-4987-A9E2-E08CA5BACEE5}" sibTransId="{E4FD0DAD-30BC-4E22-A36F-071DFFBEDA28}"/>
    <dgm:cxn modelId="{20A895C6-760F-4734-A26C-F46E5C15DE60}" type="presOf" srcId="{9FD49CA8-DDFE-44AB-96A0-0ADBA1CAA043}" destId="{26B6C0E3-B377-4AB7-A5DB-04AA77FC5699}" srcOrd="0" destOrd="0" presId="urn:microsoft.com/office/officeart/2005/8/layout/pList1"/>
    <dgm:cxn modelId="{C18791E5-8D4E-4626-B2D3-DE7D4B2AD704}" srcId="{9FD49CA8-DDFE-44AB-96A0-0ADBA1CAA043}" destId="{6482CBE9-00CB-4E1F-9CCC-F2A569375FA6}" srcOrd="0" destOrd="0" parTransId="{DBB6A363-836A-4075-B42A-5CAC3B4219C8}" sibTransId="{1ECA11C2-88B4-4F4F-8B13-A3364E7425CB}"/>
    <dgm:cxn modelId="{151814DA-BD2D-453A-9CC5-27265DD3E22F}" type="presParOf" srcId="{26B6C0E3-B377-4AB7-A5DB-04AA77FC5699}" destId="{BE806A0F-B6C5-489A-9CEC-3C4235A19C59}" srcOrd="0" destOrd="0" presId="urn:microsoft.com/office/officeart/2005/8/layout/pList1"/>
    <dgm:cxn modelId="{C01EA571-EE29-41BB-A15B-CF387692B9B3}" type="presParOf" srcId="{BE806A0F-B6C5-489A-9CEC-3C4235A19C59}" destId="{6557F41D-B82C-4863-A840-F04563DC95B6}" srcOrd="0" destOrd="0" presId="urn:microsoft.com/office/officeart/2005/8/layout/pList1"/>
    <dgm:cxn modelId="{0A03B185-9E9E-49F0-98F3-F62CB35E13C5}" type="presParOf" srcId="{BE806A0F-B6C5-489A-9CEC-3C4235A19C59}" destId="{59B7FBFF-5568-46D1-BC42-0721C5B560B8}" srcOrd="1" destOrd="0" presId="urn:microsoft.com/office/officeart/2005/8/layout/pList1"/>
    <dgm:cxn modelId="{EE3BD107-22A1-41B7-AEB7-FEF80F527211}" type="presParOf" srcId="{26B6C0E3-B377-4AB7-A5DB-04AA77FC5699}" destId="{6D5F04CF-B6CB-4199-A636-F6D14EB6A898}" srcOrd="1" destOrd="0" presId="urn:microsoft.com/office/officeart/2005/8/layout/pList1"/>
    <dgm:cxn modelId="{EE13F78C-DD0A-4311-ADB3-BC6B094DA2EB}" type="presParOf" srcId="{26B6C0E3-B377-4AB7-A5DB-04AA77FC5699}" destId="{F6768331-0FA7-4E72-BBFD-D409508BE5A1}" srcOrd="2" destOrd="0" presId="urn:microsoft.com/office/officeart/2005/8/layout/pList1"/>
    <dgm:cxn modelId="{4A3E2418-4702-46A7-9DDB-106B93354867}" type="presParOf" srcId="{F6768331-0FA7-4E72-BBFD-D409508BE5A1}" destId="{B75F9D7F-6A93-456C-8F92-5301A69103EE}" srcOrd="0" destOrd="0" presId="urn:microsoft.com/office/officeart/2005/8/layout/pList1"/>
    <dgm:cxn modelId="{46C8D18A-5EBC-4303-928F-78807EE637BE}" type="presParOf" srcId="{F6768331-0FA7-4E72-BBFD-D409508BE5A1}" destId="{904D8A26-728D-4CF1-B01E-973068D63EEC}" srcOrd="1" destOrd="0" presId="urn:microsoft.com/office/officeart/2005/8/layout/pList1"/>
    <dgm:cxn modelId="{083C0394-A3A3-413F-A324-707FF6B4A186}" type="presParOf" srcId="{26B6C0E3-B377-4AB7-A5DB-04AA77FC5699}" destId="{276B2E43-8849-4BB1-93B9-4ECCD59840A0}" srcOrd="3" destOrd="0" presId="urn:microsoft.com/office/officeart/2005/8/layout/pList1"/>
    <dgm:cxn modelId="{8286B718-C933-46B2-B98F-691A386112F3}" type="presParOf" srcId="{26B6C0E3-B377-4AB7-A5DB-04AA77FC5699}" destId="{89A68DF9-522D-42F3-8C05-E77EB457BBE8}" srcOrd="4" destOrd="0" presId="urn:microsoft.com/office/officeart/2005/8/layout/pList1"/>
    <dgm:cxn modelId="{7E0F6E11-EE4F-41D2-B937-782CA77C2636}" type="presParOf" srcId="{89A68DF9-522D-42F3-8C05-E77EB457BBE8}" destId="{4E4ADE69-45A6-4855-BDAF-26387B25D465}" srcOrd="0" destOrd="0" presId="urn:microsoft.com/office/officeart/2005/8/layout/pList1"/>
    <dgm:cxn modelId="{A2B9331C-69F0-4B39-8BDA-ED95412D70A5}" type="presParOf" srcId="{89A68DF9-522D-42F3-8C05-E77EB457BBE8}" destId="{981D940F-DEDE-4D71-AA52-7DD14EEA33D2}" srcOrd="1" destOrd="0" presId="urn:microsoft.com/office/officeart/2005/8/layout/p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FD49CA8-DDFE-44AB-96A0-0ADBA1CAA043}" type="doc">
      <dgm:prSet loTypeId="urn:microsoft.com/office/officeart/2005/8/layout/pList1" loCatId="list" qsTypeId="urn:microsoft.com/office/officeart/2005/8/quickstyle/simple1" qsCatId="simple" csTypeId="urn:microsoft.com/office/officeart/2005/8/colors/accent1_2" csCatId="accent1" phldr="1"/>
      <dgm:spPr/>
      <dgm:t>
        <a:bodyPr/>
        <a:lstStyle/>
        <a:p>
          <a:endParaRPr lang="en-GB"/>
        </a:p>
      </dgm:t>
    </dgm:pt>
    <dgm:pt modelId="{6482CBE9-00CB-4E1F-9CCC-F2A569375FA6}">
      <dgm:prSet phldrT="[Text]" custT="1"/>
      <dgm:spPr/>
      <dgm:t>
        <a:bodyPr/>
        <a:lstStyle/>
        <a:p>
          <a:r>
            <a:rPr lang="en-GB" sz="2000" dirty="0"/>
            <a:t>Search Teams</a:t>
          </a:r>
        </a:p>
      </dgm:t>
    </dgm:pt>
    <dgm:pt modelId="{DBB6A363-836A-4075-B42A-5CAC3B4219C8}" type="parTrans" cxnId="{C18791E5-8D4E-4626-B2D3-DE7D4B2AD704}">
      <dgm:prSet/>
      <dgm:spPr/>
      <dgm:t>
        <a:bodyPr/>
        <a:lstStyle/>
        <a:p>
          <a:endParaRPr lang="en-GB"/>
        </a:p>
      </dgm:t>
    </dgm:pt>
    <dgm:pt modelId="{1ECA11C2-88B4-4F4F-8B13-A3364E7425CB}" type="sibTrans" cxnId="{C18791E5-8D4E-4626-B2D3-DE7D4B2AD704}">
      <dgm:prSet/>
      <dgm:spPr/>
      <dgm:t>
        <a:bodyPr/>
        <a:lstStyle/>
        <a:p>
          <a:endParaRPr lang="en-GB"/>
        </a:p>
      </dgm:t>
    </dgm:pt>
    <dgm:pt modelId="{7C63D6EB-5405-48A2-A2C7-E95414038CE4}">
      <dgm:prSet phldrT="[Text]" custT="1"/>
      <dgm:spPr/>
      <dgm:t>
        <a:bodyPr/>
        <a:lstStyle/>
        <a:p>
          <a:r>
            <a:rPr lang="en-GB" sz="2000" dirty="0"/>
            <a:t>Social Media &amp; Open Source</a:t>
          </a:r>
        </a:p>
      </dgm:t>
    </dgm:pt>
    <dgm:pt modelId="{9B25B66C-FCF9-4B7C-8B6A-629683D348FD}" type="parTrans" cxnId="{04DF8852-055C-42E1-9C4E-53A3C9EF9249}">
      <dgm:prSet/>
      <dgm:spPr/>
      <dgm:t>
        <a:bodyPr/>
        <a:lstStyle/>
        <a:p>
          <a:endParaRPr lang="en-GB"/>
        </a:p>
      </dgm:t>
    </dgm:pt>
    <dgm:pt modelId="{1154C5C9-F459-42CC-99AB-7DB8844817EE}" type="sibTrans" cxnId="{04DF8852-055C-42E1-9C4E-53A3C9EF9249}">
      <dgm:prSet/>
      <dgm:spPr/>
      <dgm:t>
        <a:bodyPr/>
        <a:lstStyle/>
        <a:p>
          <a:endParaRPr lang="en-GB"/>
        </a:p>
      </dgm:t>
    </dgm:pt>
    <dgm:pt modelId="{B45CAFDD-E675-47EA-A5D2-00D540646998}">
      <dgm:prSet phldrT="[Text]" custT="1"/>
      <dgm:spPr/>
      <dgm:t>
        <a:bodyPr/>
        <a:lstStyle/>
        <a:p>
          <a:r>
            <a:rPr lang="en-GB" sz="2000" dirty="0"/>
            <a:t>ANPR &amp; CCTV</a:t>
          </a:r>
        </a:p>
      </dgm:t>
    </dgm:pt>
    <dgm:pt modelId="{A310E995-0631-4987-A9E2-E08CA5BACEE5}" type="parTrans" cxnId="{0E91C0AB-7B60-46C5-BE40-3D12BDDDDBBF}">
      <dgm:prSet/>
      <dgm:spPr/>
      <dgm:t>
        <a:bodyPr/>
        <a:lstStyle/>
        <a:p>
          <a:endParaRPr lang="en-GB"/>
        </a:p>
      </dgm:t>
    </dgm:pt>
    <dgm:pt modelId="{E4FD0DAD-30BC-4E22-A36F-071DFFBEDA28}" type="sibTrans" cxnId="{0E91C0AB-7B60-46C5-BE40-3D12BDDDDBBF}">
      <dgm:prSet/>
      <dgm:spPr/>
      <dgm:t>
        <a:bodyPr/>
        <a:lstStyle/>
        <a:p>
          <a:endParaRPr lang="en-GB"/>
        </a:p>
      </dgm:t>
    </dgm:pt>
    <dgm:pt modelId="{26B6C0E3-B377-4AB7-A5DB-04AA77FC5699}" type="pres">
      <dgm:prSet presAssocID="{9FD49CA8-DDFE-44AB-96A0-0ADBA1CAA043}" presName="Name0" presStyleCnt="0">
        <dgm:presLayoutVars>
          <dgm:dir/>
          <dgm:resizeHandles val="exact"/>
        </dgm:presLayoutVars>
      </dgm:prSet>
      <dgm:spPr/>
    </dgm:pt>
    <dgm:pt modelId="{BE806A0F-B6C5-489A-9CEC-3C4235A19C59}" type="pres">
      <dgm:prSet presAssocID="{6482CBE9-00CB-4E1F-9CCC-F2A569375FA6}" presName="compNode" presStyleCnt="0"/>
      <dgm:spPr/>
    </dgm:pt>
    <dgm:pt modelId="{6557F41D-B82C-4863-A840-F04563DC95B6}" type="pres">
      <dgm:prSet presAssocID="{6482CBE9-00CB-4E1F-9CCC-F2A569375FA6}" presName="pictRect" presStyleLbl="node1" presStyleIdx="0" presStyleCnt="3"/>
      <dgm:spPr>
        <a:blipFill rotWithShape="1">
          <a:blip xmlns:r="http://schemas.openxmlformats.org/officeDocument/2006/relationships" r:embed="rId1" cstate="print">
            <a:extLst>
              <a:ext uri="{28A0092B-C50C-407E-A947-70E740481C1C}">
                <a14:useLocalDpi xmlns:a14="http://schemas.microsoft.com/office/drawing/2010/main" val="0"/>
              </a:ext>
            </a:extLst>
          </a:blip>
          <a:srcRect/>
          <a:stretch>
            <a:fillRect l="-11000" r="-11000"/>
          </a:stretch>
        </a:blipFill>
        <a:ln>
          <a:solidFill>
            <a:schemeClr val="tx1"/>
          </a:solidFill>
        </a:ln>
      </dgm:spPr>
    </dgm:pt>
    <dgm:pt modelId="{59B7FBFF-5568-46D1-BC42-0721C5B560B8}" type="pres">
      <dgm:prSet presAssocID="{6482CBE9-00CB-4E1F-9CCC-F2A569375FA6}" presName="textRect" presStyleLbl="revTx" presStyleIdx="0" presStyleCnt="3">
        <dgm:presLayoutVars>
          <dgm:bulletEnabled val="1"/>
        </dgm:presLayoutVars>
      </dgm:prSet>
      <dgm:spPr/>
    </dgm:pt>
    <dgm:pt modelId="{6D5F04CF-B6CB-4199-A636-F6D14EB6A898}" type="pres">
      <dgm:prSet presAssocID="{1ECA11C2-88B4-4F4F-8B13-A3364E7425CB}" presName="sibTrans" presStyleLbl="sibTrans2D1" presStyleIdx="0" presStyleCnt="0"/>
      <dgm:spPr/>
    </dgm:pt>
    <dgm:pt modelId="{F6768331-0FA7-4E72-BBFD-D409508BE5A1}" type="pres">
      <dgm:prSet presAssocID="{7C63D6EB-5405-48A2-A2C7-E95414038CE4}" presName="compNode" presStyleCnt="0"/>
      <dgm:spPr/>
    </dgm:pt>
    <dgm:pt modelId="{B75F9D7F-6A93-456C-8F92-5301A69103EE}" type="pres">
      <dgm:prSet presAssocID="{7C63D6EB-5405-48A2-A2C7-E95414038CE4}" presName="pictRect" presStyleLbl="node1" presStyleIdx="1" presStyleCnt="3"/>
      <dgm:spPr>
        <a:blipFill rotWithShape="1">
          <a:blip xmlns:r="http://schemas.openxmlformats.org/officeDocument/2006/relationships" r:embed="rId2" cstate="print">
            <a:extLst>
              <a:ext uri="{28A0092B-C50C-407E-A947-70E740481C1C}">
                <a14:useLocalDpi xmlns:a14="http://schemas.microsoft.com/office/drawing/2010/main" val="0"/>
              </a:ext>
            </a:extLst>
          </a:blip>
          <a:srcRect/>
          <a:stretch>
            <a:fillRect t="-23000" b="-23000"/>
          </a:stretch>
        </a:blipFill>
        <a:ln>
          <a:solidFill>
            <a:schemeClr val="tx1"/>
          </a:solidFill>
        </a:ln>
      </dgm:spPr>
    </dgm:pt>
    <dgm:pt modelId="{904D8A26-728D-4CF1-B01E-973068D63EEC}" type="pres">
      <dgm:prSet presAssocID="{7C63D6EB-5405-48A2-A2C7-E95414038CE4}" presName="textRect" presStyleLbl="revTx" presStyleIdx="1" presStyleCnt="3" custScaleX="123721">
        <dgm:presLayoutVars>
          <dgm:bulletEnabled val="1"/>
        </dgm:presLayoutVars>
      </dgm:prSet>
      <dgm:spPr/>
    </dgm:pt>
    <dgm:pt modelId="{276B2E43-8849-4BB1-93B9-4ECCD59840A0}" type="pres">
      <dgm:prSet presAssocID="{1154C5C9-F459-42CC-99AB-7DB8844817EE}" presName="sibTrans" presStyleLbl="sibTrans2D1" presStyleIdx="0" presStyleCnt="0"/>
      <dgm:spPr/>
    </dgm:pt>
    <dgm:pt modelId="{89A68DF9-522D-42F3-8C05-E77EB457BBE8}" type="pres">
      <dgm:prSet presAssocID="{B45CAFDD-E675-47EA-A5D2-00D540646998}" presName="compNode" presStyleCnt="0"/>
      <dgm:spPr/>
    </dgm:pt>
    <dgm:pt modelId="{4E4ADE69-45A6-4855-BDAF-26387B25D465}" type="pres">
      <dgm:prSet presAssocID="{B45CAFDD-E675-47EA-A5D2-00D540646998}" presName="pictRect" presStyleLbl="node1" presStyleIdx="2" presStyleCnt="3"/>
      <dgm:spPr>
        <a:blipFill rotWithShape="1">
          <a:blip xmlns:r="http://schemas.openxmlformats.org/officeDocument/2006/relationships" r:embed="rId3" cstate="print">
            <a:extLst>
              <a:ext uri="{28A0092B-C50C-407E-A947-70E740481C1C}">
                <a14:useLocalDpi xmlns:a14="http://schemas.microsoft.com/office/drawing/2010/main" val="0"/>
              </a:ext>
            </a:extLst>
          </a:blip>
          <a:srcRect/>
          <a:stretch>
            <a:fillRect l="-5000" r="-5000"/>
          </a:stretch>
        </a:blipFill>
        <a:ln>
          <a:solidFill>
            <a:schemeClr val="tx1"/>
          </a:solidFill>
        </a:ln>
      </dgm:spPr>
    </dgm:pt>
    <dgm:pt modelId="{981D940F-DEDE-4D71-AA52-7DD14EEA33D2}" type="pres">
      <dgm:prSet presAssocID="{B45CAFDD-E675-47EA-A5D2-00D540646998}" presName="textRect" presStyleLbl="revTx" presStyleIdx="2" presStyleCnt="3">
        <dgm:presLayoutVars>
          <dgm:bulletEnabled val="1"/>
        </dgm:presLayoutVars>
      </dgm:prSet>
      <dgm:spPr/>
    </dgm:pt>
  </dgm:ptLst>
  <dgm:cxnLst>
    <dgm:cxn modelId="{84E0DC09-83F1-43AD-BD75-83FEFB419976}" type="presOf" srcId="{1ECA11C2-88B4-4F4F-8B13-A3364E7425CB}" destId="{6D5F04CF-B6CB-4199-A636-F6D14EB6A898}" srcOrd="0" destOrd="0" presId="urn:microsoft.com/office/officeart/2005/8/layout/pList1"/>
    <dgm:cxn modelId="{D2E4680A-012F-493F-BF67-7940013F037C}" type="presOf" srcId="{B45CAFDD-E675-47EA-A5D2-00D540646998}" destId="{981D940F-DEDE-4D71-AA52-7DD14EEA33D2}" srcOrd="0" destOrd="0" presId="urn:microsoft.com/office/officeart/2005/8/layout/pList1"/>
    <dgm:cxn modelId="{3B10B86E-742A-4AE3-A943-0B836C7AF951}" type="presOf" srcId="{7C63D6EB-5405-48A2-A2C7-E95414038CE4}" destId="{904D8A26-728D-4CF1-B01E-973068D63EEC}" srcOrd="0" destOrd="0" presId="urn:microsoft.com/office/officeart/2005/8/layout/pList1"/>
    <dgm:cxn modelId="{04DF8852-055C-42E1-9C4E-53A3C9EF9249}" srcId="{9FD49CA8-DDFE-44AB-96A0-0ADBA1CAA043}" destId="{7C63D6EB-5405-48A2-A2C7-E95414038CE4}" srcOrd="1" destOrd="0" parTransId="{9B25B66C-FCF9-4B7C-8B6A-629683D348FD}" sibTransId="{1154C5C9-F459-42CC-99AB-7DB8844817EE}"/>
    <dgm:cxn modelId="{A5A4EC54-C7EF-498E-B219-A4146CD11B60}" type="presOf" srcId="{1154C5C9-F459-42CC-99AB-7DB8844817EE}" destId="{276B2E43-8849-4BB1-93B9-4ECCD59840A0}" srcOrd="0" destOrd="0" presId="urn:microsoft.com/office/officeart/2005/8/layout/pList1"/>
    <dgm:cxn modelId="{10896999-7952-465C-B8A6-3A9974CE66EA}" type="presOf" srcId="{6482CBE9-00CB-4E1F-9CCC-F2A569375FA6}" destId="{59B7FBFF-5568-46D1-BC42-0721C5B560B8}" srcOrd="0" destOrd="0" presId="urn:microsoft.com/office/officeart/2005/8/layout/pList1"/>
    <dgm:cxn modelId="{0E91C0AB-7B60-46C5-BE40-3D12BDDDDBBF}" srcId="{9FD49CA8-DDFE-44AB-96A0-0ADBA1CAA043}" destId="{B45CAFDD-E675-47EA-A5D2-00D540646998}" srcOrd="2" destOrd="0" parTransId="{A310E995-0631-4987-A9E2-E08CA5BACEE5}" sibTransId="{E4FD0DAD-30BC-4E22-A36F-071DFFBEDA28}"/>
    <dgm:cxn modelId="{20A895C6-760F-4734-A26C-F46E5C15DE60}" type="presOf" srcId="{9FD49CA8-DDFE-44AB-96A0-0ADBA1CAA043}" destId="{26B6C0E3-B377-4AB7-A5DB-04AA77FC5699}" srcOrd="0" destOrd="0" presId="urn:microsoft.com/office/officeart/2005/8/layout/pList1"/>
    <dgm:cxn modelId="{C18791E5-8D4E-4626-B2D3-DE7D4B2AD704}" srcId="{9FD49CA8-DDFE-44AB-96A0-0ADBA1CAA043}" destId="{6482CBE9-00CB-4E1F-9CCC-F2A569375FA6}" srcOrd="0" destOrd="0" parTransId="{DBB6A363-836A-4075-B42A-5CAC3B4219C8}" sibTransId="{1ECA11C2-88B4-4F4F-8B13-A3364E7425CB}"/>
    <dgm:cxn modelId="{151814DA-BD2D-453A-9CC5-27265DD3E22F}" type="presParOf" srcId="{26B6C0E3-B377-4AB7-A5DB-04AA77FC5699}" destId="{BE806A0F-B6C5-489A-9CEC-3C4235A19C59}" srcOrd="0" destOrd="0" presId="urn:microsoft.com/office/officeart/2005/8/layout/pList1"/>
    <dgm:cxn modelId="{C01EA571-EE29-41BB-A15B-CF387692B9B3}" type="presParOf" srcId="{BE806A0F-B6C5-489A-9CEC-3C4235A19C59}" destId="{6557F41D-B82C-4863-A840-F04563DC95B6}" srcOrd="0" destOrd="0" presId="urn:microsoft.com/office/officeart/2005/8/layout/pList1"/>
    <dgm:cxn modelId="{0A03B185-9E9E-49F0-98F3-F62CB35E13C5}" type="presParOf" srcId="{BE806A0F-B6C5-489A-9CEC-3C4235A19C59}" destId="{59B7FBFF-5568-46D1-BC42-0721C5B560B8}" srcOrd="1" destOrd="0" presId="urn:microsoft.com/office/officeart/2005/8/layout/pList1"/>
    <dgm:cxn modelId="{EE3BD107-22A1-41B7-AEB7-FEF80F527211}" type="presParOf" srcId="{26B6C0E3-B377-4AB7-A5DB-04AA77FC5699}" destId="{6D5F04CF-B6CB-4199-A636-F6D14EB6A898}" srcOrd="1" destOrd="0" presId="urn:microsoft.com/office/officeart/2005/8/layout/pList1"/>
    <dgm:cxn modelId="{EE13F78C-DD0A-4311-ADB3-BC6B094DA2EB}" type="presParOf" srcId="{26B6C0E3-B377-4AB7-A5DB-04AA77FC5699}" destId="{F6768331-0FA7-4E72-BBFD-D409508BE5A1}" srcOrd="2" destOrd="0" presId="urn:microsoft.com/office/officeart/2005/8/layout/pList1"/>
    <dgm:cxn modelId="{4A3E2418-4702-46A7-9DDB-106B93354867}" type="presParOf" srcId="{F6768331-0FA7-4E72-BBFD-D409508BE5A1}" destId="{B75F9D7F-6A93-456C-8F92-5301A69103EE}" srcOrd="0" destOrd="0" presId="urn:microsoft.com/office/officeart/2005/8/layout/pList1"/>
    <dgm:cxn modelId="{46C8D18A-5EBC-4303-928F-78807EE637BE}" type="presParOf" srcId="{F6768331-0FA7-4E72-BBFD-D409508BE5A1}" destId="{904D8A26-728D-4CF1-B01E-973068D63EEC}" srcOrd="1" destOrd="0" presId="urn:microsoft.com/office/officeart/2005/8/layout/pList1"/>
    <dgm:cxn modelId="{083C0394-A3A3-413F-A324-707FF6B4A186}" type="presParOf" srcId="{26B6C0E3-B377-4AB7-A5DB-04AA77FC5699}" destId="{276B2E43-8849-4BB1-93B9-4ECCD59840A0}" srcOrd="3" destOrd="0" presId="urn:microsoft.com/office/officeart/2005/8/layout/pList1"/>
    <dgm:cxn modelId="{8286B718-C933-46B2-B98F-691A386112F3}" type="presParOf" srcId="{26B6C0E3-B377-4AB7-A5DB-04AA77FC5699}" destId="{89A68DF9-522D-42F3-8C05-E77EB457BBE8}" srcOrd="4" destOrd="0" presId="urn:microsoft.com/office/officeart/2005/8/layout/pList1"/>
    <dgm:cxn modelId="{7E0F6E11-EE4F-41D2-B937-782CA77C2636}" type="presParOf" srcId="{89A68DF9-522D-42F3-8C05-E77EB457BBE8}" destId="{4E4ADE69-45A6-4855-BDAF-26387B25D465}" srcOrd="0" destOrd="0" presId="urn:microsoft.com/office/officeart/2005/8/layout/pList1"/>
    <dgm:cxn modelId="{A2B9331C-69F0-4B39-8BDA-ED95412D70A5}" type="presParOf" srcId="{89A68DF9-522D-42F3-8C05-E77EB457BBE8}" destId="{981D940F-DEDE-4D71-AA52-7DD14EEA33D2}" srcOrd="1" destOrd="0" presId="urn:microsoft.com/office/officeart/2005/8/layout/pList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C32B7C64-07B3-42F2-871D-32E4678AD583}" type="doc">
      <dgm:prSet loTypeId="urn:microsoft.com/office/officeart/2005/8/layout/default" loCatId="list" qsTypeId="urn:microsoft.com/office/officeart/2005/8/quickstyle/simple1" qsCatId="simple" csTypeId="urn:microsoft.com/office/officeart/2005/8/colors/accent2_2" csCatId="accent2" phldr="1"/>
      <dgm:spPr/>
      <dgm:t>
        <a:bodyPr/>
        <a:lstStyle/>
        <a:p>
          <a:endParaRPr lang="en-AS"/>
        </a:p>
      </dgm:t>
    </dgm:pt>
    <dgm:pt modelId="{474AFB22-8CC0-4B4A-A3B3-35884B4E7C0A}">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pPr>
            <a:buClrTx/>
            <a:buSzTx/>
            <a:buFont typeface="Arial" panose="020B0604020202020204" pitchFamily="34" charset="0"/>
            <a:buChar char="•"/>
          </a:pPr>
          <a:r>
            <a:rPr kumimoji="0" lang="en-GB" sz="1800" b="0" i="0" u="none" strike="noStrike" cap="none" spc="0" normalizeH="0" baseline="0" noProof="0" dirty="0">
              <a:ln/>
              <a:solidFill>
                <a:schemeClr val="tx1"/>
              </a:solidFill>
              <a:effectLst/>
              <a:uLnTx/>
              <a:uFillTx/>
              <a:latin typeface="Calibri"/>
              <a:ea typeface="+mn-ea"/>
              <a:cs typeface="+mn-cs"/>
            </a:rPr>
            <a:t>That the child / young person being spoken to is in fact the child / young person reported missing</a:t>
          </a:r>
          <a:endParaRPr lang="en-AS" sz="1800" dirty="0">
            <a:solidFill>
              <a:schemeClr val="tx1"/>
            </a:solidFill>
          </a:endParaRPr>
        </a:p>
      </dgm:t>
    </dgm:pt>
    <dgm:pt modelId="{277F8E0B-2F0F-481B-9B37-E2B2C49569A4}" type="parTrans" cxnId="{B4738C85-A2E8-44FC-A509-631C0CEBDE45}">
      <dgm:prSet/>
      <dgm:spPr/>
      <dgm:t>
        <a:bodyPr/>
        <a:lstStyle/>
        <a:p>
          <a:endParaRPr lang="en-AS"/>
        </a:p>
      </dgm:t>
    </dgm:pt>
    <dgm:pt modelId="{1F295610-6FCF-4677-B8BB-3179770BF42B}" type="sibTrans" cxnId="{B4738C85-A2E8-44FC-A509-631C0CEBDE45}">
      <dgm:prSet/>
      <dgm:spPr/>
      <dgm:t>
        <a:bodyPr/>
        <a:lstStyle/>
        <a:p>
          <a:endParaRPr lang="en-AS"/>
        </a:p>
      </dgm:t>
    </dgm:pt>
    <dgm:pt modelId="{5C9C8F4C-95A6-45AF-86D9-3385321A7268}">
      <dgm:prSe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kumimoji="0" lang="en-GB" sz="1800" b="0" i="0" u="none" strike="noStrike" cap="none" spc="0" normalizeH="0" baseline="0" noProof="0" dirty="0">
              <a:ln/>
              <a:solidFill>
                <a:schemeClr val="tx1"/>
              </a:solidFill>
              <a:effectLst/>
              <a:uLnTx/>
              <a:uFillTx/>
              <a:latin typeface="Calibri"/>
              <a:ea typeface="+mn-ea"/>
              <a:cs typeface="+mn-cs"/>
            </a:rPr>
            <a:t>Why did the child / young person go missing?</a:t>
          </a:r>
        </a:p>
      </dgm:t>
    </dgm:pt>
    <dgm:pt modelId="{7B227519-0199-417D-8AEA-6D140EDA48DB}" type="parTrans" cxnId="{95DB3056-6D5E-47BF-9192-9B72D8D2B740}">
      <dgm:prSet/>
      <dgm:spPr/>
      <dgm:t>
        <a:bodyPr/>
        <a:lstStyle/>
        <a:p>
          <a:endParaRPr lang="en-AS"/>
        </a:p>
      </dgm:t>
    </dgm:pt>
    <dgm:pt modelId="{BA35DB15-ACEA-41E7-8C79-C2EF53B20D44}" type="sibTrans" cxnId="{95DB3056-6D5E-47BF-9192-9B72D8D2B740}">
      <dgm:prSet/>
      <dgm:spPr/>
      <dgm:t>
        <a:bodyPr/>
        <a:lstStyle/>
        <a:p>
          <a:endParaRPr lang="en-AS"/>
        </a:p>
      </dgm:t>
    </dgm:pt>
    <dgm:pt modelId="{8618C8E0-AB59-45A5-81C4-0552B125458B}">
      <dgm:prSe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kumimoji="0" lang="en-GB" sz="1800" b="0" i="0" u="none" strike="noStrike" cap="none" spc="0" normalizeH="0" baseline="0" noProof="0" dirty="0">
              <a:ln/>
              <a:solidFill>
                <a:schemeClr val="tx1"/>
              </a:solidFill>
              <a:effectLst/>
              <a:uLnTx/>
              <a:uFillTx/>
              <a:latin typeface="Calibri"/>
              <a:ea typeface="+mn-ea"/>
              <a:cs typeface="+mn-cs"/>
            </a:rPr>
            <a:t>Is there any assistance we can give to prevent the child / young person going missing again?</a:t>
          </a:r>
        </a:p>
      </dgm:t>
    </dgm:pt>
    <dgm:pt modelId="{3906E9DD-D55C-479E-9875-06FB9B518D1C}" type="parTrans" cxnId="{374858FD-9247-48E9-96B4-AF8A1CF5FEF5}">
      <dgm:prSet/>
      <dgm:spPr/>
      <dgm:t>
        <a:bodyPr/>
        <a:lstStyle/>
        <a:p>
          <a:endParaRPr lang="en-AS"/>
        </a:p>
      </dgm:t>
    </dgm:pt>
    <dgm:pt modelId="{F600A5BA-BDA4-415E-9703-DCC6D52C7040}" type="sibTrans" cxnId="{374858FD-9247-48E9-96B4-AF8A1CF5FEF5}">
      <dgm:prSet/>
      <dgm:spPr/>
      <dgm:t>
        <a:bodyPr/>
        <a:lstStyle/>
        <a:p>
          <a:endParaRPr lang="en-AS"/>
        </a:p>
      </dgm:t>
    </dgm:pt>
    <dgm:pt modelId="{9F828AA9-999D-4471-9E12-9BA0DF180DAA}">
      <dgm:prSe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kumimoji="0" lang="en-GB" sz="1800" b="0" i="0" u="none" strike="noStrike" cap="none" spc="0" normalizeH="0" baseline="0" noProof="0" dirty="0">
              <a:ln/>
              <a:solidFill>
                <a:schemeClr val="tx1"/>
              </a:solidFill>
              <a:effectLst/>
              <a:uLnTx/>
              <a:uFillTx/>
              <a:latin typeface="Calibri"/>
              <a:ea typeface="+mn-ea"/>
              <a:cs typeface="+mn-cs"/>
            </a:rPr>
            <a:t>Where did the child / young person go and who did they meet?</a:t>
          </a:r>
        </a:p>
      </dgm:t>
    </dgm:pt>
    <dgm:pt modelId="{77DAA438-975D-49A8-9B32-C0208FCA2DC1}" type="parTrans" cxnId="{1ED8AC14-413F-4059-BC05-91B8FDFAABC7}">
      <dgm:prSet/>
      <dgm:spPr/>
      <dgm:t>
        <a:bodyPr/>
        <a:lstStyle/>
        <a:p>
          <a:endParaRPr lang="en-AS"/>
        </a:p>
      </dgm:t>
    </dgm:pt>
    <dgm:pt modelId="{A6AA0DBB-1F2E-4AA9-8B47-9ACAB618D4BE}" type="sibTrans" cxnId="{1ED8AC14-413F-4059-BC05-91B8FDFAABC7}">
      <dgm:prSet/>
      <dgm:spPr/>
      <dgm:t>
        <a:bodyPr/>
        <a:lstStyle/>
        <a:p>
          <a:endParaRPr lang="en-AS"/>
        </a:p>
      </dgm:t>
    </dgm:pt>
    <dgm:pt modelId="{F9189D68-6548-4423-AA9F-C6FE88A1A7A2}">
      <dgm:prSet custT="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kumimoji="0" lang="en-GB" sz="1800" b="0" i="0" u="none" strike="noStrike" cap="none" spc="0" normalizeH="0" baseline="0" noProof="0" dirty="0">
              <a:ln/>
              <a:solidFill>
                <a:schemeClr val="tx1"/>
              </a:solidFill>
              <a:effectLst/>
              <a:uLnTx/>
              <a:uFillTx/>
              <a:latin typeface="Calibri"/>
              <a:ea typeface="+mn-ea"/>
              <a:cs typeface="+mn-cs"/>
            </a:rPr>
            <a:t>What did they do whilst missing?</a:t>
          </a:r>
        </a:p>
      </dgm:t>
    </dgm:pt>
    <dgm:pt modelId="{A516470D-1104-4647-9825-9A914FC96CF5}" type="parTrans" cxnId="{4D2C0048-69B9-4DCB-9D73-367BB8016D7B}">
      <dgm:prSet/>
      <dgm:spPr/>
      <dgm:t>
        <a:bodyPr/>
        <a:lstStyle/>
        <a:p>
          <a:endParaRPr lang="en-AS"/>
        </a:p>
      </dgm:t>
    </dgm:pt>
    <dgm:pt modelId="{057CFE0B-9D75-44EB-B71D-52DD9718124E}" type="sibTrans" cxnId="{4D2C0048-69B9-4DCB-9D73-367BB8016D7B}">
      <dgm:prSet/>
      <dgm:spPr/>
      <dgm:t>
        <a:bodyPr/>
        <a:lstStyle/>
        <a:p>
          <a:endParaRPr lang="en-AS"/>
        </a:p>
      </dgm:t>
    </dgm:pt>
    <dgm:pt modelId="{D85DC2A9-3189-4325-8B41-B73F49C4A545}">
      <dgm:prSet custT="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kumimoji="0" lang="en-GB" sz="1800" b="0" i="0" u="none" strike="noStrike" cap="none" spc="0" normalizeH="0" baseline="0" noProof="0" dirty="0">
              <a:ln/>
              <a:solidFill>
                <a:schemeClr val="tx1"/>
              </a:solidFill>
              <a:effectLst/>
              <a:uLnTx/>
              <a:uFillTx/>
              <a:latin typeface="Calibri"/>
              <a:ea typeface="+mn-ea"/>
              <a:cs typeface="+mn-cs"/>
            </a:rPr>
            <a:t>Who did they go missing with (if applicable)?</a:t>
          </a:r>
        </a:p>
      </dgm:t>
    </dgm:pt>
    <dgm:pt modelId="{3018672A-D6B6-47A3-8FBC-F442D5DA3AA7}" type="parTrans" cxnId="{52380B2E-5481-4F24-BD25-598E7B3451C3}">
      <dgm:prSet/>
      <dgm:spPr/>
      <dgm:t>
        <a:bodyPr/>
        <a:lstStyle/>
        <a:p>
          <a:endParaRPr lang="en-AS"/>
        </a:p>
      </dgm:t>
    </dgm:pt>
    <dgm:pt modelId="{1C5BB996-F493-4EE1-A509-EBA89CD575BF}" type="sibTrans" cxnId="{52380B2E-5481-4F24-BD25-598E7B3451C3}">
      <dgm:prSet/>
      <dgm:spPr/>
      <dgm:t>
        <a:bodyPr/>
        <a:lstStyle/>
        <a:p>
          <a:endParaRPr lang="en-AS"/>
        </a:p>
      </dgm:t>
    </dgm:pt>
    <dgm:pt modelId="{62A512CA-1FF4-4EB8-9927-E316B40760B2}">
      <dgm:prSet custT="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kumimoji="0" lang="en-GB" sz="1800" b="0" i="0" u="none" strike="noStrike" cap="none" spc="0" normalizeH="0" baseline="0" noProof="0" dirty="0">
              <a:ln/>
              <a:solidFill>
                <a:schemeClr val="tx1"/>
              </a:solidFill>
              <a:effectLst/>
              <a:uLnTx/>
              <a:uFillTx/>
              <a:latin typeface="Calibri"/>
              <a:ea typeface="+mn-ea"/>
              <a:cs typeface="+mn-cs"/>
            </a:rPr>
            <a:t>Did they plan to go missing and was there any online communication?</a:t>
          </a:r>
        </a:p>
      </dgm:t>
    </dgm:pt>
    <dgm:pt modelId="{B793E399-AC67-4666-8F5E-C4C3C326E750}" type="parTrans" cxnId="{DA084EDC-CBE9-4691-9691-DC7FBA997034}">
      <dgm:prSet/>
      <dgm:spPr/>
      <dgm:t>
        <a:bodyPr/>
        <a:lstStyle/>
        <a:p>
          <a:endParaRPr lang="en-AS"/>
        </a:p>
      </dgm:t>
    </dgm:pt>
    <dgm:pt modelId="{0A0370AC-D8BB-4532-9414-6F618F15639F}" type="sibTrans" cxnId="{DA084EDC-CBE9-4691-9691-DC7FBA997034}">
      <dgm:prSet/>
      <dgm:spPr/>
      <dgm:t>
        <a:bodyPr/>
        <a:lstStyle/>
        <a:p>
          <a:endParaRPr lang="en-AS"/>
        </a:p>
      </dgm:t>
    </dgm:pt>
    <dgm:pt modelId="{93EEBF3F-5F1A-4952-AE44-90708F26EF16}">
      <dgm:prSet custT="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kumimoji="0" lang="en-GB" sz="1800" b="0" i="0" u="none" strike="noStrike" cap="none" spc="0" normalizeH="0" baseline="0" noProof="0" dirty="0">
              <a:ln/>
              <a:solidFill>
                <a:schemeClr val="tx1"/>
              </a:solidFill>
              <a:effectLst/>
              <a:uLnTx/>
              <a:uFillTx/>
              <a:latin typeface="Calibri"/>
              <a:ea typeface="+mn-ea"/>
              <a:cs typeface="+mn-cs"/>
            </a:rPr>
            <a:t>Was the child / young person subject of any form of exploitation/harm – sexual, criminal or physical</a:t>
          </a:r>
        </a:p>
      </dgm:t>
    </dgm:pt>
    <dgm:pt modelId="{EB293016-96A1-4BB4-9586-4A606AF1FA70}" type="parTrans" cxnId="{3813CCD8-6F02-4BB2-B642-3433F508001D}">
      <dgm:prSet/>
      <dgm:spPr/>
      <dgm:t>
        <a:bodyPr/>
        <a:lstStyle/>
        <a:p>
          <a:endParaRPr lang="en-AS"/>
        </a:p>
      </dgm:t>
    </dgm:pt>
    <dgm:pt modelId="{E604B5CD-BD9F-4593-8C85-E84280AFD16F}" type="sibTrans" cxnId="{3813CCD8-6F02-4BB2-B642-3433F508001D}">
      <dgm:prSet/>
      <dgm:spPr/>
      <dgm:t>
        <a:bodyPr/>
        <a:lstStyle/>
        <a:p>
          <a:endParaRPr lang="en-AS"/>
        </a:p>
      </dgm:t>
    </dgm:pt>
    <dgm:pt modelId="{982B1FDD-6C1F-45BE-A3F7-84034186C72B}">
      <dgm:prSet custT="1"/>
      <dgm:spPr>
        <a:solidFill>
          <a:schemeClr val="accent3">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kumimoji="0" lang="en-GB" sz="1800" b="0" i="0" u="none" strike="noStrike" cap="none" spc="0" normalizeH="0" baseline="0" noProof="0" dirty="0">
              <a:ln/>
              <a:solidFill>
                <a:schemeClr val="tx1"/>
              </a:solidFill>
              <a:effectLst/>
              <a:uLnTx/>
              <a:uFillTx/>
              <a:latin typeface="Calibri"/>
              <a:ea typeface="+mn-ea"/>
              <a:cs typeface="+mn-cs"/>
            </a:rPr>
            <a:t>Is there anything else the child / young person would like to discuss with police or partner agencies?</a:t>
          </a:r>
        </a:p>
      </dgm:t>
    </dgm:pt>
    <dgm:pt modelId="{7868201A-E332-4C52-A5E5-92013B1C6662}" type="parTrans" cxnId="{807C1290-9895-4457-8205-58CF430B4E97}">
      <dgm:prSet/>
      <dgm:spPr/>
      <dgm:t>
        <a:bodyPr/>
        <a:lstStyle/>
        <a:p>
          <a:endParaRPr lang="en-AS"/>
        </a:p>
      </dgm:t>
    </dgm:pt>
    <dgm:pt modelId="{6D082AAF-3299-43D2-89FE-D194A7A5D423}" type="sibTrans" cxnId="{807C1290-9895-4457-8205-58CF430B4E97}">
      <dgm:prSet/>
      <dgm:spPr/>
      <dgm:t>
        <a:bodyPr/>
        <a:lstStyle/>
        <a:p>
          <a:endParaRPr lang="en-AS"/>
        </a:p>
      </dgm:t>
    </dgm:pt>
    <dgm:pt modelId="{0D71FFAD-955F-4DCB-96D0-6E8C11B29C6E}" type="pres">
      <dgm:prSet presAssocID="{C32B7C64-07B3-42F2-871D-32E4678AD583}" presName="diagram" presStyleCnt="0">
        <dgm:presLayoutVars>
          <dgm:dir/>
          <dgm:resizeHandles val="exact"/>
        </dgm:presLayoutVars>
      </dgm:prSet>
      <dgm:spPr/>
    </dgm:pt>
    <dgm:pt modelId="{0316F321-A74A-4B21-AA08-4B899ED30E9F}" type="pres">
      <dgm:prSet presAssocID="{474AFB22-8CC0-4B4A-A3B3-35884B4E7C0A}" presName="node" presStyleLbl="node1" presStyleIdx="0" presStyleCnt="9">
        <dgm:presLayoutVars>
          <dgm:bulletEnabled val="1"/>
        </dgm:presLayoutVars>
      </dgm:prSet>
      <dgm:spPr/>
    </dgm:pt>
    <dgm:pt modelId="{FAE672BD-1089-42A2-95CB-816F1A423C58}" type="pres">
      <dgm:prSet presAssocID="{1F295610-6FCF-4677-B8BB-3179770BF42B}" presName="sibTrans" presStyleCnt="0"/>
      <dgm:spPr/>
    </dgm:pt>
    <dgm:pt modelId="{ACC1EBC5-6CA9-42B8-AE6E-E2998E51BAE4}" type="pres">
      <dgm:prSet presAssocID="{5C9C8F4C-95A6-45AF-86D9-3385321A7268}" presName="node" presStyleLbl="node1" presStyleIdx="1" presStyleCnt="9">
        <dgm:presLayoutVars>
          <dgm:bulletEnabled val="1"/>
        </dgm:presLayoutVars>
      </dgm:prSet>
      <dgm:spPr/>
    </dgm:pt>
    <dgm:pt modelId="{3498D756-E08B-453B-A63F-C51D7AEC25F3}" type="pres">
      <dgm:prSet presAssocID="{BA35DB15-ACEA-41E7-8C79-C2EF53B20D44}" presName="sibTrans" presStyleCnt="0"/>
      <dgm:spPr/>
    </dgm:pt>
    <dgm:pt modelId="{0215759F-7741-4906-BBAB-9FDAD0AB1976}" type="pres">
      <dgm:prSet presAssocID="{8618C8E0-AB59-45A5-81C4-0552B125458B}" presName="node" presStyleLbl="node1" presStyleIdx="2" presStyleCnt="9">
        <dgm:presLayoutVars>
          <dgm:bulletEnabled val="1"/>
        </dgm:presLayoutVars>
      </dgm:prSet>
      <dgm:spPr/>
    </dgm:pt>
    <dgm:pt modelId="{165343C9-836B-4EEF-8118-569F3C0D8D00}" type="pres">
      <dgm:prSet presAssocID="{F600A5BA-BDA4-415E-9703-DCC6D52C7040}" presName="sibTrans" presStyleCnt="0"/>
      <dgm:spPr/>
    </dgm:pt>
    <dgm:pt modelId="{6207104B-C65B-4CE8-999F-1CE6F8151D08}" type="pres">
      <dgm:prSet presAssocID="{9F828AA9-999D-4471-9E12-9BA0DF180DAA}" presName="node" presStyleLbl="node1" presStyleIdx="3" presStyleCnt="9">
        <dgm:presLayoutVars>
          <dgm:bulletEnabled val="1"/>
        </dgm:presLayoutVars>
      </dgm:prSet>
      <dgm:spPr/>
    </dgm:pt>
    <dgm:pt modelId="{EEB2C845-5DCA-4D30-9AAF-1DB3A923D591}" type="pres">
      <dgm:prSet presAssocID="{A6AA0DBB-1F2E-4AA9-8B47-9ACAB618D4BE}" presName="sibTrans" presStyleCnt="0"/>
      <dgm:spPr/>
    </dgm:pt>
    <dgm:pt modelId="{D54D4AE3-941A-4B67-B072-C6D314018B6F}" type="pres">
      <dgm:prSet presAssocID="{F9189D68-6548-4423-AA9F-C6FE88A1A7A2}" presName="node" presStyleLbl="node1" presStyleIdx="4" presStyleCnt="9" custScaleX="119637">
        <dgm:presLayoutVars>
          <dgm:bulletEnabled val="1"/>
        </dgm:presLayoutVars>
      </dgm:prSet>
      <dgm:spPr/>
    </dgm:pt>
    <dgm:pt modelId="{B8D8BE28-93EF-4239-97A6-8AA82EDF5B3F}" type="pres">
      <dgm:prSet presAssocID="{057CFE0B-9D75-44EB-B71D-52DD9718124E}" presName="sibTrans" presStyleCnt="0"/>
      <dgm:spPr/>
    </dgm:pt>
    <dgm:pt modelId="{E4AC891F-434F-401A-BAC8-BB6D2269D504}" type="pres">
      <dgm:prSet presAssocID="{D85DC2A9-3189-4325-8B41-B73F49C4A545}" presName="node" presStyleLbl="node1" presStyleIdx="5" presStyleCnt="9">
        <dgm:presLayoutVars>
          <dgm:bulletEnabled val="1"/>
        </dgm:presLayoutVars>
      </dgm:prSet>
      <dgm:spPr/>
    </dgm:pt>
    <dgm:pt modelId="{ED0A0BD8-1DBC-409E-B3F7-E0129F0F4277}" type="pres">
      <dgm:prSet presAssocID="{1C5BB996-F493-4EE1-A509-EBA89CD575BF}" presName="sibTrans" presStyleCnt="0"/>
      <dgm:spPr/>
    </dgm:pt>
    <dgm:pt modelId="{0D070CE5-92A4-46B4-807E-8B65C4E1FB2F}" type="pres">
      <dgm:prSet presAssocID="{62A512CA-1FF4-4EB8-9927-E316B40760B2}" presName="node" presStyleLbl="node1" presStyleIdx="6" presStyleCnt="9">
        <dgm:presLayoutVars>
          <dgm:bulletEnabled val="1"/>
        </dgm:presLayoutVars>
      </dgm:prSet>
      <dgm:spPr/>
    </dgm:pt>
    <dgm:pt modelId="{A1F36844-DA55-4DB1-BC3C-705AB61C5488}" type="pres">
      <dgm:prSet presAssocID="{0A0370AC-D8BB-4532-9414-6F618F15639F}" presName="sibTrans" presStyleCnt="0"/>
      <dgm:spPr/>
    </dgm:pt>
    <dgm:pt modelId="{26DC5B11-8797-430A-9960-E03A158B6D1C}" type="pres">
      <dgm:prSet presAssocID="{93EEBF3F-5F1A-4952-AE44-90708F26EF16}" presName="node" presStyleLbl="node1" presStyleIdx="7" presStyleCnt="9" custScaleX="121030">
        <dgm:presLayoutVars>
          <dgm:bulletEnabled val="1"/>
        </dgm:presLayoutVars>
      </dgm:prSet>
      <dgm:spPr/>
    </dgm:pt>
    <dgm:pt modelId="{09C46411-9145-418F-9097-4904E64EE6BE}" type="pres">
      <dgm:prSet presAssocID="{E604B5CD-BD9F-4593-8C85-E84280AFD16F}" presName="sibTrans" presStyleCnt="0"/>
      <dgm:spPr/>
    </dgm:pt>
    <dgm:pt modelId="{E287F003-7B23-4168-A5F4-699EB254F1A7}" type="pres">
      <dgm:prSet presAssocID="{982B1FDD-6C1F-45BE-A3F7-84034186C72B}" presName="node" presStyleLbl="node1" presStyleIdx="8" presStyleCnt="9">
        <dgm:presLayoutVars>
          <dgm:bulletEnabled val="1"/>
        </dgm:presLayoutVars>
      </dgm:prSet>
      <dgm:spPr/>
    </dgm:pt>
  </dgm:ptLst>
  <dgm:cxnLst>
    <dgm:cxn modelId="{1ED8AC14-413F-4059-BC05-91B8FDFAABC7}" srcId="{C32B7C64-07B3-42F2-871D-32E4678AD583}" destId="{9F828AA9-999D-4471-9E12-9BA0DF180DAA}" srcOrd="3" destOrd="0" parTransId="{77DAA438-975D-49A8-9B32-C0208FCA2DC1}" sibTransId="{A6AA0DBB-1F2E-4AA9-8B47-9ACAB618D4BE}"/>
    <dgm:cxn modelId="{52380B2E-5481-4F24-BD25-598E7B3451C3}" srcId="{C32B7C64-07B3-42F2-871D-32E4678AD583}" destId="{D85DC2A9-3189-4325-8B41-B73F49C4A545}" srcOrd="5" destOrd="0" parTransId="{3018672A-D6B6-47A3-8FBC-F442D5DA3AA7}" sibTransId="{1C5BB996-F493-4EE1-A509-EBA89CD575BF}"/>
    <dgm:cxn modelId="{8B58D840-F9F8-4C0C-B119-7FBACC240D21}" type="presOf" srcId="{D85DC2A9-3189-4325-8B41-B73F49C4A545}" destId="{E4AC891F-434F-401A-BAC8-BB6D2269D504}" srcOrd="0" destOrd="0" presId="urn:microsoft.com/office/officeart/2005/8/layout/default"/>
    <dgm:cxn modelId="{76840941-079E-4ACE-9C4B-F01D877CBAFB}" type="presOf" srcId="{982B1FDD-6C1F-45BE-A3F7-84034186C72B}" destId="{E287F003-7B23-4168-A5F4-699EB254F1A7}" srcOrd="0" destOrd="0" presId="urn:microsoft.com/office/officeart/2005/8/layout/default"/>
    <dgm:cxn modelId="{F870E847-E741-4D89-81D0-1255314ADAC4}" type="presOf" srcId="{F9189D68-6548-4423-AA9F-C6FE88A1A7A2}" destId="{D54D4AE3-941A-4B67-B072-C6D314018B6F}" srcOrd="0" destOrd="0" presId="urn:microsoft.com/office/officeart/2005/8/layout/default"/>
    <dgm:cxn modelId="{4D2C0048-69B9-4DCB-9D73-367BB8016D7B}" srcId="{C32B7C64-07B3-42F2-871D-32E4678AD583}" destId="{F9189D68-6548-4423-AA9F-C6FE88A1A7A2}" srcOrd="4" destOrd="0" parTransId="{A516470D-1104-4647-9825-9A914FC96CF5}" sibTransId="{057CFE0B-9D75-44EB-B71D-52DD9718124E}"/>
    <dgm:cxn modelId="{95DB3056-6D5E-47BF-9192-9B72D8D2B740}" srcId="{C32B7C64-07B3-42F2-871D-32E4678AD583}" destId="{5C9C8F4C-95A6-45AF-86D9-3385321A7268}" srcOrd="1" destOrd="0" parTransId="{7B227519-0199-417D-8AEA-6D140EDA48DB}" sibTransId="{BA35DB15-ACEA-41E7-8C79-C2EF53B20D44}"/>
    <dgm:cxn modelId="{CBF97557-DA55-4C63-B07D-D1C10B377E67}" type="presOf" srcId="{9F828AA9-999D-4471-9E12-9BA0DF180DAA}" destId="{6207104B-C65B-4CE8-999F-1CE6F8151D08}" srcOrd="0" destOrd="0" presId="urn:microsoft.com/office/officeart/2005/8/layout/default"/>
    <dgm:cxn modelId="{B4738C85-A2E8-44FC-A509-631C0CEBDE45}" srcId="{C32B7C64-07B3-42F2-871D-32E4678AD583}" destId="{474AFB22-8CC0-4B4A-A3B3-35884B4E7C0A}" srcOrd="0" destOrd="0" parTransId="{277F8E0B-2F0F-481B-9B37-E2B2C49569A4}" sibTransId="{1F295610-6FCF-4677-B8BB-3179770BF42B}"/>
    <dgm:cxn modelId="{807C1290-9895-4457-8205-58CF430B4E97}" srcId="{C32B7C64-07B3-42F2-871D-32E4678AD583}" destId="{982B1FDD-6C1F-45BE-A3F7-84034186C72B}" srcOrd="8" destOrd="0" parTransId="{7868201A-E332-4C52-A5E5-92013B1C6662}" sibTransId="{6D082AAF-3299-43D2-89FE-D194A7A5D423}"/>
    <dgm:cxn modelId="{7C32EFB5-D8A1-4B62-97F7-FE05FD967134}" type="presOf" srcId="{93EEBF3F-5F1A-4952-AE44-90708F26EF16}" destId="{26DC5B11-8797-430A-9960-E03A158B6D1C}" srcOrd="0" destOrd="0" presId="urn:microsoft.com/office/officeart/2005/8/layout/default"/>
    <dgm:cxn modelId="{CB7E8FBF-B0B7-442D-826C-A2C41976B60B}" type="presOf" srcId="{474AFB22-8CC0-4B4A-A3B3-35884B4E7C0A}" destId="{0316F321-A74A-4B21-AA08-4B899ED30E9F}" srcOrd="0" destOrd="0" presId="urn:microsoft.com/office/officeart/2005/8/layout/default"/>
    <dgm:cxn modelId="{F7FD33C9-9F53-4C27-BE4D-BB226631E551}" type="presOf" srcId="{62A512CA-1FF4-4EB8-9927-E316B40760B2}" destId="{0D070CE5-92A4-46B4-807E-8B65C4E1FB2F}" srcOrd="0" destOrd="0" presId="urn:microsoft.com/office/officeart/2005/8/layout/default"/>
    <dgm:cxn modelId="{401054C9-6AA8-4BCC-B63C-A4293EA091F1}" type="presOf" srcId="{8618C8E0-AB59-45A5-81C4-0552B125458B}" destId="{0215759F-7741-4906-BBAB-9FDAD0AB1976}" srcOrd="0" destOrd="0" presId="urn:microsoft.com/office/officeart/2005/8/layout/default"/>
    <dgm:cxn modelId="{E8D3EDCA-0C62-44CA-8574-55523EAB09BE}" type="presOf" srcId="{C32B7C64-07B3-42F2-871D-32E4678AD583}" destId="{0D71FFAD-955F-4DCB-96D0-6E8C11B29C6E}" srcOrd="0" destOrd="0" presId="urn:microsoft.com/office/officeart/2005/8/layout/default"/>
    <dgm:cxn modelId="{3813CCD8-6F02-4BB2-B642-3433F508001D}" srcId="{C32B7C64-07B3-42F2-871D-32E4678AD583}" destId="{93EEBF3F-5F1A-4952-AE44-90708F26EF16}" srcOrd="7" destOrd="0" parTransId="{EB293016-96A1-4BB4-9586-4A606AF1FA70}" sibTransId="{E604B5CD-BD9F-4593-8C85-E84280AFD16F}"/>
    <dgm:cxn modelId="{DA084EDC-CBE9-4691-9691-DC7FBA997034}" srcId="{C32B7C64-07B3-42F2-871D-32E4678AD583}" destId="{62A512CA-1FF4-4EB8-9927-E316B40760B2}" srcOrd="6" destOrd="0" parTransId="{B793E399-AC67-4666-8F5E-C4C3C326E750}" sibTransId="{0A0370AC-D8BB-4532-9414-6F618F15639F}"/>
    <dgm:cxn modelId="{A8CBD9ED-E40B-419B-81A7-57127CF04297}" type="presOf" srcId="{5C9C8F4C-95A6-45AF-86D9-3385321A7268}" destId="{ACC1EBC5-6CA9-42B8-AE6E-E2998E51BAE4}" srcOrd="0" destOrd="0" presId="urn:microsoft.com/office/officeart/2005/8/layout/default"/>
    <dgm:cxn modelId="{374858FD-9247-48E9-96B4-AF8A1CF5FEF5}" srcId="{C32B7C64-07B3-42F2-871D-32E4678AD583}" destId="{8618C8E0-AB59-45A5-81C4-0552B125458B}" srcOrd="2" destOrd="0" parTransId="{3906E9DD-D55C-479E-9875-06FB9B518D1C}" sibTransId="{F600A5BA-BDA4-415E-9703-DCC6D52C7040}"/>
    <dgm:cxn modelId="{46589AAE-220E-490D-996D-1AD78601CC0D}" type="presParOf" srcId="{0D71FFAD-955F-4DCB-96D0-6E8C11B29C6E}" destId="{0316F321-A74A-4B21-AA08-4B899ED30E9F}" srcOrd="0" destOrd="0" presId="urn:microsoft.com/office/officeart/2005/8/layout/default"/>
    <dgm:cxn modelId="{29ACE854-C411-469E-80B6-2F90AF1E361E}" type="presParOf" srcId="{0D71FFAD-955F-4DCB-96D0-6E8C11B29C6E}" destId="{FAE672BD-1089-42A2-95CB-816F1A423C58}" srcOrd="1" destOrd="0" presId="urn:microsoft.com/office/officeart/2005/8/layout/default"/>
    <dgm:cxn modelId="{1EDF14C8-38DA-46B4-ACB7-0D0E4CA63F20}" type="presParOf" srcId="{0D71FFAD-955F-4DCB-96D0-6E8C11B29C6E}" destId="{ACC1EBC5-6CA9-42B8-AE6E-E2998E51BAE4}" srcOrd="2" destOrd="0" presId="urn:microsoft.com/office/officeart/2005/8/layout/default"/>
    <dgm:cxn modelId="{2DD905E3-D0C5-48E1-BCE6-0EF02D3AE6B8}" type="presParOf" srcId="{0D71FFAD-955F-4DCB-96D0-6E8C11B29C6E}" destId="{3498D756-E08B-453B-A63F-C51D7AEC25F3}" srcOrd="3" destOrd="0" presId="urn:microsoft.com/office/officeart/2005/8/layout/default"/>
    <dgm:cxn modelId="{136C4728-FDE4-441F-A3E2-98C3F0B033A6}" type="presParOf" srcId="{0D71FFAD-955F-4DCB-96D0-6E8C11B29C6E}" destId="{0215759F-7741-4906-BBAB-9FDAD0AB1976}" srcOrd="4" destOrd="0" presId="urn:microsoft.com/office/officeart/2005/8/layout/default"/>
    <dgm:cxn modelId="{9343D4E2-6EE7-4EFC-A6F6-8C12F2763FFD}" type="presParOf" srcId="{0D71FFAD-955F-4DCB-96D0-6E8C11B29C6E}" destId="{165343C9-836B-4EEF-8118-569F3C0D8D00}" srcOrd="5" destOrd="0" presId="urn:microsoft.com/office/officeart/2005/8/layout/default"/>
    <dgm:cxn modelId="{A6A531D0-8AA5-4FD9-BA72-B6011F9974A6}" type="presParOf" srcId="{0D71FFAD-955F-4DCB-96D0-6E8C11B29C6E}" destId="{6207104B-C65B-4CE8-999F-1CE6F8151D08}" srcOrd="6" destOrd="0" presId="urn:microsoft.com/office/officeart/2005/8/layout/default"/>
    <dgm:cxn modelId="{3E9B4DB1-4EFE-44D5-8658-0A41F2F0D00D}" type="presParOf" srcId="{0D71FFAD-955F-4DCB-96D0-6E8C11B29C6E}" destId="{EEB2C845-5DCA-4D30-9AAF-1DB3A923D591}" srcOrd="7" destOrd="0" presId="urn:microsoft.com/office/officeart/2005/8/layout/default"/>
    <dgm:cxn modelId="{7D28152D-BD88-4AA2-B9C1-F3F72155D0C4}" type="presParOf" srcId="{0D71FFAD-955F-4DCB-96D0-6E8C11B29C6E}" destId="{D54D4AE3-941A-4B67-B072-C6D314018B6F}" srcOrd="8" destOrd="0" presId="urn:microsoft.com/office/officeart/2005/8/layout/default"/>
    <dgm:cxn modelId="{244ECE14-0065-4C97-8764-8D7002706A50}" type="presParOf" srcId="{0D71FFAD-955F-4DCB-96D0-6E8C11B29C6E}" destId="{B8D8BE28-93EF-4239-97A6-8AA82EDF5B3F}" srcOrd="9" destOrd="0" presId="urn:microsoft.com/office/officeart/2005/8/layout/default"/>
    <dgm:cxn modelId="{C4641D15-CBC6-4D4D-9AA2-AC2D6B166B44}" type="presParOf" srcId="{0D71FFAD-955F-4DCB-96D0-6E8C11B29C6E}" destId="{E4AC891F-434F-401A-BAC8-BB6D2269D504}" srcOrd="10" destOrd="0" presId="urn:microsoft.com/office/officeart/2005/8/layout/default"/>
    <dgm:cxn modelId="{9F068394-0FED-433C-AF38-352352B15DA8}" type="presParOf" srcId="{0D71FFAD-955F-4DCB-96D0-6E8C11B29C6E}" destId="{ED0A0BD8-1DBC-409E-B3F7-E0129F0F4277}" srcOrd="11" destOrd="0" presId="urn:microsoft.com/office/officeart/2005/8/layout/default"/>
    <dgm:cxn modelId="{B51E3AAB-7391-4052-92E4-444C6211261C}" type="presParOf" srcId="{0D71FFAD-955F-4DCB-96D0-6E8C11B29C6E}" destId="{0D070CE5-92A4-46B4-807E-8B65C4E1FB2F}" srcOrd="12" destOrd="0" presId="urn:microsoft.com/office/officeart/2005/8/layout/default"/>
    <dgm:cxn modelId="{840624BA-64F3-4880-A5A5-85E088851F85}" type="presParOf" srcId="{0D71FFAD-955F-4DCB-96D0-6E8C11B29C6E}" destId="{A1F36844-DA55-4DB1-BC3C-705AB61C5488}" srcOrd="13" destOrd="0" presId="urn:microsoft.com/office/officeart/2005/8/layout/default"/>
    <dgm:cxn modelId="{DABD9AC8-7A12-4D75-8960-165B31EA4A22}" type="presParOf" srcId="{0D71FFAD-955F-4DCB-96D0-6E8C11B29C6E}" destId="{26DC5B11-8797-430A-9960-E03A158B6D1C}" srcOrd="14" destOrd="0" presId="urn:microsoft.com/office/officeart/2005/8/layout/default"/>
    <dgm:cxn modelId="{E016AF2D-23ED-4733-A007-7AA5537F4ED7}" type="presParOf" srcId="{0D71FFAD-955F-4DCB-96D0-6E8C11B29C6E}" destId="{09C46411-9145-418F-9097-4904E64EE6BE}" srcOrd="15" destOrd="0" presId="urn:microsoft.com/office/officeart/2005/8/layout/default"/>
    <dgm:cxn modelId="{2BF6FFD1-7A26-4BEA-A2D4-C9B22209E29A}" type="presParOf" srcId="{0D71FFAD-955F-4DCB-96D0-6E8C11B29C6E}" destId="{E287F003-7B23-4168-A5F4-699EB254F1A7}" srcOrd="16" destOrd="0" presId="urn:microsoft.com/office/officeart/2005/8/layout/default"/>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0A43A1-ADEC-4214-B1C0-1E22F3328282}">
      <dsp:nvSpPr>
        <dsp:cNvPr id="0" name=""/>
        <dsp:cNvSpPr/>
      </dsp:nvSpPr>
      <dsp:spPr>
        <a:xfrm>
          <a:off x="2480" y="194547"/>
          <a:ext cx="3833514" cy="1533405"/>
        </a:xfrm>
        <a:prstGeom prst="chevron">
          <a:avLst/>
        </a:prstGeom>
        <a:solidFill>
          <a:schemeClr val="tx2">
            <a:lumMod val="60000"/>
            <a:lumOff val="40000"/>
          </a:schemeClr>
        </a:solidFill>
        <a:ln w="12700" cap="flat" cmpd="sng" algn="ctr">
          <a:solidFill>
            <a:scrgbClr r="0" g="0" b="0"/>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33020" tIns="16510" rIns="0" bIns="16510" numCol="1" spcCol="1270" anchor="ctr" anchorCtr="0">
          <a:noAutofit/>
        </a:bodyPr>
        <a:lstStyle/>
        <a:p>
          <a:pPr marL="0" lvl="0" indent="0" algn="ctr" defTabSz="1155700">
            <a:lnSpc>
              <a:spcPct val="90000"/>
            </a:lnSpc>
            <a:spcBef>
              <a:spcPct val="0"/>
            </a:spcBef>
            <a:spcAft>
              <a:spcPct val="35000"/>
            </a:spcAft>
            <a:buNone/>
          </a:pPr>
          <a:r>
            <a:rPr lang="en-GB" sz="2600" b="1" kern="1200" dirty="0">
              <a:solidFill>
                <a:schemeClr val="tx1"/>
              </a:solidFill>
            </a:rPr>
            <a:t>Lost Person</a:t>
          </a:r>
          <a:endParaRPr lang="en-AS" sz="2600" kern="1200" dirty="0">
            <a:solidFill>
              <a:schemeClr val="tx1"/>
            </a:solidFill>
          </a:endParaRPr>
        </a:p>
      </dsp:txBody>
      <dsp:txXfrm>
        <a:off x="769183" y="194547"/>
        <a:ext cx="2300109" cy="1533405"/>
      </dsp:txXfrm>
    </dsp:sp>
    <dsp:sp modelId="{39425B5D-4097-48E4-8B2A-858CBC127BAB}">
      <dsp:nvSpPr>
        <dsp:cNvPr id="0" name=""/>
        <dsp:cNvSpPr/>
      </dsp:nvSpPr>
      <dsp:spPr>
        <a:xfrm>
          <a:off x="3337638" y="324887"/>
          <a:ext cx="3181817" cy="1272726"/>
        </a:xfrm>
        <a:prstGeom prst="chevron">
          <a:avLst/>
        </a:prstGeom>
        <a:solidFill>
          <a:schemeClr val="accent1">
            <a:lumMod val="40000"/>
            <a:lumOff val="6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1590" tIns="10795" rIns="0" bIns="10795" numCol="1" spcCol="1270" anchor="ctr" anchorCtr="0">
          <a:noAutofit/>
        </a:bodyPr>
        <a:lstStyle/>
        <a:p>
          <a:pPr marL="0" lvl="0" indent="0" algn="ctr" defTabSz="755650">
            <a:lnSpc>
              <a:spcPct val="90000"/>
            </a:lnSpc>
            <a:spcBef>
              <a:spcPct val="0"/>
            </a:spcBef>
            <a:spcAft>
              <a:spcPct val="35000"/>
            </a:spcAft>
            <a:buNone/>
          </a:pPr>
          <a:r>
            <a:rPr lang="en-GB" sz="1700" b="0" kern="1200" dirty="0"/>
            <a:t>This is a person who is temporarily disorientated &amp; would wish to be found</a:t>
          </a:r>
          <a:endParaRPr lang="en-AS" sz="1700" b="0" kern="1200" dirty="0"/>
        </a:p>
      </dsp:txBody>
      <dsp:txXfrm>
        <a:off x="3974001" y="324887"/>
        <a:ext cx="1909091" cy="1272726"/>
      </dsp:txXfrm>
    </dsp:sp>
    <dsp:sp modelId="{11A9E747-6970-47EA-8FE4-25458EDC9C12}">
      <dsp:nvSpPr>
        <dsp:cNvPr id="0" name=""/>
        <dsp:cNvSpPr/>
      </dsp:nvSpPr>
      <dsp:spPr>
        <a:xfrm>
          <a:off x="6074001" y="324887"/>
          <a:ext cx="3181817" cy="1272726"/>
        </a:xfrm>
        <a:prstGeom prst="chevron">
          <a:avLst/>
        </a:prstGeom>
        <a:solidFill>
          <a:schemeClr val="accent1">
            <a:lumMod val="40000"/>
            <a:lumOff val="6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1590" tIns="10795" rIns="0" bIns="10795" numCol="1" spcCol="1270" anchor="ctr" anchorCtr="0">
          <a:noAutofit/>
        </a:bodyPr>
        <a:lstStyle/>
        <a:p>
          <a:pPr marL="0" lvl="0" indent="0" algn="ctr" defTabSz="755650">
            <a:lnSpc>
              <a:spcPct val="90000"/>
            </a:lnSpc>
            <a:spcBef>
              <a:spcPct val="0"/>
            </a:spcBef>
            <a:spcAft>
              <a:spcPct val="35000"/>
            </a:spcAft>
            <a:buNone/>
          </a:pPr>
          <a:r>
            <a:rPr lang="en-GB" sz="1700" b="0" kern="1200" dirty="0"/>
            <a:t>e.g. someone who has gone walking &amp; does not know where they are</a:t>
          </a:r>
          <a:endParaRPr lang="en-AS" sz="1700" b="0" kern="1200" dirty="0"/>
        </a:p>
      </dsp:txBody>
      <dsp:txXfrm>
        <a:off x="6710364" y="324887"/>
        <a:ext cx="1909091" cy="1272726"/>
      </dsp:txXfrm>
    </dsp:sp>
    <dsp:sp modelId="{C2926B97-781B-4610-9032-23F5C7BF5C54}">
      <dsp:nvSpPr>
        <dsp:cNvPr id="0" name=""/>
        <dsp:cNvSpPr/>
      </dsp:nvSpPr>
      <dsp:spPr>
        <a:xfrm>
          <a:off x="2480" y="1942630"/>
          <a:ext cx="3833514" cy="1533405"/>
        </a:xfrm>
        <a:prstGeom prst="chevron">
          <a:avLst/>
        </a:prstGeom>
        <a:solidFill>
          <a:schemeClr val="tx2">
            <a:lumMod val="60000"/>
            <a:lumOff val="40000"/>
          </a:schemeClr>
        </a:solidFill>
        <a:ln w="12700" cap="flat" cmpd="sng" algn="ctr">
          <a:solidFill>
            <a:scrgbClr r="0" g="0" b="0"/>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33020" tIns="16510" rIns="0" bIns="16510" numCol="1" spcCol="1270" anchor="ctr" anchorCtr="0">
          <a:noAutofit/>
        </a:bodyPr>
        <a:lstStyle/>
        <a:p>
          <a:pPr marL="0" lvl="0" indent="0" algn="ctr" defTabSz="1155700">
            <a:lnSpc>
              <a:spcPct val="90000"/>
            </a:lnSpc>
            <a:spcBef>
              <a:spcPct val="0"/>
            </a:spcBef>
            <a:spcAft>
              <a:spcPct val="35000"/>
            </a:spcAft>
            <a:buNone/>
          </a:pPr>
          <a:r>
            <a:rPr lang="en-GB" sz="2600" b="1" kern="1200" dirty="0">
              <a:solidFill>
                <a:schemeClr val="tx1"/>
              </a:solidFill>
            </a:rPr>
            <a:t>Missing Person who has voluntarily gone missing</a:t>
          </a:r>
          <a:endParaRPr lang="en-AS" sz="2600" kern="1200" dirty="0">
            <a:solidFill>
              <a:schemeClr val="tx1"/>
            </a:solidFill>
          </a:endParaRPr>
        </a:p>
      </dsp:txBody>
      <dsp:txXfrm>
        <a:off x="769183" y="1942630"/>
        <a:ext cx="2300109" cy="1533405"/>
      </dsp:txXfrm>
    </dsp:sp>
    <dsp:sp modelId="{E3C8F3EE-B19C-433A-9472-EB7BB9A8CF96}">
      <dsp:nvSpPr>
        <dsp:cNvPr id="0" name=""/>
        <dsp:cNvSpPr/>
      </dsp:nvSpPr>
      <dsp:spPr>
        <a:xfrm>
          <a:off x="3337638" y="2072970"/>
          <a:ext cx="3181817" cy="1272726"/>
        </a:xfrm>
        <a:prstGeom prst="chevron">
          <a:avLst/>
        </a:prstGeom>
        <a:solidFill>
          <a:schemeClr val="tx2">
            <a:lumMod val="20000"/>
            <a:lumOff val="8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1590" tIns="10795" rIns="0" bIns="10795" numCol="1" spcCol="1270" anchor="ctr" anchorCtr="0">
          <a:noAutofit/>
        </a:bodyPr>
        <a:lstStyle/>
        <a:p>
          <a:pPr marL="0" lvl="0" indent="0" algn="ctr" defTabSz="755650">
            <a:lnSpc>
              <a:spcPct val="90000"/>
            </a:lnSpc>
            <a:spcBef>
              <a:spcPct val="0"/>
            </a:spcBef>
            <a:spcAft>
              <a:spcPct val="35000"/>
            </a:spcAft>
            <a:buNone/>
          </a:pPr>
          <a:r>
            <a:rPr lang="en-GB" sz="1700" b="0" kern="1200" dirty="0"/>
            <a:t>This is someone who has control over their actions &amp; who has decided upon a course of action</a:t>
          </a:r>
          <a:endParaRPr lang="en-AS" sz="1700" b="0" kern="1200" dirty="0"/>
        </a:p>
      </dsp:txBody>
      <dsp:txXfrm>
        <a:off x="3974001" y="2072970"/>
        <a:ext cx="1909091" cy="1272726"/>
      </dsp:txXfrm>
    </dsp:sp>
    <dsp:sp modelId="{80F8976C-3441-4E5A-A2AF-FD340710F2C1}">
      <dsp:nvSpPr>
        <dsp:cNvPr id="0" name=""/>
        <dsp:cNvSpPr/>
      </dsp:nvSpPr>
      <dsp:spPr>
        <a:xfrm>
          <a:off x="6074001" y="2072970"/>
          <a:ext cx="3181817" cy="1272726"/>
        </a:xfrm>
        <a:prstGeom prst="chevron">
          <a:avLst/>
        </a:prstGeom>
        <a:solidFill>
          <a:schemeClr val="tx2">
            <a:lumMod val="20000"/>
            <a:lumOff val="8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1590" tIns="10795" rIns="0" bIns="10795" numCol="1" spcCol="1270" anchor="ctr" anchorCtr="0">
          <a:noAutofit/>
        </a:bodyPr>
        <a:lstStyle/>
        <a:p>
          <a:pPr marL="0" lvl="0" indent="0" algn="ctr" defTabSz="755650">
            <a:lnSpc>
              <a:spcPct val="90000"/>
            </a:lnSpc>
            <a:spcBef>
              <a:spcPct val="0"/>
            </a:spcBef>
            <a:spcAft>
              <a:spcPct val="35000"/>
            </a:spcAft>
            <a:buNone/>
          </a:pPr>
          <a:r>
            <a:rPr lang="en-GB" sz="1700" b="0" kern="1200" dirty="0"/>
            <a:t>e.g. wishes to leave home or commit suicide</a:t>
          </a:r>
          <a:endParaRPr lang="en-AS" sz="1700" b="0" kern="1200" dirty="0"/>
        </a:p>
      </dsp:txBody>
      <dsp:txXfrm>
        <a:off x="6710364" y="2072970"/>
        <a:ext cx="1909091" cy="1272726"/>
      </dsp:txXfrm>
    </dsp:sp>
    <dsp:sp modelId="{0016CC5E-0AE9-4872-B353-9746D222E639}">
      <dsp:nvSpPr>
        <dsp:cNvPr id="0" name=""/>
        <dsp:cNvSpPr/>
      </dsp:nvSpPr>
      <dsp:spPr>
        <a:xfrm>
          <a:off x="2480" y="3690713"/>
          <a:ext cx="3833514" cy="1533405"/>
        </a:xfrm>
        <a:prstGeom prst="chevron">
          <a:avLst/>
        </a:prstGeom>
        <a:solidFill>
          <a:schemeClr val="tx2">
            <a:lumMod val="60000"/>
            <a:lumOff val="40000"/>
          </a:schemeClr>
        </a:solidFill>
        <a:ln w="12700" cap="flat" cmpd="sng" algn="ctr">
          <a:solidFill>
            <a:scrgbClr r="0" g="0" b="0"/>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33020" tIns="16510" rIns="0" bIns="16510" numCol="1" spcCol="1270" anchor="ctr" anchorCtr="0">
          <a:noAutofit/>
        </a:bodyPr>
        <a:lstStyle/>
        <a:p>
          <a:pPr marL="0" lvl="0" indent="0" algn="ctr" defTabSz="1155700">
            <a:lnSpc>
              <a:spcPct val="90000"/>
            </a:lnSpc>
            <a:spcBef>
              <a:spcPct val="0"/>
            </a:spcBef>
            <a:spcAft>
              <a:spcPct val="35000"/>
            </a:spcAft>
            <a:buNone/>
          </a:pPr>
          <a:r>
            <a:rPr lang="en-GB" sz="2600" b="1" kern="1200" dirty="0">
              <a:solidFill>
                <a:schemeClr val="tx1"/>
              </a:solidFill>
            </a:rPr>
            <a:t>Missing Person under the influence of a third party</a:t>
          </a:r>
          <a:endParaRPr lang="en-AS" sz="2600" kern="1200" dirty="0">
            <a:solidFill>
              <a:schemeClr val="tx1"/>
            </a:solidFill>
          </a:endParaRPr>
        </a:p>
      </dsp:txBody>
      <dsp:txXfrm>
        <a:off x="769183" y="3690713"/>
        <a:ext cx="2300109" cy="1533405"/>
      </dsp:txXfrm>
    </dsp:sp>
    <dsp:sp modelId="{BCD65599-F408-4249-8824-74471E44233E}">
      <dsp:nvSpPr>
        <dsp:cNvPr id="0" name=""/>
        <dsp:cNvSpPr/>
      </dsp:nvSpPr>
      <dsp:spPr>
        <a:xfrm>
          <a:off x="3337638" y="3821052"/>
          <a:ext cx="3181817" cy="1272726"/>
        </a:xfrm>
        <a:prstGeom prst="chevron">
          <a:avLst/>
        </a:prstGeom>
        <a:solidFill>
          <a:schemeClr val="accent1">
            <a:lumMod val="60000"/>
            <a:lumOff val="4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1590" tIns="10795" rIns="0" bIns="10795" numCol="1" spcCol="1270" anchor="ctr" anchorCtr="0">
          <a:noAutofit/>
        </a:bodyPr>
        <a:lstStyle/>
        <a:p>
          <a:pPr marL="0" lvl="0" indent="0" algn="ctr" defTabSz="755650">
            <a:lnSpc>
              <a:spcPct val="90000"/>
            </a:lnSpc>
            <a:spcBef>
              <a:spcPct val="0"/>
            </a:spcBef>
            <a:spcAft>
              <a:spcPct val="35000"/>
            </a:spcAft>
            <a:buNone/>
          </a:pPr>
          <a:r>
            <a:rPr lang="en-GB" sz="1700" b="0" kern="1200" dirty="0"/>
            <a:t>Someone who has gone missing against their will</a:t>
          </a:r>
          <a:endParaRPr lang="en-AS" sz="1700" b="0" kern="1200" dirty="0"/>
        </a:p>
      </dsp:txBody>
      <dsp:txXfrm>
        <a:off x="3974001" y="3821052"/>
        <a:ext cx="1909091" cy="1272726"/>
      </dsp:txXfrm>
    </dsp:sp>
    <dsp:sp modelId="{A3B9BEB4-9248-4A55-9AF3-C2EF454EE8A9}">
      <dsp:nvSpPr>
        <dsp:cNvPr id="0" name=""/>
        <dsp:cNvSpPr/>
      </dsp:nvSpPr>
      <dsp:spPr>
        <a:xfrm>
          <a:off x="6074001" y="3821052"/>
          <a:ext cx="3181817" cy="1272726"/>
        </a:xfrm>
        <a:prstGeom prst="chevron">
          <a:avLst/>
        </a:prstGeom>
        <a:solidFill>
          <a:schemeClr val="accent1">
            <a:lumMod val="60000"/>
            <a:lumOff val="4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1590" tIns="10795" rIns="0" bIns="10795" numCol="1" spcCol="1270" anchor="ctr" anchorCtr="0">
          <a:noAutofit/>
        </a:bodyPr>
        <a:lstStyle/>
        <a:p>
          <a:pPr marL="0" lvl="0" indent="0" algn="ctr" defTabSz="755650">
            <a:lnSpc>
              <a:spcPct val="90000"/>
            </a:lnSpc>
            <a:spcBef>
              <a:spcPct val="0"/>
            </a:spcBef>
            <a:spcAft>
              <a:spcPct val="35000"/>
            </a:spcAft>
            <a:buNone/>
          </a:pPr>
          <a:r>
            <a:rPr lang="en-GB" sz="1700" b="1" kern="1200" dirty="0"/>
            <a:t>e.g. abduction or murder victim</a:t>
          </a:r>
          <a:endParaRPr lang="en-AS" sz="1700" b="1" kern="1200" dirty="0"/>
        </a:p>
      </dsp:txBody>
      <dsp:txXfrm>
        <a:off x="6710364" y="3821052"/>
        <a:ext cx="1909091" cy="127272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9E39BB-1649-41B7-B961-7340DE6C1756}">
      <dsp:nvSpPr>
        <dsp:cNvPr id="0" name=""/>
        <dsp:cNvSpPr/>
      </dsp:nvSpPr>
      <dsp:spPr>
        <a:xfrm>
          <a:off x="762812" y="224224"/>
          <a:ext cx="6602374" cy="4970218"/>
        </a:xfrm>
        <a:prstGeom prst="ellipse">
          <a:avLst/>
        </a:prstGeom>
        <a:solidFill>
          <a:srgbClr val="FF0000"/>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7584" tIns="227584" rIns="227584" bIns="227584" numCol="1" spcCol="1270" anchor="ctr" anchorCtr="0">
          <a:noAutofit/>
        </a:bodyPr>
        <a:lstStyle/>
        <a:p>
          <a:pPr marL="0" lvl="0" indent="0" algn="ctr" defTabSz="1422400">
            <a:lnSpc>
              <a:spcPct val="90000"/>
            </a:lnSpc>
            <a:spcBef>
              <a:spcPct val="0"/>
            </a:spcBef>
            <a:spcAft>
              <a:spcPct val="35000"/>
            </a:spcAft>
            <a:buNone/>
          </a:pPr>
          <a:r>
            <a:rPr lang="en-GB" sz="3200" kern="1200" dirty="0">
              <a:solidFill>
                <a:schemeClr val="tx1"/>
              </a:solidFill>
            </a:rPr>
            <a:t>High Risk</a:t>
          </a:r>
        </a:p>
      </dsp:txBody>
      <dsp:txXfrm>
        <a:off x="2910235" y="472735"/>
        <a:ext cx="2307529" cy="745532"/>
      </dsp:txXfrm>
    </dsp:sp>
    <dsp:sp modelId="{85297DB0-645F-44C2-ABB6-9E980CE87AA9}">
      <dsp:nvSpPr>
        <dsp:cNvPr id="0" name=""/>
        <dsp:cNvSpPr/>
      </dsp:nvSpPr>
      <dsp:spPr>
        <a:xfrm>
          <a:off x="2031999" y="1242554"/>
          <a:ext cx="4064000" cy="4064000"/>
        </a:xfrm>
        <a:prstGeom prst="ellipse">
          <a:avLst/>
        </a:prstGeom>
        <a:solidFill>
          <a:schemeClr val="accent4">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Medium Risk</a:t>
          </a:r>
        </a:p>
      </dsp:txBody>
      <dsp:txXfrm>
        <a:off x="3117087" y="1496554"/>
        <a:ext cx="1893824" cy="762000"/>
      </dsp:txXfrm>
    </dsp:sp>
    <dsp:sp modelId="{71BAB616-81BC-43CF-BF1E-C8A93B09EA3F}">
      <dsp:nvSpPr>
        <dsp:cNvPr id="0" name=""/>
        <dsp:cNvSpPr/>
      </dsp:nvSpPr>
      <dsp:spPr>
        <a:xfrm>
          <a:off x="2709333" y="2597221"/>
          <a:ext cx="2709333" cy="2709333"/>
        </a:xfrm>
        <a:prstGeom prst="ellipse">
          <a:avLst/>
        </a:prstGeom>
        <a:solidFill>
          <a:srgbClr val="92D050"/>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Low</a:t>
          </a:r>
          <a:r>
            <a:rPr lang="en-GB" sz="2800" kern="1200" dirty="0">
              <a:solidFill>
                <a:schemeClr val="tx1"/>
              </a:solidFill>
            </a:rPr>
            <a:t> </a:t>
          </a:r>
          <a:r>
            <a:rPr lang="en-GB" sz="2400" kern="1200" dirty="0">
              <a:solidFill>
                <a:schemeClr val="tx1"/>
              </a:solidFill>
            </a:rPr>
            <a:t>Risk</a:t>
          </a:r>
        </a:p>
      </dsp:txBody>
      <dsp:txXfrm>
        <a:off x="3106105" y="3274554"/>
        <a:ext cx="1915788" cy="135466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276845-7E0C-498A-92F4-343C57F359F2}">
      <dsp:nvSpPr>
        <dsp:cNvPr id="0" name=""/>
        <dsp:cNvSpPr/>
      </dsp:nvSpPr>
      <dsp:spPr>
        <a:xfrm>
          <a:off x="353189" y="226070"/>
          <a:ext cx="2863112" cy="1183713"/>
        </a:xfrm>
        <a:prstGeom prst="rect">
          <a:avLst/>
        </a:prstGeom>
        <a:solidFill>
          <a:schemeClr val="tx2">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ClrTx/>
            <a:buSzTx/>
            <a:buFont typeface="Arial" panose="020B0604020202020204" pitchFamily="34" charset="0"/>
            <a:buNone/>
          </a:pPr>
          <a:r>
            <a:rPr kumimoji="0" lang="en-GB" sz="2000" b="0" i="0" u="none" strike="noStrike" kern="1200" cap="none" spc="0" normalizeH="0" baseline="0" noProof="0" dirty="0">
              <a:ln/>
              <a:solidFill>
                <a:schemeClr val="tx1"/>
              </a:solidFill>
              <a:effectLst/>
              <a:uLnTx/>
              <a:uFillTx/>
              <a:latin typeface="Calibri"/>
              <a:ea typeface="+mn-ea"/>
              <a:cs typeface="+mn-cs"/>
            </a:rPr>
            <a:t>Establish what the facts are &amp; keep accurate records of what is said and by whom. </a:t>
          </a:r>
          <a:endParaRPr lang="en-AS" sz="2000" kern="1200" dirty="0">
            <a:solidFill>
              <a:schemeClr val="tx1"/>
            </a:solidFill>
          </a:endParaRPr>
        </a:p>
      </dsp:txBody>
      <dsp:txXfrm>
        <a:off x="353189" y="226070"/>
        <a:ext cx="2863112" cy="1183713"/>
      </dsp:txXfrm>
    </dsp:sp>
    <dsp:sp modelId="{76A9CC9B-CF14-4BA9-9304-55AAD1E8461E}">
      <dsp:nvSpPr>
        <dsp:cNvPr id="0" name=""/>
        <dsp:cNvSpPr/>
      </dsp:nvSpPr>
      <dsp:spPr>
        <a:xfrm>
          <a:off x="5363406" y="61558"/>
          <a:ext cx="4629881" cy="2165835"/>
        </a:xfrm>
        <a:prstGeom prst="rect">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ClrTx/>
            <a:buSzTx/>
            <a:buFont typeface="Arial" panose="020B0604020202020204" pitchFamily="34" charset="0"/>
            <a:buNone/>
          </a:pPr>
          <a:r>
            <a:rPr kumimoji="0" lang="en-GB" sz="2000" b="0" i="0" u="none" strike="noStrike" kern="1200" cap="none" spc="0" normalizeH="0" baseline="0" noProof="0" dirty="0">
              <a:ln/>
              <a:solidFill>
                <a:schemeClr val="tx1"/>
              </a:solidFill>
              <a:effectLst/>
              <a:uLnTx/>
              <a:uFillTx/>
              <a:latin typeface="Calibri"/>
              <a:ea typeface="+mn-ea"/>
              <a:cs typeface="+mn-cs"/>
            </a:rPr>
            <a:t>Make an initial risk assessment based upon the circumstances of the disappearance &amp; the risks to which that person or the community are likely to be exposed. The decision, the evidence supporting it &amp; where the information came from should be recorded. </a:t>
          </a:r>
          <a:endParaRPr lang="en-AS" sz="2000" kern="1200" dirty="0">
            <a:solidFill>
              <a:schemeClr val="tx1"/>
            </a:solidFill>
          </a:endParaRPr>
        </a:p>
      </dsp:txBody>
      <dsp:txXfrm>
        <a:off x="5363406" y="61558"/>
        <a:ext cx="4629881" cy="2165835"/>
      </dsp:txXfrm>
    </dsp:sp>
    <dsp:sp modelId="{6975B00A-5088-4C48-BA9E-373EC0474ED1}">
      <dsp:nvSpPr>
        <dsp:cNvPr id="0" name=""/>
        <dsp:cNvSpPr/>
      </dsp:nvSpPr>
      <dsp:spPr>
        <a:xfrm>
          <a:off x="42212" y="1706531"/>
          <a:ext cx="4655620" cy="2054689"/>
        </a:xfrm>
        <a:prstGeom prst="rect">
          <a:avLst/>
        </a:prstGeom>
        <a:solidFill>
          <a:schemeClr val="accent1">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kumimoji="0" lang="en-GB" sz="2000" b="0" i="0" u="none" strike="noStrike" kern="1200" cap="none" spc="0" normalizeH="0" baseline="0" noProof="0" dirty="0">
              <a:ln/>
              <a:solidFill>
                <a:schemeClr val="tx1"/>
              </a:solidFill>
              <a:effectLst/>
              <a:uLnTx/>
              <a:uFillTx/>
              <a:latin typeface="Calibri"/>
              <a:ea typeface="+mn-ea"/>
              <a:cs typeface="+mn-cs"/>
            </a:rPr>
            <a:t>Gather sufficient information about the missing person to enable an effective &amp; thorough investigation to be conducted. The depth of that information will vary according to the assessment of risk. Very detailed information &amp; a lifestyle profile will be needed in high-risk cases. </a:t>
          </a:r>
        </a:p>
      </dsp:txBody>
      <dsp:txXfrm>
        <a:off x="42212" y="1706531"/>
        <a:ext cx="4655620" cy="2054689"/>
      </dsp:txXfrm>
    </dsp:sp>
    <dsp:sp modelId="{7048C12F-8F45-44DF-8E40-4EFC8F4C10DD}">
      <dsp:nvSpPr>
        <dsp:cNvPr id="0" name=""/>
        <dsp:cNvSpPr/>
      </dsp:nvSpPr>
      <dsp:spPr>
        <a:xfrm>
          <a:off x="8076649" y="2689743"/>
          <a:ext cx="2863112" cy="1105310"/>
        </a:xfrm>
        <a:prstGeom prst="rect">
          <a:avLst/>
        </a:prstGeom>
        <a:solidFill>
          <a:schemeClr val="accent3">
            <a:lumMod val="60000"/>
            <a:lumOff val="4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ClrTx/>
            <a:buSzTx/>
            <a:buFont typeface="Arial" panose="020B0604020202020204" pitchFamily="34" charset="0"/>
            <a:buNone/>
          </a:pPr>
          <a:r>
            <a:rPr kumimoji="0" lang="en-GB" sz="2000" b="0" i="0" u="none" strike="noStrike" kern="1200" cap="none" spc="0" normalizeH="0" baseline="0" noProof="0" dirty="0">
              <a:ln/>
              <a:solidFill>
                <a:schemeClr val="tx1"/>
              </a:solidFill>
              <a:effectLst/>
              <a:uLnTx/>
              <a:uFillTx/>
              <a:latin typeface="Calibri"/>
              <a:ea typeface="+mn-ea"/>
              <a:cs typeface="+mn-cs"/>
            </a:rPr>
            <a:t>To conduct a secondary risk assessment &amp; submit to a supervisor. </a:t>
          </a:r>
          <a:endParaRPr lang="en-AS" sz="2000" kern="1200" dirty="0">
            <a:solidFill>
              <a:schemeClr val="tx1"/>
            </a:solidFill>
          </a:endParaRPr>
        </a:p>
      </dsp:txBody>
      <dsp:txXfrm>
        <a:off x="8076649" y="2689743"/>
        <a:ext cx="2863112" cy="1105310"/>
      </dsp:txXfrm>
    </dsp:sp>
    <dsp:sp modelId="{47B74929-4607-460D-B90C-CC22E5355049}">
      <dsp:nvSpPr>
        <dsp:cNvPr id="0" name=""/>
        <dsp:cNvSpPr/>
      </dsp:nvSpPr>
      <dsp:spPr>
        <a:xfrm>
          <a:off x="4831254" y="2390431"/>
          <a:ext cx="2863112" cy="2013907"/>
        </a:xfrm>
        <a:prstGeom prst="rect">
          <a:avLst/>
        </a:prstGeom>
        <a:solidFill>
          <a:schemeClr val="tx2">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ClrTx/>
            <a:buSzTx/>
            <a:buFont typeface="Arial" panose="020B0604020202020204" pitchFamily="34" charset="0"/>
            <a:buNone/>
          </a:pPr>
          <a:r>
            <a:rPr lang="en-GB" sz="2000" kern="1200" dirty="0">
              <a:solidFill>
                <a:schemeClr val="tx1"/>
              </a:solidFill>
            </a:rPr>
            <a:t>Professional</a:t>
          </a:r>
          <a:r>
            <a:rPr lang="en-GB" sz="2000" kern="1200" baseline="0" dirty="0">
              <a:solidFill>
                <a:schemeClr val="tx1"/>
              </a:solidFill>
            </a:rPr>
            <a:t> Curiosity</a:t>
          </a:r>
        </a:p>
        <a:p>
          <a:pPr marL="0" lvl="0" indent="0" algn="ctr" defTabSz="889000">
            <a:lnSpc>
              <a:spcPct val="90000"/>
            </a:lnSpc>
            <a:spcBef>
              <a:spcPct val="0"/>
            </a:spcBef>
            <a:spcAft>
              <a:spcPct val="35000"/>
            </a:spcAft>
            <a:buClrTx/>
            <a:buSzTx/>
            <a:buFont typeface="Arial" panose="020B0604020202020204" pitchFamily="34" charset="0"/>
            <a:buNone/>
          </a:pPr>
          <a:r>
            <a:rPr lang="en-GB" sz="2000" b="1" u="sng" kern="1200" baseline="0" dirty="0">
              <a:solidFill>
                <a:schemeClr val="tx1"/>
              </a:solidFill>
            </a:rPr>
            <a:t>A</a:t>
          </a:r>
          <a:r>
            <a:rPr lang="en-GB" sz="2000" kern="1200" baseline="0" dirty="0">
              <a:solidFill>
                <a:schemeClr val="tx1"/>
              </a:solidFill>
            </a:rPr>
            <a:t>ssumptions</a:t>
          </a:r>
        </a:p>
        <a:p>
          <a:pPr marL="0" lvl="0" indent="0" algn="ctr" defTabSz="889000">
            <a:lnSpc>
              <a:spcPct val="90000"/>
            </a:lnSpc>
            <a:spcBef>
              <a:spcPct val="0"/>
            </a:spcBef>
            <a:spcAft>
              <a:spcPct val="35000"/>
            </a:spcAft>
            <a:buClrTx/>
            <a:buSzTx/>
            <a:buFont typeface="Arial" panose="020B0604020202020204" pitchFamily="34" charset="0"/>
            <a:buNone/>
          </a:pPr>
          <a:r>
            <a:rPr lang="en-GB" sz="2000" b="1" u="sng" kern="1200" baseline="0" dirty="0">
              <a:solidFill>
                <a:schemeClr val="tx1"/>
              </a:solidFill>
            </a:rPr>
            <a:t>B</a:t>
          </a:r>
          <a:r>
            <a:rPr lang="en-GB" sz="2000" kern="1200" baseline="0" dirty="0">
              <a:solidFill>
                <a:schemeClr val="tx1"/>
              </a:solidFill>
            </a:rPr>
            <a:t>elief </a:t>
          </a:r>
        </a:p>
        <a:p>
          <a:pPr marL="0" lvl="0" indent="0" algn="ctr" defTabSz="889000">
            <a:lnSpc>
              <a:spcPct val="90000"/>
            </a:lnSpc>
            <a:spcBef>
              <a:spcPct val="0"/>
            </a:spcBef>
            <a:spcAft>
              <a:spcPct val="35000"/>
            </a:spcAft>
            <a:buClrTx/>
            <a:buSzTx/>
            <a:buFont typeface="Arial" panose="020B0604020202020204" pitchFamily="34" charset="0"/>
            <a:buNone/>
          </a:pPr>
          <a:r>
            <a:rPr lang="en-GB" sz="2000" b="1" u="sng" kern="1200" baseline="0" dirty="0">
              <a:solidFill>
                <a:schemeClr val="tx1"/>
              </a:solidFill>
            </a:rPr>
            <a:t>C</a:t>
          </a:r>
          <a:r>
            <a:rPr lang="en-GB" sz="2000" kern="1200" baseline="0" dirty="0">
              <a:solidFill>
                <a:schemeClr val="tx1"/>
              </a:solidFill>
            </a:rPr>
            <a:t>hallenge</a:t>
          </a:r>
        </a:p>
        <a:p>
          <a:pPr marL="0" lvl="0" indent="0" algn="ctr" defTabSz="889000">
            <a:lnSpc>
              <a:spcPct val="90000"/>
            </a:lnSpc>
            <a:spcBef>
              <a:spcPct val="0"/>
            </a:spcBef>
            <a:spcAft>
              <a:spcPct val="35000"/>
            </a:spcAft>
            <a:buClrTx/>
            <a:buSzTx/>
            <a:buFont typeface="Arial" panose="020B0604020202020204" pitchFamily="34" charset="0"/>
            <a:buNone/>
          </a:pPr>
          <a:r>
            <a:rPr lang="en-GB" sz="2000" b="1" u="sng" kern="1200" baseline="0" dirty="0">
              <a:solidFill>
                <a:schemeClr val="tx1"/>
              </a:solidFill>
            </a:rPr>
            <a:t>D</a:t>
          </a:r>
          <a:r>
            <a:rPr lang="en-GB" sz="2000" kern="1200" baseline="0" dirty="0">
              <a:solidFill>
                <a:schemeClr val="tx1"/>
              </a:solidFill>
            </a:rPr>
            <a:t>ocument it</a:t>
          </a:r>
          <a:endParaRPr lang="en-AS" sz="2000" kern="1200" dirty="0">
            <a:solidFill>
              <a:schemeClr val="tx1"/>
            </a:solidFill>
          </a:endParaRPr>
        </a:p>
      </dsp:txBody>
      <dsp:txXfrm>
        <a:off x="4831254" y="2390431"/>
        <a:ext cx="2863112" cy="201390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DB7C15-2135-4ED7-828A-F53E74652D9C}">
      <dsp:nvSpPr>
        <dsp:cNvPr id="0" name=""/>
        <dsp:cNvSpPr/>
      </dsp:nvSpPr>
      <dsp:spPr>
        <a:xfrm>
          <a:off x="0" y="81378"/>
          <a:ext cx="7044422" cy="527670"/>
        </a:xfrm>
        <a:prstGeom prst="roundRect">
          <a:avLst/>
        </a:prstGeom>
        <a:solidFill>
          <a:schemeClr val="accent1">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ClrTx/>
            <a:buSzTx/>
            <a:buFont typeface="Arial" panose="020B0604020202020204" pitchFamily="34" charset="0"/>
            <a:buNone/>
          </a:pPr>
          <a:r>
            <a:rPr kumimoji="0" lang="en-GB" altLang="en-US" sz="2200" b="0" i="0" u="none" strike="noStrike" kern="1200" cap="none" spc="0" normalizeH="0" baseline="0" noProof="0" dirty="0">
              <a:ln/>
              <a:solidFill>
                <a:schemeClr val="tx1"/>
              </a:solidFill>
              <a:effectLst/>
              <a:uLnTx/>
              <a:uFillTx/>
              <a:latin typeface="Calibri"/>
              <a:ea typeface="+mn-ea"/>
              <a:cs typeface="+mn-cs"/>
            </a:rPr>
            <a:t>Polite, tolerant, patient</a:t>
          </a:r>
          <a:endParaRPr lang="en-AS" sz="2200" kern="1200" dirty="0">
            <a:solidFill>
              <a:schemeClr val="tx1"/>
            </a:solidFill>
          </a:endParaRPr>
        </a:p>
      </dsp:txBody>
      <dsp:txXfrm>
        <a:off x="25759" y="107137"/>
        <a:ext cx="6992904" cy="476152"/>
      </dsp:txXfrm>
    </dsp:sp>
    <dsp:sp modelId="{C572EC70-FB00-483A-9C2C-78C558D7DFDD}">
      <dsp:nvSpPr>
        <dsp:cNvPr id="0" name=""/>
        <dsp:cNvSpPr/>
      </dsp:nvSpPr>
      <dsp:spPr>
        <a:xfrm>
          <a:off x="0" y="672408"/>
          <a:ext cx="7044422" cy="527670"/>
        </a:xfrm>
        <a:prstGeom prst="roundRect">
          <a:avLst/>
        </a:prstGeom>
        <a:solidFill>
          <a:schemeClr val="bg2">
            <a:lumMod val="9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kumimoji="0" lang="en-GB" altLang="en-US" sz="2200" b="0" i="0" u="none" strike="noStrike" kern="1200" cap="none" spc="0" normalizeH="0" baseline="0" noProof="0" dirty="0">
              <a:ln/>
              <a:solidFill>
                <a:schemeClr val="tx1"/>
              </a:solidFill>
              <a:effectLst/>
              <a:uLnTx/>
              <a:uFillTx/>
              <a:latin typeface="Calibri"/>
              <a:ea typeface="+mn-ea"/>
              <a:cs typeface="+mn-cs"/>
            </a:rPr>
            <a:t>Listen</a:t>
          </a:r>
        </a:p>
      </dsp:txBody>
      <dsp:txXfrm>
        <a:off x="25759" y="698167"/>
        <a:ext cx="6992904" cy="476152"/>
      </dsp:txXfrm>
    </dsp:sp>
    <dsp:sp modelId="{4F16CD3C-9D5A-4F77-9B92-B8216823E930}">
      <dsp:nvSpPr>
        <dsp:cNvPr id="0" name=""/>
        <dsp:cNvSpPr/>
      </dsp:nvSpPr>
      <dsp:spPr>
        <a:xfrm>
          <a:off x="0" y="1263438"/>
          <a:ext cx="7044422" cy="527670"/>
        </a:xfrm>
        <a:prstGeom prst="roundRect">
          <a:avLst/>
        </a:prstGeom>
        <a:solidFill>
          <a:schemeClr val="tx2">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kumimoji="0" lang="en-GB" altLang="en-US" sz="2200" b="0" i="0" u="none" strike="noStrike" kern="1200" cap="none" spc="0" normalizeH="0" baseline="0" noProof="0" dirty="0">
              <a:ln/>
              <a:solidFill>
                <a:schemeClr val="tx1"/>
              </a:solidFill>
              <a:effectLst/>
              <a:uLnTx/>
              <a:uFillTx/>
              <a:latin typeface="Calibri"/>
              <a:ea typeface="+mn-ea"/>
              <a:cs typeface="+mn-cs"/>
            </a:rPr>
            <a:t>Appropriate language</a:t>
          </a:r>
        </a:p>
      </dsp:txBody>
      <dsp:txXfrm>
        <a:off x="25759" y="1289197"/>
        <a:ext cx="6992904" cy="476152"/>
      </dsp:txXfrm>
    </dsp:sp>
    <dsp:sp modelId="{A9B712B0-644A-4308-9662-B01916F9546D}">
      <dsp:nvSpPr>
        <dsp:cNvPr id="0" name=""/>
        <dsp:cNvSpPr/>
      </dsp:nvSpPr>
      <dsp:spPr>
        <a:xfrm>
          <a:off x="0" y="1854468"/>
          <a:ext cx="7044422" cy="527670"/>
        </a:xfrm>
        <a:prstGeom prst="roundRect">
          <a:avLst/>
        </a:prstGeom>
        <a:solidFill>
          <a:schemeClr val="accent3">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kumimoji="0" lang="en-GB" altLang="en-US" sz="2200" b="0" i="0" u="none" strike="noStrike" kern="1200" cap="none" spc="0" normalizeH="0" baseline="0" noProof="0" dirty="0">
              <a:ln/>
              <a:solidFill>
                <a:schemeClr val="tx1"/>
              </a:solidFill>
              <a:effectLst/>
              <a:uLnTx/>
              <a:uFillTx/>
              <a:latin typeface="Calibri"/>
              <a:ea typeface="+mn-ea"/>
              <a:cs typeface="+mn-cs"/>
            </a:rPr>
            <a:t>Understanding of what might offend</a:t>
          </a:r>
        </a:p>
      </dsp:txBody>
      <dsp:txXfrm>
        <a:off x="25759" y="1880227"/>
        <a:ext cx="6992904" cy="476152"/>
      </dsp:txXfrm>
    </dsp:sp>
    <dsp:sp modelId="{1A35AFF3-18F0-4E16-BCFF-A1B5DD820291}">
      <dsp:nvSpPr>
        <dsp:cNvPr id="0" name=""/>
        <dsp:cNvSpPr/>
      </dsp:nvSpPr>
      <dsp:spPr>
        <a:xfrm>
          <a:off x="0" y="2445498"/>
          <a:ext cx="7044422" cy="527670"/>
        </a:xfrm>
        <a:prstGeom prst="roundRect">
          <a:avLst/>
        </a:prstGeom>
        <a:solidFill>
          <a:schemeClr val="accent1">
            <a:lumMod val="60000"/>
            <a:lumOff val="4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kumimoji="0" lang="en-GB" altLang="en-US" sz="2200" b="0" i="0" u="none" strike="noStrike" kern="1200" cap="none" spc="0" normalizeH="0" baseline="0" noProof="0" dirty="0">
              <a:ln/>
              <a:solidFill>
                <a:schemeClr val="tx1"/>
              </a:solidFill>
              <a:effectLst/>
              <a:uLnTx/>
              <a:uFillTx/>
              <a:latin typeface="Calibri"/>
              <a:ea typeface="+mn-ea"/>
              <a:cs typeface="+mn-cs"/>
            </a:rPr>
            <a:t>Social and cultural customs</a:t>
          </a:r>
        </a:p>
      </dsp:txBody>
      <dsp:txXfrm>
        <a:off x="25759" y="2471257"/>
        <a:ext cx="6992904" cy="476152"/>
      </dsp:txXfrm>
    </dsp:sp>
    <dsp:sp modelId="{09676B53-821F-4C63-9D54-AD954517BE43}">
      <dsp:nvSpPr>
        <dsp:cNvPr id="0" name=""/>
        <dsp:cNvSpPr/>
      </dsp:nvSpPr>
      <dsp:spPr>
        <a:xfrm>
          <a:off x="0" y="3036528"/>
          <a:ext cx="7044422" cy="527670"/>
        </a:xfrm>
        <a:prstGeom prst="roundRect">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kumimoji="0" lang="en-GB" altLang="en-US" sz="2200" b="0" i="0" u="none" strike="noStrike" kern="1200" cap="none" spc="0" normalizeH="0" baseline="0" noProof="0" dirty="0">
              <a:ln/>
              <a:solidFill>
                <a:schemeClr val="tx1"/>
              </a:solidFill>
              <a:effectLst/>
              <a:uLnTx/>
              <a:uFillTx/>
              <a:latin typeface="Calibri"/>
              <a:ea typeface="+mn-ea"/>
              <a:cs typeface="+mn-cs"/>
            </a:rPr>
            <a:t>Cultural diversity and language</a:t>
          </a:r>
        </a:p>
      </dsp:txBody>
      <dsp:txXfrm>
        <a:off x="25759" y="3062287"/>
        <a:ext cx="6992904" cy="476152"/>
      </dsp:txXfrm>
    </dsp:sp>
    <dsp:sp modelId="{42C52F8A-08A6-4118-B54B-1CCCB8788A0C}">
      <dsp:nvSpPr>
        <dsp:cNvPr id="0" name=""/>
        <dsp:cNvSpPr/>
      </dsp:nvSpPr>
      <dsp:spPr>
        <a:xfrm>
          <a:off x="0" y="3627558"/>
          <a:ext cx="7044422" cy="527670"/>
        </a:xfrm>
        <a:prstGeom prst="roundRect">
          <a:avLst/>
        </a:prstGeom>
        <a:solidFill>
          <a:schemeClr val="bg1">
            <a:lumMod val="85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kumimoji="0" lang="en-GB" altLang="en-US" sz="2200" b="0" i="0" u="none" strike="noStrike" kern="1200" cap="none" spc="0" normalizeH="0" baseline="0" noProof="0" dirty="0">
              <a:ln/>
              <a:solidFill>
                <a:schemeClr val="tx1"/>
              </a:solidFill>
              <a:effectLst/>
              <a:uLnTx/>
              <a:uFillTx/>
              <a:latin typeface="Calibri"/>
              <a:ea typeface="+mn-ea"/>
              <a:cs typeface="+mn-cs"/>
            </a:rPr>
            <a:t>Professionally handle what might be an emotional situation</a:t>
          </a:r>
        </a:p>
      </dsp:txBody>
      <dsp:txXfrm>
        <a:off x="25759" y="3653317"/>
        <a:ext cx="6992904" cy="476152"/>
      </dsp:txXfrm>
    </dsp:sp>
    <dsp:sp modelId="{7C890E34-ED30-4DBE-B2F7-9AB70C98CCB7}">
      <dsp:nvSpPr>
        <dsp:cNvPr id="0" name=""/>
        <dsp:cNvSpPr/>
      </dsp:nvSpPr>
      <dsp:spPr>
        <a:xfrm>
          <a:off x="0" y="4218588"/>
          <a:ext cx="7044422" cy="527670"/>
        </a:xfrm>
        <a:prstGeom prst="roundRect">
          <a:avLst/>
        </a:prstGeom>
        <a:solidFill>
          <a:schemeClr val="tx2">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kumimoji="0" lang="en-GB" altLang="en-US" sz="2200" b="0" i="0" u="none" strike="noStrike" kern="1200" cap="none" spc="0" normalizeH="0" baseline="0" noProof="0" dirty="0">
              <a:ln/>
              <a:solidFill>
                <a:schemeClr val="tx1"/>
              </a:solidFill>
              <a:effectLst/>
              <a:uLnTx/>
              <a:uFillTx/>
              <a:latin typeface="Calibri"/>
              <a:ea typeface="+mn-ea"/>
              <a:cs typeface="+mn-cs"/>
            </a:rPr>
            <a:t>Explain the duty of the police service and its role</a:t>
          </a:r>
        </a:p>
      </dsp:txBody>
      <dsp:txXfrm>
        <a:off x="25759" y="4244347"/>
        <a:ext cx="6992904" cy="476152"/>
      </dsp:txXfrm>
    </dsp:sp>
    <dsp:sp modelId="{D95CD690-B227-47F1-8BF0-78C8E6CB587D}">
      <dsp:nvSpPr>
        <dsp:cNvPr id="0" name=""/>
        <dsp:cNvSpPr/>
      </dsp:nvSpPr>
      <dsp:spPr>
        <a:xfrm>
          <a:off x="0" y="4809618"/>
          <a:ext cx="7044422" cy="527670"/>
        </a:xfrm>
        <a:prstGeom prst="roundRect">
          <a:avLst/>
        </a:prstGeom>
        <a:solidFill>
          <a:schemeClr val="accent1">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kumimoji="0" lang="en-GB" altLang="en-US" sz="2200" b="0" i="0" u="none" strike="noStrike" kern="1200" cap="none" spc="0" normalizeH="0" baseline="0" noProof="0" dirty="0">
              <a:ln/>
              <a:solidFill>
                <a:schemeClr val="tx1"/>
              </a:solidFill>
              <a:effectLst/>
              <a:uLnTx/>
              <a:uFillTx/>
              <a:latin typeface="Calibri"/>
              <a:ea typeface="+mn-ea"/>
              <a:cs typeface="+mn-cs"/>
            </a:rPr>
            <a:t>Explain what will need to happen next </a:t>
          </a:r>
        </a:p>
      </dsp:txBody>
      <dsp:txXfrm>
        <a:off x="25759" y="4835377"/>
        <a:ext cx="6992904" cy="47615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0FEF10-E093-41BB-A8D0-8A996936DFFB}">
      <dsp:nvSpPr>
        <dsp:cNvPr id="0" name=""/>
        <dsp:cNvSpPr/>
      </dsp:nvSpPr>
      <dsp:spPr>
        <a:xfrm>
          <a:off x="0" y="103656"/>
          <a:ext cx="7886700" cy="551655"/>
        </a:xfrm>
        <a:prstGeom prst="roundRect">
          <a:avLst/>
        </a:prstGeom>
        <a:solidFill>
          <a:schemeClr val="accent1">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ClrTx/>
            <a:buSzTx/>
            <a:buFontTx/>
            <a:buNone/>
          </a:pPr>
          <a:r>
            <a:rPr kumimoji="0" lang="en-GB" altLang="en-US" sz="2300" b="1" i="0" u="sng" strike="noStrike" kern="1200" cap="none" spc="0" normalizeH="0" baseline="0" noProof="0" dirty="0">
              <a:ln/>
              <a:solidFill>
                <a:schemeClr val="tx1"/>
              </a:solidFill>
              <a:effectLst/>
              <a:uLnTx/>
              <a:uFillTx/>
              <a:latin typeface="Calibri"/>
              <a:ea typeface="+mn-ea"/>
              <a:cs typeface="+mn-cs"/>
            </a:rPr>
            <a:t>S</a:t>
          </a:r>
          <a:r>
            <a:rPr kumimoji="0" lang="en-GB" altLang="en-US" sz="2300" b="0" i="0" u="none" strike="noStrike" kern="1200" cap="none" spc="0" normalizeH="0" baseline="0" noProof="0" dirty="0">
              <a:ln/>
              <a:solidFill>
                <a:schemeClr val="tx1"/>
              </a:solidFill>
              <a:effectLst/>
              <a:uLnTx/>
              <a:uFillTx/>
              <a:latin typeface="Calibri"/>
              <a:ea typeface="+mn-ea"/>
              <a:cs typeface="+mn-cs"/>
            </a:rPr>
            <a:t>pecify Item Sought</a:t>
          </a:r>
          <a:endParaRPr lang="en-AS" sz="2300" kern="1200" dirty="0">
            <a:solidFill>
              <a:schemeClr val="tx1"/>
            </a:solidFill>
          </a:endParaRPr>
        </a:p>
      </dsp:txBody>
      <dsp:txXfrm>
        <a:off x="26930" y="130586"/>
        <a:ext cx="7832840" cy="497795"/>
      </dsp:txXfrm>
    </dsp:sp>
    <dsp:sp modelId="{1A8C0C38-78B9-4F25-8792-861B4DD8B5A7}">
      <dsp:nvSpPr>
        <dsp:cNvPr id="0" name=""/>
        <dsp:cNvSpPr/>
      </dsp:nvSpPr>
      <dsp:spPr>
        <a:xfrm>
          <a:off x="0" y="721551"/>
          <a:ext cx="7886700" cy="551655"/>
        </a:xfrm>
        <a:prstGeom prst="roundRect">
          <a:avLst/>
        </a:prstGeom>
        <a:solidFill>
          <a:schemeClr val="bg2">
            <a:lumMod val="75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kumimoji="0" lang="en-GB" altLang="en-US" sz="2300" b="1" i="0" u="sng" strike="noStrike" kern="1200" cap="none" spc="0" normalizeH="0" baseline="0" noProof="0" dirty="0">
              <a:ln/>
              <a:solidFill>
                <a:schemeClr val="tx1"/>
              </a:solidFill>
              <a:effectLst/>
              <a:uLnTx/>
              <a:uFillTx/>
              <a:latin typeface="Calibri"/>
              <a:ea typeface="+mn-ea"/>
              <a:cs typeface="+mn-cs"/>
            </a:rPr>
            <a:t>C</a:t>
          </a:r>
          <a:r>
            <a:rPr kumimoji="0" lang="en-GB" altLang="en-US" sz="2300" b="0" i="0" u="none" strike="noStrike" kern="1200" cap="none" spc="0" normalizeH="0" baseline="0" noProof="0" dirty="0">
              <a:ln/>
              <a:solidFill>
                <a:schemeClr val="tx1"/>
              </a:solidFill>
              <a:effectLst/>
              <a:uLnTx/>
              <a:uFillTx/>
              <a:latin typeface="Calibri"/>
              <a:ea typeface="+mn-ea"/>
              <a:cs typeface="+mn-cs"/>
            </a:rPr>
            <a:t>onfirm Last Location</a:t>
          </a:r>
        </a:p>
      </dsp:txBody>
      <dsp:txXfrm>
        <a:off x="26930" y="748481"/>
        <a:ext cx="7832840" cy="497795"/>
      </dsp:txXfrm>
    </dsp:sp>
    <dsp:sp modelId="{988A6FDD-9FF5-4F2D-ABA7-93C938DE89FB}">
      <dsp:nvSpPr>
        <dsp:cNvPr id="0" name=""/>
        <dsp:cNvSpPr/>
      </dsp:nvSpPr>
      <dsp:spPr>
        <a:xfrm>
          <a:off x="0" y="1339446"/>
          <a:ext cx="7886700" cy="551655"/>
        </a:xfrm>
        <a:prstGeom prst="roundRect">
          <a:avLst/>
        </a:prstGeom>
        <a:solidFill>
          <a:schemeClr val="tx2">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kumimoji="0" lang="en-GB" altLang="en-US" sz="2300" b="1" i="0" u="sng" strike="noStrike" kern="1200" cap="none" spc="0" normalizeH="0" baseline="0" noProof="0" dirty="0">
              <a:ln/>
              <a:solidFill>
                <a:schemeClr val="tx1"/>
              </a:solidFill>
              <a:effectLst/>
              <a:uLnTx/>
              <a:uFillTx/>
              <a:latin typeface="Calibri"/>
              <a:ea typeface="+mn-ea"/>
              <a:cs typeface="+mn-cs"/>
            </a:rPr>
            <a:t>E</a:t>
          </a:r>
          <a:r>
            <a:rPr kumimoji="0" lang="en-GB" altLang="en-US" sz="2300" b="0" i="0" u="none" strike="noStrike" kern="1200" cap="none" spc="0" normalizeH="0" baseline="0" noProof="0" dirty="0">
              <a:ln/>
              <a:solidFill>
                <a:schemeClr val="tx1"/>
              </a:solidFill>
              <a:effectLst/>
              <a:uLnTx/>
              <a:uFillTx/>
              <a:latin typeface="Calibri"/>
              <a:ea typeface="+mn-ea"/>
              <a:cs typeface="+mn-cs"/>
            </a:rPr>
            <a:t>stablish Circumstances of Disappearance</a:t>
          </a:r>
        </a:p>
      </dsp:txBody>
      <dsp:txXfrm>
        <a:off x="26930" y="1366376"/>
        <a:ext cx="7832840" cy="497795"/>
      </dsp:txXfrm>
    </dsp:sp>
    <dsp:sp modelId="{B9951925-1C2D-44F8-8BF9-29F1DC26D18B}">
      <dsp:nvSpPr>
        <dsp:cNvPr id="0" name=""/>
        <dsp:cNvSpPr/>
      </dsp:nvSpPr>
      <dsp:spPr>
        <a:xfrm>
          <a:off x="0" y="1957341"/>
          <a:ext cx="7886700" cy="551655"/>
        </a:xfrm>
        <a:prstGeom prst="roundRect">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kumimoji="0" lang="en-GB" altLang="en-US" sz="2300" b="1" i="0" u="sng" strike="noStrike" kern="1200" cap="none" spc="0" normalizeH="0" baseline="0" noProof="0" dirty="0">
              <a:ln/>
              <a:solidFill>
                <a:schemeClr val="tx1"/>
              </a:solidFill>
              <a:effectLst/>
              <a:uLnTx/>
              <a:uFillTx/>
              <a:latin typeface="Calibri"/>
              <a:ea typeface="+mn-ea"/>
              <a:cs typeface="+mn-cs"/>
            </a:rPr>
            <a:t>N</a:t>
          </a:r>
          <a:r>
            <a:rPr kumimoji="0" lang="en-GB" altLang="en-US" sz="2300" b="0" i="0" u="none" strike="noStrike" kern="1200" cap="none" spc="0" normalizeH="0" baseline="0" noProof="0" dirty="0">
              <a:ln/>
              <a:solidFill>
                <a:schemeClr val="tx1"/>
              </a:solidFill>
              <a:effectLst/>
              <a:uLnTx/>
              <a:uFillTx/>
              <a:latin typeface="Calibri"/>
              <a:ea typeface="+mn-ea"/>
              <a:cs typeface="+mn-cs"/>
            </a:rPr>
            <a:t>ote Factors Influencing Discovery</a:t>
          </a:r>
        </a:p>
      </dsp:txBody>
      <dsp:txXfrm>
        <a:off x="26930" y="1984271"/>
        <a:ext cx="7832840" cy="497795"/>
      </dsp:txXfrm>
    </dsp:sp>
    <dsp:sp modelId="{F5B42FD7-D0C2-4733-9B3B-504F86F4FD0C}">
      <dsp:nvSpPr>
        <dsp:cNvPr id="0" name=""/>
        <dsp:cNvSpPr/>
      </dsp:nvSpPr>
      <dsp:spPr>
        <a:xfrm>
          <a:off x="0" y="2575236"/>
          <a:ext cx="7886700" cy="551655"/>
        </a:xfrm>
        <a:prstGeom prst="roundRect">
          <a:avLst/>
        </a:prstGeom>
        <a:solidFill>
          <a:schemeClr val="bg1">
            <a:lumMod val="75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kumimoji="0" lang="en-GB" altLang="en-US" sz="2300" b="1" i="0" u="sng" strike="noStrike" kern="1200" cap="none" spc="0" normalizeH="0" baseline="0" noProof="0" dirty="0">
              <a:ln/>
              <a:solidFill>
                <a:schemeClr val="tx1"/>
              </a:solidFill>
              <a:effectLst/>
              <a:uLnTx/>
              <a:uFillTx/>
              <a:latin typeface="Calibri"/>
              <a:ea typeface="+mn-ea"/>
              <a:cs typeface="+mn-cs"/>
            </a:rPr>
            <a:t>A</a:t>
          </a:r>
          <a:r>
            <a:rPr kumimoji="0" lang="en-GB" altLang="en-US" sz="2300" b="0" i="0" u="none" strike="noStrike" kern="1200" cap="none" spc="0" normalizeH="0" baseline="0" noProof="0" dirty="0">
              <a:ln/>
              <a:solidFill>
                <a:schemeClr val="tx1"/>
              </a:solidFill>
              <a:effectLst/>
              <a:uLnTx/>
              <a:uFillTx/>
              <a:latin typeface="Calibri"/>
              <a:ea typeface="+mn-ea"/>
              <a:cs typeface="+mn-cs"/>
            </a:rPr>
            <a:t>nalyse Possible Scenarios</a:t>
          </a:r>
        </a:p>
      </dsp:txBody>
      <dsp:txXfrm>
        <a:off x="26930" y="2602166"/>
        <a:ext cx="7832840" cy="497795"/>
      </dsp:txXfrm>
    </dsp:sp>
    <dsp:sp modelId="{8ADF45E6-6DAB-4624-B413-03DE3C3CF0E4}">
      <dsp:nvSpPr>
        <dsp:cNvPr id="0" name=""/>
        <dsp:cNvSpPr/>
      </dsp:nvSpPr>
      <dsp:spPr>
        <a:xfrm>
          <a:off x="0" y="3193131"/>
          <a:ext cx="7886700" cy="551655"/>
        </a:xfrm>
        <a:prstGeom prst="roundRect">
          <a:avLst/>
        </a:prstGeom>
        <a:solidFill>
          <a:schemeClr val="accent1">
            <a:lumMod val="60000"/>
            <a:lumOff val="4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kumimoji="0" lang="en-GB" altLang="en-US" sz="2300" b="1" i="0" u="sng" strike="noStrike" kern="1200" cap="none" spc="0" normalizeH="0" baseline="0" noProof="0" dirty="0">
              <a:ln/>
              <a:solidFill>
                <a:schemeClr val="tx1"/>
              </a:solidFill>
              <a:effectLst/>
              <a:uLnTx/>
              <a:uFillTx/>
              <a:latin typeface="Calibri"/>
              <a:ea typeface="+mn-ea"/>
              <a:cs typeface="+mn-cs"/>
            </a:rPr>
            <a:t>R</a:t>
          </a:r>
          <a:r>
            <a:rPr kumimoji="0" lang="en-GB" altLang="en-US" sz="2300" b="0" i="0" u="none" strike="noStrike" kern="1200" cap="none" spc="0" normalizeH="0" baseline="0" noProof="0" dirty="0">
              <a:ln/>
              <a:solidFill>
                <a:schemeClr val="tx1"/>
              </a:solidFill>
              <a:effectLst/>
              <a:uLnTx/>
              <a:uFillTx/>
              <a:latin typeface="Calibri"/>
              <a:ea typeface="+mn-ea"/>
              <a:cs typeface="+mn-cs"/>
            </a:rPr>
            <a:t>aise Search Strategies</a:t>
          </a:r>
        </a:p>
      </dsp:txBody>
      <dsp:txXfrm>
        <a:off x="26930" y="3220061"/>
        <a:ext cx="7832840" cy="497795"/>
      </dsp:txXfrm>
    </dsp:sp>
    <dsp:sp modelId="{619D2014-028D-428B-9C02-6D66AC1ACF88}">
      <dsp:nvSpPr>
        <dsp:cNvPr id="0" name=""/>
        <dsp:cNvSpPr/>
      </dsp:nvSpPr>
      <dsp:spPr>
        <a:xfrm>
          <a:off x="0" y="3811026"/>
          <a:ext cx="7886700" cy="551655"/>
        </a:xfrm>
        <a:prstGeom prst="roundRect">
          <a:avLst/>
        </a:prstGeom>
        <a:solidFill>
          <a:schemeClr val="accent3">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kumimoji="0" lang="en-GB" altLang="en-US" sz="2300" b="1" i="0" u="sng" strike="noStrike" kern="1200" cap="none" spc="0" normalizeH="0" baseline="0" noProof="0" dirty="0">
              <a:ln/>
              <a:solidFill>
                <a:schemeClr val="tx1"/>
              </a:solidFill>
              <a:effectLst/>
              <a:uLnTx/>
              <a:uFillTx/>
              <a:latin typeface="Calibri"/>
              <a:ea typeface="+mn-ea"/>
              <a:cs typeface="+mn-cs"/>
            </a:rPr>
            <a:t>I</a:t>
          </a:r>
          <a:r>
            <a:rPr kumimoji="0" lang="en-GB" altLang="en-US" sz="2300" b="0" i="0" u="none" strike="noStrike" kern="1200" cap="none" spc="0" normalizeH="0" baseline="0" noProof="0" dirty="0">
              <a:ln/>
              <a:solidFill>
                <a:schemeClr val="tx1"/>
              </a:solidFill>
              <a:effectLst/>
              <a:uLnTx/>
              <a:uFillTx/>
              <a:latin typeface="Calibri"/>
              <a:ea typeface="+mn-ea"/>
              <a:cs typeface="+mn-cs"/>
            </a:rPr>
            <a:t>dentify Priority Search</a:t>
          </a:r>
        </a:p>
      </dsp:txBody>
      <dsp:txXfrm>
        <a:off x="26930" y="3837956"/>
        <a:ext cx="7832840" cy="497795"/>
      </dsp:txXfrm>
    </dsp:sp>
    <dsp:sp modelId="{97353B0A-8091-47C1-8E49-1E293215276D}">
      <dsp:nvSpPr>
        <dsp:cNvPr id="0" name=""/>
        <dsp:cNvSpPr/>
      </dsp:nvSpPr>
      <dsp:spPr>
        <a:xfrm>
          <a:off x="0" y="4428921"/>
          <a:ext cx="7886700" cy="551655"/>
        </a:xfrm>
        <a:prstGeom prst="roundRect">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kumimoji="0" lang="en-GB" altLang="en-US" sz="2300" b="1" i="0" u="sng" strike="noStrike" kern="1200" cap="none" spc="0" normalizeH="0" baseline="0" noProof="0" dirty="0">
              <a:ln/>
              <a:solidFill>
                <a:schemeClr val="tx1"/>
              </a:solidFill>
              <a:effectLst/>
              <a:uLnTx/>
              <a:uFillTx/>
              <a:latin typeface="Calibri"/>
              <a:ea typeface="+mn-ea"/>
              <a:cs typeface="+mn-cs"/>
            </a:rPr>
            <a:t>O</a:t>
          </a:r>
          <a:r>
            <a:rPr kumimoji="0" lang="en-GB" altLang="en-US" sz="2300" b="0" i="0" u="none" strike="noStrike" kern="1200" cap="none" spc="0" normalizeH="0" baseline="0" noProof="0" dirty="0">
              <a:ln/>
              <a:solidFill>
                <a:schemeClr val="tx1"/>
              </a:solidFill>
              <a:effectLst/>
              <a:uLnTx/>
              <a:uFillTx/>
              <a:latin typeface="Calibri"/>
              <a:ea typeface="+mn-ea"/>
              <a:cs typeface="+mn-cs"/>
            </a:rPr>
            <a:t>ngoing Reassessment</a:t>
          </a:r>
        </a:p>
      </dsp:txBody>
      <dsp:txXfrm>
        <a:off x="26930" y="4455851"/>
        <a:ext cx="7832840" cy="49779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1F62FB-0E16-4578-B7B9-F611F9C40157}">
      <dsp:nvSpPr>
        <dsp:cNvPr id="0" name=""/>
        <dsp:cNvSpPr/>
      </dsp:nvSpPr>
      <dsp:spPr>
        <a:xfrm>
          <a:off x="722" y="710685"/>
          <a:ext cx="2817502" cy="1690501"/>
        </a:xfrm>
        <a:prstGeom prst="rect">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ClrTx/>
            <a:buSzTx/>
            <a:buFont typeface="Arial" panose="020B0604020202020204" pitchFamily="34" charset="0"/>
            <a:buNone/>
          </a:pPr>
          <a:r>
            <a:rPr kumimoji="0" lang="en-GB" altLang="en-US" sz="2300" b="0" i="0" u="none" strike="noStrike" kern="1200" cap="none" spc="0" normalizeH="0" baseline="0" noProof="0" dirty="0">
              <a:ln/>
              <a:solidFill>
                <a:schemeClr val="tx1"/>
              </a:solidFill>
              <a:effectLst/>
              <a:uLnTx/>
              <a:uFillTx/>
              <a:latin typeface="Calibri"/>
              <a:ea typeface="+mn-ea"/>
              <a:cs typeface="+mn-cs"/>
            </a:rPr>
            <a:t>Most missing children are found very quickly by a competent and thorough search</a:t>
          </a:r>
          <a:endParaRPr lang="en-AS" sz="2300" kern="1200" dirty="0">
            <a:solidFill>
              <a:schemeClr val="tx1"/>
            </a:solidFill>
          </a:endParaRPr>
        </a:p>
      </dsp:txBody>
      <dsp:txXfrm>
        <a:off x="722" y="710685"/>
        <a:ext cx="2817502" cy="1690501"/>
      </dsp:txXfrm>
    </dsp:sp>
    <dsp:sp modelId="{D4E02FA2-09AD-496F-9DE1-A26D7388EEE6}">
      <dsp:nvSpPr>
        <dsp:cNvPr id="0" name=""/>
        <dsp:cNvSpPr/>
      </dsp:nvSpPr>
      <dsp:spPr>
        <a:xfrm>
          <a:off x="3099975" y="710685"/>
          <a:ext cx="2817502" cy="1690501"/>
        </a:xfrm>
        <a:prstGeom prst="rect">
          <a:avLst/>
        </a:prstGeom>
        <a:solidFill>
          <a:schemeClr val="accent3">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kumimoji="0" lang="en-GB" altLang="en-US" sz="2300" b="0" i="0" u="none" strike="noStrike" kern="1200" cap="none" spc="0" normalizeH="0" baseline="0" noProof="0" dirty="0">
              <a:ln/>
              <a:solidFill>
                <a:schemeClr val="tx1"/>
              </a:solidFill>
              <a:effectLst/>
              <a:uLnTx/>
              <a:uFillTx/>
              <a:latin typeface="Calibri"/>
              <a:ea typeface="+mn-ea"/>
              <a:cs typeface="+mn-cs"/>
            </a:rPr>
            <a:t>Missing children provoke many reactions</a:t>
          </a:r>
        </a:p>
      </dsp:txBody>
      <dsp:txXfrm>
        <a:off x="3099975" y="710685"/>
        <a:ext cx="2817502" cy="1690501"/>
      </dsp:txXfrm>
    </dsp:sp>
    <dsp:sp modelId="{3073CEEA-12E5-4C55-A6FE-277BCA13FA78}">
      <dsp:nvSpPr>
        <dsp:cNvPr id="0" name=""/>
        <dsp:cNvSpPr/>
      </dsp:nvSpPr>
      <dsp:spPr>
        <a:xfrm>
          <a:off x="722" y="2682937"/>
          <a:ext cx="2817502" cy="1690501"/>
        </a:xfrm>
        <a:prstGeom prst="rect">
          <a:avLst/>
        </a:prstGeom>
        <a:solidFill>
          <a:schemeClr val="tx2">
            <a:lumMod val="60000"/>
            <a:lumOff val="4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kumimoji="0" lang="en-GB" altLang="en-US" sz="2300" b="0" i="0" u="none" strike="noStrike" kern="1200" cap="none" spc="0" normalizeH="0" baseline="0" noProof="0" dirty="0">
              <a:ln/>
              <a:solidFill>
                <a:schemeClr val="tx1"/>
              </a:solidFill>
              <a:effectLst/>
              <a:uLnTx/>
              <a:uFillTx/>
              <a:latin typeface="Calibri"/>
              <a:ea typeface="+mn-ea"/>
              <a:cs typeface="+mn-cs"/>
            </a:rPr>
            <a:t>Police have a responsibility to provide leadership</a:t>
          </a:r>
        </a:p>
      </dsp:txBody>
      <dsp:txXfrm>
        <a:off x="722" y="2682937"/>
        <a:ext cx="2817502" cy="1690501"/>
      </dsp:txXfrm>
    </dsp:sp>
    <dsp:sp modelId="{FB423DF8-68C3-4F50-8B75-38E6E6C40805}">
      <dsp:nvSpPr>
        <dsp:cNvPr id="0" name=""/>
        <dsp:cNvSpPr/>
      </dsp:nvSpPr>
      <dsp:spPr>
        <a:xfrm>
          <a:off x="3099975" y="2682937"/>
          <a:ext cx="2817502" cy="1690501"/>
        </a:xfrm>
        <a:prstGeom prst="rect">
          <a:avLst/>
        </a:prstGeom>
        <a:solidFill>
          <a:schemeClr val="accent1">
            <a:lumMod val="60000"/>
            <a:lumOff val="4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kumimoji="0" lang="en-GB" altLang="en-US" sz="2300" b="0" i="0" u="none" strike="noStrike" kern="1200" cap="none" spc="0" normalizeH="0" baseline="0" noProof="0" dirty="0">
              <a:ln/>
              <a:solidFill>
                <a:schemeClr val="tx1"/>
              </a:solidFill>
              <a:effectLst/>
              <a:uLnTx/>
              <a:uFillTx/>
              <a:latin typeface="Calibri"/>
              <a:ea typeface="+mn-ea"/>
              <a:cs typeface="+mn-cs"/>
            </a:rPr>
            <a:t>Some cases have resulted in the death of the missing child</a:t>
          </a:r>
        </a:p>
      </dsp:txBody>
      <dsp:txXfrm>
        <a:off x="3099975" y="2682937"/>
        <a:ext cx="2817502" cy="169050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57F41D-B82C-4863-A840-F04563DC95B6}">
      <dsp:nvSpPr>
        <dsp:cNvPr id="0" name=""/>
        <dsp:cNvSpPr/>
      </dsp:nvSpPr>
      <dsp:spPr>
        <a:xfrm>
          <a:off x="1770343" y="166"/>
          <a:ext cx="2597564" cy="1789721"/>
        </a:xfrm>
        <a:prstGeom prst="roundRect">
          <a:avLst/>
        </a:prstGeom>
        <a:blipFill rotWithShape="1">
          <a:blip xmlns:r="http://schemas.openxmlformats.org/officeDocument/2006/relationships" r:embed="rId1" cstate="print">
            <a:extLst>
              <a:ext uri="{28A0092B-C50C-407E-A947-70E740481C1C}">
                <a14:useLocalDpi xmlns:a14="http://schemas.microsoft.com/office/drawing/2010/main" val="0"/>
              </a:ext>
            </a:extLst>
          </a:blip>
          <a:srcRect/>
          <a:stretch>
            <a:fillRect l="-3000" r="-3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B7FBFF-5568-46D1-BC42-0721C5B560B8}">
      <dsp:nvSpPr>
        <dsp:cNvPr id="0" name=""/>
        <dsp:cNvSpPr/>
      </dsp:nvSpPr>
      <dsp:spPr>
        <a:xfrm>
          <a:off x="1770343" y="1789888"/>
          <a:ext cx="2597564" cy="9636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0" numCol="1" spcCol="1270" anchor="t" anchorCtr="0">
          <a:noAutofit/>
        </a:bodyPr>
        <a:lstStyle/>
        <a:p>
          <a:pPr marL="0" lvl="0" indent="0" algn="ctr" defTabSz="889000">
            <a:lnSpc>
              <a:spcPct val="90000"/>
            </a:lnSpc>
            <a:spcBef>
              <a:spcPct val="0"/>
            </a:spcBef>
            <a:spcAft>
              <a:spcPct val="35000"/>
            </a:spcAft>
            <a:buNone/>
          </a:pPr>
          <a:r>
            <a:rPr lang="en-GB" sz="2000" kern="1200" dirty="0"/>
            <a:t>NPAS</a:t>
          </a:r>
        </a:p>
      </dsp:txBody>
      <dsp:txXfrm>
        <a:off x="1770343" y="1789888"/>
        <a:ext cx="2597564" cy="963696"/>
      </dsp:txXfrm>
    </dsp:sp>
    <dsp:sp modelId="{B75F9D7F-6A93-456C-8F92-5301A69103EE}">
      <dsp:nvSpPr>
        <dsp:cNvPr id="0" name=""/>
        <dsp:cNvSpPr/>
      </dsp:nvSpPr>
      <dsp:spPr>
        <a:xfrm>
          <a:off x="4627773" y="166"/>
          <a:ext cx="2597564" cy="1789721"/>
        </a:xfrm>
        <a:prstGeom prst="roundRect">
          <a:avLst/>
        </a:prstGeom>
        <a:blipFill rotWithShape="1">
          <a:blip xmlns:r="http://schemas.openxmlformats.org/officeDocument/2006/relationships" r:embed="rId2" cstate="print">
            <a:extLst>
              <a:ext uri="{28A0092B-C50C-407E-A947-70E740481C1C}">
                <a14:useLocalDpi xmlns:a14="http://schemas.microsoft.com/office/drawing/2010/main" val="0"/>
              </a:ext>
            </a:extLst>
          </a:blip>
          <a:srcRect/>
          <a:stretch>
            <a:fillRect l="-8000" r="-8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04D8A26-728D-4CF1-B01E-973068D63EEC}">
      <dsp:nvSpPr>
        <dsp:cNvPr id="0" name=""/>
        <dsp:cNvSpPr/>
      </dsp:nvSpPr>
      <dsp:spPr>
        <a:xfrm>
          <a:off x="4627773" y="1789888"/>
          <a:ext cx="2597564" cy="9636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0" numCol="1" spcCol="1270" anchor="t" anchorCtr="0">
          <a:noAutofit/>
        </a:bodyPr>
        <a:lstStyle/>
        <a:p>
          <a:pPr marL="0" lvl="0" indent="0" algn="ctr" defTabSz="889000">
            <a:lnSpc>
              <a:spcPct val="90000"/>
            </a:lnSpc>
            <a:spcBef>
              <a:spcPct val="0"/>
            </a:spcBef>
            <a:spcAft>
              <a:spcPct val="35000"/>
            </a:spcAft>
            <a:buNone/>
          </a:pPr>
          <a:r>
            <a:rPr lang="en-GB" sz="2000" kern="1200" dirty="0"/>
            <a:t>Drone Team</a:t>
          </a:r>
        </a:p>
      </dsp:txBody>
      <dsp:txXfrm>
        <a:off x="4627773" y="1789888"/>
        <a:ext cx="2597564" cy="963696"/>
      </dsp:txXfrm>
    </dsp:sp>
    <dsp:sp modelId="{4E4ADE69-45A6-4855-BDAF-26387B25D465}">
      <dsp:nvSpPr>
        <dsp:cNvPr id="0" name=""/>
        <dsp:cNvSpPr/>
      </dsp:nvSpPr>
      <dsp:spPr>
        <a:xfrm>
          <a:off x="7485203" y="166"/>
          <a:ext cx="2597564" cy="1789721"/>
        </a:xfrm>
        <a:prstGeom prst="roundRect">
          <a:avLst/>
        </a:prstGeom>
        <a:blipFill rotWithShape="1">
          <a:blip xmlns:r="http://schemas.openxmlformats.org/officeDocument/2006/relationships" r:embed="rId3" cstate="print">
            <a:extLst>
              <a:ext uri="{28A0092B-C50C-407E-A947-70E740481C1C}">
                <a14:useLocalDpi xmlns:a14="http://schemas.microsoft.com/office/drawing/2010/main" val="0"/>
              </a:ext>
            </a:extLst>
          </a:blip>
          <a:srcRect/>
          <a:stretch>
            <a:fillRect t="-58000" b="-58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81D940F-DEDE-4D71-AA52-7DD14EEA33D2}">
      <dsp:nvSpPr>
        <dsp:cNvPr id="0" name=""/>
        <dsp:cNvSpPr/>
      </dsp:nvSpPr>
      <dsp:spPr>
        <a:xfrm>
          <a:off x="7485203" y="1789888"/>
          <a:ext cx="2597564" cy="9636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0" numCol="1" spcCol="1270" anchor="t" anchorCtr="0">
          <a:noAutofit/>
        </a:bodyPr>
        <a:lstStyle/>
        <a:p>
          <a:pPr marL="0" lvl="0" indent="0" algn="ctr" defTabSz="889000">
            <a:lnSpc>
              <a:spcPct val="90000"/>
            </a:lnSpc>
            <a:spcBef>
              <a:spcPct val="0"/>
            </a:spcBef>
            <a:spcAft>
              <a:spcPct val="35000"/>
            </a:spcAft>
            <a:buNone/>
          </a:pPr>
          <a:r>
            <a:rPr lang="en-GB" sz="2000" kern="1200" dirty="0"/>
            <a:t>Mobile phone </a:t>
          </a:r>
        </a:p>
      </dsp:txBody>
      <dsp:txXfrm>
        <a:off x="7485203" y="1789888"/>
        <a:ext cx="2597564" cy="96369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57F41D-B82C-4863-A840-F04563DC95B6}">
      <dsp:nvSpPr>
        <dsp:cNvPr id="0" name=""/>
        <dsp:cNvSpPr/>
      </dsp:nvSpPr>
      <dsp:spPr>
        <a:xfrm>
          <a:off x="1922830" y="1515"/>
          <a:ext cx="2595019" cy="1787968"/>
        </a:xfrm>
        <a:prstGeom prst="roundRect">
          <a:avLst/>
        </a:prstGeom>
        <a:blipFill rotWithShape="1">
          <a:blip xmlns:r="http://schemas.openxmlformats.org/officeDocument/2006/relationships" r:embed="rId1" cstate="print">
            <a:extLst>
              <a:ext uri="{28A0092B-C50C-407E-A947-70E740481C1C}">
                <a14:useLocalDpi xmlns:a14="http://schemas.microsoft.com/office/drawing/2010/main" val="0"/>
              </a:ext>
            </a:extLst>
          </a:blip>
          <a:srcRect/>
          <a:stretch>
            <a:fillRect l="-11000" r="-11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B7FBFF-5568-46D1-BC42-0721C5B560B8}">
      <dsp:nvSpPr>
        <dsp:cNvPr id="0" name=""/>
        <dsp:cNvSpPr/>
      </dsp:nvSpPr>
      <dsp:spPr>
        <a:xfrm>
          <a:off x="1922830" y="1789484"/>
          <a:ext cx="2595019" cy="9627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0" numCol="1" spcCol="1270" anchor="t" anchorCtr="0">
          <a:noAutofit/>
        </a:bodyPr>
        <a:lstStyle/>
        <a:p>
          <a:pPr marL="0" lvl="0" indent="0" algn="ctr" defTabSz="889000">
            <a:lnSpc>
              <a:spcPct val="90000"/>
            </a:lnSpc>
            <a:spcBef>
              <a:spcPct val="0"/>
            </a:spcBef>
            <a:spcAft>
              <a:spcPct val="35000"/>
            </a:spcAft>
            <a:buNone/>
          </a:pPr>
          <a:r>
            <a:rPr lang="en-GB" sz="2000" kern="1200" dirty="0"/>
            <a:t>Search Teams</a:t>
          </a:r>
        </a:p>
      </dsp:txBody>
      <dsp:txXfrm>
        <a:off x="1922830" y="1789484"/>
        <a:ext cx="2595019" cy="962752"/>
      </dsp:txXfrm>
    </dsp:sp>
    <dsp:sp modelId="{B75F9D7F-6A93-456C-8F92-5301A69103EE}">
      <dsp:nvSpPr>
        <dsp:cNvPr id="0" name=""/>
        <dsp:cNvSpPr/>
      </dsp:nvSpPr>
      <dsp:spPr>
        <a:xfrm>
          <a:off x="5085242" y="1515"/>
          <a:ext cx="2595019" cy="1787968"/>
        </a:xfrm>
        <a:prstGeom prst="roundRect">
          <a:avLst/>
        </a:prstGeom>
        <a:blipFill rotWithShape="1">
          <a:blip xmlns:r="http://schemas.openxmlformats.org/officeDocument/2006/relationships" r:embed="rId2" cstate="print">
            <a:extLst>
              <a:ext uri="{28A0092B-C50C-407E-A947-70E740481C1C}">
                <a14:useLocalDpi xmlns:a14="http://schemas.microsoft.com/office/drawing/2010/main" val="0"/>
              </a:ext>
            </a:extLst>
          </a:blip>
          <a:srcRect/>
          <a:stretch>
            <a:fillRect t="-23000" b="-23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04D8A26-728D-4CF1-B01E-973068D63EEC}">
      <dsp:nvSpPr>
        <dsp:cNvPr id="0" name=""/>
        <dsp:cNvSpPr/>
      </dsp:nvSpPr>
      <dsp:spPr>
        <a:xfrm>
          <a:off x="4777460" y="1789484"/>
          <a:ext cx="3210583" cy="9627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0" numCol="1" spcCol="1270" anchor="t" anchorCtr="0">
          <a:noAutofit/>
        </a:bodyPr>
        <a:lstStyle/>
        <a:p>
          <a:pPr marL="0" lvl="0" indent="0" algn="ctr" defTabSz="889000">
            <a:lnSpc>
              <a:spcPct val="90000"/>
            </a:lnSpc>
            <a:spcBef>
              <a:spcPct val="0"/>
            </a:spcBef>
            <a:spcAft>
              <a:spcPct val="35000"/>
            </a:spcAft>
            <a:buNone/>
          </a:pPr>
          <a:r>
            <a:rPr lang="en-GB" sz="2000" kern="1200" dirty="0"/>
            <a:t>Social Media &amp; Open Source</a:t>
          </a:r>
        </a:p>
      </dsp:txBody>
      <dsp:txXfrm>
        <a:off x="4777460" y="1789484"/>
        <a:ext cx="3210583" cy="962752"/>
      </dsp:txXfrm>
    </dsp:sp>
    <dsp:sp modelId="{4E4ADE69-45A6-4855-BDAF-26387B25D465}">
      <dsp:nvSpPr>
        <dsp:cNvPr id="0" name=""/>
        <dsp:cNvSpPr/>
      </dsp:nvSpPr>
      <dsp:spPr>
        <a:xfrm>
          <a:off x="8247655" y="1515"/>
          <a:ext cx="2595019" cy="1787968"/>
        </a:xfrm>
        <a:prstGeom prst="roundRect">
          <a:avLst/>
        </a:prstGeom>
        <a:blipFill rotWithShape="1">
          <a:blip xmlns:r="http://schemas.openxmlformats.org/officeDocument/2006/relationships" r:embed="rId3" cstate="print">
            <a:extLst>
              <a:ext uri="{28A0092B-C50C-407E-A947-70E740481C1C}">
                <a14:useLocalDpi xmlns:a14="http://schemas.microsoft.com/office/drawing/2010/main" val="0"/>
              </a:ext>
            </a:extLst>
          </a:blip>
          <a:srcRect/>
          <a:stretch>
            <a:fillRect l="-5000" r="-5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81D940F-DEDE-4D71-AA52-7DD14EEA33D2}">
      <dsp:nvSpPr>
        <dsp:cNvPr id="0" name=""/>
        <dsp:cNvSpPr/>
      </dsp:nvSpPr>
      <dsp:spPr>
        <a:xfrm>
          <a:off x="8247655" y="1789484"/>
          <a:ext cx="2595019" cy="9627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0" numCol="1" spcCol="1270" anchor="t" anchorCtr="0">
          <a:noAutofit/>
        </a:bodyPr>
        <a:lstStyle/>
        <a:p>
          <a:pPr marL="0" lvl="0" indent="0" algn="ctr" defTabSz="889000">
            <a:lnSpc>
              <a:spcPct val="90000"/>
            </a:lnSpc>
            <a:spcBef>
              <a:spcPct val="0"/>
            </a:spcBef>
            <a:spcAft>
              <a:spcPct val="35000"/>
            </a:spcAft>
            <a:buNone/>
          </a:pPr>
          <a:r>
            <a:rPr lang="en-GB" sz="2000" kern="1200" dirty="0"/>
            <a:t>ANPR &amp; CCTV</a:t>
          </a:r>
        </a:p>
      </dsp:txBody>
      <dsp:txXfrm>
        <a:off x="8247655" y="1789484"/>
        <a:ext cx="2595019" cy="96275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16F321-A74A-4B21-AA08-4B899ED30E9F}">
      <dsp:nvSpPr>
        <dsp:cNvPr id="0" name=""/>
        <dsp:cNvSpPr/>
      </dsp:nvSpPr>
      <dsp:spPr>
        <a:xfrm>
          <a:off x="831900" y="710"/>
          <a:ext cx="2292474" cy="1375484"/>
        </a:xfrm>
        <a:prstGeom prst="rect">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ClrTx/>
            <a:buSzTx/>
            <a:buFont typeface="Arial" panose="020B0604020202020204" pitchFamily="34" charset="0"/>
            <a:buNone/>
          </a:pPr>
          <a:r>
            <a:rPr kumimoji="0" lang="en-GB" sz="1800" b="0" i="0" u="none" strike="noStrike" kern="1200" cap="none" spc="0" normalizeH="0" baseline="0" noProof="0" dirty="0">
              <a:ln/>
              <a:solidFill>
                <a:schemeClr val="tx1"/>
              </a:solidFill>
              <a:effectLst/>
              <a:uLnTx/>
              <a:uFillTx/>
              <a:latin typeface="Calibri"/>
              <a:ea typeface="+mn-ea"/>
              <a:cs typeface="+mn-cs"/>
            </a:rPr>
            <a:t>That the child / young person being spoken to is in fact the child / young person reported missing</a:t>
          </a:r>
          <a:endParaRPr lang="en-AS" sz="1800" kern="1200" dirty="0">
            <a:solidFill>
              <a:schemeClr val="tx1"/>
            </a:solidFill>
          </a:endParaRPr>
        </a:p>
      </dsp:txBody>
      <dsp:txXfrm>
        <a:off x="831900" y="710"/>
        <a:ext cx="2292474" cy="1375484"/>
      </dsp:txXfrm>
    </dsp:sp>
    <dsp:sp modelId="{ACC1EBC5-6CA9-42B8-AE6E-E2998E51BAE4}">
      <dsp:nvSpPr>
        <dsp:cNvPr id="0" name=""/>
        <dsp:cNvSpPr/>
      </dsp:nvSpPr>
      <dsp:spPr>
        <a:xfrm>
          <a:off x="3353622" y="710"/>
          <a:ext cx="2292474" cy="1375484"/>
        </a:xfrm>
        <a:prstGeom prst="rect">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kumimoji="0" lang="en-GB" sz="1800" b="0" i="0" u="none" strike="noStrike" kern="1200" cap="none" spc="0" normalizeH="0" baseline="0" noProof="0" dirty="0">
              <a:ln/>
              <a:solidFill>
                <a:schemeClr val="tx1"/>
              </a:solidFill>
              <a:effectLst/>
              <a:uLnTx/>
              <a:uFillTx/>
              <a:latin typeface="Calibri"/>
              <a:ea typeface="+mn-ea"/>
              <a:cs typeface="+mn-cs"/>
            </a:rPr>
            <a:t>Why did the child / young person go missing?</a:t>
          </a:r>
        </a:p>
      </dsp:txBody>
      <dsp:txXfrm>
        <a:off x="3353622" y="710"/>
        <a:ext cx="2292474" cy="1375484"/>
      </dsp:txXfrm>
    </dsp:sp>
    <dsp:sp modelId="{0215759F-7741-4906-BBAB-9FDAD0AB1976}">
      <dsp:nvSpPr>
        <dsp:cNvPr id="0" name=""/>
        <dsp:cNvSpPr/>
      </dsp:nvSpPr>
      <dsp:spPr>
        <a:xfrm>
          <a:off x="5875343" y="710"/>
          <a:ext cx="2292474" cy="1375484"/>
        </a:xfrm>
        <a:prstGeom prst="rect">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kumimoji="0" lang="en-GB" sz="1800" b="0" i="0" u="none" strike="noStrike" kern="1200" cap="none" spc="0" normalizeH="0" baseline="0" noProof="0" dirty="0">
              <a:ln/>
              <a:solidFill>
                <a:schemeClr val="tx1"/>
              </a:solidFill>
              <a:effectLst/>
              <a:uLnTx/>
              <a:uFillTx/>
              <a:latin typeface="Calibri"/>
              <a:ea typeface="+mn-ea"/>
              <a:cs typeface="+mn-cs"/>
            </a:rPr>
            <a:t>Is there any assistance we can give to prevent the child / young person going missing again?</a:t>
          </a:r>
        </a:p>
      </dsp:txBody>
      <dsp:txXfrm>
        <a:off x="5875343" y="710"/>
        <a:ext cx="2292474" cy="1375484"/>
      </dsp:txXfrm>
    </dsp:sp>
    <dsp:sp modelId="{6207104B-C65B-4CE8-999F-1CE6F8151D08}">
      <dsp:nvSpPr>
        <dsp:cNvPr id="0" name=""/>
        <dsp:cNvSpPr/>
      </dsp:nvSpPr>
      <dsp:spPr>
        <a:xfrm>
          <a:off x="8397065" y="710"/>
          <a:ext cx="2292474" cy="1375484"/>
        </a:xfrm>
        <a:prstGeom prst="rect">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kumimoji="0" lang="en-GB" sz="1800" b="0" i="0" u="none" strike="noStrike" kern="1200" cap="none" spc="0" normalizeH="0" baseline="0" noProof="0" dirty="0">
              <a:ln/>
              <a:solidFill>
                <a:schemeClr val="tx1"/>
              </a:solidFill>
              <a:effectLst/>
              <a:uLnTx/>
              <a:uFillTx/>
              <a:latin typeface="Calibri"/>
              <a:ea typeface="+mn-ea"/>
              <a:cs typeface="+mn-cs"/>
            </a:rPr>
            <a:t>Where did the child / young person go and who did they meet?</a:t>
          </a:r>
        </a:p>
      </dsp:txBody>
      <dsp:txXfrm>
        <a:off x="8397065" y="710"/>
        <a:ext cx="2292474" cy="1375484"/>
      </dsp:txXfrm>
    </dsp:sp>
    <dsp:sp modelId="{D54D4AE3-941A-4B67-B072-C6D314018B6F}">
      <dsp:nvSpPr>
        <dsp:cNvPr id="0" name=""/>
        <dsp:cNvSpPr/>
      </dsp:nvSpPr>
      <dsp:spPr>
        <a:xfrm>
          <a:off x="365760" y="1605442"/>
          <a:ext cx="2742647" cy="1375484"/>
        </a:xfrm>
        <a:prstGeom prst="rect">
          <a:avLst/>
        </a:prstGeom>
        <a:solidFill>
          <a:schemeClr val="tx2">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kumimoji="0" lang="en-GB" sz="1800" b="0" i="0" u="none" strike="noStrike" kern="1200" cap="none" spc="0" normalizeH="0" baseline="0" noProof="0" dirty="0">
              <a:ln/>
              <a:solidFill>
                <a:schemeClr val="tx1"/>
              </a:solidFill>
              <a:effectLst/>
              <a:uLnTx/>
              <a:uFillTx/>
              <a:latin typeface="Calibri"/>
              <a:ea typeface="+mn-ea"/>
              <a:cs typeface="+mn-cs"/>
            </a:rPr>
            <a:t>What did they do whilst missing?</a:t>
          </a:r>
        </a:p>
      </dsp:txBody>
      <dsp:txXfrm>
        <a:off x="365760" y="1605442"/>
        <a:ext cx="2742647" cy="1375484"/>
      </dsp:txXfrm>
    </dsp:sp>
    <dsp:sp modelId="{E4AC891F-434F-401A-BAC8-BB6D2269D504}">
      <dsp:nvSpPr>
        <dsp:cNvPr id="0" name=""/>
        <dsp:cNvSpPr/>
      </dsp:nvSpPr>
      <dsp:spPr>
        <a:xfrm>
          <a:off x="3337655" y="1605442"/>
          <a:ext cx="2292474" cy="1375484"/>
        </a:xfrm>
        <a:prstGeom prst="rect">
          <a:avLst/>
        </a:prstGeom>
        <a:solidFill>
          <a:schemeClr val="tx2">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kumimoji="0" lang="en-GB" sz="1800" b="0" i="0" u="none" strike="noStrike" kern="1200" cap="none" spc="0" normalizeH="0" baseline="0" noProof="0" dirty="0">
              <a:ln/>
              <a:solidFill>
                <a:schemeClr val="tx1"/>
              </a:solidFill>
              <a:effectLst/>
              <a:uLnTx/>
              <a:uFillTx/>
              <a:latin typeface="Calibri"/>
              <a:ea typeface="+mn-ea"/>
              <a:cs typeface="+mn-cs"/>
            </a:rPr>
            <a:t>Who did they go missing with (if applicable)?</a:t>
          </a:r>
        </a:p>
      </dsp:txBody>
      <dsp:txXfrm>
        <a:off x="3337655" y="1605442"/>
        <a:ext cx="2292474" cy="1375484"/>
      </dsp:txXfrm>
    </dsp:sp>
    <dsp:sp modelId="{0D070CE5-92A4-46B4-807E-8B65C4E1FB2F}">
      <dsp:nvSpPr>
        <dsp:cNvPr id="0" name=""/>
        <dsp:cNvSpPr/>
      </dsp:nvSpPr>
      <dsp:spPr>
        <a:xfrm>
          <a:off x="5859376" y="1605442"/>
          <a:ext cx="2292474" cy="1375484"/>
        </a:xfrm>
        <a:prstGeom prst="rect">
          <a:avLst/>
        </a:prstGeom>
        <a:solidFill>
          <a:schemeClr val="tx2">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kumimoji="0" lang="en-GB" sz="1800" b="0" i="0" u="none" strike="noStrike" kern="1200" cap="none" spc="0" normalizeH="0" baseline="0" noProof="0" dirty="0">
              <a:ln/>
              <a:solidFill>
                <a:schemeClr val="tx1"/>
              </a:solidFill>
              <a:effectLst/>
              <a:uLnTx/>
              <a:uFillTx/>
              <a:latin typeface="Calibri"/>
              <a:ea typeface="+mn-ea"/>
              <a:cs typeface="+mn-cs"/>
            </a:rPr>
            <a:t>Did they plan to go missing and was there any online communication?</a:t>
          </a:r>
        </a:p>
      </dsp:txBody>
      <dsp:txXfrm>
        <a:off x="5859376" y="1605442"/>
        <a:ext cx="2292474" cy="1375484"/>
      </dsp:txXfrm>
    </dsp:sp>
    <dsp:sp modelId="{26DC5B11-8797-430A-9960-E03A158B6D1C}">
      <dsp:nvSpPr>
        <dsp:cNvPr id="0" name=""/>
        <dsp:cNvSpPr/>
      </dsp:nvSpPr>
      <dsp:spPr>
        <a:xfrm>
          <a:off x="8381098" y="1605442"/>
          <a:ext cx="2774581" cy="1375484"/>
        </a:xfrm>
        <a:prstGeom prst="rect">
          <a:avLst/>
        </a:prstGeom>
        <a:solidFill>
          <a:schemeClr val="tx2">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kumimoji="0" lang="en-GB" sz="1800" b="0" i="0" u="none" strike="noStrike" kern="1200" cap="none" spc="0" normalizeH="0" baseline="0" noProof="0" dirty="0">
              <a:ln/>
              <a:solidFill>
                <a:schemeClr val="tx1"/>
              </a:solidFill>
              <a:effectLst/>
              <a:uLnTx/>
              <a:uFillTx/>
              <a:latin typeface="Calibri"/>
              <a:ea typeface="+mn-ea"/>
              <a:cs typeface="+mn-cs"/>
            </a:rPr>
            <a:t>Was the child / young person subject of any form of exploitation/harm – sexual, criminal or physical</a:t>
          </a:r>
        </a:p>
      </dsp:txBody>
      <dsp:txXfrm>
        <a:off x="8381098" y="1605442"/>
        <a:ext cx="2774581" cy="1375484"/>
      </dsp:txXfrm>
    </dsp:sp>
    <dsp:sp modelId="{E287F003-7B23-4168-A5F4-699EB254F1A7}">
      <dsp:nvSpPr>
        <dsp:cNvPr id="0" name=""/>
        <dsp:cNvSpPr/>
      </dsp:nvSpPr>
      <dsp:spPr>
        <a:xfrm>
          <a:off x="4614482" y="3210174"/>
          <a:ext cx="2292474" cy="1375484"/>
        </a:xfrm>
        <a:prstGeom prst="rect">
          <a:avLst/>
        </a:prstGeom>
        <a:solidFill>
          <a:schemeClr val="accent3">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kumimoji="0" lang="en-GB" sz="1800" b="0" i="0" u="none" strike="noStrike" kern="1200" cap="none" spc="0" normalizeH="0" baseline="0" noProof="0" dirty="0">
              <a:ln/>
              <a:solidFill>
                <a:schemeClr val="tx1"/>
              </a:solidFill>
              <a:effectLst/>
              <a:uLnTx/>
              <a:uFillTx/>
              <a:latin typeface="Calibri"/>
              <a:ea typeface="+mn-ea"/>
              <a:cs typeface="+mn-cs"/>
            </a:rPr>
            <a:t>Is there anything else the child / young person would like to discuss with police or partner agencies?</a:t>
          </a:r>
        </a:p>
      </dsp:txBody>
      <dsp:txXfrm>
        <a:off x="4614482" y="3210174"/>
        <a:ext cx="2292474" cy="1375484"/>
      </dsp:txXfrm>
    </dsp:sp>
  </dsp:spTree>
</dsp:drawing>
</file>

<file path=ppt/diagrams/layout1.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enn2">
  <dgm:title val=""/>
  <dgm:desc val=""/>
  <dgm:catLst>
    <dgm:cat type="relationship" pri="30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resizeHandles val="exact"/>
    </dgm:varLst>
    <dgm:alg type="composite">
      <dgm:param type="ar" val="1"/>
    </dgm:alg>
    <dgm:shape xmlns:r="http://schemas.openxmlformats.org/officeDocument/2006/relationships" r:blip="">
      <dgm:adjLst/>
    </dgm:shape>
    <dgm:presOf/>
    <dgm:choose name="Name1">
      <dgm:if name="Name2" axis="ch" ptType="node" func="cnt" op="lte" val="3">
        <dgm:constrLst>
          <dgm:constr type="w" for="ch" forName="comp1" refType="w"/>
          <dgm:constr type="h" for="ch" forName="comp1" refType="w" refFor="ch" refForName="comp1"/>
          <dgm:constr type="w" for="ch" forName="comp2" refType="w" fact="0.75"/>
          <dgm:constr type="h" for="ch" forName="comp2" refType="w" refFor="ch" refForName="comp2"/>
          <dgm:constr type="ctrX" for="ch" forName="comp2" refType="ctrX" refFor="ch" refForName="comp1"/>
          <dgm:constr type="b" for="ch" forName="comp2" refType="b" refFor="ch" refForName="comp1"/>
          <dgm:constr type="w" for="ch" forName="comp3" refType="w" fact="0.5"/>
          <dgm:constr type="h" for="ch" forName="comp3" refType="w" refFor="ch" refForName="comp3"/>
          <dgm:constr type="ctrX" for="ch" forName="comp3" refType="ctrX" refFor="ch" refForName="comp1"/>
          <dgm:constr type="b" for="ch" forName="comp3" refType="b" refFor="ch" refForName="comp1"/>
          <dgm:constr type="primFontSz" for="des" ptType="node" op="equ" val="65"/>
        </dgm:constrLst>
      </dgm:if>
      <dgm:if name="Name3" axis="ch" ptType="node" func="cnt" op="equ" val="4">
        <dgm:constrLst>
          <dgm:constr type="w" for="ch" forName="comp1" refType="w"/>
          <dgm:constr type="h" for="ch" forName="comp1" refType="w" refFor="ch" refForName="comp1"/>
          <dgm:constr type="w" for="ch" forName="comp2" refType="w" fact="0.8"/>
          <dgm:constr type="h" for="ch" forName="comp2" refType="w" refFor="ch" refForName="comp2"/>
          <dgm:constr type="ctrX" for="ch" forName="comp2" refType="ctrX" refFor="ch" refForName="comp1"/>
          <dgm:constr type="b" for="ch" forName="comp2" refType="b" refFor="ch" refForName="comp1"/>
          <dgm:constr type="w" for="ch" forName="comp3" refType="w" fact="0.6"/>
          <dgm:constr type="h" for="ch" forName="comp3" refType="w" refFor="ch" refForName="comp3"/>
          <dgm:constr type="ctrX" for="ch" forName="comp3" refType="ctrX" refFor="ch" refForName="comp1"/>
          <dgm:constr type="b" for="ch" forName="comp3" refType="b" refFor="ch" refForName="comp1"/>
          <dgm:constr type="w" for="ch" forName="comp4" refType="w" fact="0.4"/>
          <dgm:constr type="h" for="ch" forName="comp4" refType="w" refFor="ch" refForName="comp4"/>
          <dgm:constr type="ctrX" for="ch" forName="comp4" refType="ctrX" refFor="ch" refForName="comp1"/>
          <dgm:constr type="b" for="ch" forName="comp4" refType="b" refFor="ch" refForName="comp1"/>
          <dgm:constr type="primFontSz" for="des" ptType="node" op="equ" val="65"/>
        </dgm:constrLst>
      </dgm:if>
      <dgm:else name="Name4">
        <dgm:constrLst>
          <dgm:constr type="w" for="ch" forName="comp1" refType="w"/>
          <dgm:constr type="h" for="ch" forName="comp1" refType="w" refFor="ch" refForName="comp1"/>
          <dgm:constr type="w" for="ch" forName="comp2" refType="w" fact="0.85"/>
          <dgm:constr type="h" for="ch" forName="comp2" refType="w" refFor="ch" refForName="comp2"/>
          <dgm:constr type="ctrX" for="ch" forName="comp2" refType="ctrX" refFor="ch" refForName="comp1"/>
          <dgm:constr type="b" for="ch" forName="comp2" refType="b" refFor="ch" refForName="comp1"/>
          <dgm:constr type="w" for="ch" forName="comp3" refType="w" fact="0.7"/>
          <dgm:constr type="h" for="ch" forName="comp3" refType="w" refFor="ch" refForName="comp3"/>
          <dgm:constr type="ctrX" for="ch" forName="comp3" refType="ctrX" refFor="ch" refForName="comp1"/>
          <dgm:constr type="b" for="ch" forName="comp3" refType="b" refFor="ch" refForName="comp1"/>
          <dgm:constr type="w" for="ch" forName="comp4" refType="w" fact="0.55"/>
          <dgm:constr type="h" for="ch" forName="comp4" refType="w" refFor="ch" refForName="comp4"/>
          <dgm:constr type="ctrX" for="ch" forName="comp4" refType="ctrX" refFor="ch" refForName="comp1"/>
          <dgm:constr type="b" for="ch" forName="comp4" refType="b" refFor="ch" refForName="comp1"/>
          <dgm:constr type="w" for="ch" forName="comp5" refType="w" fact="0.4"/>
          <dgm:constr type="h" for="ch" forName="comp5" refType="w" refFor="ch" refForName="comp5"/>
          <dgm:constr type="ctrX" for="ch" forName="comp5" refType="ctrX" refFor="ch" refForName="comp1"/>
          <dgm:constr type="b" for="ch" forName="comp5" refType="b" refFor="ch" refForName="comp1"/>
          <dgm:constr type="w" for="ch" forName="comp6" refType="w" fact="0.25"/>
          <dgm:constr type="h" for="ch" forName="comp6" refType="w" refFor="ch" refForName="comp6"/>
          <dgm:constr type="ctrX" for="ch" forName="comp6" refType="ctrX" refFor="ch" refForName="comp1"/>
          <dgm:constr type="b" for="ch" forName="comp6" refType="b" refFor="ch" refForName="comp1"/>
          <dgm:constr type="w" for="ch" forName="comp7" refType="w" fact="0.15"/>
          <dgm:constr type="h" for="ch" forName="comp7" refType="w" refFor="ch" refForName="comp7"/>
          <dgm:constr type="ctrX" for="ch" forName="comp7" refType="ctrX" refFor="ch" refForName="comp1"/>
          <dgm:constr type="b" for="ch" forName="comp7" refType="b" refFor="ch" refForName="comp1"/>
          <dgm:constr type="primFontSz" for="des" ptType="node" op="equ" val="65"/>
        </dgm:constrLst>
      </dgm:else>
    </dgm:choose>
    <dgm:ruleLst/>
    <dgm:choose name="Name5">
      <dgm:if name="Name6" axis="ch" ptType="node" func="cnt" op="gte" val="1">
        <dgm:layoutNode name="comp1">
          <dgm:alg type="composite"/>
          <dgm:shape xmlns:r="http://schemas.openxmlformats.org/officeDocument/2006/relationships" r:blip="">
            <dgm:adjLst/>
          </dgm:shape>
          <dgm:presOf/>
          <dgm:choose name="Name7">
            <dgm:if name="Name8" axis="ch" ptType="node" func="cnt" op="equ" val="1">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5"/>
                <dgm:constr type="w" for="ch" forName="c1text" refType="w" refFor="ch" refForName="circle1" fact="0.70711"/>
                <dgm:constr type="h" for="ch" forName="c1text" refType="h" refFor="ch" refForName="circle1" fact="0.5"/>
              </dgm:constrLst>
            </dgm:if>
            <dgm:if name="Name9" axis="ch" ptType="node" func="cnt" op="equ" val="2">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6"/>
                <dgm:constr type="w" for="ch" forName="c1text" refType="w" refFor="ch" refForName="circle1" fact="0.525"/>
                <dgm:constr type="h" for="ch" forName="c1text" refType="h" refFor="ch" refForName="circle1" fact="0.17"/>
              </dgm:constrLst>
            </dgm:if>
            <dgm:if name="Name10" axis="ch" ptType="node" func="cnt" op="equ" val="3">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25"/>
                <dgm:constr type="w" for="ch" forName="c1text" refType="w" refFor="ch" refForName="circle1" fact="0.3495"/>
                <dgm:constr type="h" for="ch" forName="c1text" refType="h" refFor="ch" refForName="circle1" fact="0.15"/>
              </dgm:constrLst>
            </dgm:if>
            <dgm:if name="Name11" axis="ch" ptType="node" func="cnt" op="equ" val="4">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25"/>
                <dgm:constr type="w" for="ch" forName="c1text" refType="w" refFor="ch" refForName="circle1" fact="0.2796"/>
                <dgm:constr type="h" for="ch" forName="c1text" refType="h" refFor="ch" refForName="circle1" fact="0.15"/>
              </dgm:constrLst>
            </dgm:if>
            <dgm:if name="Name12" axis="ch" ptType="node" func="cnt" op="gte" val="5">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
                <dgm:constr type="w" for="ch" forName="c1text" refType="w" refFor="ch" refForName="circle1" fact="0.375"/>
                <dgm:constr type="h" for="ch" forName="c1text" refType="h" refFor="ch" refForName="circle1" fact="0.1"/>
              </dgm:constrLst>
            </dgm:if>
            <dgm:else name="Name13"/>
          </dgm:choose>
          <dgm:ruleLst/>
          <dgm:layoutNode name="circle1" styleLbl="node1">
            <dgm:alg type="sp"/>
            <dgm:shape xmlns:r="http://schemas.openxmlformats.org/officeDocument/2006/relationships" type="ellipse" r:blip="">
              <dgm:adjLst/>
            </dgm:shape>
            <dgm:presOf axis="ch desOrSelf" ptType="node node" st="1 1" cnt="1 0"/>
            <dgm:constrLst>
              <dgm:constr type="h" refType="w"/>
            </dgm:constrLst>
            <dgm:ruleLst/>
          </dgm:layoutNode>
          <dgm:layoutNode name="c1text">
            <dgm:varLst>
              <dgm:bulletEnabled val="1"/>
            </dgm:varLst>
            <dgm:alg type="tx"/>
            <dgm:shape xmlns:r="http://schemas.openxmlformats.org/officeDocument/2006/relationships" type="rect" r:blip="" hideGeom="1">
              <dgm:adjLst/>
            </dgm:shape>
            <dgm:presOf axis="ch desOrSelf" ptType="node node" st="1 1" cnt="1 0"/>
            <dgm:constrLst/>
            <dgm:ruleLst>
              <dgm:rule type="primFontSz" val="5" fact="NaN" max="NaN"/>
            </dgm:ruleLst>
          </dgm:layoutNode>
        </dgm:layoutNode>
      </dgm:if>
      <dgm:else name="Name14"/>
    </dgm:choose>
    <dgm:choose name="Name15">
      <dgm:if name="Name16" axis="ch" ptType="node" func="cnt" op="gte" val="2">
        <dgm:layoutNode name="comp2">
          <dgm:alg type="composite"/>
          <dgm:shape xmlns:r="http://schemas.openxmlformats.org/officeDocument/2006/relationships" r:blip="">
            <dgm:adjLst/>
          </dgm:shape>
          <dgm:presOf/>
          <dgm:choose name="Name17">
            <dgm:if name="Name18" axis="ch" ptType="node" func="cnt" op="equ" val="2">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5"/>
                <dgm:constr type="w" for="ch" forName="c2text" refType="w" refFor="ch" refForName="circle2" fact="0.70711"/>
                <dgm:constr type="h" for="ch" forName="c2text" refType="h" refFor="ch" refForName="circle2" fact="0.5"/>
              </dgm:constrLst>
            </dgm:if>
            <dgm:if name="Name19" axis="ch" ptType="node" func="cnt" op="equ" val="3">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5625"/>
                <dgm:constr type="w" for="ch" forName="c2text" refType="w" refFor="ch" refForName="circle2" fact="0.466"/>
                <dgm:constr type="h" for="ch" forName="c2text" refType="h" refFor="ch" refForName="circle2" fact="0.1875"/>
              </dgm:constrLst>
            </dgm:if>
            <dgm:if name="Name20" axis="ch" ptType="node" func="cnt" op="equ" val="4">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5"/>
                <dgm:constr type="w" for="ch" forName="c2text" refType="w" refFor="ch" refForName="circle2" fact="0.3495"/>
                <dgm:constr type="h" for="ch" forName="c2text" refType="h" refFor="ch" refForName="circle2" fact="0.18"/>
              </dgm:constrLst>
            </dgm:if>
            <dgm:if name="Name21" axis="ch" ptType="node" func="cnt" op="gte" val="5">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15"/>
                <dgm:constr type="w" for="ch" forName="c2text" refType="w" refFor="ch" refForName="circle2" fact="0.43125"/>
                <dgm:constr type="h" for="ch" forName="c2text" refType="h" refFor="ch" refForName="circle2" fact="0.115"/>
              </dgm:constrLst>
            </dgm:if>
            <dgm:else name="Name22"/>
          </dgm:choose>
          <dgm:ruleLst/>
          <dgm:layoutNode name="circle2" styleLbl="node1">
            <dgm:alg type="sp"/>
            <dgm:shape xmlns:r="http://schemas.openxmlformats.org/officeDocument/2006/relationships" type="ellipse" r:blip="">
              <dgm:adjLst/>
            </dgm:shape>
            <dgm:presOf axis="ch desOrSelf" ptType="node node" st="2 1" cnt="1 0"/>
            <dgm:constrLst>
              <dgm:constr type="h" refType="w"/>
            </dgm:constrLst>
            <dgm:ruleLst/>
          </dgm:layoutNode>
          <dgm:layoutNode name="c2text">
            <dgm:varLst>
              <dgm:bulletEnabled val="1"/>
            </dgm:varLst>
            <dgm:alg type="tx"/>
            <dgm:shape xmlns:r="http://schemas.openxmlformats.org/officeDocument/2006/relationships" type="rect" r:blip="" hideGeom="1">
              <dgm:adjLst/>
            </dgm:shape>
            <dgm:presOf axis="ch desOrSelf" ptType="node node" st="2 1" cnt="1 0"/>
            <dgm:constrLst/>
            <dgm:ruleLst>
              <dgm:rule type="primFontSz" val="5" fact="NaN" max="NaN"/>
            </dgm:ruleLst>
          </dgm:layoutNode>
        </dgm:layoutNode>
      </dgm:if>
      <dgm:else name="Name23"/>
    </dgm:choose>
    <dgm:choose name="Name24">
      <dgm:if name="Name25" axis="ch" ptType="node" func="cnt" op="gte" val="3">
        <dgm:layoutNode name="comp3">
          <dgm:alg type="composite"/>
          <dgm:shape xmlns:r="http://schemas.openxmlformats.org/officeDocument/2006/relationships" r:blip="">
            <dgm:adjLst/>
          </dgm:shape>
          <dgm:presOf/>
          <dgm:choose name="Name26">
            <dgm:if name="Name27" axis="ch" ptType="node" func="cnt" op="equ" val="3">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5"/>
                <dgm:constr type="w" for="ch" forName="c3text" refType="w" refFor="ch" refForName="circle3" fact="0.70711"/>
                <dgm:constr type="h" for="ch" forName="c3text" refType="h" refFor="ch" refForName="circle3" fact="0.5"/>
              </dgm:constrLst>
            </dgm:if>
            <dgm:if name="Name28" axis="ch" ptType="node" func="cnt" op="equ" val="4">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1875"/>
                <dgm:constr type="w" for="ch" forName="c3text" refType="w" refFor="ch" refForName="circle3" fact="0.466"/>
                <dgm:constr type="h" for="ch" forName="c3text" refType="h" refFor="ch" refForName="circle3" fact="0.225"/>
              </dgm:constrLst>
            </dgm:if>
            <dgm:if name="Name29" axis="ch" ptType="node" func="cnt" op="gte" val="5">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138"/>
                <dgm:constr type="w" for="ch" forName="c3text" refType="w" refFor="ch" refForName="circle3" fact="0.5175"/>
                <dgm:constr type="h" for="ch" forName="c3text" refType="h" refFor="ch" refForName="circle3" fact="0.138"/>
              </dgm:constrLst>
            </dgm:if>
            <dgm:else name="Name30"/>
          </dgm:choose>
          <dgm:ruleLst/>
          <dgm:layoutNode name="circle3" styleLbl="node1">
            <dgm:alg type="sp"/>
            <dgm:shape xmlns:r="http://schemas.openxmlformats.org/officeDocument/2006/relationships" type="ellipse" r:blip="">
              <dgm:adjLst/>
            </dgm:shape>
            <dgm:presOf axis="ch desOrSelf" ptType="node node" st="3 1" cnt="1 0"/>
            <dgm:constrLst>
              <dgm:constr type="h" refType="w"/>
            </dgm:constrLst>
            <dgm:ruleLst/>
          </dgm:layoutNode>
          <dgm:layoutNode name="c3text">
            <dgm:varLst>
              <dgm:bulletEnabled val="1"/>
            </dgm:varLst>
            <dgm:alg type="tx"/>
            <dgm:shape xmlns:r="http://schemas.openxmlformats.org/officeDocument/2006/relationships" type="rect" r:blip="" hideGeom="1">
              <dgm:adjLst/>
            </dgm:shape>
            <dgm:presOf axis="ch desOrSelf" ptType="node node" st="3 1" cnt="1 0"/>
            <dgm:constrLst/>
            <dgm:ruleLst>
              <dgm:rule type="primFontSz" val="5" fact="NaN" max="NaN"/>
            </dgm:ruleLst>
          </dgm:layoutNode>
        </dgm:layoutNode>
      </dgm:if>
      <dgm:else name="Name31"/>
    </dgm:choose>
    <dgm:choose name="Name32">
      <dgm:if name="Name33" axis="ch" ptType="node" func="cnt" op="gte" val="4">
        <dgm:layoutNode name="comp4">
          <dgm:alg type="composite"/>
          <dgm:shape xmlns:r="http://schemas.openxmlformats.org/officeDocument/2006/relationships" r:blip="">
            <dgm:adjLst/>
          </dgm:shape>
          <dgm:presOf/>
          <dgm:choose name="Name34">
            <dgm:if name="Name35" axis="ch" ptType="node" func="cnt" op="equ" val="4">
              <dgm:constrLst>
                <dgm:constr type="w" for="ch" forName="circle4" refType="w"/>
                <dgm:constr type="h" for="ch" forName="circle4" refType="h"/>
                <dgm:constr type="ctrX" for="ch" forName="circle4" refType="w" fact="0.5"/>
                <dgm:constr type="ctrY" for="ch" forName="circle4" refType="h" fact="0.5"/>
                <dgm:constr type="ctrX" for="ch" forName="c4text" refType="w" fact="0.5"/>
                <dgm:constr type="ctrY" for="ch" forName="c4text" refType="h" fact="0.5"/>
                <dgm:constr type="w" for="ch" forName="c4text" refType="w" refFor="ch" refForName="circle4" fact="0.70711"/>
                <dgm:constr type="h" for="ch" forName="c4text" refType="h" refFor="ch" refForName="circle4" fact="0.5"/>
              </dgm:constrLst>
            </dgm:if>
            <dgm:if name="Name36" axis="ch" ptType="node" func="cnt" op="gte" val="5">
              <dgm:constrLst>
                <dgm:constr type="w" for="ch" forName="circle4" refType="w"/>
                <dgm:constr type="h" for="ch" forName="circle4" refType="h"/>
                <dgm:constr type="ctrX" for="ch" forName="circle4" refType="w" fact="0.5"/>
                <dgm:constr type="ctrY" for="ch" forName="circle4" refType="h" fact="0.5"/>
                <dgm:constr type="ctrX" for="ch" forName="c4text" refType="w" fact="0.5"/>
                <dgm:constr type="ctrY" for="ch" forName="c4text" refType="h" fact="0.18"/>
                <dgm:constr type="w" for="ch" forName="c4text" refType="w" refFor="ch" refForName="circle4" fact="0.54"/>
                <dgm:constr type="h" for="ch" forName="c4text" refType="h" refFor="ch" refForName="circle4" fact="0.18"/>
              </dgm:constrLst>
            </dgm:if>
            <dgm:else name="Name37"/>
          </dgm:choose>
          <dgm:ruleLst/>
          <dgm:layoutNode name="circle4" styleLbl="node1">
            <dgm:alg type="sp"/>
            <dgm:shape xmlns:r="http://schemas.openxmlformats.org/officeDocument/2006/relationships" type="ellipse" r:blip="">
              <dgm:adjLst/>
            </dgm:shape>
            <dgm:presOf axis="ch desOrSelf" ptType="node node" st="4 1" cnt="1 0"/>
            <dgm:constrLst>
              <dgm:constr type="h" refType="w"/>
            </dgm:constrLst>
            <dgm:ruleLst/>
          </dgm:layoutNode>
          <dgm:layoutNode name="c4text">
            <dgm:varLst>
              <dgm:bulletEnabled val="1"/>
            </dgm:varLst>
            <dgm:alg type="tx"/>
            <dgm:shape xmlns:r="http://schemas.openxmlformats.org/officeDocument/2006/relationships" type="rect" r:blip="" hideGeom="1">
              <dgm:adjLst/>
            </dgm:shape>
            <dgm:presOf axis="ch desOrSelf" ptType="node node" st="4 1" cnt="1 0"/>
            <dgm:constrLst/>
            <dgm:ruleLst>
              <dgm:rule type="primFontSz" val="5" fact="NaN" max="NaN"/>
            </dgm:ruleLst>
          </dgm:layoutNode>
        </dgm:layoutNode>
      </dgm:if>
      <dgm:else name="Name38"/>
    </dgm:choose>
    <dgm:choose name="Name39">
      <dgm:if name="Name40" axis="ch" ptType="node" func="cnt" op="gte" val="5">
        <dgm:layoutNode name="comp5">
          <dgm:alg type="composite"/>
          <dgm:shape xmlns:r="http://schemas.openxmlformats.org/officeDocument/2006/relationships" r:blip="">
            <dgm:adjLst/>
          </dgm:shape>
          <dgm:presOf/>
          <dgm:choose name="Name41">
            <dgm:if name="Name42" axis="ch" ptType="node" func="cnt" op="equ" val="5">
              <dgm:constrLst>
                <dgm:constr type="w" for="ch" forName="circle5" refType="w"/>
                <dgm:constr type="h" for="ch" forName="circle5" refType="h"/>
                <dgm:constr type="ctrX" for="ch" forName="circle5" refType="w" fact="0.5"/>
                <dgm:constr type="ctrY" for="ch" forName="circle5" refType="h" fact="0.5"/>
                <dgm:constr type="ctrX" for="ch" forName="c5text" refType="w" fact="0.5"/>
                <dgm:constr type="ctrY" for="ch" forName="c5text" refType="h" fact="0.5"/>
                <dgm:constr type="w" for="ch" forName="c5text" refType="w" refFor="ch" refForName="circle5" fact="0.70711"/>
                <dgm:constr type="h" for="ch" forName="c5text" refType="h" refFor="ch" refForName="circle5" fact="0.5"/>
              </dgm:constrLst>
            </dgm:if>
            <dgm:if name="Name43" axis="ch" ptType="node" func="cnt" op="gte" val="6">
              <dgm:constrLst>
                <dgm:constr type="w" for="ch" forName="circle5" refType="w"/>
                <dgm:constr type="h" for="ch" forName="circle5" refType="h"/>
                <dgm:constr type="ctrX" for="ch" forName="circle5" refType="w" fact="0.5"/>
                <dgm:constr type="ctrY" for="ch" forName="circle5" refType="h" fact="0.5"/>
                <dgm:constr type="ctrX" for="ch" forName="c5text" refType="w" fact="0.5"/>
                <dgm:constr type="ctrY" for="ch" forName="c5text" refType="h" fact="0.25"/>
                <dgm:constr type="w" for="ch" forName="c5text" refType="w" refFor="ch" refForName="circle5" fact="0.65"/>
                <dgm:constr type="h" for="ch" forName="c5text" refType="h" refFor="ch" refForName="circle5" fact="0.25"/>
              </dgm:constrLst>
            </dgm:if>
            <dgm:else name="Name44"/>
          </dgm:choose>
          <dgm:ruleLst/>
          <dgm:layoutNode name="circle5" styleLbl="node1">
            <dgm:alg type="sp"/>
            <dgm:shape xmlns:r="http://schemas.openxmlformats.org/officeDocument/2006/relationships" type="ellipse" r:blip="">
              <dgm:adjLst/>
            </dgm:shape>
            <dgm:presOf axis="ch desOrSelf" ptType="node node" st="5 1" cnt="1 0"/>
            <dgm:constrLst>
              <dgm:constr type="h" refType="w"/>
            </dgm:constrLst>
            <dgm:ruleLst/>
          </dgm:layoutNode>
          <dgm:layoutNode name="c5text">
            <dgm:varLst>
              <dgm:bulletEnabled val="1"/>
            </dgm:varLst>
            <dgm:alg type="tx"/>
            <dgm:shape xmlns:r="http://schemas.openxmlformats.org/officeDocument/2006/relationships" type="rect" r:blip="" hideGeom="1">
              <dgm:adjLst/>
            </dgm:shape>
            <dgm:presOf axis="ch desOrSelf" ptType="node node" st="5 1" cnt="1 0"/>
            <dgm:constrLst/>
            <dgm:ruleLst>
              <dgm:rule type="primFontSz" val="5" fact="NaN" max="NaN"/>
            </dgm:ruleLst>
          </dgm:layoutNode>
        </dgm:layoutNode>
      </dgm:if>
      <dgm:else name="Name45"/>
    </dgm:choose>
    <dgm:choose name="Name46">
      <dgm:if name="Name47" axis="ch" ptType="node" func="cnt" op="gte" val="6">
        <dgm:layoutNode name="comp6">
          <dgm:alg type="composite"/>
          <dgm:shape xmlns:r="http://schemas.openxmlformats.org/officeDocument/2006/relationships" r:blip="">
            <dgm:adjLst/>
          </dgm:shape>
          <dgm:presOf/>
          <dgm:choose name="Name48">
            <dgm:if name="Name49" axis="ch" ptType="node" func="cnt" op="equ" val="6">
              <dgm:constrLst>
                <dgm:constr type="w" for="ch" forName="circle6" refType="w"/>
                <dgm:constr type="h" for="ch" forName="circle6" refType="h"/>
                <dgm:constr type="ctrX" for="ch" forName="circle6" refType="w" fact="0.5"/>
                <dgm:constr type="ctrY" for="ch" forName="circle6" refType="h" fact="0.5"/>
                <dgm:constr type="ctrX" for="ch" forName="c6text" refType="w" fact="0.5"/>
                <dgm:constr type="ctrY" for="ch" forName="c6text" refType="h" fact="0.5"/>
                <dgm:constr type="w" for="ch" forName="c6text" refType="w" refFor="ch" refForName="circle6" fact="0.70711"/>
                <dgm:constr type="h" for="ch" forName="c6text" refType="h" refFor="ch" refForName="circle6" fact="0.5"/>
              </dgm:constrLst>
            </dgm:if>
            <dgm:if name="Name50" axis="ch" ptType="node" func="cnt" op="gte" val="7">
              <dgm:constrLst>
                <dgm:constr type="w" for="ch" forName="circle6" refType="w"/>
                <dgm:constr type="h" for="ch" forName="circle6" refType="h"/>
                <dgm:constr type="ctrX" for="ch" forName="circle6" refType="w" fact="0.5"/>
                <dgm:constr type="ctrY" for="ch" forName="circle6" refType="h" fact="0.5"/>
                <dgm:constr type="ctrX" for="ch" forName="c6text" refType="w" fact="0.5"/>
                <dgm:constr type="ctrY" for="ch" forName="c6text" refType="h" fact="0.27"/>
                <dgm:constr type="w" for="ch" forName="c6text" refType="w" refFor="ch" refForName="circle6" fact="0.68"/>
                <dgm:constr type="h" for="ch" forName="c6text" refType="h" refFor="ch" refForName="circle6" fact="0.241"/>
              </dgm:constrLst>
            </dgm:if>
            <dgm:else name="Name51"/>
          </dgm:choose>
          <dgm:ruleLst/>
          <dgm:layoutNode name="circle6" styleLbl="node1">
            <dgm:alg type="sp"/>
            <dgm:shape xmlns:r="http://schemas.openxmlformats.org/officeDocument/2006/relationships" type="ellipse" r:blip="">
              <dgm:adjLst/>
            </dgm:shape>
            <dgm:presOf axis="ch desOrSelf" ptType="node node" st="6 1" cnt="1 0"/>
            <dgm:constrLst>
              <dgm:constr type="h" refType="w"/>
            </dgm:constrLst>
            <dgm:ruleLst/>
          </dgm:layoutNode>
          <dgm:layoutNode name="c6text">
            <dgm:varLst>
              <dgm:bulletEnabled val="1"/>
            </dgm:varLst>
            <dgm:alg type="tx"/>
            <dgm:shape xmlns:r="http://schemas.openxmlformats.org/officeDocument/2006/relationships" type="rect" r:blip="" hideGeom="1">
              <dgm:adjLst/>
            </dgm:shape>
            <dgm:presOf axis="ch desOrSelf" ptType="node node" st="6 1" cnt="1 0"/>
            <dgm:constrLst/>
            <dgm:ruleLst>
              <dgm:rule type="primFontSz" val="5" fact="NaN" max="NaN"/>
            </dgm:ruleLst>
          </dgm:layoutNode>
        </dgm:layoutNode>
      </dgm:if>
      <dgm:else name="Name52"/>
    </dgm:choose>
    <dgm:choose name="Name53">
      <dgm:if name="Name54" axis="ch" ptType="node" func="cnt" op="gte" val="7">
        <dgm:layoutNode name="comp7">
          <dgm:alg type="composite"/>
          <dgm:shape xmlns:r="http://schemas.openxmlformats.org/officeDocument/2006/relationships" r:blip="">
            <dgm:adjLst/>
          </dgm:shape>
          <dgm:presOf/>
          <dgm:constrLst>
            <dgm:constr type="w" for="ch" forName="circle7" refType="w"/>
            <dgm:constr type="h" for="ch" forName="circle7" refType="h"/>
            <dgm:constr type="ctrX" for="ch" forName="circle7" refType="w" fact="0.5"/>
            <dgm:constr type="ctrY" for="ch" forName="circle7" refType="h" fact="0.5"/>
            <dgm:constr type="ctrX" for="ch" forName="c7text" refType="w" fact="0.5"/>
            <dgm:constr type="ctrY" for="ch" forName="c7text" refType="h" fact="0.5"/>
            <dgm:constr type="w" for="ch" forName="c7text" refType="w" refFor="ch" refForName="circle7" fact="0.70711"/>
            <dgm:constr type="h" for="ch" forName="c7text" refType="h" refFor="ch" refForName="circle7" fact="0.5"/>
          </dgm:constrLst>
          <dgm:ruleLst/>
          <dgm:layoutNode name="circle7" styleLbl="node1">
            <dgm:alg type="sp"/>
            <dgm:shape xmlns:r="http://schemas.openxmlformats.org/officeDocument/2006/relationships" type="ellipse" r:blip="">
              <dgm:adjLst/>
            </dgm:shape>
            <dgm:presOf axis="ch desOrSelf" ptType="node node" st="7 1" cnt="1 0"/>
            <dgm:constrLst>
              <dgm:constr type="h" refType="w"/>
            </dgm:constrLst>
            <dgm:ruleLst/>
          </dgm:layoutNode>
          <dgm:layoutNode name="c7text">
            <dgm:varLst>
              <dgm:bulletEnabled val="1"/>
            </dgm:varLst>
            <dgm:alg type="tx"/>
            <dgm:shape xmlns:r="http://schemas.openxmlformats.org/officeDocument/2006/relationships" type="rect" r:blip="" hideGeom="1">
              <dgm:adjLst/>
            </dgm:shape>
            <dgm:presOf axis="ch desOrSelf" ptType="node node" st="7 1" cnt="1 0"/>
            <dgm:constrLst/>
            <dgm:ruleLst>
              <dgm:rule type="primFontSz" val="5" fact="NaN" max="NaN"/>
            </dgm:ruleLst>
          </dgm:layoutNode>
        </dgm:layoutNode>
      </dgm:if>
      <dgm:else name="Name55"/>
    </dgm:choose>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pList1">
  <dgm:title val=""/>
  <dgm:desc val=""/>
  <dgm:catLst>
    <dgm:cat type="list" pri="2000"/>
    <dgm:cat type="picture" pri="2500"/>
    <dgm:cat type="pictureconvert" pri="25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pList1">
  <dgm:title val=""/>
  <dgm:desc val=""/>
  <dgm:catLst>
    <dgm:cat type="list" pri="2000"/>
    <dgm:cat type="picture" pri="2500"/>
    <dgm:cat type="pictureconvert" pri="25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5D99F77-86AA-4DA4-8FAD-6D52F0F76FAF}" type="datetimeFigureOut">
              <a:rPr lang="en-GB" smtClean="0"/>
              <a:t>22/05/2023</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39D881BB-AA33-4E33-A8D4-3DE18B575DE8}" type="slidenum">
              <a:rPr lang="en-GB" smtClean="0"/>
              <a:t>‹#›</a:t>
            </a:fld>
            <a:endParaRPr lang="en-GB"/>
          </a:p>
        </p:txBody>
      </p:sp>
    </p:spTree>
    <p:extLst>
      <p:ext uri="{BB962C8B-B14F-4D97-AF65-F5344CB8AC3E}">
        <p14:creationId xmlns:p14="http://schemas.microsoft.com/office/powerpoint/2010/main" val="1691044237"/>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B92784D-ED53-4E9B-B179-FE8AA48110AD}" type="datetimeFigureOut">
              <a:rPr lang="en-GB" smtClean="0"/>
              <a:t>22/05/2023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28007BC-5629-41CB-B76F-2C4EF9F317FD}" type="slidenum">
              <a:rPr lang="en-GB" smtClean="0"/>
              <a:t>‹#›</a:t>
            </a:fld>
            <a:endParaRPr lang="en-GB"/>
          </a:p>
        </p:txBody>
      </p:sp>
    </p:spTree>
    <p:extLst>
      <p:ext uri="{BB962C8B-B14F-4D97-AF65-F5344CB8AC3E}">
        <p14:creationId xmlns:p14="http://schemas.microsoft.com/office/powerpoint/2010/main" val="3384351793"/>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Objectives: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9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342900" marR="0" lvl="0" indent="-342900" algn="l" defTabSz="914400" rtl="0" eaLnBrk="1" fontAlgn="auto" latinLnBrk="0" hangingPunct="1">
              <a:lnSpc>
                <a:spcPct val="100000"/>
              </a:lnSpc>
              <a:spcBef>
                <a:spcPts val="0"/>
              </a:spcBef>
              <a:spcAft>
                <a:spcPts val="0"/>
              </a:spcAft>
              <a:buClrTx/>
              <a:buSzTx/>
              <a:buFont typeface="+mj-lt"/>
              <a:buAutoNum type="arabicPeriod"/>
              <a:tabLst>
                <a:tab pos="457200" algn="l"/>
              </a:tabLst>
              <a:defRPr/>
            </a:pPr>
            <a:r>
              <a:rPr kumimoji="0" lang="en-GB" sz="1200" b="1"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mn-cs"/>
              </a:rPr>
              <a:t>State</a:t>
            </a:r>
            <a:r>
              <a:rPr kumimoji="0" lang="en-GB" sz="12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mn-cs"/>
              </a:rPr>
              <a:t> the CoP definition of ‘missing’</a:t>
            </a:r>
            <a:endParaRPr kumimoji="0" lang="en-AS" sz="12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endParaRPr>
          </a:p>
          <a:p>
            <a:pPr marL="342900" marR="0" lvl="0" indent="-342900" algn="l" defTabSz="914400" rtl="0" eaLnBrk="1" fontAlgn="auto" latinLnBrk="0" hangingPunct="1">
              <a:lnSpc>
                <a:spcPct val="100000"/>
              </a:lnSpc>
              <a:spcBef>
                <a:spcPts val="0"/>
              </a:spcBef>
              <a:spcAft>
                <a:spcPts val="0"/>
              </a:spcAft>
              <a:buClrTx/>
              <a:buSzTx/>
              <a:buFont typeface="+mj-lt"/>
              <a:buAutoNum type="arabicPeriod"/>
              <a:tabLst>
                <a:tab pos="457200" algn="l"/>
              </a:tabLst>
              <a:defRPr/>
            </a:pPr>
            <a:r>
              <a:rPr kumimoji="0" lang="en-GB" sz="1200" b="1"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mn-cs"/>
              </a:rPr>
              <a:t>State </a:t>
            </a:r>
            <a:r>
              <a:rPr kumimoji="0" lang="en-GB" sz="12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mn-cs"/>
              </a:rPr>
              <a:t>the risk gradings of missing persons</a:t>
            </a:r>
            <a:endParaRPr kumimoji="0" lang="en-AS" sz="12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endParaRPr>
          </a:p>
          <a:p>
            <a:pPr marL="342900" marR="0" lvl="0" indent="-342900" algn="l" defTabSz="914400" rtl="0" eaLnBrk="1" fontAlgn="auto" latinLnBrk="0" hangingPunct="1">
              <a:lnSpc>
                <a:spcPct val="100000"/>
              </a:lnSpc>
              <a:spcBef>
                <a:spcPts val="0"/>
              </a:spcBef>
              <a:spcAft>
                <a:spcPts val="0"/>
              </a:spcAft>
              <a:buClrTx/>
              <a:buSzTx/>
              <a:buFont typeface="+mj-lt"/>
              <a:buAutoNum type="arabicPeriod"/>
              <a:tabLst>
                <a:tab pos="457200" algn="l"/>
              </a:tabLst>
              <a:defRPr/>
            </a:pPr>
            <a:r>
              <a:rPr kumimoji="0" lang="en-GB" sz="1200" b="1"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mn-cs"/>
              </a:rPr>
              <a:t>Specify</a:t>
            </a:r>
            <a:r>
              <a:rPr kumimoji="0" lang="en-GB" sz="12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mn-cs"/>
              </a:rPr>
              <a:t> the considerations when responding to missing person incidents</a:t>
            </a:r>
            <a:endParaRPr kumimoji="0" lang="en-AS" sz="12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endParaRPr>
          </a:p>
          <a:p>
            <a:pPr marL="342900" marR="0" lvl="0" indent="-342900" algn="l" defTabSz="914400" rtl="0" eaLnBrk="1" fontAlgn="auto" latinLnBrk="0" hangingPunct="1">
              <a:lnSpc>
                <a:spcPct val="100000"/>
              </a:lnSpc>
              <a:spcBef>
                <a:spcPts val="0"/>
              </a:spcBef>
              <a:spcAft>
                <a:spcPts val="0"/>
              </a:spcAft>
              <a:buClrTx/>
              <a:buSzTx/>
              <a:buFont typeface="+mj-lt"/>
              <a:buAutoNum type="arabicPeriod"/>
              <a:tabLst>
                <a:tab pos="457200" algn="l"/>
              </a:tabLst>
              <a:defRPr/>
            </a:pPr>
            <a:r>
              <a:rPr kumimoji="0" lang="en-GB" sz="1200" b="1"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mn-cs"/>
              </a:rPr>
              <a:t>Explain </a:t>
            </a:r>
            <a:r>
              <a:rPr kumimoji="0" lang="en-GB" sz="12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mn-cs"/>
              </a:rPr>
              <a:t>the importance of missing person return/debrief interviews</a:t>
            </a:r>
            <a:endParaRPr kumimoji="0" lang="en-AS" sz="12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endParaRPr>
          </a:p>
          <a:p>
            <a:endParaRPr lang="en-GB" dirty="0"/>
          </a:p>
        </p:txBody>
      </p:sp>
      <p:sp>
        <p:nvSpPr>
          <p:cNvPr id="4" name="Slide Number Placeholder 3"/>
          <p:cNvSpPr>
            <a:spLocks noGrp="1"/>
          </p:cNvSpPr>
          <p:nvPr>
            <p:ph type="sldNum" sz="quarter" idx="5"/>
          </p:nvPr>
        </p:nvSpPr>
        <p:spPr/>
        <p:txBody>
          <a:bodyPr/>
          <a:lstStyle/>
          <a:p>
            <a:fld id="{428007BC-5629-41CB-B76F-2C4EF9F317FD}" type="slidenum">
              <a:rPr lang="en-GB" smtClean="0"/>
              <a:t>1</a:t>
            </a:fld>
            <a:endParaRPr lang="en-GB"/>
          </a:p>
        </p:txBody>
      </p:sp>
    </p:spTree>
    <p:extLst>
      <p:ext uri="{BB962C8B-B14F-4D97-AF65-F5344CB8AC3E}">
        <p14:creationId xmlns:p14="http://schemas.microsoft.com/office/powerpoint/2010/main" val="25770083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1" dirty="0">
                <a:solidFill>
                  <a:srgbClr val="FF0000"/>
                </a:solidFill>
                <a:effectLst/>
                <a:latin typeface="Calibri" panose="020F0502020204030204" pitchFamily="34" charset="0"/>
                <a:ea typeface="Times New Roman" panose="02020603050405020304" pitchFamily="18" charset="0"/>
              </a:rPr>
              <a:t>QTS</a:t>
            </a:r>
            <a:endParaRPr lang="en-AS" sz="1800" dirty="0">
              <a:effectLst/>
              <a:latin typeface="Times New Roman" panose="02020603050405020304" pitchFamily="18" charset="0"/>
              <a:ea typeface="Times New Roman" panose="02020603050405020304" pitchFamily="18" charset="0"/>
            </a:endParaRPr>
          </a:p>
          <a:p>
            <a:r>
              <a:rPr lang="en-GB" sz="1800" b="1" dirty="0">
                <a:effectLst/>
                <a:latin typeface="Calibri" panose="020F0502020204030204" pitchFamily="34" charset="0"/>
                <a:ea typeface="Times New Roman" panose="02020603050405020304" pitchFamily="18" charset="0"/>
              </a:rPr>
              <a:t>What do you think the definition of a missing person is?</a:t>
            </a:r>
            <a:endParaRPr lang="en-AS" sz="1800" dirty="0">
              <a:effectLst/>
              <a:latin typeface="Times New Roman" panose="02020603050405020304" pitchFamily="18" charset="0"/>
              <a:ea typeface="Times New Roman" panose="02020603050405020304" pitchFamily="18"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The investigation of a missing person begins at the point of first notification to the police</a:t>
            </a:r>
          </a:p>
          <a:p>
            <a:r>
              <a:rPr lang="en-GB" sz="1100" dirty="0">
                <a:latin typeface="Arial" panose="020B0604020202020204" pitchFamily="34" charset="0"/>
                <a:cs typeface="Arial" panose="020B0604020202020204" pitchFamily="34" charset="0"/>
              </a:rPr>
              <a:t>Prompt and thorough actions by the police can provide a positive contribution to community confidence</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Missing persons cases often receive high levels of media coverage.</a:t>
            </a:r>
          </a:p>
          <a:p>
            <a:r>
              <a:rPr lang="en-GB" sz="1100" dirty="0">
                <a:latin typeface="Arial" panose="020B0604020202020204" pitchFamily="34" charset="0"/>
                <a:cs typeface="Arial" panose="020B0604020202020204" pitchFamily="34" charset="0"/>
              </a:rPr>
              <a:t>This is especially true when children are reported missing.</a:t>
            </a:r>
          </a:p>
          <a:p>
            <a:r>
              <a:rPr lang="en-GB" sz="1100" dirty="0">
                <a:latin typeface="Arial" panose="020B0604020202020204" pitchFamily="34" charset="0"/>
                <a:cs typeface="Arial" panose="020B0604020202020204" pitchFamily="34" charset="0"/>
              </a:rPr>
              <a:t>The initial approach of officers attending may have great impact on the case.</a:t>
            </a:r>
          </a:p>
          <a:p>
            <a:r>
              <a:rPr lang="en-GB" sz="1100" dirty="0">
                <a:latin typeface="Arial" panose="020B0604020202020204" pitchFamily="34" charset="0"/>
                <a:cs typeface="Arial" panose="020B0604020202020204" pitchFamily="34" charset="0"/>
              </a:rPr>
              <a:t>No two cases are ever the same.</a:t>
            </a:r>
          </a:p>
          <a:p>
            <a:endParaRPr lang="en-GB" sz="1100" dirty="0">
              <a:latin typeface="Arial" panose="020B0604020202020204" pitchFamily="34" charset="0"/>
              <a:cs typeface="Arial" panose="020B0604020202020204" pitchFamily="34" charset="0"/>
            </a:endParaRPr>
          </a:p>
          <a:p>
            <a:r>
              <a:rPr lang="en-GB" sz="1800" b="0" i="0" u="none" strike="noStrike" baseline="0" dirty="0">
                <a:solidFill>
                  <a:srgbClr val="000000"/>
                </a:solidFill>
                <a:latin typeface="Calibri" panose="020F0502020204030204" pitchFamily="34" charset="0"/>
              </a:rPr>
              <a:t>A failure to investigate a report of a missing person properly may lead to: </a:t>
            </a:r>
          </a:p>
          <a:p>
            <a:r>
              <a:rPr lang="en-GB" sz="1800" b="0" i="0" u="none" strike="noStrike" baseline="0" dirty="0">
                <a:solidFill>
                  <a:srgbClr val="000000"/>
                </a:solidFill>
                <a:latin typeface="Calibri" panose="020F0502020204030204" pitchFamily="34" charset="0"/>
              </a:rPr>
              <a:t>• individuals being put at risk </a:t>
            </a:r>
          </a:p>
          <a:p>
            <a:r>
              <a:rPr lang="en-GB" sz="1800" b="0" i="0" u="none" strike="noStrike" baseline="0" dirty="0">
                <a:solidFill>
                  <a:srgbClr val="000000"/>
                </a:solidFill>
                <a:latin typeface="Calibri" panose="020F0502020204030204" pitchFamily="34" charset="0"/>
              </a:rPr>
              <a:t>• the loss of opportunities to reduce potential harm </a:t>
            </a:r>
          </a:p>
          <a:p>
            <a:r>
              <a:rPr lang="en-GB" sz="1800" b="0" i="0" u="none" strike="noStrike" baseline="0" dirty="0">
                <a:solidFill>
                  <a:srgbClr val="000000"/>
                </a:solidFill>
                <a:latin typeface="Calibri" panose="020F0502020204030204" pitchFamily="34" charset="0"/>
              </a:rPr>
              <a:t>• the force being vulnerable to a legal challenge under either the Human Rights Act 1998 or the civil law relating to negligence </a:t>
            </a:r>
          </a:p>
          <a:p>
            <a:r>
              <a:rPr lang="en-GB" sz="1800" b="0" i="0" u="none" strike="noStrike" baseline="0" dirty="0">
                <a:solidFill>
                  <a:srgbClr val="000000"/>
                </a:solidFill>
                <a:latin typeface="Calibri" panose="020F0502020204030204" pitchFamily="34" charset="0"/>
              </a:rPr>
              <a:t>• reputational damage for the force </a:t>
            </a:r>
            <a:endParaRPr lang="en-GB" sz="11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428007BC-5629-41CB-B76F-2C4EF9F317FD}" type="slidenum">
              <a:rPr lang="en-GB" smtClean="0"/>
              <a:t>2</a:t>
            </a:fld>
            <a:endParaRPr lang="en-GB"/>
          </a:p>
        </p:txBody>
      </p:sp>
    </p:spTree>
    <p:extLst>
      <p:ext uri="{BB962C8B-B14F-4D97-AF65-F5344CB8AC3E}">
        <p14:creationId xmlns:p14="http://schemas.microsoft.com/office/powerpoint/2010/main" val="42659675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a:latin typeface="Arial" panose="020B0604020202020204" pitchFamily="34" charset="0"/>
                <a:cs typeface="Arial" panose="020B0604020202020204" pitchFamily="34" charset="0"/>
              </a:rPr>
              <a:t>QTS – how could a person go missing? </a:t>
            </a:r>
            <a:r>
              <a:rPr lang="en-GB" sz="1100" b="0" dirty="0">
                <a:latin typeface="Arial" panose="020B0604020202020204" pitchFamily="34" charset="0"/>
                <a:cs typeface="Arial" panose="020B0604020202020204" pitchFamily="34" charset="0"/>
              </a:rPr>
              <a:t>Discuss student responses</a:t>
            </a:r>
            <a:endParaRPr lang="en-GB" sz="1100" b="1" dirty="0">
              <a:latin typeface="Arial" panose="020B0604020202020204" pitchFamily="34" charset="0"/>
              <a:cs typeface="Arial" panose="020B0604020202020204" pitchFamily="34" charset="0"/>
            </a:endParaRPr>
          </a:p>
          <a:p>
            <a:endParaRPr lang="en-GB" sz="1100" b="1" dirty="0">
              <a:latin typeface="Arial" panose="020B0604020202020204" pitchFamily="34" charset="0"/>
              <a:cs typeface="Arial" panose="020B0604020202020204" pitchFamily="34" charset="0"/>
            </a:endParaRPr>
          </a:p>
          <a:p>
            <a:r>
              <a:rPr lang="en-GB" sz="1100" b="0" dirty="0">
                <a:latin typeface="Arial" panose="020B0604020202020204" pitchFamily="34" charset="0"/>
                <a:cs typeface="Arial" panose="020B0604020202020204" pitchFamily="34" charset="0"/>
              </a:rPr>
              <a:t>Reveal slide discussing each point – asking students for example of each category.</a:t>
            </a:r>
          </a:p>
          <a:p>
            <a:endParaRPr lang="en-GB" sz="1100" b="1"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QTS – What do you consider to be a voluntary missing person?</a:t>
            </a:r>
          </a:p>
          <a:p>
            <a:endParaRPr lang="en-GB" sz="1100" b="1"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Some examples of voluntary MISPERS</a:t>
            </a:r>
          </a:p>
          <a:p>
            <a:r>
              <a:rPr lang="en-GB" sz="1100" dirty="0">
                <a:latin typeface="Arial" panose="020B0604020202020204" pitchFamily="34" charset="0"/>
                <a:cs typeface="Arial" panose="020B0604020202020204" pitchFamily="34" charset="0"/>
              </a:rPr>
              <a:t>Leave a partner</a:t>
            </a:r>
          </a:p>
          <a:p>
            <a:r>
              <a:rPr lang="en-GB" sz="1100" dirty="0">
                <a:latin typeface="Arial" panose="020B0604020202020204" pitchFamily="34" charset="0"/>
                <a:cs typeface="Arial" panose="020B0604020202020204" pitchFamily="34" charset="0"/>
              </a:rPr>
              <a:t>Escape Parental Control</a:t>
            </a:r>
          </a:p>
          <a:p>
            <a:r>
              <a:rPr lang="en-GB" sz="1100" dirty="0">
                <a:latin typeface="Arial" panose="020B0604020202020204" pitchFamily="34" charset="0"/>
                <a:cs typeface="Arial" panose="020B0604020202020204" pitchFamily="34" charset="0"/>
              </a:rPr>
              <a:t>Avoid Paying Debts</a:t>
            </a:r>
          </a:p>
          <a:p>
            <a:r>
              <a:rPr lang="en-GB" sz="1100" dirty="0">
                <a:latin typeface="Arial" panose="020B0604020202020204" pitchFamily="34" charset="0"/>
                <a:cs typeface="Arial" panose="020B0604020202020204" pitchFamily="34" charset="0"/>
              </a:rPr>
              <a:t>Seek A Different Life Style</a:t>
            </a:r>
          </a:p>
          <a:p>
            <a:r>
              <a:rPr lang="en-GB" sz="1100" dirty="0">
                <a:latin typeface="Arial" panose="020B0604020202020204" pitchFamily="34" charset="0"/>
                <a:cs typeface="Arial" panose="020B0604020202020204" pitchFamily="34" charset="0"/>
              </a:rPr>
              <a:t>Wander (Children)</a:t>
            </a:r>
          </a:p>
          <a:p>
            <a:r>
              <a:rPr lang="en-GB" sz="1100" dirty="0">
                <a:latin typeface="Arial" panose="020B0604020202020204" pitchFamily="34" charset="0"/>
                <a:cs typeface="Arial" panose="020B0604020202020204" pitchFamily="34" charset="0"/>
              </a:rPr>
              <a:t>Escape Arrest Or Investigation</a:t>
            </a:r>
          </a:p>
          <a:p>
            <a:r>
              <a:rPr lang="en-GB" sz="1100" dirty="0">
                <a:latin typeface="Arial" panose="020B0604020202020204" pitchFamily="34" charset="0"/>
                <a:cs typeface="Arial" panose="020B0604020202020204" pitchFamily="34" charset="0"/>
              </a:rPr>
              <a:t>Suicide</a:t>
            </a:r>
          </a:p>
          <a:p>
            <a:endParaRPr lang="en-GB" sz="1100" b="1"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QTS – What do you consider to be an involuntary missing person?</a:t>
            </a:r>
          </a:p>
          <a:p>
            <a:endParaRPr lang="en-GB" sz="1100"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Some examples of involuntary MISPERS</a:t>
            </a:r>
          </a:p>
          <a:p>
            <a:r>
              <a:rPr lang="en-GB" sz="1100" dirty="0">
                <a:latin typeface="Arial" panose="020B0604020202020204" pitchFamily="34" charset="0"/>
                <a:cs typeface="Arial" panose="020B0604020202020204" pitchFamily="34" charset="0"/>
              </a:rPr>
              <a:t>Crimes Such As Murder</a:t>
            </a:r>
          </a:p>
          <a:p>
            <a:r>
              <a:rPr lang="en-GB" sz="1100" dirty="0">
                <a:latin typeface="Arial" panose="020B0604020202020204" pitchFamily="34" charset="0"/>
                <a:cs typeface="Arial" panose="020B0604020202020204" pitchFamily="34" charset="0"/>
              </a:rPr>
              <a:t>Assault</a:t>
            </a:r>
          </a:p>
          <a:p>
            <a:r>
              <a:rPr lang="en-GB" sz="1100" dirty="0">
                <a:latin typeface="Arial" panose="020B0604020202020204" pitchFamily="34" charset="0"/>
                <a:cs typeface="Arial" panose="020B0604020202020204" pitchFamily="34" charset="0"/>
              </a:rPr>
              <a:t>Child Abduction</a:t>
            </a:r>
          </a:p>
          <a:p>
            <a:r>
              <a:rPr lang="en-GB" sz="1100" dirty="0">
                <a:latin typeface="Arial" panose="020B0604020202020204" pitchFamily="34" charset="0"/>
                <a:cs typeface="Arial" panose="020B0604020202020204" pitchFamily="34" charset="0"/>
              </a:rPr>
              <a:t>Loss Of Memory</a:t>
            </a:r>
          </a:p>
          <a:p>
            <a:r>
              <a:rPr lang="en-GB" sz="1100" dirty="0">
                <a:latin typeface="Arial" panose="020B0604020202020204" pitchFamily="34" charset="0"/>
                <a:cs typeface="Arial" panose="020B0604020202020204" pitchFamily="34" charset="0"/>
              </a:rPr>
              <a:t>Mental Illness</a:t>
            </a:r>
          </a:p>
          <a:p>
            <a:r>
              <a:rPr lang="en-GB" sz="1100" dirty="0">
                <a:latin typeface="Arial" panose="020B0604020202020204" pitchFamily="34" charset="0"/>
                <a:cs typeface="Arial" panose="020B0604020202020204" pitchFamily="34" charset="0"/>
              </a:rPr>
              <a:t>Physical Illness</a:t>
            </a:r>
          </a:p>
          <a:p>
            <a:r>
              <a:rPr lang="en-GB" sz="1100" dirty="0">
                <a:latin typeface="Arial" panose="020B0604020202020204" pitchFamily="34" charset="0"/>
                <a:cs typeface="Arial" panose="020B0604020202020204" pitchFamily="34" charset="0"/>
              </a:rPr>
              <a:t>Accident Or Sudden Death</a:t>
            </a:r>
          </a:p>
          <a:p>
            <a:endParaRPr lang="en-GB" dirty="0"/>
          </a:p>
        </p:txBody>
      </p:sp>
      <p:sp>
        <p:nvSpPr>
          <p:cNvPr id="4" name="Slide Number Placeholder 3"/>
          <p:cNvSpPr>
            <a:spLocks noGrp="1"/>
          </p:cNvSpPr>
          <p:nvPr>
            <p:ph type="sldNum" sz="quarter" idx="10"/>
          </p:nvPr>
        </p:nvSpPr>
        <p:spPr/>
        <p:txBody>
          <a:bodyPr/>
          <a:lstStyle/>
          <a:p>
            <a:fld id="{428007BC-5629-41CB-B76F-2C4EF9F317FD}" type="slidenum">
              <a:rPr lang="en-GB" smtClean="0"/>
              <a:t>3</a:t>
            </a:fld>
            <a:endParaRPr lang="en-GB"/>
          </a:p>
        </p:txBody>
      </p:sp>
    </p:spTree>
    <p:extLst>
      <p:ext uri="{BB962C8B-B14F-4D97-AF65-F5344CB8AC3E}">
        <p14:creationId xmlns:p14="http://schemas.microsoft.com/office/powerpoint/2010/main" val="6011440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rPr>
              <a:t>NPCC Guidance is that reports of missing persons should be seen as an investigation from the outset</a:t>
            </a:r>
            <a:endParaRPr lang="en-AS" dirty="0"/>
          </a:p>
        </p:txBody>
      </p:sp>
      <p:sp>
        <p:nvSpPr>
          <p:cNvPr id="4" name="Slide Number Placeholder 3"/>
          <p:cNvSpPr>
            <a:spLocks noGrp="1"/>
          </p:cNvSpPr>
          <p:nvPr>
            <p:ph type="sldNum" sz="quarter" idx="5"/>
          </p:nvPr>
        </p:nvSpPr>
        <p:spPr/>
        <p:txBody>
          <a:bodyPr/>
          <a:lstStyle/>
          <a:p>
            <a:fld id="{428007BC-5629-41CB-B76F-2C4EF9F317FD}" type="slidenum">
              <a:rPr lang="en-GB" smtClean="0"/>
              <a:t>4</a:t>
            </a:fld>
            <a:endParaRPr lang="en-GB"/>
          </a:p>
        </p:txBody>
      </p:sp>
    </p:spTree>
    <p:extLst>
      <p:ext uri="{BB962C8B-B14F-4D97-AF65-F5344CB8AC3E}">
        <p14:creationId xmlns:p14="http://schemas.microsoft.com/office/powerpoint/2010/main" val="37871410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The PSC (FCR for Gwent) call handler will make the initial risk assessment and determine the level of response, a secondary risk assessment must be carried out by the first officer on the scene.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The risk assessment will result in a classification of Low, Medium or High risk. </a:t>
            </a:r>
          </a:p>
          <a:p>
            <a:endParaRPr lang="en-GB" sz="1100" dirty="0">
              <a:latin typeface="Arial" panose="020B0604020202020204" pitchFamily="34" charset="0"/>
              <a:cs typeface="Arial" panose="020B0604020202020204" pitchFamily="34" charset="0"/>
            </a:endParaRPr>
          </a:p>
          <a:p>
            <a:r>
              <a:rPr lang="en-GB" sz="1800" b="1" dirty="0">
                <a:solidFill>
                  <a:srgbClr val="FF0000"/>
                </a:solidFill>
                <a:effectLst/>
                <a:latin typeface="Calibri" panose="020F0502020204030204" pitchFamily="34" charset="0"/>
                <a:ea typeface="Times New Roman" panose="02020603050405020304" pitchFamily="18" charset="0"/>
              </a:rPr>
              <a:t>QTS - </a:t>
            </a:r>
            <a:r>
              <a:rPr lang="en-GB" sz="1800" b="1" dirty="0">
                <a:effectLst/>
                <a:latin typeface="Calibri" panose="020F0502020204030204" pitchFamily="34" charset="0"/>
                <a:ea typeface="Times New Roman" panose="02020603050405020304" pitchFamily="18" charset="0"/>
              </a:rPr>
              <a:t>What do you think is meant by low, medium or high risk MISPERS?</a:t>
            </a:r>
          </a:p>
          <a:p>
            <a:r>
              <a:rPr lang="en-GB" sz="1800" b="1" dirty="0">
                <a:effectLst/>
                <a:latin typeface="Calibri" panose="020F0502020204030204" pitchFamily="34" charset="0"/>
                <a:cs typeface="Arial" panose="020B0604020202020204" pitchFamily="34" charset="0"/>
              </a:rPr>
              <a:t>QTS – What do you consider to be low, medium or high risk?</a:t>
            </a:r>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The definition of each of these categories is as follows: </a:t>
            </a:r>
          </a:p>
          <a:p>
            <a:endParaRPr lang="en-GB" sz="11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b="1" dirty="0">
                <a:latin typeface="Arial" panose="020B0604020202020204" pitchFamily="34" charset="0"/>
                <a:cs typeface="Arial" panose="020B0604020202020204" pitchFamily="34" charset="0"/>
              </a:rPr>
              <a:t>Low risk: </a:t>
            </a:r>
            <a:r>
              <a:rPr lang="en-GB" sz="1100" dirty="0">
                <a:latin typeface="Arial" panose="020B0604020202020204" pitchFamily="34" charset="0"/>
                <a:cs typeface="Arial" panose="020B0604020202020204" pitchFamily="34" charset="0"/>
              </a:rPr>
              <a:t>there is no apparent threat of danger to either the subject or the public. A young person under the age of 18 should not be categorised as low risk. </a:t>
            </a:r>
          </a:p>
          <a:p>
            <a:pPr marL="171450" indent="-171450">
              <a:buFont typeface="Arial" panose="020B0604020202020204" pitchFamily="34" charset="0"/>
              <a:buChar char="•"/>
            </a:pPr>
            <a:endParaRPr lang="en-GB" sz="11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800" dirty="0">
                <a:effectLst/>
                <a:latin typeface="Calibri" panose="020F0502020204030204" pitchFamily="34" charset="0"/>
                <a:ea typeface="Calibri" panose="020F0502020204030204" pitchFamily="34" charset="0"/>
              </a:rPr>
              <a:t>SWP now have a new procedure. The Low Risk Category can now be used for Children aged 14-17 years subject of a robust risk assessment by the PPSD MPIT and ratification from a Patrol Inspector. </a:t>
            </a:r>
          </a:p>
          <a:p>
            <a:pPr marL="171450" indent="-171450">
              <a:buFont typeface="Arial" panose="020B0604020202020204" pitchFamily="34" charset="0"/>
              <a:buChar char="•"/>
            </a:pPr>
            <a:endParaRPr lang="en-GB" sz="11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b="1" dirty="0">
                <a:latin typeface="Arial" panose="020B0604020202020204" pitchFamily="34" charset="0"/>
                <a:cs typeface="Arial" panose="020B0604020202020204" pitchFamily="34" charset="0"/>
              </a:rPr>
              <a:t>Medium risk: </a:t>
            </a:r>
            <a:r>
              <a:rPr lang="en-GB" sz="1100" dirty="0">
                <a:latin typeface="Arial" panose="020B0604020202020204" pitchFamily="34" charset="0"/>
                <a:cs typeface="Arial" panose="020B0604020202020204" pitchFamily="34" charset="0"/>
              </a:rPr>
              <a:t>the risk posed is likely to place the subject in danger or they are a threat to themselves or others.</a:t>
            </a:r>
          </a:p>
          <a:p>
            <a:pPr marL="171450" indent="-171450">
              <a:buFont typeface="Arial" panose="020B0604020202020204" pitchFamily="34" charset="0"/>
              <a:buChar char="•"/>
            </a:pPr>
            <a:r>
              <a:rPr lang="en-GB" sz="1100" b="1" dirty="0">
                <a:latin typeface="Arial" panose="020B0604020202020204" pitchFamily="34" charset="0"/>
                <a:cs typeface="Arial" panose="020B0604020202020204" pitchFamily="34" charset="0"/>
              </a:rPr>
              <a:t>High risk: </a:t>
            </a:r>
            <a:r>
              <a:rPr lang="en-GB" sz="1100" dirty="0">
                <a:latin typeface="Arial" panose="020B0604020202020204" pitchFamily="34" charset="0"/>
                <a:cs typeface="Arial" panose="020B0604020202020204" pitchFamily="34" charset="0"/>
              </a:rPr>
              <a:t>the risk posed is immediate and there are substantial grounds for believing that the subject is in danger through their own vulnerability; or they may have been the victim of a serious crime; or the risk posed is immediate and there are substantial grounds for believing that the public is in danger. </a:t>
            </a:r>
          </a:p>
          <a:p>
            <a:pPr marL="171450" indent="-171450">
              <a:buFont typeface="Arial" panose="020B0604020202020204" pitchFamily="34" charset="0"/>
              <a:buChar char="•"/>
            </a:pPr>
            <a:endParaRPr lang="en-GB" sz="1100" dirty="0">
              <a:latin typeface="Arial" panose="020B0604020202020204" pitchFamily="34" charset="0"/>
              <a:cs typeface="Arial" panose="020B0604020202020204" pitchFamily="34" charset="0"/>
            </a:endParaRPr>
          </a:p>
          <a:p>
            <a:pPr marL="0" indent="0">
              <a:buFont typeface="Arial" panose="020B0604020202020204" pitchFamily="34" charset="0"/>
              <a:buNone/>
            </a:pPr>
            <a:r>
              <a:rPr lang="en-GB" sz="1100" b="1" dirty="0">
                <a:latin typeface="Arial" panose="020B0604020202020204" pitchFamily="34" charset="0"/>
                <a:cs typeface="Arial" panose="020B0604020202020204" pitchFamily="34" charset="0"/>
              </a:rPr>
              <a:t>**SWP Policy ONLY**</a:t>
            </a:r>
          </a:p>
          <a:p>
            <a:pPr marL="0" indent="0">
              <a:buFont typeface="Arial" panose="020B0604020202020204" pitchFamily="34" charset="0"/>
              <a:buNone/>
            </a:pPr>
            <a:r>
              <a:rPr lang="en-GB" sz="1100" b="1" dirty="0">
                <a:latin typeface="Arial" panose="020B0604020202020204" pitchFamily="34" charset="0"/>
                <a:cs typeface="Arial" panose="020B0604020202020204" pitchFamily="34" charset="0"/>
              </a:rPr>
              <a:t>Gwent Police do not use the NAIRA </a:t>
            </a:r>
            <a:r>
              <a:rPr lang="en-GB" sz="1100" b="1" dirty="0" err="1">
                <a:latin typeface="Arial" panose="020B0604020202020204" pitchFamily="34" charset="0"/>
                <a:cs typeface="Arial" panose="020B0604020202020204" pitchFamily="34" charset="0"/>
              </a:rPr>
              <a:t>Catagory</a:t>
            </a:r>
            <a:endParaRPr lang="en-GB" sz="1100" b="1" dirty="0">
              <a:latin typeface="Arial" panose="020B0604020202020204" pitchFamily="34" charset="0"/>
              <a:cs typeface="Arial" panose="020B0604020202020204" pitchFamily="34" charset="0"/>
            </a:endParaRPr>
          </a:p>
          <a:p>
            <a:pPr marL="0" indent="0">
              <a:buFont typeface="Arial" panose="020B0604020202020204" pitchFamily="34" charset="0"/>
              <a:buNone/>
            </a:pPr>
            <a:endParaRPr lang="en-GB" sz="1100" dirty="0">
              <a:latin typeface="Arial" panose="020B0604020202020204" pitchFamily="34" charset="0"/>
              <a:cs typeface="Arial" panose="020B0604020202020204" pitchFamily="34" charset="0"/>
            </a:endParaRPr>
          </a:p>
          <a:p>
            <a:pPr marL="0" indent="0">
              <a:buFont typeface="Arial" panose="020B0604020202020204" pitchFamily="34" charset="0"/>
              <a:buNone/>
            </a:pPr>
            <a:r>
              <a:rPr lang="en-GB" sz="1100" dirty="0">
                <a:latin typeface="Arial" panose="020B0604020202020204" pitchFamily="34" charset="0"/>
                <a:cs typeface="Arial" panose="020B0604020202020204" pitchFamily="34" charset="0"/>
              </a:rPr>
              <a:t>There is a further category for missing persons:</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800" b="1" i="0" u="none" strike="noStrike" baseline="0" dirty="0">
                <a:solidFill>
                  <a:srgbClr val="000000"/>
                </a:solidFill>
                <a:latin typeface="Calibri" panose="020F0502020204030204" pitchFamily="34" charset="0"/>
              </a:rPr>
              <a:t>No Apparent Immediate Risk (Absent) - NAIRA </a:t>
            </a:r>
            <a:r>
              <a:rPr lang="en-GB" sz="1800" b="0" i="0" u="none" strike="noStrike" baseline="0" dirty="0">
                <a:solidFill>
                  <a:srgbClr val="000000"/>
                </a:solidFill>
                <a:latin typeface="Calibri" panose="020F0502020204030204" pitchFamily="34" charset="0"/>
              </a:rPr>
              <a:t>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800" b="0" i="0" u="none" strike="noStrike" baseline="0" dirty="0">
                <a:solidFill>
                  <a:srgbClr val="000000"/>
                </a:solidFill>
                <a:latin typeface="Calibri" panose="020F0502020204030204" pitchFamily="34" charset="0"/>
              </a:rPr>
              <a:t>There is no apparent immediate risk of harm to either the subject or the public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800" b="0" i="0" u="none" strike="noStrike" baseline="0" dirty="0">
                <a:solidFill>
                  <a:srgbClr val="000000"/>
                </a:solidFill>
                <a:latin typeface="Calibri" panose="020F0502020204030204" pitchFamily="34" charset="0"/>
              </a:rPr>
              <a:t>Actions to locate the subject and/or gather further information should be agreed with the informant and a latest review time set to reassess the risk.	</a:t>
            </a:r>
          </a:p>
          <a:p>
            <a:pPr marL="0" indent="0">
              <a:buFont typeface="Arial" panose="020B0604020202020204" pitchFamily="34" charset="0"/>
              <a:buNone/>
            </a:pPr>
            <a:endParaRPr lang="en-GB" sz="1100" dirty="0">
              <a:latin typeface="Arial" panose="020B0604020202020204" pitchFamily="34" charset="0"/>
              <a:cs typeface="Arial" panose="020B0604020202020204" pitchFamily="34" charset="0"/>
            </a:endParaRPr>
          </a:p>
          <a:p>
            <a:r>
              <a:rPr lang="en-GB" sz="1800" b="1" i="0" u="none" strike="noStrike" baseline="0" dirty="0">
                <a:solidFill>
                  <a:srgbClr val="000000"/>
                </a:solidFill>
                <a:latin typeface="Calibri" panose="020F0502020204030204" pitchFamily="34" charset="0"/>
              </a:rPr>
              <a:t>Children (13 and under) </a:t>
            </a:r>
            <a:r>
              <a:rPr lang="en-GB" sz="1800" b="0" i="0" u="none" strike="noStrike" baseline="0" dirty="0">
                <a:solidFill>
                  <a:srgbClr val="000000"/>
                </a:solidFill>
                <a:latin typeface="Calibri" panose="020F0502020204030204" pitchFamily="34" charset="0"/>
              </a:rPr>
              <a:t>– All children under 13 will be considered to be at least Medium Risk if their whereabouts are unknown and cannot be established. </a:t>
            </a:r>
          </a:p>
          <a:p>
            <a:endParaRPr lang="en-GB" sz="1800" b="0" i="0" u="none" strike="noStrike" baseline="0" dirty="0">
              <a:solidFill>
                <a:srgbClr val="000000"/>
              </a:solidFill>
              <a:latin typeface="Calibri" panose="020F0502020204030204" pitchFamily="34" charset="0"/>
            </a:endParaRPr>
          </a:p>
          <a:p>
            <a:r>
              <a:rPr lang="en-GB" sz="1800" b="1" i="0" u="none" strike="noStrike" baseline="0" dirty="0">
                <a:solidFill>
                  <a:srgbClr val="000000"/>
                </a:solidFill>
                <a:latin typeface="Calibri" panose="020F0502020204030204" pitchFamily="34" charset="0"/>
              </a:rPr>
              <a:t>Children (14 to 17) / NAIRA CATEGORY </a:t>
            </a:r>
            <a:r>
              <a:rPr lang="en-GB" sz="1800" b="0" i="0" u="none" strike="noStrike" baseline="0" dirty="0">
                <a:solidFill>
                  <a:srgbClr val="000000"/>
                </a:solidFill>
                <a:latin typeface="Calibri" panose="020F0502020204030204" pitchFamily="34" charset="0"/>
              </a:rPr>
              <a:t>– Since 30/11/20 SWP have allowed for children in this age bracket to be classified as No Apparent Immediate Risk (Absent) or ‘NAIRA’. This category may only be used in cases where the circumstances of the missing incident, together with the known information regarding the child’s background, suggest there is no apparent immediate risk to their safety. In ‘NAIRA’ cases, further actions to locate the subject should be agreed with the reporting person/care provider. These cases will be risk assessed and overseen by specialist police officers based within the Public Service Centre. </a:t>
            </a:r>
            <a:endParaRPr lang="en-GB" sz="11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428007BC-5629-41CB-B76F-2C4EF9F317FD}" type="slidenum">
              <a:rPr lang="en-GB" smtClean="0"/>
              <a:t>5</a:t>
            </a:fld>
            <a:endParaRPr lang="en-GB"/>
          </a:p>
        </p:txBody>
      </p:sp>
    </p:spTree>
    <p:extLst>
      <p:ext uri="{BB962C8B-B14F-4D97-AF65-F5344CB8AC3E}">
        <p14:creationId xmlns:p14="http://schemas.microsoft.com/office/powerpoint/2010/main" val="24033794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effectLst/>
              </a:rPr>
              <a:t>Low risk</a:t>
            </a:r>
          </a:p>
          <a:p>
            <a:r>
              <a:rPr lang="en-GB" dirty="0">
                <a:effectLst/>
              </a:rPr>
              <a:t>The risk of harm to the subject or the public is assessed as possible but minimal.</a:t>
            </a:r>
          </a:p>
          <a:p>
            <a:endParaRPr lang="en-GB" dirty="0">
              <a:effectLst/>
            </a:endParaRPr>
          </a:p>
          <a:p>
            <a:r>
              <a:rPr lang="en-GB" dirty="0">
                <a:effectLst/>
              </a:rPr>
              <a:t>Proportionate enquiries should be carried out to ensure that the individual has not come to harm.</a:t>
            </a:r>
          </a:p>
          <a:p>
            <a:endParaRPr lang="en-GB" dirty="0">
              <a:effectLst/>
            </a:endParaRPr>
          </a:p>
          <a:p>
            <a:r>
              <a:rPr lang="en-GB" b="1" dirty="0">
                <a:effectLst/>
              </a:rPr>
              <a:t>***SWP Policy differs slightly in that all children between the ages of 14 and 17 years inclusive can be considered in any of the risk categories so long as a robust assessment of risk has been completed, rationalised, endorsed within the NICHE Missing Person Report***</a:t>
            </a:r>
          </a:p>
          <a:p>
            <a:endParaRPr lang="en-GB" dirty="0">
              <a:effectLst/>
            </a:endParaRPr>
          </a:p>
          <a:p>
            <a:r>
              <a:rPr lang="en-GB" dirty="0">
                <a:effectLst/>
              </a:rPr>
              <a:t>Children aged 13 years and under cannot be classed as low risk</a:t>
            </a:r>
          </a:p>
        </p:txBody>
      </p:sp>
      <p:sp>
        <p:nvSpPr>
          <p:cNvPr id="4" name="Slide Number Placeholder 3"/>
          <p:cNvSpPr>
            <a:spLocks noGrp="1"/>
          </p:cNvSpPr>
          <p:nvPr>
            <p:ph type="sldNum" sz="quarter" idx="10"/>
          </p:nvPr>
        </p:nvSpPr>
        <p:spPr/>
        <p:txBody>
          <a:bodyPr/>
          <a:lstStyle/>
          <a:p>
            <a:fld id="{428007BC-5629-41CB-B76F-2C4EF9F317FD}" type="slidenum">
              <a:rPr lang="en-GB" smtClean="0"/>
              <a:t>6</a:t>
            </a:fld>
            <a:endParaRPr lang="en-GB"/>
          </a:p>
        </p:txBody>
      </p:sp>
    </p:spTree>
    <p:extLst>
      <p:ext uri="{BB962C8B-B14F-4D97-AF65-F5344CB8AC3E}">
        <p14:creationId xmlns:p14="http://schemas.microsoft.com/office/powerpoint/2010/main" val="29964312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effectLst/>
              </a:rPr>
              <a:t>Medium risk</a:t>
            </a:r>
          </a:p>
          <a:p>
            <a:endParaRPr lang="en-GB" b="1" dirty="0">
              <a:effectLst/>
            </a:endParaRPr>
          </a:p>
          <a:p>
            <a:r>
              <a:rPr lang="en-GB" b="0" dirty="0">
                <a:effectLst/>
              </a:rPr>
              <a:t>Any child under the age of 18 or any adult </a:t>
            </a:r>
          </a:p>
          <a:p>
            <a:endParaRPr lang="en-GB" b="1" dirty="0">
              <a:effectLst/>
            </a:endParaRPr>
          </a:p>
          <a:p>
            <a:r>
              <a:rPr lang="en-GB" dirty="0">
                <a:effectLst/>
              </a:rPr>
              <a:t>The risk of harm to the subject or the public is assessed as likely but not serious.</a:t>
            </a:r>
          </a:p>
          <a:p>
            <a:r>
              <a:rPr lang="en-GB" dirty="0">
                <a:effectLst/>
              </a:rPr>
              <a:t>This category requires an active and measured response by the police and other agencies in order to trace the missing person and support the person reporting.</a:t>
            </a:r>
            <a:endParaRPr lang="en-GB" dirty="0"/>
          </a:p>
        </p:txBody>
      </p:sp>
      <p:sp>
        <p:nvSpPr>
          <p:cNvPr id="4" name="Slide Number Placeholder 3"/>
          <p:cNvSpPr>
            <a:spLocks noGrp="1"/>
          </p:cNvSpPr>
          <p:nvPr>
            <p:ph type="sldNum" sz="quarter" idx="10"/>
          </p:nvPr>
        </p:nvSpPr>
        <p:spPr/>
        <p:txBody>
          <a:bodyPr/>
          <a:lstStyle/>
          <a:p>
            <a:fld id="{428007BC-5629-41CB-B76F-2C4EF9F317FD}" type="slidenum">
              <a:rPr lang="en-GB" smtClean="0"/>
              <a:t>7</a:t>
            </a:fld>
            <a:endParaRPr lang="en-GB"/>
          </a:p>
        </p:txBody>
      </p:sp>
    </p:spTree>
    <p:extLst>
      <p:ext uri="{BB962C8B-B14F-4D97-AF65-F5344CB8AC3E}">
        <p14:creationId xmlns:p14="http://schemas.microsoft.com/office/powerpoint/2010/main" val="40834164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b="1" dirty="0">
                <a:effectLst/>
              </a:rPr>
              <a:t>High risk</a:t>
            </a:r>
          </a:p>
          <a:p>
            <a:pPr fontAlgn="t"/>
            <a:endParaRPr lang="en-GB" b="1" dirty="0">
              <a:effectLst/>
            </a:endParaRPr>
          </a:p>
          <a:p>
            <a:pPr fontAlgn="t"/>
            <a:r>
              <a:rPr lang="en-GB" b="0" dirty="0">
                <a:effectLst/>
              </a:rPr>
              <a:t>Any child under the age of 18 or any adult</a:t>
            </a:r>
          </a:p>
          <a:p>
            <a:pPr fontAlgn="t"/>
            <a:endParaRPr lang="en-GB" b="1" dirty="0">
              <a:effectLst/>
            </a:endParaRPr>
          </a:p>
          <a:p>
            <a:pPr fontAlgn="t"/>
            <a:r>
              <a:rPr lang="en-GB" dirty="0">
                <a:effectLst/>
              </a:rPr>
              <a:t>The risk of </a:t>
            </a:r>
            <a:r>
              <a:rPr lang="en-GB" b="1" dirty="0">
                <a:effectLst/>
              </a:rPr>
              <a:t>serious harm </a:t>
            </a:r>
            <a:r>
              <a:rPr lang="en-GB" dirty="0">
                <a:effectLst/>
              </a:rPr>
              <a:t>to the subject or the public is assessed as very likely.</a:t>
            </a:r>
          </a:p>
          <a:p>
            <a:pPr fontAlgn="t"/>
            <a:r>
              <a:rPr lang="en-GB" dirty="0">
                <a:effectLst/>
              </a:rPr>
              <a:t>This category almost always requires the immediate deployment of police resources – action may be delayed in exceptional circumstances, such as searching water or forested areas during hours of darkness. A member of the senior management team must be involved in the examination of initial lines of enquiry and approval of appropriate staffing levels. Such cases should lead to the appointment of an investigating officer (IO) and possibly an SIO, and a police search adviser (</a:t>
            </a:r>
            <a:r>
              <a:rPr lang="en-GB" dirty="0" err="1">
                <a:effectLst/>
              </a:rPr>
              <a:t>PolSA</a:t>
            </a:r>
            <a:r>
              <a:rPr lang="en-GB" dirty="0">
                <a:effectLst/>
              </a:rPr>
              <a:t>).</a:t>
            </a:r>
            <a:endParaRPr lang="en-GB" dirty="0">
              <a:solidFill>
                <a:srgbClr val="333333"/>
              </a:solidFill>
              <a:effectLst/>
              <a:latin typeface="Arial" panose="020B0604020202020204" pitchFamily="34" charset="0"/>
            </a:endParaRPr>
          </a:p>
          <a:p>
            <a:pPr fontAlgn="t"/>
            <a:r>
              <a:rPr lang="en-GB" dirty="0">
                <a:solidFill>
                  <a:srgbClr val="333333"/>
                </a:solidFill>
                <a:effectLst/>
                <a:latin typeface="Arial" panose="020B0604020202020204" pitchFamily="34" charset="0"/>
              </a:rPr>
              <a:t>There should be a press/media strategy and/or close contact with outside agencies. Family support should be put in place where appropriate. The MPB should be notified of the case without undue delay. Children’s services must also be notified immediately if the person is under 18.</a:t>
            </a:r>
          </a:p>
          <a:p>
            <a:pPr fontAlgn="t"/>
            <a:endParaRPr lang="en-GB" dirty="0">
              <a:solidFill>
                <a:srgbClr val="333333"/>
              </a:solidFill>
              <a:effectLst/>
              <a:latin typeface="Arial" panose="020B0604020202020204" pitchFamily="34" charset="0"/>
            </a:endParaRPr>
          </a:p>
          <a:p>
            <a:pPr algn="l"/>
            <a:r>
              <a:rPr lang="en-GB" b="0" i="0" dirty="0">
                <a:solidFill>
                  <a:srgbClr val="333333"/>
                </a:solidFill>
                <a:effectLst/>
                <a:latin typeface="Arial" panose="020B0604020202020204" pitchFamily="34" charset="0"/>
              </a:rPr>
              <a:t>Risk of serious harm has been defined as (Home Office 2002 and OASys 2006):</a:t>
            </a:r>
          </a:p>
          <a:p>
            <a:pPr algn="l"/>
            <a:r>
              <a:rPr lang="en-GB" b="1" i="0" dirty="0">
                <a:solidFill>
                  <a:srgbClr val="333333"/>
                </a:solidFill>
                <a:effectLst/>
                <a:latin typeface="Arial" panose="020B0604020202020204" pitchFamily="34" charset="0"/>
              </a:rPr>
              <a:t>‘A risk which is life threatening and/or traumatic, and from which recovery, whether physical or psychological, can be expected to be difficult or impossible.’</a:t>
            </a:r>
          </a:p>
          <a:p>
            <a:pPr algn="l"/>
            <a:endParaRPr lang="en-GB" b="1" i="0" dirty="0">
              <a:solidFill>
                <a:srgbClr val="333333"/>
              </a:solidFill>
              <a:effectLst/>
              <a:latin typeface="Arial" panose="020B0604020202020204" pitchFamily="34" charset="0"/>
            </a:endParaRPr>
          </a:p>
          <a:p>
            <a:pPr algn="l"/>
            <a:r>
              <a:rPr lang="en-GB" b="1" i="0" dirty="0">
                <a:solidFill>
                  <a:srgbClr val="333333"/>
                </a:solidFill>
                <a:effectLst/>
                <a:latin typeface="Arial" panose="020B0604020202020204" pitchFamily="34" charset="0"/>
              </a:rPr>
              <a:t>Trainer to direct students to their own Force </a:t>
            </a:r>
            <a:r>
              <a:rPr lang="en-GB" b="1" i="0" dirty="0" err="1">
                <a:solidFill>
                  <a:srgbClr val="333333"/>
                </a:solidFill>
                <a:effectLst/>
                <a:latin typeface="Arial" panose="020B0604020202020204" pitchFamily="34" charset="0"/>
              </a:rPr>
              <a:t>Misper</a:t>
            </a:r>
            <a:r>
              <a:rPr lang="en-GB" b="1" i="0" dirty="0">
                <a:solidFill>
                  <a:srgbClr val="333333"/>
                </a:solidFill>
                <a:effectLst/>
                <a:latin typeface="Arial" panose="020B0604020202020204" pitchFamily="34" charset="0"/>
              </a:rPr>
              <a:t> policy as procedures differ between forces. These are on Moodle </a:t>
            </a:r>
            <a:endParaRPr lang="en-GB" b="0" i="0" dirty="0">
              <a:solidFill>
                <a:srgbClr val="333333"/>
              </a:solidFill>
              <a:effectLst/>
              <a:latin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428007BC-5629-41CB-B76F-2C4EF9F317FD}" type="slidenum">
              <a:rPr lang="en-GB" smtClean="0"/>
              <a:t>8</a:t>
            </a:fld>
            <a:endParaRPr lang="en-GB"/>
          </a:p>
        </p:txBody>
      </p:sp>
    </p:spTree>
    <p:extLst>
      <p:ext uri="{BB962C8B-B14F-4D97-AF65-F5344CB8AC3E}">
        <p14:creationId xmlns:p14="http://schemas.microsoft.com/office/powerpoint/2010/main" val="24369874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1" dirty="0">
                <a:solidFill>
                  <a:srgbClr val="FF0000"/>
                </a:solidFill>
                <a:effectLst/>
                <a:latin typeface="Calibri" panose="020F0502020204030204" pitchFamily="34" charset="0"/>
                <a:ea typeface="Times New Roman" panose="02020603050405020304" pitchFamily="18" charset="0"/>
              </a:rPr>
              <a:t>QTS - </a:t>
            </a:r>
            <a:r>
              <a:rPr lang="en-GB" sz="1800" b="1" dirty="0">
                <a:effectLst/>
                <a:latin typeface="Calibri" panose="020F0502020204030204" pitchFamily="34" charset="0"/>
                <a:ea typeface="Times New Roman" panose="02020603050405020304" pitchFamily="18" charset="0"/>
              </a:rPr>
              <a:t>What responsibilities do you think you have as a first responder? </a:t>
            </a:r>
            <a:endParaRPr lang="en-AS" sz="1800" dirty="0">
              <a:effectLst/>
              <a:latin typeface="Times New Roman" panose="02020603050405020304" pitchFamily="18" charset="0"/>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kern="1200" dirty="0">
                <a:solidFill>
                  <a:schemeClr val="tx1"/>
                </a:solidFill>
                <a:effectLst/>
                <a:latin typeface="Arial" panose="020B0604020202020204" pitchFamily="34" charset="0"/>
                <a:ea typeface="+mn-ea"/>
                <a:cs typeface="Arial" panose="020B0604020202020204" pitchFamily="34" charset="0"/>
              </a:rPr>
              <a:t>Board blast and discuss student answers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kern="1200" dirty="0">
              <a:solidFill>
                <a:schemeClr val="tx1"/>
              </a:solidFill>
              <a:effectLst/>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kern="1200" dirty="0">
                <a:solidFill>
                  <a:schemeClr val="tx1"/>
                </a:solidFill>
                <a:effectLst/>
                <a:latin typeface="Arial" panose="020B0604020202020204" pitchFamily="34" charset="0"/>
                <a:ea typeface="+mn-ea"/>
                <a:cs typeface="Arial" panose="020B0604020202020204" pitchFamily="34" charset="0"/>
              </a:rPr>
              <a:t>The responsibilities of the first responder attending the report of a missing person are: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kern="1200" dirty="0">
              <a:solidFill>
                <a:schemeClr val="tx1"/>
              </a:solidFill>
              <a:effectLst/>
              <a:latin typeface="Arial" panose="020B0604020202020204" pitchFamily="34" charset="0"/>
              <a:ea typeface="+mn-ea"/>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Carry out a thorough search of the missing persons home address and/or the address they went missing from </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including outbuildings, loft space and surrounding area. You should ensure that a thorough ‘open door’ search is made of the premises; this will enable you to gather evidence relating to their disappearance, gather intelligence which may lead to their discovery or locate the missing person.  Consider any preparations made to leave –</a:t>
            </a:r>
          </a:p>
          <a:p>
            <a:pPr marL="6286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Are clothes missing?</a:t>
            </a:r>
          </a:p>
          <a:p>
            <a:pPr marL="6286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Passport?</a:t>
            </a:r>
          </a:p>
          <a:p>
            <a:pPr marL="6286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Bank cards?</a:t>
            </a:r>
          </a:p>
          <a:p>
            <a:pPr marL="6286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Diary</a:t>
            </a:r>
          </a:p>
          <a:p>
            <a:pPr marL="6286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Any note/letter left (suicide note for example)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Make all immediate relevant enquiries in order to locate the missing person – obtain recent photograph, H2H, CCTV enquiries, obtain mobile number, social media details.  Does the </a:t>
            </a:r>
            <a:r>
              <a:rPr kumimoji="0" lang="en-GB" sz="11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misper</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have access to a vehicle – if so what are the vehicle details.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Consider obtaining any physical evidence of identity such as recent photographs, fingerprints, DNA samples.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Identify the person who is the point of contact for the police and assess levels of support required.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Gather the relevant information to allow the Missing Person report to be fully completed with relevant information. Where it is not considered necessary to take all the details, comments should be included about this to ensure clarity about why they have not been recorded.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To identify and secure any potential crime scene. </a:t>
            </a:r>
          </a:p>
          <a:p>
            <a:endParaRPr lang="en-GB" dirty="0"/>
          </a:p>
          <a:p>
            <a:r>
              <a:rPr lang="en-GB" dirty="0"/>
              <a:t>As the first responder to a missing person you will complete a missing persons form via Niche – the details of this form will be covered during niche course.  There are also a number of MISPER action plans/template on the OEL of </a:t>
            </a:r>
            <a:r>
              <a:rPr lang="en-GB" dirty="0" err="1"/>
              <a:t>Misper</a:t>
            </a:r>
            <a:r>
              <a:rPr lang="en-GB" dirty="0"/>
              <a:t> Niche occurrence – these will give you a guide/aide memoir of what you need to cover as the first officer at the report of a missing person.</a:t>
            </a:r>
          </a:p>
          <a:p>
            <a:endParaRPr lang="en-GB" dirty="0"/>
          </a:p>
          <a:p>
            <a:r>
              <a:rPr lang="en-GB" b="1" u="sng" dirty="0"/>
              <a:t>Professional curiosity </a:t>
            </a:r>
            <a:r>
              <a:rPr lang="en-GB" dirty="0"/>
              <a:t>is the capacity to utilise communication skills to explore and challenge assumptions and understand the potentially complex dynamics of a situation, rather than taking it at face value. Officers and staff should utilise a wide range of sources to gather information relating to the missing person to identify potential risks and understand what is or may be happening in an individual’s life. </a:t>
            </a:r>
          </a:p>
          <a:p>
            <a:r>
              <a:rPr lang="en-GB" b="1" u="sng" dirty="0"/>
              <a:t>Assumptions</a:t>
            </a:r>
            <a:r>
              <a:rPr lang="en-GB" dirty="0"/>
              <a:t> - Should not be used to mitigate risk or the need to undertake further enquiries. </a:t>
            </a:r>
          </a:p>
          <a:p>
            <a:r>
              <a:rPr lang="en-GB" b="1" u="sng" dirty="0"/>
              <a:t>Belief</a:t>
            </a:r>
            <a:r>
              <a:rPr lang="en-GB" dirty="0"/>
              <a:t> - Should not be used in place of seeking proof to mitigate risk. </a:t>
            </a:r>
          </a:p>
          <a:p>
            <a:r>
              <a:rPr lang="en-GB" b="1" u="sng" dirty="0"/>
              <a:t>Challenge </a:t>
            </a:r>
            <a:r>
              <a:rPr lang="en-GB" dirty="0"/>
              <a:t>- Checks should be made to corroborate information or accounts. </a:t>
            </a:r>
          </a:p>
          <a:p>
            <a:r>
              <a:rPr lang="en-GB" b="1" u="sng" dirty="0"/>
              <a:t>Document it </a:t>
            </a:r>
            <a:r>
              <a:rPr lang="en-GB" dirty="0"/>
              <a:t>- Appropriately record your actions and rationale to support future scrutiny.</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rPr>
              <a:t>Be nosey, ask questions ,research NICHE- associates ,flags and markers ,person dossiers, recent missing reports- you can use the BI Tool to help with this dynamically, look at the most recent incidents/occurrences which may contain details of a new associate that hasn’t been linked to them on NICHE.</a:t>
            </a:r>
          </a:p>
          <a:p>
            <a:endParaRPr lang="en-GB" dirty="0"/>
          </a:p>
        </p:txBody>
      </p:sp>
      <p:sp>
        <p:nvSpPr>
          <p:cNvPr id="4" name="Slide Number Placeholder 3"/>
          <p:cNvSpPr>
            <a:spLocks noGrp="1"/>
          </p:cNvSpPr>
          <p:nvPr>
            <p:ph type="sldNum" sz="quarter" idx="10"/>
          </p:nvPr>
        </p:nvSpPr>
        <p:spPr/>
        <p:txBody>
          <a:bodyPr/>
          <a:lstStyle/>
          <a:p>
            <a:fld id="{428007BC-5629-41CB-B76F-2C4EF9F317FD}" type="slidenum">
              <a:rPr lang="en-GB" smtClean="0"/>
              <a:t>9</a:t>
            </a:fld>
            <a:endParaRPr lang="en-GB"/>
          </a:p>
        </p:txBody>
      </p:sp>
    </p:spTree>
    <p:extLst>
      <p:ext uri="{BB962C8B-B14F-4D97-AF65-F5344CB8AC3E}">
        <p14:creationId xmlns:p14="http://schemas.microsoft.com/office/powerpoint/2010/main" val="2075998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Activity 1 – </a:t>
            </a:r>
          </a:p>
          <a:p>
            <a:r>
              <a:rPr lang="en-GB" sz="1800" b="1" dirty="0">
                <a:effectLst/>
                <a:latin typeface="Calibri" panose="020F0502020204030204" pitchFamily="34" charset="0"/>
                <a:ea typeface="Times New Roman" panose="02020603050405020304" pitchFamily="18" charset="0"/>
              </a:rPr>
              <a:t>What contact would you suggest?</a:t>
            </a:r>
            <a:endParaRPr lang="en-AS" sz="1800" dirty="0">
              <a:effectLst/>
              <a:latin typeface="Times New Roman" panose="02020603050405020304" pitchFamily="18" charset="0"/>
              <a:ea typeface="Times New Roman" panose="02020603050405020304" pitchFamily="18" charset="0"/>
            </a:endParaRPr>
          </a:p>
          <a:p>
            <a:r>
              <a:rPr lang="en-GB" sz="1800" b="1" dirty="0">
                <a:effectLst/>
                <a:latin typeface="Calibri" panose="020F0502020204030204" pitchFamily="34" charset="0"/>
                <a:ea typeface="Times New Roman" panose="02020603050405020304" pitchFamily="18" charset="0"/>
              </a:rPr>
              <a:t>What questions would you ask?</a:t>
            </a:r>
            <a:endParaRPr lang="en-AS" sz="1800" dirty="0">
              <a:effectLst/>
              <a:latin typeface="Times New Roman" panose="02020603050405020304" pitchFamily="18" charset="0"/>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List is not exhaustive, the idea is to stimulate discussion around how the officer attending has to balance the circumstances they find with the need to be thorough and professional.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investigation into a missing person begins at the point of first notification to the police. As a first responder you will play a crucial role in shaping the subsequent pace and the extent of the police investigation. It is important to remember that the act of going missing could be a possible indicator of other issues or problems in the person’s life. It could be related to their own personal circumstances or something more sinister, it is only by thorough investigation that you can uncover these circumstances. One of the primary facts to be determined is why the person has go ne missing</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ACPO Guidance on the Management, Recording and Investigation of Missing Persons 2010 states ‘whether they have been identified as being high, medium or low risk, positive action is required at every stage of the investigation, </a:t>
            </a: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if in doubt, think murder. </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By doing so you will ensure that all valuable investigative opportunities are covered. </a:t>
            </a:r>
            <a:endParaRPr lang="en-GB" dirty="0"/>
          </a:p>
        </p:txBody>
      </p:sp>
      <p:sp>
        <p:nvSpPr>
          <p:cNvPr id="4" name="Slide Number Placeholder 3"/>
          <p:cNvSpPr>
            <a:spLocks noGrp="1"/>
          </p:cNvSpPr>
          <p:nvPr>
            <p:ph type="sldNum" sz="quarter" idx="10"/>
          </p:nvPr>
        </p:nvSpPr>
        <p:spPr/>
        <p:txBody>
          <a:bodyPr/>
          <a:lstStyle/>
          <a:p>
            <a:fld id="{428007BC-5629-41CB-B76F-2C4EF9F317FD}" type="slidenum">
              <a:rPr lang="en-GB" smtClean="0"/>
              <a:t>10</a:t>
            </a:fld>
            <a:endParaRPr lang="en-GB"/>
          </a:p>
        </p:txBody>
      </p:sp>
    </p:spTree>
    <p:extLst>
      <p:ext uri="{BB962C8B-B14F-4D97-AF65-F5344CB8AC3E}">
        <p14:creationId xmlns:p14="http://schemas.microsoft.com/office/powerpoint/2010/main" val="353284715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sz="1100" b="1" dirty="0">
                <a:latin typeface="Arial" panose="020B0604020202020204" pitchFamily="34" charset="0"/>
                <a:cs typeface="Arial" panose="020B0604020202020204" pitchFamily="34" charset="0"/>
              </a:rPr>
              <a:t>Searching for </a:t>
            </a:r>
            <a:r>
              <a:rPr lang="en-GB" sz="1100" b="1" dirty="0" err="1">
                <a:latin typeface="Arial" panose="020B0604020202020204" pitchFamily="34" charset="0"/>
                <a:cs typeface="Arial" panose="020B0604020202020204" pitchFamily="34" charset="0"/>
              </a:rPr>
              <a:t>mispers</a:t>
            </a:r>
            <a:r>
              <a:rPr lang="en-GB" sz="1100" b="1" dirty="0">
                <a:latin typeface="Arial" panose="020B0604020202020204" pitchFamily="34" charset="0"/>
                <a:cs typeface="Arial" panose="020B0604020202020204" pitchFamily="34" charset="0"/>
              </a:rPr>
              <a:t> - </a:t>
            </a:r>
          </a:p>
          <a:p>
            <a:pPr marL="171450" indent="-171450">
              <a:buFont typeface="Arial" panose="020B0604020202020204" pitchFamily="34" charset="0"/>
              <a:buChar char="•"/>
            </a:pPr>
            <a:r>
              <a:rPr lang="en-GB" sz="1100" b="1" dirty="0">
                <a:latin typeface="Arial" panose="020B0604020202020204" pitchFamily="34" charset="0"/>
                <a:cs typeface="Arial" panose="020B0604020202020204" pitchFamily="34" charset="0"/>
              </a:rPr>
              <a:t>Specify Item Sought. </a:t>
            </a:r>
            <a:r>
              <a:rPr lang="en-GB" sz="1100" dirty="0">
                <a:latin typeface="Arial" panose="020B0604020202020204" pitchFamily="34" charset="0"/>
                <a:cs typeface="Arial" panose="020B0604020202020204" pitchFamily="34" charset="0"/>
              </a:rPr>
              <a:t>In this case it is the </a:t>
            </a:r>
            <a:r>
              <a:rPr lang="en-GB" sz="1100" dirty="0" err="1">
                <a:latin typeface="Arial" panose="020B0604020202020204" pitchFamily="34" charset="0"/>
                <a:cs typeface="Arial" panose="020B0604020202020204" pitchFamily="34" charset="0"/>
              </a:rPr>
              <a:t>misper</a:t>
            </a:r>
            <a:r>
              <a:rPr lang="en-GB" sz="1100" dirty="0">
                <a:latin typeface="Arial" panose="020B0604020202020204" pitchFamily="34" charset="0"/>
                <a:cs typeface="Arial" panose="020B0604020202020204" pitchFamily="34" charset="0"/>
              </a:rPr>
              <a:t> but may include clothing ad other items that could assist in locating the missing person.</a:t>
            </a:r>
          </a:p>
          <a:p>
            <a:pPr marL="0" indent="0">
              <a:buFont typeface="Arial" panose="020B0604020202020204" pitchFamily="34" charset="0"/>
              <a:buNone/>
            </a:pPr>
            <a:endParaRPr lang="en-GB" sz="11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b="1" dirty="0">
                <a:latin typeface="Arial" panose="020B0604020202020204" pitchFamily="34" charset="0"/>
                <a:cs typeface="Arial" panose="020B0604020202020204" pitchFamily="34" charset="0"/>
              </a:rPr>
              <a:t>Confirm Last Location. </a:t>
            </a:r>
            <a:r>
              <a:rPr lang="en-GB" sz="1100" dirty="0">
                <a:latin typeface="Arial" panose="020B0604020202020204" pitchFamily="34" charset="0"/>
                <a:cs typeface="Arial" panose="020B0604020202020204" pitchFamily="34" charset="0"/>
              </a:rPr>
              <a:t>This is the Place Last Seen (PLS) or the Last Known Position (LKP) should be used as the point to begin the initial search.</a:t>
            </a:r>
          </a:p>
          <a:p>
            <a:endParaRPr lang="en-GB" sz="11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b="1" dirty="0">
                <a:latin typeface="Arial" panose="020B0604020202020204" pitchFamily="34" charset="0"/>
                <a:cs typeface="Arial" panose="020B0604020202020204" pitchFamily="34" charset="0"/>
              </a:rPr>
              <a:t>Establish Circumstances of Disappearance. </a:t>
            </a:r>
            <a:r>
              <a:rPr lang="en-GB" sz="1100" dirty="0">
                <a:latin typeface="Arial" panose="020B0604020202020204" pitchFamily="34" charset="0"/>
                <a:cs typeface="Arial" panose="020B0604020202020204" pitchFamily="34" charset="0"/>
              </a:rPr>
              <a:t>This stage examines the circumstances of the loss, considering why and how the disappearance occurred. All facts, no matter how trivial they might appear to be, should be considered as it is at this stage that the most successful clues to resolving a search are often found.</a:t>
            </a:r>
          </a:p>
          <a:p>
            <a:pPr marL="171450" indent="-171450">
              <a:buFont typeface="Arial" panose="020B0604020202020204" pitchFamily="34" charset="0"/>
              <a:buChar char="•"/>
            </a:pPr>
            <a:endParaRPr lang="en-GB" sz="1100" b="1"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b="1" dirty="0">
                <a:latin typeface="Arial" panose="020B0604020202020204" pitchFamily="34" charset="0"/>
                <a:cs typeface="Arial" panose="020B0604020202020204" pitchFamily="34" charset="0"/>
              </a:rPr>
              <a:t>Note Factors Influencing Discovery. </a:t>
            </a:r>
            <a:r>
              <a:rPr lang="en-GB" sz="1600" b="0" i="0" dirty="0">
                <a:solidFill>
                  <a:srgbClr val="333333"/>
                </a:solidFill>
                <a:effectLst/>
                <a:latin typeface="Helvetica Neue"/>
              </a:rPr>
              <a:t>The whole range of factors that may influence discovery of the missing person should  be considered.   This may include: what is the capability of the person </a:t>
            </a:r>
          </a:p>
          <a:p>
            <a:pPr marL="0" indent="0">
              <a:buFont typeface="Arial" panose="020B0604020202020204" pitchFamily="34" charset="0"/>
              <a:buNone/>
            </a:pPr>
            <a:r>
              <a:rPr lang="en-GB" sz="1600" b="0" i="0" dirty="0">
                <a:solidFill>
                  <a:srgbClr val="333333"/>
                </a:solidFill>
                <a:effectLst/>
                <a:latin typeface="Helvetica Neue"/>
              </a:rPr>
              <a:t>who has gone missing? How is the person dressed and equipped? How populated is the area? What are the regular activities of people in this area? What is the terrain like?  What is the weather  like,  both  current  and  forecast?  When  does  it  get  dark?  Does  the  missing person have access to transport, money, </a:t>
            </a:r>
          </a:p>
          <a:p>
            <a:pPr marL="0" indent="0">
              <a:buFont typeface="Arial" panose="020B0604020202020204" pitchFamily="34" charset="0"/>
              <a:buNone/>
            </a:pPr>
            <a:r>
              <a:rPr lang="en-GB" sz="1600" b="0" i="0" dirty="0">
                <a:solidFill>
                  <a:srgbClr val="333333"/>
                </a:solidFill>
                <a:effectLst/>
                <a:latin typeface="Helvetica Neue"/>
              </a:rPr>
              <a:t>telephones? </a:t>
            </a:r>
            <a:r>
              <a:rPr lang="en-GB" sz="1100" dirty="0">
                <a:latin typeface="Arial" panose="020B0604020202020204" pitchFamily="34" charset="0"/>
                <a:cs typeface="Arial" panose="020B0604020202020204" pitchFamily="34" charset="0"/>
              </a:rPr>
              <a:t>In missing person cases, friends and families may wish to involve themselves. </a:t>
            </a:r>
          </a:p>
          <a:p>
            <a:endParaRPr lang="en-GB" sz="11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b="1" dirty="0">
                <a:latin typeface="Arial" panose="020B0604020202020204" pitchFamily="34" charset="0"/>
                <a:cs typeface="Arial" panose="020B0604020202020204" pitchFamily="34" charset="0"/>
              </a:rPr>
              <a:t>Analyse Possible Scenarios. </a:t>
            </a:r>
            <a:r>
              <a:rPr lang="en-GB" sz="1100" dirty="0">
                <a:latin typeface="Arial" panose="020B0604020202020204" pitchFamily="34" charset="0"/>
                <a:cs typeface="Arial" panose="020B0604020202020204" pitchFamily="34" charset="0"/>
              </a:rPr>
              <a:t>This is the ‘what happened’ phase and must include identification of all likely scenarios from the previous four stages. It will involve assessment of any relevant information and intelligence. This is particularly relevant in high risk/complex search operations.</a:t>
            </a:r>
          </a:p>
          <a:p>
            <a:endParaRPr lang="en-GB" sz="11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b="1" dirty="0">
                <a:latin typeface="Arial" panose="020B0604020202020204" pitchFamily="34" charset="0"/>
                <a:cs typeface="Arial" panose="020B0604020202020204" pitchFamily="34" charset="0"/>
              </a:rPr>
              <a:t>Raise Search Strategies. </a:t>
            </a:r>
            <a:r>
              <a:rPr lang="en-GB" sz="1100" dirty="0">
                <a:latin typeface="Arial" panose="020B0604020202020204" pitchFamily="34" charset="0"/>
                <a:cs typeface="Arial" panose="020B0604020202020204" pitchFamily="34" charset="0"/>
              </a:rPr>
              <a:t>A search strategy should be planned for the most likely scenarios, identifying boundary limitations and search areas, including any possible routes. </a:t>
            </a:r>
          </a:p>
          <a:p>
            <a:endParaRPr lang="en-GB" sz="1100" b="1"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b="1" dirty="0">
                <a:latin typeface="Arial" panose="020B0604020202020204" pitchFamily="34" charset="0"/>
                <a:cs typeface="Arial" panose="020B0604020202020204" pitchFamily="34" charset="0"/>
              </a:rPr>
              <a:t>Identify Priority Search</a:t>
            </a:r>
            <a:r>
              <a:rPr lang="en-GB" sz="1100" dirty="0">
                <a:latin typeface="Arial" panose="020B0604020202020204" pitchFamily="34" charset="0"/>
                <a:cs typeface="Arial" panose="020B0604020202020204" pitchFamily="34" charset="0"/>
              </a:rPr>
              <a:t>. The knowledge gained from previous stages should be used to identify the best scenario. Each scenario must be considered to identify the most likely option. It is possible that scenarios and priorities will change as new information becomes available. Where resources permit, multiple scenarios can be searched. Where this is not the case, priority must be given to the most likely option. </a:t>
            </a:r>
          </a:p>
          <a:p>
            <a:endParaRPr lang="en-GB" sz="11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b="1" dirty="0">
                <a:latin typeface="Arial" panose="020B0604020202020204" pitchFamily="34" charset="0"/>
                <a:cs typeface="Arial" panose="020B0604020202020204" pitchFamily="34" charset="0"/>
              </a:rPr>
              <a:t>Ongoing Reassessment.  </a:t>
            </a:r>
            <a:r>
              <a:rPr lang="en-GB" sz="1100" dirty="0">
                <a:latin typeface="Arial" panose="020B0604020202020204" pitchFamily="34" charset="0"/>
                <a:cs typeface="Arial" panose="020B0604020202020204" pitchFamily="34" charset="0"/>
              </a:rPr>
              <a:t>The whole process must be constantly reassessed to ensure the appropriate use of available resources, and that the best scenario is being pursued. When reassessing the scenario, any new information arising from the investigation must be considered. It may also be necessary to review the search strategy, which should be carried out by a supervisor and/or </a:t>
            </a:r>
            <a:r>
              <a:rPr lang="en-GB" sz="1100" dirty="0" err="1">
                <a:latin typeface="Arial" panose="020B0604020202020204" pitchFamily="34" charset="0"/>
                <a:cs typeface="Arial" panose="020B0604020202020204" pitchFamily="34" charset="0"/>
              </a:rPr>
              <a:t>PolSA</a:t>
            </a:r>
            <a:r>
              <a:rPr lang="en-GB" sz="1100" dirty="0">
                <a:latin typeface="Arial" panose="020B0604020202020204" pitchFamily="34" charset="0"/>
                <a:cs typeface="Arial" panose="020B0604020202020204" pitchFamily="34" charset="0"/>
              </a:rPr>
              <a:t>, particularly</a:t>
            </a:r>
            <a:r>
              <a:rPr lang="en-GB" sz="1100" baseline="0"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where expected results are not forthcoming. </a:t>
            </a:r>
          </a:p>
          <a:p>
            <a:endParaRPr lang="en-GB" dirty="0"/>
          </a:p>
        </p:txBody>
      </p:sp>
      <p:sp>
        <p:nvSpPr>
          <p:cNvPr id="4" name="Slide Number Placeholder 3"/>
          <p:cNvSpPr>
            <a:spLocks noGrp="1"/>
          </p:cNvSpPr>
          <p:nvPr>
            <p:ph type="sldNum" sz="quarter" idx="10"/>
          </p:nvPr>
        </p:nvSpPr>
        <p:spPr/>
        <p:txBody>
          <a:bodyPr/>
          <a:lstStyle/>
          <a:p>
            <a:fld id="{428007BC-5629-41CB-B76F-2C4EF9F317FD}" type="slidenum">
              <a:rPr lang="en-GB" smtClean="0"/>
              <a:t>11</a:t>
            </a:fld>
            <a:endParaRPr lang="en-GB"/>
          </a:p>
        </p:txBody>
      </p:sp>
    </p:spTree>
    <p:extLst>
      <p:ext uri="{BB962C8B-B14F-4D97-AF65-F5344CB8AC3E}">
        <p14:creationId xmlns:p14="http://schemas.microsoft.com/office/powerpoint/2010/main" val="122391350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QTS – Why do you think we need to search?</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Home address search</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Garden and outbuildings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Immediate surrounding area</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Roads, Footpaths and tracks immediate area and leading to the shops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How to you explain the need to search the house?  This is to look for the person but also to pick up any clues, notes, medication taken or not taken, -it also helps to look in wardrobes to ascertain the clothing taken and any other preparations.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minimum search is the open door search and SEARCH DON’T JUST HAVE A LOOK</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This is a large area for one person to search and you may need to quickly conduct an initial visual check followed by a more thorough search.  Remember to look under, up , behind and into objects, buildings, ditches </a:t>
            </a:r>
            <a:r>
              <a:rPr kumimoji="0" lang="en-GB" altLang="en-US" sz="11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etc</a:t>
            </a: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r>
              <a:rPr lang="en-GB" sz="1800" dirty="0">
                <a:effectLst/>
                <a:latin typeface="Calibri" panose="020F0502020204030204" pitchFamily="34" charset="0"/>
                <a:ea typeface="Calibri" panose="020F0502020204030204" pitchFamily="34" charset="0"/>
              </a:rPr>
              <a:t>It is worth reinforcing here accurate record keeping- document where you have searched and where you haven’t searched i.e. you couldn’t gain access to a particular room , cupboard, outbuilding, car, attic etc. As well as updates of Negative are never acceptable – what does negative mean ? </a:t>
            </a:r>
            <a:r>
              <a:rPr lang="en-GB" sz="1800" dirty="0" err="1">
                <a:effectLst/>
                <a:latin typeface="Calibri" panose="020F0502020204030204" pitchFamily="34" charset="0"/>
                <a:ea typeface="Calibri" panose="020F0502020204030204" pitchFamily="34" charset="0"/>
              </a:rPr>
              <a:t>i.e</a:t>
            </a:r>
            <a:r>
              <a:rPr lang="en-GB" sz="1800" dirty="0">
                <a:effectLst/>
                <a:latin typeface="Calibri" panose="020F0502020204030204" pitchFamily="34" charset="0"/>
                <a:ea typeface="Calibri" panose="020F0502020204030204" pitchFamily="34" charset="0"/>
              </a:rPr>
              <a:t> H2H negative ? no reply ,or occupier spoken to and doesn’t know the </a:t>
            </a:r>
            <a:r>
              <a:rPr lang="en-GB" sz="1800" dirty="0" err="1">
                <a:effectLst/>
                <a:latin typeface="Calibri" panose="020F0502020204030204" pitchFamily="34" charset="0"/>
                <a:ea typeface="Calibri" panose="020F0502020204030204" pitchFamily="34" charset="0"/>
              </a:rPr>
              <a:t>misper</a:t>
            </a:r>
            <a:r>
              <a:rPr lang="en-GB" sz="1800" dirty="0">
                <a:effectLst/>
                <a:latin typeface="Calibri" panose="020F0502020204030204" pitchFamily="34" charset="0"/>
                <a:ea typeface="Calibri" panose="020F0502020204030204" pitchFamily="34" charset="0"/>
              </a:rPr>
              <a:t> or does know the </a:t>
            </a:r>
            <a:r>
              <a:rPr lang="en-GB" sz="1800" dirty="0" err="1">
                <a:effectLst/>
                <a:latin typeface="Calibri" panose="020F0502020204030204" pitchFamily="34" charset="0"/>
                <a:ea typeface="Calibri" panose="020F0502020204030204" pitchFamily="34" charset="0"/>
              </a:rPr>
              <a:t>misper</a:t>
            </a:r>
            <a:r>
              <a:rPr lang="en-GB" sz="1800" dirty="0">
                <a:effectLst/>
                <a:latin typeface="Calibri" panose="020F0502020204030204" pitchFamily="34" charset="0"/>
                <a:ea typeface="Calibri" panose="020F0502020204030204" pitchFamily="34" charset="0"/>
              </a:rPr>
              <a:t> but last saw them a month ago-who with and where.</a:t>
            </a:r>
          </a:p>
          <a:p>
            <a:r>
              <a:rPr lang="en-GB" sz="1800" dirty="0">
                <a:effectLst/>
                <a:latin typeface="Calibri" panose="020F0502020204030204" pitchFamily="34" charset="0"/>
                <a:ea typeface="Calibri" panose="020F0502020204030204" pitchFamily="34"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428007BC-5629-41CB-B76F-2C4EF9F317FD}" type="slidenum">
              <a:rPr lang="en-GB" smtClean="0"/>
              <a:t>12</a:t>
            </a:fld>
            <a:endParaRPr lang="en-GB"/>
          </a:p>
        </p:txBody>
      </p:sp>
    </p:spTree>
    <p:extLst>
      <p:ext uri="{BB962C8B-B14F-4D97-AF65-F5344CB8AC3E}">
        <p14:creationId xmlns:p14="http://schemas.microsoft.com/office/powerpoint/2010/main" val="184789667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QTS – What technology and specialist options do we have available to assist us in </a:t>
            </a:r>
            <a:r>
              <a:rPr lang="en-GB" b="1" dirty="0" err="1"/>
              <a:t>Misper</a:t>
            </a:r>
            <a:r>
              <a:rPr lang="en-GB" b="1" dirty="0"/>
              <a:t> investigations?</a:t>
            </a:r>
          </a:p>
          <a:p>
            <a:endParaRPr lang="en-GB" dirty="0"/>
          </a:p>
          <a:p>
            <a:r>
              <a:rPr lang="en-GB" dirty="0"/>
              <a:t>1 – NPAS – National Police Air Service covers all of the UK and offers air assets</a:t>
            </a:r>
            <a:r>
              <a:rPr lang="en-GB" baseline="0" dirty="0"/>
              <a:t> to each force at a cost. It is not a SWP or Gwent resource and any request has to made by officers and confirmed by the Bronze Inspector or the FIM. It costs approx. £3200 per a call out and therefore is not a tick box exercise but there has to be clear instructions as to what is required to be searched. It has limitations of not being able to see into dense woodland or buildings but can cover a huge area during its deployment. It has infrared camera’s for heat source detection as well as an extremely powerful search light. </a:t>
            </a:r>
          </a:p>
          <a:p>
            <a:endParaRPr lang="en-GB" baseline="0" dirty="0"/>
          </a:p>
          <a:p>
            <a:r>
              <a:rPr lang="en-GB" baseline="0" dirty="0"/>
              <a:t>2- Drone Team – SWP and Gwent Police have access to drones. Improvement in technology has led to dedicated units within the forces which can offer its services between certain times for </a:t>
            </a:r>
            <a:r>
              <a:rPr lang="en-GB" baseline="0" dirty="0" err="1"/>
              <a:t>Misper</a:t>
            </a:r>
            <a:r>
              <a:rPr lang="en-GB" baseline="0" dirty="0"/>
              <a:t> enquiries.  It has a more localised use than NPAS having a range of 500m and a ceiling height of 120m so needs a specific search area. The drone team though does have many batteries however so can deploy for 2+ hours If required and multiple search area’s are identified. It can be flown day and night due to infrared camera’s (Heat source) but cannot penetrate dense bushes or inside buildings.</a:t>
            </a:r>
          </a:p>
          <a:p>
            <a:endParaRPr lang="en-GB" baseline="0" dirty="0"/>
          </a:p>
          <a:p>
            <a:r>
              <a:rPr lang="en-GB" baseline="0" dirty="0"/>
              <a:t>3- Mobile Phone – Many HR </a:t>
            </a:r>
            <a:r>
              <a:rPr lang="en-GB" baseline="0" dirty="0" err="1"/>
              <a:t>mispers</a:t>
            </a:r>
            <a:r>
              <a:rPr lang="en-GB" baseline="0" dirty="0"/>
              <a:t> have a mobile phone with them which can be helpful for many reasons. They can be contacted by officers, text by the PSC/FCR with a read receipt and a trained operator or engage with a force negotiator. To track a mobile phone signal and see the recent contacts it has communicated with there has to be an immediate risk to the missing person. It has a cost element and needs to be authorised by a GOLD commander on duty in the force due to interfering with a persons right to a private life. Due to this basic enquiries are required to be completed prior to applying for this tactic.  The limitations of tracking this way is that it can give a large search radius that may not help investigators. If you think the person is the vicinity then this will not be the best tactic however if you believe they may be travelling further afield then it can give a considerable boost to the investigation. </a:t>
            </a:r>
          </a:p>
          <a:p>
            <a:r>
              <a:rPr lang="en-GB" baseline="0" dirty="0"/>
              <a:t>Cell site mapping is best read by a </a:t>
            </a:r>
            <a:r>
              <a:rPr lang="en-GB" baseline="0" dirty="0" err="1"/>
              <a:t>PolSA</a:t>
            </a:r>
            <a:r>
              <a:rPr lang="en-GB" baseline="0" dirty="0"/>
              <a:t>. </a:t>
            </a:r>
          </a:p>
          <a:p>
            <a:r>
              <a:rPr lang="en-GB" baseline="0" dirty="0"/>
              <a:t>Don’t forget that many apps such as Snapchat or Find my </a:t>
            </a:r>
            <a:r>
              <a:rPr lang="en-GB" baseline="0" dirty="0" err="1"/>
              <a:t>Iphone</a:t>
            </a:r>
            <a:r>
              <a:rPr lang="en-GB" baseline="0" dirty="0"/>
              <a:t> can be used so look to see if these are relevant and ask friends/family to assist if applicable to the scenario</a:t>
            </a:r>
          </a:p>
          <a:p>
            <a:endParaRPr lang="en-GB" baseline="0" dirty="0"/>
          </a:p>
          <a:p>
            <a:r>
              <a:rPr lang="en-GB" baseline="0" dirty="0"/>
              <a:t>4- Search teams – Operation New York is a term used to ask for all units in that area to offer support to find persons. If support is required later on in an investigation and a specific search area has been identified then requesting a search team could be an option. This is a team of trained search officers who work in larger teams who can clear area’s quicker and give a higher certainty that a missing person is not present. A POLSA gives advice to this team and will often have reviewed the high risk missing person to give specific search area’s. </a:t>
            </a:r>
          </a:p>
          <a:p>
            <a:endParaRPr lang="en-GB" baseline="0" dirty="0"/>
          </a:p>
          <a:p>
            <a:r>
              <a:rPr lang="en-GB" baseline="0" dirty="0"/>
              <a:t>5 – Social media and Open source – Open source enquiries is a term for trained officers in the PSC to research social media of the subject to find out information which could lead to them being found. Depending on the security settings of the missing persons accounts depends on how much information can be obtained. These enquiries though can lead to identifying area’s of interest, Recent communications and friends or associates. </a:t>
            </a:r>
          </a:p>
          <a:p>
            <a:endParaRPr lang="en-GB" baseline="0" dirty="0"/>
          </a:p>
          <a:p>
            <a:r>
              <a:rPr lang="en-GB" baseline="0" dirty="0"/>
              <a:t>6 – ANPR and CCTV – Automatic Number Plate Recognition are camera’s fitted on the road networks. They obtain photographs of vehicles that pass scanning the number plate. If a missing person has access to a vehicle or leaves in a vehicle then this can be searched for to give a direction of travel or in combination with other information a location of interest. Finding the car is the best enquiry to assist in locating the missing person quickly. It can also be used in a short term historical format to look at travel history which may benefit information gathering about the missing persons habits or can be added to a hotlist which will mean it will set off an alarm if it passes a camera. All this can be requested through PSC. </a:t>
            </a:r>
          </a:p>
          <a:p>
            <a:endParaRPr lang="en-GB" baseline="0" dirty="0"/>
          </a:p>
          <a:p>
            <a:r>
              <a:rPr lang="en-GB" baseline="0" dirty="0"/>
              <a:t>This  is not a definitive list but is the most common of investigative options open to offer support. After initial enquiries have gathered the necessary information/intelligence then it may become apparent that 1 or multiple of the above may be beneficial or crucial to locate the missing person. </a:t>
            </a:r>
          </a:p>
          <a:p>
            <a:endParaRPr lang="en-GB" baseline="0" dirty="0"/>
          </a:p>
          <a:p>
            <a:r>
              <a:rPr lang="en-GB" baseline="0" dirty="0"/>
              <a:t>7. For SWP – BCU MPIT’s and Missing Person Coordinators. They can provide advice and guidance and some members of the teams are trained to undertake open source and comm’s work.</a:t>
            </a:r>
            <a:endParaRPr lang="en-GB" dirty="0"/>
          </a:p>
          <a:p>
            <a:endParaRPr lang="en-GB" dirty="0"/>
          </a:p>
        </p:txBody>
      </p:sp>
      <p:sp>
        <p:nvSpPr>
          <p:cNvPr id="4" name="Slide Number Placeholder 3"/>
          <p:cNvSpPr>
            <a:spLocks noGrp="1"/>
          </p:cNvSpPr>
          <p:nvPr>
            <p:ph type="sldNum" sz="quarter" idx="10"/>
          </p:nvPr>
        </p:nvSpPr>
        <p:spPr/>
        <p:txBody>
          <a:bodyPr/>
          <a:lstStyle/>
          <a:p>
            <a:fld id="{428007BC-5629-41CB-B76F-2C4EF9F317FD}" type="slidenum">
              <a:rPr lang="en-GB" smtClean="0"/>
              <a:t>13</a:t>
            </a:fld>
            <a:endParaRPr lang="en-GB"/>
          </a:p>
        </p:txBody>
      </p:sp>
    </p:spTree>
    <p:extLst>
      <p:ext uri="{BB962C8B-B14F-4D97-AF65-F5344CB8AC3E}">
        <p14:creationId xmlns:p14="http://schemas.microsoft.com/office/powerpoint/2010/main" val="270465067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Times New Roman" panose="02020603050405020304" pitchFamily="18" charset="0"/>
              </a:rPr>
              <a:t>Trainer to explain that they are going to read a short news clip over slides 15 -16 on the</a:t>
            </a:r>
            <a:r>
              <a:rPr lang="en-GB" sz="1800" b="1" dirty="0">
                <a:effectLst/>
                <a:latin typeface="Calibri" panose="020F0502020204030204" pitchFamily="34" charset="0"/>
                <a:ea typeface="Times New Roman" panose="02020603050405020304" pitchFamily="18" charset="0"/>
              </a:rPr>
              <a:t> ‘Tia Sharp murder.’</a:t>
            </a:r>
            <a:endParaRPr lang="en-AS"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10"/>
          </p:nvPr>
        </p:nvSpPr>
        <p:spPr/>
        <p:txBody>
          <a:bodyPr/>
          <a:lstStyle/>
          <a:p>
            <a:fld id="{428007BC-5629-41CB-B76F-2C4EF9F317FD}" type="slidenum">
              <a:rPr lang="en-GB" smtClean="0"/>
              <a:t>14</a:t>
            </a:fld>
            <a:endParaRPr lang="en-GB"/>
          </a:p>
        </p:txBody>
      </p:sp>
    </p:spTree>
    <p:extLst>
      <p:ext uri="{BB962C8B-B14F-4D97-AF65-F5344CB8AC3E}">
        <p14:creationId xmlns:p14="http://schemas.microsoft.com/office/powerpoint/2010/main" val="343242776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28007BC-5629-41CB-B76F-2C4EF9F317FD}" type="slidenum">
              <a:rPr lang="en-GB" smtClean="0"/>
              <a:t>15</a:t>
            </a:fld>
            <a:endParaRPr lang="en-GB"/>
          </a:p>
        </p:txBody>
      </p:sp>
    </p:spTree>
    <p:extLst>
      <p:ext uri="{BB962C8B-B14F-4D97-AF65-F5344CB8AC3E}">
        <p14:creationId xmlns:p14="http://schemas.microsoft.com/office/powerpoint/2010/main" val="154224463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1" dirty="0">
                <a:effectLst/>
                <a:latin typeface="Calibri" panose="020F0502020204030204" pitchFamily="34" charset="0"/>
                <a:ea typeface="Times New Roman" panose="02020603050405020304" pitchFamily="18" charset="0"/>
              </a:rPr>
              <a:t>QTS What are your thoughts?</a:t>
            </a:r>
          </a:p>
          <a:p>
            <a:endParaRPr lang="en-GB" sz="1800" b="1" dirty="0">
              <a:effectLst/>
              <a:latin typeface="Calibri" panose="020F0502020204030204" pitchFamily="34" charset="0"/>
            </a:endParaRPr>
          </a:p>
          <a:p>
            <a:r>
              <a:rPr lang="en-GB" sz="1800" b="1" dirty="0">
                <a:effectLst/>
                <a:latin typeface="Calibri" panose="020F0502020204030204" pitchFamily="34" charset="0"/>
                <a:ea typeface="Times New Roman" panose="02020603050405020304" pitchFamily="18" charset="0"/>
              </a:rPr>
              <a:t>What impact does this have on:</a:t>
            </a:r>
            <a:endParaRPr lang="en-AS" sz="1800" dirty="0">
              <a:effectLst/>
              <a:latin typeface="Times New Roman" panose="02020603050405020304" pitchFamily="18" charset="0"/>
              <a:ea typeface="Times New Roman" panose="02020603050405020304" pitchFamily="18" charset="0"/>
            </a:endParaRPr>
          </a:p>
          <a:p>
            <a:pPr marL="342900" lvl="0" indent="-342900">
              <a:buFont typeface="Arial" panose="020B0604020202020204" pitchFamily="34" charset="0"/>
              <a:buChar char="•"/>
              <a:tabLst>
                <a:tab pos="457200" algn="l"/>
              </a:tabLst>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Family</a:t>
            </a:r>
            <a:endParaRPr lang="en-A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buFont typeface="Arial" panose="020B0604020202020204" pitchFamily="34" charset="0"/>
              <a:buChar char="•"/>
              <a:tabLst>
                <a:tab pos="457200" algn="l"/>
              </a:tabLst>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Police Service</a:t>
            </a:r>
            <a:endParaRPr lang="en-A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buFont typeface="Arial" panose="020B0604020202020204" pitchFamily="34" charset="0"/>
              <a:buChar char="•"/>
              <a:tabLst>
                <a:tab pos="457200" algn="l"/>
              </a:tabLst>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Public</a:t>
            </a:r>
            <a:endParaRPr lang="en-A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r>
              <a:rPr lang="en-GB" sz="1800" dirty="0">
                <a:effectLst/>
                <a:latin typeface="Calibri" panose="020F0502020204030204" pitchFamily="34" charset="0"/>
                <a:ea typeface="Times New Roman" panose="02020603050405020304" pitchFamily="18" charset="0"/>
              </a:rPr>
              <a:t>Police failed to find body on two occasions</a:t>
            </a:r>
            <a:endParaRPr lang="en-GB" dirty="0"/>
          </a:p>
        </p:txBody>
      </p:sp>
      <p:sp>
        <p:nvSpPr>
          <p:cNvPr id="4" name="Slide Number Placeholder 3"/>
          <p:cNvSpPr>
            <a:spLocks noGrp="1"/>
          </p:cNvSpPr>
          <p:nvPr>
            <p:ph type="sldNum" sz="quarter" idx="10"/>
          </p:nvPr>
        </p:nvSpPr>
        <p:spPr/>
        <p:txBody>
          <a:bodyPr/>
          <a:lstStyle/>
          <a:p>
            <a:fld id="{428007BC-5629-41CB-B76F-2C4EF9F317FD}" type="slidenum">
              <a:rPr lang="en-GB" smtClean="0"/>
              <a:t>16</a:t>
            </a:fld>
            <a:endParaRPr lang="en-GB"/>
          </a:p>
        </p:txBody>
      </p:sp>
    </p:spTree>
    <p:extLst>
      <p:ext uri="{BB962C8B-B14F-4D97-AF65-F5344CB8AC3E}">
        <p14:creationId xmlns:p14="http://schemas.microsoft.com/office/powerpoint/2010/main" val="89089234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2400" b="1" dirty="0">
              <a:solidFill>
                <a:srgbClr val="002060"/>
              </a:solidFill>
            </a:endParaRPr>
          </a:p>
          <a:p>
            <a:r>
              <a:rPr lang="en-GB" sz="2400" b="1" dirty="0">
                <a:solidFill>
                  <a:srgbClr val="002060"/>
                </a:solidFill>
              </a:rPr>
              <a:t>QTS – What questions would you ask on return of the person?</a:t>
            </a:r>
          </a:p>
          <a:p>
            <a:r>
              <a:rPr lang="en-GB" sz="2400" b="1" dirty="0">
                <a:solidFill>
                  <a:srgbClr val="002060"/>
                </a:solidFill>
              </a:rPr>
              <a:t>QTS – Where is this information recorded?</a:t>
            </a:r>
          </a:p>
          <a:p>
            <a:endParaRPr lang="en-GB" sz="2400" dirty="0">
              <a:solidFill>
                <a:srgbClr val="002060"/>
              </a:solidFill>
            </a:endParaRPr>
          </a:p>
          <a:p>
            <a:r>
              <a:rPr lang="en-GB" sz="2400" dirty="0">
                <a:solidFill>
                  <a:srgbClr val="002060"/>
                </a:solidFill>
              </a:rPr>
              <a:t>Management of the </a:t>
            </a:r>
            <a:r>
              <a:rPr lang="en-GB" sz="2400" dirty="0" err="1">
                <a:solidFill>
                  <a:srgbClr val="002060"/>
                </a:solidFill>
              </a:rPr>
              <a:t>MisPer’s</a:t>
            </a:r>
            <a:r>
              <a:rPr lang="en-GB" sz="2400" dirty="0">
                <a:solidFill>
                  <a:srgbClr val="002060"/>
                </a:solidFill>
              </a:rPr>
              <a:t> return is a vital part of the investigation process.</a:t>
            </a:r>
          </a:p>
          <a:p>
            <a:r>
              <a:rPr lang="en-GB" sz="2400" dirty="0">
                <a:solidFill>
                  <a:srgbClr val="002060"/>
                </a:solidFill>
              </a:rPr>
              <a:t>Effective management of a person’s return is important because the person:</a:t>
            </a:r>
          </a:p>
          <a:p>
            <a:pPr marL="342900" indent="-342900">
              <a:buFont typeface="Arial" panose="020B0604020202020204" pitchFamily="34" charset="0"/>
              <a:buChar char="•"/>
            </a:pPr>
            <a:r>
              <a:rPr lang="en-GB" sz="2400" dirty="0">
                <a:solidFill>
                  <a:srgbClr val="002060"/>
                </a:solidFill>
              </a:rPr>
              <a:t>May have been the subject of crime or otherwise been at risk of harm</a:t>
            </a:r>
          </a:p>
          <a:p>
            <a:pPr marL="342900" indent="-342900">
              <a:buFont typeface="Arial" panose="020B0604020202020204" pitchFamily="34" charset="0"/>
              <a:buChar char="•"/>
            </a:pPr>
            <a:r>
              <a:rPr lang="en-GB" sz="2400" dirty="0">
                <a:solidFill>
                  <a:srgbClr val="002060"/>
                </a:solidFill>
              </a:rPr>
              <a:t>May have gone missing in order to harm themselves or take their own life</a:t>
            </a:r>
          </a:p>
          <a:p>
            <a:pPr marL="342900" indent="-342900">
              <a:buFont typeface="Arial" panose="020B0604020202020204" pitchFamily="34" charset="0"/>
              <a:buChar char="•"/>
            </a:pPr>
            <a:r>
              <a:rPr lang="en-GB" sz="2400" dirty="0">
                <a:solidFill>
                  <a:srgbClr val="002060"/>
                </a:solidFill>
              </a:rPr>
              <a:t>May have been unsafe or at risk owing to their inability to look after themselves properly due to age, incapacity or other reasons</a:t>
            </a:r>
          </a:p>
          <a:p>
            <a:pPr marL="342900" indent="-342900">
              <a:buFont typeface="Arial" panose="020B0604020202020204" pitchFamily="34" charset="0"/>
              <a:buChar char="•"/>
            </a:pPr>
            <a:r>
              <a:rPr lang="en-GB" sz="2400" dirty="0">
                <a:solidFill>
                  <a:srgbClr val="002060"/>
                </a:solidFill>
              </a:rPr>
              <a:t>May have been the perpetrator of crime.</a:t>
            </a:r>
          </a:p>
          <a:p>
            <a:pPr marL="342900" indent="-342900">
              <a:buFont typeface="Arial" panose="020B0604020202020204" pitchFamily="34" charset="0"/>
              <a:buChar char="•"/>
            </a:pPr>
            <a:endParaRPr lang="en-GB" sz="2400" dirty="0">
              <a:solidFill>
                <a:srgbClr val="002060"/>
              </a:solidFill>
            </a:endParaRPr>
          </a:p>
          <a:p>
            <a:r>
              <a:rPr lang="en-GB" sz="2400" dirty="0">
                <a:solidFill>
                  <a:srgbClr val="002060"/>
                </a:solidFill>
              </a:rPr>
              <a:t>A well conducted prevention interview will provide vital intel and possible prevention opportunities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400" dirty="0">
              <a:effectLst/>
              <a:latin typeface="Calibri" panose="020F0502020204030204" pitchFamily="34" charset="0"/>
              <a:ea typeface="Calibri" panose="020F0502020204030204" pitchFamily="34" charset="0"/>
            </a:endParaRPr>
          </a:p>
          <a:p>
            <a:endParaRPr lang="en-GB" sz="2400" dirty="0">
              <a:solidFill>
                <a:srgbClr val="002060"/>
              </a:solidFill>
            </a:endParaRPr>
          </a:p>
          <a:p>
            <a:r>
              <a:rPr lang="en-GB" sz="3600" dirty="0"/>
              <a:t>Prevention interviews and return home interviews (RHI’s) provide an important opportunity to identify ongoing information and risk factors that may affect the likelihood of the individual going missing again. They should NOT be treated as an administrative procedure simply to close a missing person investigation. Prevention Interviews These are conducted by police officers, as soon as practicable, once the missing person has been located or returned home. They should be completed for both missing adults and children.</a:t>
            </a:r>
            <a:endParaRPr lang="en-GB" sz="2400" dirty="0">
              <a:solidFill>
                <a:srgbClr val="002060"/>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Officers are reminded that when a child (under 16) or young person (16-17 years) is located after being reported as missing they must be physically seen and a prevention interview conducted by a police officer. In some circumstances it may be appropriate for some other professional to carry out a more detailed prevention interview such as a teacher or social worker who may have built up a rapport with the subject.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This is not an exhaustive list. The purpose of these questions is to:</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Ensure that the subject was missing of their own accord and not by kidnap or abduction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Ascertain whether there was any trigger event that precipitated the missing episode and which requires recording and investigation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Gather intelligence to assist enquiries should there be a repeat missing episode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Establish whether they were the victim of any crime whilst they were missing.</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 missing person is under no obligation to answer these questions and under human rights legislation their privacy is protected. The purpose of these enquiries is to ensure the wellbeing of the subject.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Officers must record the details of the above conversation on Niche and bring the entry to the attention of a supervisor. If the interview is carried out by another professional they should be given guidance regarding the benefit of making a written record of what was said during the interview.</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It is the duty of all officers to safeguard children. Where it is considered that a child remains at risk and is likely to suffer significant harm, officers should consider use of powers under s46 Children Act 1989. Immediate steps to secure and preserve evidence should also be taken at the earliest opportunity where offences are identified.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It is equally important that adults are also asked similar questions to children, and again, they are not obliged to answer any questions in relation to their reasons.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Consider the strapline adopted by the PPU – </a:t>
            </a:r>
            <a:r>
              <a:rPr lang="en-GB" b="1" dirty="0"/>
              <a:t>What are they running from? What are they running to?</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PPU always consider </a:t>
            </a:r>
            <a:r>
              <a:rPr lang="en-GB" sz="1200" b="1" dirty="0">
                <a:latin typeface="Arial" panose="020B0604020202020204" pitchFamily="34" charset="0"/>
                <a:cs typeface="Arial" panose="020B0604020202020204" pitchFamily="34" charset="0"/>
              </a:rPr>
              <a:t>What are they running </a:t>
            </a:r>
            <a:r>
              <a:rPr lang="en-GB" sz="1200" b="1" i="1" dirty="0">
                <a:latin typeface="Arial" panose="020B0604020202020204" pitchFamily="34" charset="0"/>
                <a:cs typeface="Arial" panose="020B0604020202020204" pitchFamily="34" charset="0"/>
              </a:rPr>
              <a:t>from</a:t>
            </a:r>
            <a:r>
              <a:rPr lang="en-GB" sz="1200" b="1" dirty="0">
                <a:latin typeface="Arial" panose="020B0604020202020204" pitchFamily="34" charset="0"/>
                <a:cs typeface="Arial" panose="020B0604020202020204" pitchFamily="34" charset="0"/>
              </a:rPr>
              <a:t>? What are they running </a:t>
            </a:r>
            <a:r>
              <a:rPr lang="en-GB" sz="1200" b="1" i="1" dirty="0">
                <a:latin typeface="Arial" panose="020B0604020202020204" pitchFamily="34" charset="0"/>
                <a:cs typeface="Arial" panose="020B0604020202020204" pitchFamily="34" charset="0"/>
              </a:rPr>
              <a:t>to</a:t>
            </a:r>
            <a:r>
              <a:rPr lang="en-GB" sz="1200" b="1" dirty="0">
                <a:latin typeface="Arial" panose="020B0604020202020204" pitchFamily="34" charset="0"/>
                <a:cs typeface="Arial" panose="020B0604020202020204" pitchFamily="34" charset="0"/>
              </a:rPr>
              <a:t>?</a:t>
            </a:r>
            <a:r>
              <a:rPr lang="en-GB" sz="1200" dirty="0">
                <a:latin typeface="Arial" panose="020B0604020202020204" pitchFamily="34" charset="0"/>
                <a:cs typeface="Arial" panose="020B0604020202020204" pitchFamily="34" charset="0"/>
              </a:rPr>
              <a:t>  </a:t>
            </a:r>
            <a:r>
              <a:rPr lang="en-GB" sz="1200" b="1" dirty="0">
                <a:latin typeface="Arial" panose="020B0604020202020204" pitchFamily="34" charset="0"/>
                <a:cs typeface="Arial" panose="020B0604020202020204" pitchFamily="34" charset="0"/>
              </a:rPr>
              <a:t>(Push-Pull factors). </a:t>
            </a:r>
            <a:r>
              <a:rPr lang="en-GB" sz="1200" dirty="0">
                <a:latin typeface="Arial" panose="020B0604020202020204" pitchFamily="34" charset="0"/>
                <a:cs typeface="Arial" panose="020B0604020202020204" pitchFamily="34" charset="0"/>
              </a:rPr>
              <a:t>When dealing with MISPERs always consider those two questions. </a:t>
            </a:r>
            <a:r>
              <a:rPr lang="en-GB" sz="1200" b="1" dirty="0">
                <a:solidFill>
                  <a:srgbClr val="0000FF"/>
                </a:solidFill>
                <a:latin typeface="Arial" panose="020B0604020202020204" pitchFamily="34" charset="0"/>
                <a:cs typeface="Arial" panose="020B0604020202020204" pitchFamily="34" charset="0"/>
              </a:rPr>
              <a:t>Example: </a:t>
            </a:r>
            <a:r>
              <a:rPr lang="en-GB" sz="1200" dirty="0">
                <a:latin typeface="Arial" panose="020B0604020202020204" pitchFamily="34" charset="0"/>
                <a:cs typeface="Arial" panose="020B0604020202020204" pitchFamily="34" charset="0"/>
              </a:rPr>
              <a:t>A repeat </a:t>
            </a:r>
            <a:r>
              <a:rPr lang="en-GB" sz="1200" dirty="0" err="1">
                <a:latin typeface="Arial" panose="020B0604020202020204" pitchFamily="34" charset="0"/>
                <a:cs typeface="Arial" panose="020B0604020202020204" pitchFamily="34" charset="0"/>
              </a:rPr>
              <a:t>MisPer</a:t>
            </a:r>
            <a:r>
              <a:rPr lang="en-GB" sz="1200" dirty="0">
                <a:latin typeface="Arial" panose="020B0604020202020204" pitchFamily="34" charset="0"/>
                <a:cs typeface="Arial" panose="020B0604020202020204" pitchFamily="34" charset="0"/>
              </a:rPr>
              <a:t> was always returned to the Care Home from where they were missing. It was later identified that they kept running</a:t>
            </a:r>
            <a:r>
              <a:rPr lang="en-GB" sz="1200" b="1"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from</a:t>
            </a:r>
            <a:r>
              <a:rPr lang="en-GB" sz="1200" dirty="0">
                <a:latin typeface="Arial" panose="020B0604020202020204" pitchFamily="34" charset="0"/>
                <a:cs typeface="Arial" panose="020B0604020202020204" pitchFamily="34" charset="0"/>
              </a:rPr>
              <a:t> the premises as Care Home staff were sexually abusing them. </a:t>
            </a:r>
            <a:r>
              <a:rPr lang="en-GB" sz="1200" b="1" dirty="0">
                <a:latin typeface="Arial" panose="020B0604020202020204" pitchFamily="34" charset="0"/>
                <a:cs typeface="Arial" panose="020B0604020202020204" pitchFamily="34" charset="0"/>
              </a:rPr>
              <a:t>This is a SWP example from 4 years ago.</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Are they running from a family set-up where they feel un-loved or not understood?</a:t>
            </a:r>
            <a:endParaRPr lang="en-GB" sz="1200" b="1"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Calibri" panose="020F0502020204030204" pitchFamily="34" charset="0"/>
                <a:ea typeface="Calibri" panose="020F0502020204030204" pitchFamily="34" charset="0"/>
              </a:rPr>
              <a:t>Voice of the child- be sensitive to the needs of the child. Try and get to the root cause of what they are running from or what they are running to. Give them time and space and don’t be judgemental. Record their views and wishes and not only listen to them but ‘see ‘ them – look for physical signs of trauma, withdrawal neglect etc. Be alert and remember the once chance rule or reachable moment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effectLst/>
              <a:latin typeface="Calibri" panose="020F0502020204030204" pitchFamily="34" charset="0"/>
              <a:ea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Calibri" panose="020F0502020204030204" pitchFamily="34" charset="0"/>
                <a:ea typeface="Calibri" panose="020F0502020204030204" pitchFamily="34" charset="0"/>
              </a:rPr>
              <a:t>We now refer to the return interview/debrief  as a Prevention Interview in both forces. All forces should refer to what we used to refer to as  safe and well check /return /debrief as a Prevention Interview. Return Home Interviews are normally completed by another agency or professional. In SWP its now NYAS Cymru and in Gwent it was </a:t>
            </a:r>
            <a:r>
              <a:rPr lang="en-GB" sz="1200" dirty="0" err="1">
                <a:effectLst/>
                <a:latin typeface="Calibri" panose="020F0502020204030204" pitchFamily="34" charset="0"/>
                <a:ea typeface="Calibri" panose="020F0502020204030204" pitchFamily="34" charset="0"/>
              </a:rPr>
              <a:t>Llamau</a:t>
            </a:r>
            <a:r>
              <a:rPr lang="en-GB" sz="1200" dirty="0">
                <a:effectLst/>
                <a:latin typeface="Calibri" panose="020F0502020204030204" pitchFamily="34" charset="0"/>
                <a:ea typeface="Calibri" panose="020F0502020204030204" pitchFamily="34"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effectLst/>
              <a:latin typeface="Calibri" panose="020F0502020204030204" pitchFamily="34" charset="0"/>
              <a:ea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428007BC-5629-41CB-B76F-2C4EF9F317FD}" type="slidenum">
              <a:rPr lang="en-GB" smtClean="0"/>
              <a:t>17</a:t>
            </a:fld>
            <a:endParaRPr lang="en-GB"/>
          </a:p>
        </p:txBody>
      </p:sp>
    </p:spTree>
    <p:extLst>
      <p:ext uri="{BB962C8B-B14F-4D97-AF65-F5344CB8AC3E}">
        <p14:creationId xmlns:p14="http://schemas.microsoft.com/office/powerpoint/2010/main" val="80037521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Paper feed exercise on Moodle – 6 stages.  Groups of 3-5 dependant on class size.</a:t>
            </a:r>
          </a:p>
          <a:p>
            <a:endParaRPr lang="en-GB" dirty="0"/>
          </a:p>
          <a:p>
            <a:r>
              <a:rPr lang="en-GB" dirty="0"/>
              <a:t>Class discussion and debrief after each stage.</a:t>
            </a:r>
          </a:p>
        </p:txBody>
      </p:sp>
      <p:sp>
        <p:nvSpPr>
          <p:cNvPr id="4" name="Slide Number Placeholder 3"/>
          <p:cNvSpPr>
            <a:spLocks noGrp="1"/>
          </p:cNvSpPr>
          <p:nvPr>
            <p:ph type="sldNum" sz="quarter" idx="10"/>
          </p:nvPr>
        </p:nvSpPr>
        <p:spPr/>
        <p:txBody>
          <a:bodyPr/>
          <a:lstStyle/>
          <a:p>
            <a:fld id="{428007BC-5629-41CB-B76F-2C4EF9F317FD}" type="slidenum">
              <a:rPr lang="en-GB" smtClean="0"/>
              <a:t>18</a:t>
            </a:fld>
            <a:endParaRPr lang="en-GB"/>
          </a:p>
        </p:txBody>
      </p:sp>
    </p:spTree>
    <p:extLst>
      <p:ext uri="{BB962C8B-B14F-4D97-AF65-F5344CB8AC3E}">
        <p14:creationId xmlns:p14="http://schemas.microsoft.com/office/powerpoint/2010/main" val="191747413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28007BC-5629-41CB-B76F-2C4EF9F317FD}" type="slidenum">
              <a:rPr lang="en-GB" smtClean="0"/>
              <a:t>19</a:t>
            </a:fld>
            <a:endParaRPr lang="en-GB"/>
          </a:p>
        </p:txBody>
      </p:sp>
    </p:spTree>
    <p:extLst>
      <p:ext uri="{BB962C8B-B14F-4D97-AF65-F5344CB8AC3E}">
        <p14:creationId xmlns:p14="http://schemas.microsoft.com/office/powerpoint/2010/main" val="36690934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22/05/2023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668610081"/>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22/05/2023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941590281"/>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22/05/2023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956444002"/>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22/05/2023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005192259"/>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22/05/2023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232278421"/>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22/05/2023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947554492"/>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22/05/2023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11970193"/>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22/05/2023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04653888"/>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22/05/2023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27271605"/>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22/05/2023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943254388"/>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22/05/2023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703579996"/>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22/05/2023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5365936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22/05/2023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01628823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22/05/2023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5250626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22/05/2023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99627728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22/05/2023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71695148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22/05/2023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6578055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22/05/2023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57912756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22/05/2023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59823938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22/05/2023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43858931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22/05/2023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80723424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22/05/2023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8188478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22/05/2023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404244956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22/05/2023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420650684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1.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5.png"/><Relationship Id="rId7" Type="http://schemas.openxmlformats.org/officeDocument/2006/relationships/diagramColors" Target="../diagrams/colors5.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12.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6.png"/><Relationship Id="rId7" Type="http://schemas.openxmlformats.org/officeDocument/2006/relationships/diagramColors" Target="../diagrams/colors6.xml"/><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13.xml.rels><?xml version="1.0" encoding="UTF-8" standalone="yes"?>
<Relationships xmlns="http://schemas.openxmlformats.org/package/2006/relationships"><Relationship Id="rId8" Type="http://schemas.openxmlformats.org/officeDocument/2006/relationships/diagramData" Target="../diagrams/data8.xml"/><Relationship Id="rId3" Type="http://schemas.openxmlformats.org/officeDocument/2006/relationships/diagramData" Target="../diagrams/data7.xml"/><Relationship Id="rId7" Type="http://schemas.microsoft.com/office/2007/relationships/diagramDrawing" Target="../diagrams/drawing7.xml"/><Relationship Id="rId12" Type="http://schemas.microsoft.com/office/2007/relationships/diagramDrawing" Target="../diagrams/drawing8.xml"/><Relationship Id="rId2" Type="http://schemas.openxmlformats.org/officeDocument/2006/relationships/notesSlide" Target="../notesSlides/notesSlide13.xml"/><Relationship Id="rId1" Type="http://schemas.openxmlformats.org/officeDocument/2006/relationships/slideLayout" Target="../slideLayouts/slideLayout6.xml"/><Relationship Id="rId6" Type="http://schemas.openxmlformats.org/officeDocument/2006/relationships/diagramColors" Target="../diagrams/colors7.xml"/><Relationship Id="rId11" Type="http://schemas.openxmlformats.org/officeDocument/2006/relationships/diagramColors" Target="../diagrams/colors8.xml"/><Relationship Id="rId5" Type="http://schemas.openxmlformats.org/officeDocument/2006/relationships/diagramQuickStyle" Target="../diagrams/quickStyle7.xml"/><Relationship Id="rId10" Type="http://schemas.openxmlformats.org/officeDocument/2006/relationships/diagramQuickStyle" Target="../diagrams/quickStyle8.xml"/><Relationship Id="rId4" Type="http://schemas.openxmlformats.org/officeDocument/2006/relationships/diagramLayout" Target="../diagrams/layout7.xml"/><Relationship Id="rId9" Type="http://schemas.openxmlformats.org/officeDocument/2006/relationships/diagramLayout" Target="../diagrams/layout8.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86519B5A-D3ED-4003-B919-410EE18BBB53}"/>
              </a:ext>
            </a:extLst>
          </p:cNvPr>
          <p:cNvSpPr txBox="1"/>
          <p:nvPr/>
        </p:nvSpPr>
        <p:spPr>
          <a:xfrm>
            <a:off x="300779" y="4838383"/>
            <a:ext cx="4447684" cy="138499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srgbClr val="42516F"/>
                </a:solidFill>
                <a:effectLst/>
                <a:uLnTx/>
                <a:uFillTx/>
                <a:latin typeface="Tahoma" panose="020B0604030504040204" pitchFamily="34" charset="0"/>
                <a:ea typeface="Tahoma" panose="020B0604030504040204" pitchFamily="34" charset="0"/>
                <a:cs typeface="Tahoma" panose="020B0604030504040204" pitchFamily="34" charset="0"/>
              </a:rPr>
              <a:t>Responding to High Risk Incidents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2800" b="1" dirty="0">
                <a:solidFill>
                  <a:srgbClr val="42516F"/>
                </a:solidFill>
                <a:latin typeface="Tahoma" panose="020B0604030504040204" pitchFamily="34" charset="0"/>
                <a:ea typeface="Tahoma" panose="020B0604030504040204" pitchFamily="34" charset="0"/>
                <a:cs typeface="Tahoma" panose="020B0604030504040204" pitchFamily="34" charset="0"/>
              </a:rPr>
              <a:t>Missing Persons</a:t>
            </a:r>
            <a:endParaRPr kumimoji="0" lang="en-GB" sz="2800" b="1" i="0" u="none" strike="noStrike" kern="1200" cap="none" spc="0" normalizeH="0" baseline="0" noProof="0" dirty="0">
              <a:ln>
                <a:noFill/>
              </a:ln>
              <a:solidFill>
                <a:srgbClr val="42516F"/>
              </a:solidFill>
              <a:effectLst/>
              <a:uLnTx/>
              <a:uFillTx/>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1603868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534572" y="247006"/>
            <a:ext cx="11211951"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Missing Persons</a:t>
            </a:r>
          </a:p>
        </p:txBody>
      </p:sp>
      <p:sp>
        <p:nvSpPr>
          <p:cNvPr id="3" name="Rectangle: Rounded Corners 2">
            <a:extLst>
              <a:ext uri="{FF2B5EF4-FFF2-40B4-BE49-F238E27FC236}">
                <a16:creationId xmlns:a16="http://schemas.microsoft.com/office/drawing/2014/main" id="{02E085A8-132B-4339-B45F-D65C5F090542}"/>
              </a:ext>
            </a:extLst>
          </p:cNvPr>
          <p:cNvSpPr/>
          <p:nvPr/>
        </p:nvSpPr>
        <p:spPr>
          <a:xfrm>
            <a:off x="1811207" y="1072350"/>
            <a:ext cx="8045422" cy="646331"/>
          </a:xfrm>
          <a:custGeom>
            <a:avLst/>
            <a:gdLst>
              <a:gd name="connsiteX0" fmla="*/ 0 w 8045422"/>
              <a:gd name="connsiteY0" fmla="*/ 107724 h 646331"/>
              <a:gd name="connsiteX1" fmla="*/ 107724 w 8045422"/>
              <a:gd name="connsiteY1" fmla="*/ 0 h 646331"/>
              <a:gd name="connsiteX2" fmla="*/ 432109 w 8045422"/>
              <a:gd name="connsiteY2" fmla="*/ 0 h 646331"/>
              <a:gd name="connsiteX3" fmla="*/ 1147992 w 8045422"/>
              <a:gd name="connsiteY3" fmla="*/ 0 h 646331"/>
              <a:gd name="connsiteX4" fmla="*/ 1863875 w 8045422"/>
              <a:gd name="connsiteY4" fmla="*/ 0 h 646331"/>
              <a:gd name="connsiteX5" fmla="*/ 2188260 w 8045422"/>
              <a:gd name="connsiteY5" fmla="*/ 0 h 646331"/>
              <a:gd name="connsiteX6" fmla="*/ 2825844 w 8045422"/>
              <a:gd name="connsiteY6" fmla="*/ 0 h 646331"/>
              <a:gd name="connsiteX7" fmla="*/ 3541727 w 8045422"/>
              <a:gd name="connsiteY7" fmla="*/ 0 h 646331"/>
              <a:gd name="connsiteX8" fmla="*/ 3866112 w 8045422"/>
              <a:gd name="connsiteY8" fmla="*/ 0 h 646331"/>
              <a:gd name="connsiteX9" fmla="*/ 4347096 w 8045422"/>
              <a:gd name="connsiteY9" fmla="*/ 0 h 646331"/>
              <a:gd name="connsiteX10" fmla="*/ 4749780 w 8045422"/>
              <a:gd name="connsiteY10" fmla="*/ 0 h 646331"/>
              <a:gd name="connsiteX11" fmla="*/ 5152464 w 8045422"/>
              <a:gd name="connsiteY11" fmla="*/ 0 h 646331"/>
              <a:gd name="connsiteX12" fmla="*/ 5633449 w 8045422"/>
              <a:gd name="connsiteY12" fmla="*/ 0 h 646331"/>
              <a:gd name="connsiteX13" fmla="*/ 5957833 w 8045422"/>
              <a:gd name="connsiteY13" fmla="*/ 0 h 646331"/>
              <a:gd name="connsiteX14" fmla="*/ 6360518 w 8045422"/>
              <a:gd name="connsiteY14" fmla="*/ 0 h 646331"/>
              <a:gd name="connsiteX15" fmla="*/ 7076401 w 8045422"/>
              <a:gd name="connsiteY15" fmla="*/ 0 h 646331"/>
              <a:gd name="connsiteX16" fmla="*/ 7400785 w 8045422"/>
              <a:gd name="connsiteY16" fmla="*/ 0 h 646331"/>
              <a:gd name="connsiteX17" fmla="*/ 7937698 w 8045422"/>
              <a:gd name="connsiteY17" fmla="*/ 0 h 646331"/>
              <a:gd name="connsiteX18" fmla="*/ 8045422 w 8045422"/>
              <a:gd name="connsiteY18" fmla="*/ 107724 h 646331"/>
              <a:gd name="connsiteX19" fmla="*/ 8045422 w 8045422"/>
              <a:gd name="connsiteY19" fmla="*/ 538607 h 646331"/>
              <a:gd name="connsiteX20" fmla="*/ 7937698 w 8045422"/>
              <a:gd name="connsiteY20" fmla="*/ 646331 h 646331"/>
              <a:gd name="connsiteX21" fmla="*/ 7300114 w 8045422"/>
              <a:gd name="connsiteY21" fmla="*/ 646331 h 646331"/>
              <a:gd name="connsiteX22" fmla="*/ 6740831 w 8045422"/>
              <a:gd name="connsiteY22" fmla="*/ 646331 h 646331"/>
              <a:gd name="connsiteX23" fmla="*/ 6416446 w 8045422"/>
              <a:gd name="connsiteY23" fmla="*/ 646331 h 646331"/>
              <a:gd name="connsiteX24" fmla="*/ 6013762 w 8045422"/>
              <a:gd name="connsiteY24" fmla="*/ 646331 h 646331"/>
              <a:gd name="connsiteX25" fmla="*/ 5376178 w 8045422"/>
              <a:gd name="connsiteY25" fmla="*/ 646331 h 646331"/>
              <a:gd name="connsiteX26" fmla="*/ 4738594 w 8045422"/>
              <a:gd name="connsiteY26" fmla="*/ 646331 h 646331"/>
              <a:gd name="connsiteX27" fmla="*/ 4101011 w 8045422"/>
              <a:gd name="connsiteY27" fmla="*/ 646331 h 646331"/>
              <a:gd name="connsiteX28" fmla="*/ 3698326 w 8045422"/>
              <a:gd name="connsiteY28" fmla="*/ 646331 h 646331"/>
              <a:gd name="connsiteX29" fmla="*/ 3373942 w 8045422"/>
              <a:gd name="connsiteY29" fmla="*/ 646331 h 646331"/>
              <a:gd name="connsiteX30" fmla="*/ 2892958 w 8045422"/>
              <a:gd name="connsiteY30" fmla="*/ 646331 h 646331"/>
              <a:gd name="connsiteX31" fmla="*/ 2255374 w 8045422"/>
              <a:gd name="connsiteY31" fmla="*/ 646331 h 646331"/>
              <a:gd name="connsiteX32" fmla="*/ 1774390 w 8045422"/>
              <a:gd name="connsiteY32" fmla="*/ 646331 h 646331"/>
              <a:gd name="connsiteX33" fmla="*/ 1293406 w 8045422"/>
              <a:gd name="connsiteY33" fmla="*/ 646331 h 646331"/>
              <a:gd name="connsiteX34" fmla="*/ 812422 w 8045422"/>
              <a:gd name="connsiteY34" fmla="*/ 646331 h 646331"/>
              <a:gd name="connsiteX35" fmla="*/ 107724 w 8045422"/>
              <a:gd name="connsiteY35" fmla="*/ 646331 h 646331"/>
              <a:gd name="connsiteX36" fmla="*/ 0 w 8045422"/>
              <a:gd name="connsiteY36" fmla="*/ 538607 h 646331"/>
              <a:gd name="connsiteX37" fmla="*/ 0 w 8045422"/>
              <a:gd name="connsiteY37" fmla="*/ 107724 h 646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8045422" h="646331" fill="none" extrusionOk="0">
                <a:moveTo>
                  <a:pt x="0" y="107724"/>
                </a:moveTo>
                <a:cubicBezTo>
                  <a:pt x="-3974" y="46658"/>
                  <a:pt x="46011" y="-16929"/>
                  <a:pt x="107724" y="0"/>
                </a:cubicBezTo>
                <a:cubicBezTo>
                  <a:pt x="203480" y="-4207"/>
                  <a:pt x="326530" y="30762"/>
                  <a:pt x="432109" y="0"/>
                </a:cubicBezTo>
                <a:cubicBezTo>
                  <a:pt x="537689" y="-30762"/>
                  <a:pt x="810791" y="51470"/>
                  <a:pt x="1147992" y="0"/>
                </a:cubicBezTo>
                <a:cubicBezTo>
                  <a:pt x="1485193" y="-51470"/>
                  <a:pt x="1507397" y="8753"/>
                  <a:pt x="1863875" y="0"/>
                </a:cubicBezTo>
                <a:cubicBezTo>
                  <a:pt x="2220353" y="-8753"/>
                  <a:pt x="2052356" y="19698"/>
                  <a:pt x="2188260" y="0"/>
                </a:cubicBezTo>
                <a:cubicBezTo>
                  <a:pt x="2324164" y="-19698"/>
                  <a:pt x="2645489" y="384"/>
                  <a:pt x="2825844" y="0"/>
                </a:cubicBezTo>
                <a:cubicBezTo>
                  <a:pt x="3006199" y="-384"/>
                  <a:pt x="3345764" y="64541"/>
                  <a:pt x="3541727" y="0"/>
                </a:cubicBezTo>
                <a:cubicBezTo>
                  <a:pt x="3737690" y="-64541"/>
                  <a:pt x="3704754" y="5081"/>
                  <a:pt x="3866112" y="0"/>
                </a:cubicBezTo>
                <a:cubicBezTo>
                  <a:pt x="4027470" y="-5081"/>
                  <a:pt x="4152256" y="47370"/>
                  <a:pt x="4347096" y="0"/>
                </a:cubicBezTo>
                <a:cubicBezTo>
                  <a:pt x="4541936" y="-47370"/>
                  <a:pt x="4611558" y="41159"/>
                  <a:pt x="4749780" y="0"/>
                </a:cubicBezTo>
                <a:cubicBezTo>
                  <a:pt x="4888002" y="-41159"/>
                  <a:pt x="4957214" y="26369"/>
                  <a:pt x="5152464" y="0"/>
                </a:cubicBezTo>
                <a:cubicBezTo>
                  <a:pt x="5347714" y="-26369"/>
                  <a:pt x="5455747" y="56364"/>
                  <a:pt x="5633449" y="0"/>
                </a:cubicBezTo>
                <a:cubicBezTo>
                  <a:pt x="5811152" y="-56364"/>
                  <a:pt x="5885656" y="15587"/>
                  <a:pt x="5957833" y="0"/>
                </a:cubicBezTo>
                <a:cubicBezTo>
                  <a:pt x="6030010" y="-15587"/>
                  <a:pt x="6214121" y="37561"/>
                  <a:pt x="6360518" y="0"/>
                </a:cubicBezTo>
                <a:cubicBezTo>
                  <a:pt x="6506916" y="-37561"/>
                  <a:pt x="6843287" y="40630"/>
                  <a:pt x="7076401" y="0"/>
                </a:cubicBezTo>
                <a:cubicBezTo>
                  <a:pt x="7309515" y="-40630"/>
                  <a:pt x="7321203" y="7425"/>
                  <a:pt x="7400785" y="0"/>
                </a:cubicBezTo>
                <a:cubicBezTo>
                  <a:pt x="7480367" y="-7425"/>
                  <a:pt x="7736086" y="59207"/>
                  <a:pt x="7937698" y="0"/>
                </a:cubicBezTo>
                <a:cubicBezTo>
                  <a:pt x="7997652" y="11747"/>
                  <a:pt x="8047226" y="55752"/>
                  <a:pt x="8045422" y="107724"/>
                </a:cubicBezTo>
                <a:cubicBezTo>
                  <a:pt x="8069391" y="212602"/>
                  <a:pt x="8013237" y="352384"/>
                  <a:pt x="8045422" y="538607"/>
                </a:cubicBezTo>
                <a:cubicBezTo>
                  <a:pt x="8058470" y="604389"/>
                  <a:pt x="7989926" y="648065"/>
                  <a:pt x="7937698" y="646331"/>
                </a:cubicBezTo>
                <a:cubicBezTo>
                  <a:pt x="7690622" y="685313"/>
                  <a:pt x="7474664" y="618168"/>
                  <a:pt x="7300114" y="646331"/>
                </a:cubicBezTo>
                <a:cubicBezTo>
                  <a:pt x="7125564" y="674494"/>
                  <a:pt x="7016964" y="598778"/>
                  <a:pt x="6740831" y="646331"/>
                </a:cubicBezTo>
                <a:cubicBezTo>
                  <a:pt x="6464698" y="693884"/>
                  <a:pt x="6555175" y="632292"/>
                  <a:pt x="6416446" y="646331"/>
                </a:cubicBezTo>
                <a:cubicBezTo>
                  <a:pt x="6277718" y="660370"/>
                  <a:pt x="6108246" y="631000"/>
                  <a:pt x="6013762" y="646331"/>
                </a:cubicBezTo>
                <a:cubicBezTo>
                  <a:pt x="5919278" y="661662"/>
                  <a:pt x="5651012" y="617266"/>
                  <a:pt x="5376178" y="646331"/>
                </a:cubicBezTo>
                <a:cubicBezTo>
                  <a:pt x="5101344" y="675396"/>
                  <a:pt x="4991256" y="599887"/>
                  <a:pt x="4738594" y="646331"/>
                </a:cubicBezTo>
                <a:cubicBezTo>
                  <a:pt x="4485932" y="692775"/>
                  <a:pt x="4249669" y="630478"/>
                  <a:pt x="4101011" y="646331"/>
                </a:cubicBezTo>
                <a:cubicBezTo>
                  <a:pt x="3952353" y="662184"/>
                  <a:pt x="3823306" y="599197"/>
                  <a:pt x="3698326" y="646331"/>
                </a:cubicBezTo>
                <a:cubicBezTo>
                  <a:pt x="3573346" y="693465"/>
                  <a:pt x="3517518" y="638828"/>
                  <a:pt x="3373942" y="646331"/>
                </a:cubicBezTo>
                <a:cubicBezTo>
                  <a:pt x="3230366" y="653834"/>
                  <a:pt x="2995308" y="609374"/>
                  <a:pt x="2892958" y="646331"/>
                </a:cubicBezTo>
                <a:cubicBezTo>
                  <a:pt x="2790608" y="683288"/>
                  <a:pt x="2463709" y="570089"/>
                  <a:pt x="2255374" y="646331"/>
                </a:cubicBezTo>
                <a:cubicBezTo>
                  <a:pt x="2047039" y="722573"/>
                  <a:pt x="2003285" y="644816"/>
                  <a:pt x="1774390" y="646331"/>
                </a:cubicBezTo>
                <a:cubicBezTo>
                  <a:pt x="1545495" y="647846"/>
                  <a:pt x="1395496" y="600150"/>
                  <a:pt x="1293406" y="646331"/>
                </a:cubicBezTo>
                <a:cubicBezTo>
                  <a:pt x="1191316" y="692512"/>
                  <a:pt x="1018805" y="603986"/>
                  <a:pt x="812422" y="646331"/>
                </a:cubicBezTo>
                <a:cubicBezTo>
                  <a:pt x="606039" y="688676"/>
                  <a:pt x="373714" y="632750"/>
                  <a:pt x="107724" y="646331"/>
                </a:cubicBezTo>
                <a:cubicBezTo>
                  <a:pt x="59782" y="637786"/>
                  <a:pt x="-11892" y="599115"/>
                  <a:pt x="0" y="538607"/>
                </a:cubicBezTo>
                <a:cubicBezTo>
                  <a:pt x="-44" y="436813"/>
                  <a:pt x="7329" y="195351"/>
                  <a:pt x="0" y="107724"/>
                </a:cubicBezTo>
                <a:close/>
              </a:path>
              <a:path w="8045422" h="646331" stroke="0" extrusionOk="0">
                <a:moveTo>
                  <a:pt x="0" y="107724"/>
                </a:moveTo>
                <a:cubicBezTo>
                  <a:pt x="-2785" y="40067"/>
                  <a:pt x="46636" y="-3530"/>
                  <a:pt x="107724" y="0"/>
                </a:cubicBezTo>
                <a:cubicBezTo>
                  <a:pt x="317441" y="-59980"/>
                  <a:pt x="528551" y="47257"/>
                  <a:pt x="823607" y="0"/>
                </a:cubicBezTo>
                <a:cubicBezTo>
                  <a:pt x="1118663" y="-47257"/>
                  <a:pt x="1083456" y="1312"/>
                  <a:pt x="1226292" y="0"/>
                </a:cubicBezTo>
                <a:cubicBezTo>
                  <a:pt x="1369128" y="-1312"/>
                  <a:pt x="1609077" y="20709"/>
                  <a:pt x="1942175" y="0"/>
                </a:cubicBezTo>
                <a:cubicBezTo>
                  <a:pt x="2275273" y="-20709"/>
                  <a:pt x="2343109" y="6422"/>
                  <a:pt x="2501459" y="0"/>
                </a:cubicBezTo>
                <a:cubicBezTo>
                  <a:pt x="2659809" y="-6422"/>
                  <a:pt x="2862527" y="45200"/>
                  <a:pt x="2982443" y="0"/>
                </a:cubicBezTo>
                <a:cubicBezTo>
                  <a:pt x="3102359" y="-45200"/>
                  <a:pt x="3523455" y="48243"/>
                  <a:pt x="3698326" y="0"/>
                </a:cubicBezTo>
                <a:cubicBezTo>
                  <a:pt x="3873197" y="-48243"/>
                  <a:pt x="4051050" y="12694"/>
                  <a:pt x="4257610" y="0"/>
                </a:cubicBezTo>
                <a:cubicBezTo>
                  <a:pt x="4464170" y="-12694"/>
                  <a:pt x="4609675" y="3275"/>
                  <a:pt x="4816894" y="0"/>
                </a:cubicBezTo>
                <a:cubicBezTo>
                  <a:pt x="5024113" y="-3275"/>
                  <a:pt x="5037669" y="13536"/>
                  <a:pt x="5219578" y="0"/>
                </a:cubicBezTo>
                <a:cubicBezTo>
                  <a:pt x="5401487" y="-13536"/>
                  <a:pt x="5723260" y="24559"/>
                  <a:pt x="5935462" y="0"/>
                </a:cubicBezTo>
                <a:cubicBezTo>
                  <a:pt x="6147664" y="-24559"/>
                  <a:pt x="6310672" y="71526"/>
                  <a:pt x="6573045" y="0"/>
                </a:cubicBezTo>
                <a:cubicBezTo>
                  <a:pt x="6835418" y="-71526"/>
                  <a:pt x="6923332" y="23462"/>
                  <a:pt x="7132329" y="0"/>
                </a:cubicBezTo>
                <a:cubicBezTo>
                  <a:pt x="7341326" y="-23462"/>
                  <a:pt x="7698918" y="6397"/>
                  <a:pt x="7937698" y="0"/>
                </a:cubicBezTo>
                <a:cubicBezTo>
                  <a:pt x="7996284" y="2586"/>
                  <a:pt x="8046748" y="52940"/>
                  <a:pt x="8045422" y="107724"/>
                </a:cubicBezTo>
                <a:cubicBezTo>
                  <a:pt x="8061705" y="194574"/>
                  <a:pt x="8037720" y="414562"/>
                  <a:pt x="8045422" y="538607"/>
                </a:cubicBezTo>
                <a:cubicBezTo>
                  <a:pt x="8049155" y="582566"/>
                  <a:pt x="7995090" y="633154"/>
                  <a:pt x="7937698" y="646331"/>
                </a:cubicBezTo>
                <a:cubicBezTo>
                  <a:pt x="7762581" y="660884"/>
                  <a:pt x="7634429" y="619293"/>
                  <a:pt x="7535014" y="646331"/>
                </a:cubicBezTo>
                <a:cubicBezTo>
                  <a:pt x="7435599" y="673369"/>
                  <a:pt x="7100195" y="598992"/>
                  <a:pt x="6897430" y="646331"/>
                </a:cubicBezTo>
                <a:cubicBezTo>
                  <a:pt x="6694665" y="693670"/>
                  <a:pt x="6715386" y="612257"/>
                  <a:pt x="6573045" y="646331"/>
                </a:cubicBezTo>
                <a:cubicBezTo>
                  <a:pt x="6430704" y="680405"/>
                  <a:pt x="6408271" y="617664"/>
                  <a:pt x="6248661" y="646331"/>
                </a:cubicBezTo>
                <a:cubicBezTo>
                  <a:pt x="6089051" y="674998"/>
                  <a:pt x="5763728" y="575812"/>
                  <a:pt x="5611077" y="646331"/>
                </a:cubicBezTo>
                <a:cubicBezTo>
                  <a:pt x="5458426" y="716850"/>
                  <a:pt x="5368399" y="644024"/>
                  <a:pt x="5208393" y="646331"/>
                </a:cubicBezTo>
                <a:cubicBezTo>
                  <a:pt x="5048387" y="648638"/>
                  <a:pt x="4910310" y="627839"/>
                  <a:pt x="4727409" y="646331"/>
                </a:cubicBezTo>
                <a:cubicBezTo>
                  <a:pt x="4544508" y="664823"/>
                  <a:pt x="4412097" y="641284"/>
                  <a:pt x="4324724" y="646331"/>
                </a:cubicBezTo>
                <a:cubicBezTo>
                  <a:pt x="4237352" y="651378"/>
                  <a:pt x="3888562" y="603577"/>
                  <a:pt x="3687141" y="646331"/>
                </a:cubicBezTo>
                <a:cubicBezTo>
                  <a:pt x="3485720" y="689085"/>
                  <a:pt x="3205799" y="608068"/>
                  <a:pt x="2971257" y="646331"/>
                </a:cubicBezTo>
                <a:cubicBezTo>
                  <a:pt x="2736715" y="684594"/>
                  <a:pt x="2648652" y="627157"/>
                  <a:pt x="2490273" y="646331"/>
                </a:cubicBezTo>
                <a:cubicBezTo>
                  <a:pt x="2331894" y="665505"/>
                  <a:pt x="2060042" y="597283"/>
                  <a:pt x="1930989" y="646331"/>
                </a:cubicBezTo>
                <a:cubicBezTo>
                  <a:pt x="1801936" y="695379"/>
                  <a:pt x="1566162" y="602371"/>
                  <a:pt x="1371706" y="646331"/>
                </a:cubicBezTo>
                <a:cubicBezTo>
                  <a:pt x="1177250" y="690291"/>
                  <a:pt x="1035286" y="624373"/>
                  <a:pt x="812422" y="646331"/>
                </a:cubicBezTo>
                <a:cubicBezTo>
                  <a:pt x="589558" y="668289"/>
                  <a:pt x="349985" y="566904"/>
                  <a:pt x="107724" y="646331"/>
                </a:cubicBezTo>
                <a:cubicBezTo>
                  <a:pt x="47443" y="635700"/>
                  <a:pt x="-5652" y="601342"/>
                  <a:pt x="0" y="538607"/>
                </a:cubicBezTo>
                <a:cubicBezTo>
                  <a:pt x="-20254" y="336595"/>
                  <a:pt x="32541" y="209224"/>
                  <a:pt x="0" y="107724"/>
                </a:cubicBezTo>
                <a:close/>
              </a:path>
            </a:pathLst>
          </a:custGeom>
          <a:solidFill>
            <a:schemeClr val="tx2">
              <a:lumMod val="20000"/>
              <a:lumOff val="80000"/>
            </a:schemeClr>
          </a:solidFill>
          <a:ln>
            <a:solidFill>
              <a:schemeClr val="accent1"/>
            </a:solidFill>
            <a:extLst>
              <a:ext uri="{C807C97D-BFC1-408E-A445-0C87EB9F89A2}">
                <ask:lineSketchStyleProps xmlns:ask="http://schemas.microsoft.com/office/drawing/2018/sketchyshapes" sd="4138416376">
                  <a:prstGeom prst="roundRect">
                    <a:avLst/>
                  </a:prstGeom>
                  <ask:type>
                    <ask:lineSketchScribble/>
                  </ask:type>
                </ask:lineSketchStyleProps>
              </a:ext>
            </a:extLst>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2800" dirty="0">
                <a:solidFill>
                  <a:schemeClr val="tx1"/>
                </a:solidFill>
              </a:rPr>
              <a:t>What is a Missing Person?</a:t>
            </a:r>
            <a:endParaRPr lang="en-AS" sz="2800" dirty="0">
              <a:solidFill>
                <a:schemeClr val="tx1"/>
              </a:solidFill>
            </a:endParaRPr>
          </a:p>
        </p:txBody>
      </p:sp>
      <p:sp>
        <p:nvSpPr>
          <p:cNvPr id="9" name="Rectangle: Rounded Corners 8">
            <a:extLst>
              <a:ext uri="{FF2B5EF4-FFF2-40B4-BE49-F238E27FC236}">
                <a16:creationId xmlns:a16="http://schemas.microsoft.com/office/drawing/2014/main" id="{B6B13A43-E025-4F5E-90A9-BC0D7596D994}"/>
              </a:ext>
            </a:extLst>
          </p:cNvPr>
          <p:cNvSpPr/>
          <p:nvPr/>
        </p:nvSpPr>
        <p:spPr>
          <a:xfrm>
            <a:off x="1811206" y="2166423"/>
            <a:ext cx="8176855" cy="2560322"/>
          </a:xfrm>
          <a:custGeom>
            <a:avLst/>
            <a:gdLst>
              <a:gd name="connsiteX0" fmla="*/ 0 w 8176855"/>
              <a:gd name="connsiteY0" fmla="*/ 426729 h 2560322"/>
              <a:gd name="connsiteX1" fmla="*/ 426729 w 8176855"/>
              <a:gd name="connsiteY1" fmla="*/ 0 h 2560322"/>
              <a:gd name="connsiteX2" fmla="*/ 916833 w 8176855"/>
              <a:gd name="connsiteY2" fmla="*/ 0 h 2560322"/>
              <a:gd name="connsiteX3" fmla="*/ 1626639 w 8176855"/>
              <a:gd name="connsiteY3" fmla="*/ 0 h 2560322"/>
              <a:gd name="connsiteX4" fmla="*/ 2336446 w 8176855"/>
              <a:gd name="connsiteY4" fmla="*/ 0 h 2560322"/>
              <a:gd name="connsiteX5" fmla="*/ 3046252 w 8176855"/>
              <a:gd name="connsiteY5" fmla="*/ 0 h 2560322"/>
              <a:gd name="connsiteX6" fmla="*/ 3463122 w 8176855"/>
              <a:gd name="connsiteY6" fmla="*/ 0 h 2560322"/>
              <a:gd name="connsiteX7" fmla="*/ 3806758 w 8176855"/>
              <a:gd name="connsiteY7" fmla="*/ 0 h 2560322"/>
              <a:gd name="connsiteX8" fmla="*/ 4443331 w 8176855"/>
              <a:gd name="connsiteY8" fmla="*/ 0 h 2560322"/>
              <a:gd name="connsiteX9" fmla="*/ 4786967 w 8176855"/>
              <a:gd name="connsiteY9" fmla="*/ 0 h 2560322"/>
              <a:gd name="connsiteX10" fmla="*/ 5277071 w 8176855"/>
              <a:gd name="connsiteY10" fmla="*/ 0 h 2560322"/>
              <a:gd name="connsiteX11" fmla="*/ 5840409 w 8176855"/>
              <a:gd name="connsiteY11" fmla="*/ 0 h 2560322"/>
              <a:gd name="connsiteX12" fmla="*/ 6476982 w 8176855"/>
              <a:gd name="connsiteY12" fmla="*/ 0 h 2560322"/>
              <a:gd name="connsiteX13" fmla="*/ 7113554 w 8176855"/>
              <a:gd name="connsiteY13" fmla="*/ 0 h 2560322"/>
              <a:gd name="connsiteX14" fmla="*/ 7750126 w 8176855"/>
              <a:gd name="connsiteY14" fmla="*/ 0 h 2560322"/>
              <a:gd name="connsiteX15" fmla="*/ 8176855 w 8176855"/>
              <a:gd name="connsiteY15" fmla="*/ 426729 h 2560322"/>
              <a:gd name="connsiteX16" fmla="*/ 8176855 w 8176855"/>
              <a:gd name="connsiteY16" fmla="*/ 978615 h 2560322"/>
              <a:gd name="connsiteX17" fmla="*/ 8176855 w 8176855"/>
              <a:gd name="connsiteY17" fmla="*/ 1547570 h 2560322"/>
              <a:gd name="connsiteX18" fmla="*/ 8176855 w 8176855"/>
              <a:gd name="connsiteY18" fmla="*/ 2133593 h 2560322"/>
              <a:gd name="connsiteX19" fmla="*/ 7750126 w 8176855"/>
              <a:gd name="connsiteY19" fmla="*/ 2560322 h 2560322"/>
              <a:gd name="connsiteX20" fmla="*/ 7040320 w 8176855"/>
              <a:gd name="connsiteY20" fmla="*/ 2560322 h 2560322"/>
              <a:gd name="connsiteX21" fmla="*/ 6550216 w 8176855"/>
              <a:gd name="connsiteY21" fmla="*/ 2560322 h 2560322"/>
              <a:gd name="connsiteX22" fmla="*/ 6206579 w 8176855"/>
              <a:gd name="connsiteY22" fmla="*/ 2560322 h 2560322"/>
              <a:gd name="connsiteX23" fmla="*/ 5570007 w 8176855"/>
              <a:gd name="connsiteY23" fmla="*/ 2560322 h 2560322"/>
              <a:gd name="connsiteX24" fmla="*/ 5153137 w 8176855"/>
              <a:gd name="connsiteY24" fmla="*/ 2560322 h 2560322"/>
              <a:gd name="connsiteX25" fmla="*/ 4589799 w 8176855"/>
              <a:gd name="connsiteY25" fmla="*/ 2560322 h 2560322"/>
              <a:gd name="connsiteX26" fmla="*/ 4099694 w 8176855"/>
              <a:gd name="connsiteY26" fmla="*/ 2560322 h 2560322"/>
              <a:gd name="connsiteX27" fmla="*/ 3682824 w 8176855"/>
              <a:gd name="connsiteY27" fmla="*/ 2560322 h 2560322"/>
              <a:gd name="connsiteX28" fmla="*/ 3265954 w 8176855"/>
              <a:gd name="connsiteY28" fmla="*/ 2560322 h 2560322"/>
              <a:gd name="connsiteX29" fmla="*/ 2556148 w 8176855"/>
              <a:gd name="connsiteY29" fmla="*/ 2560322 h 2560322"/>
              <a:gd name="connsiteX30" fmla="*/ 2212511 w 8176855"/>
              <a:gd name="connsiteY30" fmla="*/ 2560322 h 2560322"/>
              <a:gd name="connsiteX31" fmla="*/ 1722407 w 8176855"/>
              <a:gd name="connsiteY31" fmla="*/ 2560322 h 2560322"/>
              <a:gd name="connsiteX32" fmla="*/ 1085835 w 8176855"/>
              <a:gd name="connsiteY32" fmla="*/ 2560322 h 2560322"/>
              <a:gd name="connsiteX33" fmla="*/ 426729 w 8176855"/>
              <a:gd name="connsiteY33" fmla="*/ 2560322 h 2560322"/>
              <a:gd name="connsiteX34" fmla="*/ 0 w 8176855"/>
              <a:gd name="connsiteY34" fmla="*/ 2133593 h 2560322"/>
              <a:gd name="connsiteX35" fmla="*/ 0 w 8176855"/>
              <a:gd name="connsiteY35" fmla="*/ 1581707 h 2560322"/>
              <a:gd name="connsiteX36" fmla="*/ 0 w 8176855"/>
              <a:gd name="connsiteY36" fmla="*/ 1029821 h 2560322"/>
              <a:gd name="connsiteX37" fmla="*/ 0 w 8176855"/>
              <a:gd name="connsiteY37" fmla="*/ 426729 h 25603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8176855" h="2560322" fill="none" extrusionOk="0">
                <a:moveTo>
                  <a:pt x="0" y="426729"/>
                </a:moveTo>
                <a:cubicBezTo>
                  <a:pt x="48222" y="229873"/>
                  <a:pt x="227711" y="-34593"/>
                  <a:pt x="426729" y="0"/>
                </a:cubicBezTo>
                <a:cubicBezTo>
                  <a:pt x="572050" y="-30886"/>
                  <a:pt x="769038" y="24966"/>
                  <a:pt x="916833" y="0"/>
                </a:cubicBezTo>
                <a:cubicBezTo>
                  <a:pt x="1064628" y="-24966"/>
                  <a:pt x="1380828" y="7827"/>
                  <a:pt x="1626639" y="0"/>
                </a:cubicBezTo>
                <a:cubicBezTo>
                  <a:pt x="1872450" y="-7827"/>
                  <a:pt x="2039839" y="53712"/>
                  <a:pt x="2336446" y="0"/>
                </a:cubicBezTo>
                <a:cubicBezTo>
                  <a:pt x="2633053" y="-53712"/>
                  <a:pt x="2831634" y="78819"/>
                  <a:pt x="3046252" y="0"/>
                </a:cubicBezTo>
                <a:cubicBezTo>
                  <a:pt x="3260870" y="-78819"/>
                  <a:pt x="3267531" y="24521"/>
                  <a:pt x="3463122" y="0"/>
                </a:cubicBezTo>
                <a:cubicBezTo>
                  <a:pt x="3658713" y="-24521"/>
                  <a:pt x="3706408" y="11311"/>
                  <a:pt x="3806758" y="0"/>
                </a:cubicBezTo>
                <a:cubicBezTo>
                  <a:pt x="3907108" y="-11311"/>
                  <a:pt x="4249414" y="5084"/>
                  <a:pt x="4443331" y="0"/>
                </a:cubicBezTo>
                <a:cubicBezTo>
                  <a:pt x="4637248" y="-5084"/>
                  <a:pt x="4706835" y="40735"/>
                  <a:pt x="4786967" y="0"/>
                </a:cubicBezTo>
                <a:cubicBezTo>
                  <a:pt x="4867099" y="-40735"/>
                  <a:pt x="5038354" y="35156"/>
                  <a:pt x="5277071" y="0"/>
                </a:cubicBezTo>
                <a:cubicBezTo>
                  <a:pt x="5515788" y="-35156"/>
                  <a:pt x="5698787" y="27279"/>
                  <a:pt x="5840409" y="0"/>
                </a:cubicBezTo>
                <a:cubicBezTo>
                  <a:pt x="5982031" y="-27279"/>
                  <a:pt x="6290535" y="60714"/>
                  <a:pt x="6476982" y="0"/>
                </a:cubicBezTo>
                <a:cubicBezTo>
                  <a:pt x="6663429" y="-60714"/>
                  <a:pt x="6893177" y="39227"/>
                  <a:pt x="7113554" y="0"/>
                </a:cubicBezTo>
                <a:cubicBezTo>
                  <a:pt x="7333931" y="-39227"/>
                  <a:pt x="7590405" y="57209"/>
                  <a:pt x="7750126" y="0"/>
                </a:cubicBezTo>
                <a:cubicBezTo>
                  <a:pt x="7996349" y="7200"/>
                  <a:pt x="8172727" y="160135"/>
                  <a:pt x="8176855" y="426729"/>
                </a:cubicBezTo>
                <a:cubicBezTo>
                  <a:pt x="8227080" y="549162"/>
                  <a:pt x="8149042" y="858888"/>
                  <a:pt x="8176855" y="978615"/>
                </a:cubicBezTo>
                <a:cubicBezTo>
                  <a:pt x="8204668" y="1098342"/>
                  <a:pt x="8141062" y="1322294"/>
                  <a:pt x="8176855" y="1547570"/>
                </a:cubicBezTo>
                <a:cubicBezTo>
                  <a:pt x="8212648" y="1772847"/>
                  <a:pt x="8162989" y="1937982"/>
                  <a:pt x="8176855" y="2133593"/>
                </a:cubicBezTo>
                <a:cubicBezTo>
                  <a:pt x="8187262" y="2383460"/>
                  <a:pt x="7936859" y="2522934"/>
                  <a:pt x="7750126" y="2560322"/>
                </a:cubicBezTo>
                <a:cubicBezTo>
                  <a:pt x="7528692" y="2632057"/>
                  <a:pt x="7287056" y="2480786"/>
                  <a:pt x="7040320" y="2560322"/>
                </a:cubicBezTo>
                <a:cubicBezTo>
                  <a:pt x="6793584" y="2639858"/>
                  <a:pt x="6676546" y="2513489"/>
                  <a:pt x="6550216" y="2560322"/>
                </a:cubicBezTo>
                <a:cubicBezTo>
                  <a:pt x="6423886" y="2607155"/>
                  <a:pt x="6330477" y="2539200"/>
                  <a:pt x="6206579" y="2560322"/>
                </a:cubicBezTo>
                <a:cubicBezTo>
                  <a:pt x="6082681" y="2581444"/>
                  <a:pt x="5764496" y="2523651"/>
                  <a:pt x="5570007" y="2560322"/>
                </a:cubicBezTo>
                <a:cubicBezTo>
                  <a:pt x="5375518" y="2596993"/>
                  <a:pt x="5245024" y="2525899"/>
                  <a:pt x="5153137" y="2560322"/>
                </a:cubicBezTo>
                <a:cubicBezTo>
                  <a:pt x="5061250" y="2594745"/>
                  <a:pt x="4736634" y="2492915"/>
                  <a:pt x="4589799" y="2560322"/>
                </a:cubicBezTo>
                <a:cubicBezTo>
                  <a:pt x="4442964" y="2627729"/>
                  <a:pt x="4210194" y="2542436"/>
                  <a:pt x="4099694" y="2560322"/>
                </a:cubicBezTo>
                <a:cubicBezTo>
                  <a:pt x="3989194" y="2578208"/>
                  <a:pt x="3811872" y="2546682"/>
                  <a:pt x="3682824" y="2560322"/>
                </a:cubicBezTo>
                <a:cubicBezTo>
                  <a:pt x="3553776" y="2573962"/>
                  <a:pt x="3441679" y="2554155"/>
                  <a:pt x="3265954" y="2560322"/>
                </a:cubicBezTo>
                <a:cubicBezTo>
                  <a:pt x="3090229" y="2566489"/>
                  <a:pt x="2754944" y="2544497"/>
                  <a:pt x="2556148" y="2560322"/>
                </a:cubicBezTo>
                <a:cubicBezTo>
                  <a:pt x="2357352" y="2576147"/>
                  <a:pt x="2284954" y="2530238"/>
                  <a:pt x="2212511" y="2560322"/>
                </a:cubicBezTo>
                <a:cubicBezTo>
                  <a:pt x="2140068" y="2590406"/>
                  <a:pt x="1828696" y="2554298"/>
                  <a:pt x="1722407" y="2560322"/>
                </a:cubicBezTo>
                <a:cubicBezTo>
                  <a:pt x="1616118" y="2566346"/>
                  <a:pt x="1342797" y="2503794"/>
                  <a:pt x="1085835" y="2560322"/>
                </a:cubicBezTo>
                <a:cubicBezTo>
                  <a:pt x="828873" y="2616850"/>
                  <a:pt x="688516" y="2545874"/>
                  <a:pt x="426729" y="2560322"/>
                </a:cubicBezTo>
                <a:cubicBezTo>
                  <a:pt x="154885" y="2554092"/>
                  <a:pt x="5728" y="2370489"/>
                  <a:pt x="0" y="2133593"/>
                </a:cubicBezTo>
                <a:cubicBezTo>
                  <a:pt x="-16925" y="1960002"/>
                  <a:pt x="46289" y="1778094"/>
                  <a:pt x="0" y="1581707"/>
                </a:cubicBezTo>
                <a:cubicBezTo>
                  <a:pt x="-46289" y="1385320"/>
                  <a:pt x="20730" y="1143045"/>
                  <a:pt x="0" y="1029821"/>
                </a:cubicBezTo>
                <a:cubicBezTo>
                  <a:pt x="-20730" y="916597"/>
                  <a:pt x="42835" y="586888"/>
                  <a:pt x="0" y="426729"/>
                </a:cubicBezTo>
                <a:close/>
              </a:path>
              <a:path w="8176855" h="2560322" stroke="0" extrusionOk="0">
                <a:moveTo>
                  <a:pt x="0" y="426729"/>
                </a:moveTo>
                <a:cubicBezTo>
                  <a:pt x="20789" y="150030"/>
                  <a:pt x="171296" y="-24256"/>
                  <a:pt x="426729" y="0"/>
                </a:cubicBezTo>
                <a:cubicBezTo>
                  <a:pt x="613183" y="-9170"/>
                  <a:pt x="811911" y="57310"/>
                  <a:pt x="990067" y="0"/>
                </a:cubicBezTo>
                <a:cubicBezTo>
                  <a:pt x="1168223" y="-57310"/>
                  <a:pt x="1263387" y="20482"/>
                  <a:pt x="1406938" y="0"/>
                </a:cubicBezTo>
                <a:cubicBezTo>
                  <a:pt x="1550489" y="-20482"/>
                  <a:pt x="1632194" y="12749"/>
                  <a:pt x="1750574" y="0"/>
                </a:cubicBezTo>
                <a:cubicBezTo>
                  <a:pt x="1868954" y="-12749"/>
                  <a:pt x="2137015" y="65611"/>
                  <a:pt x="2387146" y="0"/>
                </a:cubicBezTo>
                <a:cubicBezTo>
                  <a:pt x="2637277" y="-65611"/>
                  <a:pt x="2679937" y="30168"/>
                  <a:pt x="2950484" y="0"/>
                </a:cubicBezTo>
                <a:cubicBezTo>
                  <a:pt x="3221031" y="-30168"/>
                  <a:pt x="3209232" y="2081"/>
                  <a:pt x="3294121" y="0"/>
                </a:cubicBezTo>
                <a:cubicBezTo>
                  <a:pt x="3379010" y="-2081"/>
                  <a:pt x="3615599" y="15171"/>
                  <a:pt x="3784225" y="0"/>
                </a:cubicBezTo>
                <a:cubicBezTo>
                  <a:pt x="3952851" y="-15171"/>
                  <a:pt x="4206137" y="46578"/>
                  <a:pt x="4347563" y="0"/>
                </a:cubicBezTo>
                <a:cubicBezTo>
                  <a:pt x="4488989" y="-46578"/>
                  <a:pt x="4572702" y="3529"/>
                  <a:pt x="4691199" y="0"/>
                </a:cubicBezTo>
                <a:cubicBezTo>
                  <a:pt x="4809696" y="-3529"/>
                  <a:pt x="4926109" y="34573"/>
                  <a:pt x="5108070" y="0"/>
                </a:cubicBezTo>
                <a:cubicBezTo>
                  <a:pt x="5290031" y="-34573"/>
                  <a:pt x="5352384" y="30869"/>
                  <a:pt x="5524940" y="0"/>
                </a:cubicBezTo>
                <a:cubicBezTo>
                  <a:pt x="5697496" y="-30869"/>
                  <a:pt x="5785135" y="7610"/>
                  <a:pt x="5868576" y="0"/>
                </a:cubicBezTo>
                <a:cubicBezTo>
                  <a:pt x="5952017" y="-7610"/>
                  <a:pt x="6407801" y="5701"/>
                  <a:pt x="6578382" y="0"/>
                </a:cubicBezTo>
                <a:cubicBezTo>
                  <a:pt x="6748963" y="-5701"/>
                  <a:pt x="7188349" y="121685"/>
                  <a:pt x="7750126" y="0"/>
                </a:cubicBezTo>
                <a:cubicBezTo>
                  <a:pt x="7996645" y="-3458"/>
                  <a:pt x="8166698" y="226951"/>
                  <a:pt x="8176855" y="426729"/>
                </a:cubicBezTo>
                <a:cubicBezTo>
                  <a:pt x="8201108" y="558637"/>
                  <a:pt x="8149099" y="753445"/>
                  <a:pt x="8176855" y="995684"/>
                </a:cubicBezTo>
                <a:cubicBezTo>
                  <a:pt x="8204611" y="1237924"/>
                  <a:pt x="8117329" y="1477500"/>
                  <a:pt x="8176855" y="1598776"/>
                </a:cubicBezTo>
                <a:cubicBezTo>
                  <a:pt x="8236381" y="1720052"/>
                  <a:pt x="8169004" y="1953589"/>
                  <a:pt x="8176855" y="2133593"/>
                </a:cubicBezTo>
                <a:cubicBezTo>
                  <a:pt x="8175645" y="2326615"/>
                  <a:pt x="7993093" y="2530100"/>
                  <a:pt x="7750126" y="2560322"/>
                </a:cubicBezTo>
                <a:cubicBezTo>
                  <a:pt x="7499933" y="2619129"/>
                  <a:pt x="7250608" y="2506813"/>
                  <a:pt x="7113554" y="2560322"/>
                </a:cubicBezTo>
                <a:cubicBezTo>
                  <a:pt x="6976500" y="2613831"/>
                  <a:pt x="6832408" y="2540447"/>
                  <a:pt x="6623450" y="2560322"/>
                </a:cubicBezTo>
                <a:cubicBezTo>
                  <a:pt x="6414492" y="2580197"/>
                  <a:pt x="6366106" y="2529575"/>
                  <a:pt x="6279813" y="2560322"/>
                </a:cubicBezTo>
                <a:cubicBezTo>
                  <a:pt x="6193520" y="2591069"/>
                  <a:pt x="5907813" y="2508196"/>
                  <a:pt x="5716475" y="2560322"/>
                </a:cubicBezTo>
                <a:cubicBezTo>
                  <a:pt x="5525137" y="2612448"/>
                  <a:pt x="5441957" y="2555983"/>
                  <a:pt x="5372839" y="2560322"/>
                </a:cubicBezTo>
                <a:cubicBezTo>
                  <a:pt x="5303721" y="2564661"/>
                  <a:pt x="5064506" y="2509550"/>
                  <a:pt x="4882734" y="2560322"/>
                </a:cubicBezTo>
                <a:cubicBezTo>
                  <a:pt x="4700963" y="2611094"/>
                  <a:pt x="4560398" y="2536075"/>
                  <a:pt x="4392630" y="2560322"/>
                </a:cubicBezTo>
                <a:cubicBezTo>
                  <a:pt x="4224862" y="2584569"/>
                  <a:pt x="3915107" y="2490315"/>
                  <a:pt x="3756058" y="2560322"/>
                </a:cubicBezTo>
                <a:cubicBezTo>
                  <a:pt x="3597009" y="2630329"/>
                  <a:pt x="3515350" y="2512564"/>
                  <a:pt x="3339188" y="2560322"/>
                </a:cubicBezTo>
                <a:cubicBezTo>
                  <a:pt x="3163026" y="2608080"/>
                  <a:pt x="2831460" y="2522625"/>
                  <a:pt x="2702615" y="2560322"/>
                </a:cubicBezTo>
                <a:cubicBezTo>
                  <a:pt x="2573770" y="2598019"/>
                  <a:pt x="2263595" y="2504734"/>
                  <a:pt x="2139277" y="2560322"/>
                </a:cubicBezTo>
                <a:cubicBezTo>
                  <a:pt x="2014959" y="2615910"/>
                  <a:pt x="1800310" y="2494747"/>
                  <a:pt x="1502705" y="2560322"/>
                </a:cubicBezTo>
                <a:cubicBezTo>
                  <a:pt x="1205100" y="2625897"/>
                  <a:pt x="1127266" y="2538503"/>
                  <a:pt x="939367" y="2560322"/>
                </a:cubicBezTo>
                <a:cubicBezTo>
                  <a:pt x="751468" y="2582141"/>
                  <a:pt x="597495" y="2554450"/>
                  <a:pt x="426729" y="2560322"/>
                </a:cubicBezTo>
                <a:cubicBezTo>
                  <a:pt x="215670" y="2546398"/>
                  <a:pt x="-27223" y="2332048"/>
                  <a:pt x="0" y="2133593"/>
                </a:cubicBezTo>
                <a:cubicBezTo>
                  <a:pt x="-9868" y="1893812"/>
                  <a:pt x="6661" y="1725980"/>
                  <a:pt x="0" y="1598776"/>
                </a:cubicBezTo>
                <a:cubicBezTo>
                  <a:pt x="-6661" y="1471572"/>
                  <a:pt x="60651" y="1302880"/>
                  <a:pt x="0" y="1063958"/>
                </a:cubicBezTo>
                <a:cubicBezTo>
                  <a:pt x="-60651" y="825036"/>
                  <a:pt x="67563" y="696229"/>
                  <a:pt x="0" y="426729"/>
                </a:cubicBezTo>
                <a:close/>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1625549315">
                  <a:prstGeom prst="roundRect">
                    <a:avLst/>
                  </a:prstGeom>
                  <ask:type>
                    <ask:lineSketchScribble/>
                  </ask:type>
                </ask:lineSketchStyleProps>
              </a:ext>
            </a:extLst>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sz="3200" b="1" i="0" dirty="0">
              <a:solidFill>
                <a:schemeClr val="bg1"/>
              </a:solidFill>
              <a:effectLst/>
              <a:latin typeface="Arial" panose="020B0604020202020204" pitchFamily="34" charset="0"/>
            </a:endParaRPr>
          </a:p>
          <a:p>
            <a:pPr algn="ctr"/>
            <a:r>
              <a:rPr lang="en-GB" sz="2400" b="1" dirty="0">
                <a:solidFill>
                  <a:schemeClr val="tx1"/>
                </a:solidFill>
              </a:rPr>
              <a:t>College of Policing Definition: </a:t>
            </a:r>
          </a:p>
          <a:p>
            <a:pPr algn="ctr"/>
            <a:endParaRPr lang="en-GB" sz="2400" b="1" i="0" dirty="0">
              <a:solidFill>
                <a:schemeClr val="tx1"/>
              </a:solidFill>
              <a:effectLst/>
            </a:endParaRPr>
          </a:p>
          <a:p>
            <a:pPr algn="ctr"/>
            <a:r>
              <a:rPr lang="en-GB" sz="2400" b="1" i="0" dirty="0">
                <a:solidFill>
                  <a:schemeClr val="tx1"/>
                </a:solidFill>
                <a:effectLst/>
              </a:rPr>
              <a:t>Anyone whose whereabouts cannot be established will be considered as </a:t>
            </a:r>
            <a:r>
              <a:rPr lang="en-GB" sz="2400" b="1" i="0" u="sng" dirty="0">
                <a:solidFill>
                  <a:schemeClr val="tx1"/>
                </a:solidFill>
                <a:effectLst/>
              </a:rPr>
              <a:t>missing</a:t>
            </a:r>
            <a:r>
              <a:rPr lang="en-GB" sz="2400" b="1" i="0" dirty="0">
                <a:solidFill>
                  <a:schemeClr val="tx1"/>
                </a:solidFill>
                <a:effectLst/>
              </a:rPr>
              <a:t> until located, and their well-being or otherwise confirmed.</a:t>
            </a:r>
            <a:endParaRPr lang="en-AS" sz="2400" b="1" dirty="0">
              <a:solidFill>
                <a:schemeClr val="tx1"/>
              </a:solidFill>
            </a:endParaRPr>
          </a:p>
        </p:txBody>
      </p:sp>
    </p:spTree>
    <p:extLst>
      <p:ext uri="{BB962C8B-B14F-4D97-AF65-F5344CB8AC3E}">
        <p14:creationId xmlns:p14="http://schemas.microsoft.com/office/powerpoint/2010/main" val="8848543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604910" y="154846"/>
            <a:ext cx="11000935"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Categories of Missing Persons</a:t>
            </a:r>
          </a:p>
        </p:txBody>
      </p:sp>
      <p:graphicFrame>
        <p:nvGraphicFramePr>
          <p:cNvPr id="11" name="Diagram 10">
            <a:extLst>
              <a:ext uri="{FF2B5EF4-FFF2-40B4-BE49-F238E27FC236}">
                <a16:creationId xmlns:a16="http://schemas.microsoft.com/office/drawing/2014/main" id="{9545636B-4F31-4666-8CEB-1551883F8C22}"/>
              </a:ext>
            </a:extLst>
          </p:cNvPr>
          <p:cNvGraphicFramePr/>
          <p:nvPr>
            <p:extLst>
              <p:ext uri="{D42A27DB-BD31-4B8C-83A1-F6EECF244321}">
                <p14:modId xmlns:p14="http://schemas.microsoft.com/office/powerpoint/2010/main" val="3431260724"/>
              </p:ext>
            </p:extLst>
          </p:nvPr>
        </p:nvGraphicFramePr>
        <p:xfrm>
          <a:off x="1466850" y="645053"/>
          <a:ext cx="92583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713987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graphicEl>
                                              <a:dgm id="{590A43A1-ADEC-4214-B1C0-1E22F3328282}"/>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graphicEl>
                                              <a:dgm id="{39425B5D-4097-48E4-8B2A-858CBC127BAB}"/>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graphicEl>
                                              <a:dgm id="{11A9E747-6970-47EA-8FE4-25458EDC9C12}"/>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graphicEl>
                                              <a:dgm id="{C2926B97-781B-4610-9032-23F5C7BF5C54}"/>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
                                            <p:graphicEl>
                                              <a:dgm id="{E3C8F3EE-B19C-433A-9472-EB7BB9A8CF96}"/>
                                            </p:graphic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1">
                                            <p:graphicEl>
                                              <a:dgm id="{80F8976C-3441-4E5A-A2AF-FD340710F2C1}"/>
                                            </p:graphic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1">
                                            <p:graphicEl>
                                              <a:dgm id="{0016CC5E-0AE9-4872-B353-9746D222E639}"/>
                                            </p:graphic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1">
                                            <p:graphicEl>
                                              <a:dgm id="{BCD65599-F408-4249-8824-74471E44233E}"/>
                                            </p:graphic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1">
                                            <p:graphicEl>
                                              <a:dgm id="{A3B9BEB4-9248-4A55-9AF3-C2EF454EE8A9}"/>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1" grpId="0">
        <p:bldSub>
          <a:bldDgm bld="one"/>
        </p:bldSub>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3"/>
          <a:srcRect l="12625" r="18053"/>
          <a:stretch/>
        </p:blipFill>
        <p:spPr>
          <a:xfrm rot="19840473">
            <a:off x="568993" y="574121"/>
            <a:ext cx="3169376" cy="3152775"/>
          </a:xfrm>
          <a:prstGeom prst="rect">
            <a:avLst/>
          </a:prstGeom>
        </p:spPr>
      </p:pic>
      <p:sp>
        <p:nvSpPr>
          <p:cNvPr id="4" name="Rectangle: Rounded Corners 3">
            <a:extLst>
              <a:ext uri="{FF2B5EF4-FFF2-40B4-BE49-F238E27FC236}">
                <a16:creationId xmlns:a16="http://schemas.microsoft.com/office/drawing/2014/main" id="{071A3CB0-5F68-46E8-A0DB-65173C429F20}"/>
              </a:ext>
            </a:extLst>
          </p:cNvPr>
          <p:cNvSpPr/>
          <p:nvPr/>
        </p:nvSpPr>
        <p:spPr>
          <a:xfrm>
            <a:off x="4956258" y="1096336"/>
            <a:ext cx="5927642" cy="3869364"/>
          </a:xfrm>
          <a:custGeom>
            <a:avLst/>
            <a:gdLst>
              <a:gd name="connsiteX0" fmla="*/ 0 w 5927642"/>
              <a:gd name="connsiteY0" fmla="*/ 644907 h 3869364"/>
              <a:gd name="connsiteX1" fmla="*/ 644907 w 5927642"/>
              <a:gd name="connsiteY1" fmla="*/ 0 h 3869364"/>
              <a:gd name="connsiteX2" fmla="*/ 1085501 w 5927642"/>
              <a:gd name="connsiteY2" fmla="*/ 0 h 3869364"/>
              <a:gd name="connsiteX3" fmla="*/ 1618851 w 5927642"/>
              <a:gd name="connsiteY3" fmla="*/ 0 h 3869364"/>
              <a:gd name="connsiteX4" fmla="*/ 2291336 w 5927642"/>
              <a:gd name="connsiteY4" fmla="*/ 0 h 3869364"/>
              <a:gd name="connsiteX5" fmla="*/ 2963821 w 5927642"/>
              <a:gd name="connsiteY5" fmla="*/ 0 h 3869364"/>
              <a:gd name="connsiteX6" fmla="*/ 3404415 w 5927642"/>
              <a:gd name="connsiteY6" fmla="*/ 0 h 3869364"/>
              <a:gd name="connsiteX7" fmla="*/ 3937765 w 5927642"/>
              <a:gd name="connsiteY7" fmla="*/ 0 h 3869364"/>
              <a:gd name="connsiteX8" fmla="*/ 4563872 w 5927642"/>
              <a:gd name="connsiteY8" fmla="*/ 0 h 3869364"/>
              <a:gd name="connsiteX9" fmla="*/ 5282735 w 5927642"/>
              <a:gd name="connsiteY9" fmla="*/ 0 h 3869364"/>
              <a:gd name="connsiteX10" fmla="*/ 5927642 w 5927642"/>
              <a:gd name="connsiteY10" fmla="*/ 644907 h 3869364"/>
              <a:gd name="connsiteX11" fmla="*/ 5927642 w 5927642"/>
              <a:gd name="connsiteY11" fmla="*/ 1083431 h 3869364"/>
              <a:gd name="connsiteX12" fmla="*/ 5927642 w 5927642"/>
              <a:gd name="connsiteY12" fmla="*/ 1625136 h 3869364"/>
              <a:gd name="connsiteX13" fmla="*/ 5927642 w 5927642"/>
              <a:gd name="connsiteY13" fmla="*/ 2063660 h 3869364"/>
              <a:gd name="connsiteX14" fmla="*/ 5927642 w 5927642"/>
              <a:gd name="connsiteY14" fmla="*/ 2579570 h 3869364"/>
              <a:gd name="connsiteX15" fmla="*/ 5927642 w 5927642"/>
              <a:gd name="connsiteY15" fmla="*/ 3224457 h 3869364"/>
              <a:gd name="connsiteX16" fmla="*/ 5282735 w 5927642"/>
              <a:gd name="connsiteY16" fmla="*/ 3869364 h 3869364"/>
              <a:gd name="connsiteX17" fmla="*/ 4749385 w 5927642"/>
              <a:gd name="connsiteY17" fmla="*/ 3869364 h 3869364"/>
              <a:gd name="connsiteX18" fmla="*/ 4262413 w 5927642"/>
              <a:gd name="connsiteY18" fmla="*/ 3869364 h 3869364"/>
              <a:gd name="connsiteX19" fmla="*/ 3821819 w 5927642"/>
              <a:gd name="connsiteY19" fmla="*/ 3869364 h 3869364"/>
              <a:gd name="connsiteX20" fmla="*/ 3334847 w 5927642"/>
              <a:gd name="connsiteY20" fmla="*/ 3869364 h 3869364"/>
              <a:gd name="connsiteX21" fmla="*/ 2755119 w 5927642"/>
              <a:gd name="connsiteY21" fmla="*/ 3869364 h 3869364"/>
              <a:gd name="connsiteX22" fmla="*/ 2221769 w 5927642"/>
              <a:gd name="connsiteY22" fmla="*/ 3869364 h 3869364"/>
              <a:gd name="connsiteX23" fmla="*/ 1595662 w 5927642"/>
              <a:gd name="connsiteY23" fmla="*/ 3869364 h 3869364"/>
              <a:gd name="connsiteX24" fmla="*/ 1155068 w 5927642"/>
              <a:gd name="connsiteY24" fmla="*/ 3869364 h 3869364"/>
              <a:gd name="connsiteX25" fmla="*/ 644907 w 5927642"/>
              <a:gd name="connsiteY25" fmla="*/ 3869364 h 3869364"/>
              <a:gd name="connsiteX26" fmla="*/ 0 w 5927642"/>
              <a:gd name="connsiteY26" fmla="*/ 3224457 h 3869364"/>
              <a:gd name="connsiteX27" fmla="*/ 0 w 5927642"/>
              <a:gd name="connsiteY27" fmla="*/ 2682752 h 3869364"/>
              <a:gd name="connsiteX28" fmla="*/ 0 w 5927642"/>
              <a:gd name="connsiteY28" fmla="*/ 2115251 h 3869364"/>
              <a:gd name="connsiteX29" fmla="*/ 0 w 5927642"/>
              <a:gd name="connsiteY29" fmla="*/ 1547750 h 3869364"/>
              <a:gd name="connsiteX30" fmla="*/ 0 w 5927642"/>
              <a:gd name="connsiteY30" fmla="*/ 644907 h 38693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5927642" h="3869364" fill="none" extrusionOk="0">
                <a:moveTo>
                  <a:pt x="0" y="644907"/>
                </a:moveTo>
                <a:cubicBezTo>
                  <a:pt x="-45892" y="231933"/>
                  <a:pt x="228473" y="-53327"/>
                  <a:pt x="644907" y="0"/>
                </a:cubicBezTo>
                <a:cubicBezTo>
                  <a:pt x="785748" y="-41966"/>
                  <a:pt x="872835" y="37633"/>
                  <a:pt x="1085501" y="0"/>
                </a:cubicBezTo>
                <a:cubicBezTo>
                  <a:pt x="1298167" y="-37633"/>
                  <a:pt x="1383002" y="11406"/>
                  <a:pt x="1618851" y="0"/>
                </a:cubicBezTo>
                <a:cubicBezTo>
                  <a:pt x="1854700" y="-11406"/>
                  <a:pt x="1995655" y="16062"/>
                  <a:pt x="2291336" y="0"/>
                </a:cubicBezTo>
                <a:cubicBezTo>
                  <a:pt x="2587017" y="-16062"/>
                  <a:pt x="2826877" y="9093"/>
                  <a:pt x="2963821" y="0"/>
                </a:cubicBezTo>
                <a:cubicBezTo>
                  <a:pt x="3100765" y="-9093"/>
                  <a:pt x="3284200" y="18613"/>
                  <a:pt x="3404415" y="0"/>
                </a:cubicBezTo>
                <a:cubicBezTo>
                  <a:pt x="3524630" y="-18613"/>
                  <a:pt x="3750207" y="19021"/>
                  <a:pt x="3937765" y="0"/>
                </a:cubicBezTo>
                <a:cubicBezTo>
                  <a:pt x="4125323" y="-19021"/>
                  <a:pt x="4437854" y="47459"/>
                  <a:pt x="4563872" y="0"/>
                </a:cubicBezTo>
                <a:cubicBezTo>
                  <a:pt x="4689890" y="-47459"/>
                  <a:pt x="4939007" y="76662"/>
                  <a:pt x="5282735" y="0"/>
                </a:cubicBezTo>
                <a:cubicBezTo>
                  <a:pt x="5668534" y="-78340"/>
                  <a:pt x="5941903" y="357557"/>
                  <a:pt x="5927642" y="644907"/>
                </a:cubicBezTo>
                <a:cubicBezTo>
                  <a:pt x="5927949" y="798769"/>
                  <a:pt x="5902431" y="985964"/>
                  <a:pt x="5927642" y="1083431"/>
                </a:cubicBezTo>
                <a:cubicBezTo>
                  <a:pt x="5952853" y="1180898"/>
                  <a:pt x="5916985" y="1482205"/>
                  <a:pt x="5927642" y="1625136"/>
                </a:cubicBezTo>
                <a:cubicBezTo>
                  <a:pt x="5938299" y="1768067"/>
                  <a:pt x="5909629" y="1947570"/>
                  <a:pt x="5927642" y="2063660"/>
                </a:cubicBezTo>
                <a:cubicBezTo>
                  <a:pt x="5945655" y="2179750"/>
                  <a:pt x="5906980" y="2351454"/>
                  <a:pt x="5927642" y="2579570"/>
                </a:cubicBezTo>
                <a:cubicBezTo>
                  <a:pt x="5948304" y="2807686"/>
                  <a:pt x="5870463" y="2954119"/>
                  <a:pt x="5927642" y="3224457"/>
                </a:cubicBezTo>
                <a:cubicBezTo>
                  <a:pt x="5955201" y="3595006"/>
                  <a:pt x="5656168" y="3875353"/>
                  <a:pt x="5282735" y="3869364"/>
                </a:cubicBezTo>
                <a:cubicBezTo>
                  <a:pt x="5086535" y="3921128"/>
                  <a:pt x="5007252" y="3835317"/>
                  <a:pt x="4749385" y="3869364"/>
                </a:cubicBezTo>
                <a:cubicBezTo>
                  <a:pt x="4491518" y="3903411"/>
                  <a:pt x="4371596" y="3828504"/>
                  <a:pt x="4262413" y="3869364"/>
                </a:cubicBezTo>
                <a:cubicBezTo>
                  <a:pt x="4153230" y="3910224"/>
                  <a:pt x="3939769" y="3853441"/>
                  <a:pt x="3821819" y="3869364"/>
                </a:cubicBezTo>
                <a:cubicBezTo>
                  <a:pt x="3703869" y="3885287"/>
                  <a:pt x="3509641" y="3838867"/>
                  <a:pt x="3334847" y="3869364"/>
                </a:cubicBezTo>
                <a:cubicBezTo>
                  <a:pt x="3160053" y="3899861"/>
                  <a:pt x="2997538" y="3837571"/>
                  <a:pt x="2755119" y="3869364"/>
                </a:cubicBezTo>
                <a:cubicBezTo>
                  <a:pt x="2512700" y="3901157"/>
                  <a:pt x="2378226" y="3831813"/>
                  <a:pt x="2221769" y="3869364"/>
                </a:cubicBezTo>
                <a:cubicBezTo>
                  <a:pt x="2065312" y="3906915"/>
                  <a:pt x="1771622" y="3849864"/>
                  <a:pt x="1595662" y="3869364"/>
                </a:cubicBezTo>
                <a:cubicBezTo>
                  <a:pt x="1419702" y="3888864"/>
                  <a:pt x="1327674" y="3817762"/>
                  <a:pt x="1155068" y="3869364"/>
                </a:cubicBezTo>
                <a:cubicBezTo>
                  <a:pt x="982462" y="3920966"/>
                  <a:pt x="811033" y="3866075"/>
                  <a:pt x="644907" y="3869364"/>
                </a:cubicBezTo>
                <a:cubicBezTo>
                  <a:pt x="226859" y="3894414"/>
                  <a:pt x="22084" y="3522418"/>
                  <a:pt x="0" y="3224457"/>
                </a:cubicBezTo>
                <a:cubicBezTo>
                  <a:pt x="-6162" y="3085622"/>
                  <a:pt x="62554" y="2797341"/>
                  <a:pt x="0" y="2682752"/>
                </a:cubicBezTo>
                <a:cubicBezTo>
                  <a:pt x="-62554" y="2568164"/>
                  <a:pt x="1295" y="2378632"/>
                  <a:pt x="0" y="2115251"/>
                </a:cubicBezTo>
                <a:cubicBezTo>
                  <a:pt x="-1295" y="1851870"/>
                  <a:pt x="37684" y="1749873"/>
                  <a:pt x="0" y="1547750"/>
                </a:cubicBezTo>
                <a:cubicBezTo>
                  <a:pt x="-37684" y="1345627"/>
                  <a:pt x="41533" y="828733"/>
                  <a:pt x="0" y="644907"/>
                </a:cubicBezTo>
                <a:close/>
              </a:path>
              <a:path w="5927642" h="3869364" stroke="0" extrusionOk="0">
                <a:moveTo>
                  <a:pt x="0" y="644907"/>
                </a:moveTo>
                <a:cubicBezTo>
                  <a:pt x="19852" y="265327"/>
                  <a:pt x="307394" y="17812"/>
                  <a:pt x="644907" y="0"/>
                </a:cubicBezTo>
                <a:cubicBezTo>
                  <a:pt x="783182" y="-14501"/>
                  <a:pt x="996103" y="70780"/>
                  <a:pt x="1271014" y="0"/>
                </a:cubicBezTo>
                <a:cubicBezTo>
                  <a:pt x="1545925" y="-70780"/>
                  <a:pt x="1515113" y="15459"/>
                  <a:pt x="1711607" y="0"/>
                </a:cubicBezTo>
                <a:cubicBezTo>
                  <a:pt x="1908101" y="-15459"/>
                  <a:pt x="2076083" y="40064"/>
                  <a:pt x="2244958" y="0"/>
                </a:cubicBezTo>
                <a:cubicBezTo>
                  <a:pt x="2413833" y="-40064"/>
                  <a:pt x="2510031" y="8523"/>
                  <a:pt x="2685551" y="0"/>
                </a:cubicBezTo>
                <a:cubicBezTo>
                  <a:pt x="2861071" y="-8523"/>
                  <a:pt x="2944387" y="20426"/>
                  <a:pt x="3126145" y="0"/>
                </a:cubicBezTo>
                <a:cubicBezTo>
                  <a:pt x="3307903" y="-20426"/>
                  <a:pt x="3477481" y="42368"/>
                  <a:pt x="3659495" y="0"/>
                </a:cubicBezTo>
                <a:cubicBezTo>
                  <a:pt x="3841509" y="-42368"/>
                  <a:pt x="3931636" y="56311"/>
                  <a:pt x="4192845" y="0"/>
                </a:cubicBezTo>
                <a:cubicBezTo>
                  <a:pt x="4454054" y="-56311"/>
                  <a:pt x="4851583" y="15633"/>
                  <a:pt x="5282735" y="0"/>
                </a:cubicBezTo>
                <a:cubicBezTo>
                  <a:pt x="5684477" y="78243"/>
                  <a:pt x="5931396" y="244262"/>
                  <a:pt x="5927642" y="644907"/>
                </a:cubicBezTo>
                <a:cubicBezTo>
                  <a:pt x="5936949" y="766119"/>
                  <a:pt x="5915378" y="961652"/>
                  <a:pt x="5927642" y="1109226"/>
                </a:cubicBezTo>
                <a:cubicBezTo>
                  <a:pt x="5939906" y="1256800"/>
                  <a:pt x="5900560" y="1467747"/>
                  <a:pt x="5927642" y="1573545"/>
                </a:cubicBezTo>
                <a:cubicBezTo>
                  <a:pt x="5954724" y="1679343"/>
                  <a:pt x="5904885" y="1939653"/>
                  <a:pt x="5927642" y="2037864"/>
                </a:cubicBezTo>
                <a:cubicBezTo>
                  <a:pt x="5950399" y="2136075"/>
                  <a:pt x="5919644" y="2467378"/>
                  <a:pt x="5927642" y="2605365"/>
                </a:cubicBezTo>
                <a:cubicBezTo>
                  <a:pt x="5935640" y="2743352"/>
                  <a:pt x="5874497" y="2984715"/>
                  <a:pt x="5927642" y="3224457"/>
                </a:cubicBezTo>
                <a:cubicBezTo>
                  <a:pt x="5942562" y="3637058"/>
                  <a:pt x="5635435" y="3883114"/>
                  <a:pt x="5282735" y="3869364"/>
                </a:cubicBezTo>
                <a:cubicBezTo>
                  <a:pt x="5128298" y="3890168"/>
                  <a:pt x="4858886" y="3862303"/>
                  <a:pt x="4703007" y="3869364"/>
                </a:cubicBezTo>
                <a:cubicBezTo>
                  <a:pt x="4547128" y="3876425"/>
                  <a:pt x="4447472" y="3827693"/>
                  <a:pt x="4262413" y="3869364"/>
                </a:cubicBezTo>
                <a:cubicBezTo>
                  <a:pt x="4077354" y="3911035"/>
                  <a:pt x="3743518" y="3865922"/>
                  <a:pt x="3589928" y="3869364"/>
                </a:cubicBezTo>
                <a:cubicBezTo>
                  <a:pt x="3436339" y="3872806"/>
                  <a:pt x="3228431" y="3815826"/>
                  <a:pt x="3102956" y="3869364"/>
                </a:cubicBezTo>
                <a:cubicBezTo>
                  <a:pt x="2977481" y="3922902"/>
                  <a:pt x="2760618" y="3835026"/>
                  <a:pt x="2569606" y="3869364"/>
                </a:cubicBezTo>
                <a:cubicBezTo>
                  <a:pt x="2378594" y="3903702"/>
                  <a:pt x="2104325" y="3823255"/>
                  <a:pt x="1897121" y="3869364"/>
                </a:cubicBezTo>
                <a:cubicBezTo>
                  <a:pt x="1689918" y="3915473"/>
                  <a:pt x="1498966" y="3794420"/>
                  <a:pt x="1271014" y="3869364"/>
                </a:cubicBezTo>
                <a:cubicBezTo>
                  <a:pt x="1043062" y="3944308"/>
                  <a:pt x="843495" y="3830567"/>
                  <a:pt x="644907" y="3869364"/>
                </a:cubicBezTo>
                <a:cubicBezTo>
                  <a:pt x="269285" y="3879831"/>
                  <a:pt x="13726" y="3585697"/>
                  <a:pt x="0" y="3224457"/>
                </a:cubicBezTo>
                <a:cubicBezTo>
                  <a:pt x="-8236" y="3097672"/>
                  <a:pt x="43439" y="2897581"/>
                  <a:pt x="0" y="2708547"/>
                </a:cubicBezTo>
                <a:cubicBezTo>
                  <a:pt x="-43439" y="2519513"/>
                  <a:pt x="44885" y="2395078"/>
                  <a:pt x="0" y="2141046"/>
                </a:cubicBezTo>
                <a:cubicBezTo>
                  <a:pt x="-44885" y="1887014"/>
                  <a:pt x="28163" y="1818382"/>
                  <a:pt x="0" y="1599340"/>
                </a:cubicBezTo>
                <a:cubicBezTo>
                  <a:pt x="-28163" y="1380298"/>
                  <a:pt x="51960" y="1084901"/>
                  <a:pt x="0" y="644907"/>
                </a:cubicBezTo>
                <a:close/>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1180755242">
                  <a:prstGeom prst="roundRect">
                    <a:avLst/>
                  </a:prstGeom>
                  <ask:type>
                    <ask:lineSketchScribble/>
                  </ask:type>
                </ask:lineSketchStyleProps>
              </a:ext>
            </a:extLst>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kumimoji="0" lang="en-GB" altLang="en-US" sz="3600" i="0" u="none" strike="noStrike" kern="1200" cap="none" spc="0" normalizeH="0" baseline="0" noProof="0" dirty="0">
                <a:ln>
                  <a:noFill/>
                </a:ln>
                <a:solidFill>
                  <a:schemeClr val="tx1"/>
                </a:solidFill>
                <a:effectLst/>
                <a:uLnTx/>
                <a:uFillTx/>
                <a:cs typeface="Arial" panose="020B0604020202020204" pitchFamily="34" charset="0"/>
              </a:rPr>
              <a:t>If in doubt: Think the worst until the contrary if proved</a:t>
            </a:r>
          </a:p>
        </p:txBody>
      </p:sp>
    </p:spTree>
    <p:extLst>
      <p:ext uri="{BB962C8B-B14F-4D97-AF65-F5344CB8AC3E}">
        <p14:creationId xmlns:p14="http://schemas.microsoft.com/office/powerpoint/2010/main" val="10507291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026567" y="169185"/>
            <a:ext cx="8045422"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Missing Persons - Grading</a:t>
            </a:r>
          </a:p>
        </p:txBody>
      </p:sp>
      <p:graphicFrame>
        <p:nvGraphicFramePr>
          <p:cNvPr id="3" name="Diagram 2">
            <a:extLst>
              <a:ext uri="{FF2B5EF4-FFF2-40B4-BE49-F238E27FC236}">
                <a16:creationId xmlns:a16="http://schemas.microsoft.com/office/drawing/2014/main" id="{FA571CAE-BD6B-745A-2947-62C81D2BF6F2}"/>
              </a:ext>
            </a:extLst>
          </p:cNvPr>
          <p:cNvGraphicFramePr/>
          <p:nvPr>
            <p:extLst>
              <p:ext uri="{D42A27DB-BD31-4B8C-83A1-F6EECF244321}">
                <p14:modId xmlns:p14="http://schemas.microsoft.com/office/powerpoint/2010/main" val="4191717426"/>
              </p:ext>
            </p:extLst>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878542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4B9E39BB-1649-41B7-B961-7340DE6C1756}"/>
                                            </p:graphicEl>
                                          </p:spTgt>
                                        </p:tgtEl>
                                        <p:attrNameLst>
                                          <p:attrName>style.visibility</p:attrName>
                                        </p:attrNameLst>
                                      </p:cBhvr>
                                      <p:to>
                                        <p:strVal val="visible"/>
                                      </p:to>
                                    </p:set>
                                    <p:animEffect transition="in" filter="fade">
                                      <p:cBhvr>
                                        <p:cTn id="7" dur="500"/>
                                        <p:tgtEl>
                                          <p:spTgt spid="3">
                                            <p:graphicEl>
                                              <a:dgm id="{4B9E39BB-1649-41B7-B961-7340DE6C1756}"/>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graphicEl>
                                              <a:dgm id="{85297DB0-645F-44C2-ABB6-9E980CE87AA9}"/>
                                            </p:graphicEl>
                                          </p:spTgt>
                                        </p:tgtEl>
                                        <p:attrNameLst>
                                          <p:attrName>style.visibility</p:attrName>
                                        </p:attrNameLst>
                                      </p:cBhvr>
                                      <p:to>
                                        <p:strVal val="visible"/>
                                      </p:to>
                                    </p:set>
                                    <p:animEffect transition="in" filter="fade">
                                      <p:cBhvr>
                                        <p:cTn id="10" dur="500"/>
                                        <p:tgtEl>
                                          <p:spTgt spid="3">
                                            <p:graphicEl>
                                              <a:dgm id="{85297DB0-645F-44C2-ABB6-9E980CE87AA9}"/>
                                            </p:graphic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
                                            <p:graphicEl>
                                              <a:dgm id="{71BAB616-81BC-43CF-BF1E-C8A93B09EA3F}"/>
                                            </p:graphicEl>
                                          </p:spTgt>
                                        </p:tgtEl>
                                        <p:attrNameLst>
                                          <p:attrName>style.visibility</p:attrName>
                                        </p:attrNameLst>
                                      </p:cBhvr>
                                      <p:to>
                                        <p:strVal val="visible"/>
                                      </p:to>
                                    </p:set>
                                    <p:animEffect transition="in" filter="fade">
                                      <p:cBhvr>
                                        <p:cTn id="13" dur="500"/>
                                        <p:tgtEl>
                                          <p:spTgt spid="3">
                                            <p:graphicEl>
                                              <a:dgm id="{71BAB616-81BC-43CF-BF1E-C8A93B09EA3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p:bldSub>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026567" y="169185"/>
            <a:ext cx="8045422"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Missing Persons - Grading</a:t>
            </a:r>
          </a:p>
        </p:txBody>
      </p:sp>
      <p:grpSp>
        <p:nvGrpSpPr>
          <p:cNvPr id="8" name="Group 7"/>
          <p:cNvGrpSpPr/>
          <p:nvPr/>
        </p:nvGrpSpPr>
        <p:grpSpPr>
          <a:xfrm>
            <a:off x="2032000" y="1346366"/>
            <a:ext cx="8128000" cy="4184540"/>
            <a:chOff x="2032000" y="720327"/>
            <a:chExt cx="8128000" cy="2591623"/>
          </a:xfrm>
        </p:grpSpPr>
        <p:sp>
          <p:nvSpPr>
            <p:cNvPr id="9" name="Freeform 8"/>
            <p:cNvSpPr/>
            <p:nvPr/>
          </p:nvSpPr>
          <p:spPr>
            <a:xfrm>
              <a:off x="5283200" y="732263"/>
              <a:ext cx="4876800" cy="2579687"/>
            </a:xfrm>
            <a:custGeom>
              <a:avLst/>
              <a:gdLst>
                <a:gd name="connsiteX0" fmla="*/ 0 w 4876800"/>
                <a:gd name="connsiteY0" fmla="*/ 322461 h 2579687"/>
                <a:gd name="connsiteX1" fmla="*/ 3586957 w 4876800"/>
                <a:gd name="connsiteY1" fmla="*/ 322461 h 2579687"/>
                <a:gd name="connsiteX2" fmla="*/ 3586957 w 4876800"/>
                <a:gd name="connsiteY2" fmla="*/ 0 h 2579687"/>
                <a:gd name="connsiteX3" fmla="*/ 4876800 w 4876800"/>
                <a:gd name="connsiteY3" fmla="*/ 1289844 h 2579687"/>
                <a:gd name="connsiteX4" fmla="*/ 3586957 w 4876800"/>
                <a:gd name="connsiteY4" fmla="*/ 2579687 h 2579687"/>
                <a:gd name="connsiteX5" fmla="*/ 3586957 w 4876800"/>
                <a:gd name="connsiteY5" fmla="*/ 2257226 h 2579687"/>
                <a:gd name="connsiteX6" fmla="*/ 0 w 4876800"/>
                <a:gd name="connsiteY6" fmla="*/ 2257226 h 2579687"/>
                <a:gd name="connsiteX7" fmla="*/ 0 w 4876800"/>
                <a:gd name="connsiteY7" fmla="*/ 322461 h 2579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76800" h="2579687">
                  <a:moveTo>
                    <a:pt x="0" y="322461"/>
                  </a:moveTo>
                  <a:lnTo>
                    <a:pt x="3586957" y="322461"/>
                  </a:lnTo>
                  <a:lnTo>
                    <a:pt x="3586957" y="0"/>
                  </a:lnTo>
                  <a:lnTo>
                    <a:pt x="4876800" y="1289844"/>
                  </a:lnTo>
                  <a:lnTo>
                    <a:pt x="3586957" y="2579687"/>
                  </a:lnTo>
                  <a:lnTo>
                    <a:pt x="3586957" y="2257226"/>
                  </a:lnTo>
                  <a:lnTo>
                    <a:pt x="0" y="2257226"/>
                  </a:lnTo>
                  <a:lnTo>
                    <a:pt x="0" y="322461"/>
                  </a:lnTo>
                  <a:close/>
                </a:path>
              </a:pathLst>
            </a:custGeom>
            <a:solidFill>
              <a:schemeClr val="accent1">
                <a:lumMod val="20000"/>
                <a:lumOff val="80000"/>
                <a:alpha val="90000"/>
              </a:schemeClr>
            </a:solidFill>
            <a:ln>
              <a:solidFill>
                <a:schemeClr val="tx1">
                  <a:alpha val="90000"/>
                </a:schemeClr>
              </a:solidFill>
            </a:ln>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38735" tIns="361196" rIns="1006118" bIns="361196" numCol="1" spcCol="1270" anchor="t" anchorCtr="0">
              <a:noAutofit/>
            </a:bodyPr>
            <a:lstStyle/>
            <a:p>
              <a:pPr marL="857250" lvl="1" indent="-857250" algn="l" defTabSz="2711450">
                <a:lnSpc>
                  <a:spcPct val="90000"/>
                </a:lnSpc>
                <a:spcBef>
                  <a:spcPct val="0"/>
                </a:spcBef>
                <a:spcAft>
                  <a:spcPct val="15000"/>
                </a:spcAft>
                <a:buFont typeface="Arial" panose="020B0604020202020204" pitchFamily="34" charset="0"/>
                <a:buChar char="•"/>
              </a:pPr>
              <a:endParaRPr lang="en-US" sz="6100" kern="1200" dirty="0"/>
            </a:p>
            <a:p>
              <a:pPr marL="0" lvl="1" algn="l" defTabSz="2711450">
                <a:lnSpc>
                  <a:spcPct val="90000"/>
                </a:lnSpc>
                <a:spcBef>
                  <a:spcPct val="0"/>
                </a:spcBef>
                <a:spcAft>
                  <a:spcPct val="15000"/>
                </a:spcAft>
              </a:pPr>
              <a:r>
                <a:rPr lang="en-US" sz="6100" kern="1200" dirty="0"/>
                <a:t>    </a:t>
              </a:r>
              <a:r>
                <a:rPr lang="en-US" sz="3600" kern="1200" dirty="0"/>
                <a:t>Low risk</a:t>
              </a:r>
            </a:p>
          </p:txBody>
        </p:sp>
        <p:sp>
          <p:nvSpPr>
            <p:cNvPr id="10" name="Freeform 9"/>
            <p:cNvSpPr/>
            <p:nvPr/>
          </p:nvSpPr>
          <p:spPr>
            <a:xfrm>
              <a:off x="2032000" y="720327"/>
              <a:ext cx="3251200" cy="2579687"/>
            </a:xfrm>
            <a:custGeom>
              <a:avLst/>
              <a:gdLst>
                <a:gd name="connsiteX0" fmla="*/ 0 w 3251200"/>
                <a:gd name="connsiteY0" fmla="*/ 429956 h 2579687"/>
                <a:gd name="connsiteX1" fmla="*/ 429956 w 3251200"/>
                <a:gd name="connsiteY1" fmla="*/ 0 h 2579687"/>
                <a:gd name="connsiteX2" fmla="*/ 2821244 w 3251200"/>
                <a:gd name="connsiteY2" fmla="*/ 0 h 2579687"/>
                <a:gd name="connsiteX3" fmla="*/ 3251200 w 3251200"/>
                <a:gd name="connsiteY3" fmla="*/ 429956 h 2579687"/>
                <a:gd name="connsiteX4" fmla="*/ 3251200 w 3251200"/>
                <a:gd name="connsiteY4" fmla="*/ 2149731 h 2579687"/>
                <a:gd name="connsiteX5" fmla="*/ 2821244 w 3251200"/>
                <a:gd name="connsiteY5" fmla="*/ 2579687 h 2579687"/>
                <a:gd name="connsiteX6" fmla="*/ 429956 w 3251200"/>
                <a:gd name="connsiteY6" fmla="*/ 2579687 h 2579687"/>
                <a:gd name="connsiteX7" fmla="*/ 0 w 3251200"/>
                <a:gd name="connsiteY7" fmla="*/ 2149731 h 2579687"/>
                <a:gd name="connsiteX8" fmla="*/ 0 w 3251200"/>
                <a:gd name="connsiteY8" fmla="*/ 429956 h 2579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1200" h="2579687">
                  <a:moveTo>
                    <a:pt x="0" y="429956"/>
                  </a:moveTo>
                  <a:cubicBezTo>
                    <a:pt x="0" y="192498"/>
                    <a:pt x="192498" y="0"/>
                    <a:pt x="429956" y="0"/>
                  </a:cubicBezTo>
                  <a:lnTo>
                    <a:pt x="2821244" y="0"/>
                  </a:lnTo>
                  <a:cubicBezTo>
                    <a:pt x="3058702" y="0"/>
                    <a:pt x="3251200" y="192498"/>
                    <a:pt x="3251200" y="429956"/>
                  </a:cubicBezTo>
                  <a:lnTo>
                    <a:pt x="3251200" y="2149731"/>
                  </a:lnTo>
                  <a:cubicBezTo>
                    <a:pt x="3251200" y="2387189"/>
                    <a:pt x="3058702" y="2579687"/>
                    <a:pt x="2821244" y="2579687"/>
                  </a:cubicBezTo>
                  <a:lnTo>
                    <a:pt x="429956" y="2579687"/>
                  </a:lnTo>
                  <a:cubicBezTo>
                    <a:pt x="192498" y="2579687"/>
                    <a:pt x="0" y="2387189"/>
                    <a:pt x="0" y="2149731"/>
                  </a:cubicBezTo>
                  <a:lnTo>
                    <a:pt x="0" y="429956"/>
                  </a:lnTo>
                  <a:close/>
                </a:path>
              </a:pathLst>
            </a:custGeom>
            <a:solidFill>
              <a:srgbClr val="00B050"/>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73580" tIns="249755" rIns="373580" bIns="249755" numCol="1" spcCol="1270" anchor="ctr" anchorCtr="0">
              <a:noAutofit/>
            </a:bodyPr>
            <a:lstStyle/>
            <a:p>
              <a:pPr lvl="0" algn="ctr" defTabSz="2889250">
                <a:lnSpc>
                  <a:spcPct val="90000"/>
                </a:lnSpc>
                <a:spcBef>
                  <a:spcPct val="0"/>
                </a:spcBef>
                <a:spcAft>
                  <a:spcPct val="35000"/>
                </a:spcAft>
              </a:pPr>
              <a:endParaRPr lang="en-US" sz="6500" kern="1200"/>
            </a:p>
          </p:txBody>
        </p:sp>
      </p:grpSp>
      <p:sp>
        <p:nvSpPr>
          <p:cNvPr id="13" name="Rectangle 12"/>
          <p:cNvSpPr/>
          <p:nvPr/>
        </p:nvSpPr>
        <p:spPr>
          <a:xfrm>
            <a:off x="2218402" y="1545163"/>
            <a:ext cx="2874103" cy="3785652"/>
          </a:xfrm>
          <a:prstGeom prst="rect">
            <a:avLst/>
          </a:prstGeom>
        </p:spPr>
        <p:txBody>
          <a:bodyPr wrap="square">
            <a:spAutoFit/>
          </a:bodyPr>
          <a:lstStyle/>
          <a:p>
            <a:pPr lvl="0" algn="ctr">
              <a:spcBef>
                <a:spcPct val="20000"/>
              </a:spcBef>
              <a:defRPr/>
            </a:pPr>
            <a:r>
              <a:rPr lang="en-GB" sz="2400" dirty="0"/>
              <a:t>The risk of harm to the subject or the public is assessed as possible but minimal. </a:t>
            </a:r>
            <a:r>
              <a:rPr lang="en-GB" sz="2400" b="1" dirty="0"/>
              <a:t>A young person under the age of 18 should not be categorised as low risk</a:t>
            </a:r>
            <a:r>
              <a:rPr lang="en-GB" sz="2400" dirty="0"/>
              <a:t>. ***SWP differs slightly***</a:t>
            </a:r>
          </a:p>
        </p:txBody>
      </p:sp>
    </p:spTree>
    <p:extLst>
      <p:ext uri="{BB962C8B-B14F-4D97-AF65-F5344CB8AC3E}">
        <p14:creationId xmlns:p14="http://schemas.microsoft.com/office/powerpoint/2010/main" val="38457424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2026567" y="1340587"/>
            <a:ext cx="8459849" cy="4165268"/>
            <a:chOff x="2032000" y="720327"/>
            <a:chExt cx="8459849" cy="2579687"/>
          </a:xfrm>
        </p:grpSpPr>
        <p:sp>
          <p:nvSpPr>
            <p:cNvPr id="5" name="Freeform 4"/>
            <p:cNvSpPr/>
            <p:nvPr/>
          </p:nvSpPr>
          <p:spPr>
            <a:xfrm>
              <a:off x="5283198" y="720327"/>
              <a:ext cx="5208651" cy="2579687"/>
            </a:xfrm>
            <a:custGeom>
              <a:avLst/>
              <a:gdLst>
                <a:gd name="connsiteX0" fmla="*/ 0 w 4876800"/>
                <a:gd name="connsiteY0" fmla="*/ 322461 h 2579687"/>
                <a:gd name="connsiteX1" fmla="*/ 3586957 w 4876800"/>
                <a:gd name="connsiteY1" fmla="*/ 322461 h 2579687"/>
                <a:gd name="connsiteX2" fmla="*/ 3586957 w 4876800"/>
                <a:gd name="connsiteY2" fmla="*/ 0 h 2579687"/>
                <a:gd name="connsiteX3" fmla="*/ 4876800 w 4876800"/>
                <a:gd name="connsiteY3" fmla="*/ 1289844 h 2579687"/>
                <a:gd name="connsiteX4" fmla="*/ 3586957 w 4876800"/>
                <a:gd name="connsiteY4" fmla="*/ 2579687 h 2579687"/>
                <a:gd name="connsiteX5" fmla="*/ 3586957 w 4876800"/>
                <a:gd name="connsiteY5" fmla="*/ 2257226 h 2579687"/>
                <a:gd name="connsiteX6" fmla="*/ 0 w 4876800"/>
                <a:gd name="connsiteY6" fmla="*/ 2257226 h 2579687"/>
                <a:gd name="connsiteX7" fmla="*/ 0 w 4876800"/>
                <a:gd name="connsiteY7" fmla="*/ 322461 h 2579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76800" h="2579687">
                  <a:moveTo>
                    <a:pt x="0" y="322461"/>
                  </a:moveTo>
                  <a:lnTo>
                    <a:pt x="3586957" y="322461"/>
                  </a:lnTo>
                  <a:lnTo>
                    <a:pt x="3586957" y="0"/>
                  </a:lnTo>
                  <a:lnTo>
                    <a:pt x="4876800" y="1289844"/>
                  </a:lnTo>
                  <a:lnTo>
                    <a:pt x="3586957" y="2579687"/>
                  </a:lnTo>
                  <a:lnTo>
                    <a:pt x="3586957" y="2257226"/>
                  </a:lnTo>
                  <a:lnTo>
                    <a:pt x="0" y="2257226"/>
                  </a:lnTo>
                  <a:lnTo>
                    <a:pt x="0" y="322461"/>
                  </a:lnTo>
                  <a:close/>
                </a:path>
              </a:pathLst>
            </a:custGeom>
            <a:solidFill>
              <a:schemeClr val="accent1">
                <a:lumMod val="20000"/>
                <a:lumOff val="80000"/>
                <a:alpha val="90000"/>
              </a:schemeClr>
            </a:solidFill>
            <a:ln>
              <a:solidFill>
                <a:schemeClr val="tx1">
                  <a:alpha val="90000"/>
                </a:schemeClr>
              </a:solidFill>
            </a:ln>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38735" tIns="361196" rIns="1006118" bIns="361196" numCol="1" spcCol="1270" anchor="t" anchorCtr="0">
              <a:noAutofit/>
            </a:bodyPr>
            <a:lstStyle/>
            <a:p>
              <a:pPr marL="857250" lvl="1" indent="-857250" algn="l" defTabSz="2711450">
                <a:lnSpc>
                  <a:spcPct val="90000"/>
                </a:lnSpc>
                <a:spcBef>
                  <a:spcPct val="0"/>
                </a:spcBef>
                <a:spcAft>
                  <a:spcPct val="15000"/>
                </a:spcAft>
                <a:buFont typeface="Arial" panose="020B0604020202020204" pitchFamily="34" charset="0"/>
                <a:buChar char="•"/>
              </a:pPr>
              <a:endParaRPr lang="en-US" sz="6100" kern="1200" dirty="0"/>
            </a:p>
            <a:p>
              <a:pPr marL="0" lvl="1" algn="l" defTabSz="2711450">
                <a:lnSpc>
                  <a:spcPct val="90000"/>
                </a:lnSpc>
                <a:spcBef>
                  <a:spcPct val="0"/>
                </a:spcBef>
                <a:spcAft>
                  <a:spcPct val="15000"/>
                </a:spcAft>
              </a:pPr>
              <a:r>
                <a:rPr lang="en-US" sz="6100" dirty="0"/>
                <a:t> </a:t>
              </a:r>
              <a:r>
                <a:rPr lang="en-US" sz="3600" dirty="0"/>
                <a:t>Medium </a:t>
              </a:r>
              <a:r>
                <a:rPr lang="en-US" sz="3600" kern="1200" dirty="0"/>
                <a:t>risk</a:t>
              </a:r>
            </a:p>
          </p:txBody>
        </p:sp>
        <p:sp>
          <p:nvSpPr>
            <p:cNvPr id="6" name="Freeform 5"/>
            <p:cNvSpPr/>
            <p:nvPr/>
          </p:nvSpPr>
          <p:spPr>
            <a:xfrm>
              <a:off x="2032000" y="720327"/>
              <a:ext cx="3251200" cy="2579687"/>
            </a:xfrm>
            <a:custGeom>
              <a:avLst/>
              <a:gdLst>
                <a:gd name="connsiteX0" fmla="*/ 0 w 3251200"/>
                <a:gd name="connsiteY0" fmla="*/ 429956 h 2579687"/>
                <a:gd name="connsiteX1" fmla="*/ 429956 w 3251200"/>
                <a:gd name="connsiteY1" fmla="*/ 0 h 2579687"/>
                <a:gd name="connsiteX2" fmla="*/ 2821244 w 3251200"/>
                <a:gd name="connsiteY2" fmla="*/ 0 h 2579687"/>
                <a:gd name="connsiteX3" fmla="*/ 3251200 w 3251200"/>
                <a:gd name="connsiteY3" fmla="*/ 429956 h 2579687"/>
                <a:gd name="connsiteX4" fmla="*/ 3251200 w 3251200"/>
                <a:gd name="connsiteY4" fmla="*/ 2149731 h 2579687"/>
                <a:gd name="connsiteX5" fmla="*/ 2821244 w 3251200"/>
                <a:gd name="connsiteY5" fmla="*/ 2579687 h 2579687"/>
                <a:gd name="connsiteX6" fmla="*/ 429956 w 3251200"/>
                <a:gd name="connsiteY6" fmla="*/ 2579687 h 2579687"/>
                <a:gd name="connsiteX7" fmla="*/ 0 w 3251200"/>
                <a:gd name="connsiteY7" fmla="*/ 2149731 h 2579687"/>
                <a:gd name="connsiteX8" fmla="*/ 0 w 3251200"/>
                <a:gd name="connsiteY8" fmla="*/ 429956 h 2579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1200" h="2579687">
                  <a:moveTo>
                    <a:pt x="0" y="429956"/>
                  </a:moveTo>
                  <a:cubicBezTo>
                    <a:pt x="0" y="192498"/>
                    <a:pt x="192498" y="0"/>
                    <a:pt x="429956" y="0"/>
                  </a:cubicBezTo>
                  <a:lnTo>
                    <a:pt x="2821244" y="0"/>
                  </a:lnTo>
                  <a:cubicBezTo>
                    <a:pt x="3058702" y="0"/>
                    <a:pt x="3251200" y="192498"/>
                    <a:pt x="3251200" y="429956"/>
                  </a:cubicBezTo>
                  <a:lnTo>
                    <a:pt x="3251200" y="2149731"/>
                  </a:lnTo>
                  <a:cubicBezTo>
                    <a:pt x="3251200" y="2387189"/>
                    <a:pt x="3058702" y="2579687"/>
                    <a:pt x="2821244" y="2579687"/>
                  </a:cubicBezTo>
                  <a:lnTo>
                    <a:pt x="429956" y="2579687"/>
                  </a:lnTo>
                  <a:cubicBezTo>
                    <a:pt x="192498" y="2579687"/>
                    <a:pt x="0" y="2387189"/>
                    <a:pt x="0" y="2149731"/>
                  </a:cubicBezTo>
                  <a:lnTo>
                    <a:pt x="0" y="429956"/>
                  </a:lnTo>
                  <a:close/>
                </a:path>
              </a:pathLst>
            </a:custGeom>
            <a:solidFill>
              <a:srgbClr val="FFC000"/>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73580" tIns="249755" rIns="373580" bIns="249755" numCol="1" spcCol="1270" anchor="ctr" anchorCtr="0">
              <a:noAutofit/>
            </a:bodyPr>
            <a:lstStyle/>
            <a:p>
              <a:pPr lvl="0" algn="ctr" defTabSz="2889250">
                <a:lnSpc>
                  <a:spcPct val="90000"/>
                </a:lnSpc>
                <a:spcBef>
                  <a:spcPct val="0"/>
                </a:spcBef>
                <a:spcAft>
                  <a:spcPct val="35000"/>
                </a:spcAft>
              </a:pPr>
              <a:endParaRPr lang="en-US" sz="6500" kern="1200"/>
            </a:p>
          </p:txBody>
        </p:sp>
      </p:grpSp>
      <p:sp>
        <p:nvSpPr>
          <p:cNvPr id="7" name="TextBox 6"/>
          <p:cNvSpPr txBox="1"/>
          <p:nvPr/>
        </p:nvSpPr>
        <p:spPr>
          <a:xfrm>
            <a:off x="2026567" y="169185"/>
            <a:ext cx="8045422"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Missing Persons - Grading</a:t>
            </a:r>
          </a:p>
        </p:txBody>
      </p:sp>
      <p:sp>
        <p:nvSpPr>
          <p:cNvPr id="8" name="Rectangle 7"/>
          <p:cNvSpPr/>
          <p:nvPr/>
        </p:nvSpPr>
        <p:spPr>
          <a:xfrm>
            <a:off x="2197342" y="1592041"/>
            <a:ext cx="2899952" cy="1569660"/>
          </a:xfrm>
          <a:prstGeom prst="rect">
            <a:avLst/>
          </a:prstGeom>
        </p:spPr>
        <p:txBody>
          <a:bodyPr wrap="square">
            <a:spAutoFit/>
          </a:bodyPr>
          <a:lstStyle/>
          <a:p>
            <a:pPr lvl="0" algn="ctr">
              <a:spcBef>
                <a:spcPct val="20000"/>
              </a:spcBef>
              <a:defRPr/>
            </a:pPr>
            <a:r>
              <a:rPr lang="en-GB" sz="2400" dirty="0"/>
              <a:t>The risk of harm to the subject or the public is assessed as likely but not serious. </a:t>
            </a:r>
          </a:p>
        </p:txBody>
      </p:sp>
    </p:spTree>
    <p:extLst>
      <p:ext uri="{BB962C8B-B14F-4D97-AF65-F5344CB8AC3E}">
        <p14:creationId xmlns:p14="http://schemas.microsoft.com/office/powerpoint/2010/main" val="17454373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257301" y="1079500"/>
            <a:ext cx="9677398" cy="4013005"/>
            <a:chOff x="2032000" y="720327"/>
            <a:chExt cx="8459849" cy="2207154"/>
          </a:xfrm>
        </p:grpSpPr>
        <p:sp>
          <p:nvSpPr>
            <p:cNvPr id="5" name="Freeform 4"/>
            <p:cNvSpPr/>
            <p:nvPr/>
          </p:nvSpPr>
          <p:spPr>
            <a:xfrm>
              <a:off x="5283198" y="720327"/>
              <a:ext cx="5208651" cy="2207154"/>
            </a:xfrm>
            <a:custGeom>
              <a:avLst/>
              <a:gdLst>
                <a:gd name="connsiteX0" fmla="*/ 0 w 4876800"/>
                <a:gd name="connsiteY0" fmla="*/ 322461 h 2579687"/>
                <a:gd name="connsiteX1" fmla="*/ 3586957 w 4876800"/>
                <a:gd name="connsiteY1" fmla="*/ 322461 h 2579687"/>
                <a:gd name="connsiteX2" fmla="*/ 3586957 w 4876800"/>
                <a:gd name="connsiteY2" fmla="*/ 0 h 2579687"/>
                <a:gd name="connsiteX3" fmla="*/ 4876800 w 4876800"/>
                <a:gd name="connsiteY3" fmla="*/ 1289844 h 2579687"/>
                <a:gd name="connsiteX4" fmla="*/ 3586957 w 4876800"/>
                <a:gd name="connsiteY4" fmla="*/ 2579687 h 2579687"/>
                <a:gd name="connsiteX5" fmla="*/ 3586957 w 4876800"/>
                <a:gd name="connsiteY5" fmla="*/ 2257226 h 2579687"/>
                <a:gd name="connsiteX6" fmla="*/ 0 w 4876800"/>
                <a:gd name="connsiteY6" fmla="*/ 2257226 h 2579687"/>
                <a:gd name="connsiteX7" fmla="*/ 0 w 4876800"/>
                <a:gd name="connsiteY7" fmla="*/ 322461 h 2579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76800" h="2579687">
                  <a:moveTo>
                    <a:pt x="0" y="322461"/>
                  </a:moveTo>
                  <a:lnTo>
                    <a:pt x="3586957" y="322461"/>
                  </a:lnTo>
                  <a:lnTo>
                    <a:pt x="3586957" y="0"/>
                  </a:lnTo>
                  <a:lnTo>
                    <a:pt x="4876800" y="1289844"/>
                  </a:lnTo>
                  <a:lnTo>
                    <a:pt x="3586957" y="2579687"/>
                  </a:lnTo>
                  <a:lnTo>
                    <a:pt x="3586957" y="2257226"/>
                  </a:lnTo>
                  <a:lnTo>
                    <a:pt x="0" y="2257226"/>
                  </a:lnTo>
                  <a:lnTo>
                    <a:pt x="0" y="322461"/>
                  </a:lnTo>
                  <a:close/>
                </a:path>
              </a:pathLst>
            </a:custGeom>
            <a:solidFill>
              <a:schemeClr val="accent1">
                <a:lumMod val="20000"/>
                <a:lumOff val="80000"/>
                <a:alpha val="90000"/>
              </a:schemeClr>
            </a:solidFill>
            <a:ln>
              <a:solidFill>
                <a:schemeClr val="tx1">
                  <a:alpha val="90000"/>
                </a:schemeClr>
              </a:solidFill>
            </a:ln>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38735" tIns="361196" rIns="1006118" bIns="361196" numCol="1" spcCol="1270" anchor="t" anchorCtr="0">
              <a:noAutofit/>
            </a:bodyPr>
            <a:lstStyle/>
            <a:p>
              <a:pPr marL="857250" lvl="1" indent="-857250" algn="l" defTabSz="2711450">
                <a:lnSpc>
                  <a:spcPct val="90000"/>
                </a:lnSpc>
                <a:spcBef>
                  <a:spcPct val="0"/>
                </a:spcBef>
                <a:spcAft>
                  <a:spcPct val="15000"/>
                </a:spcAft>
                <a:buFont typeface="Arial" panose="020B0604020202020204" pitchFamily="34" charset="0"/>
                <a:buChar char="•"/>
              </a:pPr>
              <a:endParaRPr lang="en-US" sz="6100" kern="1200" dirty="0"/>
            </a:p>
            <a:p>
              <a:pPr marL="0" lvl="1" algn="l" defTabSz="2711450">
                <a:lnSpc>
                  <a:spcPct val="90000"/>
                </a:lnSpc>
                <a:spcBef>
                  <a:spcPct val="0"/>
                </a:spcBef>
                <a:spcAft>
                  <a:spcPct val="15000"/>
                </a:spcAft>
              </a:pPr>
              <a:r>
                <a:rPr lang="en-US" sz="6100" dirty="0"/>
                <a:t>   </a:t>
              </a:r>
              <a:r>
                <a:rPr lang="en-US" sz="3600" dirty="0"/>
                <a:t>High </a:t>
              </a:r>
              <a:r>
                <a:rPr lang="en-US" sz="3600" kern="1200" dirty="0"/>
                <a:t>risk</a:t>
              </a:r>
            </a:p>
          </p:txBody>
        </p:sp>
        <p:sp>
          <p:nvSpPr>
            <p:cNvPr id="6" name="Freeform 5"/>
            <p:cNvSpPr/>
            <p:nvPr/>
          </p:nvSpPr>
          <p:spPr>
            <a:xfrm>
              <a:off x="2032000" y="720327"/>
              <a:ext cx="3251200" cy="2207154"/>
            </a:xfrm>
            <a:custGeom>
              <a:avLst/>
              <a:gdLst>
                <a:gd name="connsiteX0" fmla="*/ 0 w 3251200"/>
                <a:gd name="connsiteY0" fmla="*/ 429956 h 2579687"/>
                <a:gd name="connsiteX1" fmla="*/ 429956 w 3251200"/>
                <a:gd name="connsiteY1" fmla="*/ 0 h 2579687"/>
                <a:gd name="connsiteX2" fmla="*/ 2821244 w 3251200"/>
                <a:gd name="connsiteY2" fmla="*/ 0 h 2579687"/>
                <a:gd name="connsiteX3" fmla="*/ 3251200 w 3251200"/>
                <a:gd name="connsiteY3" fmla="*/ 429956 h 2579687"/>
                <a:gd name="connsiteX4" fmla="*/ 3251200 w 3251200"/>
                <a:gd name="connsiteY4" fmla="*/ 2149731 h 2579687"/>
                <a:gd name="connsiteX5" fmla="*/ 2821244 w 3251200"/>
                <a:gd name="connsiteY5" fmla="*/ 2579687 h 2579687"/>
                <a:gd name="connsiteX6" fmla="*/ 429956 w 3251200"/>
                <a:gd name="connsiteY6" fmla="*/ 2579687 h 2579687"/>
                <a:gd name="connsiteX7" fmla="*/ 0 w 3251200"/>
                <a:gd name="connsiteY7" fmla="*/ 2149731 h 2579687"/>
                <a:gd name="connsiteX8" fmla="*/ 0 w 3251200"/>
                <a:gd name="connsiteY8" fmla="*/ 429956 h 2579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1200" h="2579687">
                  <a:moveTo>
                    <a:pt x="0" y="429956"/>
                  </a:moveTo>
                  <a:cubicBezTo>
                    <a:pt x="0" y="192498"/>
                    <a:pt x="192498" y="0"/>
                    <a:pt x="429956" y="0"/>
                  </a:cubicBezTo>
                  <a:lnTo>
                    <a:pt x="2821244" y="0"/>
                  </a:lnTo>
                  <a:cubicBezTo>
                    <a:pt x="3058702" y="0"/>
                    <a:pt x="3251200" y="192498"/>
                    <a:pt x="3251200" y="429956"/>
                  </a:cubicBezTo>
                  <a:lnTo>
                    <a:pt x="3251200" y="2149731"/>
                  </a:lnTo>
                  <a:cubicBezTo>
                    <a:pt x="3251200" y="2387189"/>
                    <a:pt x="3058702" y="2579687"/>
                    <a:pt x="2821244" y="2579687"/>
                  </a:cubicBezTo>
                  <a:lnTo>
                    <a:pt x="429956" y="2579687"/>
                  </a:lnTo>
                  <a:cubicBezTo>
                    <a:pt x="192498" y="2579687"/>
                    <a:pt x="0" y="2387189"/>
                    <a:pt x="0" y="2149731"/>
                  </a:cubicBezTo>
                  <a:lnTo>
                    <a:pt x="0" y="429956"/>
                  </a:lnTo>
                  <a:close/>
                </a:path>
              </a:pathLst>
            </a:custGeom>
            <a:solidFill>
              <a:srgbClr val="FF0000"/>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73580" tIns="249755" rIns="373580" bIns="249755" numCol="1" spcCol="1270" anchor="ctr" anchorCtr="0">
              <a:noAutofit/>
            </a:bodyPr>
            <a:lstStyle/>
            <a:p>
              <a:pPr lvl="0" algn="ctr" defTabSz="2889250">
                <a:lnSpc>
                  <a:spcPct val="90000"/>
                </a:lnSpc>
                <a:spcBef>
                  <a:spcPct val="0"/>
                </a:spcBef>
                <a:spcAft>
                  <a:spcPct val="35000"/>
                </a:spcAft>
              </a:pPr>
              <a:endParaRPr lang="en-US" sz="6500" kern="1200"/>
            </a:p>
          </p:txBody>
        </p:sp>
      </p:grpSp>
      <p:sp>
        <p:nvSpPr>
          <p:cNvPr id="7" name="Rectangle 6"/>
          <p:cNvSpPr/>
          <p:nvPr/>
        </p:nvSpPr>
        <p:spPr>
          <a:xfrm>
            <a:off x="1389658" y="1628140"/>
            <a:ext cx="3454399" cy="1569660"/>
          </a:xfrm>
          <a:prstGeom prst="rect">
            <a:avLst/>
          </a:prstGeom>
        </p:spPr>
        <p:txBody>
          <a:bodyPr wrap="square">
            <a:spAutoFit/>
          </a:bodyPr>
          <a:lstStyle/>
          <a:p>
            <a:pPr lvl="0" algn="ctr">
              <a:spcBef>
                <a:spcPct val="20000"/>
              </a:spcBef>
              <a:defRPr/>
            </a:pPr>
            <a:r>
              <a:rPr lang="en-GB" sz="2400" dirty="0"/>
              <a:t>The risk of serious harm to the subject of the public is assessed as very likely</a:t>
            </a:r>
          </a:p>
        </p:txBody>
      </p:sp>
      <p:sp>
        <p:nvSpPr>
          <p:cNvPr id="8" name="TextBox 7"/>
          <p:cNvSpPr txBox="1"/>
          <p:nvPr/>
        </p:nvSpPr>
        <p:spPr>
          <a:xfrm>
            <a:off x="2026567" y="169185"/>
            <a:ext cx="8045422"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Missing Persons - Grading</a:t>
            </a:r>
          </a:p>
        </p:txBody>
      </p:sp>
    </p:spTree>
    <p:extLst>
      <p:ext uri="{BB962C8B-B14F-4D97-AF65-F5344CB8AC3E}">
        <p14:creationId xmlns:p14="http://schemas.microsoft.com/office/powerpoint/2010/main" val="12636604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026567" y="169185"/>
            <a:ext cx="8045422"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First Responder …..</a:t>
            </a:r>
          </a:p>
        </p:txBody>
      </p:sp>
      <p:graphicFrame>
        <p:nvGraphicFramePr>
          <p:cNvPr id="2" name="Diagram 1">
            <a:extLst>
              <a:ext uri="{FF2B5EF4-FFF2-40B4-BE49-F238E27FC236}">
                <a16:creationId xmlns:a16="http://schemas.microsoft.com/office/drawing/2014/main" id="{71B7F031-3F65-4471-A013-BB9A9E899FA7}"/>
              </a:ext>
            </a:extLst>
          </p:cNvPr>
          <p:cNvGraphicFramePr/>
          <p:nvPr>
            <p:extLst>
              <p:ext uri="{D42A27DB-BD31-4B8C-83A1-F6EECF244321}">
                <p14:modId xmlns:p14="http://schemas.microsoft.com/office/powerpoint/2010/main" val="677780005"/>
              </p:ext>
            </p:extLst>
          </p:nvPr>
        </p:nvGraphicFramePr>
        <p:xfrm>
          <a:off x="732589" y="1419684"/>
          <a:ext cx="10960100" cy="46270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Rectangle 4">
            <a:extLst>
              <a:ext uri="{FF2B5EF4-FFF2-40B4-BE49-F238E27FC236}">
                <a16:creationId xmlns:a16="http://schemas.microsoft.com/office/drawing/2014/main" id="{86BC9719-8F3C-4AE0-899F-691C32953262}"/>
              </a:ext>
            </a:extLst>
          </p:cNvPr>
          <p:cNvSpPr/>
          <p:nvPr/>
        </p:nvSpPr>
        <p:spPr>
          <a:xfrm>
            <a:off x="508000" y="914400"/>
            <a:ext cx="10629900" cy="406400"/>
          </a:xfrm>
          <a:custGeom>
            <a:avLst/>
            <a:gdLst>
              <a:gd name="connsiteX0" fmla="*/ 0 w 10629900"/>
              <a:gd name="connsiteY0" fmla="*/ 0 h 406400"/>
              <a:gd name="connsiteX1" fmla="*/ 484251 w 10629900"/>
              <a:gd name="connsiteY1" fmla="*/ 0 h 406400"/>
              <a:gd name="connsiteX2" fmla="*/ 1181100 w 10629900"/>
              <a:gd name="connsiteY2" fmla="*/ 0 h 406400"/>
              <a:gd name="connsiteX3" fmla="*/ 1559052 w 10629900"/>
              <a:gd name="connsiteY3" fmla="*/ 0 h 406400"/>
              <a:gd name="connsiteX4" fmla="*/ 1937004 w 10629900"/>
              <a:gd name="connsiteY4" fmla="*/ 0 h 406400"/>
              <a:gd name="connsiteX5" fmla="*/ 2527554 w 10629900"/>
              <a:gd name="connsiteY5" fmla="*/ 0 h 406400"/>
              <a:gd name="connsiteX6" fmla="*/ 3011805 w 10629900"/>
              <a:gd name="connsiteY6" fmla="*/ 0 h 406400"/>
              <a:gd name="connsiteX7" fmla="*/ 3283458 w 10629900"/>
              <a:gd name="connsiteY7" fmla="*/ 0 h 406400"/>
              <a:gd name="connsiteX8" fmla="*/ 3767709 w 10629900"/>
              <a:gd name="connsiteY8" fmla="*/ 0 h 406400"/>
              <a:gd name="connsiteX9" fmla="*/ 4570857 w 10629900"/>
              <a:gd name="connsiteY9" fmla="*/ 0 h 406400"/>
              <a:gd name="connsiteX10" fmla="*/ 4842510 w 10629900"/>
              <a:gd name="connsiteY10" fmla="*/ 0 h 406400"/>
              <a:gd name="connsiteX11" fmla="*/ 5645658 w 10629900"/>
              <a:gd name="connsiteY11" fmla="*/ 0 h 406400"/>
              <a:gd name="connsiteX12" fmla="*/ 6342507 w 10629900"/>
              <a:gd name="connsiteY12" fmla="*/ 0 h 406400"/>
              <a:gd name="connsiteX13" fmla="*/ 6614160 w 10629900"/>
              <a:gd name="connsiteY13" fmla="*/ 0 h 406400"/>
              <a:gd name="connsiteX14" fmla="*/ 7417308 w 10629900"/>
              <a:gd name="connsiteY14" fmla="*/ 0 h 406400"/>
              <a:gd name="connsiteX15" fmla="*/ 7688961 w 10629900"/>
              <a:gd name="connsiteY15" fmla="*/ 0 h 406400"/>
              <a:gd name="connsiteX16" fmla="*/ 8066913 w 10629900"/>
              <a:gd name="connsiteY16" fmla="*/ 0 h 406400"/>
              <a:gd name="connsiteX17" fmla="*/ 8657463 w 10629900"/>
              <a:gd name="connsiteY17" fmla="*/ 0 h 406400"/>
              <a:gd name="connsiteX18" fmla="*/ 8929116 w 10629900"/>
              <a:gd name="connsiteY18" fmla="*/ 0 h 406400"/>
              <a:gd name="connsiteX19" fmla="*/ 9307068 w 10629900"/>
              <a:gd name="connsiteY19" fmla="*/ 0 h 406400"/>
              <a:gd name="connsiteX20" fmla="*/ 9578721 w 10629900"/>
              <a:gd name="connsiteY20" fmla="*/ 0 h 406400"/>
              <a:gd name="connsiteX21" fmla="*/ 10629900 w 10629900"/>
              <a:gd name="connsiteY21" fmla="*/ 0 h 406400"/>
              <a:gd name="connsiteX22" fmla="*/ 10629900 w 10629900"/>
              <a:gd name="connsiteY22" fmla="*/ 406400 h 406400"/>
              <a:gd name="connsiteX23" fmla="*/ 9933051 w 10629900"/>
              <a:gd name="connsiteY23" fmla="*/ 406400 h 406400"/>
              <a:gd name="connsiteX24" fmla="*/ 9342501 w 10629900"/>
              <a:gd name="connsiteY24" fmla="*/ 406400 h 406400"/>
              <a:gd name="connsiteX25" fmla="*/ 8645652 w 10629900"/>
              <a:gd name="connsiteY25" fmla="*/ 406400 h 406400"/>
              <a:gd name="connsiteX26" fmla="*/ 8161401 w 10629900"/>
              <a:gd name="connsiteY26" fmla="*/ 406400 h 406400"/>
              <a:gd name="connsiteX27" fmla="*/ 7889748 w 10629900"/>
              <a:gd name="connsiteY27" fmla="*/ 406400 h 406400"/>
              <a:gd name="connsiteX28" fmla="*/ 7511796 w 10629900"/>
              <a:gd name="connsiteY28" fmla="*/ 406400 h 406400"/>
              <a:gd name="connsiteX29" fmla="*/ 7240143 w 10629900"/>
              <a:gd name="connsiteY29" fmla="*/ 406400 h 406400"/>
              <a:gd name="connsiteX30" fmla="*/ 6436995 w 10629900"/>
              <a:gd name="connsiteY30" fmla="*/ 406400 h 406400"/>
              <a:gd name="connsiteX31" fmla="*/ 6059043 w 10629900"/>
              <a:gd name="connsiteY31" fmla="*/ 406400 h 406400"/>
              <a:gd name="connsiteX32" fmla="*/ 5468493 w 10629900"/>
              <a:gd name="connsiteY32" fmla="*/ 406400 h 406400"/>
              <a:gd name="connsiteX33" fmla="*/ 4665345 w 10629900"/>
              <a:gd name="connsiteY33" fmla="*/ 406400 h 406400"/>
              <a:gd name="connsiteX34" fmla="*/ 4181094 w 10629900"/>
              <a:gd name="connsiteY34" fmla="*/ 406400 h 406400"/>
              <a:gd name="connsiteX35" fmla="*/ 3484245 w 10629900"/>
              <a:gd name="connsiteY35" fmla="*/ 406400 h 406400"/>
              <a:gd name="connsiteX36" fmla="*/ 3106293 w 10629900"/>
              <a:gd name="connsiteY36" fmla="*/ 406400 h 406400"/>
              <a:gd name="connsiteX37" fmla="*/ 2409444 w 10629900"/>
              <a:gd name="connsiteY37" fmla="*/ 406400 h 406400"/>
              <a:gd name="connsiteX38" fmla="*/ 1712595 w 10629900"/>
              <a:gd name="connsiteY38" fmla="*/ 406400 h 406400"/>
              <a:gd name="connsiteX39" fmla="*/ 909447 w 10629900"/>
              <a:gd name="connsiteY39" fmla="*/ 406400 h 406400"/>
              <a:gd name="connsiteX40" fmla="*/ 0 w 10629900"/>
              <a:gd name="connsiteY40" fmla="*/ 406400 h 406400"/>
              <a:gd name="connsiteX41" fmla="*/ 0 w 10629900"/>
              <a:gd name="connsiteY41" fmla="*/ 0 h 406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10629900" h="406400" fill="none" extrusionOk="0">
                <a:moveTo>
                  <a:pt x="0" y="0"/>
                </a:moveTo>
                <a:cubicBezTo>
                  <a:pt x="174592" y="-41308"/>
                  <a:pt x="246037" y="13200"/>
                  <a:pt x="484251" y="0"/>
                </a:cubicBezTo>
                <a:cubicBezTo>
                  <a:pt x="722465" y="-13200"/>
                  <a:pt x="982526" y="31402"/>
                  <a:pt x="1181100" y="0"/>
                </a:cubicBezTo>
                <a:cubicBezTo>
                  <a:pt x="1379674" y="-31402"/>
                  <a:pt x="1418118" y="11306"/>
                  <a:pt x="1559052" y="0"/>
                </a:cubicBezTo>
                <a:cubicBezTo>
                  <a:pt x="1699986" y="-11306"/>
                  <a:pt x="1795157" y="15391"/>
                  <a:pt x="1937004" y="0"/>
                </a:cubicBezTo>
                <a:cubicBezTo>
                  <a:pt x="2078851" y="-15391"/>
                  <a:pt x="2334519" y="52703"/>
                  <a:pt x="2527554" y="0"/>
                </a:cubicBezTo>
                <a:cubicBezTo>
                  <a:pt x="2720589" y="-52703"/>
                  <a:pt x="2845785" y="1663"/>
                  <a:pt x="3011805" y="0"/>
                </a:cubicBezTo>
                <a:cubicBezTo>
                  <a:pt x="3177825" y="-1663"/>
                  <a:pt x="3200852" y="4055"/>
                  <a:pt x="3283458" y="0"/>
                </a:cubicBezTo>
                <a:cubicBezTo>
                  <a:pt x="3366064" y="-4055"/>
                  <a:pt x="3630681" y="16147"/>
                  <a:pt x="3767709" y="0"/>
                </a:cubicBezTo>
                <a:cubicBezTo>
                  <a:pt x="3904737" y="-16147"/>
                  <a:pt x="4202942" y="27682"/>
                  <a:pt x="4570857" y="0"/>
                </a:cubicBezTo>
                <a:cubicBezTo>
                  <a:pt x="4938772" y="-27682"/>
                  <a:pt x="4708251" y="25079"/>
                  <a:pt x="4842510" y="0"/>
                </a:cubicBezTo>
                <a:cubicBezTo>
                  <a:pt x="4976769" y="-25079"/>
                  <a:pt x="5251995" y="33938"/>
                  <a:pt x="5645658" y="0"/>
                </a:cubicBezTo>
                <a:cubicBezTo>
                  <a:pt x="6039321" y="-33938"/>
                  <a:pt x="6033373" y="65127"/>
                  <a:pt x="6342507" y="0"/>
                </a:cubicBezTo>
                <a:cubicBezTo>
                  <a:pt x="6651641" y="-65127"/>
                  <a:pt x="6506092" y="25070"/>
                  <a:pt x="6614160" y="0"/>
                </a:cubicBezTo>
                <a:cubicBezTo>
                  <a:pt x="6722228" y="-25070"/>
                  <a:pt x="7186973" y="14912"/>
                  <a:pt x="7417308" y="0"/>
                </a:cubicBezTo>
                <a:cubicBezTo>
                  <a:pt x="7647643" y="-14912"/>
                  <a:pt x="7562489" y="32286"/>
                  <a:pt x="7688961" y="0"/>
                </a:cubicBezTo>
                <a:cubicBezTo>
                  <a:pt x="7815433" y="-32286"/>
                  <a:pt x="7933677" y="35101"/>
                  <a:pt x="8066913" y="0"/>
                </a:cubicBezTo>
                <a:cubicBezTo>
                  <a:pt x="8200149" y="-35101"/>
                  <a:pt x="8439506" y="14024"/>
                  <a:pt x="8657463" y="0"/>
                </a:cubicBezTo>
                <a:cubicBezTo>
                  <a:pt x="8875420" y="-14024"/>
                  <a:pt x="8840999" y="8210"/>
                  <a:pt x="8929116" y="0"/>
                </a:cubicBezTo>
                <a:cubicBezTo>
                  <a:pt x="9017233" y="-8210"/>
                  <a:pt x="9124748" y="32281"/>
                  <a:pt x="9307068" y="0"/>
                </a:cubicBezTo>
                <a:cubicBezTo>
                  <a:pt x="9489388" y="-32281"/>
                  <a:pt x="9524141" y="21457"/>
                  <a:pt x="9578721" y="0"/>
                </a:cubicBezTo>
                <a:cubicBezTo>
                  <a:pt x="9633301" y="-21457"/>
                  <a:pt x="10259247" y="47064"/>
                  <a:pt x="10629900" y="0"/>
                </a:cubicBezTo>
                <a:cubicBezTo>
                  <a:pt x="10643107" y="164439"/>
                  <a:pt x="10600379" y="279186"/>
                  <a:pt x="10629900" y="406400"/>
                </a:cubicBezTo>
                <a:cubicBezTo>
                  <a:pt x="10424726" y="421787"/>
                  <a:pt x="10108077" y="340551"/>
                  <a:pt x="9933051" y="406400"/>
                </a:cubicBezTo>
                <a:cubicBezTo>
                  <a:pt x="9758025" y="472249"/>
                  <a:pt x="9616346" y="369011"/>
                  <a:pt x="9342501" y="406400"/>
                </a:cubicBezTo>
                <a:cubicBezTo>
                  <a:pt x="9068656" y="443789"/>
                  <a:pt x="8984993" y="361561"/>
                  <a:pt x="8645652" y="406400"/>
                </a:cubicBezTo>
                <a:cubicBezTo>
                  <a:pt x="8306311" y="451239"/>
                  <a:pt x="8356102" y="365588"/>
                  <a:pt x="8161401" y="406400"/>
                </a:cubicBezTo>
                <a:cubicBezTo>
                  <a:pt x="7966700" y="447212"/>
                  <a:pt x="8005432" y="379325"/>
                  <a:pt x="7889748" y="406400"/>
                </a:cubicBezTo>
                <a:cubicBezTo>
                  <a:pt x="7774064" y="433475"/>
                  <a:pt x="7685546" y="399638"/>
                  <a:pt x="7511796" y="406400"/>
                </a:cubicBezTo>
                <a:cubicBezTo>
                  <a:pt x="7338046" y="413162"/>
                  <a:pt x="7365373" y="383468"/>
                  <a:pt x="7240143" y="406400"/>
                </a:cubicBezTo>
                <a:cubicBezTo>
                  <a:pt x="7114913" y="429332"/>
                  <a:pt x="6668985" y="319261"/>
                  <a:pt x="6436995" y="406400"/>
                </a:cubicBezTo>
                <a:cubicBezTo>
                  <a:pt x="6205005" y="493539"/>
                  <a:pt x="6164475" y="381698"/>
                  <a:pt x="6059043" y="406400"/>
                </a:cubicBezTo>
                <a:cubicBezTo>
                  <a:pt x="5953611" y="431102"/>
                  <a:pt x="5722342" y="394541"/>
                  <a:pt x="5468493" y="406400"/>
                </a:cubicBezTo>
                <a:cubicBezTo>
                  <a:pt x="5214644" y="418259"/>
                  <a:pt x="4855073" y="316809"/>
                  <a:pt x="4665345" y="406400"/>
                </a:cubicBezTo>
                <a:cubicBezTo>
                  <a:pt x="4475617" y="495991"/>
                  <a:pt x="4386076" y="401810"/>
                  <a:pt x="4181094" y="406400"/>
                </a:cubicBezTo>
                <a:cubicBezTo>
                  <a:pt x="3976112" y="410990"/>
                  <a:pt x="3670737" y="370554"/>
                  <a:pt x="3484245" y="406400"/>
                </a:cubicBezTo>
                <a:cubicBezTo>
                  <a:pt x="3297753" y="442246"/>
                  <a:pt x="3256367" y="397722"/>
                  <a:pt x="3106293" y="406400"/>
                </a:cubicBezTo>
                <a:cubicBezTo>
                  <a:pt x="2956219" y="415078"/>
                  <a:pt x="2669302" y="326979"/>
                  <a:pt x="2409444" y="406400"/>
                </a:cubicBezTo>
                <a:cubicBezTo>
                  <a:pt x="2149586" y="485821"/>
                  <a:pt x="2005083" y="392193"/>
                  <a:pt x="1712595" y="406400"/>
                </a:cubicBezTo>
                <a:cubicBezTo>
                  <a:pt x="1420107" y="420607"/>
                  <a:pt x="1305718" y="311359"/>
                  <a:pt x="909447" y="406400"/>
                </a:cubicBezTo>
                <a:cubicBezTo>
                  <a:pt x="513176" y="501441"/>
                  <a:pt x="450386" y="405145"/>
                  <a:pt x="0" y="406400"/>
                </a:cubicBezTo>
                <a:cubicBezTo>
                  <a:pt x="-18977" y="279362"/>
                  <a:pt x="11423" y="92902"/>
                  <a:pt x="0" y="0"/>
                </a:cubicBezTo>
                <a:close/>
              </a:path>
              <a:path w="10629900" h="406400" stroke="0" extrusionOk="0">
                <a:moveTo>
                  <a:pt x="0" y="0"/>
                </a:moveTo>
                <a:cubicBezTo>
                  <a:pt x="255514" y="-59650"/>
                  <a:pt x="323531" y="41732"/>
                  <a:pt x="590550" y="0"/>
                </a:cubicBezTo>
                <a:cubicBezTo>
                  <a:pt x="857569" y="-41732"/>
                  <a:pt x="966585" y="40017"/>
                  <a:pt x="1181100" y="0"/>
                </a:cubicBezTo>
                <a:cubicBezTo>
                  <a:pt x="1395615" y="-40017"/>
                  <a:pt x="1371206" y="28110"/>
                  <a:pt x="1559052" y="0"/>
                </a:cubicBezTo>
                <a:cubicBezTo>
                  <a:pt x="1746898" y="-28110"/>
                  <a:pt x="2027734" y="33143"/>
                  <a:pt x="2255901" y="0"/>
                </a:cubicBezTo>
                <a:cubicBezTo>
                  <a:pt x="2484068" y="-33143"/>
                  <a:pt x="2567753" y="22116"/>
                  <a:pt x="2740152" y="0"/>
                </a:cubicBezTo>
                <a:cubicBezTo>
                  <a:pt x="2912551" y="-22116"/>
                  <a:pt x="3134030" y="17691"/>
                  <a:pt x="3330702" y="0"/>
                </a:cubicBezTo>
                <a:cubicBezTo>
                  <a:pt x="3527374" y="-17691"/>
                  <a:pt x="3708950" y="60189"/>
                  <a:pt x="3921252" y="0"/>
                </a:cubicBezTo>
                <a:cubicBezTo>
                  <a:pt x="4133554" y="-60189"/>
                  <a:pt x="4256023" y="17785"/>
                  <a:pt x="4405503" y="0"/>
                </a:cubicBezTo>
                <a:cubicBezTo>
                  <a:pt x="4554983" y="-17785"/>
                  <a:pt x="4776066" y="22509"/>
                  <a:pt x="4889754" y="0"/>
                </a:cubicBezTo>
                <a:cubicBezTo>
                  <a:pt x="5003442" y="-22509"/>
                  <a:pt x="5255116" y="26439"/>
                  <a:pt x="5586603" y="0"/>
                </a:cubicBezTo>
                <a:cubicBezTo>
                  <a:pt x="5918090" y="-26439"/>
                  <a:pt x="6010232" y="5589"/>
                  <a:pt x="6177153" y="0"/>
                </a:cubicBezTo>
                <a:cubicBezTo>
                  <a:pt x="6344074" y="-5589"/>
                  <a:pt x="6548075" y="81254"/>
                  <a:pt x="6874002" y="0"/>
                </a:cubicBezTo>
                <a:cubicBezTo>
                  <a:pt x="7199929" y="-81254"/>
                  <a:pt x="7354595" y="56796"/>
                  <a:pt x="7570851" y="0"/>
                </a:cubicBezTo>
                <a:cubicBezTo>
                  <a:pt x="7787107" y="-56796"/>
                  <a:pt x="7924798" y="46176"/>
                  <a:pt x="8055102" y="0"/>
                </a:cubicBezTo>
                <a:cubicBezTo>
                  <a:pt x="8185406" y="-46176"/>
                  <a:pt x="8501862" y="71920"/>
                  <a:pt x="8751951" y="0"/>
                </a:cubicBezTo>
                <a:cubicBezTo>
                  <a:pt x="9002040" y="-71920"/>
                  <a:pt x="8891179" y="1652"/>
                  <a:pt x="9023604" y="0"/>
                </a:cubicBezTo>
                <a:cubicBezTo>
                  <a:pt x="9156029" y="-1652"/>
                  <a:pt x="9323701" y="26945"/>
                  <a:pt x="9614154" y="0"/>
                </a:cubicBezTo>
                <a:cubicBezTo>
                  <a:pt x="9904607" y="-26945"/>
                  <a:pt x="10194244" y="105943"/>
                  <a:pt x="10629900" y="0"/>
                </a:cubicBezTo>
                <a:cubicBezTo>
                  <a:pt x="10666144" y="130573"/>
                  <a:pt x="10629287" y="244546"/>
                  <a:pt x="10629900" y="406400"/>
                </a:cubicBezTo>
                <a:cubicBezTo>
                  <a:pt x="10555542" y="431141"/>
                  <a:pt x="10476104" y="394637"/>
                  <a:pt x="10358247" y="406400"/>
                </a:cubicBezTo>
                <a:cubicBezTo>
                  <a:pt x="10240390" y="418163"/>
                  <a:pt x="10029203" y="351323"/>
                  <a:pt x="9873996" y="406400"/>
                </a:cubicBezTo>
                <a:cubicBezTo>
                  <a:pt x="9718789" y="461477"/>
                  <a:pt x="9639369" y="383782"/>
                  <a:pt x="9496044" y="406400"/>
                </a:cubicBezTo>
                <a:cubicBezTo>
                  <a:pt x="9352719" y="429018"/>
                  <a:pt x="9046313" y="386866"/>
                  <a:pt x="8692896" y="406400"/>
                </a:cubicBezTo>
                <a:cubicBezTo>
                  <a:pt x="8339479" y="425934"/>
                  <a:pt x="8140885" y="347066"/>
                  <a:pt x="7889748" y="406400"/>
                </a:cubicBezTo>
                <a:cubicBezTo>
                  <a:pt x="7638611" y="465734"/>
                  <a:pt x="7533395" y="373464"/>
                  <a:pt x="7299198" y="406400"/>
                </a:cubicBezTo>
                <a:cubicBezTo>
                  <a:pt x="7065001" y="439336"/>
                  <a:pt x="6893883" y="356002"/>
                  <a:pt x="6602349" y="406400"/>
                </a:cubicBezTo>
                <a:cubicBezTo>
                  <a:pt x="6310815" y="456798"/>
                  <a:pt x="6280060" y="389879"/>
                  <a:pt x="6118098" y="406400"/>
                </a:cubicBezTo>
                <a:cubicBezTo>
                  <a:pt x="5956136" y="422921"/>
                  <a:pt x="5860609" y="403867"/>
                  <a:pt x="5740146" y="406400"/>
                </a:cubicBezTo>
                <a:cubicBezTo>
                  <a:pt x="5619683" y="408933"/>
                  <a:pt x="5496781" y="391337"/>
                  <a:pt x="5362194" y="406400"/>
                </a:cubicBezTo>
                <a:cubicBezTo>
                  <a:pt x="5227607" y="421463"/>
                  <a:pt x="5120119" y="392313"/>
                  <a:pt x="4984242" y="406400"/>
                </a:cubicBezTo>
                <a:cubicBezTo>
                  <a:pt x="4848365" y="420487"/>
                  <a:pt x="4824607" y="405433"/>
                  <a:pt x="4712589" y="406400"/>
                </a:cubicBezTo>
                <a:cubicBezTo>
                  <a:pt x="4600571" y="407367"/>
                  <a:pt x="4161068" y="352792"/>
                  <a:pt x="3909441" y="406400"/>
                </a:cubicBezTo>
                <a:cubicBezTo>
                  <a:pt x="3657814" y="460008"/>
                  <a:pt x="3664107" y="368076"/>
                  <a:pt x="3531489" y="406400"/>
                </a:cubicBezTo>
                <a:cubicBezTo>
                  <a:pt x="3398871" y="444724"/>
                  <a:pt x="3339392" y="397798"/>
                  <a:pt x="3259836" y="406400"/>
                </a:cubicBezTo>
                <a:cubicBezTo>
                  <a:pt x="3180280" y="415002"/>
                  <a:pt x="2837158" y="328062"/>
                  <a:pt x="2456688" y="406400"/>
                </a:cubicBezTo>
                <a:cubicBezTo>
                  <a:pt x="2076218" y="484738"/>
                  <a:pt x="2279952" y="401032"/>
                  <a:pt x="2185035" y="406400"/>
                </a:cubicBezTo>
                <a:cubicBezTo>
                  <a:pt x="2090118" y="411768"/>
                  <a:pt x="1691640" y="322412"/>
                  <a:pt x="1381887" y="406400"/>
                </a:cubicBezTo>
                <a:cubicBezTo>
                  <a:pt x="1072134" y="490388"/>
                  <a:pt x="849464" y="344126"/>
                  <a:pt x="578739" y="406400"/>
                </a:cubicBezTo>
                <a:cubicBezTo>
                  <a:pt x="308014" y="468674"/>
                  <a:pt x="191911" y="388999"/>
                  <a:pt x="0" y="406400"/>
                </a:cubicBezTo>
                <a:cubicBezTo>
                  <a:pt x="-36200" y="219908"/>
                  <a:pt x="46631" y="155347"/>
                  <a:pt x="0" y="0"/>
                </a:cubicBezTo>
                <a:close/>
              </a:path>
            </a:pathLst>
          </a:custGeom>
          <a:solidFill>
            <a:schemeClr val="bg1">
              <a:lumMod val="85000"/>
            </a:schemeClr>
          </a:solidFill>
          <a:ln>
            <a:solidFill>
              <a:schemeClr val="tx1"/>
            </a:solidFill>
            <a:extLst>
              <a:ext uri="{C807C97D-BFC1-408E-A445-0C87EB9F89A2}">
                <ask:lineSketchStyleProps xmlns:ask="http://schemas.microsoft.com/office/drawing/2018/sketchyshapes" sd="125845602">
                  <a:prstGeom prst="rect">
                    <a:avLst/>
                  </a:prstGeom>
                  <ask:type>
                    <ask:lineSketchScribble/>
                  </ask:type>
                </ask:lineSketchStyleProps>
              </a:ext>
            </a:extLst>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kumimoji="0" lang="en-GB" sz="1800" b="1" i="0" u="none" strike="noStrike" kern="1200" cap="none" spc="0" normalizeH="0" baseline="0" noProof="0" dirty="0">
                <a:ln>
                  <a:noFill/>
                </a:ln>
                <a:solidFill>
                  <a:schemeClr val="tx1"/>
                </a:solidFill>
                <a:effectLst/>
                <a:uLnTx/>
                <a:uFillTx/>
                <a:latin typeface="Calibri"/>
                <a:ea typeface="+mn-ea"/>
                <a:cs typeface="+mn-cs"/>
              </a:rPr>
              <a:t>The responsibilities of the first responder attending the report of a missing person are</a:t>
            </a:r>
            <a:r>
              <a:rPr kumimoji="0" lang="en-GB" sz="1800" b="0" i="0" u="none" strike="noStrike" kern="1200" cap="none" spc="0" normalizeH="0" baseline="0" noProof="0" dirty="0">
                <a:ln>
                  <a:noFill/>
                </a:ln>
                <a:solidFill>
                  <a:schemeClr val="tx1"/>
                </a:solidFill>
                <a:effectLst/>
                <a:uLnTx/>
                <a:uFillTx/>
                <a:latin typeface="Calibri"/>
                <a:ea typeface="+mn-ea"/>
                <a:cs typeface="+mn-cs"/>
              </a:rPr>
              <a:t>: </a:t>
            </a:r>
          </a:p>
        </p:txBody>
      </p:sp>
    </p:spTree>
    <p:extLst>
      <p:ext uri="{BB962C8B-B14F-4D97-AF65-F5344CB8AC3E}">
        <p14:creationId xmlns:p14="http://schemas.microsoft.com/office/powerpoint/2010/main" val="20460877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AsOne/>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073289" y="61726"/>
            <a:ext cx="8045422"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First Contact …..</a:t>
            </a:r>
          </a:p>
        </p:txBody>
      </p:sp>
      <p:graphicFrame>
        <p:nvGraphicFramePr>
          <p:cNvPr id="2" name="Diagram 1">
            <a:extLst>
              <a:ext uri="{FF2B5EF4-FFF2-40B4-BE49-F238E27FC236}">
                <a16:creationId xmlns:a16="http://schemas.microsoft.com/office/drawing/2014/main" id="{16D60B76-4C65-497B-92F8-E6A74A6DF335}"/>
              </a:ext>
            </a:extLst>
          </p:cNvPr>
          <p:cNvGraphicFramePr/>
          <p:nvPr>
            <p:extLst>
              <p:ext uri="{D42A27DB-BD31-4B8C-83A1-F6EECF244321}">
                <p14:modId xmlns:p14="http://schemas.microsoft.com/office/powerpoint/2010/main" val="3744710375"/>
              </p:ext>
            </p:extLst>
          </p:nvPr>
        </p:nvGraphicFramePr>
        <p:xfrm>
          <a:off x="2573789" y="646501"/>
          <a:ext cx="7044422"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737120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81DB7C15-2135-4ED7-828A-F53E74652D9C}"/>
                                            </p:graphicEl>
                                          </p:spTgt>
                                        </p:tgtEl>
                                        <p:attrNameLst>
                                          <p:attrName>style.visibility</p:attrName>
                                        </p:attrNameLst>
                                      </p:cBhvr>
                                      <p:to>
                                        <p:strVal val="visible"/>
                                      </p:to>
                                    </p:set>
                                    <p:animEffect transition="in" filter="fade">
                                      <p:cBhvr>
                                        <p:cTn id="7" dur="500"/>
                                        <p:tgtEl>
                                          <p:spTgt spid="2">
                                            <p:graphicEl>
                                              <a:dgm id="{81DB7C15-2135-4ED7-828A-F53E74652D9C}"/>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C572EC70-FB00-483A-9C2C-78C558D7DFDD}"/>
                                            </p:graphicEl>
                                          </p:spTgt>
                                        </p:tgtEl>
                                        <p:attrNameLst>
                                          <p:attrName>style.visibility</p:attrName>
                                        </p:attrNameLst>
                                      </p:cBhvr>
                                      <p:to>
                                        <p:strVal val="visible"/>
                                      </p:to>
                                    </p:set>
                                    <p:animEffect transition="in" filter="fade">
                                      <p:cBhvr>
                                        <p:cTn id="12" dur="500"/>
                                        <p:tgtEl>
                                          <p:spTgt spid="2">
                                            <p:graphicEl>
                                              <a:dgm id="{C572EC70-FB00-483A-9C2C-78C558D7DFDD}"/>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4F16CD3C-9D5A-4F77-9B92-B8216823E930}"/>
                                            </p:graphicEl>
                                          </p:spTgt>
                                        </p:tgtEl>
                                        <p:attrNameLst>
                                          <p:attrName>style.visibility</p:attrName>
                                        </p:attrNameLst>
                                      </p:cBhvr>
                                      <p:to>
                                        <p:strVal val="visible"/>
                                      </p:to>
                                    </p:set>
                                    <p:animEffect transition="in" filter="fade">
                                      <p:cBhvr>
                                        <p:cTn id="17" dur="500"/>
                                        <p:tgtEl>
                                          <p:spTgt spid="2">
                                            <p:graphicEl>
                                              <a:dgm id="{4F16CD3C-9D5A-4F77-9B92-B8216823E930}"/>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A9B712B0-644A-4308-9662-B01916F9546D}"/>
                                            </p:graphicEl>
                                          </p:spTgt>
                                        </p:tgtEl>
                                        <p:attrNameLst>
                                          <p:attrName>style.visibility</p:attrName>
                                        </p:attrNameLst>
                                      </p:cBhvr>
                                      <p:to>
                                        <p:strVal val="visible"/>
                                      </p:to>
                                    </p:set>
                                    <p:animEffect transition="in" filter="fade">
                                      <p:cBhvr>
                                        <p:cTn id="22" dur="500"/>
                                        <p:tgtEl>
                                          <p:spTgt spid="2">
                                            <p:graphicEl>
                                              <a:dgm id="{A9B712B0-644A-4308-9662-B01916F9546D}"/>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1A35AFF3-18F0-4E16-BCFF-A1B5DD820291}"/>
                                            </p:graphicEl>
                                          </p:spTgt>
                                        </p:tgtEl>
                                        <p:attrNameLst>
                                          <p:attrName>style.visibility</p:attrName>
                                        </p:attrNameLst>
                                      </p:cBhvr>
                                      <p:to>
                                        <p:strVal val="visible"/>
                                      </p:to>
                                    </p:set>
                                    <p:animEffect transition="in" filter="fade">
                                      <p:cBhvr>
                                        <p:cTn id="27" dur="500"/>
                                        <p:tgtEl>
                                          <p:spTgt spid="2">
                                            <p:graphicEl>
                                              <a:dgm id="{1A35AFF3-18F0-4E16-BCFF-A1B5DD820291}"/>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graphicEl>
                                              <a:dgm id="{09676B53-821F-4C63-9D54-AD954517BE43}"/>
                                            </p:graphicEl>
                                          </p:spTgt>
                                        </p:tgtEl>
                                        <p:attrNameLst>
                                          <p:attrName>style.visibility</p:attrName>
                                        </p:attrNameLst>
                                      </p:cBhvr>
                                      <p:to>
                                        <p:strVal val="visible"/>
                                      </p:to>
                                    </p:set>
                                    <p:animEffect transition="in" filter="fade">
                                      <p:cBhvr>
                                        <p:cTn id="32" dur="500"/>
                                        <p:tgtEl>
                                          <p:spTgt spid="2">
                                            <p:graphicEl>
                                              <a:dgm id="{09676B53-821F-4C63-9D54-AD954517BE43}"/>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2">
                                            <p:graphicEl>
                                              <a:dgm id="{42C52F8A-08A6-4118-B54B-1CCCB8788A0C}"/>
                                            </p:graphicEl>
                                          </p:spTgt>
                                        </p:tgtEl>
                                        <p:attrNameLst>
                                          <p:attrName>style.visibility</p:attrName>
                                        </p:attrNameLst>
                                      </p:cBhvr>
                                      <p:to>
                                        <p:strVal val="visible"/>
                                      </p:to>
                                    </p:set>
                                    <p:animEffect transition="in" filter="fade">
                                      <p:cBhvr>
                                        <p:cTn id="37" dur="500"/>
                                        <p:tgtEl>
                                          <p:spTgt spid="2">
                                            <p:graphicEl>
                                              <a:dgm id="{42C52F8A-08A6-4118-B54B-1CCCB8788A0C}"/>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2">
                                            <p:graphicEl>
                                              <a:dgm id="{7C890E34-ED30-4DBE-B2F7-9AB70C98CCB7}"/>
                                            </p:graphicEl>
                                          </p:spTgt>
                                        </p:tgtEl>
                                        <p:attrNameLst>
                                          <p:attrName>style.visibility</p:attrName>
                                        </p:attrNameLst>
                                      </p:cBhvr>
                                      <p:to>
                                        <p:strVal val="visible"/>
                                      </p:to>
                                    </p:set>
                                    <p:animEffect transition="in" filter="fade">
                                      <p:cBhvr>
                                        <p:cTn id="42" dur="500"/>
                                        <p:tgtEl>
                                          <p:spTgt spid="2">
                                            <p:graphicEl>
                                              <a:dgm id="{7C890E34-ED30-4DBE-B2F7-9AB70C98CCB7}"/>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2">
                                            <p:graphicEl>
                                              <a:dgm id="{D95CD690-B227-47F1-8BF0-78C8E6CB587D}"/>
                                            </p:graphicEl>
                                          </p:spTgt>
                                        </p:tgtEl>
                                        <p:attrNameLst>
                                          <p:attrName>style.visibility</p:attrName>
                                        </p:attrNameLst>
                                      </p:cBhvr>
                                      <p:to>
                                        <p:strVal val="visible"/>
                                      </p:to>
                                    </p:set>
                                    <p:animEffect transition="in" filter="fade">
                                      <p:cBhvr>
                                        <p:cTn id="47" dur="500"/>
                                        <p:tgtEl>
                                          <p:spTgt spid="2">
                                            <p:graphicEl>
                                              <a:dgm id="{D95CD690-B227-47F1-8BF0-78C8E6CB587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026567" y="169185"/>
            <a:ext cx="8045422"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SCENARIO based search</a:t>
            </a:r>
          </a:p>
        </p:txBody>
      </p:sp>
      <p:pic>
        <p:nvPicPr>
          <p:cNvPr id="5" name="Picture 4"/>
          <p:cNvPicPr>
            <a:picLocks noChangeAspect="1"/>
          </p:cNvPicPr>
          <p:nvPr/>
        </p:nvPicPr>
        <p:blipFill>
          <a:blip r:embed="rId3"/>
          <a:stretch>
            <a:fillRect/>
          </a:stretch>
        </p:blipFill>
        <p:spPr>
          <a:xfrm>
            <a:off x="9091741" y="1747729"/>
            <a:ext cx="2900472" cy="2900472"/>
          </a:xfrm>
          <a:prstGeom prst="rect">
            <a:avLst/>
          </a:prstGeom>
        </p:spPr>
      </p:pic>
      <p:graphicFrame>
        <p:nvGraphicFramePr>
          <p:cNvPr id="2" name="Diagram 1">
            <a:extLst>
              <a:ext uri="{FF2B5EF4-FFF2-40B4-BE49-F238E27FC236}">
                <a16:creationId xmlns:a16="http://schemas.microsoft.com/office/drawing/2014/main" id="{372E65DD-B44A-4489-A12D-5CD3A10586DE}"/>
              </a:ext>
            </a:extLst>
          </p:cNvPr>
          <p:cNvGraphicFramePr/>
          <p:nvPr>
            <p:extLst>
              <p:ext uri="{D42A27DB-BD31-4B8C-83A1-F6EECF244321}">
                <p14:modId xmlns:p14="http://schemas.microsoft.com/office/powerpoint/2010/main" val="113459652"/>
              </p:ext>
            </p:extLst>
          </p:nvPr>
        </p:nvGraphicFramePr>
        <p:xfrm>
          <a:off x="1066800" y="815516"/>
          <a:ext cx="7886700" cy="508423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3557735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graphicEl>
                                              <a:dgm id="{6D0FEF10-E093-41BB-A8D0-8A996936DFFB}"/>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graphicEl>
                                              <a:dgm id="{1A8C0C38-78B9-4F25-8792-861B4DD8B5A7}"/>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graphicEl>
                                              <a:dgm id="{988A6FDD-9FF5-4F2D-ABA7-93C938DE89FB}"/>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graphicEl>
                                              <a:dgm id="{B9951925-1C2D-44F8-8BF9-29F1DC26D18B}"/>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graphicEl>
                                              <a:dgm id="{F5B42FD7-D0C2-4733-9B3B-504F86F4FD0C}"/>
                                            </p:graphic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graphicEl>
                                              <a:dgm id="{8ADF45E6-6DAB-4624-B413-03DE3C3CF0E4}"/>
                                            </p:graphic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graphicEl>
                                              <a:dgm id="{619D2014-028D-428B-9C02-6D66AC1ACF88}"/>
                                            </p:graphic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
                                            <p:graphicEl>
                                              <a:dgm id="{97353B0A-8091-47C1-8E49-1E293215276D}"/>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026567" y="169185"/>
            <a:ext cx="8045422"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Importance of Searching</a:t>
            </a:r>
          </a:p>
        </p:txBody>
      </p:sp>
      <p:pic>
        <p:nvPicPr>
          <p:cNvPr id="5" name="Picture 4"/>
          <p:cNvPicPr>
            <a:picLocks noChangeAspect="1"/>
          </p:cNvPicPr>
          <p:nvPr/>
        </p:nvPicPr>
        <p:blipFill>
          <a:blip r:embed="rId3"/>
          <a:stretch>
            <a:fillRect/>
          </a:stretch>
        </p:blipFill>
        <p:spPr>
          <a:xfrm>
            <a:off x="6841788" y="1277827"/>
            <a:ext cx="4228289" cy="4525963"/>
          </a:xfrm>
          <a:prstGeom prst="rect">
            <a:avLst/>
          </a:prstGeom>
        </p:spPr>
      </p:pic>
      <p:graphicFrame>
        <p:nvGraphicFramePr>
          <p:cNvPr id="2" name="Diagram 1">
            <a:extLst>
              <a:ext uri="{FF2B5EF4-FFF2-40B4-BE49-F238E27FC236}">
                <a16:creationId xmlns:a16="http://schemas.microsoft.com/office/drawing/2014/main" id="{81976772-0F6C-429A-AD3D-94D0B4E7D423}"/>
              </a:ext>
            </a:extLst>
          </p:cNvPr>
          <p:cNvGraphicFramePr/>
          <p:nvPr>
            <p:extLst>
              <p:ext uri="{D42A27DB-BD31-4B8C-83A1-F6EECF244321}">
                <p14:modId xmlns:p14="http://schemas.microsoft.com/office/powerpoint/2010/main" val="748826731"/>
              </p:ext>
            </p:extLst>
          </p:nvPr>
        </p:nvGraphicFramePr>
        <p:xfrm>
          <a:off x="655185" y="719666"/>
          <a:ext cx="5918200" cy="508412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8695972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AsOne/>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183257" y="3706450"/>
            <a:ext cx="184731" cy="369332"/>
          </a:xfrm>
          <a:prstGeom prst="rect">
            <a:avLst/>
          </a:prstGeom>
        </p:spPr>
        <p:txBody>
          <a:bodyPr wrap="none">
            <a:spAutoFit/>
          </a:bodyPr>
          <a:lstStyle/>
          <a:p>
            <a:endParaRPr lang="en-GB" dirty="0"/>
          </a:p>
        </p:txBody>
      </p:sp>
      <p:sp>
        <p:nvSpPr>
          <p:cNvPr id="7" name="Title 6">
            <a:extLst>
              <a:ext uri="{FF2B5EF4-FFF2-40B4-BE49-F238E27FC236}">
                <a16:creationId xmlns:a16="http://schemas.microsoft.com/office/drawing/2014/main" id="{60D874F8-B5C6-4E74-8925-117882F57A87}"/>
              </a:ext>
            </a:extLst>
          </p:cNvPr>
          <p:cNvSpPr>
            <a:spLocks noGrp="1"/>
          </p:cNvSpPr>
          <p:nvPr>
            <p:ph type="title"/>
          </p:nvPr>
        </p:nvSpPr>
        <p:spPr>
          <a:xfrm>
            <a:off x="561474" y="163876"/>
            <a:ext cx="11357810" cy="709696"/>
          </a:xfrm>
          <a:solidFill>
            <a:srgbClr val="002060"/>
          </a:solidFill>
        </p:spPr>
        <p:txBody>
          <a:bodyPr>
            <a:normAutofit/>
          </a:bodyPr>
          <a:lstStyle/>
          <a:p>
            <a:pPr algn="ctr"/>
            <a:r>
              <a:rPr lang="en-GB" sz="3200" b="1" dirty="0">
                <a:solidFill>
                  <a:schemeClr val="bg1"/>
                </a:solidFill>
                <a:latin typeface="+mn-lt"/>
              </a:rPr>
              <a:t>Technology &amp; Specialist Options for </a:t>
            </a:r>
            <a:r>
              <a:rPr lang="en-GB" sz="3200" b="1" dirty="0" err="1">
                <a:solidFill>
                  <a:schemeClr val="bg1"/>
                </a:solidFill>
                <a:latin typeface="+mn-lt"/>
              </a:rPr>
              <a:t>Misper</a:t>
            </a:r>
            <a:r>
              <a:rPr lang="en-GB" sz="3200" b="1" dirty="0">
                <a:solidFill>
                  <a:schemeClr val="bg1"/>
                </a:solidFill>
                <a:latin typeface="+mn-lt"/>
              </a:rPr>
              <a:t> Investigations</a:t>
            </a:r>
          </a:p>
        </p:txBody>
      </p:sp>
      <p:graphicFrame>
        <p:nvGraphicFramePr>
          <p:cNvPr id="11" name="Diagram 10">
            <a:extLst>
              <a:ext uri="{FF2B5EF4-FFF2-40B4-BE49-F238E27FC236}">
                <a16:creationId xmlns:a16="http://schemas.microsoft.com/office/drawing/2014/main" id="{D47507D1-B8BB-4E78-BFC9-64060746AD00}"/>
              </a:ext>
            </a:extLst>
          </p:cNvPr>
          <p:cNvGraphicFramePr/>
          <p:nvPr>
            <p:extLst>
              <p:ext uri="{D42A27DB-BD31-4B8C-83A1-F6EECF244321}">
                <p14:modId xmlns:p14="http://schemas.microsoft.com/office/powerpoint/2010/main" val="4026564679"/>
              </p:ext>
            </p:extLst>
          </p:nvPr>
        </p:nvGraphicFramePr>
        <p:xfrm>
          <a:off x="313822" y="942147"/>
          <a:ext cx="11853111" cy="27537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3" name="Diagram 12">
            <a:extLst>
              <a:ext uri="{FF2B5EF4-FFF2-40B4-BE49-F238E27FC236}">
                <a16:creationId xmlns:a16="http://schemas.microsoft.com/office/drawing/2014/main" id="{D16265C0-5F70-486F-B305-A33405A2D330}"/>
              </a:ext>
            </a:extLst>
          </p:cNvPr>
          <p:cNvGraphicFramePr/>
          <p:nvPr>
            <p:extLst>
              <p:ext uri="{D42A27DB-BD31-4B8C-83A1-F6EECF244321}">
                <p14:modId xmlns:p14="http://schemas.microsoft.com/office/powerpoint/2010/main" val="2784024547"/>
              </p:ext>
            </p:extLst>
          </p:nvPr>
        </p:nvGraphicFramePr>
        <p:xfrm>
          <a:off x="-142374" y="3429000"/>
          <a:ext cx="12765505" cy="2753752"/>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15635096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1">
                                            <p:graphicEl>
                                              <a:dgm id="{6557F41D-B82C-4863-A840-F04563DC95B6}"/>
                                            </p:graphicEl>
                                          </p:spTgt>
                                        </p:tgtEl>
                                        <p:attrNameLst>
                                          <p:attrName>style.visibility</p:attrName>
                                        </p:attrNameLst>
                                      </p:cBhvr>
                                      <p:to>
                                        <p:strVal val="visible"/>
                                      </p:to>
                                    </p:set>
                                    <p:animEffect transition="in" filter="fade">
                                      <p:cBhvr>
                                        <p:cTn id="7" dur="500"/>
                                        <p:tgtEl>
                                          <p:spTgt spid="11">
                                            <p:graphicEl>
                                              <a:dgm id="{6557F41D-B82C-4863-A840-F04563DC95B6}"/>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1">
                                            <p:graphicEl>
                                              <a:dgm id="{59B7FBFF-5568-46D1-BC42-0721C5B560B8}"/>
                                            </p:graphicEl>
                                          </p:spTgt>
                                        </p:tgtEl>
                                        <p:attrNameLst>
                                          <p:attrName>style.visibility</p:attrName>
                                        </p:attrNameLst>
                                      </p:cBhvr>
                                      <p:to>
                                        <p:strVal val="visible"/>
                                      </p:to>
                                    </p:set>
                                    <p:animEffect transition="in" filter="fade">
                                      <p:cBhvr>
                                        <p:cTn id="10" dur="500"/>
                                        <p:tgtEl>
                                          <p:spTgt spid="11">
                                            <p:graphicEl>
                                              <a:dgm id="{59B7FBFF-5568-46D1-BC42-0721C5B560B8}"/>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1">
                                            <p:graphicEl>
                                              <a:dgm id="{B75F9D7F-6A93-456C-8F92-5301A69103EE}"/>
                                            </p:graphicEl>
                                          </p:spTgt>
                                        </p:tgtEl>
                                        <p:attrNameLst>
                                          <p:attrName>style.visibility</p:attrName>
                                        </p:attrNameLst>
                                      </p:cBhvr>
                                      <p:to>
                                        <p:strVal val="visible"/>
                                      </p:to>
                                    </p:set>
                                    <p:animEffect transition="in" filter="fade">
                                      <p:cBhvr>
                                        <p:cTn id="15" dur="500"/>
                                        <p:tgtEl>
                                          <p:spTgt spid="11">
                                            <p:graphicEl>
                                              <a:dgm id="{B75F9D7F-6A93-456C-8F92-5301A69103EE}"/>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1">
                                            <p:graphicEl>
                                              <a:dgm id="{904D8A26-728D-4CF1-B01E-973068D63EEC}"/>
                                            </p:graphicEl>
                                          </p:spTgt>
                                        </p:tgtEl>
                                        <p:attrNameLst>
                                          <p:attrName>style.visibility</p:attrName>
                                        </p:attrNameLst>
                                      </p:cBhvr>
                                      <p:to>
                                        <p:strVal val="visible"/>
                                      </p:to>
                                    </p:set>
                                    <p:animEffect transition="in" filter="fade">
                                      <p:cBhvr>
                                        <p:cTn id="18" dur="500"/>
                                        <p:tgtEl>
                                          <p:spTgt spid="11">
                                            <p:graphicEl>
                                              <a:dgm id="{904D8A26-728D-4CF1-B01E-973068D63EEC}"/>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1">
                                            <p:graphicEl>
                                              <a:dgm id="{4E4ADE69-45A6-4855-BDAF-26387B25D465}"/>
                                            </p:graphicEl>
                                          </p:spTgt>
                                        </p:tgtEl>
                                        <p:attrNameLst>
                                          <p:attrName>style.visibility</p:attrName>
                                        </p:attrNameLst>
                                      </p:cBhvr>
                                      <p:to>
                                        <p:strVal val="visible"/>
                                      </p:to>
                                    </p:set>
                                    <p:animEffect transition="in" filter="fade">
                                      <p:cBhvr>
                                        <p:cTn id="23" dur="500"/>
                                        <p:tgtEl>
                                          <p:spTgt spid="11">
                                            <p:graphicEl>
                                              <a:dgm id="{4E4ADE69-45A6-4855-BDAF-26387B25D465}"/>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11">
                                            <p:graphicEl>
                                              <a:dgm id="{981D940F-DEDE-4D71-AA52-7DD14EEA33D2}"/>
                                            </p:graphicEl>
                                          </p:spTgt>
                                        </p:tgtEl>
                                        <p:attrNameLst>
                                          <p:attrName>style.visibility</p:attrName>
                                        </p:attrNameLst>
                                      </p:cBhvr>
                                      <p:to>
                                        <p:strVal val="visible"/>
                                      </p:to>
                                    </p:set>
                                    <p:animEffect transition="in" filter="fade">
                                      <p:cBhvr>
                                        <p:cTn id="26" dur="500"/>
                                        <p:tgtEl>
                                          <p:spTgt spid="11">
                                            <p:graphicEl>
                                              <a:dgm id="{981D940F-DEDE-4D71-AA52-7DD14EEA33D2}"/>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13">
                                            <p:graphicEl>
                                              <a:dgm id="{6557F41D-B82C-4863-A840-F04563DC95B6}"/>
                                            </p:graphicEl>
                                          </p:spTgt>
                                        </p:tgtEl>
                                        <p:attrNameLst>
                                          <p:attrName>style.visibility</p:attrName>
                                        </p:attrNameLst>
                                      </p:cBhvr>
                                      <p:to>
                                        <p:strVal val="visible"/>
                                      </p:to>
                                    </p:set>
                                    <p:animEffect transition="in" filter="fade">
                                      <p:cBhvr>
                                        <p:cTn id="31" dur="500"/>
                                        <p:tgtEl>
                                          <p:spTgt spid="13">
                                            <p:graphicEl>
                                              <a:dgm id="{6557F41D-B82C-4863-A840-F04563DC95B6}"/>
                                            </p:graphic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13">
                                            <p:graphicEl>
                                              <a:dgm id="{59B7FBFF-5568-46D1-BC42-0721C5B560B8}"/>
                                            </p:graphicEl>
                                          </p:spTgt>
                                        </p:tgtEl>
                                        <p:attrNameLst>
                                          <p:attrName>style.visibility</p:attrName>
                                        </p:attrNameLst>
                                      </p:cBhvr>
                                      <p:to>
                                        <p:strVal val="visible"/>
                                      </p:to>
                                    </p:set>
                                    <p:animEffect transition="in" filter="fade">
                                      <p:cBhvr>
                                        <p:cTn id="34" dur="500"/>
                                        <p:tgtEl>
                                          <p:spTgt spid="13">
                                            <p:graphicEl>
                                              <a:dgm id="{59B7FBFF-5568-46D1-BC42-0721C5B560B8}"/>
                                            </p:graphic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13">
                                            <p:graphicEl>
                                              <a:dgm id="{B75F9D7F-6A93-456C-8F92-5301A69103EE}"/>
                                            </p:graphicEl>
                                          </p:spTgt>
                                        </p:tgtEl>
                                        <p:attrNameLst>
                                          <p:attrName>style.visibility</p:attrName>
                                        </p:attrNameLst>
                                      </p:cBhvr>
                                      <p:to>
                                        <p:strVal val="visible"/>
                                      </p:to>
                                    </p:set>
                                    <p:animEffect transition="in" filter="fade">
                                      <p:cBhvr>
                                        <p:cTn id="39" dur="500"/>
                                        <p:tgtEl>
                                          <p:spTgt spid="13">
                                            <p:graphicEl>
                                              <a:dgm id="{B75F9D7F-6A93-456C-8F92-5301A69103EE}"/>
                                            </p:graphicEl>
                                          </p:spTgt>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13">
                                            <p:graphicEl>
                                              <a:dgm id="{904D8A26-728D-4CF1-B01E-973068D63EEC}"/>
                                            </p:graphicEl>
                                          </p:spTgt>
                                        </p:tgtEl>
                                        <p:attrNameLst>
                                          <p:attrName>style.visibility</p:attrName>
                                        </p:attrNameLst>
                                      </p:cBhvr>
                                      <p:to>
                                        <p:strVal val="visible"/>
                                      </p:to>
                                    </p:set>
                                    <p:animEffect transition="in" filter="fade">
                                      <p:cBhvr>
                                        <p:cTn id="42" dur="500"/>
                                        <p:tgtEl>
                                          <p:spTgt spid="13">
                                            <p:graphicEl>
                                              <a:dgm id="{904D8A26-728D-4CF1-B01E-973068D63EEC}"/>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13">
                                            <p:graphicEl>
                                              <a:dgm id="{4E4ADE69-45A6-4855-BDAF-26387B25D465}"/>
                                            </p:graphicEl>
                                          </p:spTgt>
                                        </p:tgtEl>
                                        <p:attrNameLst>
                                          <p:attrName>style.visibility</p:attrName>
                                        </p:attrNameLst>
                                      </p:cBhvr>
                                      <p:to>
                                        <p:strVal val="visible"/>
                                      </p:to>
                                    </p:set>
                                    <p:animEffect transition="in" filter="fade">
                                      <p:cBhvr>
                                        <p:cTn id="47" dur="500"/>
                                        <p:tgtEl>
                                          <p:spTgt spid="13">
                                            <p:graphicEl>
                                              <a:dgm id="{4E4ADE69-45A6-4855-BDAF-26387B25D465}"/>
                                            </p:graphicEl>
                                          </p:spTgt>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13">
                                            <p:graphicEl>
                                              <a:dgm id="{981D940F-DEDE-4D71-AA52-7DD14EEA33D2}"/>
                                            </p:graphicEl>
                                          </p:spTgt>
                                        </p:tgtEl>
                                        <p:attrNameLst>
                                          <p:attrName>style.visibility</p:attrName>
                                        </p:attrNameLst>
                                      </p:cBhvr>
                                      <p:to>
                                        <p:strVal val="visible"/>
                                      </p:to>
                                    </p:set>
                                    <p:animEffect transition="in" filter="fade">
                                      <p:cBhvr>
                                        <p:cTn id="50" dur="500"/>
                                        <p:tgtEl>
                                          <p:spTgt spid="13">
                                            <p:graphicEl>
                                              <a:dgm id="{981D940F-DEDE-4D71-AA52-7DD14EEA33D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1" grpId="0">
        <p:bldSub>
          <a:bldDgm bld="one"/>
        </p:bldSub>
      </p:bldGraphic>
      <p:bldGraphic spid="13" grpId="0">
        <p:bldSub>
          <a:bldDgm bld="one"/>
        </p:bldSub>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183257" y="3706450"/>
            <a:ext cx="184731" cy="369332"/>
          </a:xfrm>
          <a:prstGeom prst="rect">
            <a:avLst/>
          </a:prstGeom>
        </p:spPr>
        <p:txBody>
          <a:bodyPr wrap="none">
            <a:spAutoFit/>
          </a:bodyPr>
          <a:lstStyle/>
          <a:p>
            <a:endParaRPr lang="en-GB" dirty="0"/>
          </a:p>
        </p:txBody>
      </p:sp>
      <p:pic>
        <p:nvPicPr>
          <p:cNvPr id="3" name="Picture 2"/>
          <p:cNvPicPr>
            <a:picLocks noChangeAspect="1"/>
          </p:cNvPicPr>
          <p:nvPr/>
        </p:nvPicPr>
        <p:blipFill>
          <a:blip r:embed="rId3"/>
          <a:stretch>
            <a:fillRect/>
          </a:stretch>
        </p:blipFill>
        <p:spPr>
          <a:xfrm>
            <a:off x="1462070" y="245070"/>
            <a:ext cx="2500330" cy="2485429"/>
          </a:xfrm>
          <a:prstGeom prst="rect">
            <a:avLst/>
          </a:prstGeom>
        </p:spPr>
      </p:pic>
      <p:pic>
        <p:nvPicPr>
          <p:cNvPr id="5" name="Picture 4"/>
          <p:cNvPicPr>
            <a:picLocks noChangeAspect="1"/>
          </p:cNvPicPr>
          <p:nvPr/>
        </p:nvPicPr>
        <p:blipFill>
          <a:blip r:embed="rId4"/>
          <a:stretch>
            <a:fillRect/>
          </a:stretch>
        </p:blipFill>
        <p:spPr>
          <a:xfrm>
            <a:off x="2052913" y="3000528"/>
            <a:ext cx="2294003" cy="2650909"/>
          </a:xfrm>
          <a:prstGeom prst="rect">
            <a:avLst/>
          </a:prstGeom>
        </p:spPr>
      </p:pic>
      <p:sp>
        <p:nvSpPr>
          <p:cNvPr id="10" name="Flowchart: Document 9">
            <a:extLst>
              <a:ext uri="{FF2B5EF4-FFF2-40B4-BE49-F238E27FC236}">
                <a16:creationId xmlns:a16="http://schemas.microsoft.com/office/drawing/2014/main" id="{14691AED-3916-0402-8A5C-07ADF58D4C3F}"/>
              </a:ext>
            </a:extLst>
          </p:cNvPr>
          <p:cNvSpPr/>
          <p:nvPr/>
        </p:nvSpPr>
        <p:spPr>
          <a:xfrm>
            <a:off x="5477260" y="1609900"/>
            <a:ext cx="4501661" cy="3024554"/>
          </a:xfrm>
          <a:custGeom>
            <a:avLst/>
            <a:gdLst>
              <a:gd name="connsiteX0" fmla="*/ 0 w 4501661"/>
              <a:gd name="connsiteY0" fmla="*/ 0 h 3024554"/>
              <a:gd name="connsiteX1" fmla="*/ 607724 w 4501661"/>
              <a:gd name="connsiteY1" fmla="*/ 0 h 3024554"/>
              <a:gd name="connsiteX2" fmla="*/ 1125415 w 4501661"/>
              <a:gd name="connsiteY2" fmla="*/ 0 h 3024554"/>
              <a:gd name="connsiteX3" fmla="*/ 1598090 w 4501661"/>
              <a:gd name="connsiteY3" fmla="*/ 0 h 3024554"/>
              <a:gd name="connsiteX4" fmla="*/ 2250831 w 4501661"/>
              <a:gd name="connsiteY4" fmla="*/ 0 h 3024554"/>
              <a:gd name="connsiteX5" fmla="*/ 2858555 w 4501661"/>
              <a:gd name="connsiteY5" fmla="*/ 0 h 3024554"/>
              <a:gd name="connsiteX6" fmla="*/ 3511296 w 4501661"/>
              <a:gd name="connsiteY6" fmla="*/ 0 h 3024554"/>
              <a:gd name="connsiteX7" fmla="*/ 4501661 w 4501661"/>
              <a:gd name="connsiteY7" fmla="*/ 0 h 3024554"/>
              <a:gd name="connsiteX8" fmla="*/ 4501661 w 4501661"/>
              <a:gd name="connsiteY8" fmla="*/ 509360 h 3024554"/>
              <a:gd name="connsiteX9" fmla="*/ 4501661 w 4501661"/>
              <a:gd name="connsiteY9" fmla="*/ 1018720 h 3024554"/>
              <a:gd name="connsiteX10" fmla="*/ 4501661 w 4501661"/>
              <a:gd name="connsiteY10" fmla="*/ 1552335 h 3024554"/>
              <a:gd name="connsiteX11" fmla="*/ 4501661 w 4501661"/>
              <a:gd name="connsiteY11" fmla="*/ 2425524 h 3024554"/>
              <a:gd name="connsiteX12" fmla="*/ 0 w 4501661"/>
              <a:gd name="connsiteY12" fmla="*/ 2824597 h 3024554"/>
              <a:gd name="connsiteX13" fmla="*/ 0 w 4501661"/>
              <a:gd name="connsiteY13" fmla="*/ 2344416 h 3024554"/>
              <a:gd name="connsiteX14" fmla="*/ 0 w 4501661"/>
              <a:gd name="connsiteY14" fmla="*/ 1779496 h 3024554"/>
              <a:gd name="connsiteX15" fmla="*/ 0 w 4501661"/>
              <a:gd name="connsiteY15" fmla="*/ 1158085 h 3024554"/>
              <a:gd name="connsiteX16" fmla="*/ 0 w 4501661"/>
              <a:gd name="connsiteY16" fmla="*/ 564919 h 3024554"/>
              <a:gd name="connsiteX17" fmla="*/ 0 w 4501661"/>
              <a:gd name="connsiteY17" fmla="*/ 0 h 3024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501661" h="3024554" fill="none" extrusionOk="0">
                <a:moveTo>
                  <a:pt x="0" y="0"/>
                </a:moveTo>
                <a:cubicBezTo>
                  <a:pt x="165199" y="-72348"/>
                  <a:pt x="412746" y="17357"/>
                  <a:pt x="607724" y="0"/>
                </a:cubicBezTo>
                <a:cubicBezTo>
                  <a:pt x="802702" y="-17357"/>
                  <a:pt x="935432" y="11490"/>
                  <a:pt x="1125415" y="0"/>
                </a:cubicBezTo>
                <a:cubicBezTo>
                  <a:pt x="1315398" y="-11490"/>
                  <a:pt x="1402396" y="3312"/>
                  <a:pt x="1598090" y="0"/>
                </a:cubicBezTo>
                <a:cubicBezTo>
                  <a:pt x="1793784" y="-3312"/>
                  <a:pt x="1955621" y="3854"/>
                  <a:pt x="2250831" y="0"/>
                </a:cubicBezTo>
                <a:cubicBezTo>
                  <a:pt x="2546041" y="-3854"/>
                  <a:pt x="2657109" y="59455"/>
                  <a:pt x="2858555" y="0"/>
                </a:cubicBezTo>
                <a:cubicBezTo>
                  <a:pt x="3060001" y="-59455"/>
                  <a:pt x="3257685" y="60402"/>
                  <a:pt x="3511296" y="0"/>
                </a:cubicBezTo>
                <a:cubicBezTo>
                  <a:pt x="3764907" y="-60402"/>
                  <a:pt x="4234646" y="16914"/>
                  <a:pt x="4501661" y="0"/>
                </a:cubicBezTo>
                <a:cubicBezTo>
                  <a:pt x="4545741" y="103490"/>
                  <a:pt x="4474030" y="291367"/>
                  <a:pt x="4501661" y="509360"/>
                </a:cubicBezTo>
                <a:cubicBezTo>
                  <a:pt x="4529292" y="727353"/>
                  <a:pt x="4453591" y="894073"/>
                  <a:pt x="4501661" y="1018720"/>
                </a:cubicBezTo>
                <a:cubicBezTo>
                  <a:pt x="4549731" y="1143367"/>
                  <a:pt x="4472065" y="1308873"/>
                  <a:pt x="4501661" y="1552335"/>
                </a:cubicBezTo>
                <a:cubicBezTo>
                  <a:pt x="4531257" y="1795798"/>
                  <a:pt x="4399792" y="2094790"/>
                  <a:pt x="4501661" y="2425524"/>
                </a:cubicBezTo>
                <a:cubicBezTo>
                  <a:pt x="2500518" y="2375326"/>
                  <a:pt x="2019963" y="3222967"/>
                  <a:pt x="0" y="2824597"/>
                </a:cubicBezTo>
                <a:cubicBezTo>
                  <a:pt x="-39344" y="2674562"/>
                  <a:pt x="42826" y="2569002"/>
                  <a:pt x="0" y="2344416"/>
                </a:cubicBezTo>
                <a:cubicBezTo>
                  <a:pt x="-42826" y="2119830"/>
                  <a:pt x="6468" y="1906655"/>
                  <a:pt x="0" y="1779496"/>
                </a:cubicBezTo>
                <a:cubicBezTo>
                  <a:pt x="-6468" y="1652337"/>
                  <a:pt x="51190" y="1349354"/>
                  <a:pt x="0" y="1158085"/>
                </a:cubicBezTo>
                <a:cubicBezTo>
                  <a:pt x="-51190" y="966816"/>
                  <a:pt x="70224" y="701467"/>
                  <a:pt x="0" y="564919"/>
                </a:cubicBezTo>
                <a:cubicBezTo>
                  <a:pt x="-70224" y="428371"/>
                  <a:pt x="19098" y="255181"/>
                  <a:pt x="0" y="0"/>
                </a:cubicBezTo>
                <a:close/>
              </a:path>
              <a:path w="4501661" h="3024554" stroke="0" extrusionOk="0">
                <a:moveTo>
                  <a:pt x="0" y="0"/>
                </a:moveTo>
                <a:cubicBezTo>
                  <a:pt x="100417" y="-20299"/>
                  <a:pt x="278311" y="43913"/>
                  <a:pt x="427658" y="0"/>
                </a:cubicBezTo>
                <a:cubicBezTo>
                  <a:pt x="577005" y="-43913"/>
                  <a:pt x="710497" y="43060"/>
                  <a:pt x="900332" y="0"/>
                </a:cubicBezTo>
                <a:cubicBezTo>
                  <a:pt x="1090167" y="-43060"/>
                  <a:pt x="1211539" y="9301"/>
                  <a:pt x="1463040" y="0"/>
                </a:cubicBezTo>
                <a:cubicBezTo>
                  <a:pt x="1714541" y="-9301"/>
                  <a:pt x="1847592" y="16146"/>
                  <a:pt x="2025747" y="0"/>
                </a:cubicBezTo>
                <a:cubicBezTo>
                  <a:pt x="2203902" y="-16146"/>
                  <a:pt x="2324108" y="36813"/>
                  <a:pt x="2498422" y="0"/>
                </a:cubicBezTo>
                <a:cubicBezTo>
                  <a:pt x="2672736" y="-36813"/>
                  <a:pt x="2913996" y="43956"/>
                  <a:pt x="3106146" y="0"/>
                </a:cubicBezTo>
                <a:cubicBezTo>
                  <a:pt x="3298296" y="-43956"/>
                  <a:pt x="3521251" y="9385"/>
                  <a:pt x="3668854" y="0"/>
                </a:cubicBezTo>
                <a:cubicBezTo>
                  <a:pt x="3816457" y="-9385"/>
                  <a:pt x="4246195" y="86599"/>
                  <a:pt x="4501661" y="0"/>
                </a:cubicBezTo>
                <a:cubicBezTo>
                  <a:pt x="4522602" y="266604"/>
                  <a:pt x="4437933" y="310228"/>
                  <a:pt x="4501661" y="533615"/>
                </a:cubicBezTo>
                <a:cubicBezTo>
                  <a:pt x="4565389" y="757003"/>
                  <a:pt x="4492812" y="819826"/>
                  <a:pt x="4501661" y="994465"/>
                </a:cubicBezTo>
                <a:cubicBezTo>
                  <a:pt x="4510510" y="1169104"/>
                  <a:pt x="4481415" y="1289327"/>
                  <a:pt x="4501661" y="1503825"/>
                </a:cubicBezTo>
                <a:cubicBezTo>
                  <a:pt x="4521907" y="1718323"/>
                  <a:pt x="4481517" y="2102696"/>
                  <a:pt x="4501661" y="2425524"/>
                </a:cubicBezTo>
                <a:cubicBezTo>
                  <a:pt x="2448826" y="2366987"/>
                  <a:pt x="2236255" y="3268352"/>
                  <a:pt x="0" y="2824597"/>
                </a:cubicBezTo>
                <a:cubicBezTo>
                  <a:pt x="-3904" y="2620830"/>
                  <a:pt x="39817" y="2480165"/>
                  <a:pt x="0" y="2231432"/>
                </a:cubicBezTo>
                <a:cubicBezTo>
                  <a:pt x="-39817" y="1982700"/>
                  <a:pt x="43421" y="1973032"/>
                  <a:pt x="0" y="1723004"/>
                </a:cubicBezTo>
                <a:cubicBezTo>
                  <a:pt x="-43421" y="1472976"/>
                  <a:pt x="45603" y="1380364"/>
                  <a:pt x="0" y="1214577"/>
                </a:cubicBezTo>
                <a:cubicBezTo>
                  <a:pt x="-45603" y="1048790"/>
                  <a:pt x="41755" y="812727"/>
                  <a:pt x="0" y="621411"/>
                </a:cubicBezTo>
                <a:cubicBezTo>
                  <a:pt x="-41755" y="430095"/>
                  <a:pt x="42706" y="168585"/>
                  <a:pt x="0" y="0"/>
                </a:cubicBezTo>
                <a:close/>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3564285104">
                  <a:prstGeom prst="flowChartDocumen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6000" dirty="0">
                <a:solidFill>
                  <a:schemeClr val="tx1"/>
                </a:solidFill>
              </a:rPr>
              <a:t>Tia Sharp</a:t>
            </a:r>
          </a:p>
        </p:txBody>
      </p:sp>
    </p:spTree>
    <p:extLst>
      <p:ext uri="{BB962C8B-B14F-4D97-AF65-F5344CB8AC3E}">
        <p14:creationId xmlns:p14="http://schemas.microsoft.com/office/powerpoint/2010/main" val="22806714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p:nvPr/>
        </p:nvPicPr>
        <p:blipFill>
          <a:blip r:embed="rId3"/>
          <a:stretch>
            <a:fillRect/>
          </a:stretch>
        </p:blipFill>
        <p:spPr>
          <a:xfrm>
            <a:off x="2041741" y="125261"/>
            <a:ext cx="7866347" cy="5725312"/>
          </a:xfrm>
          <a:prstGeom prst="rect">
            <a:avLst/>
          </a:prstGeom>
        </p:spPr>
      </p:pic>
    </p:spTree>
    <p:extLst>
      <p:ext uri="{BB962C8B-B14F-4D97-AF65-F5344CB8AC3E}">
        <p14:creationId xmlns:p14="http://schemas.microsoft.com/office/powerpoint/2010/main" val="9819679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p:nvPr/>
        </p:nvPicPr>
        <p:blipFill>
          <a:blip r:embed="rId3"/>
          <a:stretch>
            <a:fillRect/>
          </a:stretch>
        </p:blipFill>
        <p:spPr>
          <a:xfrm>
            <a:off x="3031958" y="96253"/>
            <a:ext cx="6545179" cy="6521115"/>
          </a:xfrm>
          <a:prstGeom prst="rect">
            <a:avLst/>
          </a:prstGeom>
        </p:spPr>
      </p:pic>
    </p:spTree>
    <p:extLst>
      <p:ext uri="{BB962C8B-B14F-4D97-AF65-F5344CB8AC3E}">
        <p14:creationId xmlns:p14="http://schemas.microsoft.com/office/powerpoint/2010/main" val="34799549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026567" y="8204"/>
            <a:ext cx="8045422"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Prevention Interview </a:t>
            </a:r>
          </a:p>
        </p:txBody>
      </p:sp>
      <p:sp>
        <p:nvSpPr>
          <p:cNvPr id="2" name="Rectangle 1">
            <a:extLst>
              <a:ext uri="{FF2B5EF4-FFF2-40B4-BE49-F238E27FC236}">
                <a16:creationId xmlns:a16="http://schemas.microsoft.com/office/drawing/2014/main" id="{37DD8D4F-1530-42BC-A6E3-0C20459F47D6}"/>
              </a:ext>
            </a:extLst>
          </p:cNvPr>
          <p:cNvSpPr/>
          <p:nvPr/>
        </p:nvSpPr>
        <p:spPr>
          <a:xfrm>
            <a:off x="2026567" y="592979"/>
            <a:ext cx="8045422" cy="419895"/>
          </a:xfrm>
          <a:custGeom>
            <a:avLst/>
            <a:gdLst>
              <a:gd name="connsiteX0" fmla="*/ 0 w 8045422"/>
              <a:gd name="connsiteY0" fmla="*/ 0 h 419895"/>
              <a:gd name="connsiteX1" fmla="*/ 655127 w 8045422"/>
              <a:gd name="connsiteY1" fmla="*/ 0 h 419895"/>
              <a:gd name="connsiteX2" fmla="*/ 988438 w 8045422"/>
              <a:gd name="connsiteY2" fmla="*/ 0 h 419895"/>
              <a:gd name="connsiteX3" fmla="*/ 1643565 w 8045422"/>
              <a:gd name="connsiteY3" fmla="*/ 0 h 419895"/>
              <a:gd name="connsiteX4" fmla="*/ 2379146 w 8045422"/>
              <a:gd name="connsiteY4" fmla="*/ 0 h 419895"/>
              <a:gd name="connsiteX5" fmla="*/ 3114728 w 8045422"/>
              <a:gd name="connsiteY5" fmla="*/ 0 h 419895"/>
              <a:gd name="connsiteX6" fmla="*/ 3769855 w 8045422"/>
              <a:gd name="connsiteY6" fmla="*/ 0 h 419895"/>
              <a:gd name="connsiteX7" fmla="*/ 4505436 w 8045422"/>
              <a:gd name="connsiteY7" fmla="*/ 0 h 419895"/>
              <a:gd name="connsiteX8" fmla="*/ 4919201 w 8045422"/>
              <a:gd name="connsiteY8" fmla="*/ 0 h 419895"/>
              <a:gd name="connsiteX9" fmla="*/ 5574328 w 8045422"/>
              <a:gd name="connsiteY9" fmla="*/ 0 h 419895"/>
              <a:gd name="connsiteX10" fmla="*/ 5907638 w 8045422"/>
              <a:gd name="connsiteY10" fmla="*/ 0 h 419895"/>
              <a:gd name="connsiteX11" fmla="*/ 6562766 w 8045422"/>
              <a:gd name="connsiteY11" fmla="*/ 0 h 419895"/>
              <a:gd name="connsiteX12" fmla="*/ 7217893 w 8045422"/>
              <a:gd name="connsiteY12" fmla="*/ 0 h 419895"/>
              <a:gd name="connsiteX13" fmla="*/ 7551203 w 8045422"/>
              <a:gd name="connsiteY13" fmla="*/ 0 h 419895"/>
              <a:gd name="connsiteX14" fmla="*/ 8045422 w 8045422"/>
              <a:gd name="connsiteY14" fmla="*/ 0 h 419895"/>
              <a:gd name="connsiteX15" fmla="*/ 8045422 w 8045422"/>
              <a:gd name="connsiteY15" fmla="*/ 419895 h 419895"/>
              <a:gd name="connsiteX16" fmla="*/ 7551203 w 8045422"/>
              <a:gd name="connsiteY16" fmla="*/ 419895 h 419895"/>
              <a:gd name="connsiteX17" fmla="*/ 7217893 w 8045422"/>
              <a:gd name="connsiteY17" fmla="*/ 419895 h 419895"/>
              <a:gd name="connsiteX18" fmla="*/ 6884583 w 8045422"/>
              <a:gd name="connsiteY18" fmla="*/ 419895 h 419895"/>
              <a:gd name="connsiteX19" fmla="*/ 6149001 w 8045422"/>
              <a:gd name="connsiteY19" fmla="*/ 419895 h 419895"/>
              <a:gd name="connsiteX20" fmla="*/ 5493874 w 8045422"/>
              <a:gd name="connsiteY20" fmla="*/ 419895 h 419895"/>
              <a:gd name="connsiteX21" fmla="*/ 5080109 w 8045422"/>
              <a:gd name="connsiteY21" fmla="*/ 419895 h 419895"/>
              <a:gd name="connsiteX22" fmla="*/ 4585891 w 8045422"/>
              <a:gd name="connsiteY22" fmla="*/ 419895 h 419895"/>
              <a:gd name="connsiteX23" fmla="*/ 4011218 w 8045422"/>
              <a:gd name="connsiteY23" fmla="*/ 419895 h 419895"/>
              <a:gd name="connsiteX24" fmla="*/ 3436545 w 8045422"/>
              <a:gd name="connsiteY24" fmla="*/ 419895 h 419895"/>
              <a:gd name="connsiteX25" fmla="*/ 2861872 w 8045422"/>
              <a:gd name="connsiteY25" fmla="*/ 419895 h 419895"/>
              <a:gd name="connsiteX26" fmla="*/ 2287199 w 8045422"/>
              <a:gd name="connsiteY26" fmla="*/ 419895 h 419895"/>
              <a:gd name="connsiteX27" fmla="*/ 1551617 w 8045422"/>
              <a:gd name="connsiteY27" fmla="*/ 419895 h 419895"/>
              <a:gd name="connsiteX28" fmla="*/ 896490 w 8045422"/>
              <a:gd name="connsiteY28" fmla="*/ 419895 h 419895"/>
              <a:gd name="connsiteX29" fmla="*/ 0 w 8045422"/>
              <a:gd name="connsiteY29" fmla="*/ 419895 h 419895"/>
              <a:gd name="connsiteX30" fmla="*/ 0 w 8045422"/>
              <a:gd name="connsiteY30" fmla="*/ 0 h 4198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8045422" h="419895" fill="none" extrusionOk="0">
                <a:moveTo>
                  <a:pt x="0" y="0"/>
                </a:moveTo>
                <a:cubicBezTo>
                  <a:pt x="138574" y="-1976"/>
                  <a:pt x="475249" y="18664"/>
                  <a:pt x="655127" y="0"/>
                </a:cubicBezTo>
                <a:cubicBezTo>
                  <a:pt x="835005" y="-18664"/>
                  <a:pt x="842303" y="17858"/>
                  <a:pt x="988438" y="0"/>
                </a:cubicBezTo>
                <a:cubicBezTo>
                  <a:pt x="1134573" y="-17858"/>
                  <a:pt x="1512432" y="62687"/>
                  <a:pt x="1643565" y="0"/>
                </a:cubicBezTo>
                <a:cubicBezTo>
                  <a:pt x="1774698" y="-62687"/>
                  <a:pt x="2079313" y="32138"/>
                  <a:pt x="2379146" y="0"/>
                </a:cubicBezTo>
                <a:cubicBezTo>
                  <a:pt x="2678979" y="-32138"/>
                  <a:pt x="2858795" y="71055"/>
                  <a:pt x="3114728" y="0"/>
                </a:cubicBezTo>
                <a:cubicBezTo>
                  <a:pt x="3370661" y="-71055"/>
                  <a:pt x="3618927" y="4031"/>
                  <a:pt x="3769855" y="0"/>
                </a:cubicBezTo>
                <a:cubicBezTo>
                  <a:pt x="3920783" y="-4031"/>
                  <a:pt x="4313871" y="16093"/>
                  <a:pt x="4505436" y="0"/>
                </a:cubicBezTo>
                <a:cubicBezTo>
                  <a:pt x="4697001" y="-16093"/>
                  <a:pt x="4740268" y="23165"/>
                  <a:pt x="4919201" y="0"/>
                </a:cubicBezTo>
                <a:cubicBezTo>
                  <a:pt x="5098134" y="-23165"/>
                  <a:pt x="5418414" y="76064"/>
                  <a:pt x="5574328" y="0"/>
                </a:cubicBezTo>
                <a:cubicBezTo>
                  <a:pt x="5730242" y="-76064"/>
                  <a:pt x="5796332" y="21822"/>
                  <a:pt x="5907638" y="0"/>
                </a:cubicBezTo>
                <a:cubicBezTo>
                  <a:pt x="6018944" y="-21822"/>
                  <a:pt x="6243304" y="35072"/>
                  <a:pt x="6562766" y="0"/>
                </a:cubicBezTo>
                <a:cubicBezTo>
                  <a:pt x="6882228" y="-35072"/>
                  <a:pt x="6997225" y="66844"/>
                  <a:pt x="7217893" y="0"/>
                </a:cubicBezTo>
                <a:cubicBezTo>
                  <a:pt x="7438561" y="-66844"/>
                  <a:pt x="7444844" y="19842"/>
                  <a:pt x="7551203" y="0"/>
                </a:cubicBezTo>
                <a:cubicBezTo>
                  <a:pt x="7657562" y="-19842"/>
                  <a:pt x="7907925" y="16282"/>
                  <a:pt x="8045422" y="0"/>
                </a:cubicBezTo>
                <a:cubicBezTo>
                  <a:pt x="8066693" y="87121"/>
                  <a:pt x="8005978" y="299042"/>
                  <a:pt x="8045422" y="419895"/>
                </a:cubicBezTo>
                <a:cubicBezTo>
                  <a:pt x="7860539" y="455137"/>
                  <a:pt x="7785563" y="388167"/>
                  <a:pt x="7551203" y="419895"/>
                </a:cubicBezTo>
                <a:cubicBezTo>
                  <a:pt x="7316843" y="451623"/>
                  <a:pt x="7317051" y="415897"/>
                  <a:pt x="7217893" y="419895"/>
                </a:cubicBezTo>
                <a:cubicBezTo>
                  <a:pt x="7118735" y="423893"/>
                  <a:pt x="6971828" y="416494"/>
                  <a:pt x="6884583" y="419895"/>
                </a:cubicBezTo>
                <a:cubicBezTo>
                  <a:pt x="6797338" y="423296"/>
                  <a:pt x="6343345" y="335407"/>
                  <a:pt x="6149001" y="419895"/>
                </a:cubicBezTo>
                <a:cubicBezTo>
                  <a:pt x="5954657" y="504383"/>
                  <a:pt x="5695618" y="368204"/>
                  <a:pt x="5493874" y="419895"/>
                </a:cubicBezTo>
                <a:cubicBezTo>
                  <a:pt x="5292130" y="471586"/>
                  <a:pt x="5166141" y="391091"/>
                  <a:pt x="5080109" y="419895"/>
                </a:cubicBezTo>
                <a:cubicBezTo>
                  <a:pt x="4994077" y="448699"/>
                  <a:pt x="4766330" y="389280"/>
                  <a:pt x="4585891" y="419895"/>
                </a:cubicBezTo>
                <a:cubicBezTo>
                  <a:pt x="4405452" y="450510"/>
                  <a:pt x="4260225" y="410142"/>
                  <a:pt x="4011218" y="419895"/>
                </a:cubicBezTo>
                <a:cubicBezTo>
                  <a:pt x="3762211" y="429648"/>
                  <a:pt x="3611980" y="352478"/>
                  <a:pt x="3436545" y="419895"/>
                </a:cubicBezTo>
                <a:cubicBezTo>
                  <a:pt x="3261110" y="487312"/>
                  <a:pt x="3072981" y="366677"/>
                  <a:pt x="2861872" y="419895"/>
                </a:cubicBezTo>
                <a:cubicBezTo>
                  <a:pt x="2650763" y="473113"/>
                  <a:pt x="2493825" y="418624"/>
                  <a:pt x="2287199" y="419895"/>
                </a:cubicBezTo>
                <a:cubicBezTo>
                  <a:pt x="2080573" y="421166"/>
                  <a:pt x="1853005" y="378180"/>
                  <a:pt x="1551617" y="419895"/>
                </a:cubicBezTo>
                <a:cubicBezTo>
                  <a:pt x="1250229" y="461610"/>
                  <a:pt x="1153081" y="398560"/>
                  <a:pt x="896490" y="419895"/>
                </a:cubicBezTo>
                <a:cubicBezTo>
                  <a:pt x="639899" y="441230"/>
                  <a:pt x="233733" y="378276"/>
                  <a:pt x="0" y="419895"/>
                </a:cubicBezTo>
                <a:cubicBezTo>
                  <a:pt x="-18167" y="285754"/>
                  <a:pt x="18920" y="167349"/>
                  <a:pt x="0" y="0"/>
                </a:cubicBezTo>
                <a:close/>
              </a:path>
              <a:path w="8045422" h="419895" stroke="0" extrusionOk="0">
                <a:moveTo>
                  <a:pt x="0" y="0"/>
                </a:moveTo>
                <a:cubicBezTo>
                  <a:pt x="181104" y="-14132"/>
                  <a:pt x="347168" y="9757"/>
                  <a:pt x="494219" y="0"/>
                </a:cubicBezTo>
                <a:cubicBezTo>
                  <a:pt x="641270" y="-9757"/>
                  <a:pt x="748416" y="27755"/>
                  <a:pt x="827529" y="0"/>
                </a:cubicBezTo>
                <a:cubicBezTo>
                  <a:pt x="906642" y="-27755"/>
                  <a:pt x="1070757" y="29302"/>
                  <a:pt x="1160839" y="0"/>
                </a:cubicBezTo>
                <a:cubicBezTo>
                  <a:pt x="1250921" y="-29302"/>
                  <a:pt x="1376777" y="38759"/>
                  <a:pt x="1574604" y="0"/>
                </a:cubicBezTo>
                <a:cubicBezTo>
                  <a:pt x="1772432" y="-38759"/>
                  <a:pt x="1789204" y="12114"/>
                  <a:pt x="1988369" y="0"/>
                </a:cubicBezTo>
                <a:cubicBezTo>
                  <a:pt x="2187535" y="-12114"/>
                  <a:pt x="2436838" y="65855"/>
                  <a:pt x="2563042" y="0"/>
                </a:cubicBezTo>
                <a:cubicBezTo>
                  <a:pt x="2689246" y="-65855"/>
                  <a:pt x="2871474" y="20968"/>
                  <a:pt x="2976806" y="0"/>
                </a:cubicBezTo>
                <a:cubicBezTo>
                  <a:pt x="3082138" y="-20968"/>
                  <a:pt x="3307769" y="47670"/>
                  <a:pt x="3551479" y="0"/>
                </a:cubicBezTo>
                <a:cubicBezTo>
                  <a:pt x="3795189" y="-47670"/>
                  <a:pt x="3957284" y="64543"/>
                  <a:pt x="4287061" y="0"/>
                </a:cubicBezTo>
                <a:cubicBezTo>
                  <a:pt x="4616838" y="-64543"/>
                  <a:pt x="4712561" y="7441"/>
                  <a:pt x="4861734" y="0"/>
                </a:cubicBezTo>
                <a:cubicBezTo>
                  <a:pt x="5010907" y="-7441"/>
                  <a:pt x="5327763" y="24924"/>
                  <a:pt x="5597315" y="0"/>
                </a:cubicBezTo>
                <a:cubicBezTo>
                  <a:pt x="5866867" y="-24924"/>
                  <a:pt x="6027917" y="2127"/>
                  <a:pt x="6171988" y="0"/>
                </a:cubicBezTo>
                <a:cubicBezTo>
                  <a:pt x="6316059" y="-2127"/>
                  <a:pt x="6412490" y="35481"/>
                  <a:pt x="6585753" y="0"/>
                </a:cubicBezTo>
                <a:cubicBezTo>
                  <a:pt x="6759017" y="-35481"/>
                  <a:pt x="7092482" y="2178"/>
                  <a:pt x="7240880" y="0"/>
                </a:cubicBezTo>
                <a:cubicBezTo>
                  <a:pt x="7389278" y="-2178"/>
                  <a:pt x="7694924" y="10454"/>
                  <a:pt x="8045422" y="0"/>
                </a:cubicBezTo>
                <a:cubicBezTo>
                  <a:pt x="8087859" y="130565"/>
                  <a:pt x="8015192" y="236879"/>
                  <a:pt x="8045422" y="419895"/>
                </a:cubicBezTo>
                <a:cubicBezTo>
                  <a:pt x="7935057" y="424497"/>
                  <a:pt x="7808985" y="413504"/>
                  <a:pt x="7712112" y="419895"/>
                </a:cubicBezTo>
                <a:cubicBezTo>
                  <a:pt x="7615239" y="426286"/>
                  <a:pt x="7463840" y="393818"/>
                  <a:pt x="7378801" y="419895"/>
                </a:cubicBezTo>
                <a:cubicBezTo>
                  <a:pt x="7293762" y="445972"/>
                  <a:pt x="6997619" y="403692"/>
                  <a:pt x="6643220" y="419895"/>
                </a:cubicBezTo>
                <a:cubicBezTo>
                  <a:pt x="6288821" y="436098"/>
                  <a:pt x="6207706" y="404858"/>
                  <a:pt x="5907638" y="419895"/>
                </a:cubicBezTo>
                <a:cubicBezTo>
                  <a:pt x="5607570" y="434932"/>
                  <a:pt x="5631530" y="371145"/>
                  <a:pt x="5493874" y="419895"/>
                </a:cubicBezTo>
                <a:cubicBezTo>
                  <a:pt x="5356218" y="468645"/>
                  <a:pt x="4998843" y="340308"/>
                  <a:pt x="4758292" y="419895"/>
                </a:cubicBezTo>
                <a:cubicBezTo>
                  <a:pt x="4517741" y="499482"/>
                  <a:pt x="4347752" y="375311"/>
                  <a:pt x="4022711" y="419895"/>
                </a:cubicBezTo>
                <a:cubicBezTo>
                  <a:pt x="3697670" y="464479"/>
                  <a:pt x="3678139" y="350694"/>
                  <a:pt x="3367584" y="419895"/>
                </a:cubicBezTo>
                <a:cubicBezTo>
                  <a:pt x="3057029" y="489096"/>
                  <a:pt x="2916274" y="409779"/>
                  <a:pt x="2792911" y="419895"/>
                </a:cubicBezTo>
                <a:cubicBezTo>
                  <a:pt x="2669548" y="430011"/>
                  <a:pt x="2499955" y="407927"/>
                  <a:pt x="2218238" y="419895"/>
                </a:cubicBezTo>
                <a:cubicBezTo>
                  <a:pt x="1936521" y="431863"/>
                  <a:pt x="1878938" y="410369"/>
                  <a:pt x="1563111" y="419895"/>
                </a:cubicBezTo>
                <a:cubicBezTo>
                  <a:pt x="1247284" y="429421"/>
                  <a:pt x="1146477" y="368768"/>
                  <a:pt x="907983" y="419895"/>
                </a:cubicBezTo>
                <a:cubicBezTo>
                  <a:pt x="669489" y="471022"/>
                  <a:pt x="256608" y="329180"/>
                  <a:pt x="0" y="419895"/>
                </a:cubicBezTo>
                <a:cubicBezTo>
                  <a:pt x="-5395" y="239453"/>
                  <a:pt x="23051" y="155330"/>
                  <a:pt x="0" y="0"/>
                </a:cubicBezTo>
                <a:close/>
              </a:path>
            </a:pathLst>
          </a:custGeom>
          <a:solidFill>
            <a:schemeClr val="tx2">
              <a:lumMod val="20000"/>
              <a:lumOff val="80000"/>
            </a:schemeClr>
          </a:solidFill>
          <a:ln>
            <a:solidFill>
              <a:schemeClr val="tx1"/>
            </a:solidFill>
            <a:extLst>
              <a:ext uri="{C807C97D-BFC1-408E-A445-0C87EB9F89A2}">
                <ask:lineSketchStyleProps xmlns:ask="http://schemas.microsoft.com/office/drawing/2018/sketchyshapes" sd="284166811">
                  <a:prstGeom prst="rect">
                    <a:avLst/>
                  </a:prstGeom>
                  <ask:type>
                    <ask:lineSketchScribble/>
                  </ask:type>
                </ask:lineSketchStyleProps>
              </a:ext>
            </a:extLst>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sz="2400" i="0" u="none" strike="noStrike" kern="1200" normalizeH="0" baseline="0" noProof="0" dirty="0">
                <a:ln w="0"/>
                <a:solidFill>
                  <a:schemeClr val="tx1"/>
                </a:solidFill>
                <a:uLnTx/>
                <a:uFillTx/>
                <a:latin typeface="Calibri"/>
                <a:ea typeface="+mn-ea"/>
                <a:cs typeface="+mn-cs"/>
              </a:rPr>
              <a:t>The following information should be ascertained: </a:t>
            </a:r>
          </a:p>
        </p:txBody>
      </p:sp>
      <p:graphicFrame>
        <p:nvGraphicFramePr>
          <p:cNvPr id="5" name="Diagram 4">
            <a:extLst>
              <a:ext uri="{FF2B5EF4-FFF2-40B4-BE49-F238E27FC236}">
                <a16:creationId xmlns:a16="http://schemas.microsoft.com/office/drawing/2014/main" id="{4788C4F9-AD94-4106-8AF0-F289371D64D0}"/>
              </a:ext>
            </a:extLst>
          </p:cNvPr>
          <p:cNvGraphicFramePr/>
          <p:nvPr>
            <p:extLst>
              <p:ext uri="{D42A27DB-BD31-4B8C-83A1-F6EECF244321}">
                <p14:modId xmlns:p14="http://schemas.microsoft.com/office/powerpoint/2010/main" val="1060856337"/>
              </p:ext>
            </p:extLst>
          </p:nvPr>
        </p:nvGraphicFramePr>
        <p:xfrm>
          <a:off x="309489" y="1177754"/>
          <a:ext cx="11521440" cy="458636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243755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0316F321-A74A-4B21-AA08-4B899ED30E9F}"/>
                                            </p:graphicEl>
                                          </p:spTgt>
                                        </p:tgtEl>
                                        <p:attrNameLst>
                                          <p:attrName>style.visibility</p:attrName>
                                        </p:attrNameLst>
                                      </p:cBhvr>
                                      <p:to>
                                        <p:strVal val="visible"/>
                                      </p:to>
                                    </p:set>
                                    <p:animEffect transition="in" filter="fade">
                                      <p:cBhvr>
                                        <p:cTn id="7" dur="500"/>
                                        <p:tgtEl>
                                          <p:spTgt spid="5">
                                            <p:graphicEl>
                                              <a:dgm id="{0316F321-A74A-4B21-AA08-4B899ED30E9F}"/>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graphicEl>
                                              <a:dgm id="{ACC1EBC5-6CA9-42B8-AE6E-E2998E51BAE4}"/>
                                            </p:graphicEl>
                                          </p:spTgt>
                                        </p:tgtEl>
                                        <p:attrNameLst>
                                          <p:attrName>style.visibility</p:attrName>
                                        </p:attrNameLst>
                                      </p:cBhvr>
                                      <p:to>
                                        <p:strVal val="visible"/>
                                      </p:to>
                                    </p:set>
                                    <p:animEffect transition="in" filter="fade">
                                      <p:cBhvr>
                                        <p:cTn id="10" dur="500"/>
                                        <p:tgtEl>
                                          <p:spTgt spid="5">
                                            <p:graphicEl>
                                              <a:dgm id="{ACC1EBC5-6CA9-42B8-AE6E-E2998E51BAE4}"/>
                                            </p:graphic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5">
                                            <p:graphicEl>
                                              <a:dgm id="{0215759F-7741-4906-BBAB-9FDAD0AB1976}"/>
                                            </p:graphicEl>
                                          </p:spTgt>
                                        </p:tgtEl>
                                        <p:attrNameLst>
                                          <p:attrName>style.visibility</p:attrName>
                                        </p:attrNameLst>
                                      </p:cBhvr>
                                      <p:to>
                                        <p:strVal val="visible"/>
                                      </p:to>
                                    </p:set>
                                    <p:animEffect transition="in" filter="fade">
                                      <p:cBhvr>
                                        <p:cTn id="13" dur="500"/>
                                        <p:tgtEl>
                                          <p:spTgt spid="5">
                                            <p:graphicEl>
                                              <a:dgm id="{0215759F-7741-4906-BBAB-9FDAD0AB1976}"/>
                                            </p:graphic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5">
                                            <p:graphicEl>
                                              <a:dgm id="{6207104B-C65B-4CE8-999F-1CE6F8151D08}"/>
                                            </p:graphicEl>
                                          </p:spTgt>
                                        </p:tgtEl>
                                        <p:attrNameLst>
                                          <p:attrName>style.visibility</p:attrName>
                                        </p:attrNameLst>
                                      </p:cBhvr>
                                      <p:to>
                                        <p:strVal val="visible"/>
                                      </p:to>
                                    </p:set>
                                    <p:animEffect transition="in" filter="fade">
                                      <p:cBhvr>
                                        <p:cTn id="16" dur="500"/>
                                        <p:tgtEl>
                                          <p:spTgt spid="5">
                                            <p:graphicEl>
                                              <a:dgm id="{6207104B-C65B-4CE8-999F-1CE6F8151D08}"/>
                                            </p:graphic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5">
                                            <p:graphicEl>
                                              <a:dgm id="{D54D4AE3-941A-4B67-B072-C6D314018B6F}"/>
                                            </p:graphicEl>
                                          </p:spTgt>
                                        </p:tgtEl>
                                        <p:attrNameLst>
                                          <p:attrName>style.visibility</p:attrName>
                                        </p:attrNameLst>
                                      </p:cBhvr>
                                      <p:to>
                                        <p:strVal val="visible"/>
                                      </p:to>
                                    </p:set>
                                    <p:animEffect transition="in" filter="fade">
                                      <p:cBhvr>
                                        <p:cTn id="19" dur="500"/>
                                        <p:tgtEl>
                                          <p:spTgt spid="5">
                                            <p:graphicEl>
                                              <a:dgm id="{D54D4AE3-941A-4B67-B072-C6D314018B6F}"/>
                                            </p:graphicEl>
                                          </p:spTgt>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5">
                                            <p:graphicEl>
                                              <a:dgm id="{E4AC891F-434F-401A-BAC8-BB6D2269D504}"/>
                                            </p:graphicEl>
                                          </p:spTgt>
                                        </p:tgtEl>
                                        <p:attrNameLst>
                                          <p:attrName>style.visibility</p:attrName>
                                        </p:attrNameLst>
                                      </p:cBhvr>
                                      <p:to>
                                        <p:strVal val="visible"/>
                                      </p:to>
                                    </p:set>
                                    <p:animEffect transition="in" filter="fade">
                                      <p:cBhvr>
                                        <p:cTn id="22" dur="500"/>
                                        <p:tgtEl>
                                          <p:spTgt spid="5">
                                            <p:graphicEl>
                                              <a:dgm id="{E4AC891F-434F-401A-BAC8-BB6D2269D504}"/>
                                            </p:graphic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5">
                                            <p:graphicEl>
                                              <a:dgm id="{0D070CE5-92A4-46B4-807E-8B65C4E1FB2F}"/>
                                            </p:graphicEl>
                                          </p:spTgt>
                                        </p:tgtEl>
                                        <p:attrNameLst>
                                          <p:attrName>style.visibility</p:attrName>
                                        </p:attrNameLst>
                                      </p:cBhvr>
                                      <p:to>
                                        <p:strVal val="visible"/>
                                      </p:to>
                                    </p:set>
                                    <p:animEffect transition="in" filter="fade">
                                      <p:cBhvr>
                                        <p:cTn id="25" dur="500"/>
                                        <p:tgtEl>
                                          <p:spTgt spid="5">
                                            <p:graphicEl>
                                              <a:dgm id="{0D070CE5-92A4-46B4-807E-8B65C4E1FB2F}"/>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5">
                                            <p:graphicEl>
                                              <a:dgm id="{26DC5B11-8797-430A-9960-E03A158B6D1C}"/>
                                            </p:graphicEl>
                                          </p:spTgt>
                                        </p:tgtEl>
                                        <p:attrNameLst>
                                          <p:attrName>style.visibility</p:attrName>
                                        </p:attrNameLst>
                                      </p:cBhvr>
                                      <p:to>
                                        <p:strVal val="visible"/>
                                      </p:to>
                                    </p:set>
                                    <p:animEffect transition="in" filter="fade">
                                      <p:cBhvr>
                                        <p:cTn id="28" dur="500"/>
                                        <p:tgtEl>
                                          <p:spTgt spid="5">
                                            <p:graphicEl>
                                              <a:dgm id="{26DC5B11-8797-430A-9960-E03A158B6D1C}"/>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5">
                                            <p:graphicEl>
                                              <a:dgm id="{E287F003-7B23-4168-A5F4-699EB254F1A7}"/>
                                            </p:graphicEl>
                                          </p:spTgt>
                                        </p:tgtEl>
                                        <p:attrNameLst>
                                          <p:attrName>style.visibility</p:attrName>
                                        </p:attrNameLst>
                                      </p:cBhvr>
                                      <p:to>
                                        <p:strVal val="visible"/>
                                      </p:to>
                                    </p:set>
                                    <p:animEffect transition="in" filter="fade">
                                      <p:cBhvr>
                                        <p:cTn id="31" dur="500"/>
                                        <p:tgtEl>
                                          <p:spTgt spid="5">
                                            <p:graphicEl>
                                              <a:dgm id="{E287F003-7B23-4168-A5F4-699EB254F1A7}"/>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p:bldSub>
      </p:bldGraphic>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6908C67-DD63-4FEA-93B3-148460FCBF31}"/>
              </a:ext>
            </a:extLst>
          </p:cNvPr>
          <p:cNvSpPr txBox="1"/>
          <p:nvPr/>
        </p:nvSpPr>
        <p:spPr>
          <a:xfrm>
            <a:off x="942534" y="155117"/>
            <a:ext cx="10677379"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Lets look at an example:</a:t>
            </a:r>
          </a:p>
        </p:txBody>
      </p:sp>
      <p:sp>
        <p:nvSpPr>
          <p:cNvPr id="4" name="Flowchart: Multidocument 3">
            <a:extLst>
              <a:ext uri="{FF2B5EF4-FFF2-40B4-BE49-F238E27FC236}">
                <a16:creationId xmlns:a16="http://schemas.microsoft.com/office/drawing/2014/main" id="{D87ED0E3-8CE6-4F11-F591-96DAC08324F7}"/>
              </a:ext>
            </a:extLst>
          </p:cNvPr>
          <p:cNvSpPr/>
          <p:nvPr/>
        </p:nvSpPr>
        <p:spPr>
          <a:xfrm>
            <a:off x="2644726" y="1266092"/>
            <a:ext cx="6231988" cy="3587261"/>
          </a:xfrm>
          <a:custGeom>
            <a:avLst/>
            <a:gdLst>
              <a:gd name="connsiteX0" fmla="*/ 0 w 6231988"/>
              <a:gd name="connsiteY0" fmla="*/ 3451410 h 3587261"/>
              <a:gd name="connsiteX1" fmla="*/ 5364991 w 6231988"/>
              <a:gd name="connsiteY1" fmla="*/ 2993037 h 3587261"/>
              <a:gd name="connsiteX2" fmla="*/ 5364991 w 6231988"/>
              <a:gd name="connsiteY2" fmla="*/ 2421188 h 3587261"/>
              <a:gd name="connsiteX3" fmla="*/ 5364991 w 6231988"/>
              <a:gd name="connsiteY3" fmla="*/ 1896993 h 3587261"/>
              <a:gd name="connsiteX4" fmla="*/ 5364991 w 6231988"/>
              <a:gd name="connsiteY4" fmla="*/ 1253662 h 3587261"/>
              <a:gd name="connsiteX5" fmla="*/ 5364991 w 6231988"/>
              <a:gd name="connsiteY5" fmla="*/ 610332 h 3587261"/>
              <a:gd name="connsiteX6" fmla="*/ 4768881 w 6231988"/>
              <a:gd name="connsiteY6" fmla="*/ 610332 h 3587261"/>
              <a:gd name="connsiteX7" fmla="*/ 4172771 w 6231988"/>
              <a:gd name="connsiteY7" fmla="*/ 610332 h 3587261"/>
              <a:gd name="connsiteX8" fmla="*/ 3683960 w 6231988"/>
              <a:gd name="connsiteY8" fmla="*/ 610332 h 3587261"/>
              <a:gd name="connsiteX9" fmla="*/ 3141500 w 6231988"/>
              <a:gd name="connsiteY9" fmla="*/ 610332 h 3587261"/>
              <a:gd name="connsiteX10" fmla="*/ 2438090 w 6231988"/>
              <a:gd name="connsiteY10" fmla="*/ 610332 h 3587261"/>
              <a:gd name="connsiteX11" fmla="*/ 1788330 w 6231988"/>
              <a:gd name="connsiteY11" fmla="*/ 610332 h 3587261"/>
              <a:gd name="connsiteX12" fmla="*/ 1245870 w 6231988"/>
              <a:gd name="connsiteY12" fmla="*/ 610332 h 3587261"/>
              <a:gd name="connsiteX13" fmla="*/ 596110 w 6231988"/>
              <a:gd name="connsiteY13" fmla="*/ 610332 h 3587261"/>
              <a:gd name="connsiteX14" fmla="*/ 0 w 6231988"/>
              <a:gd name="connsiteY14" fmla="*/ 610332 h 3587261"/>
              <a:gd name="connsiteX15" fmla="*/ 0 w 6231988"/>
              <a:gd name="connsiteY15" fmla="*/ 1235369 h 3587261"/>
              <a:gd name="connsiteX16" fmla="*/ 0 w 6231988"/>
              <a:gd name="connsiteY16" fmla="*/ 1860406 h 3587261"/>
              <a:gd name="connsiteX17" fmla="*/ 0 w 6231988"/>
              <a:gd name="connsiteY17" fmla="*/ 2485443 h 3587261"/>
              <a:gd name="connsiteX18" fmla="*/ 0 w 6231988"/>
              <a:gd name="connsiteY18" fmla="*/ 3451410 h 3587261"/>
              <a:gd name="connsiteX19" fmla="*/ 442009 w 6231988"/>
              <a:gd name="connsiteY19" fmla="*/ 610332 h 3587261"/>
              <a:gd name="connsiteX20" fmla="*/ 442009 w 6231988"/>
              <a:gd name="connsiteY20" fmla="*/ 301429 h 3587261"/>
              <a:gd name="connsiteX21" fmla="*/ 1034048 w 6231988"/>
              <a:gd name="connsiteY21" fmla="*/ 301429 h 3587261"/>
              <a:gd name="connsiteX22" fmla="*/ 1466236 w 6231988"/>
              <a:gd name="connsiteY22" fmla="*/ 301429 h 3587261"/>
              <a:gd name="connsiteX23" fmla="*/ 2111559 w 6231988"/>
              <a:gd name="connsiteY23" fmla="*/ 301429 h 3587261"/>
              <a:gd name="connsiteX24" fmla="*/ 2810165 w 6231988"/>
              <a:gd name="connsiteY24" fmla="*/ 301429 h 3587261"/>
              <a:gd name="connsiteX25" fmla="*/ 3402203 w 6231988"/>
              <a:gd name="connsiteY25" fmla="*/ 301429 h 3587261"/>
              <a:gd name="connsiteX26" fmla="*/ 4100809 w 6231988"/>
              <a:gd name="connsiteY26" fmla="*/ 301429 h 3587261"/>
              <a:gd name="connsiteX27" fmla="*/ 4692848 w 6231988"/>
              <a:gd name="connsiteY27" fmla="*/ 301429 h 3587261"/>
              <a:gd name="connsiteX28" fmla="*/ 5231604 w 6231988"/>
              <a:gd name="connsiteY28" fmla="*/ 301429 h 3587261"/>
              <a:gd name="connsiteX29" fmla="*/ 5770359 w 6231988"/>
              <a:gd name="connsiteY29" fmla="*/ 301429 h 3587261"/>
              <a:gd name="connsiteX30" fmla="*/ 5770359 w 6231988"/>
              <a:gd name="connsiteY30" fmla="*/ 828912 h 3587261"/>
              <a:gd name="connsiteX31" fmla="*/ 5770359 w 6231988"/>
              <a:gd name="connsiteY31" fmla="*/ 1404349 h 3587261"/>
              <a:gd name="connsiteX32" fmla="*/ 5770359 w 6231988"/>
              <a:gd name="connsiteY32" fmla="*/ 1979785 h 3587261"/>
              <a:gd name="connsiteX33" fmla="*/ 5770359 w 6231988"/>
              <a:gd name="connsiteY33" fmla="*/ 2699081 h 3587261"/>
              <a:gd name="connsiteX34" fmla="*/ 5364991 w 6231988"/>
              <a:gd name="connsiteY34" fmla="*/ 2715689 h 3587261"/>
              <a:gd name="connsiteX35" fmla="*/ 5364991 w 6231988"/>
              <a:gd name="connsiteY35" fmla="*/ 2168296 h 3587261"/>
              <a:gd name="connsiteX36" fmla="*/ 5364991 w 6231988"/>
              <a:gd name="connsiteY36" fmla="*/ 1663011 h 3587261"/>
              <a:gd name="connsiteX37" fmla="*/ 5364991 w 6231988"/>
              <a:gd name="connsiteY37" fmla="*/ 1094564 h 3587261"/>
              <a:gd name="connsiteX38" fmla="*/ 5364991 w 6231988"/>
              <a:gd name="connsiteY38" fmla="*/ 610332 h 3587261"/>
              <a:gd name="connsiteX39" fmla="*/ 4916453 w 6231988"/>
              <a:gd name="connsiteY39" fmla="*/ 610332 h 3587261"/>
              <a:gd name="connsiteX40" fmla="*/ 4467914 w 6231988"/>
              <a:gd name="connsiteY40" fmla="*/ 610332 h 3587261"/>
              <a:gd name="connsiteX41" fmla="*/ 4019376 w 6231988"/>
              <a:gd name="connsiteY41" fmla="*/ 610332 h 3587261"/>
              <a:gd name="connsiteX42" fmla="*/ 3472378 w 6231988"/>
              <a:gd name="connsiteY42" fmla="*/ 610332 h 3587261"/>
              <a:gd name="connsiteX43" fmla="*/ 2826920 w 6231988"/>
              <a:gd name="connsiteY43" fmla="*/ 610332 h 3587261"/>
              <a:gd name="connsiteX44" fmla="*/ 2230692 w 6231988"/>
              <a:gd name="connsiteY44" fmla="*/ 610332 h 3587261"/>
              <a:gd name="connsiteX45" fmla="*/ 1782154 w 6231988"/>
              <a:gd name="connsiteY45" fmla="*/ 610332 h 3587261"/>
              <a:gd name="connsiteX46" fmla="*/ 1333616 w 6231988"/>
              <a:gd name="connsiteY46" fmla="*/ 610332 h 3587261"/>
              <a:gd name="connsiteX47" fmla="*/ 442009 w 6231988"/>
              <a:gd name="connsiteY47" fmla="*/ 610332 h 3587261"/>
              <a:gd name="connsiteX48" fmla="*/ 857475 w 6231988"/>
              <a:gd name="connsiteY48" fmla="*/ 301429 h 3587261"/>
              <a:gd name="connsiteX49" fmla="*/ 857475 w 6231988"/>
              <a:gd name="connsiteY49" fmla="*/ 0 h 3587261"/>
              <a:gd name="connsiteX50" fmla="*/ 1454643 w 6231988"/>
              <a:gd name="connsiteY50" fmla="*/ 0 h 3587261"/>
              <a:gd name="connsiteX51" fmla="*/ 2051811 w 6231988"/>
              <a:gd name="connsiteY51" fmla="*/ 0 h 3587261"/>
              <a:gd name="connsiteX52" fmla="*/ 2595234 w 6231988"/>
              <a:gd name="connsiteY52" fmla="*/ 0 h 3587261"/>
              <a:gd name="connsiteX53" fmla="*/ 3299892 w 6231988"/>
              <a:gd name="connsiteY53" fmla="*/ 0 h 3587261"/>
              <a:gd name="connsiteX54" fmla="*/ 4004550 w 6231988"/>
              <a:gd name="connsiteY54" fmla="*/ 0 h 3587261"/>
              <a:gd name="connsiteX55" fmla="*/ 4547973 w 6231988"/>
              <a:gd name="connsiteY55" fmla="*/ 0 h 3587261"/>
              <a:gd name="connsiteX56" fmla="*/ 5037651 w 6231988"/>
              <a:gd name="connsiteY56" fmla="*/ 0 h 3587261"/>
              <a:gd name="connsiteX57" fmla="*/ 6231987 w 6231988"/>
              <a:gd name="connsiteY57" fmla="*/ 0 h 3587261"/>
              <a:gd name="connsiteX58" fmla="*/ 6231987 w 6231988"/>
              <a:gd name="connsiteY58" fmla="*/ 621446 h 3587261"/>
              <a:gd name="connsiteX59" fmla="*/ 6231987 w 6231988"/>
              <a:gd name="connsiteY59" fmla="*/ 1195089 h 3587261"/>
              <a:gd name="connsiteX60" fmla="*/ 6231987 w 6231988"/>
              <a:gd name="connsiteY60" fmla="*/ 1768732 h 3587261"/>
              <a:gd name="connsiteX61" fmla="*/ 6231987 w 6231988"/>
              <a:gd name="connsiteY61" fmla="*/ 2390178 h 3587261"/>
              <a:gd name="connsiteX62" fmla="*/ 5770359 w 6231988"/>
              <a:gd name="connsiteY62" fmla="*/ 2402634 h 3587261"/>
              <a:gd name="connsiteX63" fmla="*/ 5770359 w 6231988"/>
              <a:gd name="connsiteY63" fmla="*/ 1940369 h 3587261"/>
              <a:gd name="connsiteX64" fmla="*/ 5770359 w 6231988"/>
              <a:gd name="connsiteY64" fmla="*/ 1478104 h 3587261"/>
              <a:gd name="connsiteX65" fmla="*/ 5770359 w 6231988"/>
              <a:gd name="connsiteY65" fmla="*/ 952803 h 3587261"/>
              <a:gd name="connsiteX66" fmla="*/ 5770359 w 6231988"/>
              <a:gd name="connsiteY66" fmla="*/ 301429 h 3587261"/>
              <a:gd name="connsiteX67" fmla="*/ 5126225 w 6231988"/>
              <a:gd name="connsiteY67" fmla="*/ 301429 h 3587261"/>
              <a:gd name="connsiteX68" fmla="*/ 4678607 w 6231988"/>
              <a:gd name="connsiteY68" fmla="*/ 301429 h 3587261"/>
              <a:gd name="connsiteX69" fmla="*/ 4230989 w 6231988"/>
              <a:gd name="connsiteY69" fmla="*/ 301429 h 3587261"/>
              <a:gd name="connsiteX70" fmla="*/ 3586855 w 6231988"/>
              <a:gd name="connsiteY70" fmla="*/ 301429 h 3587261"/>
              <a:gd name="connsiteX71" fmla="*/ 2991850 w 6231988"/>
              <a:gd name="connsiteY71" fmla="*/ 301429 h 3587261"/>
              <a:gd name="connsiteX72" fmla="*/ 2396845 w 6231988"/>
              <a:gd name="connsiteY72" fmla="*/ 301429 h 3587261"/>
              <a:gd name="connsiteX73" fmla="*/ 1850969 w 6231988"/>
              <a:gd name="connsiteY73" fmla="*/ 301429 h 3587261"/>
              <a:gd name="connsiteX74" fmla="*/ 857475 w 6231988"/>
              <a:gd name="connsiteY74" fmla="*/ 301429 h 3587261"/>
              <a:gd name="connsiteX0" fmla="*/ 0 w 6231988"/>
              <a:gd name="connsiteY0" fmla="*/ 610332 h 3587261"/>
              <a:gd name="connsiteX1" fmla="*/ 703410 w 6231988"/>
              <a:gd name="connsiteY1" fmla="*/ 610332 h 3587261"/>
              <a:gd name="connsiteX2" fmla="*/ 1192220 w 6231988"/>
              <a:gd name="connsiteY2" fmla="*/ 610332 h 3587261"/>
              <a:gd name="connsiteX3" fmla="*/ 1895630 w 6231988"/>
              <a:gd name="connsiteY3" fmla="*/ 610332 h 3587261"/>
              <a:gd name="connsiteX4" fmla="*/ 2384440 w 6231988"/>
              <a:gd name="connsiteY4" fmla="*/ 610332 h 3587261"/>
              <a:gd name="connsiteX5" fmla="*/ 2926901 w 6231988"/>
              <a:gd name="connsiteY5" fmla="*/ 610332 h 3587261"/>
              <a:gd name="connsiteX6" fmla="*/ 3523011 w 6231988"/>
              <a:gd name="connsiteY6" fmla="*/ 610332 h 3587261"/>
              <a:gd name="connsiteX7" fmla="*/ 3958171 w 6231988"/>
              <a:gd name="connsiteY7" fmla="*/ 610332 h 3587261"/>
              <a:gd name="connsiteX8" fmla="*/ 4500631 w 6231988"/>
              <a:gd name="connsiteY8" fmla="*/ 610332 h 3587261"/>
              <a:gd name="connsiteX9" fmla="*/ 5364991 w 6231988"/>
              <a:gd name="connsiteY9" fmla="*/ 610332 h 3587261"/>
              <a:gd name="connsiteX10" fmla="*/ 5364991 w 6231988"/>
              <a:gd name="connsiteY10" fmla="*/ 1182181 h 3587261"/>
              <a:gd name="connsiteX11" fmla="*/ 5364991 w 6231988"/>
              <a:gd name="connsiteY11" fmla="*/ 1801685 h 3587261"/>
              <a:gd name="connsiteX12" fmla="*/ 5364991 w 6231988"/>
              <a:gd name="connsiteY12" fmla="*/ 2421188 h 3587261"/>
              <a:gd name="connsiteX13" fmla="*/ 5364991 w 6231988"/>
              <a:gd name="connsiteY13" fmla="*/ 2993037 h 3587261"/>
              <a:gd name="connsiteX14" fmla="*/ 0 w 6231988"/>
              <a:gd name="connsiteY14" fmla="*/ 3451410 h 3587261"/>
              <a:gd name="connsiteX15" fmla="*/ 0 w 6231988"/>
              <a:gd name="connsiteY15" fmla="*/ 2968427 h 3587261"/>
              <a:gd name="connsiteX16" fmla="*/ 0 w 6231988"/>
              <a:gd name="connsiteY16" fmla="*/ 2371800 h 3587261"/>
              <a:gd name="connsiteX17" fmla="*/ 0 w 6231988"/>
              <a:gd name="connsiteY17" fmla="*/ 1860406 h 3587261"/>
              <a:gd name="connsiteX18" fmla="*/ 0 w 6231988"/>
              <a:gd name="connsiteY18" fmla="*/ 1263780 h 3587261"/>
              <a:gd name="connsiteX19" fmla="*/ 0 w 6231988"/>
              <a:gd name="connsiteY19" fmla="*/ 610332 h 3587261"/>
              <a:gd name="connsiteX20" fmla="*/ 442009 w 6231988"/>
              <a:gd name="connsiteY20" fmla="*/ 610332 h 3587261"/>
              <a:gd name="connsiteX21" fmla="*/ 442009 w 6231988"/>
              <a:gd name="connsiteY21" fmla="*/ 301429 h 3587261"/>
              <a:gd name="connsiteX22" fmla="*/ 874197 w 6231988"/>
              <a:gd name="connsiteY22" fmla="*/ 301429 h 3587261"/>
              <a:gd name="connsiteX23" fmla="*/ 1412953 w 6231988"/>
              <a:gd name="connsiteY23" fmla="*/ 301429 h 3587261"/>
              <a:gd name="connsiteX24" fmla="*/ 2111559 w 6231988"/>
              <a:gd name="connsiteY24" fmla="*/ 301429 h 3587261"/>
              <a:gd name="connsiteX25" fmla="*/ 2650314 w 6231988"/>
              <a:gd name="connsiteY25" fmla="*/ 301429 h 3587261"/>
              <a:gd name="connsiteX26" fmla="*/ 3295636 w 6231988"/>
              <a:gd name="connsiteY26" fmla="*/ 301429 h 3587261"/>
              <a:gd name="connsiteX27" fmla="*/ 3887675 w 6231988"/>
              <a:gd name="connsiteY27" fmla="*/ 301429 h 3587261"/>
              <a:gd name="connsiteX28" fmla="*/ 4586281 w 6231988"/>
              <a:gd name="connsiteY28" fmla="*/ 301429 h 3587261"/>
              <a:gd name="connsiteX29" fmla="*/ 5018470 w 6231988"/>
              <a:gd name="connsiteY29" fmla="*/ 301429 h 3587261"/>
              <a:gd name="connsiteX30" fmla="*/ 5770359 w 6231988"/>
              <a:gd name="connsiteY30" fmla="*/ 301429 h 3587261"/>
              <a:gd name="connsiteX31" fmla="*/ 5770359 w 6231988"/>
              <a:gd name="connsiteY31" fmla="*/ 828912 h 3587261"/>
              <a:gd name="connsiteX32" fmla="*/ 5770359 w 6231988"/>
              <a:gd name="connsiteY32" fmla="*/ 1428325 h 3587261"/>
              <a:gd name="connsiteX33" fmla="*/ 5770359 w 6231988"/>
              <a:gd name="connsiteY33" fmla="*/ 2075691 h 3587261"/>
              <a:gd name="connsiteX34" fmla="*/ 5770359 w 6231988"/>
              <a:gd name="connsiteY34" fmla="*/ 2699081 h 3587261"/>
              <a:gd name="connsiteX35" fmla="*/ 5364991 w 6231988"/>
              <a:gd name="connsiteY35" fmla="*/ 2715689 h 3587261"/>
              <a:gd name="connsiteX36" fmla="*/ 857475 w 6231988"/>
              <a:gd name="connsiteY36" fmla="*/ 301429 h 3587261"/>
              <a:gd name="connsiteX37" fmla="*/ 857475 w 6231988"/>
              <a:gd name="connsiteY37" fmla="*/ 0 h 3587261"/>
              <a:gd name="connsiteX38" fmla="*/ 1454643 w 6231988"/>
              <a:gd name="connsiteY38" fmla="*/ 0 h 3587261"/>
              <a:gd name="connsiteX39" fmla="*/ 2051811 w 6231988"/>
              <a:gd name="connsiteY39" fmla="*/ 0 h 3587261"/>
              <a:gd name="connsiteX40" fmla="*/ 2702724 w 6231988"/>
              <a:gd name="connsiteY40" fmla="*/ 0 h 3587261"/>
              <a:gd name="connsiteX41" fmla="*/ 3192402 w 6231988"/>
              <a:gd name="connsiteY41" fmla="*/ 0 h 3587261"/>
              <a:gd name="connsiteX42" fmla="*/ 3789570 w 6231988"/>
              <a:gd name="connsiteY42" fmla="*/ 0 h 3587261"/>
              <a:gd name="connsiteX43" fmla="*/ 4494228 w 6231988"/>
              <a:gd name="connsiteY43" fmla="*/ 0 h 3587261"/>
              <a:gd name="connsiteX44" fmla="*/ 5145141 w 6231988"/>
              <a:gd name="connsiteY44" fmla="*/ 0 h 3587261"/>
              <a:gd name="connsiteX45" fmla="*/ 5581074 w 6231988"/>
              <a:gd name="connsiteY45" fmla="*/ 0 h 3587261"/>
              <a:gd name="connsiteX46" fmla="*/ 6231987 w 6231988"/>
              <a:gd name="connsiteY46" fmla="*/ 0 h 3587261"/>
              <a:gd name="connsiteX47" fmla="*/ 6231987 w 6231988"/>
              <a:gd name="connsiteY47" fmla="*/ 597545 h 3587261"/>
              <a:gd name="connsiteX48" fmla="*/ 6231987 w 6231988"/>
              <a:gd name="connsiteY48" fmla="*/ 1242893 h 3587261"/>
              <a:gd name="connsiteX49" fmla="*/ 6231987 w 6231988"/>
              <a:gd name="connsiteY49" fmla="*/ 2390178 h 3587261"/>
              <a:gd name="connsiteX50" fmla="*/ 5770359 w 6231988"/>
              <a:gd name="connsiteY50" fmla="*/ 2402634 h 3587261"/>
              <a:gd name="connsiteX0" fmla="*/ 0 w 6231988"/>
              <a:gd name="connsiteY0" fmla="*/ 3451410 h 3587261"/>
              <a:gd name="connsiteX1" fmla="*/ 5364991 w 6231988"/>
              <a:gd name="connsiteY1" fmla="*/ 2993037 h 3587261"/>
              <a:gd name="connsiteX2" fmla="*/ 5364991 w 6231988"/>
              <a:gd name="connsiteY2" fmla="*/ 2715689 h 3587261"/>
              <a:gd name="connsiteX3" fmla="*/ 5770359 w 6231988"/>
              <a:gd name="connsiteY3" fmla="*/ 2699081 h 3587261"/>
              <a:gd name="connsiteX4" fmla="*/ 5770359 w 6231988"/>
              <a:gd name="connsiteY4" fmla="*/ 2402634 h 3587261"/>
              <a:gd name="connsiteX5" fmla="*/ 6231987 w 6231988"/>
              <a:gd name="connsiteY5" fmla="*/ 2390178 h 3587261"/>
              <a:gd name="connsiteX6" fmla="*/ 6231987 w 6231988"/>
              <a:gd name="connsiteY6" fmla="*/ 1768732 h 3587261"/>
              <a:gd name="connsiteX7" fmla="*/ 6231987 w 6231988"/>
              <a:gd name="connsiteY7" fmla="*/ 1218991 h 3587261"/>
              <a:gd name="connsiteX8" fmla="*/ 6231987 w 6231988"/>
              <a:gd name="connsiteY8" fmla="*/ 693152 h 3587261"/>
              <a:gd name="connsiteX9" fmla="*/ 6231987 w 6231988"/>
              <a:gd name="connsiteY9" fmla="*/ 0 h 3587261"/>
              <a:gd name="connsiteX10" fmla="*/ 5527329 w 6231988"/>
              <a:gd name="connsiteY10" fmla="*/ 0 h 3587261"/>
              <a:gd name="connsiteX11" fmla="*/ 5091396 w 6231988"/>
              <a:gd name="connsiteY11" fmla="*/ 0 h 3587261"/>
              <a:gd name="connsiteX12" fmla="*/ 4386738 w 6231988"/>
              <a:gd name="connsiteY12" fmla="*/ 0 h 3587261"/>
              <a:gd name="connsiteX13" fmla="*/ 3789570 w 6231988"/>
              <a:gd name="connsiteY13" fmla="*/ 0 h 3587261"/>
              <a:gd name="connsiteX14" fmla="*/ 3299892 w 6231988"/>
              <a:gd name="connsiteY14" fmla="*/ 0 h 3587261"/>
              <a:gd name="connsiteX15" fmla="*/ 2702724 w 6231988"/>
              <a:gd name="connsiteY15" fmla="*/ 0 h 3587261"/>
              <a:gd name="connsiteX16" fmla="*/ 2213046 w 6231988"/>
              <a:gd name="connsiteY16" fmla="*/ 0 h 3587261"/>
              <a:gd name="connsiteX17" fmla="*/ 1777114 w 6231988"/>
              <a:gd name="connsiteY17" fmla="*/ 0 h 3587261"/>
              <a:gd name="connsiteX18" fmla="*/ 857475 w 6231988"/>
              <a:gd name="connsiteY18" fmla="*/ 0 h 3587261"/>
              <a:gd name="connsiteX19" fmla="*/ 857475 w 6231988"/>
              <a:gd name="connsiteY19" fmla="*/ 301429 h 3587261"/>
              <a:gd name="connsiteX20" fmla="*/ 442009 w 6231988"/>
              <a:gd name="connsiteY20" fmla="*/ 301429 h 3587261"/>
              <a:gd name="connsiteX21" fmla="*/ 442009 w 6231988"/>
              <a:gd name="connsiteY21" fmla="*/ 610332 h 3587261"/>
              <a:gd name="connsiteX22" fmla="*/ 0 w 6231988"/>
              <a:gd name="connsiteY22" fmla="*/ 610332 h 3587261"/>
              <a:gd name="connsiteX23" fmla="*/ 0 w 6231988"/>
              <a:gd name="connsiteY23" fmla="*/ 1150137 h 3587261"/>
              <a:gd name="connsiteX24" fmla="*/ 0 w 6231988"/>
              <a:gd name="connsiteY24" fmla="*/ 1746763 h 3587261"/>
              <a:gd name="connsiteX25" fmla="*/ 0 w 6231988"/>
              <a:gd name="connsiteY25" fmla="*/ 2229746 h 3587261"/>
              <a:gd name="connsiteX26" fmla="*/ 0 w 6231988"/>
              <a:gd name="connsiteY26" fmla="*/ 2769551 h 3587261"/>
              <a:gd name="connsiteX27" fmla="*/ 0 w 6231988"/>
              <a:gd name="connsiteY27" fmla="*/ 3451410 h 3587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6231988" h="3587261" stroke="0" extrusionOk="0">
                <a:moveTo>
                  <a:pt x="0" y="3451410"/>
                </a:moveTo>
                <a:cubicBezTo>
                  <a:pt x="2846989" y="3938443"/>
                  <a:pt x="2423404" y="3039783"/>
                  <a:pt x="5364991" y="2993037"/>
                </a:cubicBezTo>
                <a:cubicBezTo>
                  <a:pt x="5312537" y="2812647"/>
                  <a:pt x="5417883" y="2565453"/>
                  <a:pt x="5364991" y="2421188"/>
                </a:cubicBezTo>
                <a:cubicBezTo>
                  <a:pt x="5312099" y="2276923"/>
                  <a:pt x="5421449" y="2128159"/>
                  <a:pt x="5364991" y="1896993"/>
                </a:cubicBezTo>
                <a:cubicBezTo>
                  <a:pt x="5308533" y="1665828"/>
                  <a:pt x="5405481" y="1488017"/>
                  <a:pt x="5364991" y="1253662"/>
                </a:cubicBezTo>
                <a:cubicBezTo>
                  <a:pt x="5324501" y="1019307"/>
                  <a:pt x="5371719" y="796240"/>
                  <a:pt x="5364991" y="610332"/>
                </a:cubicBezTo>
                <a:cubicBezTo>
                  <a:pt x="5225077" y="673864"/>
                  <a:pt x="5013792" y="577230"/>
                  <a:pt x="4768881" y="610332"/>
                </a:cubicBezTo>
                <a:cubicBezTo>
                  <a:pt x="4523970" y="643434"/>
                  <a:pt x="4339949" y="605822"/>
                  <a:pt x="4172771" y="610332"/>
                </a:cubicBezTo>
                <a:cubicBezTo>
                  <a:pt x="4005593" y="614842"/>
                  <a:pt x="3901805" y="577253"/>
                  <a:pt x="3683960" y="610332"/>
                </a:cubicBezTo>
                <a:cubicBezTo>
                  <a:pt x="3466115" y="643411"/>
                  <a:pt x="3367047" y="598534"/>
                  <a:pt x="3141500" y="610332"/>
                </a:cubicBezTo>
                <a:cubicBezTo>
                  <a:pt x="2915953" y="622130"/>
                  <a:pt x="2733005" y="607837"/>
                  <a:pt x="2438090" y="610332"/>
                </a:cubicBezTo>
                <a:cubicBezTo>
                  <a:pt x="2143175" y="612827"/>
                  <a:pt x="1923476" y="537845"/>
                  <a:pt x="1788330" y="610332"/>
                </a:cubicBezTo>
                <a:cubicBezTo>
                  <a:pt x="1653184" y="682819"/>
                  <a:pt x="1497808" y="570102"/>
                  <a:pt x="1245870" y="610332"/>
                </a:cubicBezTo>
                <a:cubicBezTo>
                  <a:pt x="993932" y="650562"/>
                  <a:pt x="915178" y="583548"/>
                  <a:pt x="596110" y="610332"/>
                </a:cubicBezTo>
                <a:cubicBezTo>
                  <a:pt x="277042" y="637116"/>
                  <a:pt x="277765" y="598733"/>
                  <a:pt x="0" y="610332"/>
                </a:cubicBezTo>
                <a:cubicBezTo>
                  <a:pt x="33897" y="811220"/>
                  <a:pt x="-39041" y="1007270"/>
                  <a:pt x="0" y="1235369"/>
                </a:cubicBezTo>
                <a:cubicBezTo>
                  <a:pt x="39041" y="1463468"/>
                  <a:pt x="-5865" y="1634558"/>
                  <a:pt x="0" y="1860406"/>
                </a:cubicBezTo>
                <a:cubicBezTo>
                  <a:pt x="5865" y="2086254"/>
                  <a:pt x="-15509" y="2255936"/>
                  <a:pt x="0" y="2485443"/>
                </a:cubicBezTo>
                <a:cubicBezTo>
                  <a:pt x="15509" y="2714950"/>
                  <a:pt x="-90663" y="3068464"/>
                  <a:pt x="0" y="3451410"/>
                </a:cubicBezTo>
                <a:close/>
                <a:moveTo>
                  <a:pt x="442009" y="610332"/>
                </a:moveTo>
                <a:cubicBezTo>
                  <a:pt x="437247" y="513003"/>
                  <a:pt x="462958" y="390196"/>
                  <a:pt x="442009" y="301429"/>
                </a:cubicBezTo>
                <a:cubicBezTo>
                  <a:pt x="717448" y="251317"/>
                  <a:pt x="845044" y="310763"/>
                  <a:pt x="1034048" y="301429"/>
                </a:cubicBezTo>
                <a:cubicBezTo>
                  <a:pt x="1223052" y="292095"/>
                  <a:pt x="1274076" y="339067"/>
                  <a:pt x="1466236" y="301429"/>
                </a:cubicBezTo>
                <a:cubicBezTo>
                  <a:pt x="1658396" y="263791"/>
                  <a:pt x="1884466" y="349710"/>
                  <a:pt x="2111559" y="301429"/>
                </a:cubicBezTo>
                <a:cubicBezTo>
                  <a:pt x="2338652" y="253148"/>
                  <a:pt x="2479377" y="337491"/>
                  <a:pt x="2810165" y="301429"/>
                </a:cubicBezTo>
                <a:cubicBezTo>
                  <a:pt x="3140953" y="265367"/>
                  <a:pt x="3134226" y="340777"/>
                  <a:pt x="3402203" y="301429"/>
                </a:cubicBezTo>
                <a:cubicBezTo>
                  <a:pt x="3670180" y="262081"/>
                  <a:pt x="3842692" y="329290"/>
                  <a:pt x="4100809" y="301429"/>
                </a:cubicBezTo>
                <a:cubicBezTo>
                  <a:pt x="4358926" y="273568"/>
                  <a:pt x="4511477" y="314803"/>
                  <a:pt x="4692848" y="301429"/>
                </a:cubicBezTo>
                <a:cubicBezTo>
                  <a:pt x="4874219" y="288055"/>
                  <a:pt x="4982887" y="329898"/>
                  <a:pt x="5231604" y="301429"/>
                </a:cubicBezTo>
                <a:cubicBezTo>
                  <a:pt x="5480321" y="272960"/>
                  <a:pt x="5579442" y="363681"/>
                  <a:pt x="5770359" y="301429"/>
                </a:cubicBezTo>
                <a:cubicBezTo>
                  <a:pt x="5806706" y="510451"/>
                  <a:pt x="5715144" y="684037"/>
                  <a:pt x="5770359" y="828912"/>
                </a:cubicBezTo>
                <a:cubicBezTo>
                  <a:pt x="5825574" y="973787"/>
                  <a:pt x="5719405" y="1174123"/>
                  <a:pt x="5770359" y="1404349"/>
                </a:cubicBezTo>
                <a:cubicBezTo>
                  <a:pt x="5821313" y="1634575"/>
                  <a:pt x="5728681" y="1785761"/>
                  <a:pt x="5770359" y="1979785"/>
                </a:cubicBezTo>
                <a:cubicBezTo>
                  <a:pt x="5812037" y="2173809"/>
                  <a:pt x="5769160" y="2344719"/>
                  <a:pt x="5770359" y="2699081"/>
                </a:cubicBezTo>
                <a:cubicBezTo>
                  <a:pt x="5567819" y="2699081"/>
                  <a:pt x="5364990" y="2715689"/>
                  <a:pt x="5364991" y="2715689"/>
                </a:cubicBezTo>
                <a:cubicBezTo>
                  <a:pt x="5345508" y="2478733"/>
                  <a:pt x="5386183" y="2350666"/>
                  <a:pt x="5364991" y="2168296"/>
                </a:cubicBezTo>
                <a:cubicBezTo>
                  <a:pt x="5343799" y="1985926"/>
                  <a:pt x="5391074" y="1770317"/>
                  <a:pt x="5364991" y="1663011"/>
                </a:cubicBezTo>
                <a:cubicBezTo>
                  <a:pt x="5338908" y="1555705"/>
                  <a:pt x="5430986" y="1364221"/>
                  <a:pt x="5364991" y="1094564"/>
                </a:cubicBezTo>
                <a:cubicBezTo>
                  <a:pt x="5298996" y="824907"/>
                  <a:pt x="5407608" y="797918"/>
                  <a:pt x="5364991" y="610332"/>
                </a:cubicBezTo>
                <a:cubicBezTo>
                  <a:pt x="5141039" y="634658"/>
                  <a:pt x="5022889" y="564236"/>
                  <a:pt x="4916453" y="610332"/>
                </a:cubicBezTo>
                <a:cubicBezTo>
                  <a:pt x="4810017" y="656428"/>
                  <a:pt x="4685372" y="561969"/>
                  <a:pt x="4467914" y="610332"/>
                </a:cubicBezTo>
                <a:cubicBezTo>
                  <a:pt x="4250456" y="658695"/>
                  <a:pt x="4199482" y="599934"/>
                  <a:pt x="4019376" y="610332"/>
                </a:cubicBezTo>
                <a:cubicBezTo>
                  <a:pt x="3839270" y="620730"/>
                  <a:pt x="3741226" y="598191"/>
                  <a:pt x="3472378" y="610332"/>
                </a:cubicBezTo>
                <a:cubicBezTo>
                  <a:pt x="3203530" y="622473"/>
                  <a:pt x="3037902" y="596191"/>
                  <a:pt x="2826920" y="610332"/>
                </a:cubicBezTo>
                <a:cubicBezTo>
                  <a:pt x="2615938" y="624473"/>
                  <a:pt x="2440967" y="542820"/>
                  <a:pt x="2230692" y="610332"/>
                </a:cubicBezTo>
                <a:cubicBezTo>
                  <a:pt x="2020417" y="677844"/>
                  <a:pt x="1948826" y="570781"/>
                  <a:pt x="1782154" y="610332"/>
                </a:cubicBezTo>
                <a:cubicBezTo>
                  <a:pt x="1615482" y="649883"/>
                  <a:pt x="1544686" y="607988"/>
                  <a:pt x="1333616" y="610332"/>
                </a:cubicBezTo>
                <a:cubicBezTo>
                  <a:pt x="1122546" y="612676"/>
                  <a:pt x="794950" y="607473"/>
                  <a:pt x="442009" y="610332"/>
                </a:cubicBezTo>
                <a:close/>
                <a:moveTo>
                  <a:pt x="857475" y="301429"/>
                </a:moveTo>
                <a:cubicBezTo>
                  <a:pt x="844055" y="221422"/>
                  <a:pt x="857994" y="67441"/>
                  <a:pt x="857475" y="0"/>
                </a:cubicBezTo>
                <a:cubicBezTo>
                  <a:pt x="1099300" y="-31380"/>
                  <a:pt x="1239703" y="59419"/>
                  <a:pt x="1454643" y="0"/>
                </a:cubicBezTo>
                <a:cubicBezTo>
                  <a:pt x="1669583" y="-59419"/>
                  <a:pt x="1881398" y="20849"/>
                  <a:pt x="2051811" y="0"/>
                </a:cubicBezTo>
                <a:cubicBezTo>
                  <a:pt x="2222224" y="-20849"/>
                  <a:pt x="2369302" y="21615"/>
                  <a:pt x="2595234" y="0"/>
                </a:cubicBezTo>
                <a:cubicBezTo>
                  <a:pt x="2821166" y="-21615"/>
                  <a:pt x="3031535" y="80736"/>
                  <a:pt x="3299892" y="0"/>
                </a:cubicBezTo>
                <a:cubicBezTo>
                  <a:pt x="3568249" y="-80736"/>
                  <a:pt x="3816937" y="27543"/>
                  <a:pt x="4004550" y="0"/>
                </a:cubicBezTo>
                <a:cubicBezTo>
                  <a:pt x="4192163" y="-27543"/>
                  <a:pt x="4401888" y="2514"/>
                  <a:pt x="4547973" y="0"/>
                </a:cubicBezTo>
                <a:cubicBezTo>
                  <a:pt x="4694058" y="-2514"/>
                  <a:pt x="4820036" y="46773"/>
                  <a:pt x="5037651" y="0"/>
                </a:cubicBezTo>
                <a:cubicBezTo>
                  <a:pt x="5255266" y="-46773"/>
                  <a:pt x="5715159" y="123214"/>
                  <a:pt x="6231987" y="0"/>
                </a:cubicBezTo>
                <a:cubicBezTo>
                  <a:pt x="6242072" y="129301"/>
                  <a:pt x="6206397" y="387490"/>
                  <a:pt x="6231987" y="621446"/>
                </a:cubicBezTo>
                <a:cubicBezTo>
                  <a:pt x="6257577" y="855402"/>
                  <a:pt x="6223826" y="925605"/>
                  <a:pt x="6231987" y="1195089"/>
                </a:cubicBezTo>
                <a:cubicBezTo>
                  <a:pt x="6240148" y="1464573"/>
                  <a:pt x="6205963" y="1505010"/>
                  <a:pt x="6231987" y="1768732"/>
                </a:cubicBezTo>
                <a:cubicBezTo>
                  <a:pt x="6258011" y="2032454"/>
                  <a:pt x="6168162" y="2232598"/>
                  <a:pt x="6231987" y="2390178"/>
                </a:cubicBezTo>
                <a:cubicBezTo>
                  <a:pt x="6001173" y="2390178"/>
                  <a:pt x="5770358" y="2402634"/>
                  <a:pt x="5770359" y="2402634"/>
                </a:cubicBezTo>
                <a:cubicBezTo>
                  <a:pt x="5724361" y="2258913"/>
                  <a:pt x="5815158" y="2052685"/>
                  <a:pt x="5770359" y="1940369"/>
                </a:cubicBezTo>
                <a:cubicBezTo>
                  <a:pt x="5725560" y="1828054"/>
                  <a:pt x="5816208" y="1662760"/>
                  <a:pt x="5770359" y="1478104"/>
                </a:cubicBezTo>
                <a:cubicBezTo>
                  <a:pt x="5724510" y="1293449"/>
                  <a:pt x="5810644" y="1077463"/>
                  <a:pt x="5770359" y="952803"/>
                </a:cubicBezTo>
                <a:cubicBezTo>
                  <a:pt x="5730074" y="828143"/>
                  <a:pt x="5774918" y="585763"/>
                  <a:pt x="5770359" y="301429"/>
                </a:cubicBezTo>
                <a:cubicBezTo>
                  <a:pt x="5611778" y="339199"/>
                  <a:pt x="5309479" y="247042"/>
                  <a:pt x="5126225" y="301429"/>
                </a:cubicBezTo>
                <a:cubicBezTo>
                  <a:pt x="4942971" y="355816"/>
                  <a:pt x="4873875" y="280006"/>
                  <a:pt x="4678607" y="301429"/>
                </a:cubicBezTo>
                <a:cubicBezTo>
                  <a:pt x="4483339" y="322852"/>
                  <a:pt x="4384484" y="271875"/>
                  <a:pt x="4230989" y="301429"/>
                </a:cubicBezTo>
                <a:cubicBezTo>
                  <a:pt x="4077494" y="330983"/>
                  <a:pt x="3907522" y="253982"/>
                  <a:pt x="3586855" y="301429"/>
                </a:cubicBezTo>
                <a:cubicBezTo>
                  <a:pt x="3266188" y="348876"/>
                  <a:pt x="3236414" y="245310"/>
                  <a:pt x="2991850" y="301429"/>
                </a:cubicBezTo>
                <a:cubicBezTo>
                  <a:pt x="2747286" y="357548"/>
                  <a:pt x="2648480" y="268329"/>
                  <a:pt x="2396845" y="301429"/>
                </a:cubicBezTo>
                <a:cubicBezTo>
                  <a:pt x="2145210" y="334529"/>
                  <a:pt x="2102294" y="271702"/>
                  <a:pt x="1850969" y="301429"/>
                </a:cubicBezTo>
                <a:cubicBezTo>
                  <a:pt x="1599644" y="331156"/>
                  <a:pt x="1256364" y="194423"/>
                  <a:pt x="857475" y="301429"/>
                </a:cubicBezTo>
                <a:close/>
              </a:path>
              <a:path w="6231988" h="3587261" fill="none" extrusionOk="0">
                <a:moveTo>
                  <a:pt x="0" y="610332"/>
                </a:moveTo>
                <a:cubicBezTo>
                  <a:pt x="331379" y="565864"/>
                  <a:pt x="506424" y="689311"/>
                  <a:pt x="703410" y="610332"/>
                </a:cubicBezTo>
                <a:cubicBezTo>
                  <a:pt x="900396" y="531353"/>
                  <a:pt x="1000252" y="636519"/>
                  <a:pt x="1192220" y="610332"/>
                </a:cubicBezTo>
                <a:cubicBezTo>
                  <a:pt x="1384188" y="584145"/>
                  <a:pt x="1745743" y="613680"/>
                  <a:pt x="1895630" y="610332"/>
                </a:cubicBezTo>
                <a:cubicBezTo>
                  <a:pt x="2045517" y="606984"/>
                  <a:pt x="2192278" y="621736"/>
                  <a:pt x="2384440" y="610332"/>
                </a:cubicBezTo>
                <a:cubicBezTo>
                  <a:pt x="2576602" y="598928"/>
                  <a:pt x="2757525" y="614075"/>
                  <a:pt x="2926901" y="610332"/>
                </a:cubicBezTo>
                <a:cubicBezTo>
                  <a:pt x="3096277" y="606589"/>
                  <a:pt x="3375242" y="639252"/>
                  <a:pt x="3523011" y="610332"/>
                </a:cubicBezTo>
                <a:cubicBezTo>
                  <a:pt x="3670780" y="581412"/>
                  <a:pt x="3865077" y="616195"/>
                  <a:pt x="3958171" y="610332"/>
                </a:cubicBezTo>
                <a:cubicBezTo>
                  <a:pt x="4051265" y="604469"/>
                  <a:pt x="4295866" y="612405"/>
                  <a:pt x="4500631" y="610332"/>
                </a:cubicBezTo>
                <a:cubicBezTo>
                  <a:pt x="4705396" y="608259"/>
                  <a:pt x="5117908" y="642772"/>
                  <a:pt x="5364991" y="610332"/>
                </a:cubicBezTo>
                <a:cubicBezTo>
                  <a:pt x="5426945" y="812183"/>
                  <a:pt x="5363599" y="922762"/>
                  <a:pt x="5364991" y="1182181"/>
                </a:cubicBezTo>
                <a:cubicBezTo>
                  <a:pt x="5366383" y="1441600"/>
                  <a:pt x="5353314" y="1559207"/>
                  <a:pt x="5364991" y="1801685"/>
                </a:cubicBezTo>
                <a:cubicBezTo>
                  <a:pt x="5376668" y="2044163"/>
                  <a:pt x="5305564" y="2120384"/>
                  <a:pt x="5364991" y="2421188"/>
                </a:cubicBezTo>
                <a:cubicBezTo>
                  <a:pt x="5424418" y="2721992"/>
                  <a:pt x="5323745" y="2737732"/>
                  <a:pt x="5364991" y="2993037"/>
                </a:cubicBezTo>
                <a:cubicBezTo>
                  <a:pt x="2602865" y="2948051"/>
                  <a:pt x="2509906" y="3761580"/>
                  <a:pt x="0" y="3451410"/>
                </a:cubicBezTo>
                <a:cubicBezTo>
                  <a:pt x="-17636" y="3236435"/>
                  <a:pt x="18333" y="3144039"/>
                  <a:pt x="0" y="2968427"/>
                </a:cubicBezTo>
                <a:cubicBezTo>
                  <a:pt x="-18333" y="2792815"/>
                  <a:pt x="26882" y="2607738"/>
                  <a:pt x="0" y="2371800"/>
                </a:cubicBezTo>
                <a:cubicBezTo>
                  <a:pt x="-26882" y="2135862"/>
                  <a:pt x="8588" y="2091940"/>
                  <a:pt x="0" y="1860406"/>
                </a:cubicBezTo>
                <a:cubicBezTo>
                  <a:pt x="-8588" y="1628872"/>
                  <a:pt x="15460" y="1501011"/>
                  <a:pt x="0" y="1263780"/>
                </a:cubicBezTo>
                <a:cubicBezTo>
                  <a:pt x="-15460" y="1026549"/>
                  <a:pt x="13150" y="847581"/>
                  <a:pt x="0" y="610332"/>
                </a:cubicBezTo>
                <a:close/>
                <a:moveTo>
                  <a:pt x="442009" y="610332"/>
                </a:moveTo>
                <a:cubicBezTo>
                  <a:pt x="434373" y="540456"/>
                  <a:pt x="457988" y="365446"/>
                  <a:pt x="442009" y="301429"/>
                </a:cubicBezTo>
                <a:cubicBezTo>
                  <a:pt x="610536" y="250858"/>
                  <a:pt x="737271" y="323066"/>
                  <a:pt x="874197" y="301429"/>
                </a:cubicBezTo>
                <a:cubicBezTo>
                  <a:pt x="1011123" y="279792"/>
                  <a:pt x="1200612" y="338539"/>
                  <a:pt x="1412953" y="301429"/>
                </a:cubicBezTo>
                <a:cubicBezTo>
                  <a:pt x="1625294" y="264319"/>
                  <a:pt x="1913756" y="352156"/>
                  <a:pt x="2111559" y="301429"/>
                </a:cubicBezTo>
                <a:cubicBezTo>
                  <a:pt x="2309362" y="250702"/>
                  <a:pt x="2418080" y="313996"/>
                  <a:pt x="2650314" y="301429"/>
                </a:cubicBezTo>
                <a:cubicBezTo>
                  <a:pt x="2882548" y="288862"/>
                  <a:pt x="3146481" y="305859"/>
                  <a:pt x="3295636" y="301429"/>
                </a:cubicBezTo>
                <a:cubicBezTo>
                  <a:pt x="3444791" y="296999"/>
                  <a:pt x="3761394" y="306049"/>
                  <a:pt x="3887675" y="301429"/>
                </a:cubicBezTo>
                <a:cubicBezTo>
                  <a:pt x="4013956" y="296809"/>
                  <a:pt x="4349154" y="358308"/>
                  <a:pt x="4586281" y="301429"/>
                </a:cubicBezTo>
                <a:cubicBezTo>
                  <a:pt x="4823408" y="244550"/>
                  <a:pt x="4927834" y="303889"/>
                  <a:pt x="5018470" y="301429"/>
                </a:cubicBezTo>
                <a:cubicBezTo>
                  <a:pt x="5109106" y="298969"/>
                  <a:pt x="5572389" y="388334"/>
                  <a:pt x="5770359" y="301429"/>
                </a:cubicBezTo>
                <a:cubicBezTo>
                  <a:pt x="5821306" y="504953"/>
                  <a:pt x="5717604" y="611164"/>
                  <a:pt x="5770359" y="828912"/>
                </a:cubicBezTo>
                <a:cubicBezTo>
                  <a:pt x="5823114" y="1046660"/>
                  <a:pt x="5757021" y="1213182"/>
                  <a:pt x="5770359" y="1428325"/>
                </a:cubicBezTo>
                <a:cubicBezTo>
                  <a:pt x="5783697" y="1643468"/>
                  <a:pt x="5698730" y="1870540"/>
                  <a:pt x="5770359" y="2075691"/>
                </a:cubicBezTo>
                <a:cubicBezTo>
                  <a:pt x="5841988" y="2280842"/>
                  <a:pt x="5702818" y="2545851"/>
                  <a:pt x="5770359" y="2699081"/>
                </a:cubicBezTo>
                <a:cubicBezTo>
                  <a:pt x="5567819" y="2699081"/>
                  <a:pt x="5364990" y="2715689"/>
                  <a:pt x="5364991" y="2715689"/>
                </a:cubicBezTo>
                <a:moveTo>
                  <a:pt x="857475" y="301429"/>
                </a:moveTo>
                <a:cubicBezTo>
                  <a:pt x="854989" y="182014"/>
                  <a:pt x="876013" y="140059"/>
                  <a:pt x="857475" y="0"/>
                </a:cubicBezTo>
                <a:cubicBezTo>
                  <a:pt x="1064029" y="-61664"/>
                  <a:pt x="1216739" y="70886"/>
                  <a:pt x="1454643" y="0"/>
                </a:cubicBezTo>
                <a:cubicBezTo>
                  <a:pt x="1692547" y="-70886"/>
                  <a:pt x="1807369" y="38830"/>
                  <a:pt x="2051811" y="0"/>
                </a:cubicBezTo>
                <a:cubicBezTo>
                  <a:pt x="2296253" y="-38830"/>
                  <a:pt x="2450185" y="5325"/>
                  <a:pt x="2702724" y="0"/>
                </a:cubicBezTo>
                <a:cubicBezTo>
                  <a:pt x="2955263" y="-5325"/>
                  <a:pt x="3005183" y="24622"/>
                  <a:pt x="3192402" y="0"/>
                </a:cubicBezTo>
                <a:cubicBezTo>
                  <a:pt x="3379621" y="-24622"/>
                  <a:pt x="3602759" y="67431"/>
                  <a:pt x="3789570" y="0"/>
                </a:cubicBezTo>
                <a:cubicBezTo>
                  <a:pt x="3976381" y="-67431"/>
                  <a:pt x="4285066" y="9328"/>
                  <a:pt x="4494228" y="0"/>
                </a:cubicBezTo>
                <a:cubicBezTo>
                  <a:pt x="4703390" y="-9328"/>
                  <a:pt x="4963912" y="43454"/>
                  <a:pt x="5145141" y="0"/>
                </a:cubicBezTo>
                <a:cubicBezTo>
                  <a:pt x="5326370" y="-43454"/>
                  <a:pt x="5365317" y="1050"/>
                  <a:pt x="5581074" y="0"/>
                </a:cubicBezTo>
                <a:cubicBezTo>
                  <a:pt x="5796831" y="-1050"/>
                  <a:pt x="6057917" y="50329"/>
                  <a:pt x="6231987" y="0"/>
                </a:cubicBezTo>
                <a:cubicBezTo>
                  <a:pt x="6268463" y="219024"/>
                  <a:pt x="6195642" y="432974"/>
                  <a:pt x="6231987" y="597545"/>
                </a:cubicBezTo>
                <a:cubicBezTo>
                  <a:pt x="6268332" y="762117"/>
                  <a:pt x="6159590" y="1076282"/>
                  <a:pt x="6231987" y="1242893"/>
                </a:cubicBezTo>
                <a:cubicBezTo>
                  <a:pt x="6304384" y="1409504"/>
                  <a:pt x="6114333" y="2106109"/>
                  <a:pt x="6231987" y="2390178"/>
                </a:cubicBezTo>
                <a:cubicBezTo>
                  <a:pt x="6001173" y="2390177"/>
                  <a:pt x="5770359" y="2402634"/>
                  <a:pt x="5770359" y="2402634"/>
                </a:cubicBezTo>
              </a:path>
              <a:path w="6231988" h="3587261" fill="none" stroke="0" extrusionOk="0">
                <a:moveTo>
                  <a:pt x="0" y="3451410"/>
                </a:moveTo>
                <a:cubicBezTo>
                  <a:pt x="2546287" y="3833685"/>
                  <a:pt x="2737897" y="3056671"/>
                  <a:pt x="5364991" y="2993037"/>
                </a:cubicBezTo>
                <a:cubicBezTo>
                  <a:pt x="5350851" y="2928534"/>
                  <a:pt x="5376693" y="2834748"/>
                  <a:pt x="5364991" y="2715689"/>
                </a:cubicBezTo>
                <a:cubicBezTo>
                  <a:pt x="5346692" y="2673957"/>
                  <a:pt x="5561634" y="2708912"/>
                  <a:pt x="5770359" y="2699081"/>
                </a:cubicBezTo>
                <a:cubicBezTo>
                  <a:pt x="5764730" y="2562414"/>
                  <a:pt x="5792771" y="2520224"/>
                  <a:pt x="5770359" y="2402634"/>
                </a:cubicBezTo>
                <a:cubicBezTo>
                  <a:pt x="5778300" y="2447100"/>
                  <a:pt x="6002786" y="2381482"/>
                  <a:pt x="6231987" y="2390178"/>
                </a:cubicBezTo>
                <a:cubicBezTo>
                  <a:pt x="6175527" y="2105187"/>
                  <a:pt x="6280162" y="2017147"/>
                  <a:pt x="6231987" y="1768732"/>
                </a:cubicBezTo>
                <a:cubicBezTo>
                  <a:pt x="6183812" y="1520317"/>
                  <a:pt x="6291403" y="1464015"/>
                  <a:pt x="6231987" y="1218991"/>
                </a:cubicBezTo>
                <a:cubicBezTo>
                  <a:pt x="6172571" y="973967"/>
                  <a:pt x="6238606" y="952525"/>
                  <a:pt x="6231987" y="693152"/>
                </a:cubicBezTo>
                <a:cubicBezTo>
                  <a:pt x="6225368" y="433779"/>
                  <a:pt x="6268709" y="322220"/>
                  <a:pt x="6231987" y="0"/>
                </a:cubicBezTo>
                <a:cubicBezTo>
                  <a:pt x="5989635" y="75690"/>
                  <a:pt x="5757652" y="-53268"/>
                  <a:pt x="5527329" y="0"/>
                </a:cubicBezTo>
                <a:cubicBezTo>
                  <a:pt x="5297006" y="53268"/>
                  <a:pt x="5231855" y="-9595"/>
                  <a:pt x="5091396" y="0"/>
                </a:cubicBezTo>
                <a:cubicBezTo>
                  <a:pt x="4950937" y="9595"/>
                  <a:pt x="4621958" y="-57140"/>
                  <a:pt x="4386738" y="0"/>
                </a:cubicBezTo>
                <a:cubicBezTo>
                  <a:pt x="4151518" y="57140"/>
                  <a:pt x="3966414" y="-2598"/>
                  <a:pt x="3789570" y="0"/>
                </a:cubicBezTo>
                <a:cubicBezTo>
                  <a:pt x="3612726" y="2598"/>
                  <a:pt x="3448921" y="-56371"/>
                  <a:pt x="3299892" y="0"/>
                </a:cubicBezTo>
                <a:cubicBezTo>
                  <a:pt x="3150863" y="56371"/>
                  <a:pt x="2926237" y="-8884"/>
                  <a:pt x="2702724" y="0"/>
                </a:cubicBezTo>
                <a:cubicBezTo>
                  <a:pt x="2479211" y="8884"/>
                  <a:pt x="2443645" y="-2141"/>
                  <a:pt x="2213046" y="0"/>
                </a:cubicBezTo>
                <a:cubicBezTo>
                  <a:pt x="1982447" y="2141"/>
                  <a:pt x="1954840" y="-38654"/>
                  <a:pt x="1777114" y="0"/>
                </a:cubicBezTo>
                <a:cubicBezTo>
                  <a:pt x="1599388" y="38654"/>
                  <a:pt x="1201850" y="-62507"/>
                  <a:pt x="857475" y="0"/>
                </a:cubicBezTo>
                <a:cubicBezTo>
                  <a:pt x="891811" y="133595"/>
                  <a:pt x="835985" y="190202"/>
                  <a:pt x="857475" y="301429"/>
                </a:cubicBezTo>
                <a:cubicBezTo>
                  <a:pt x="653183" y="319393"/>
                  <a:pt x="609059" y="266415"/>
                  <a:pt x="442009" y="301429"/>
                </a:cubicBezTo>
                <a:cubicBezTo>
                  <a:pt x="475651" y="378722"/>
                  <a:pt x="411290" y="539882"/>
                  <a:pt x="442009" y="610332"/>
                </a:cubicBezTo>
                <a:cubicBezTo>
                  <a:pt x="335300" y="629700"/>
                  <a:pt x="98058" y="575591"/>
                  <a:pt x="0" y="610332"/>
                </a:cubicBezTo>
                <a:cubicBezTo>
                  <a:pt x="5592" y="846200"/>
                  <a:pt x="-14479" y="952182"/>
                  <a:pt x="0" y="1150137"/>
                </a:cubicBezTo>
                <a:cubicBezTo>
                  <a:pt x="14479" y="1348093"/>
                  <a:pt x="-52999" y="1502478"/>
                  <a:pt x="0" y="1746763"/>
                </a:cubicBezTo>
                <a:cubicBezTo>
                  <a:pt x="52999" y="1991048"/>
                  <a:pt x="-2558" y="2013710"/>
                  <a:pt x="0" y="2229746"/>
                </a:cubicBezTo>
                <a:cubicBezTo>
                  <a:pt x="2558" y="2445782"/>
                  <a:pt x="-48986" y="2629253"/>
                  <a:pt x="0" y="2769551"/>
                </a:cubicBezTo>
                <a:cubicBezTo>
                  <a:pt x="48986" y="2909849"/>
                  <a:pt x="-31199" y="3240272"/>
                  <a:pt x="0" y="3451410"/>
                </a:cubicBezTo>
                <a:close/>
              </a:path>
              <a:path w="6231988" h="3587261" fill="none" stroke="0" extrusionOk="0">
                <a:moveTo>
                  <a:pt x="0" y="610332"/>
                </a:moveTo>
                <a:cubicBezTo>
                  <a:pt x="158788" y="596782"/>
                  <a:pt x="385003" y="625116"/>
                  <a:pt x="488810" y="610332"/>
                </a:cubicBezTo>
                <a:cubicBezTo>
                  <a:pt x="592617" y="595548"/>
                  <a:pt x="806532" y="642773"/>
                  <a:pt x="1031270" y="610332"/>
                </a:cubicBezTo>
                <a:cubicBezTo>
                  <a:pt x="1256008" y="577891"/>
                  <a:pt x="1336704" y="627100"/>
                  <a:pt x="1520081" y="610332"/>
                </a:cubicBezTo>
                <a:cubicBezTo>
                  <a:pt x="1703458" y="593564"/>
                  <a:pt x="1776960" y="621372"/>
                  <a:pt x="1955241" y="610332"/>
                </a:cubicBezTo>
                <a:cubicBezTo>
                  <a:pt x="2133522" y="599292"/>
                  <a:pt x="2279537" y="634959"/>
                  <a:pt x="2497701" y="610332"/>
                </a:cubicBezTo>
                <a:cubicBezTo>
                  <a:pt x="2715865" y="585705"/>
                  <a:pt x="2724685" y="652879"/>
                  <a:pt x="2932862" y="610332"/>
                </a:cubicBezTo>
                <a:cubicBezTo>
                  <a:pt x="3141039" y="567785"/>
                  <a:pt x="3209198" y="643713"/>
                  <a:pt x="3475322" y="610332"/>
                </a:cubicBezTo>
                <a:cubicBezTo>
                  <a:pt x="3741446" y="576951"/>
                  <a:pt x="3771596" y="632229"/>
                  <a:pt x="3910482" y="610332"/>
                </a:cubicBezTo>
                <a:cubicBezTo>
                  <a:pt x="4049368" y="588435"/>
                  <a:pt x="4414413" y="614545"/>
                  <a:pt x="4560242" y="610332"/>
                </a:cubicBezTo>
                <a:cubicBezTo>
                  <a:pt x="4706071" y="606119"/>
                  <a:pt x="5193448" y="625223"/>
                  <a:pt x="5364991" y="610332"/>
                </a:cubicBezTo>
                <a:cubicBezTo>
                  <a:pt x="5379733" y="845958"/>
                  <a:pt x="5347379" y="1058848"/>
                  <a:pt x="5364991" y="1229835"/>
                </a:cubicBezTo>
                <a:cubicBezTo>
                  <a:pt x="5382603" y="1400822"/>
                  <a:pt x="5358873" y="1609948"/>
                  <a:pt x="5364991" y="1777857"/>
                </a:cubicBezTo>
                <a:cubicBezTo>
                  <a:pt x="5371109" y="1945766"/>
                  <a:pt x="5321465" y="2088258"/>
                  <a:pt x="5364991" y="2373534"/>
                </a:cubicBezTo>
                <a:cubicBezTo>
                  <a:pt x="5408517" y="2658810"/>
                  <a:pt x="5303010" y="2741383"/>
                  <a:pt x="5364991" y="2993037"/>
                </a:cubicBezTo>
                <a:cubicBezTo>
                  <a:pt x="2851524" y="2940850"/>
                  <a:pt x="2649460" y="4010339"/>
                  <a:pt x="0" y="3451410"/>
                </a:cubicBezTo>
                <a:cubicBezTo>
                  <a:pt x="-46492" y="3266757"/>
                  <a:pt x="29145" y="3177659"/>
                  <a:pt x="0" y="2911605"/>
                </a:cubicBezTo>
                <a:cubicBezTo>
                  <a:pt x="-29145" y="2645552"/>
                  <a:pt x="50800" y="2595336"/>
                  <a:pt x="0" y="2343390"/>
                </a:cubicBezTo>
                <a:cubicBezTo>
                  <a:pt x="-50800" y="2091445"/>
                  <a:pt x="4139" y="1990709"/>
                  <a:pt x="0" y="1746763"/>
                </a:cubicBezTo>
                <a:cubicBezTo>
                  <a:pt x="-4139" y="1502817"/>
                  <a:pt x="53359" y="1378451"/>
                  <a:pt x="0" y="1235369"/>
                </a:cubicBezTo>
                <a:cubicBezTo>
                  <a:pt x="-53359" y="1092287"/>
                  <a:pt x="6299" y="739116"/>
                  <a:pt x="0" y="610332"/>
                </a:cubicBezTo>
                <a:close/>
                <a:moveTo>
                  <a:pt x="442009" y="610332"/>
                </a:moveTo>
                <a:cubicBezTo>
                  <a:pt x="432090" y="503358"/>
                  <a:pt x="442604" y="417203"/>
                  <a:pt x="442009" y="301429"/>
                </a:cubicBezTo>
                <a:cubicBezTo>
                  <a:pt x="601496" y="281617"/>
                  <a:pt x="845993" y="350603"/>
                  <a:pt x="1140615" y="301429"/>
                </a:cubicBezTo>
                <a:cubicBezTo>
                  <a:pt x="1435237" y="252255"/>
                  <a:pt x="1393030" y="314954"/>
                  <a:pt x="1572803" y="301429"/>
                </a:cubicBezTo>
                <a:cubicBezTo>
                  <a:pt x="1752576" y="287904"/>
                  <a:pt x="1815465" y="344594"/>
                  <a:pt x="2004992" y="301429"/>
                </a:cubicBezTo>
                <a:cubicBezTo>
                  <a:pt x="2194519" y="258264"/>
                  <a:pt x="2265505" y="334692"/>
                  <a:pt x="2437180" y="301429"/>
                </a:cubicBezTo>
                <a:cubicBezTo>
                  <a:pt x="2608855" y="268166"/>
                  <a:pt x="2993582" y="324412"/>
                  <a:pt x="3135786" y="301429"/>
                </a:cubicBezTo>
                <a:cubicBezTo>
                  <a:pt x="3277990" y="278446"/>
                  <a:pt x="3545803" y="363253"/>
                  <a:pt x="3834392" y="301429"/>
                </a:cubicBezTo>
                <a:cubicBezTo>
                  <a:pt x="4122981" y="239605"/>
                  <a:pt x="4095730" y="306706"/>
                  <a:pt x="4319864" y="301429"/>
                </a:cubicBezTo>
                <a:cubicBezTo>
                  <a:pt x="4543998" y="296152"/>
                  <a:pt x="4727902" y="303102"/>
                  <a:pt x="5018470" y="301429"/>
                </a:cubicBezTo>
                <a:cubicBezTo>
                  <a:pt x="5309038" y="299756"/>
                  <a:pt x="5461473" y="349351"/>
                  <a:pt x="5770359" y="301429"/>
                </a:cubicBezTo>
                <a:cubicBezTo>
                  <a:pt x="5833011" y="533836"/>
                  <a:pt x="5769505" y="663694"/>
                  <a:pt x="5770359" y="876865"/>
                </a:cubicBezTo>
                <a:cubicBezTo>
                  <a:pt x="5771213" y="1090036"/>
                  <a:pt x="5695668" y="1341614"/>
                  <a:pt x="5770359" y="1500255"/>
                </a:cubicBezTo>
                <a:cubicBezTo>
                  <a:pt x="5845050" y="1658896"/>
                  <a:pt x="5743017" y="1815202"/>
                  <a:pt x="5770359" y="2051715"/>
                </a:cubicBezTo>
                <a:cubicBezTo>
                  <a:pt x="5797701" y="2288228"/>
                  <a:pt x="5764627" y="2454936"/>
                  <a:pt x="5770359" y="2699081"/>
                </a:cubicBezTo>
                <a:cubicBezTo>
                  <a:pt x="5567819" y="2699080"/>
                  <a:pt x="5364992" y="2715689"/>
                  <a:pt x="5364991" y="2715689"/>
                </a:cubicBezTo>
                <a:moveTo>
                  <a:pt x="857475" y="301429"/>
                </a:moveTo>
                <a:cubicBezTo>
                  <a:pt x="829924" y="181526"/>
                  <a:pt x="869939" y="102879"/>
                  <a:pt x="857475" y="0"/>
                </a:cubicBezTo>
                <a:cubicBezTo>
                  <a:pt x="959650" y="-50041"/>
                  <a:pt x="1174805" y="40605"/>
                  <a:pt x="1293408" y="0"/>
                </a:cubicBezTo>
                <a:cubicBezTo>
                  <a:pt x="1412011" y="-40605"/>
                  <a:pt x="1598063" y="47429"/>
                  <a:pt x="1729340" y="0"/>
                </a:cubicBezTo>
                <a:cubicBezTo>
                  <a:pt x="1860617" y="-47429"/>
                  <a:pt x="1982662" y="32217"/>
                  <a:pt x="2219018" y="0"/>
                </a:cubicBezTo>
                <a:cubicBezTo>
                  <a:pt x="2455374" y="-32217"/>
                  <a:pt x="2459799" y="51577"/>
                  <a:pt x="2654951" y="0"/>
                </a:cubicBezTo>
                <a:cubicBezTo>
                  <a:pt x="2850103" y="-51577"/>
                  <a:pt x="2893841" y="9815"/>
                  <a:pt x="3090883" y="0"/>
                </a:cubicBezTo>
                <a:cubicBezTo>
                  <a:pt x="3287925" y="-9815"/>
                  <a:pt x="3434098" y="63990"/>
                  <a:pt x="3634306" y="0"/>
                </a:cubicBezTo>
                <a:cubicBezTo>
                  <a:pt x="3834514" y="-63990"/>
                  <a:pt x="4054274" y="31471"/>
                  <a:pt x="4177729" y="0"/>
                </a:cubicBezTo>
                <a:cubicBezTo>
                  <a:pt x="4301184" y="-31471"/>
                  <a:pt x="4481916" y="42402"/>
                  <a:pt x="4667407" y="0"/>
                </a:cubicBezTo>
                <a:cubicBezTo>
                  <a:pt x="4852898" y="-42402"/>
                  <a:pt x="5103129" y="21890"/>
                  <a:pt x="5264575" y="0"/>
                </a:cubicBezTo>
                <a:cubicBezTo>
                  <a:pt x="5426021" y="-21890"/>
                  <a:pt x="5549667" y="16082"/>
                  <a:pt x="5700507" y="0"/>
                </a:cubicBezTo>
                <a:cubicBezTo>
                  <a:pt x="5851347" y="-16082"/>
                  <a:pt x="5966248" y="50583"/>
                  <a:pt x="6231987" y="0"/>
                </a:cubicBezTo>
                <a:cubicBezTo>
                  <a:pt x="6243781" y="259068"/>
                  <a:pt x="6188274" y="326248"/>
                  <a:pt x="6231987" y="525839"/>
                </a:cubicBezTo>
                <a:cubicBezTo>
                  <a:pt x="6275700" y="725430"/>
                  <a:pt x="6191540" y="875458"/>
                  <a:pt x="6231987" y="1075580"/>
                </a:cubicBezTo>
                <a:cubicBezTo>
                  <a:pt x="6272434" y="1275702"/>
                  <a:pt x="6196877" y="1402629"/>
                  <a:pt x="6231987" y="1601419"/>
                </a:cubicBezTo>
                <a:cubicBezTo>
                  <a:pt x="6267097" y="1800209"/>
                  <a:pt x="6181158" y="2027477"/>
                  <a:pt x="6231987" y="2390178"/>
                </a:cubicBezTo>
                <a:cubicBezTo>
                  <a:pt x="6001174" y="2390178"/>
                  <a:pt x="5770359" y="2402634"/>
                  <a:pt x="5770359" y="2402634"/>
                </a:cubicBezTo>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1858713681">
                  <a:prstGeom prst="flowChartMultidocumen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solidFill>
                  <a:schemeClr val="tx1"/>
                </a:solidFill>
              </a:rPr>
              <a:t>Paper Feed Exercise</a:t>
            </a:r>
          </a:p>
        </p:txBody>
      </p:sp>
    </p:spTree>
    <p:extLst>
      <p:ext uri="{BB962C8B-B14F-4D97-AF65-F5344CB8AC3E}">
        <p14:creationId xmlns:p14="http://schemas.microsoft.com/office/powerpoint/2010/main" val="158332572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Client\G$\CKP Images\Induction\Questions 3.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80495" y="1406962"/>
            <a:ext cx="5400600" cy="35283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24113849"/>
      </p:ext>
    </p:extLst>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1693</TotalTime>
  <Words>5081</Words>
  <Application>Microsoft Office PowerPoint</Application>
  <PresentationFormat>Widescreen</PresentationFormat>
  <Paragraphs>351</Paragraphs>
  <Slides>19</Slides>
  <Notes>19</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19</vt:i4>
      </vt:variant>
    </vt:vector>
  </HeadingPairs>
  <TitlesOfParts>
    <vt:vector size="28" baseType="lpstr">
      <vt:lpstr>Arial</vt:lpstr>
      <vt:lpstr>Calibri</vt:lpstr>
      <vt:lpstr>Calibri Light</vt:lpstr>
      <vt:lpstr>Helvetica Neue</vt:lpstr>
      <vt:lpstr>Microsoft Sans Serif</vt:lpstr>
      <vt:lpstr>Tahoma</vt:lpstr>
      <vt:lpstr>Times New Roman</vt:lpstr>
      <vt:lpstr>1_Office Theme</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Technology &amp; Specialist Options for Misper Investigations</vt:lpstr>
      <vt:lpstr>PowerPoint Presentation</vt:lpstr>
      <vt:lpstr>PowerPoint Presentation</vt:lpstr>
      <vt:lpstr>PowerPoint Presentation</vt:lpstr>
      <vt:lpstr>PowerPoint Presentation</vt:lpstr>
      <vt:lpstr>PowerPoint Presentation</vt:lpstr>
      <vt:lpstr>PowerPoint Presentation</vt:lpstr>
    </vt:vector>
  </TitlesOfParts>
  <Company>Gwent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Smith Rachel</dc:creator>
  <cp:lastModifiedBy>Neil,Sharon swp3514</cp:lastModifiedBy>
  <cp:revision>109</cp:revision>
  <dcterms:created xsi:type="dcterms:W3CDTF">2018-12-12T12:46:44Z</dcterms:created>
  <dcterms:modified xsi:type="dcterms:W3CDTF">2023-05-22T06:27:24Z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Protective Marking Classification">
    <vt:lpwstr>OFFICIAL - NO MARKING</vt:lpwstr>
  </property>
  <property fmtid="{D5CDD505-2E9C-101B-9397-08002B2CF9AE}" pid="3" name="Additional Descriptor">
    <vt:lpwstr/>
  </property>
  <property fmtid="{D5CDD505-2E9C-101B-9397-08002B2CF9AE}" pid="4" name="Impact Level">
    <vt:i4>0</vt:i4>
  </property>
  <property fmtid="{D5CDD505-2E9C-101B-9397-08002B2CF9AE}" pid="5" name="TitusGUID">
    <vt:lpwstr>11fa0b56-1cc7-4867-b1f7-7357b7d6897f</vt:lpwstr>
  </property>
  <property fmtid="{D5CDD505-2E9C-101B-9397-08002B2CF9AE}" pid="6" name="MSIP_Label_66cf8fe5-b7b7-4df7-b38d-1c61ac2f6639_Enabled">
    <vt:lpwstr>true</vt:lpwstr>
  </property>
  <property fmtid="{D5CDD505-2E9C-101B-9397-08002B2CF9AE}" pid="7" name="MSIP_Label_66cf8fe5-b7b7-4df7-b38d-1c61ac2f6639_SetDate">
    <vt:lpwstr>2022-01-11T10:11:41Z</vt:lpwstr>
  </property>
  <property fmtid="{D5CDD505-2E9C-101B-9397-08002B2CF9AE}" pid="8" name="MSIP_Label_66cf8fe5-b7b7-4df7-b38d-1c61ac2f6639_Method">
    <vt:lpwstr>Standard</vt:lpwstr>
  </property>
  <property fmtid="{D5CDD505-2E9C-101B-9397-08002B2CF9AE}" pid="9" name="MSIP_Label_66cf8fe5-b7b7-4df7-b38d-1c61ac2f6639_Name">
    <vt:lpwstr>66cf8fe5-b7b7-4df7-b38d-1c61ac2f6639</vt:lpwstr>
  </property>
  <property fmtid="{D5CDD505-2E9C-101B-9397-08002B2CF9AE}" pid="10" name="MSIP_Label_66cf8fe5-b7b7-4df7-b38d-1c61ac2f6639_SiteId">
    <vt:lpwstr>270c2f4d-fd0c-4f08-92a9-e5bdd8a87e09</vt:lpwstr>
  </property>
  <property fmtid="{D5CDD505-2E9C-101B-9397-08002B2CF9AE}" pid="11" name="MSIP_Label_66cf8fe5-b7b7-4df7-b38d-1c61ac2f6639_ActionId">
    <vt:lpwstr>7a7724e1-6f59-4dc4-b061-16cd152c1a32</vt:lpwstr>
  </property>
  <property fmtid="{D5CDD505-2E9C-101B-9397-08002B2CF9AE}" pid="12" name="MSIP_Label_66cf8fe5-b7b7-4df7-b38d-1c61ac2f6639_ContentBits">
    <vt:lpwstr>0</vt:lpwstr>
  </property>
  <property fmtid="{D5CDD505-2E9C-101B-9397-08002B2CF9AE}" pid="13" name="Classification">
    <vt:lpwstr>OFFICIAL</vt:lpwstr>
  </property>
  <property fmtid="{D5CDD505-2E9C-101B-9397-08002B2CF9AE}" pid="14" name="Visibility">
    <vt:lpwstr>NOT VISIBLE</vt:lpwstr>
  </property>
</Properties>
</file>