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24"/>
  </p:notesMasterIdLst>
  <p:sldIdLst>
    <p:sldId id="382" r:id="rId2"/>
    <p:sldId id="385" r:id="rId3"/>
    <p:sldId id="386" r:id="rId4"/>
    <p:sldId id="388" r:id="rId5"/>
    <p:sldId id="390" r:id="rId6"/>
    <p:sldId id="392" r:id="rId7"/>
    <p:sldId id="394" r:id="rId8"/>
    <p:sldId id="396" r:id="rId9"/>
    <p:sldId id="355" r:id="rId10"/>
    <p:sldId id="380" r:id="rId11"/>
    <p:sldId id="334" r:id="rId12"/>
    <p:sldId id="354" r:id="rId13"/>
    <p:sldId id="376" r:id="rId14"/>
    <p:sldId id="333" r:id="rId15"/>
    <p:sldId id="335" r:id="rId16"/>
    <p:sldId id="337" r:id="rId17"/>
    <p:sldId id="336" r:id="rId18"/>
    <p:sldId id="338" r:id="rId19"/>
    <p:sldId id="346" r:id="rId20"/>
    <p:sldId id="341" r:id="rId21"/>
    <p:sldId id="359" r:id="rId22"/>
    <p:sldId id="342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64" d="100"/>
          <a:sy n="64" d="100"/>
        </p:scale>
        <p:origin x="-159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lah Al Mamun" userId="S::a.almamun@uwtsd.ac.uk::7b5ef901-f473-404d-ae81-8f91a9a08898" providerId="AD" clId="Web-{6FBEDD61-9AC3-7541-B572-1DC6B86FE756}"/>
    <pc:docChg chg="modSld">
      <pc:chgData name="Abdullah Al Mamun" userId="S::a.almamun@uwtsd.ac.uk::7b5ef901-f473-404d-ae81-8f91a9a08898" providerId="AD" clId="Web-{6FBEDD61-9AC3-7541-B572-1DC6B86FE756}" dt="2018-10-26T13:26:06.155" v="89" actId="1076"/>
      <pc:docMkLst>
        <pc:docMk/>
      </pc:docMkLst>
      <pc:sldChg chg="addSp delSp modSp">
        <pc:chgData name="Abdullah Al Mamun" userId="S::a.almamun@uwtsd.ac.uk::7b5ef901-f473-404d-ae81-8f91a9a08898" providerId="AD" clId="Web-{6FBEDD61-9AC3-7541-B572-1DC6B86FE756}" dt="2018-10-26T13:26:06.155" v="89" actId="1076"/>
        <pc:sldMkLst>
          <pc:docMk/>
          <pc:sldMk cId="1416662466" sldId="382"/>
        </pc:sldMkLst>
        <pc:spChg chg="mod">
          <ac:chgData name="Abdullah Al Mamun" userId="S::a.almamun@uwtsd.ac.uk::7b5ef901-f473-404d-ae81-8f91a9a08898" providerId="AD" clId="Web-{6FBEDD61-9AC3-7541-B572-1DC6B86FE756}" dt="2018-10-26T13:26:06.155" v="89" actId="1076"/>
          <ac:spMkLst>
            <pc:docMk/>
            <pc:sldMk cId="1416662466" sldId="382"/>
            <ac:spMk id="4" creationId="{BA99E7BF-5022-400B-A4A0-5E0D97A1F8F8}"/>
          </ac:spMkLst>
        </pc:spChg>
        <pc:spChg chg="add mod">
          <ac:chgData name="Abdullah Al Mamun" userId="S::a.almamun@uwtsd.ac.uk::7b5ef901-f473-404d-ae81-8f91a9a08898" providerId="AD" clId="Web-{6FBEDD61-9AC3-7541-B572-1DC6B86FE756}" dt="2018-10-26T13:25:57.358" v="88" actId="1076"/>
          <ac:spMkLst>
            <pc:docMk/>
            <pc:sldMk cId="1416662466" sldId="382"/>
            <ac:spMk id="5" creationId="{DBCF296B-BB79-4206-A198-2F41806854BB}"/>
          </ac:spMkLst>
        </pc:spChg>
        <pc:spChg chg="add mod">
          <ac:chgData name="Abdullah Al Mamun" userId="S::a.almamun@uwtsd.ac.uk::7b5ef901-f473-404d-ae81-8f91a9a08898" providerId="AD" clId="Web-{6FBEDD61-9AC3-7541-B572-1DC6B86FE756}" dt="2018-10-26T13:24:54.541" v="87" actId="1076"/>
          <ac:spMkLst>
            <pc:docMk/>
            <pc:sldMk cId="1416662466" sldId="382"/>
            <ac:spMk id="6" creationId="{2B04BCD5-A62B-4FD2-884E-FF5F62D1504C}"/>
          </ac:spMkLst>
        </pc:spChg>
        <pc:picChg chg="add del mod">
          <ac:chgData name="Abdullah Al Mamun" userId="S::a.almamun@uwtsd.ac.uk::7b5ef901-f473-404d-ae81-8f91a9a08898" providerId="AD" clId="Web-{6FBEDD61-9AC3-7541-B572-1DC6B86FE756}" dt="2018-10-26T13:21:21.449" v="5"/>
          <ac:picMkLst>
            <pc:docMk/>
            <pc:sldMk cId="1416662466" sldId="382"/>
            <ac:picMk id="2" creationId="{7115F34D-9BCB-42E2-8346-5F6FFBE9319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FD7DD5-27F3-48E2-ADB6-7E154B5C892A}" type="doc">
      <dgm:prSet loTypeId="urn:microsoft.com/office/officeart/2005/8/layout/venn1" loCatId="relationship" qsTypeId="urn:microsoft.com/office/officeart/2005/8/quickstyle/simple5" qsCatId="simple" csTypeId="urn:microsoft.com/office/officeart/2005/8/colors/colorful5" csCatId="colorful" phldr="1"/>
      <dgm:spPr/>
    </dgm:pt>
    <dgm:pt modelId="{65ADA97C-81BC-4180-ACE5-44C4CBE4EDA0}">
      <dgm:prSet phldrT="[Text]" custT="1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>
        <a:ln/>
      </dgm:spPr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Financial capital</a:t>
          </a:r>
        </a:p>
      </dgm:t>
    </dgm:pt>
    <dgm:pt modelId="{C1978E6E-22BB-4298-82FF-B64E89EA91EE}" type="parTrans" cxnId="{106EB231-4278-4687-AF45-19AA14F4B89F}">
      <dgm:prSet/>
      <dgm:spPr/>
      <dgm:t>
        <a:bodyPr/>
        <a:lstStyle/>
        <a:p>
          <a:endParaRPr lang="en-GB"/>
        </a:p>
      </dgm:t>
    </dgm:pt>
    <dgm:pt modelId="{5724EBD1-0AEA-4D53-9A58-60AEE929EDD4}" type="sibTrans" cxnId="{106EB231-4278-4687-AF45-19AA14F4B89F}">
      <dgm:prSet/>
      <dgm:spPr/>
      <dgm:t>
        <a:bodyPr/>
        <a:lstStyle/>
        <a:p>
          <a:endParaRPr lang="en-GB"/>
        </a:p>
      </dgm:t>
    </dgm:pt>
    <dgm:pt modelId="{29CB3B67-5199-48EF-B311-7594DB2A05C5}">
      <dgm:prSet phldrT="[Text]" custT="1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>
        <a:ln/>
      </dgm:spPr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Social capital</a:t>
          </a:r>
        </a:p>
      </dgm:t>
    </dgm:pt>
    <dgm:pt modelId="{A9F5F8EA-D3BD-4DA3-A68D-A7737F56EB7F}" type="parTrans" cxnId="{1EE76B7E-87DE-4642-B535-2189006C7B9A}">
      <dgm:prSet/>
      <dgm:spPr/>
      <dgm:t>
        <a:bodyPr/>
        <a:lstStyle/>
        <a:p>
          <a:endParaRPr lang="en-GB"/>
        </a:p>
      </dgm:t>
    </dgm:pt>
    <dgm:pt modelId="{4D0C65D5-E3EB-4E4A-8E50-FC1B42E402FA}" type="sibTrans" cxnId="{1EE76B7E-87DE-4642-B535-2189006C7B9A}">
      <dgm:prSet/>
      <dgm:spPr/>
      <dgm:t>
        <a:bodyPr/>
        <a:lstStyle/>
        <a:p>
          <a:endParaRPr lang="en-GB"/>
        </a:p>
      </dgm:t>
    </dgm:pt>
    <dgm:pt modelId="{7E83A629-84EB-4A06-9F2E-DF5A7ABDE8EE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solidFill>
          <a:schemeClr val="accent4">
            <a:lumMod val="75000"/>
          </a:schemeClr>
        </a:solidFill>
        <a:ln/>
      </dgm:spPr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Human capital</a:t>
          </a:r>
        </a:p>
      </dgm:t>
    </dgm:pt>
    <dgm:pt modelId="{F3D49B6B-0A84-467A-9208-FF0C4867481A}" type="parTrans" cxnId="{889FE478-CE0E-4799-84A4-F16671B4A187}">
      <dgm:prSet/>
      <dgm:spPr/>
      <dgm:t>
        <a:bodyPr/>
        <a:lstStyle/>
        <a:p>
          <a:endParaRPr lang="en-GB"/>
        </a:p>
      </dgm:t>
    </dgm:pt>
    <dgm:pt modelId="{CF0860C8-5A86-492E-822D-EEEC24D5F7D0}" type="sibTrans" cxnId="{889FE478-CE0E-4799-84A4-F16671B4A187}">
      <dgm:prSet/>
      <dgm:spPr/>
      <dgm:t>
        <a:bodyPr/>
        <a:lstStyle/>
        <a:p>
          <a:endParaRPr lang="en-GB"/>
        </a:p>
      </dgm:t>
    </dgm:pt>
    <dgm:pt modelId="{9AA3D303-E588-4126-A816-D66B78992780}" type="pres">
      <dgm:prSet presAssocID="{A2FD7DD5-27F3-48E2-ADB6-7E154B5C892A}" presName="compositeShape" presStyleCnt="0">
        <dgm:presLayoutVars>
          <dgm:chMax val="7"/>
          <dgm:dir/>
          <dgm:resizeHandles val="exact"/>
        </dgm:presLayoutVars>
      </dgm:prSet>
      <dgm:spPr/>
    </dgm:pt>
    <dgm:pt modelId="{397B3FA0-E655-4FF8-B8DE-9D39DFBBB7F2}" type="pres">
      <dgm:prSet presAssocID="{65ADA97C-81BC-4180-ACE5-44C4CBE4EDA0}" presName="circ1" presStyleLbl="vennNode1" presStyleIdx="0" presStyleCnt="3"/>
      <dgm:spPr/>
      <dgm:t>
        <a:bodyPr/>
        <a:lstStyle/>
        <a:p>
          <a:endParaRPr lang="en-GB"/>
        </a:p>
      </dgm:t>
    </dgm:pt>
    <dgm:pt modelId="{EB91004D-85C6-4ACC-91FC-B26831A69941}" type="pres">
      <dgm:prSet presAssocID="{65ADA97C-81BC-4180-ACE5-44C4CBE4EDA0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C6CA8D-AC53-43B1-BC4A-F3E47422284A}" type="pres">
      <dgm:prSet presAssocID="{29CB3B67-5199-48EF-B311-7594DB2A05C5}" presName="circ2" presStyleLbl="vennNode1" presStyleIdx="1" presStyleCnt="3" custLinFactNeighborX="-5022" custLinFactNeighborY="-358"/>
      <dgm:spPr/>
      <dgm:t>
        <a:bodyPr/>
        <a:lstStyle/>
        <a:p>
          <a:endParaRPr lang="en-GB"/>
        </a:p>
      </dgm:t>
    </dgm:pt>
    <dgm:pt modelId="{821C2C0F-8942-454F-950B-CBB68584A7DD}" type="pres">
      <dgm:prSet presAssocID="{29CB3B67-5199-48EF-B311-7594DB2A05C5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B00D224-8EB5-45F7-AA25-020583B88B62}" type="pres">
      <dgm:prSet presAssocID="{7E83A629-84EB-4A06-9F2E-DF5A7ABDE8EE}" presName="circ3" presStyleLbl="vennNode1" presStyleIdx="2" presStyleCnt="3"/>
      <dgm:spPr/>
      <dgm:t>
        <a:bodyPr/>
        <a:lstStyle/>
        <a:p>
          <a:endParaRPr lang="en-GB"/>
        </a:p>
      </dgm:t>
    </dgm:pt>
    <dgm:pt modelId="{AEA77ABF-05C3-4B85-AA28-67ED0AAED27E}" type="pres">
      <dgm:prSet presAssocID="{7E83A629-84EB-4A06-9F2E-DF5A7ABDE8EE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EE76B7E-87DE-4642-B535-2189006C7B9A}" srcId="{A2FD7DD5-27F3-48E2-ADB6-7E154B5C892A}" destId="{29CB3B67-5199-48EF-B311-7594DB2A05C5}" srcOrd="1" destOrd="0" parTransId="{A9F5F8EA-D3BD-4DA3-A68D-A7737F56EB7F}" sibTransId="{4D0C65D5-E3EB-4E4A-8E50-FC1B42E402FA}"/>
    <dgm:cxn modelId="{1F541502-E4D4-457C-B6B8-E451855E80A6}" type="presOf" srcId="{29CB3B67-5199-48EF-B311-7594DB2A05C5}" destId="{821C2C0F-8942-454F-950B-CBB68584A7DD}" srcOrd="1" destOrd="0" presId="urn:microsoft.com/office/officeart/2005/8/layout/venn1"/>
    <dgm:cxn modelId="{106EB231-4278-4687-AF45-19AA14F4B89F}" srcId="{A2FD7DD5-27F3-48E2-ADB6-7E154B5C892A}" destId="{65ADA97C-81BC-4180-ACE5-44C4CBE4EDA0}" srcOrd="0" destOrd="0" parTransId="{C1978E6E-22BB-4298-82FF-B64E89EA91EE}" sibTransId="{5724EBD1-0AEA-4D53-9A58-60AEE929EDD4}"/>
    <dgm:cxn modelId="{62E94EE3-2D98-4151-AA5E-90CD8651877B}" type="presOf" srcId="{7E83A629-84EB-4A06-9F2E-DF5A7ABDE8EE}" destId="{AEA77ABF-05C3-4B85-AA28-67ED0AAED27E}" srcOrd="1" destOrd="0" presId="urn:microsoft.com/office/officeart/2005/8/layout/venn1"/>
    <dgm:cxn modelId="{BBAC270A-75BE-4035-BC63-9FBDF72065EA}" type="presOf" srcId="{A2FD7DD5-27F3-48E2-ADB6-7E154B5C892A}" destId="{9AA3D303-E588-4126-A816-D66B78992780}" srcOrd="0" destOrd="0" presId="urn:microsoft.com/office/officeart/2005/8/layout/venn1"/>
    <dgm:cxn modelId="{784A2105-715F-4880-983F-BB0AB46EDF0B}" type="presOf" srcId="{65ADA97C-81BC-4180-ACE5-44C4CBE4EDA0}" destId="{EB91004D-85C6-4ACC-91FC-B26831A69941}" srcOrd="1" destOrd="0" presId="urn:microsoft.com/office/officeart/2005/8/layout/venn1"/>
    <dgm:cxn modelId="{0B025D3B-5286-4203-B6F9-0F3D8AC00D54}" type="presOf" srcId="{7E83A629-84EB-4A06-9F2E-DF5A7ABDE8EE}" destId="{BB00D224-8EB5-45F7-AA25-020583B88B62}" srcOrd="0" destOrd="0" presId="urn:microsoft.com/office/officeart/2005/8/layout/venn1"/>
    <dgm:cxn modelId="{929EDBFD-85C8-4F2F-A3BC-41176046A285}" type="presOf" srcId="{29CB3B67-5199-48EF-B311-7594DB2A05C5}" destId="{84C6CA8D-AC53-43B1-BC4A-F3E47422284A}" srcOrd="0" destOrd="0" presId="urn:microsoft.com/office/officeart/2005/8/layout/venn1"/>
    <dgm:cxn modelId="{889FE478-CE0E-4799-84A4-F16671B4A187}" srcId="{A2FD7DD5-27F3-48E2-ADB6-7E154B5C892A}" destId="{7E83A629-84EB-4A06-9F2E-DF5A7ABDE8EE}" srcOrd="2" destOrd="0" parTransId="{F3D49B6B-0A84-467A-9208-FF0C4867481A}" sibTransId="{CF0860C8-5A86-492E-822D-EEEC24D5F7D0}"/>
    <dgm:cxn modelId="{1EA0ADF1-D9B0-4B56-9ABD-91B4CFF76C73}" type="presOf" srcId="{65ADA97C-81BC-4180-ACE5-44C4CBE4EDA0}" destId="{397B3FA0-E655-4FF8-B8DE-9D39DFBBB7F2}" srcOrd="0" destOrd="0" presId="urn:microsoft.com/office/officeart/2005/8/layout/venn1"/>
    <dgm:cxn modelId="{4F177DE0-C3E8-439E-9784-50FB39D83DFC}" type="presParOf" srcId="{9AA3D303-E588-4126-A816-D66B78992780}" destId="{397B3FA0-E655-4FF8-B8DE-9D39DFBBB7F2}" srcOrd="0" destOrd="0" presId="urn:microsoft.com/office/officeart/2005/8/layout/venn1"/>
    <dgm:cxn modelId="{1CB7C66C-A688-4839-A3B2-FEA605BAE028}" type="presParOf" srcId="{9AA3D303-E588-4126-A816-D66B78992780}" destId="{EB91004D-85C6-4ACC-91FC-B26831A69941}" srcOrd="1" destOrd="0" presId="urn:microsoft.com/office/officeart/2005/8/layout/venn1"/>
    <dgm:cxn modelId="{C31CCE18-8BEC-4D5B-9B91-0185CDA21A91}" type="presParOf" srcId="{9AA3D303-E588-4126-A816-D66B78992780}" destId="{84C6CA8D-AC53-43B1-BC4A-F3E47422284A}" srcOrd="2" destOrd="0" presId="urn:microsoft.com/office/officeart/2005/8/layout/venn1"/>
    <dgm:cxn modelId="{3A3FE16D-D95E-4214-87AB-185E08761857}" type="presParOf" srcId="{9AA3D303-E588-4126-A816-D66B78992780}" destId="{821C2C0F-8942-454F-950B-CBB68584A7DD}" srcOrd="3" destOrd="0" presId="urn:microsoft.com/office/officeart/2005/8/layout/venn1"/>
    <dgm:cxn modelId="{74597F3D-8C67-4694-9CA9-BA616ADEC40B}" type="presParOf" srcId="{9AA3D303-E588-4126-A816-D66B78992780}" destId="{BB00D224-8EB5-45F7-AA25-020583B88B62}" srcOrd="4" destOrd="0" presId="urn:microsoft.com/office/officeart/2005/8/layout/venn1"/>
    <dgm:cxn modelId="{44E0F781-1EE8-46FF-8017-1FCA819F5A89}" type="presParOf" srcId="{9AA3D303-E588-4126-A816-D66B78992780}" destId="{AEA77ABF-05C3-4B85-AA28-67ED0AAED27E}" srcOrd="5" destOrd="0" presId="urn:microsoft.com/office/officeart/2005/8/layout/venn1"/>
  </dgm:cxnLst>
  <dgm:bg>
    <a:noFill/>
  </dgm:bg>
  <dgm:whole>
    <a:ln>
      <a:noFill/>
    </a:ln>
  </dgm:whole>
  <dgm:extLst>
    <a:ext uri="{C62137D5-CB1D-491B-B009-E17868A290BF}">
      <dgm14:recolorImg xmlns:dgm14="http://schemas.microsoft.com/office/drawing/2010/diagram" xmlns="" val="1"/>
    </a:ex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763603-93CB-4F95-992E-9584AD25FE28}" type="doc">
      <dgm:prSet loTypeId="urn:microsoft.com/office/officeart/2005/8/layout/venn2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F5C949F-C6D4-4122-ACF2-F322D7F27868}">
      <dgm:prSet phldrT="[Text]" custT="1"/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2000" b="1" dirty="0"/>
            <a:t>Situational factors</a:t>
          </a:r>
        </a:p>
      </dgm:t>
    </dgm:pt>
    <dgm:pt modelId="{A56255AD-8D82-4AA3-B1B8-4503F40225CA}" type="parTrans" cxnId="{0E2AEF25-44CD-4057-8424-E1ADA0E9B2F1}">
      <dgm:prSet/>
      <dgm:spPr/>
      <dgm:t>
        <a:bodyPr/>
        <a:lstStyle/>
        <a:p>
          <a:endParaRPr lang="en-GB"/>
        </a:p>
      </dgm:t>
    </dgm:pt>
    <dgm:pt modelId="{8024A473-AC16-4358-9B8A-A0E2F46021CB}" type="sibTrans" cxnId="{0E2AEF25-44CD-4057-8424-E1ADA0E9B2F1}">
      <dgm:prSet/>
      <dgm:spPr/>
      <dgm:t>
        <a:bodyPr/>
        <a:lstStyle/>
        <a:p>
          <a:endParaRPr lang="en-GB"/>
        </a:p>
      </dgm:t>
    </dgm:pt>
    <dgm:pt modelId="{E98A57ED-3267-402A-92CE-6CE4AAADD192}">
      <dgm:prSet phldrT="[Text]" custT="1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2000" b="1" dirty="0"/>
        </a:p>
        <a:p>
          <a:r>
            <a:rPr lang="en-GB" sz="2000" b="1" dirty="0"/>
            <a:t>Cultures &amp; sub-cultures</a:t>
          </a:r>
        </a:p>
      </dgm:t>
    </dgm:pt>
    <dgm:pt modelId="{E51F1411-105E-4B05-8B17-E7F7A7A746A4}" type="parTrans" cxnId="{56434424-AB61-4369-B9E7-EBE76979ECB3}">
      <dgm:prSet/>
      <dgm:spPr/>
      <dgm:t>
        <a:bodyPr/>
        <a:lstStyle/>
        <a:p>
          <a:endParaRPr lang="en-GB"/>
        </a:p>
      </dgm:t>
    </dgm:pt>
    <dgm:pt modelId="{5AFD10E4-30ED-4A82-88E9-A2AF4233A6E5}" type="sibTrans" cxnId="{56434424-AB61-4369-B9E7-EBE76979ECB3}">
      <dgm:prSet/>
      <dgm:spPr/>
      <dgm:t>
        <a:bodyPr/>
        <a:lstStyle/>
        <a:p>
          <a:endParaRPr lang="en-GB"/>
        </a:p>
      </dgm:t>
    </dgm:pt>
    <dgm:pt modelId="{F1A52574-4623-4A83-BAC6-2FD036B16E2C}">
      <dgm:prSet phldrT="[Text]" custT="1"/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2000" b="1" dirty="0"/>
            <a:t>Personal character traits</a:t>
          </a:r>
        </a:p>
      </dgm:t>
    </dgm:pt>
    <dgm:pt modelId="{3A545B4C-9689-4B23-ABC7-E02333A6F054}" type="parTrans" cxnId="{50D5868A-AA08-4E52-92DE-901C342C9C4F}">
      <dgm:prSet/>
      <dgm:spPr/>
      <dgm:t>
        <a:bodyPr/>
        <a:lstStyle/>
        <a:p>
          <a:endParaRPr lang="en-GB"/>
        </a:p>
      </dgm:t>
    </dgm:pt>
    <dgm:pt modelId="{B995A79E-F364-4283-9DA8-2516439B37AB}" type="sibTrans" cxnId="{50D5868A-AA08-4E52-92DE-901C342C9C4F}">
      <dgm:prSet/>
      <dgm:spPr/>
      <dgm:t>
        <a:bodyPr/>
        <a:lstStyle/>
        <a:p>
          <a:endParaRPr lang="en-GB"/>
        </a:p>
      </dgm:t>
    </dgm:pt>
    <dgm:pt modelId="{6F7933F8-A85C-4070-862D-46BCB9E1A50A}" type="pres">
      <dgm:prSet presAssocID="{47763603-93CB-4F95-992E-9584AD25FE28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075A9E9-39D5-4F62-87D4-3D41554EF17A}" type="pres">
      <dgm:prSet presAssocID="{47763603-93CB-4F95-992E-9584AD25FE28}" presName="comp1" presStyleCnt="0"/>
      <dgm:spPr/>
    </dgm:pt>
    <dgm:pt modelId="{1BB22FEC-95F9-4125-94BE-C453835BE76B}" type="pres">
      <dgm:prSet presAssocID="{47763603-93CB-4F95-992E-9584AD25FE28}" presName="circle1" presStyleLbl="node1" presStyleIdx="0" presStyleCnt="3" custScaleX="112921"/>
      <dgm:spPr/>
      <dgm:t>
        <a:bodyPr/>
        <a:lstStyle/>
        <a:p>
          <a:endParaRPr lang="en-GB"/>
        </a:p>
      </dgm:t>
    </dgm:pt>
    <dgm:pt modelId="{378C9A5A-4339-4C0D-A6BE-E3FD1274BFC0}" type="pres">
      <dgm:prSet presAssocID="{47763603-93CB-4F95-992E-9584AD25FE28}" presName="c1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D11421-28D8-4989-966F-6148EA3C6B4B}" type="pres">
      <dgm:prSet presAssocID="{47763603-93CB-4F95-992E-9584AD25FE28}" presName="comp2" presStyleCnt="0"/>
      <dgm:spPr/>
    </dgm:pt>
    <dgm:pt modelId="{B64F6AC8-D7E5-4ED2-9865-99B7BA70486C}" type="pres">
      <dgm:prSet presAssocID="{47763603-93CB-4F95-992E-9584AD25FE28}" presName="circle2" presStyleLbl="node1" presStyleIdx="1" presStyleCnt="3"/>
      <dgm:spPr/>
      <dgm:t>
        <a:bodyPr/>
        <a:lstStyle/>
        <a:p>
          <a:endParaRPr lang="en-GB"/>
        </a:p>
      </dgm:t>
    </dgm:pt>
    <dgm:pt modelId="{55FA567D-FCF7-45DD-BF70-CD8323302F3D}" type="pres">
      <dgm:prSet presAssocID="{47763603-93CB-4F95-992E-9584AD25FE28}" presName="c2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245DA13-51E2-4CEE-AA26-11324D5ECEF6}" type="pres">
      <dgm:prSet presAssocID="{47763603-93CB-4F95-992E-9584AD25FE28}" presName="comp3" presStyleCnt="0"/>
      <dgm:spPr/>
    </dgm:pt>
    <dgm:pt modelId="{77F602F8-6DB0-48E8-AF95-EB67739F62CB}" type="pres">
      <dgm:prSet presAssocID="{47763603-93CB-4F95-992E-9584AD25FE28}" presName="circle3" presStyleLbl="node1" presStyleIdx="2" presStyleCnt="3"/>
      <dgm:spPr/>
      <dgm:t>
        <a:bodyPr/>
        <a:lstStyle/>
        <a:p>
          <a:endParaRPr lang="en-GB"/>
        </a:p>
      </dgm:t>
    </dgm:pt>
    <dgm:pt modelId="{65202D20-639A-4C60-9A5C-627D7EC177CA}" type="pres">
      <dgm:prSet presAssocID="{47763603-93CB-4F95-992E-9584AD25FE28}" presName="c3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4D3184F-7910-4C81-A611-809CD38575E9}" type="presOf" srcId="{4F5C949F-C6D4-4122-ACF2-F322D7F27868}" destId="{1BB22FEC-95F9-4125-94BE-C453835BE76B}" srcOrd="0" destOrd="0" presId="urn:microsoft.com/office/officeart/2005/8/layout/venn2"/>
    <dgm:cxn modelId="{1D869C91-4758-4DA4-927C-5D50C27AE7FC}" type="presOf" srcId="{4F5C949F-C6D4-4122-ACF2-F322D7F27868}" destId="{378C9A5A-4339-4C0D-A6BE-E3FD1274BFC0}" srcOrd="1" destOrd="0" presId="urn:microsoft.com/office/officeart/2005/8/layout/venn2"/>
    <dgm:cxn modelId="{DA1006BD-D079-44E1-9DEA-ACDE8E46A363}" type="presOf" srcId="{F1A52574-4623-4A83-BAC6-2FD036B16E2C}" destId="{65202D20-639A-4C60-9A5C-627D7EC177CA}" srcOrd="1" destOrd="0" presId="urn:microsoft.com/office/officeart/2005/8/layout/venn2"/>
    <dgm:cxn modelId="{AA9BF09B-660D-48AA-9938-D2382E73FC97}" type="presOf" srcId="{E98A57ED-3267-402A-92CE-6CE4AAADD192}" destId="{B64F6AC8-D7E5-4ED2-9865-99B7BA70486C}" srcOrd="0" destOrd="0" presId="urn:microsoft.com/office/officeart/2005/8/layout/venn2"/>
    <dgm:cxn modelId="{BE5DA25A-668D-48A9-9B5E-0762F5DB9E54}" type="presOf" srcId="{E98A57ED-3267-402A-92CE-6CE4AAADD192}" destId="{55FA567D-FCF7-45DD-BF70-CD8323302F3D}" srcOrd="1" destOrd="0" presId="urn:microsoft.com/office/officeart/2005/8/layout/venn2"/>
    <dgm:cxn modelId="{56434424-AB61-4369-B9E7-EBE76979ECB3}" srcId="{47763603-93CB-4F95-992E-9584AD25FE28}" destId="{E98A57ED-3267-402A-92CE-6CE4AAADD192}" srcOrd="1" destOrd="0" parTransId="{E51F1411-105E-4B05-8B17-E7F7A7A746A4}" sibTransId="{5AFD10E4-30ED-4A82-88E9-A2AF4233A6E5}"/>
    <dgm:cxn modelId="{0E2AEF25-44CD-4057-8424-E1ADA0E9B2F1}" srcId="{47763603-93CB-4F95-992E-9584AD25FE28}" destId="{4F5C949F-C6D4-4122-ACF2-F322D7F27868}" srcOrd="0" destOrd="0" parTransId="{A56255AD-8D82-4AA3-B1B8-4503F40225CA}" sibTransId="{8024A473-AC16-4358-9B8A-A0E2F46021CB}"/>
    <dgm:cxn modelId="{50D5868A-AA08-4E52-92DE-901C342C9C4F}" srcId="{47763603-93CB-4F95-992E-9584AD25FE28}" destId="{F1A52574-4623-4A83-BAC6-2FD036B16E2C}" srcOrd="2" destOrd="0" parTransId="{3A545B4C-9689-4B23-ABC7-E02333A6F054}" sibTransId="{B995A79E-F364-4283-9DA8-2516439B37AB}"/>
    <dgm:cxn modelId="{AC5CCBC1-94B7-4411-AA91-543FE3714BA8}" type="presOf" srcId="{47763603-93CB-4F95-992E-9584AD25FE28}" destId="{6F7933F8-A85C-4070-862D-46BCB9E1A50A}" srcOrd="0" destOrd="0" presId="urn:microsoft.com/office/officeart/2005/8/layout/venn2"/>
    <dgm:cxn modelId="{B87FCD39-2FFA-4680-AEBE-241057CFE407}" type="presOf" srcId="{F1A52574-4623-4A83-BAC6-2FD036B16E2C}" destId="{77F602F8-6DB0-48E8-AF95-EB67739F62CB}" srcOrd="0" destOrd="0" presId="urn:microsoft.com/office/officeart/2005/8/layout/venn2"/>
    <dgm:cxn modelId="{A3AF904A-00C5-4A4E-BCBC-FF48ED97C6EC}" type="presParOf" srcId="{6F7933F8-A85C-4070-862D-46BCB9E1A50A}" destId="{6075A9E9-39D5-4F62-87D4-3D41554EF17A}" srcOrd="0" destOrd="0" presId="urn:microsoft.com/office/officeart/2005/8/layout/venn2"/>
    <dgm:cxn modelId="{E814BD46-1497-4736-B718-70DDCF300E59}" type="presParOf" srcId="{6075A9E9-39D5-4F62-87D4-3D41554EF17A}" destId="{1BB22FEC-95F9-4125-94BE-C453835BE76B}" srcOrd="0" destOrd="0" presId="urn:microsoft.com/office/officeart/2005/8/layout/venn2"/>
    <dgm:cxn modelId="{645B0510-E3F8-4230-AF67-99D1FC115A85}" type="presParOf" srcId="{6075A9E9-39D5-4F62-87D4-3D41554EF17A}" destId="{378C9A5A-4339-4C0D-A6BE-E3FD1274BFC0}" srcOrd="1" destOrd="0" presId="urn:microsoft.com/office/officeart/2005/8/layout/venn2"/>
    <dgm:cxn modelId="{6E3BC4E1-2D61-405A-9D18-05CF0805C990}" type="presParOf" srcId="{6F7933F8-A85C-4070-862D-46BCB9E1A50A}" destId="{C6D11421-28D8-4989-966F-6148EA3C6B4B}" srcOrd="1" destOrd="0" presId="urn:microsoft.com/office/officeart/2005/8/layout/venn2"/>
    <dgm:cxn modelId="{FE38E339-E43A-46A9-8E63-7232D52C5B66}" type="presParOf" srcId="{C6D11421-28D8-4989-966F-6148EA3C6B4B}" destId="{B64F6AC8-D7E5-4ED2-9865-99B7BA70486C}" srcOrd="0" destOrd="0" presId="urn:microsoft.com/office/officeart/2005/8/layout/venn2"/>
    <dgm:cxn modelId="{7366EA56-674D-4F7A-A164-0740495FB443}" type="presParOf" srcId="{C6D11421-28D8-4989-966F-6148EA3C6B4B}" destId="{55FA567D-FCF7-45DD-BF70-CD8323302F3D}" srcOrd="1" destOrd="0" presId="urn:microsoft.com/office/officeart/2005/8/layout/venn2"/>
    <dgm:cxn modelId="{FE9D5C2F-9F42-4D3D-8DB2-2406B36FFF70}" type="presParOf" srcId="{6F7933F8-A85C-4070-862D-46BCB9E1A50A}" destId="{B245DA13-51E2-4CEE-AA26-11324D5ECEF6}" srcOrd="2" destOrd="0" presId="urn:microsoft.com/office/officeart/2005/8/layout/venn2"/>
    <dgm:cxn modelId="{53771A6C-FEA2-464C-8CF3-29EDAD52C49E}" type="presParOf" srcId="{B245DA13-51E2-4CEE-AA26-11324D5ECEF6}" destId="{77F602F8-6DB0-48E8-AF95-EB67739F62CB}" srcOrd="0" destOrd="0" presId="urn:microsoft.com/office/officeart/2005/8/layout/venn2"/>
    <dgm:cxn modelId="{0ECCF467-FF94-4231-BFD9-524F10B244A7}" type="presParOf" srcId="{B245DA13-51E2-4CEE-AA26-11324D5ECEF6}" destId="{65202D20-639A-4C60-9A5C-627D7EC177CA}" srcOrd="1" destOrd="0" presId="urn:microsoft.com/office/officeart/2005/8/layout/venn2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03/11/2019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05C60C-1E5A-46C2-A66A-64AF1ACF3156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676F669-8439-4D19-85BD-66DAD230D8BE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370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0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03/11/2019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03/11/2019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03/11/2019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03/11/2019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03/11/2019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03/11/2019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03/11/2019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03/11/2019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03/11/2019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F69F4-A834-4DA4-AF03-FD14387EC300}" type="datetime1">
              <a:rPr lang="en-GB" smtClean="0"/>
              <a:pPr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63794" y="9103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xmlns="" val="2671716037"/>
      </p:ext>
    </p:extLst>
  </p:cSld>
  <p:clrMapOvr>
    <a:masterClrMapping/>
  </p:clrMapOvr>
  <p:transition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F69F4-A834-4DA4-AF03-FD14387EC300}" type="datetime1">
              <a:rPr lang="en-GB" smtClean="0"/>
              <a:pPr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63794" y="9103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xmlns="" val="3725248866"/>
      </p:ext>
    </p:extLst>
  </p:cSld>
  <p:clrMapOvr>
    <a:masterClrMapping/>
  </p:clrMapOvr>
  <p:transition>
    <p:dissolv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xmlns="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e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03/11/2019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87736A3C-719A-48E3-9AF6-F6A04F7FDA46}"/>
              </a:ext>
            </a:extLst>
          </p:cNvPr>
          <p:cNvPicPr/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74" r:id="rId14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youtube.com/watch?v=0RcMzUdXDRQ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tiff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get2test.net/index.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get2test.net/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Layout" Target="../diagrams/layout2.xml"/><Relationship Id="rId7" Type="http://schemas.openxmlformats.org/officeDocument/2006/relationships/hyperlink" Target="https://www.youtube.com/watch?v=YY6aVyQ-Sw0&amp;index=5&amp;list=PLBD1CD7D618B50521" TargetMode="Externa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BA99E7BF-5022-400B-A4A0-5E0D97A1F8F8}"/>
              </a:ext>
            </a:extLst>
          </p:cNvPr>
          <p:cNvSpPr/>
          <p:nvPr/>
        </p:nvSpPr>
        <p:spPr>
          <a:xfrm>
            <a:off x="2587680" y="2058719"/>
            <a:ext cx="4721789" cy="132343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4000" b="1" dirty="0">
                <a:solidFill>
                  <a:srgbClr val="FF0000"/>
                </a:solidFill>
              </a:rPr>
              <a:t>What you bring to Entrepreneurship</a:t>
            </a:r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DBCF296B-BB79-4206-A198-2F41806854BB}"/>
              </a:ext>
            </a:extLst>
          </p:cNvPr>
          <p:cNvSpPr/>
          <p:nvPr/>
        </p:nvSpPr>
        <p:spPr>
          <a:xfrm>
            <a:off x="2587679" y="3636192"/>
            <a:ext cx="4721789" cy="58477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</a:rPr>
              <a:t>Session 1</a:t>
            </a: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2B04BCD5-A62B-4FD2-884E-FF5F62D1504C}"/>
              </a:ext>
            </a:extLst>
          </p:cNvPr>
          <p:cNvSpPr/>
          <p:nvPr/>
        </p:nvSpPr>
        <p:spPr>
          <a:xfrm>
            <a:off x="2012837" y="748613"/>
            <a:ext cx="6152209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 smtClean="0">
                <a:solidFill>
                  <a:srgbClr val="FFFF00"/>
                </a:solidFill>
              </a:rPr>
              <a:t>BMSW 4006</a:t>
            </a:r>
            <a:r>
              <a:rPr lang="en-GB" sz="3200" b="1" dirty="0">
                <a:solidFill>
                  <a:srgbClr val="FFFF00"/>
                </a:solidFill>
              </a:rPr>
              <a:t>: Managing Enterprise in the 21st Century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1666246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72608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2400" b="1" dirty="0"/>
              <a:t> </a:t>
            </a:r>
            <a:r>
              <a:rPr lang="en-GB" sz="2400" b="1" dirty="0" smtClean="0"/>
              <a:t>  Introduction</a:t>
            </a:r>
          </a:p>
          <a:p>
            <a:pPr>
              <a:buNone/>
            </a:pPr>
            <a:endParaRPr lang="en-GB" sz="2400" dirty="0"/>
          </a:p>
          <a:p>
            <a:pPr lvl="2">
              <a:buFont typeface="Wingdings" pitchFamily="2" charset="2"/>
              <a:buChar char="§"/>
            </a:pPr>
            <a:r>
              <a:rPr lang="en-GB" dirty="0" smtClean="0"/>
              <a:t>Module expectations</a:t>
            </a:r>
          </a:p>
          <a:p>
            <a:pPr lvl="2">
              <a:buFont typeface="Wingdings" pitchFamily="2" charset="2"/>
              <a:buChar char="§"/>
            </a:pPr>
            <a:r>
              <a:rPr lang="en-GB" dirty="0" smtClean="0"/>
              <a:t>Assessment</a:t>
            </a:r>
          </a:p>
          <a:p>
            <a:pPr lvl="2">
              <a:buFont typeface="Wingdings" pitchFamily="2" charset="2"/>
              <a:buChar char="§"/>
            </a:pPr>
            <a:r>
              <a:rPr lang="en-GB" dirty="0" smtClean="0"/>
              <a:t>Submission deadlines.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435280" cy="518457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 smtClean="0">
                <a:solidFill>
                  <a:srgbClr val="007DC3"/>
                </a:solidFill>
              </a:rPr>
              <a:t>                     Learning Outcomes</a:t>
            </a:r>
            <a:endParaRPr lang="en-US" altLang="en-US" dirty="0" smtClean="0"/>
          </a:p>
          <a:p>
            <a:pPr>
              <a:buFont typeface="Wingdings" pitchFamily="2" charset="2"/>
              <a:buChar char="v"/>
            </a:pPr>
            <a:r>
              <a:rPr lang="en-US" altLang="en-US" dirty="0" smtClean="0"/>
              <a:t>Define </a:t>
            </a:r>
            <a:r>
              <a:rPr lang="en-GB" dirty="0" smtClean="0"/>
              <a:t> entrepreneurship </a:t>
            </a:r>
          </a:p>
          <a:p>
            <a:pPr>
              <a:buFont typeface="Wingdings" pitchFamily="2" charset="2"/>
              <a:buChar char="v"/>
            </a:pPr>
            <a:endParaRPr lang="en-GB" dirty="0" smtClean="0"/>
          </a:p>
          <a:p>
            <a:pPr>
              <a:buFont typeface="Wingdings" pitchFamily="2" charset="2"/>
              <a:buChar char="v"/>
            </a:pPr>
            <a:r>
              <a:rPr lang="en-GB" dirty="0" smtClean="0"/>
              <a:t>Understand entrepreneurial activities</a:t>
            </a:r>
          </a:p>
          <a:p>
            <a:pPr>
              <a:buNone/>
            </a:pPr>
            <a:endParaRPr lang="en-GB" dirty="0" smtClean="0"/>
          </a:p>
          <a:p>
            <a:pPr>
              <a:buFont typeface="Wingdings" pitchFamily="2" charset="2"/>
              <a:buChar char="v"/>
            </a:pPr>
            <a:r>
              <a:rPr lang="en-GB" dirty="0" smtClean="0"/>
              <a:t>Understand your motivations for wanting to start your own business</a:t>
            </a:r>
          </a:p>
          <a:p>
            <a:pPr>
              <a:lnSpc>
                <a:spcPts val="2200"/>
              </a:lnSpc>
              <a:spcAft>
                <a:spcPts val="600"/>
              </a:spcAft>
              <a:buNone/>
            </a:pPr>
            <a:endParaRPr lang="en-US" altLang="en-US" dirty="0" smtClean="0"/>
          </a:p>
          <a:p>
            <a:pPr>
              <a:lnSpc>
                <a:spcPts val="22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altLang="en-US" dirty="0" smtClean="0"/>
              <a:t>    Identify the different types of  entrepreneurs.</a:t>
            </a:r>
          </a:p>
          <a:p>
            <a:pPr>
              <a:lnSpc>
                <a:spcPts val="2200"/>
              </a:lnSpc>
              <a:spcAft>
                <a:spcPts val="600"/>
              </a:spcAft>
              <a:buFont typeface="Wingdings" pitchFamily="2" charset="2"/>
              <a:buChar char="v"/>
            </a:pPr>
            <a:endParaRPr lang="en-US" altLang="en-US" dirty="0" smtClean="0"/>
          </a:p>
          <a:p>
            <a:pPr>
              <a:lnSpc>
                <a:spcPts val="22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GB" dirty="0" smtClean="0"/>
              <a:t>  Determine the characteristics of successful  </a:t>
            </a:r>
            <a:br>
              <a:rPr lang="en-GB" dirty="0" smtClean="0"/>
            </a:br>
            <a:r>
              <a:rPr lang="en-GB" dirty="0" smtClean="0"/>
              <a:t>     entrepreneurs</a:t>
            </a:r>
            <a:endParaRPr lang="en-US" altLang="en-US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112568"/>
          </a:xfrm>
        </p:spPr>
        <p:txBody>
          <a:bodyPr>
            <a:normAutofit fontScale="85000" lnSpcReduction="10000"/>
          </a:bodyPr>
          <a:lstStyle/>
          <a:p>
            <a:pPr>
              <a:spcAft>
                <a:spcPts val="1200"/>
              </a:spcAft>
              <a:buNone/>
            </a:pPr>
            <a:endParaRPr lang="en-US" altLang="en-US" dirty="0" smtClean="0">
              <a:latin typeface="+mn-lt"/>
            </a:endParaRPr>
          </a:p>
          <a:p>
            <a:pPr>
              <a:spcAft>
                <a:spcPts val="1200"/>
              </a:spcAft>
              <a:buNone/>
            </a:pPr>
            <a:r>
              <a:rPr lang="en-US" altLang="en-US" dirty="0"/>
              <a:t> </a:t>
            </a:r>
            <a:r>
              <a:rPr lang="en-US" altLang="en-US" dirty="0" smtClean="0"/>
              <a:t>          </a:t>
            </a:r>
            <a:r>
              <a:rPr lang="en-US" altLang="en-US" b="1" dirty="0" smtClean="0">
                <a:latin typeface="+mn-lt"/>
              </a:rPr>
              <a:t>Who is an entrepreneur</a:t>
            </a:r>
          </a:p>
          <a:p>
            <a:pPr>
              <a:spcAft>
                <a:spcPts val="1200"/>
              </a:spcAft>
              <a:buFontTx/>
              <a:buChar char="•"/>
            </a:pPr>
            <a:r>
              <a:rPr lang="en-US" altLang="en-US" dirty="0" smtClean="0">
                <a:latin typeface="+mn-lt"/>
              </a:rPr>
              <a:t>An </a:t>
            </a:r>
            <a:r>
              <a:rPr lang="en-US" altLang="en-US" b="1" i="1" dirty="0" smtClean="0">
                <a:solidFill>
                  <a:schemeClr val="accent2"/>
                </a:solidFill>
                <a:latin typeface="+mn-lt"/>
              </a:rPr>
              <a:t>entrepreneur</a:t>
            </a:r>
            <a:r>
              <a:rPr lang="en-US" altLang="en-US" dirty="0" smtClean="0">
                <a:latin typeface="+mn-lt"/>
              </a:rPr>
              <a:t> is a person who seeks a profitable opportunity and takes the necessary risks to set up and operate a business.</a:t>
            </a:r>
          </a:p>
          <a:p>
            <a:pPr>
              <a:spcAft>
                <a:spcPts val="1200"/>
              </a:spcAft>
              <a:buFontTx/>
              <a:buChar char="•"/>
            </a:pPr>
            <a:r>
              <a:rPr lang="en-US" altLang="en-US" dirty="0" smtClean="0">
                <a:latin typeface="+mn-lt"/>
              </a:rPr>
              <a:t>Differ from many small-business owners in their strong desire to </a:t>
            </a:r>
            <a:r>
              <a:rPr lang="en-US" altLang="en-US" b="1" i="1" dirty="0" smtClean="0">
                <a:solidFill>
                  <a:schemeClr val="accent2"/>
                </a:solidFill>
                <a:latin typeface="+mn-lt"/>
              </a:rPr>
              <a:t>make their business grow</a:t>
            </a:r>
            <a:r>
              <a:rPr lang="en-US" altLang="en-US" dirty="0" smtClean="0">
                <a:latin typeface="+mn-lt"/>
              </a:rPr>
              <a:t>.</a:t>
            </a:r>
          </a:p>
          <a:p>
            <a:pPr>
              <a:spcAft>
                <a:spcPts val="1200"/>
              </a:spcAft>
              <a:buFontTx/>
              <a:buChar char="•"/>
            </a:pPr>
            <a:r>
              <a:rPr lang="en-US" altLang="en-US" dirty="0" smtClean="0">
                <a:latin typeface="+mn-lt"/>
              </a:rPr>
              <a:t>Differ from managers through their </a:t>
            </a:r>
            <a:r>
              <a:rPr lang="en-US" altLang="en-US" b="1" i="1" dirty="0" smtClean="0">
                <a:solidFill>
                  <a:schemeClr val="accent2"/>
                </a:solidFill>
                <a:latin typeface="+mn-lt"/>
              </a:rPr>
              <a:t>overriding responsibility</a:t>
            </a:r>
            <a:r>
              <a:rPr lang="en-US" altLang="en-US" dirty="0" smtClean="0">
                <a:latin typeface="+mn-lt"/>
              </a:rPr>
              <a:t> to use the resources of the organization to accomplish their goals.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435280" cy="4968552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US" dirty="0" smtClean="0"/>
              <a:t>                        </a:t>
            </a:r>
            <a:r>
              <a:rPr lang="en-US" b="1" dirty="0" smtClean="0"/>
              <a:t>Entrepreneurship</a:t>
            </a:r>
          </a:p>
          <a:p>
            <a:endParaRPr lang="en-US" dirty="0"/>
          </a:p>
          <a:p>
            <a:r>
              <a:rPr lang="en-US" dirty="0" smtClean="0"/>
              <a:t> </a:t>
            </a:r>
            <a:r>
              <a:rPr lang="en-US" dirty="0" smtClean="0">
                <a:latin typeface="+mn-lt"/>
              </a:rPr>
              <a:t>Entrepreneurship is the transformation of products </a:t>
            </a:r>
            <a:r>
              <a:rPr lang="en-US" dirty="0"/>
              <a:t> </a:t>
            </a:r>
            <a:r>
              <a:rPr lang="en-US" dirty="0" smtClean="0">
                <a:latin typeface="+mn-lt"/>
              </a:rPr>
              <a:t>or services into value generating sustainable </a:t>
            </a:r>
            <a:r>
              <a:rPr lang="en-US" dirty="0"/>
              <a:t> </a:t>
            </a:r>
            <a:r>
              <a:rPr lang="en-US" dirty="0" smtClean="0">
                <a:latin typeface="+mn-lt"/>
              </a:rPr>
              <a:t>enterprises.  </a:t>
            </a:r>
          </a:p>
          <a:p>
            <a:endParaRPr lang="en-US" dirty="0" smtClean="0">
              <a:latin typeface="+mn-lt"/>
            </a:endParaRPr>
          </a:p>
          <a:p>
            <a:r>
              <a:rPr lang="en-US" dirty="0" smtClean="0">
                <a:latin typeface="+mn-lt"/>
              </a:rPr>
              <a:t>    An enterprise is  any entity either new or </a:t>
            </a:r>
            <a:br>
              <a:rPr lang="en-US" dirty="0" smtClean="0">
                <a:latin typeface="+mn-lt"/>
              </a:rPr>
            </a:br>
            <a:r>
              <a:rPr lang="en-US" dirty="0" smtClean="0">
                <a:latin typeface="+mn-lt"/>
              </a:rPr>
              <a:t>     existing that provides new products or services </a:t>
            </a:r>
            <a:br>
              <a:rPr lang="en-US" dirty="0" smtClean="0">
                <a:latin typeface="+mn-lt"/>
              </a:rPr>
            </a:br>
            <a:r>
              <a:rPr lang="en-US" dirty="0" smtClean="0">
                <a:latin typeface="+mn-lt"/>
              </a:rPr>
              <a:t>     or develops and uses new methods in producing </a:t>
            </a:r>
            <a:br>
              <a:rPr lang="en-US" dirty="0" smtClean="0">
                <a:latin typeface="+mn-lt"/>
              </a:rPr>
            </a:br>
            <a:r>
              <a:rPr lang="en-US" dirty="0" smtClean="0">
                <a:latin typeface="+mn-lt"/>
              </a:rPr>
              <a:t>     or developing goods and services at affordable </a:t>
            </a:r>
            <a:br>
              <a:rPr lang="en-US" dirty="0" smtClean="0">
                <a:latin typeface="+mn-lt"/>
              </a:rPr>
            </a:br>
            <a:r>
              <a:rPr lang="en-US" dirty="0" smtClean="0">
                <a:latin typeface="+mn-lt"/>
              </a:rPr>
              <a:t>      prices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040561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   </a:t>
            </a:r>
            <a:r>
              <a:rPr lang="en-GB" b="1" dirty="0" smtClean="0"/>
              <a:t>Understanding  entrepreneurial activities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 smtClean="0"/>
              <a:t>The </a:t>
            </a:r>
            <a:r>
              <a:rPr lang="en-GB" sz="2000" dirty="0"/>
              <a:t>entrepreneurs’ activities occur within a business context, which includes industry structures, competition, and national economic </a:t>
            </a:r>
            <a:r>
              <a:rPr lang="en-GB" sz="2000" dirty="0" smtClean="0"/>
              <a:t>structures.</a:t>
            </a:r>
          </a:p>
          <a:p>
            <a:pPr>
              <a:buFont typeface="Wingdings" pitchFamily="2" charset="2"/>
              <a:buChar char="v"/>
            </a:pPr>
            <a:endParaRPr lang="en-GB" sz="2000" dirty="0"/>
          </a:p>
          <a:p>
            <a:pPr fontAlgn="auto">
              <a:buFont typeface="Wingdings" pitchFamily="2" charset="2"/>
              <a:buChar char="v"/>
            </a:pPr>
            <a:r>
              <a:rPr lang="en-GB" sz="2000" dirty="0"/>
              <a:t>This business context is impacted in turn by wider environmental considerations, which include the economic, political, legal, social, cultural, social, and natural settings. </a:t>
            </a:r>
          </a:p>
          <a:p>
            <a:pPr fontAlgn="auto">
              <a:buNone/>
            </a:pPr>
            <a:r>
              <a:rPr lang="en-GB" sz="2000" dirty="0"/>
              <a:t> 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/>
              <a:t>In undertaking such entrepreneurial activities, the entrepreneur is endeavouring to create value.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648"/>
            <a:ext cx="8507288" cy="532859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b="1" dirty="0" smtClean="0"/>
              <a:t>        </a:t>
            </a:r>
            <a:r>
              <a:rPr lang="en-GB" sz="2000" b="1" dirty="0" smtClean="0"/>
              <a:t>Four key entrepreneurial activities</a:t>
            </a:r>
            <a:br>
              <a:rPr lang="en-GB" sz="2000" b="1" dirty="0" smtClean="0"/>
            </a:br>
            <a:r>
              <a:rPr lang="en-GB" sz="2000" b="1" dirty="0"/>
              <a:t>a) Enterprising Human </a:t>
            </a:r>
            <a:r>
              <a:rPr lang="en-GB" sz="2000" b="1" dirty="0" smtClean="0"/>
              <a:t>Activity </a:t>
            </a:r>
          </a:p>
          <a:p>
            <a:pPr fontAlgn="auto"/>
            <a:r>
              <a:rPr lang="en-GB" sz="2000" dirty="0"/>
              <a:t>The entrepreneur “cannot evade the law of the market.  He can succeed only by best serving the consumers.  His profit depends on the approval of his conduct by the consumers.”  </a:t>
            </a:r>
          </a:p>
          <a:p>
            <a:pPr fontAlgn="auto">
              <a:buNone/>
            </a:pPr>
            <a:r>
              <a:rPr lang="en-GB" sz="2000" dirty="0"/>
              <a:t> </a:t>
            </a:r>
          </a:p>
          <a:p>
            <a:pPr fontAlgn="auto"/>
            <a:r>
              <a:rPr lang="en-GB" sz="2000" dirty="0"/>
              <a:t>  Understanding the organising process is one of the necessary elements of entrepreneurship: “Entrepreneurs create new organizations through a dynamic process that involves such activities as obtaining equipment, establishing production processes, attracting employees and setting up legal entities” </a:t>
            </a:r>
            <a:endParaRPr lang="en-GB" sz="2000" dirty="0" smtClean="0"/>
          </a:p>
          <a:p>
            <a:pPr>
              <a:buNone/>
            </a:pPr>
            <a:r>
              <a:rPr lang="en-GB" sz="2000" b="1" dirty="0"/>
              <a:t>b) Leveraging Creativity, Innovation and/or </a:t>
            </a:r>
            <a:r>
              <a:rPr lang="en-GB" sz="2000" b="1" dirty="0" smtClean="0"/>
              <a:t>Opportunity</a:t>
            </a:r>
          </a:p>
          <a:p>
            <a:r>
              <a:rPr lang="en-GB" sz="2000" dirty="0"/>
              <a:t>T</a:t>
            </a:r>
            <a:r>
              <a:rPr lang="en-GB" sz="2000" dirty="0" smtClean="0"/>
              <a:t>o </a:t>
            </a:r>
            <a:r>
              <a:rPr lang="en-GB" sz="2000" dirty="0"/>
              <a:t>organise the human activities, the analysis now explores the nature of entrepreneurial activities, organising the analysis according to resources, capabilities and </a:t>
            </a:r>
            <a:r>
              <a:rPr lang="en-GB" sz="2000" dirty="0" smtClean="0"/>
              <a:t>markets</a:t>
            </a:r>
          </a:p>
          <a:p>
            <a:pPr fontAlgn="auto"/>
            <a:r>
              <a:rPr lang="en-GB" sz="2000" dirty="0"/>
              <a:t>Changes in these resources can have dramatic implications for firm performance, with changes in these resources typically resulting </a:t>
            </a:r>
            <a:r>
              <a:rPr lang="en-GB" sz="2000" dirty="0" smtClean="0"/>
              <a:t>from creative </a:t>
            </a:r>
            <a:r>
              <a:rPr lang="en-GB" sz="2000" dirty="0"/>
              <a:t>inventions or </a:t>
            </a:r>
            <a:r>
              <a:rPr lang="en-GB" sz="2000" dirty="0" smtClean="0"/>
              <a:t>discovery. </a:t>
            </a:r>
            <a:endParaRPr lang="en-GB" sz="2000" dirty="0"/>
          </a:p>
          <a:p>
            <a:pPr fontAlgn="auto"/>
            <a:endParaRPr lang="en-GB" sz="1900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648"/>
            <a:ext cx="8435280" cy="633670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sz="2000" b="1" dirty="0" smtClean="0"/>
              <a:t>  C) </a:t>
            </a:r>
            <a:r>
              <a:rPr lang="en-GB" sz="2600" b="1" dirty="0" smtClean="0"/>
              <a:t>Operating </a:t>
            </a:r>
            <a:r>
              <a:rPr lang="en-GB" sz="2600" b="1" dirty="0"/>
              <a:t>in Changing &amp; Uncertain Environment </a:t>
            </a:r>
            <a:endParaRPr lang="en-GB" sz="2600" b="1" dirty="0" smtClean="0"/>
          </a:p>
          <a:p>
            <a:pPr fontAlgn="auto"/>
            <a:r>
              <a:rPr lang="en-GB" sz="2600" dirty="0"/>
              <a:t>Cultural </a:t>
            </a:r>
            <a:r>
              <a:rPr lang="en-GB" sz="2600" dirty="0" smtClean="0"/>
              <a:t>impacts</a:t>
            </a:r>
            <a:r>
              <a:rPr lang="en-GB" sz="2600" dirty="0"/>
              <a:t> </a:t>
            </a:r>
            <a:r>
              <a:rPr lang="en-GB" sz="2600" dirty="0" smtClean="0"/>
              <a:t> are </a:t>
            </a:r>
            <a:r>
              <a:rPr lang="en-GB" sz="2600" dirty="0"/>
              <a:t> </a:t>
            </a:r>
            <a:r>
              <a:rPr lang="en-GB" sz="2600" dirty="0" smtClean="0"/>
              <a:t>key consideration of </a:t>
            </a:r>
            <a:r>
              <a:rPr lang="en-GB" sz="2600" dirty="0"/>
              <a:t>the entire environment affecting entrepreneurial activity.  </a:t>
            </a:r>
            <a:endParaRPr lang="en-GB" sz="2600" dirty="0" smtClean="0"/>
          </a:p>
          <a:p>
            <a:pPr fontAlgn="auto"/>
            <a:r>
              <a:rPr lang="en-GB" sz="2600" dirty="0" smtClean="0"/>
              <a:t>These </a:t>
            </a:r>
            <a:r>
              <a:rPr lang="en-GB" sz="2600" dirty="0"/>
              <a:t>wider environmental impacts include the natural, social and cultural environments.  </a:t>
            </a:r>
            <a:endParaRPr lang="en-GB" sz="2600" dirty="0" smtClean="0"/>
          </a:p>
          <a:p>
            <a:pPr fontAlgn="auto"/>
            <a:r>
              <a:rPr lang="en-GB" sz="2600" dirty="0" smtClean="0"/>
              <a:t>One </a:t>
            </a:r>
            <a:r>
              <a:rPr lang="en-GB" sz="2600" dirty="0"/>
              <a:t>popular framework for analysing these impacts is the PESTLE </a:t>
            </a:r>
            <a:r>
              <a:rPr lang="en-GB" sz="2600" dirty="0" smtClean="0"/>
              <a:t>framework. </a:t>
            </a:r>
            <a:r>
              <a:rPr lang="en-GB" sz="2600" dirty="0"/>
              <a:t>These environmental impacts are typically outside the control of the entrepreneur, and outside the control of the particular industry participants.  </a:t>
            </a:r>
          </a:p>
          <a:p>
            <a:pPr fontAlgn="auto"/>
            <a:r>
              <a:rPr lang="en-GB" sz="2600" dirty="0"/>
              <a:t>B</a:t>
            </a:r>
            <a:r>
              <a:rPr lang="en-GB" sz="2600" dirty="0" smtClean="0"/>
              <a:t>usiness environmental  factors such as  </a:t>
            </a:r>
            <a:r>
              <a:rPr lang="en-GB" sz="2600" dirty="0"/>
              <a:t>industry structures, impacted by bargaining power, threats and competitive </a:t>
            </a:r>
            <a:r>
              <a:rPr lang="en-GB" sz="2600" dirty="0" smtClean="0"/>
              <a:t>rivalry can impact entrepreneurial activity</a:t>
            </a:r>
            <a:r>
              <a:rPr lang="en-GB" sz="2600" dirty="0"/>
              <a:t>.</a:t>
            </a:r>
            <a:r>
              <a:rPr lang="en-GB" sz="2600" dirty="0" smtClean="0"/>
              <a:t> </a:t>
            </a:r>
          </a:p>
          <a:p>
            <a:pPr fontAlgn="auto">
              <a:buNone/>
            </a:pPr>
            <a:endParaRPr lang="en-GB" sz="2600" dirty="0"/>
          </a:p>
          <a:p>
            <a:pPr>
              <a:buNone/>
            </a:pPr>
            <a:r>
              <a:rPr lang="en-GB" sz="2600" b="1" dirty="0"/>
              <a:t>d) The Creation of Value </a:t>
            </a:r>
            <a:endParaRPr lang="en-GB" sz="2600" b="1" dirty="0" smtClean="0"/>
          </a:p>
          <a:p>
            <a:pPr fontAlgn="auto"/>
            <a:r>
              <a:rPr lang="en-GB" sz="2600" dirty="0" smtClean="0"/>
              <a:t>At </a:t>
            </a:r>
            <a:r>
              <a:rPr lang="en-GB" sz="2600" dirty="0"/>
              <a:t>the firm and national levels, value can include economic, social or cultural significance.  </a:t>
            </a:r>
          </a:p>
          <a:p>
            <a:pPr fontAlgn="auto">
              <a:buNone/>
            </a:pPr>
            <a:r>
              <a:rPr lang="en-GB" sz="2600" dirty="0"/>
              <a:t> </a:t>
            </a:r>
          </a:p>
          <a:p>
            <a:pPr fontAlgn="auto"/>
            <a:r>
              <a:rPr lang="en-GB" sz="2600" dirty="0"/>
              <a:t>A</a:t>
            </a:r>
            <a:r>
              <a:rPr lang="en-GB" sz="2600" dirty="0" smtClean="0"/>
              <a:t>n </a:t>
            </a:r>
            <a:r>
              <a:rPr lang="en-GB" sz="2600" dirty="0"/>
              <a:t>entrepreneurial undertaking can create social value such as personal relationships, poverty reduction, and enhancement of job satisfaction or the creation of better </a:t>
            </a:r>
            <a:r>
              <a:rPr lang="en-GB" sz="2600" dirty="0" smtClean="0"/>
              <a:t>jobs</a:t>
            </a:r>
            <a:r>
              <a:rPr lang="en-GB" sz="2600" dirty="0"/>
              <a:t> </a:t>
            </a:r>
            <a:r>
              <a:rPr lang="en-GB" sz="2600" dirty="0" smtClean="0"/>
              <a:t>and  </a:t>
            </a:r>
            <a:endParaRPr lang="en-GB" sz="2600" dirty="0"/>
          </a:p>
          <a:p>
            <a:pPr fontAlgn="auto"/>
            <a:r>
              <a:rPr lang="en-GB" sz="2600" dirty="0" smtClean="0"/>
              <a:t> Cultural </a:t>
            </a:r>
            <a:r>
              <a:rPr lang="en-GB" sz="2600" dirty="0"/>
              <a:t>value, which relates to the development of creative or cultural capital. </a:t>
            </a:r>
          </a:p>
          <a:p>
            <a:pPr>
              <a:buNone/>
            </a:pPr>
            <a:endParaRPr lang="en-GB" sz="2400" dirty="0"/>
          </a:p>
          <a:p>
            <a:pPr fontAlgn="auto">
              <a:buNone/>
            </a:pPr>
            <a:r>
              <a:rPr lang="en-GB" sz="2400" dirty="0"/>
              <a:t> </a:t>
            </a:r>
          </a:p>
          <a:p>
            <a:pPr>
              <a:buNone/>
            </a:pPr>
            <a:endParaRPr lang="en-GB" sz="2000" b="1" dirty="0" smtClean="0"/>
          </a:p>
          <a:p>
            <a:endParaRPr lang="en-GB" sz="20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667" name="Rectangle 3"/>
          <p:cNvSpPr>
            <a:spLocks noGrp="1" noChangeArrowheads="1"/>
          </p:cNvSpPr>
          <p:nvPr>
            <p:ph idx="1"/>
          </p:nvPr>
        </p:nvSpPr>
        <p:spPr>
          <a:xfrm>
            <a:off x="575556" y="908720"/>
            <a:ext cx="7992888" cy="4752528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altLang="en-US" baseline="-25000" dirty="0">
                <a:solidFill>
                  <a:srgbClr val="007DC3"/>
                </a:solidFill>
              </a:rPr>
              <a:t>Technology 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baseline="-25000" dirty="0">
                <a:solidFill>
                  <a:schemeClr val="bg1">
                    <a:lumMod val="50000"/>
                  </a:schemeClr>
                </a:solidFill>
              </a:rPr>
              <a:t>A shift from industrial to knowledge-based economies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baseline="-25000" dirty="0">
                <a:solidFill>
                  <a:schemeClr val="bg1">
                    <a:lumMod val="50000"/>
                  </a:schemeClr>
                </a:solidFill>
              </a:rPr>
              <a:t>Global connectivity &amp; communication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baseline="-25000" dirty="0">
                <a:solidFill>
                  <a:schemeClr val="bg1">
                    <a:lumMod val="50000"/>
                  </a:schemeClr>
                </a:solidFill>
              </a:rPr>
              <a:t>Deconstruction of value chains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baseline="-25000" dirty="0">
                <a:solidFill>
                  <a:schemeClr val="bg1">
                    <a:lumMod val="50000"/>
                  </a:schemeClr>
                </a:solidFill>
              </a:rPr>
              <a:t>Decreasing fixed costs in some industries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baseline="-25000" dirty="0">
                <a:solidFill>
                  <a:schemeClr val="bg1">
                    <a:lumMod val="50000"/>
                  </a:schemeClr>
                </a:solidFill>
              </a:rPr>
              <a:t>Increasing complexity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altLang="en-US" baseline="-25000" dirty="0">
                <a:solidFill>
                  <a:srgbClr val="007DC3"/>
                </a:solidFill>
              </a:rPr>
              <a:t>Increased competition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baseline="-25000" dirty="0">
                <a:solidFill>
                  <a:schemeClr val="bg1">
                    <a:lumMod val="50000"/>
                  </a:schemeClr>
                </a:solidFill>
              </a:rPr>
              <a:t>Global competition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baseline="-25000" dirty="0">
                <a:solidFill>
                  <a:schemeClr val="bg1">
                    <a:lumMod val="50000"/>
                  </a:schemeClr>
                </a:solidFill>
              </a:rPr>
              <a:t>Moving from economies of scale to economies of scope &amp; market niches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altLang="en-US" baseline="-25000" dirty="0">
                <a:solidFill>
                  <a:srgbClr val="007DC3"/>
                </a:solidFill>
              </a:rPr>
              <a:t>Social trends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baseline="-25000" dirty="0">
                <a:solidFill>
                  <a:schemeClr val="bg1">
                    <a:lumMod val="50000"/>
                  </a:schemeClr>
                </a:solidFill>
              </a:rPr>
              <a:t>Entrepreneurship as a lifestyle choice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baseline="-25000" dirty="0">
                <a:solidFill>
                  <a:schemeClr val="bg1">
                    <a:lumMod val="50000"/>
                  </a:schemeClr>
                </a:solidFill>
              </a:rPr>
              <a:t>Greater accountability (CSR)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E8696-1FA9-4DB6-A72F-C4E5ABC90B8D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21196" y="101728"/>
            <a:ext cx="8301608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DC3"/>
                </a:solidFill>
                <a:effectLst/>
              </a:rPr>
              <a:t>Causes of change</a:t>
            </a:r>
          </a:p>
        </p:txBody>
      </p:sp>
    </p:spTree>
    <p:extLst>
      <p:ext uri="{BB962C8B-B14F-4D97-AF65-F5344CB8AC3E}">
        <p14:creationId xmlns:p14="http://schemas.microsoft.com/office/powerpoint/2010/main" xmlns="" val="424496549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9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69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69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696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696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696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696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3696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696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3696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3696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36966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966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01924" y="1203190"/>
            <a:ext cx="7560840" cy="4451619"/>
          </a:xfrm>
        </p:spPr>
        <p:txBody>
          <a:bodyPr>
            <a:noAutofit/>
          </a:bodyPr>
          <a:lstStyle/>
          <a:p>
            <a:pPr marL="0" indent="0">
              <a:buClr>
                <a:schemeClr val="tx2"/>
              </a:buClr>
              <a:buNone/>
            </a:pPr>
            <a:r>
              <a:rPr lang="en-GB" sz="2800" dirty="0">
                <a:solidFill>
                  <a:srgbClr val="007DC3"/>
                </a:solidFill>
              </a:rPr>
              <a:t>Social entrepreneur</a:t>
            </a:r>
          </a:p>
          <a:p>
            <a:pPr marL="0" indent="0"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None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An entrepreneur working in an enterprise with a social purpose (a social enterprise)</a:t>
            </a:r>
          </a:p>
          <a:p>
            <a:pPr marL="0" indent="0">
              <a:spcBef>
                <a:spcPts val="1200"/>
              </a:spcBef>
              <a:buClr>
                <a:schemeClr val="tx2"/>
              </a:buClr>
              <a:buNone/>
            </a:pPr>
            <a:r>
              <a:rPr lang="en-GB" sz="2800" dirty="0">
                <a:solidFill>
                  <a:srgbClr val="007DC3"/>
                </a:solidFill>
              </a:rPr>
              <a:t>Civic entrepreneur</a:t>
            </a:r>
          </a:p>
          <a:p>
            <a:pPr marL="0" indent="0"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None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An entrepreneur in a civic organization</a:t>
            </a: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</a:pPr>
            <a:r>
              <a:rPr lang="en-GB" sz="2800" dirty="0" err="1">
                <a:solidFill>
                  <a:srgbClr val="007DC3"/>
                </a:solidFill>
              </a:rPr>
              <a:t>Intrapreneur</a:t>
            </a:r>
            <a:endParaRPr lang="en-GB" sz="2800" dirty="0">
              <a:solidFill>
                <a:srgbClr val="007DC3"/>
              </a:solidFill>
            </a:endParaRPr>
          </a:p>
          <a:p>
            <a:pPr marL="0" indent="0"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None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An entrepreneur working for another commercial organization where the profits go to the organization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205310"/>
            <a:ext cx="8229600" cy="8081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3600" dirty="0">
                <a:solidFill>
                  <a:srgbClr val="007DC3"/>
                </a:solidFill>
                <a:effectLst/>
              </a:rPr>
              <a:t>Other types of entrepreneurs</a:t>
            </a:r>
          </a:p>
        </p:txBody>
      </p:sp>
    </p:spTree>
    <p:extLst>
      <p:ext uri="{BB962C8B-B14F-4D97-AF65-F5344CB8AC3E}">
        <p14:creationId xmlns:p14="http://schemas.microsoft.com/office/powerpoint/2010/main" xmlns="" val="3068028113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205626" y="1232756"/>
            <a:ext cx="6732748" cy="4392488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None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They have:</a:t>
            </a:r>
          </a:p>
          <a:p>
            <a:pPr>
              <a:spcBef>
                <a:spcPts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Good ideas &amp; you don’t</a:t>
            </a:r>
          </a:p>
          <a:p>
            <a:pPr>
              <a:spcBef>
                <a:spcPts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Money &amp; you don’t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None/>
            </a:pP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Clr>
                <a:schemeClr val="tx2"/>
              </a:buClr>
              <a:buNone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They are:</a:t>
            </a:r>
          </a:p>
          <a:p>
            <a:pPr>
              <a:spcBef>
                <a:spcPts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Visionary</a:t>
            </a:r>
          </a:p>
          <a:p>
            <a:pPr>
              <a:spcBef>
                <a:spcPts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Risk takers</a:t>
            </a:r>
          </a:p>
          <a:p>
            <a:pPr>
              <a:spcBef>
                <a:spcPts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Extraordinary forecasters</a:t>
            </a:r>
          </a:p>
          <a:p>
            <a:pPr>
              <a:spcBef>
                <a:spcPts val="0"/>
              </a:spcBef>
              <a:spcAft>
                <a:spcPts val="1800"/>
              </a:spcAft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Not like the rest of us</a:t>
            </a:r>
          </a:p>
          <a:p>
            <a:pPr>
              <a:spcBef>
                <a:spcPts val="0"/>
              </a:spcBef>
              <a:spcAft>
                <a:spcPts val="1800"/>
              </a:spcAft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And you don’t know how to take the plunge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827584" y="191665"/>
            <a:ext cx="6408712" cy="712321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DC3"/>
                </a:solidFill>
                <a:effectLst/>
              </a:rPr>
              <a:t>Myths about entrepreneurs</a:t>
            </a:r>
          </a:p>
        </p:txBody>
      </p:sp>
      <p:sp>
        <p:nvSpPr>
          <p:cNvPr id="3" name="Cross 2"/>
          <p:cNvSpPr/>
          <p:nvPr/>
        </p:nvSpPr>
        <p:spPr>
          <a:xfrm rot="2759429">
            <a:off x="7461618" y="291317"/>
            <a:ext cx="876854" cy="802758"/>
          </a:xfrm>
          <a:prstGeom prst="plus">
            <a:avLst>
              <a:gd name="adj" fmla="val 42961"/>
            </a:avLst>
          </a:prstGeom>
          <a:solidFill>
            <a:srgbClr val="007DC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62206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Box 33"/>
          <p:cNvSpPr txBox="1"/>
          <p:nvPr/>
        </p:nvSpPr>
        <p:spPr>
          <a:xfrm>
            <a:off x="2692450" y="815926"/>
            <a:ext cx="3759100" cy="266076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en-GB" sz="2400" b="1" dirty="0">
                <a:solidFill>
                  <a:srgbClr val="007BC1"/>
                </a:solidFill>
                <a:ea typeface="Calibri"/>
                <a:cs typeface="Times New Roman"/>
              </a:rPr>
              <a:t>Barriers to start-up</a:t>
            </a:r>
          </a:p>
          <a:p>
            <a:pPr algn="ctr">
              <a:lnSpc>
                <a:spcPct val="115000"/>
              </a:lnSpc>
              <a:spcAft>
                <a:spcPts val="600"/>
              </a:spcAft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ea typeface="Calibri"/>
                <a:cs typeface="Times New Roman"/>
              </a:rPr>
              <a:t>(situational &amp; psychological)</a:t>
            </a:r>
          </a:p>
          <a:p>
            <a:pPr marL="342000" lvl="0" indent="-342900">
              <a:spcAft>
                <a:spcPts val="0"/>
              </a:spcAft>
              <a:buClr>
                <a:srgbClr val="007DC3"/>
              </a:buClr>
              <a:buFont typeface="Wingdings"/>
              <a:buChar char="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a typeface="Calibri"/>
                <a:cs typeface="Times New Roman"/>
              </a:rPr>
              <a:t>Need for regular income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a typeface="Calibri"/>
              <a:cs typeface="Times New Roman"/>
            </a:endParaRPr>
          </a:p>
          <a:p>
            <a:pPr marL="342000" lvl="0" indent="-342900">
              <a:spcAft>
                <a:spcPts val="0"/>
              </a:spcAft>
              <a:buClr>
                <a:srgbClr val="007DC3"/>
              </a:buClr>
              <a:buFont typeface="Wingdings"/>
              <a:buChar char="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a typeface="Calibri"/>
                <a:cs typeface="Times New Roman"/>
              </a:rPr>
              <a:t>Fear of loss of capital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a typeface="Calibri"/>
              <a:cs typeface="Times New Roman"/>
            </a:endParaRPr>
          </a:p>
          <a:p>
            <a:pPr marL="342000" lvl="0" indent="-342900">
              <a:spcAft>
                <a:spcPts val="0"/>
              </a:spcAft>
              <a:buClr>
                <a:srgbClr val="007DC3"/>
              </a:buClr>
              <a:buFont typeface="Wingdings"/>
              <a:buChar char="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a typeface="Calibri"/>
                <a:cs typeface="Times New Roman"/>
              </a:rPr>
              <a:t>No capital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a typeface="Calibri"/>
              <a:cs typeface="Times New Roman"/>
            </a:endParaRPr>
          </a:p>
          <a:p>
            <a:pPr marL="342000" lvl="0" indent="-342900">
              <a:spcAft>
                <a:spcPts val="0"/>
              </a:spcAft>
              <a:buClr>
                <a:srgbClr val="007DC3"/>
              </a:buClr>
              <a:buFont typeface="Wingdings"/>
              <a:buChar char="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a typeface="Calibri"/>
                <a:cs typeface="Times New Roman"/>
              </a:rPr>
              <a:t>Risk averse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a typeface="Calibri"/>
              <a:cs typeface="Times New Roman"/>
            </a:endParaRPr>
          </a:p>
          <a:p>
            <a:pPr marL="342000" lvl="0" indent="-342900">
              <a:spcAft>
                <a:spcPts val="0"/>
              </a:spcAft>
              <a:buClr>
                <a:srgbClr val="007DC3"/>
              </a:buClr>
              <a:buFont typeface="Wingdings"/>
              <a:buChar char="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a typeface="Calibri"/>
                <a:cs typeface="Times New Roman"/>
              </a:rPr>
              <a:t>Doubts about ability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a typeface="Calibri"/>
              <a:cs typeface="Times New Roman"/>
            </a:endParaRPr>
          </a:p>
        </p:txBody>
      </p:sp>
      <p:sp>
        <p:nvSpPr>
          <p:cNvPr id="11" name="Text Box 50"/>
          <p:cNvSpPr txBox="1"/>
          <p:nvPr/>
        </p:nvSpPr>
        <p:spPr>
          <a:xfrm>
            <a:off x="573717" y="3290717"/>
            <a:ext cx="2520280" cy="2232248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2400" b="1" dirty="0">
                <a:solidFill>
                  <a:srgbClr val="007BC1"/>
                </a:solidFill>
                <a:ea typeface="Calibri"/>
                <a:cs typeface="Times New Roman"/>
              </a:rPr>
              <a:t>Push factors </a:t>
            </a: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effectLst/>
                <a:ea typeface="Calibri"/>
                <a:cs typeface="Times New Roman"/>
              </a:rPr>
              <a:t>(situational) </a:t>
            </a: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/>
              <a:buChar char="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ea typeface="Calibri"/>
                <a:cs typeface="Times New Roman"/>
              </a:rPr>
              <a:t>Unemployment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/>
              <a:buChar char="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ea typeface="Calibri"/>
                <a:cs typeface="Times New Roman"/>
              </a:rPr>
              <a:t>Disagreements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/>
              <a:buChar char="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ea typeface="Calibri"/>
                <a:cs typeface="Times New Roman"/>
              </a:rPr>
              <a:t>‘Misfit’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/>
              <a:buChar char="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ea typeface="Calibri"/>
                <a:cs typeface="Times New Roman"/>
              </a:rPr>
              <a:t>No other option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12" name="Text Box 51"/>
          <p:cNvSpPr txBox="1"/>
          <p:nvPr/>
        </p:nvSpPr>
        <p:spPr>
          <a:xfrm>
            <a:off x="6049928" y="3195679"/>
            <a:ext cx="2777886" cy="2422323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2400" b="1" dirty="0">
                <a:solidFill>
                  <a:srgbClr val="007BC1"/>
                </a:solidFill>
                <a:latin typeface="+mj-lt"/>
                <a:ea typeface="Calibri"/>
                <a:cs typeface="Times New Roman"/>
              </a:rPr>
              <a:t>Pull factors </a:t>
            </a: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effectLst/>
                <a:latin typeface="+mj-lt"/>
                <a:ea typeface="Calibri"/>
                <a:cs typeface="Times New Roman"/>
              </a:rPr>
              <a:t>(psychological)</a:t>
            </a:r>
            <a:endParaRPr lang="en-GB" sz="2000" dirty="0">
              <a:solidFill>
                <a:schemeClr val="bg1">
                  <a:lumMod val="50000"/>
                </a:schemeClr>
              </a:solidFill>
              <a:effectLst/>
              <a:latin typeface="+mj-lt"/>
              <a:ea typeface="Calibri"/>
              <a:cs typeface="Times New Roman"/>
            </a:endParaRP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/>
              <a:buChar char="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+mj-lt"/>
                <a:ea typeface="Calibri"/>
                <a:cs typeface="Times New Roman"/>
              </a:rPr>
              <a:t>Independence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latin typeface="+mj-lt"/>
              <a:ea typeface="Calibri"/>
              <a:cs typeface="Times New Roman"/>
            </a:endParaRP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/>
              <a:buChar char="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+mj-lt"/>
                <a:ea typeface="Calibri"/>
                <a:cs typeface="Times New Roman"/>
              </a:rPr>
              <a:t>Recognition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latin typeface="+mj-lt"/>
              <a:ea typeface="Calibri"/>
              <a:cs typeface="Times New Roman"/>
            </a:endParaRP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/>
              <a:buChar char="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+mj-lt"/>
                <a:ea typeface="Calibri"/>
                <a:cs typeface="Times New Roman"/>
              </a:rPr>
              <a:t>Personal development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latin typeface="+mj-lt"/>
              <a:ea typeface="Calibri"/>
              <a:cs typeface="Times New Roman"/>
            </a:endParaRP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/>
              <a:buChar char="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+mj-lt"/>
                <a:ea typeface="Calibri"/>
                <a:cs typeface="Times New Roman"/>
              </a:rPr>
              <a:t>Wealth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latin typeface="+mj-lt"/>
              <a:ea typeface="Calibri"/>
              <a:cs typeface="Times New Roman"/>
            </a:endParaRPr>
          </a:p>
        </p:txBody>
      </p:sp>
      <p:sp>
        <p:nvSpPr>
          <p:cNvPr id="16" name="Rectangle 18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Rectangle 22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itle 2"/>
          <p:cNvSpPr txBox="1">
            <a:spLocks/>
          </p:cNvSpPr>
          <p:nvPr/>
        </p:nvSpPr>
        <p:spPr>
          <a:xfrm>
            <a:off x="0" y="77626"/>
            <a:ext cx="9144000" cy="738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BC1"/>
                </a:solidFill>
                <a:effectLst/>
              </a:rPr>
              <a:t>Barriers &amp; triggers to entrepreneurship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7550" y="3592240"/>
            <a:ext cx="202882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2827351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251520" y="116632"/>
            <a:ext cx="8568952" cy="1302593"/>
          </a:xfrm>
          <a:prstGeom prst="rect">
            <a:avLst/>
          </a:prstGeom>
          <a:solidFill>
            <a:schemeClr val="bg1"/>
          </a:solidFill>
          <a:ln>
            <a:solidFill>
              <a:srgbClr val="007DC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0" y="1419225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683568" y="1934839"/>
            <a:ext cx="6696744" cy="3654401"/>
          </a:xfrm>
        </p:spPr>
        <p:txBody>
          <a:bodyPr>
            <a:normAutofit fontScale="92500" lnSpcReduction="10000"/>
          </a:bodyPr>
          <a:lstStyle/>
          <a:p>
            <a:pPr marL="514350" lvl="0" indent="-514350">
              <a:spcAft>
                <a:spcPts val="1200"/>
              </a:spcAft>
              <a:buClr>
                <a:schemeClr val="bg1">
                  <a:lumMod val="50000"/>
                </a:schemeClr>
              </a:buClr>
              <a:buFont typeface="+mj-lt"/>
              <a:buAutoNum type="arabicPeriod"/>
            </a:pPr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What were Angie’s motivations in starting up Monkey Music?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pPr marL="514350" lvl="0" indent="-514350">
              <a:spcAft>
                <a:spcPts val="1200"/>
              </a:spcAft>
              <a:buClr>
                <a:schemeClr val="bg1">
                  <a:lumMod val="50000"/>
                </a:schemeClr>
              </a:buClr>
              <a:buFont typeface="+mj-lt"/>
              <a:buAutoNum type="arabicPeriod"/>
            </a:pPr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How did she keep the costs of starting the business down?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pPr marL="514350" indent="-514350">
              <a:spcAft>
                <a:spcPts val="1200"/>
              </a:spcAft>
              <a:buClr>
                <a:schemeClr val="bg1">
                  <a:lumMod val="50000"/>
                </a:schemeClr>
              </a:buClr>
              <a:buFont typeface="+mj-lt"/>
              <a:buAutoNum type="arabicPeriod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How much of a risk did she face in starting and then growing the business?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8" name="Picture 2" descr="C:\Users\pburns\AppData\Local\Microsoft\Windows\Temporary Internet Files\Content.IE5\9MWAM7LW\MC900433865[1]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52" y="6165352"/>
            <a:ext cx="432000" cy="432000"/>
          </a:xfrm>
          <a:prstGeom prst="rect">
            <a:avLst/>
          </a:prstGeom>
          <a:noFill/>
          <a:effectLst>
            <a:softEdge rad="127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-56221" y="6572272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>
                    <a:lumMod val="50000"/>
                  </a:schemeClr>
                </a:solidFill>
              </a:rPr>
              <a:t>Monkey Music promo</a:t>
            </a:r>
          </a:p>
        </p:txBody>
      </p:sp>
      <p:sp>
        <p:nvSpPr>
          <p:cNvPr id="16" name="Title 2"/>
          <p:cNvSpPr txBox="1">
            <a:spLocks/>
          </p:cNvSpPr>
          <p:nvPr/>
        </p:nvSpPr>
        <p:spPr>
          <a:xfrm>
            <a:off x="251520" y="299876"/>
            <a:ext cx="8568952" cy="93610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>
              <a:spcBef>
                <a:spcPts val="600"/>
              </a:spcBef>
            </a:pPr>
            <a:r>
              <a:rPr lang="en-GB" sz="3200" dirty="0" smtClean="0">
                <a:solidFill>
                  <a:srgbClr val="007DC3"/>
                </a:solidFill>
                <a:effectLst/>
              </a:rPr>
              <a:t>Activity: Monkey </a:t>
            </a:r>
            <a:r>
              <a:rPr lang="en-GB" sz="3200" dirty="0">
                <a:solidFill>
                  <a:srgbClr val="007DC3"/>
                </a:solidFill>
                <a:effectLst/>
              </a:rPr>
              <a:t>Music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740351" y="4031819"/>
            <a:ext cx="16200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rgbClr val="8A8AA3"/>
                </a:solidFill>
              </a:rPr>
              <a:t>Logo courtesy of Monkey Music Ltd</a:t>
            </a:r>
          </a:p>
        </p:txBody>
      </p:sp>
      <p:pic>
        <p:nvPicPr>
          <p:cNvPr id="15" name="Picture 7" descr="K:\Editorial\BCSE\610 Business &amp; Management\Burns - New Venture Creation\2e\Website\case insight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6754"/>
            <a:ext cx="1152128" cy="1048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sabel.berwick.MPL\AppData\Local\Microsoft\Windows\Temporary Internet Files\Content.Outlook\AIXE4Y6X\MM logo with transparent background.t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9408" y="1963527"/>
            <a:ext cx="1894592" cy="1885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8858131"/>
      </p:ext>
    </p:extLst>
  </p:cSld>
  <p:clrMapOvr>
    <a:masterClrMapping/>
  </p:clrMapOvr>
  <p:transition>
    <p:dissolv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:\Editorial\BCSE\610 Business &amp; Management\Burns - New Venture Creation\2e\Website\FINAL Website materials\powerpoints and workbook january\formatted\photoshop\3919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20639" y="2254920"/>
            <a:ext cx="2541425" cy="294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Box 58"/>
          <p:cNvSpPr txBox="1"/>
          <p:nvPr/>
        </p:nvSpPr>
        <p:spPr>
          <a:xfrm>
            <a:off x="696399" y="1160132"/>
            <a:ext cx="3240360" cy="186010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en-GB" sz="1100" b="1" dirty="0">
                <a:solidFill>
                  <a:srgbClr val="FFFFFF"/>
                </a:solidFill>
                <a:effectLst/>
                <a:latin typeface="Arial"/>
                <a:ea typeface="Calibri"/>
                <a:cs typeface="Times New Roman"/>
              </a:rPr>
              <a:t> </a:t>
            </a:r>
            <a:endParaRPr lang="en-GB" sz="1100" dirty="0">
              <a:effectLst/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latin typeface="Arial"/>
                <a:ea typeface="Calibri"/>
                <a:cs typeface="Times New Roman"/>
              </a:rPr>
              <a:t>Entrepreneurial c</a:t>
            </a: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haracter </a:t>
            </a:r>
            <a:endParaRPr lang="en-GB" sz="2000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6" name="Text Box 59"/>
          <p:cNvSpPr txBox="1"/>
          <p:nvPr/>
        </p:nvSpPr>
        <p:spPr>
          <a:xfrm>
            <a:off x="5363253" y="1244183"/>
            <a:ext cx="3117032" cy="188866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en-GB" sz="1100" b="1" dirty="0">
                <a:solidFill>
                  <a:srgbClr val="FFFFFF"/>
                </a:solidFill>
                <a:effectLst/>
                <a:latin typeface="Arial"/>
                <a:ea typeface="Calibri"/>
                <a:cs typeface="Times New Roman"/>
              </a:rPr>
              <a:t> </a:t>
            </a:r>
            <a:endParaRPr lang="en-GB" sz="1100" dirty="0">
              <a:effectLst/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Bef>
                <a:spcPts val="3000"/>
              </a:spcBef>
              <a:spcAft>
                <a:spcPts val="0"/>
              </a:spcAft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A good business idea</a:t>
            </a:r>
            <a:endParaRPr lang="en-GB" sz="2000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8" name="Right Arrow 7"/>
          <p:cNvSpPr/>
          <p:nvPr/>
        </p:nvSpPr>
        <p:spPr>
          <a:xfrm rot="2136019">
            <a:off x="3394351" y="2497307"/>
            <a:ext cx="381000" cy="285750"/>
          </a:xfrm>
          <a:prstGeom prst="rightArrow">
            <a:avLst/>
          </a:prstGeom>
          <a:solidFill>
            <a:srgbClr val="007DC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9" name="Right Arrow 8"/>
          <p:cNvSpPr/>
          <p:nvPr/>
        </p:nvSpPr>
        <p:spPr>
          <a:xfrm rot="8805129">
            <a:off x="5651153" y="2402158"/>
            <a:ext cx="381000" cy="285750"/>
          </a:xfrm>
          <a:prstGeom prst="rightArrow">
            <a:avLst/>
          </a:prstGeom>
          <a:solidFill>
            <a:srgbClr val="007DC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1" name="Right Arrow 10"/>
          <p:cNvSpPr/>
          <p:nvPr/>
        </p:nvSpPr>
        <p:spPr>
          <a:xfrm rot="19852498">
            <a:off x="3230140" y="4036295"/>
            <a:ext cx="381000" cy="285750"/>
          </a:xfrm>
          <a:prstGeom prst="rightArrow">
            <a:avLst/>
          </a:prstGeom>
          <a:solidFill>
            <a:srgbClr val="007DC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2" name="Text Box 66"/>
          <p:cNvSpPr txBox="1"/>
          <p:nvPr/>
        </p:nvSpPr>
        <p:spPr>
          <a:xfrm>
            <a:off x="4009281" y="2768966"/>
            <a:ext cx="1592614" cy="737595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Calibri"/>
                <a:cs typeface="Times New Roman"/>
              </a:rPr>
              <a:t>Start-up</a:t>
            </a:r>
          </a:p>
        </p:txBody>
      </p:sp>
      <p:sp>
        <p:nvSpPr>
          <p:cNvPr id="13" name="Text Box 6"/>
          <p:cNvSpPr txBox="1"/>
          <p:nvPr/>
        </p:nvSpPr>
        <p:spPr>
          <a:xfrm>
            <a:off x="5183868" y="3741399"/>
            <a:ext cx="3137720" cy="174570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en-GB" sz="1100" b="1" dirty="0">
                <a:solidFill>
                  <a:srgbClr val="FFFFFF"/>
                </a:solidFill>
                <a:effectLst/>
                <a:latin typeface="Arial"/>
                <a:ea typeface="Calibri"/>
                <a:cs typeface="Times New Roman"/>
              </a:rPr>
              <a:t> </a:t>
            </a:r>
            <a:endParaRPr lang="en-GB" sz="1100" dirty="0">
              <a:effectLst/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Bef>
                <a:spcPts val="3000"/>
              </a:spcBef>
              <a:spcAft>
                <a:spcPts val="0"/>
              </a:spcAft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latin typeface="Arial"/>
                <a:ea typeface="Calibri"/>
                <a:cs typeface="Times New Roman"/>
              </a:rPr>
              <a:t>A p</a:t>
            </a: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lan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14" name="Right Arrow 13"/>
          <p:cNvSpPr/>
          <p:nvPr/>
        </p:nvSpPr>
        <p:spPr>
          <a:xfrm rot="12921022">
            <a:off x="5649436" y="4045516"/>
            <a:ext cx="381000" cy="285750"/>
          </a:xfrm>
          <a:prstGeom prst="rightArrow">
            <a:avLst/>
          </a:prstGeom>
          <a:solidFill>
            <a:srgbClr val="007DC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3" name="Rectangle 14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16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Rectangle 19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Rectangle 23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itle 2"/>
          <p:cNvSpPr txBox="1">
            <a:spLocks/>
          </p:cNvSpPr>
          <p:nvPr/>
        </p:nvSpPr>
        <p:spPr>
          <a:xfrm>
            <a:off x="467544" y="152400"/>
            <a:ext cx="8229600" cy="104697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DC3"/>
                </a:solidFill>
                <a:effectLst/>
              </a:rPr>
              <a:t>New venture creation</a:t>
            </a:r>
          </a:p>
        </p:txBody>
      </p:sp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xmlns="" val="510848448"/>
              </p:ext>
            </p:extLst>
          </p:nvPr>
        </p:nvGraphicFramePr>
        <p:xfrm>
          <a:off x="394876" y="3177666"/>
          <a:ext cx="3241680" cy="25377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 rot="10800000" flipV="1">
            <a:off x="4245801" y="5395282"/>
            <a:ext cx="106421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i="1" dirty="0">
                <a:solidFill>
                  <a:srgbClr val="8A8AA3"/>
                </a:solidFill>
              </a:rPr>
              <a:t>MACMILLAN NEW ZEALAND</a:t>
            </a:r>
          </a:p>
        </p:txBody>
      </p:sp>
    </p:spTree>
    <p:extLst>
      <p:ext uri="{BB962C8B-B14F-4D97-AF65-F5344CB8AC3E}">
        <p14:creationId xmlns:p14="http://schemas.microsoft.com/office/powerpoint/2010/main" xmlns="" val="2204373444"/>
      </p:ext>
    </p:extLst>
  </p:cSld>
  <p:clrMapOvr>
    <a:masterClrMapping/>
  </p:clrMapOvr>
  <p:transition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2"/>
          <p:cNvSpPr txBox="1">
            <a:spLocks/>
          </p:cNvSpPr>
          <p:nvPr/>
        </p:nvSpPr>
        <p:spPr>
          <a:xfrm>
            <a:off x="511237" y="75469"/>
            <a:ext cx="8229600" cy="8001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DC3"/>
                </a:solidFill>
                <a:effectLst/>
              </a:rPr>
              <a:t>Entrepreneurial character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563888" y="4460919"/>
            <a:ext cx="22655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High internal locus of control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7787" y="1301189"/>
            <a:ext cx="2728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Need for achievement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52714" y="1488067"/>
            <a:ext cx="28910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High need for independence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84492" y="3260590"/>
            <a:ext cx="32258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High creativity, innovation &amp; opportunism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8788" y="3272808"/>
            <a:ext cx="30187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Acceptance of measured risk &amp; uncertainty</a:t>
            </a:r>
          </a:p>
        </p:txBody>
      </p:sp>
      <p:sp>
        <p:nvSpPr>
          <p:cNvPr id="13" name="Right Arrow 12"/>
          <p:cNvSpPr/>
          <p:nvPr/>
        </p:nvSpPr>
        <p:spPr>
          <a:xfrm rot="730918">
            <a:off x="3062344" y="2025822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4" name="Right Arrow 13"/>
          <p:cNvSpPr/>
          <p:nvPr/>
        </p:nvSpPr>
        <p:spPr>
          <a:xfrm rot="19261645">
            <a:off x="3097408" y="3549843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5" name="Right Arrow 14"/>
          <p:cNvSpPr/>
          <p:nvPr/>
        </p:nvSpPr>
        <p:spPr>
          <a:xfrm rot="13290596">
            <a:off x="5876313" y="3484635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6" name="Right Arrow 15"/>
          <p:cNvSpPr/>
          <p:nvPr/>
        </p:nvSpPr>
        <p:spPr>
          <a:xfrm rot="9127859">
            <a:off x="5815403" y="1989311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9" name="Right Arrow 18"/>
          <p:cNvSpPr/>
          <p:nvPr/>
        </p:nvSpPr>
        <p:spPr>
          <a:xfrm rot="16200000">
            <a:off x="4410326" y="4204039"/>
            <a:ext cx="393141" cy="283225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0" y="6597352"/>
            <a:ext cx="971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>
                    <a:lumMod val="50000"/>
                  </a:schemeClr>
                </a:solidFill>
              </a:rPr>
              <a:t>Get2 test</a:t>
            </a:r>
            <a:endParaRPr lang="en-US" sz="1200" b="1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1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459" y="6040402"/>
            <a:ext cx="504825" cy="533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K:\Editorial\BCSE\610 Business &amp; Management\Burns - New Venture Creation\2e\Website\FINAL Website materials\powerpoints and workbook january\formatted\85797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918"/>
          <a:stretch/>
        </p:blipFill>
        <p:spPr bwMode="auto">
          <a:xfrm>
            <a:off x="3582539" y="1778252"/>
            <a:ext cx="2095632" cy="222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4949684" y="4005064"/>
            <a:ext cx="70243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i="1" dirty="0">
                <a:solidFill>
                  <a:srgbClr val="8A8AA3"/>
                </a:solidFill>
              </a:rPr>
              <a:t>Corbis</a:t>
            </a:r>
          </a:p>
        </p:txBody>
      </p:sp>
    </p:spTree>
    <p:extLst>
      <p:ext uri="{BB962C8B-B14F-4D97-AF65-F5344CB8AC3E}">
        <p14:creationId xmlns:p14="http://schemas.microsoft.com/office/powerpoint/2010/main" xmlns="" val="362296133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3" grpId="0" animBg="1"/>
      <p:bldP spid="14" grpId="0" animBg="1"/>
      <p:bldP spid="15" grpId="0" animBg="1"/>
      <p:bldP spid="16" grpId="0" animBg="1"/>
      <p:bldP spid="1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27584" y="1412776"/>
            <a:ext cx="7704856" cy="369262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You are likely to be a person who: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Dislikes taking orders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Prefers to work alone &amp; ‘do their own thing’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Likes to make up their own mind &amp; not bow to pressure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Can be seen as stubborn &amp; determined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Prefers to do ‘unconventional’ things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DC3"/>
                </a:solidFill>
                <a:effectLst/>
              </a:rPr>
              <a:t>Need for independence</a:t>
            </a:r>
          </a:p>
        </p:txBody>
      </p:sp>
    </p:spTree>
    <p:extLst>
      <p:ext uri="{BB962C8B-B14F-4D97-AF65-F5344CB8AC3E}">
        <p14:creationId xmlns:p14="http://schemas.microsoft.com/office/powerpoint/2010/main" xmlns="" val="2479796027"/>
      </p:ext>
    </p:extLst>
  </p:cSld>
  <p:clrMapOvr>
    <a:masterClrMapping/>
  </p:clrMapOvr>
  <p:transition>
    <p:dissolv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19572" y="1196392"/>
            <a:ext cx="7704856" cy="446521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You are likely to be a person who is: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Restless &amp; energetic</a:t>
            </a: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Proactive rather than reactive</a:t>
            </a: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Decisive &amp; quick acting</a:t>
            </a: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Goal orientated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Task &amp; results orientated 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Persistent &amp; determined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Forward looking &amp; self-sufficient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Optimistic rather than pessimistic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‘On the go’ all the time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152400"/>
            <a:ext cx="82296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DC3"/>
                </a:solidFill>
                <a:effectLst/>
              </a:rPr>
              <a:t>High need for achievement</a:t>
            </a:r>
          </a:p>
        </p:txBody>
      </p:sp>
    </p:spTree>
    <p:extLst>
      <p:ext uri="{BB962C8B-B14F-4D97-AF65-F5344CB8AC3E}">
        <p14:creationId xmlns:p14="http://schemas.microsoft.com/office/powerpoint/2010/main" xmlns="" val="3178306047"/>
      </p:ext>
    </p:extLst>
  </p:cSld>
  <p:clrMapOvr>
    <a:masterClrMapping/>
  </p:clrMapOvr>
  <p:transition>
    <p:dissolv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46267" y="1218642"/>
            <a:ext cx="7704856" cy="44207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You are likely to be a person who: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Believes they control their own destiny &amp; discounts fate 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Believes they create their own luck by hard work and effort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Is self-confident &amp; shows considerable determination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Is willing to take advantages of opportunities that present themselves</a:t>
            </a:r>
            <a:endParaRPr lang="en-GB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56710" y="191665"/>
            <a:ext cx="82296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DC3"/>
                </a:solidFill>
                <a:effectLst/>
              </a:rPr>
              <a:t>High internal locus of control</a:t>
            </a:r>
          </a:p>
        </p:txBody>
      </p:sp>
    </p:spTree>
    <p:extLst>
      <p:ext uri="{BB962C8B-B14F-4D97-AF65-F5344CB8AC3E}">
        <p14:creationId xmlns:p14="http://schemas.microsoft.com/office/powerpoint/2010/main" xmlns="" val="564493551"/>
      </p:ext>
    </p:extLst>
  </p:cSld>
  <p:clrMapOvr>
    <a:masterClrMapping/>
  </p:clrMapOvr>
  <p:transition>
    <p:dissolv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19572" y="980728"/>
            <a:ext cx="7704856" cy="32403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You are likely to be a person who: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Is curious &amp; questioning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Is intuitive &amp; imaginative 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Is innovative with an abundance of ideas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Is a bit of a daydreamer 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Enjoys change &amp; the challenges it poses</a:t>
            </a:r>
            <a:endParaRPr lang="en-GB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152400"/>
            <a:ext cx="8229600" cy="8283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DC3"/>
                </a:solidFill>
                <a:effectLst/>
              </a:rPr>
              <a:t>Creative &amp;</a:t>
            </a:r>
            <a:r>
              <a:rPr lang="en-GB" sz="3600" dirty="0"/>
              <a:t> </a:t>
            </a:r>
            <a:r>
              <a:rPr lang="en-GB" sz="3600" dirty="0">
                <a:solidFill>
                  <a:srgbClr val="007DC3"/>
                </a:solidFill>
                <a:effectLst/>
              </a:rPr>
              <a:t>innovative</a:t>
            </a:r>
          </a:p>
        </p:txBody>
      </p:sp>
      <p:pic>
        <p:nvPicPr>
          <p:cNvPr id="6146" name="Picture 2" descr="K:\Editorial\BCSE\610 Business &amp; Management\Burns - New Venture Creation\2e\Website\FINAL Website materials\powerpoints and workbook january\formatted\13825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4032"/>
          <a:stretch/>
        </p:blipFill>
        <p:spPr bwMode="auto">
          <a:xfrm>
            <a:off x="7712636" y="4077072"/>
            <a:ext cx="1423583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051720" y="6599615"/>
            <a:ext cx="20881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 err="1">
                <a:solidFill>
                  <a:srgbClr val="8A8AA3"/>
                </a:solidFill>
              </a:rPr>
              <a:t>Hemera</a:t>
            </a:r>
            <a:r>
              <a:rPr lang="en-GB" sz="1200" i="1" dirty="0">
                <a:solidFill>
                  <a:srgbClr val="8A8AA3"/>
                </a:solidFill>
              </a:rPr>
              <a:t> / Larisa </a:t>
            </a:r>
            <a:r>
              <a:rPr lang="en-GB" sz="1200" i="1" dirty="0" err="1">
                <a:solidFill>
                  <a:srgbClr val="8A8AA3"/>
                </a:solidFill>
              </a:rPr>
              <a:t>Lofitskaya</a:t>
            </a:r>
            <a:endParaRPr lang="en-GB" sz="1200" i="1" dirty="0">
              <a:solidFill>
                <a:srgbClr val="8A8AA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527585"/>
      </p:ext>
    </p:extLst>
  </p:cSld>
  <p:clrMapOvr>
    <a:masterClrMapping/>
  </p:clrMapOvr>
  <p:transition>
    <p:dissolv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19572" y="1664804"/>
            <a:ext cx="7704856" cy="35283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You are likely to be a person who: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Makes decisions quickly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Can act on incomplete information, evaluating likely costs against benefits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Accurately assesses their capabilities &amp; then sets challenging but attainable goals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Is neither over nor under ambitious</a:t>
            </a:r>
            <a:endParaRPr lang="en-GB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DC3"/>
                </a:solidFill>
                <a:effectLst/>
              </a:rPr>
              <a:t>Acceptance of risk &amp; uncertainty</a:t>
            </a:r>
          </a:p>
        </p:txBody>
      </p:sp>
    </p:spTree>
    <p:extLst>
      <p:ext uri="{BB962C8B-B14F-4D97-AF65-F5344CB8AC3E}">
        <p14:creationId xmlns:p14="http://schemas.microsoft.com/office/powerpoint/2010/main" xmlns="" val="1197891016"/>
      </p:ext>
    </p:extLst>
  </p:cSld>
  <p:clrMapOvr>
    <a:masterClrMapping/>
  </p:clrMapOvr>
  <p:transition>
    <p:dissolv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979712" y="1412875"/>
            <a:ext cx="5040559" cy="42481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Ø"/>
              <a:defRPr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Need for achievement  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Ø"/>
              <a:defRPr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Need for autonomy 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Ø"/>
              <a:defRPr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Creativity 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Ø"/>
              <a:defRPr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Risk taking</a:t>
            </a:r>
          </a:p>
          <a:p>
            <a:pPr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Ø"/>
              <a:defRPr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Internal locus of contro</a:t>
            </a:r>
            <a:r>
              <a:rPr lang="en-GB" sz="2800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DC3"/>
                </a:solidFill>
                <a:effectLst/>
              </a:rPr>
              <a:t>General Enterprise Tendency (GET) test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6597352"/>
            <a:ext cx="8995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200" b="1" dirty="0">
                <a:solidFill>
                  <a:schemeClr val="bg1">
                    <a:lumMod val="50000"/>
                  </a:schemeClr>
                </a:solidFill>
              </a:rPr>
              <a:t>GET test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21</a:t>
            </a:fld>
            <a:endParaRPr lang="en-GB"/>
          </a:p>
        </p:txBody>
      </p:sp>
      <p:pic>
        <p:nvPicPr>
          <p:cNvPr id="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405" y="6174856"/>
            <a:ext cx="374781" cy="39599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83478066"/>
      </p:ext>
    </p:extLst>
  </p:cSld>
  <p:clrMapOvr>
    <a:masterClrMapping/>
  </p:clrMapOvr>
  <p:transition>
    <p:dissolv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2"/>
          <p:cNvSpPr txBox="1">
            <a:spLocks/>
          </p:cNvSpPr>
          <p:nvPr/>
        </p:nvSpPr>
        <p:spPr>
          <a:xfrm>
            <a:off x="539552" y="50387"/>
            <a:ext cx="8229600" cy="8283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DC3"/>
                </a:solidFill>
                <a:effectLst/>
              </a:rPr>
              <a:t>Influences on our character traits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127725966"/>
              </p:ext>
            </p:extLst>
          </p:nvPr>
        </p:nvGraphicFramePr>
        <p:xfrm>
          <a:off x="4139952" y="980728"/>
          <a:ext cx="4176464" cy="5056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C:\Users\pburns\AppData\Local\Microsoft\Windows\Temporary Internet Files\Content.IE5\9MWAM7LW\MC900433865[1].png">
            <a:hlinkClick r:id="rId7"/>
          </p:cNvPr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52" y="6165352"/>
            <a:ext cx="432000" cy="432000"/>
          </a:xfrm>
          <a:prstGeom prst="rect">
            <a:avLst/>
          </a:prstGeom>
          <a:noFill/>
          <a:effectLst>
            <a:softEdge rad="12700"/>
          </a:effectLst>
          <a:extLst/>
        </p:spPr>
      </p:pic>
      <p:sp>
        <p:nvSpPr>
          <p:cNvPr id="5" name="TextBox 4"/>
          <p:cNvSpPr txBox="1"/>
          <p:nvPr/>
        </p:nvSpPr>
        <p:spPr>
          <a:xfrm>
            <a:off x="-36512" y="6597352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>
                    <a:lumMod val="50000"/>
                  </a:schemeClr>
                </a:solidFill>
              </a:rPr>
              <a:t>Burns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1305341"/>
            <a:ext cx="27363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Nationality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Education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Age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Family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Partnering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Gender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Immigration &amp; ethnicity</a:t>
            </a:r>
          </a:p>
          <a:p>
            <a:pPr marL="342900" indent="-342900">
              <a:lnSpc>
                <a:spcPct val="150000"/>
              </a:lnSpc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GB" sz="20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9135535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4324</TotalTime>
  <Words>856</Words>
  <Application>Microsoft Office PowerPoint</Application>
  <PresentationFormat>On-screen Show (4:3)</PresentationFormat>
  <Paragraphs>204</Paragraphs>
  <Slides>22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20140311PresentationUWTSDTemplate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doreen nyaa amundam</cp:lastModifiedBy>
  <cp:revision>241</cp:revision>
  <dcterms:created xsi:type="dcterms:W3CDTF">2013-10-11T12:05:37Z</dcterms:created>
  <dcterms:modified xsi:type="dcterms:W3CDTF">2019-11-03T18:22:32Z</dcterms:modified>
</cp:coreProperties>
</file>