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hyperlink" Target="http://www.planningplanet.com/wiki/422384/rates-norms-durations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51602" y="764704"/>
            <a:ext cx="771440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764165" y="3501008"/>
            <a:ext cx="368928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PRODUCTIVITY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 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SOURCES OF COST INFORMATION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1909724"/>
            <a:ext cx="547260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Published price books</a:t>
            </a:r>
          </a:p>
          <a:p>
            <a:pPr marL="742950" lvl="1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SPON’S Architects’ and Builders’ Price book</a:t>
            </a:r>
          </a:p>
          <a:p>
            <a:pPr marL="742950" lvl="1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BCIS Schedule of Rates (RICS)</a:t>
            </a:r>
          </a:p>
          <a:p>
            <a:pPr marL="742950" lvl="1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Planning Planet (wiki)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Previous projects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Subcontractors/other companies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 smtClean="0"/>
              <a:t>Cost analysis and cost models </a:t>
            </a:r>
            <a:endParaRPr lang="en-GB" sz="2000" dirty="0"/>
          </a:p>
        </p:txBody>
      </p:sp>
      <p:pic>
        <p:nvPicPr>
          <p:cNvPr id="1026" name="Picture 2" descr="http://ecx.images-amazon.com/images/I/41SaKJUmsRL._SX349_BO1,204,203,200_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000" y="1909724"/>
            <a:ext cx="2844655" cy="404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Resultado de imagen de planning planet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575299"/>
            <a:ext cx="2162175" cy="78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785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LABOUR’S PRODUCTION RATE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56694" y="1748075"/>
            <a:ext cx="821925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Number of units of work produced by a person in a period of time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Expressed by labour-hours or labour-days </a:t>
            </a:r>
          </a:p>
          <a:p>
            <a:pPr>
              <a:spcAft>
                <a:spcPts val="1200"/>
              </a:spcAft>
            </a:pPr>
            <a:endParaRPr lang="en-GB" sz="2000" dirty="0"/>
          </a:p>
          <a:p>
            <a:pPr>
              <a:spcAft>
                <a:spcPts val="1200"/>
              </a:spcAft>
            </a:pPr>
            <a:r>
              <a:rPr lang="en-GB" sz="2000" dirty="0" smtClean="0"/>
              <a:t>This value varies in each project depending on: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Labourer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Resources available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Weather conditions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Job supervision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Complexity of operation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GB" sz="2000" dirty="0" smtClean="0"/>
              <a:t>Etc.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042432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LABOUR’S PRODUCTIVITY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56694" y="1748075"/>
            <a:ext cx="821925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Ratio of input (work hours) versus the respective output (amount of work produced)</a:t>
            </a:r>
          </a:p>
          <a:p>
            <a:pPr>
              <a:spcAft>
                <a:spcPts val="1200"/>
              </a:spcAft>
            </a:pPr>
            <a:endParaRPr lang="en-GB" sz="2000" dirty="0"/>
          </a:p>
          <a:p>
            <a:pPr>
              <a:spcAft>
                <a:spcPts val="1200"/>
              </a:spcAft>
            </a:pPr>
            <a:r>
              <a:rPr lang="en-GB" sz="2000" dirty="0" smtClean="0"/>
              <a:t>Construction Productivity</a:t>
            </a:r>
          </a:p>
          <a:p>
            <a:pPr>
              <a:spcAft>
                <a:spcPts val="1200"/>
              </a:spcAft>
            </a:pPr>
            <a:r>
              <a:rPr lang="en-GB" sz="2000" dirty="0" smtClean="0"/>
              <a:t>Quantity of work produced in a given amount of time by a worker/gang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/>
              <p:cNvSpPr txBox="1"/>
              <p:nvPr/>
            </p:nvSpPr>
            <p:spPr>
              <a:xfrm>
                <a:off x="1763688" y="4814098"/>
                <a:ext cx="5981446" cy="52475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𝐶𝑜𝑛𝑠𝑡𝑟𝑢𝑐𝑡𝑖𝑜𝑛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𝑃𝑟𝑜𝑑𝑢𝑐𝑡𝑖𝑣𝑖𝑡𝑦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𝑄𝑢𝑎𝑛𝑡𝑖𝑡𝑦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𝑤𝑜𝑟𝑘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𝑝𝑟𝑜𝑑𝑢𝑐𝑒𝑑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𝑡𝑖𝑚𝑒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𝑑𝑢𝑟𝑎𝑡𝑖𝑜𝑛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TextBox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4814098"/>
                <a:ext cx="5981446" cy="524759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6061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56694" y="1748075"/>
            <a:ext cx="821925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EXERCISE</a:t>
            </a:r>
          </a:p>
          <a:p>
            <a:pPr>
              <a:spcAft>
                <a:spcPts val="1200"/>
              </a:spcAft>
            </a:pPr>
            <a:endParaRPr lang="en-GB" sz="2400" dirty="0"/>
          </a:p>
          <a:p>
            <a:pPr>
              <a:spcAft>
                <a:spcPts val="1200"/>
              </a:spcAft>
            </a:pPr>
            <a:r>
              <a:rPr lang="en-GB" sz="2400" dirty="0" smtClean="0"/>
              <a:t>A bricklayer has a production rate of laying 500 bricks in 8 hours. How much is the productivity of this bricklayer?</a:t>
            </a:r>
          </a:p>
        </p:txBody>
      </p:sp>
    </p:spTree>
    <p:extLst>
      <p:ext uri="{BB962C8B-B14F-4D97-AF65-F5344CB8AC3E}">
        <p14:creationId xmlns:p14="http://schemas.microsoft.com/office/powerpoint/2010/main" val="2410266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dirty="0" smtClean="0"/>
              <a:t>Information about labour’s productivity can be obtained from the same sources as cost information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LABOUR’S PRODUCTIVITY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43" t="523" r="-1966" b="-523"/>
          <a:stretch/>
        </p:blipFill>
        <p:spPr>
          <a:xfrm>
            <a:off x="828303" y="2276904"/>
            <a:ext cx="7858497" cy="419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693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Labour hours per unit production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LABOUR’S PRODUCTIVITY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1259632" y="2754298"/>
                <a:ext cx="6673109" cy="76527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𝐿𝑎𝑏𝑜𝑢𝑟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h𝑜𝑢𝑟𝑠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𝑙𝑎𝑏𝑜𝑢𝑟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h𝑜𝑢𝑟𝑠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𝑡h𝑒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𝑔𝑎𝑛𝑔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𝑑𝑎𝑖𝑙𝑦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𝑜𝑢𝑡𝑝𝑢𝑡</m:t>
                          </m:r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754298"/>
                <a:ext cx="6673109" cy="765274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/>
          <p:cNvSpPr txBox="1"/>
          <p:nvPr/>
        </p:nvSpPr>
        <p:spPr>
          <a:xfrm>
            <a:off x="827584" y="4149080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Example</a:t>
            </a:r>
          </a:p>
          <a:p>
            <a:r>
              <a:rPr lang="en-GB" sz="2000" dirty="0" smtClean="0"/>
              <a:t>One gang of 3 plasterers and 2 assistants can produce an average of 70 m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 working 8 hours. What is the total labour hours?</a:t>
            </a:r>
            <a:endParaRPr lang="en-GB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2756486" y="5655751"/>
                <a:ext cx="3490186" cy="53751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𝐿h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3+2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×8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h𝑟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70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=0.57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h𝑟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/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6486" y="5655751"/>
                <a:ext cx="3490186" cy="537519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560919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Weighted Wage Rate </a:t>
            </a:r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LABOUR’S PRODUCTIVITY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1259632" y="2754298"/>
                <a:ext cx="6352508" cy="76597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𝑊𝑒𝑖𝑔h𝑡𝑒𝑑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𝑊𝑎𝑔𝑒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𝑅𝑎𝑡𝑒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𝑇𝑜𝑡𝑎𝑙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𝑙𝑎𝑏𝑜𝑢𝑟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𝑐𝑜𝑠𝑡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𝑛𝑢𝑚𝑏𝑒𝑟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𝑙𝑎𝑏𝑜𝑢𝑟𝑒𝑟𝑠</m:t>
                          </m:r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754298"/>
                <a:ext cx="6352508" cy="765979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/>
          <p:cNvSpPr txBox="1"/>
          <p:nvPr/>
        </p:nvSpPr>
        <p:spPr>
          <a:xfrm>
            <a:off x="827584" y="4149080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Example</a:t>
            </a:r>
          </a:p>
          <a:p>
            <a:r>
              <a:rPr lang="en-GB" sz="2000" dirty="0" smtClean="0"/>
              <a:t>Every plasterer is £26.65 per hr, and every assistant earns £22.35. What is the weighted wage rate?</a:t>
            </a:r>
            <a:endParaRPr lang="en-GB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2756486" y="5655751"/>
                <a:ext cx="3984168" cy="41254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b="0" dirty="0" smtClean="0">
                    <a:latin typeface="+mj-lt"/>
                  </a:rPr>
                  <a:t>WWR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×£26.65</m:t>
                            </m:r>
                          </m:e>
                        </m:d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+(2×£22.35)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3+2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=£24.93/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h𝑟</m:t>
                    </m:r>
                  </m:oMath>
                </a14:m>
                <a:endParaRPr lang="en-GB" dirty="0">
                  <a:latin typeface="+mj-lt"/>
                </a:endParaRPr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6486" y="5655751"/>
                <a:ext cx="3984168" cy="412549"/>
              </a:xfrm>
              <a:prstGeom prst="rect">
                <a:avLst/>
              </a:prstGeom>
              <a:blipFill rotWithShape="0">
                <a:blip r:embed="rId5"/>
                <a:stretch>
                  <a:fillRect l="-3517" t="-1493" r="-306" b="-208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307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Labour Unit Cost</a:t>
            </a:r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LABOUR’S PRODUCTIVITY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199778" y="2678904"/>
                <a:ext cx="8699882" cy="76437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𝐿𝑎𝑏𝑜𝑢𝑟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𝑈𝑛𝑖𝑡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𝐶𝑜𝑠𝑡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𝑊𝑒𝑖𝑔h𝑡𝑒𝑑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𝑊𝑎𝑔𝑒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𝑅𝑎𝑡𝑒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𝑡𝑜𝑡𝑎𝑙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𝑙𝑎𝑏𝑜𝑢𝑟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h𝑜𝑢𝑟𝑠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𝑑𝑎𝑖𝑙𝑦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𝑜𝑢𝑡𝑝𝑢𝑡</m:t>
                          </m:r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778" y="2678904"/>
                <a:ext cx="8699882" cy="764376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/>
          <p:cNvSpPr txBox="1"/>
          <p:nvPr/>
        </p:nvSpPr>
        <p:spPr>
          <a:xfrm>
            <a:off x="827584" y="4149080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2756486" y="5655751"/>
                <a:ext cx="3384773" cy="41036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b="0" dirty="0" smtClean="0">
                    <a:latin typeface="+mj-lt"/>
                  </a:rPr>
                  <a:t>LUC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£24.93/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h𝑟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×40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h𝑟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70 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=£14.25/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>
                  <a:latin typeface="+mj-lt"/>
                </a:endParaRPr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6486" y="5655751"/>
                <a:ext cx="3384773" cy="410369"/>
              </a:xfrm>
              <a:prstGeom prst="rect">
                <a:avLst/>
              </a:prstGeom>
              <a:blipFill rotWithShape="0">
                <a:blip r:embed="rId5"/>
                <a:stretch>
                  <a:fillRect l="-4144" t="-2985" b="-194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21004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PRODUCTIVITY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Unit production rates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LABOUR’S PRODUCTIVITY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/>
              <p:cNvSpPr txBox="1"/>
              <p:nvPr/>
            </p:nvSpPr>
            <p:spPr>
              <a:xfrm>
                <a:off x="827584" y="3643590"/>
                <a:ext cx="7547194" cy="76694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𝑊𝑜𝑟𝑘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𝑑𝑢𝑟𝑎𝑡𝑖𝑜𝑛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𝑄𝑢𝑎𝑛𝑡𝑖𝑡𝑦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𝑤𝑜𝑟𝑘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𝑛𝑢𝑚𝑏𝑒𝑟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𝑜𝑓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𝑔𝑎𝑛𝑔𝑠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𝑝𝑟𝑜𝑑𝑢𝑐𝑡𝑖𝑜𝑛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𝑟𝑎𝑡𝑒</m:t>
                          </m:r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643590"/>
                <a:ext cx="7547194" cy="766941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/>
          <p:cNvSpPr txBox="1"/>
          <p:nvPr/>
        </p:nvSpPr>
        <p:spPr>
          <a:xfrm>
            <a:off x="827584" y="4814773"/>
            <a:ext cx="75596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Example</a:t>
            </a:r>
          </a:p>
          <a:p>
            <a:r>
              <a:rPr lang="en-GB" sz="2000" dirty="0" smtClean="0"/>
              <a:t>We need to paint one wall of 440m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 using 2 gangs. Their production rate is 11m</a:t>
            </a:r>
            <a:r>
              <a:rPr lang="en-GB" sz="2000" baseline="30000" dirty="0" smtClean="0"/>
              <a:t>2</a:t>
            </a:r>
            <a:r>
              <a:rPr lang="en-GB" sz="2000" dirty="0" smtClean="0"/>
              <a:t>/hr. Calculate the time needed for this work.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/>
              <p:cNvSpPr txBox="1"/>
              <p:nvPr/>
            </p:nvSpPr>
            <p:spPr>
              <a:xfrm>
                <a:off x="3074308" y="6046981"/>
                <a:ext cx="2446888" cy="51777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2000" dirty="0" smtClean="0">
                    <a:latin typeface="+mj-lt"/>
                  </a:rPr>
                  <a:t>WD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440</m:t>
                        </m:r>
                        <m:sSup>
                          <m:sSup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×11</m:t>
                        </m:r>
                        <m:sSup>
                          <m:sSupPr>
                            <m:ctrlP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𝑚</m:t>
                            </m:r>
                          </m:e>
                          <m:sup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/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h𝑟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2000" dirty="0" smtClean="0">
                    <a:latin typeface="+mj-lt"/>
                  </a:rPr>
                  <a:t>20hr</a:t>
                </a:r>
                <a:endParaRPr lang="en-GB" sz="2000" dirty="0">
                  <a:latin typeface="+mj-lt"/>
                </a:endParaRPr>
              </a:p>
            </p:txBody>
          </p:sp>
        </mc:Choice>
        <mc:Fallback xmlns="">
          <p:sp>
            <p:nvSpPr>
              <p:cNvPr id="13" name="TextBox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4308" y="6046981"/>
                <a:ext cx="2446888" cy="517770"/>
              </a:xfrm>
              <a:prstGeom prst="rect">
                <a:avLst/>
              </a:prstGeom>
              <a:blipFill rotWithShape="0">
                <a:blip r:embed="rId5"/>
                <a:stretch>
                  <a:fillRect l="-6219" r="-5473" b="-94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/>
          <p:cNvSpPr txBox="1"/>
          <p:nvPr/>
        </p:nvSpPr>
        <p:spPr>
          <a:xfrm>
            <a:off x="827584" y="2132856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Used for estimation of work duration</a:t>
            </a:r>
          </a:p>
          <a:p>
            <a:r>
              <a:rPr lang="en-GB" sz="2000" dirty="0" smtClean="0"/>
              <a:t>Variable with every gang</a:t>
            </a:r>
          </a:p>
          <a:p>
            <a:r>
              <a:rPr lang="en-GB" sz="2000" dirty="0" smtClean="0"/>
              <a:t>Need to make time studies</a:t>
            </a:r>
          </a:p>
          <a:p>
            <a:r>
              <a:rPr lang="en-GB" sz="2000" dirty="0" smtClean="0"/>
              <a:t>Experience can give us average estimations for these rates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40436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977</TotalTime>
  <Words>379</Words>
  <Application>Microsoft Office PowerPoint</Application>
  <PresentationFormat>On-screen Show (4:3)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Cambria Math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26</cp:revision>
  <dcterms:created xsi:type="dcterms:W3CDTF">2015-09-15T12:16:09Z</dcterms:created>
  <dcterms:modified xsi:type="dcterms:W3CDTF">2019-11-09T16:24:29Z</dcterms:modified>
</cp:coreProperties>
</file>