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
  </p:notesMasterIdLst>
  <p:sldIdLst>
    <p:sldId id="256" r:id="rId2"/>
  </p:sldIdLst>
  <p:sldSz cx="9601200" cy="128016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5" d="100"/>
          <a:sy n="95" d="100"/>
        </p:scale>
        <p:origin x="32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5854C6-E73B-4792-B877-F26E73732111}" type="datetimeFigureOut">
              <a:rPr lang="en-GB" smtClean="0"/>
              <a:t>16/07/2025</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77F561-2EBD-498B-B1D3-C9D3AD9982B4}" type="slidenum">
              <a:rPr lang="en-GB" smtClean="0"/>
              <a:t>‹#›</a:t>
            </a:fld>
            <a:endParaRPr lang="en-GB"/>
          </a:p>
        </p:txBody>
      </p:sp>
    </p:spTree>
    <p:extLst>
      <p:ext uri="{BB962C8B-B14F-4D97-AF65-F5344CB8AC3E}">
        <p14:creationId xmlns:p14="http://schemas.microsoft.com/office/powerpoint/2010/main" val="271699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sz="1200" b="1" dirty="0">
                <a:latin typeface="Arial" panose="020B0604020202020204" pitchFamily="34" charset="0"/>
                <a:cs typeface="Arial" panose="020B0604020202020204" pitchFamily="34" charset="0"/>
              </a:rPr>
              <a:t>Introduction</a:t>
            </a:r>
          </a:p>
          <a:p>
            <a:pPr algn="just"/>
            <a:r>
              <a:rPr lang="en-US" sz="1200" dirty="0">
                <a:latin typeface="Arial" panose="020B0604020202020204" pitchFamily="34" charset="0"/>
                <a:cs typeface="Arial" panose="020B0604020202020204" pitchFamily="34" charset="0"/>
              </a:rPr>
              <a:t>The most effective method for presenting data in a visually appealing way is the development of charts. Microsoft Word also allows users to create charts easily, enhancing the text and delivering a more complex view to readers. This assignment is designed to instruct users on how to insert a chart into a Word document, and this skill can be of scientific value because the effectiveness of reports, presentations, and information-driven documents can be enhanced </a:t>
            </a:r>
            <a:r>
              <a:rPr lang="en-GB" sz="1200" dirty="0">
                <a:effectLst/>
                <a:latin typeface="Arial" panose="020B0604020202020204" pitchFamily="34" charset="0"/>
                <a:ea typeface="Times New Roman" panose="02020603050405020304" pitchFamily="18" charset="0"/>
              </a:rPr>
              <a:t>(Microsoft, 2023)</a:t>
            </a:r>
            <a:r>
              <a:rPr lang="en-US" sz="1200" dirty="0">
                <a:latin typeface="Arial" panose="020B0604020202020204" pitchFamily="34" charset="0"/>
                <a:cs typeface="Arial" panose="020B0604020202020204" pitchFamily="34" charset="0"/>
              </a:rPr>
              <a:t>. It entails a few straightforward actions, so that anyone can easily insert charts into their documents without needing high technical competence.</a:t>
            </a:r>
          </a:p>
          <a:p>
            <a:pPr algn="ctr"/>
            <a:r>
              <a:rPr lang="en-US" sz="1400" b="1" dirty="0">
                <a:latin typeface="Arial" panose="020B0604020202020204" pitchFamily="34" charset="0"/>
                <a:cs typeface="Arial" panose="020B0604020202020204" pitchFamily="34" charset="0"/>
              </a:rPr>
              <a:t>Steps to Create a Chart in a Word Document</a:t>
            </a:r>
          </a:p>
          <a:p>
            <a:r>
              <a:rPr lang="en-US" sz="1200" dirty="0">
                <a:latin typeface="Arial" panose="020B0604020202020204" pitchFamily="34" charset="0"/>
                <a:cs typeface="Arial" panose="020B0604020202020204" pitchFamily="34" charset="0"/>
              </a:rPr>
              <a:t>It is easy to make a chart in Microsoft Word, which enables you to describe information in an appealing way. This is how to go about it:</a:t>
            </a:r>
          </a:p>
          <a:p>
            <a:pPr algn="ct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Open a Word Document</a:t>
            </a:r>
          </a:p>
          <a:p>
            <a:r>
              <a:rPr lang="en-US" sz="1200" dirty="0">
                <a:latin typeface="Arial" panose="020B0604020202020204" pitchFamily="34" charset="0"/>
                <a:cs typeface="Arial" panose="020B0604020202020204" pitchFamily="34" charset="0"/>
              </a:rPr>
              <a:t>Begin with an introduction to Microsoft Word. Click open any document into which you want to add a chart. If you don't have a document, you can create a new one by clicking on the option called Blank Document.</a:t>
            </a:r>
          </a:p>
          <a:p>
            <a:pPr algn="ctr"/>
            <a:endParaRPr lang="en-US" sz="1200" b="1" dirty="0">
              <a:latin typeface="Arial" panose="020B0604020202020204" pitchFamily="34" charset="0"/>
              <a:cs typeface="Arial" panose="020B0604020202020204" pitchFamily="34" charset="0"/>
            </a:endParaRPr>
          </a:p>
          <a:p>
            <a:pPr algn="ctr"/>
            <a:r>
              <a:rPr lang="en-US" sz="1200" b="1" dirty="0">
                <a:latin typeface="Arial" panose="020B0604020202020204" pitchFamily="34" charset="0"/>
                <a:cs typeface="Arial" panose="020B0604020202020204" pitchFamily="34" charset="0"/>
              </a:rPr>
              <a:t>Insert Tab</a:t>
            </a:r>
          </a:p>
          <a:p>
            <a:r>
              <a:rPr lang="en-US" sz="1200" dirty="0">
                <a:latin typeface="Arial" panose="020B0604020202020204" pitchFamily="34" charset="0"/>
                <a:cs typeface="Arial" panose="020B0604020202020204" pitchFamily="34" charset="0"/>
              </a:rPr>
              <a:t>When you open your document, select the toolbar at the top and open the menu item named "Insert". This tab offers a range of options to insert elements such as pictures, tables, and graphs into your work.</a:t>
            </a:r>
          </a:p>
          <a:p>
            <a:pPr algn="ctr"/>
            <a:endParaRPr lang="en-GB" sz="1200" b="1" dirty="0">
              <a:latin typeface="Arial" panose="020B0604020202020204" pitchFamily="34" charset="0"/>
              <a:cs typeface="Arial" panose="020B0604020202020204" pitchFamily="34" charset="0"/>
            </a:endParaRPr>
          </a:p>
          <a:p>
            <a:pPr algn="ctr"/>
            <a:r>
              <a:rPr lang="en-GB" sz="1200" b="1" dirty="0">
                <a:latin typeface="Arial" panose="020B0604020202020204" pitchFamily="34" charset="0"/>
                <a:cs typeface="Arial" panose="020B0604020202020204" pitchFamily="34" charset="0"/>
              </a:rPr>
              <a:t>Select Chart Option</a:t>
            </a:r>
          </a:p>
          <a:p>
            <a:r>
              <a:rPr lang="en-US" sz="1200" dirty="0">
                <a:latin typeface="Arial" panose="020B0604020202020204" pitchFamily="34" charset="0"/>
                <a:cs typeface="Arial" panose="020B0604020202020204" pitchFamily="34" charset="0"/>
              </a:rPr>
              <a:t>In the Insert tab, you can find the group of illustrations. During this part, press the button on the left labeled ‘Chart’. The operation will display the Insert Chart dialog window through which you can choose the kind of chart to be entered.</a:t>
            </a:r>
          </a:p>
          <a:p>
            <a:pPr algn="ctr"/>
            <a:endParaRPr lang="en-GB" sz="1200" b="1" dirty="0">
              <a:latin typeface="Arial" panose="020B0604020202020204" pitchFamily="34" charset="0"/>
              <a:cs typeface="Arial" panose="020B0604020202020204" pitchFamily="34" charset="0"/>
            </a:endParaRPr>
          </a:p>
          <a:p>
            <a:pPr algn="ctr"/>
            <a:r>
              <a:rPr lang="en-GB" sz="1200" b="1" dirty="0">
                <a:latin typeface="Arial" panose="020B0604020202020204" pitchFamily="34" charset="0"/>
                <a:cs typeface="Arial" panose="020B0604020202020204" pitchFamily="34" charset="0"/>
              </a:rPr>
              <a:t>Choose Chart Type</a:t>
            </a:r>
          </a:p>
          <a:p>
            <a:r>
              <a:rPr lang="en-US" sz="1200" dirty="0">
                <a:latin typeface="Arial" panose="020B0604020202020204" pitchFamily="34" charset="0"/>
                <a:cs typeface="Arial" panose="020B0604020202020204" pitchFamily="34" charset="0"/>
              </a:rPr>
              <a:t>Different kinds of charts can be viewed in the Insert Chart dialog box, which includes the Bar tab, Line tab, Pie tab, and others. Select the kind of chart that depicts the data you are about to present </a:t>
            </a:r>
            <a:r>
              <a:rPr lang="en-GB" sz="1200" dirty="0">
                <a:effectLst/>
                <a:latin typeface="Arial" panose="020B0604020202020204" pitchFamily="34" charset="0"/>
                <a:ea typeface="Times New Roman" panose="02020603050405020304" pitchFamily="18" charset="0"/>
              </a:rPr>
              <a:t>(Jones, 2020)</a:t>
            </a:r>
            <a:r>
              <a:rPr lang="en-US" sz="1200" dirty="0">
                <a:latin typeface="Arial" panose="020B0604020202020204" pitchFamily="34" charset="0"/>
                <a:cs typeface="Arial" panose="020B0604020202020204" pitchFamily="34" charset="0"/>
              </a:rPr>
              <a:t>. For example, bar charts are suitable for comparing quantities, whereas pie charts are more suitable for presenting proportions.</a:t>
            </a:r>
          </a:p>
          <a:p>
            <a:pPr algn="ctr"/>
            <a:endParaRPr lang="en-US" sz="1200" b="1" dirty="0">
              <a:latin typeface="Arial" panose="020B0604020202020204" pitchFamily="34" charset="0"/>
              <a:cs typeface="Arial" panose="020B0604020202020204" pitchFamily="34" charset="0"/>
            </a:endParaRPr>
          </a:p>
          <a:p>
            <a:pPr algn="ctr"/>
            <a:r>
              <a:rPr lang="en-US" sz="1200" b="1" dirty="0">
                <a:latin typeface="Arial" panose="020B0604020202020204" pitchFamily="34" charset="0"/>
                <a:cs typeface="Arial" panose="020B0604020202020204" pitchFamily="34" charset="0"/>
              </a:rPr>
              <a:t>Enter Data</a:t>
            </a:r>
          </a:p>
          <a:p>
            <a:r>
              <a:rPr lang="en-US" sz="1200" dirty="0">
                <a:latin typeface="Arial" panose="020B0604020202020204" pitchFamily="34" charset="0"/>
                <a:cs typeface="Arial" panose="020B0604020202020204" pitchFamily="34" charset="0"/>
              </a:rPr>
              <a:t>The next step is to choose the type of chart. After this step, a small table will appear in Excel. This is where you can enter your data. When you enter data into the cells, the chart in the Word document will automatically update to reflect the change. Input the data carefully so that your chart shows the right information.</a:t>
            </a:r>
          </a:p>
          <a:p>
            <a:pPr algn="ctr"/>
            <a:endParaRPr lang="en-GB" sz="1200" b="1" dirty="0">
              <a:latin typeface="Arial" panose="020B0604020202020204" pitchFamily="34" charset="0"/>
              <a:cs typeface="Arial" panose="020B0604020202020204" pitchFamily="34" charset="0"/>
            </a:endParaRPr>
          </a:p>
          <a:p>
            <a:pPr algn="ctr"/>
            <a:r>
              <a:rPr lang="en-GB" sz="1200" b="1" dirty="0">
                <a:latin typeface="Arial" panose="020B0604020202020204" pitchFamily="34" charset="0"/>
                <a:cs typeface="Arial" panose="020B0604020202020204" pitchFamily="34" charset="0"/>
              </a:rPr>
              <a:t>Adjust Chart Design</a:t>
            </a:r>
          </a:p>
          <a:p>
            <a:r>
              <a:rPr lang="en-US" sz="1200" dirty="0">
                <a:latin typeface="Arial" panose="020B0604020202020204" pitchFamily="34" charset="0"/>
                <a:cs typeface="Arial" panose="020B0604020202020204" pitchFamily="34" charset="0"/>
              </a:rPr>
              <a:t>You can also customize the appearance of your chart once you enter your data. The toolbar consists of a section called Chart Tools, which enables you to modify the colors, labels, chart type, and other chart elements </a:t>
            </a:r>
            <a:r>
              <a:rPr lang="en-GB" sz="1200" dirty="0">
                <a:effectLst/>
                <a:latin typeface="Arial" panose="020B0604020202020204" pitchFamily="34" charset="0"/>
                <a:ea typeface="Times New Roman" panose="02020603050405020304" pitchFamily="18" charset="0"/>
              </a:rPr>
              <a:t>(Lippert, 2021)</a:t>
            </a:r>
            <a:r>
              <a:rPr lang="en-US" sz="1200" dirty="0">
                <a:latin typeface="Arial" panose="020B0604020202020204" pitchFamily="34" charset="0"/>
                <a:cs typeface="Arial" panose="020B0604020202020204" pitchFamily="34" charset="0"/>
              </a:rPr>
              <a:t>. Various design settings will allow you to select an option that best suits the style of your document.</a:t>
            </a:r>
          </a:p>
          <a:p>
            <a:pPr algn="ctr"/>
            <a:r>
              <a:rPr lang="en-GB" sz="1200" b="1" dirty="0">
                <a:latin typeface="Arial" panose="020B0604020202020204" pitchFamily="34" charset="0"/>
                <a:cs typeface="Arial" panose="020B0604020202020204" pitchFamily="34" charset="0"/>
              </a:rPr>
              <a:t>Close and Save</a:t>
            </a:r>
          </a:p>
          <a:p>
            <a:r>
              <a:rPr lang="en-US" sz="1200" dirty="0">
                <a:latin typeface="Arial" panose="020B0604020202020204" pitchFamily="34" charset="0"/>
                <a:cs typeface="Arial" panose="020B0604020202020204" pitchFamily="34" charset="0"/>
              </a:rPr>
              <a:t>Once you have finished filling in your chart, save the document as an Excel spreadsheet. The chart will be included in the Word document and can be shared or printed as needed.</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algn="ctr"/>
            <a:r>
              <a:rPr lang="en-US" sz="1200" b="1" dirty="0">
                <a:latin typeface="Arial" panose="020B0604020202020204" pitchFamily="34" charset="0"/>
                <a:cs typeface="Arial" panose="020B0604020202020204" pitchFamily="34" charset="0"/>
              </a:rPr>
              <a:t>Conclusion</a:t>
            </a:r>
          </a:p>
          <a:p>
            <a:pPr algn="just"/>
            <a:r>
              <a:rPr lang="en-US" sz="1200" dirty="0">
                <a:latin typeface="Arial" panose="020B0604020202020204" pitchFamily="34" charset="0"/>
                <a:cs typeface="Arial" panose="020B0604020202020204" pitchFamily="34" charset="0"/>
              </a:rPr>
              <a:t>Designing a table in a Word document is not difficult, which improves the readability of the information. With the steps highlighted, users will find it easy to visualize their data, thereby making complex information easier to understand for readers. The skill applies to both personal and professional documents, and people can express their insights better.</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just"/>
            <a:endParaRPr lang="en-US" sz="1200" dirty="0">
              <a:latin typeface="Arial" panose="020B0604020202020204" pitchFamily="34" charset="0"/>
              <a:cs typeface="Arial" panose="020B0604020202020204" pitchFamily="34" charset="0"/>
            </a:endParaRPr>
          </a:p>
          <a:p>
            <a:pPr algn="just"/>
            <a:endParaRPr lang="en-US" sz="1200" dirty="0">
              <a:latin typeface="Arial" panose="020B0604020202020204" pitchFamily="34" charset="0"/>
              <a:cs typeface="Arial" panose="020B0604020202020204" pitchFamily="34" charset="0"/>
            </a:endParaRPr>
          </a:p>
          <a:p>
            <a:pPr algn="just"/>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A77F561-2EBD-498B-B1D3-C9D3AD9982B4}" type="slidenum">
              <a:rPr lang="en-GB" smtClean="0"/>
              <a:t>1</a:t>
            </a:fld>
            <a:endParaRPr lang="en-GB"/>
          </a:p>
        </p:txBody>
      </p:sp>
    </p:spTree>
    <p:extLst>
      <p:ext uri="{BB962C8B-B14F-4D97-AF65-F5344CB8AC3E}">
        <p14:creationId xmlns:p14="http://schemas.microsoft.com/office/powerpoint/2010/main" val="3591462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D5AA0-4FB2-48DD-AD6B-F870D504B5F1}"/>
              </a:ext>
            </a:extLst>
          </p:cNvPr>
          <p:cNvSpPr>
            <a:spLocks noGrp="1"/>
          </p:cNvSpPr>
          <p:nvPr>
            <p:ph type="ctrTitle"/>
          </p:nvPr>
        </p:nvSpPr>
        <p:spPr>
          <a:xfrm>
            <a:off x="1200150" y="2095078"/>
            <a:ext cx="7200900" cy="4456853"/>
          </a:xfrm>
        </p:spPr>
        <p:txBody>
          <a:bodyPr anchor="b"/>
          <a:lstStyle>
            <a:lvl1pPr algn="ctr">
              <a:defRPr sz="4725"/>
            </a:lvl1pPr>
          </a:lstStyle>
          <a:p>
            <a:r>
              <a:rPr lang="en-US"/>
              <a:t>Click to edit Master title style</a:t>
            </a:r>
            <a:endParaRPr lang="en-GB"/>
          </a:p>
        </p:txBody>
      </p:sp>
      <p:sp>
        <p:nvSpPr>
          <p:cNvPr id="3" name="Subtitle 2">
            <a:extLst>
              <a:ext uri="{FF2B5EF4-FFF2-40B4-BE49-F238E27FC236}">
                <a16:creationId xmlns:a16="http://schemas.microsoft.com/office/drawing/2014/main" id="{38F0174E-AE1D-4232-9513-A9927BC06DF1}"/>
              </a:ext>
            </a:extLst>
          </p:cNvPr>
          <p:cNvSpPr>
            <a:spLocks noGrp="1"/>
          </p:cNvSpPr>
          <p:nvPr>
            <p:ph type="subTitle" idx="1"/>
          </p:nvPr>
        </p:nvSpPr>
        <p:spPr>
          <a:xfrm>
            <a:off x="1200150" y="6723804"/>
            <a:ext cx="7200900" cy="3090756"/>
          </a:xfrm>
        </p:spPr>
        <p:txBody>
          <a:bodyPr/>
          <a:lstStyle>
            <a:lvl1pPr marL="0" indent="0" algn="ctr">
              <a:buNone/>
              <a:defRPr sz="1890"/>
            </a:lvl1pPr>
            <a:lvl2pPr marL="360045" indent="0" algn="ctr">
              <a:buNone/>
              <a:defRPr sz="1575"/>
            </a:lvl2pPr>
            <a:lvl3pPr marL="720090" indent="0" algn="ctr">
              <a:buNone/>
              <a:defRPr sz="1418"/>
            </a:lvl3pPr>
            <a:lvl4pPr marL="1080135" indent="0" algn="ctr">
              <a:buNone/>
              <a:defRPr sz="1260"/>
            </a:lvl4pPr>
            <a:lvl5pPr marL="1440180" indent="0" algn="ctr">
              <a:buNone/>
              <a:defRPr sz="1260"/>
            </a:lvl5pPr>
            <a:lvl6pPr marL="1800225" indent="0" algn="ctr">
              <a:buNone/>
              <a:defRPr sz="1260"/>
            </a:lvl6pPr>
            <a:lvl7pPr marL="2160270" indent="0" algn="ctr">
              <a:buNone/>
              <a:defRPr sz="1260"/>
            </a:lvl7pPr>
            <a:lvl8pPr marL="2520315" indent="0" algn="ctr">
              <a:buNone/>
              <a:defRPr sz="1260"/>
            </a:lvl8pPr>
            <a:lvl9pPr marL="2880360" indent="0" algn="ctr">
              <a:buNone/>
              <a:defRPr sz="12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658833-C16A-4C92-87BB-F8B8010FE7FE}"/>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5" name="Footer Placeholder 4">
            <a:extLst>
              <a:ext uri="{FF2B5EF4-FFF2-40B4-BE49-F238E27FC236}">
                <a16:creationId xmlns:a16="http://schemas.microsoft.com/office/drawing/2014/main" id="{78EE5CED-7CF5-4402-A287-338289F9DF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F4E422-1CDE-4559-A27B-2E00F3B2B7DD}"/>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525306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E3B9-6661-4A4B-8B3B-690266894D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02A89F-7CD2-47E3-AA61-BF09C42AA8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E001D-27C1-47BA-8ECF-158BA83D6CDF}"/>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5" name="Footer Placeholder 4">
            <a:extLst>
              <a:ext uri="{FF2B5EF4-FFF2-40B4-BE49-F238E27FC236}">
                <a16:creationId xmlns:a16="http://schemas.microsoft.com/office/drawing/2014/main" id="{BE63F485-8C66-421C-98B9-520F04E11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257ADF-90E4-417D-8060-1A45CF8EFC88}"/>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1631543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CC5C3-5B6E-4209-86B4-F59904767C7B}"/>
              </a:ext>
            </a:extLst>
          </p:cNvPr>
          <p:cNvSpPr>
            <a:spLocks noGrp="1"/>
          </p:cNvSpPr>
          <p:nvPr>
            <p:ph type="title"/>
          </p:nvPr>
        </p:nvSpPr>
        <p:spPr>
          <a:xfrm>
            <a:off x="655082" y="3191512"/>
            <a:ext cx="8281035" cy="5325109"/>
          </a:xfrm>
        </p:spPr>
        <p:txBody>
          <a:bodyPr anchor="b"/>
          <a:lstStyle>
            <a:lvl1pPr>
              <a:defRPr sz="4725"/>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484456-152A-44CB-B2F7-C3B87318450C}"/>
              </a:ext>
            </a:extLst>
          </p:cNvPr>
          <p:cNvSpPr>
            <a:spLocks noGrp="1"/>
          </p:cNvSpPr>
          <p:nvPr>
            <p:ph type="body" idx="1"/>
          </p:nvPr>
        </p:nvSpPr>
        <p:spPr>
          <a:xfrm>
            <a:off x="655082" y="8566999"/>
            <a:ext cx="8281035" cy="2800349"/>
          </a:xfrm>
        </p:spPr>
        <p:txBody>
          <a:bodyPr/>
          <a:lstStyle>
            <a:lvl1pPr marL="0" indent="0">
              <a:buNone/>
              <a:defRPr sz="1890">
                <a:solidFill>
                  <a:schemeClr val="tx1">
                    <a:tint val="75000"/>
                  </a:schemeClr>
                </a:solidFill>
              </a:defRPr>
            </a:lvl1pPr>
            <a:lvl2pPr marL="360045" indent="0">
              <a:buNone/>
              <a:defRPr sz="1575">
                <a:solidFill>
                  <a:schemeClr val="tx1">
                    <a:tint val="75000"/>
                  </a:schemeClr>
                </a:solidFill>
              </a:defRPr>
            </a:lvl2pPr>
            <a:lvl3pPr marL="720090" indent="0">
              <a:buNone/>
              <a:defRPr sz="1418">
                <a:solidFill>
                  <a:schemeClr val="tx1">
                    <a:tint val="75000"/>
                  </a:schemeClr>
                </a:solidFill>
              </a:defRPr>
            </a:lvl3pPr>
            <a:lvl4pPr marL="1080135" indent="0">
              <a:buNone/>
              <a:defRPr sz="1260">
                <a:solidFill>
                  <a:schemeClr val="tx1">
                    <a:tint val="75000"/>
                  </a:schemeClr>
                </a:solidFill>
              </a:defRPr>
            </a:lvl4pPr>
            <a:lvl5pPr marL="1440180" indent="0">
              <a:buNone/>
              <a:defRPr sz="1260">
                <a:solidFill>
                  <a:schemeClr val="tx1">
                    <a:tint val="75000"/>
                  </a:schemeClr>
                </a:solidFill>
              </a:defRPr>
            </a:lvl5pPr>
            <a:lvl6pPr marL="1800225" indent="0">
              <a:buNone/>
              <a:defRPr sz="1260">
                <a:solidFill>
                  <a:schemeClr val="tx1">
                    <a:tint val="75000"/>
                  </a:schemeClr>
                </a:solidFill>
              </a:defRPr>
            </a:lvl6pPr>
            <a:lvl7pPr marL="2160270" indent="0">
              <a:buNone/>
              <a:defRPr sz="1260">
                <a:solidFill>
                  <a:schemeClr val="tx1">
                    <a:tint val="75000"/>
                  </a:schemeClr>
                </a:solidFill>
              </a:defRPr>
            </a:lvl7pPr>
            <a:lvl8pPr marL="2520315" indent="0">
              <a:buNone/>
              <a:defRPr sz="1260">
                <a:solidFill>
                  <a:schemeClr val="tx1">
                    <a:tint val="75000"/>
                  </a:schemeClr>
                </a:solidFill>
              </a:defRPr>
            </a:lvl8pPr>
            <a:lvl9pPr marL="2880360" indent="0">
              <a:buNone/>
              <a:defRPr sz="126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C55B74-A7F5-417F-A13F-C2E384988A87}"/>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5" name="Footer Placeholder 4">
            <a:extLst>
              <a:ext uri="{FF2B5EF4-FFF2-40B4-BE49-F238E27FC236}">
                <a16:creationId xmlns:a16="http://schemas.microsoft.com/office/drawing/2014/main" id="{42FE77DC-152A-498F-83AA-53A6508712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0678B-8939-4CAC-84B0-D9FF6C992966}"/>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2003335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2B8CD-E2C0-48B0-A7CA-9044925355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309DBF-6D39-415E-8C43-3004CC83E90A}"/>
              </a:ext>
            </a:extLst>
          </p:cNvPr>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BAD75B-B791-4B74-9BE1-ABEB9B53D8A4}"/>
              </a:ext>
            </a:extLst>
          </p:cNvPr>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E91E26-DB0E-4DF1-A355-B030C745E2CF}"/>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6" name="Footer Placeholder 5">
            <a:extLst>
              <a:ext uri="{FF2B5EF4-FFF2-40B4-BE49-F238E27FC236}">
                <a16:creationId xmlns:a16="http://schemas.microsoft.com/office/drawing/2014/main" id="{9D99E2B2-5C5E-4041-8312-6729D47B25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E0027C-C670-4FF5-95F5-7C3812B9BFBF}"/>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240033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89265-94E9-4C1E-9C84-0574B01CEE05}"/>
              </a:ext>
            </a:extLst>
          </p:cNvPr>
          <p:cNvSpPr>
            <a:spLocks noGrp="1"/>
          </p:cNvSpPr>
          <p:nvPr>
            <p:ph type="title"/>
          </p:nvPr>
        </p:nvSpPr>
        <p:spPr>
          <a:xfrm>
            <a:off x="661333" y="681568"/>
            <a:ext cx="8281035" cy="2474384"/>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923793-82B6-4059-A5CE-DDBE867505F9}"/>
              </a:ext>
            </a:extLst>
          </p:cNvPr>
          <p:cNvSpPr>
            <a:spLocks noGrp="1"/>
          </p:cNvSpPr>
          <p:nvPr>
            <p:ph type="body" idx="1"/>
          </p:nvPr>
        </p:nvSpPr>
        <p:spPr>
          <a:xfrm>
            <a:off x="661334" y="3138171"/>
            <a:ext cx="4061757" cy="1537969"/>
          </a:xfrm>
        </p:spPr>
        <p:txBody>
          <a:bodyPr anchor="b"/>
          <a:lstStyle>
            <a:lvl1pPr marL="0" indent="0">
              <a:buNone/>
              <a:defRPr sz="1890" b="1"/>
            </a:lvl1pPr>
            <a:lvl2pPr marL="360045" indent="0">
              <a:buNone/>
              <a:defRPr sz="1575" b="1"/>
            </a:lvl2pPr>
            <a:lvl3pPr marL="720090" indent="0">
              <a:buNone/>
              <a:defRPr sz="1418" b="1"/>
            </a:lvl3pPr>
            <a:lvl4pPr marL="1080135" indent="0">
              <a:buNone/>
              <a:defRPr sz="1260" b="1"/>
            </a:lvl4pPr>
            <a:lvl5pPr marL="1440180" indent="0">
              <a:buNone/>
              <a:defRPr sz="1260" b="1"/>
            </a:lvl5pPr>
            <a:lvl6pPr marL="1800225" indent="0">
              <a:buNone/>
              <a:defRPr sz="1260" b="1"/>
            </a:lvl6pPr>
            <a:lvl7pPr marL="2160270" indent="0">
              <a:buNone/>
              <a:defRPr sz="1260" b="1"/>
            </a:lvl7pPr>
            <a:lvl8pPr marL="2520315" indent="0">
              <a:buNone/>
              <a:defRPr sz="1260" b="1"/>
            </a:lvl8pPr>
            <a:lvl9pPr marL="2880360" indent="0">
              <a:buNone/>
              <a:defRPr sz="1260" b="1"/>
            </a:lvl9pPr>
          </a:lstStyle>
          <a:p>
            <a:pPr lvl="0"/>
            <a:r>
              <a:rPr lang="en-US"/>
              <a:t>Click to edit Master text styles</a:t>
            </a:r>
          </a:p>
        </p:txBody>
      </p:sp>
      <p:sp>
        <p:nvSpPr>
          <p:cNvPr id="4" name="Content Placeholder 3">
            <a:extLst>
              <a:ext uri="{FF2B5EF4-FFF2-40B4-BE49-F238E27FC236}">
                <a16:creationId xmlns:a16="http://schemas.microsoft.com/office/drawing/2014/main" id="{DC014B9C-9127-4981-9FCC-98C71CF1739A}"/>
              </a:ext>
            </a:extLst>
          </p:cNvPr>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CBEB8F-7E96-4E16-9544-C1B38E3CF69F}"/>
              </a:ext>
            </a:extLst>
          </p:cNvPr>
          <p:cNvSpPr>
            <a:spLocks noGrp="1"/>
          </p:cNvSpPr>
          <p:nvPr>
            <p:ph type="body" sz="quarter" idx="3"/>
          </p:nvPr>
        </p:nvSpPr>
        <p:spPr>
          <a:xfrm>
            <a:off x="4860607" y="3138171"/>
            <a:ext cx="4081761" cy="1537969"/>
          </a:xfrm>
        </p:spPr>
        <p:txBody>
          <a:bodyPr anchor="b"/>
          <a:lstStyle>
            <a:lvl1pPr marL="0" indent="0">
              <a:buNone/>
              <a:defRPr sz="1890" b="1"/>
            </a:lvl1pPr>
            <a:lvl2pPr marL="360045" indent="0">
              <a:buNone/>
              <a:defRPr sz="1575" b="1"/>
            </a:lvl2pPr>
            <a:lvl3pPr marL="720090" indent="0">
              <a:buNone/>
              <a:defRPr sz="1418" b="1"/>
            </a:lvl3pPr>
            <a:lvl4pPr marL="1080135" indent="0">
              <a:buNone/>
              <a:defRPr sz="1260" b="1"/>
            </a:lvl4pPr>
            <a:lvl5pPr marL="1440180" indent="0">
              <a:buNone/>
              <a:defRPr sz="1260" b="1"/>
            </a:lvl5pPr>
            <a:lvl6pPr marL="1800225" indent="0">
              <a:buNone/>
              <a:defRPr sz="1260" b="1"/>
            </a:lvl6pPr>
            <a:lvl7pPr marL="2160270" indent="0">
              <a:buNone/>
              <a:defRPr sz="1260" b="1"/>
            </a:lvl7pPr>
            <a:lvl8pPr marL="2520315" indent="0">
              <a:buNone/>
              <a:defRPr sz="1260" b="1"/>
            </a:lvl8pPr>
            <a:lvl9pPr marL="2880360" indent="0">
              <a:buNone/>
              <a:defRPr sz="1260" b="1"/>
            </a:lvl9pPr>
          </a:lstStyle>
          <a:p>
            <a:pPr lvl="0"/>
            <a:r>
              <a:rPr lang="en-US"/>
              <a:t>Click to edit Master text styles</a:t>
            </a:r>
          </a:p>
        </p:txBody>
      </p:sp>
      <p:sp>
        <p:nvSpPr>
          <p:cNvPr id="6" name="Content Placeholder 5">
            <a:extLst>
              <a:ext uri="{FF2B5EF4-FFF2-40B4-BE49-F238E27FC236}">
                <a16:creationId xmlns:a16="http://schemas.microsoft.com/office/drawing/2014/main" id="{BC68E75E-B957-494C-A34F-F7D45BC5F6B4}"/>
              </a:ext>
            </a:extLst>
          </p:cNvPr>
          <p:cNvSpPr>
            <a:spLocks noGrp="1"/>
          </p:cNvSpPr>
          <p:nvPr>
            <p:ph sz="quarter" idx="4"/>
          </p:nvPr>
        </p:nvSpPr>
        <p:spPr>
          <a:xfrm>
            <a:off x="4860607"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39AB02-6B6F-4EA6-A194-49C424A9C557}"/>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8" name="Footer Placeholder 7">
            <a:extLst>
              <a:ext uri="{FF2B5EF4-FFF2-40B4-BE49-F238E27FC236}">
                <a16:creationId xmlns:a16="http://schemas.microsoft.com/office/drawing/2014/main" id="{21940B22-98A5-4C27-8242-03AE22EBB7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7D9893-30D3-4761-9A0C-5704E3BECDB3}"/>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2786473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9466D-18C3-4D33-8123-A6FA486B27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D4178F-55F8-4080-B214-7A8CB42B2929}"/>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4" name="Footer Placeholder 3">
            <a:extLst>
              <a:ext uri="{FF2B5EF4-FFF2-40B4-BE49-F238E27FC236}">
                <a16:creationId xmlns:a16="http://schemas.microsoft.com/office/drawing/2014/main" id="{F905BB84-69FE-4C9C-BC51-D8117F2299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564ADD-0F52-400C-A02B-9659EA04B581}"/>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3749297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7C3AEB-CF73-4462-970A-A12BA7E05EFD}"/>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3" name="Footer Placeholder 2">
            <a:extLst>
              <a:ext uri="{FF2B5EF4-FFF2-40B4-BE49-F238E27FC236}">
                <a16:creationId xmlns:a16="http://schemas.microsoft.com/office/drawing/2014/main" id="{E410F1C4-F86D-466D-AD3B-E1B51D556B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0C13C7-37A4-4A98-B4C3-A215EF2FC1FF}"/>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1751575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7F09C-CB14-4E06-8419-69DB8765426B}"/>
              </a:ext>
            </a:extLst>
          </p:cNvPr>
          <p:cNvSpPr>
            <a:spLocks noGrp="1"/>
          </p:cNvSpPr>
          <p:nvPr>
            <p:ph type="title"/>
          </p:nvPr>
        </p:nvSpPr>
        <p:spPr>
          <a:xfrm>
            <a:off x="661333" y="853440"/>
            <a:ext cx="3096637" cy="2987040"/>
          </a:xfrm>
        </p:spPr>
        <p:txBody>
          <a:bodyPr anchor="b"/>
          <a:lstStyle>
            <a:lvl1pPr>
              <a:defRPr sz="2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79A498-430D-40C3-A829-2135D895DAB6}"/>
              </a:ext>
            </a:extLst>
          </p:cNvPr>
          <p:cNvSpPr>
            <a:spLocks noGrp="1"/>
          </p:cNvSpPr>
          <p:nvPr>
            <p:ph idx="1"/>
          </p:nvPr>
        </p:nvSpPr>
        <p:spPr>
          <a:xfrm>
            <a:off x="4081760" y="1843194"/>
            <a:ext cx="4860608" cy="9097433"/>
          </a:xfrm>
        </p:spPr>
        <p:txBody>
          <a:bodyPr/>
          <a:lstStyle>
            <a:lvl1pPr>
              <a:defRPr sz="2520"/>
            </a:lvl1pPr>
            <a:lvl2pPr>
              <a:defRPr sz="2205"/>
            </a:lvl2pPr>
            <a:lvl3pPr>
              <a:defRPr sz="1890"/>
            </a:lvl3pPr>
            <a:lvl4pPr>
              <a:defRPr sz="1575"/>
            </a:lvl4pPr>
            <a:lvl5pPr>
              <a:defRPr sz="1575"/>
            </a:lvl5pPr>
            <a:lvl6pPr>
              <a:defRPr sz="1575"/>
            </a:lvl6pPr>
            <a:lvl7pPr>
              <a:defRPr sz="1575"/>
            </a:lvl7pPr>
            <a:lvl8pPr>
              <a:defRPr sz="1575"/>
            </a:lvl8pPr>
            <a:lvl9pPr>
              <a:defRPr sz="15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6F75B0-5C1F-47D2-B494-4D7FF345488F}"/>
              </a:ext>
            </a:extLst>
          </p:cNvPr>
          <p:cNvSpPr>
            <a:spLocks noGrp="1"/>
          </p:cNvSpPr>
          <p:nvPr>
            <p:ph type="body" sz="half" idx="2"/>
          </p:nvPr>
        </p:nvSpPr>
        <p:spPr>
          <a:xfrm>
            <a:off x="661333" y="3840480"/>
            <a:ext cx="3096637" cy="7114964"/>
          </a:xfrm>
        </p:spPr>
        <p:txBody>
          <a:bodyPr/>
          <a:lstStyle>
            <a:lvl1pPr marL="0" indent="0">
              <a:buNone/>
              <a:defRPr sz="1260"/>
            </a:lvl1pPr>
            <a:lvl2pPr marL="360045" indent="0">
              <a:buNone/>
              <a:defRPr sz="1103"/>
            </a:lvl2pPr>
            <a:lvl3pPr marL="720090" indent="0">
              <a:buNone/>
              <a:defRPr sz="945"/>
            </a:lvl3pPr>
            <a:lvl4pPr marL="1080135" indent="0">
              <a:buNone/>
              <a:defRPr sz="788"/>
            </a:lvl4pPr>
            <a:lvl5pPr marL="1440180" indent="0">
              <a:buNone/>
              <a:defRPr sz="788"/>
            </a:lvl5pPr>
            <a:lvl6pPr marL="1800225" indent="0">
              <a:buNone/>
              <a:defRPr sz="788"/>
            </a:lvl6pPr>
            <a:lvl7pPr marL="2160270" indent="0">
              <a:buNone/>
              <a:defRPr sz="788"/>
            </a:lvl7pPr>
            <a:lvl8pPr marL="2520315" indent="0">
              <a:buNone/>
              <a:defRPr sz="788"/>
            </a:lvl8pPr>
            <a:lvl9pPr marL="2880360" indent="0">
              <a:buNone/>
              <a:defRPr sz="788"/>
            </a:lvl9pPr>
          </a:lstStyle>
          <a:p>
            <a:pPr lvl="0"/>
            <a:r>
              <a:rPr lang="en-US"/>
              <a:t>Click to edit Master text styles</a:t>
            </a:r>
          </a:p>
        </p:txBody>
      </p:sp>
      <p:sp>
        <p:nvSpPr>
          <p:cNvPr id="5" name="Date Placeholder 4">
            <a:extLst>
              <a:ext uri="{FF2B5EF4-FFF2-40B4-BE49-F238E27FC236}">
                <a16:creationId xmlns:a16="http://schemas.microsoft.com/office/drawing/2014/main" id="{EF989B72-D1D3-4815-8CDF-461697CF34F9}"/>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6" name="Footer Placeholder 5">
            <a:extLst>
              <a:ext uri="{FF2B5EF4-FFF2-40B4-BE49-F238E27FC236}">
                <a16:creationId xmlns:a16="http://schemas.microsoft.com/office/drawing/2014/main" id="{93682DF0-FB30-45BD-B891-B42E5824F4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EF2C85-A49A-4BD2-90B5-F0164E8FB1FD}"/>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4074849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65EA1-8B0E-45B2-A97F-14C352A596A1}"/>
              </a:ext>
            </a:extLst>
          </p:cNvPr>
          <p:cNvSpPr>
            <a:spLocks noGrp="1"/>
          </p:cNvSpPr>
          <p:nvPr>
            <p:ph type="title"/>
          </p:nvPr>
        </p:nvSpPr>
        <p:spPr>
          <a:xfrm>
            <a:off x="661333" y="853440"/>
            <a:ext cx="3096637" cy="2987040"/>
          </a:xfrm>
        </p:spPr>
        <p:txBody>
          <a:bodyPr anchor="b"/>
          <a:lstStyle>
            <a:lvl1pPr>
              <a:defRPr sz="2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F7D21D-91F6-448F-BA60-CCDDF15218EA}"/>
              </a:ext>
            </a:extLst>
          </p:cNvPr>
          <p:cNvSpPr>
            <a:spLocks noGrp="1"/>
          </p:cNvSpPr>
          <p:nvPr>
            <p:ph type="pic" idx="1"/>
          </p:nvPr>
        </p:nvSpPr>
        <p:spPr>
          <a:xfrm>
            <a:off x="4081760" y="1843194"/>
            <a:ext cx="4860608" cy="9097433"/>
          </a:xfrm>
        </p:spPr>
        <p:txBody>
          <a:bodyPr/>
          <a:lstStyle>
            <a:lvl1pPr marL="0" indent="0">
              <a:buNone/>
              <a:defRPr sz="2520"/>
            </a:lvl1pPr>
            <a:lvl2pPr marL="360045" indent="0">
              <a:buNone/>
              <a:defRPr sz="2205"/>
            </a:lvl2pPr>
            <a:lvl3pPr marL="720090" indent="0">
              <a:buNone/>
              <a:defRPr sz="1890"/>
            </a:lvl3pPr>
            <a:lvl4pPr marL="1080135" indent="0">
              <a:buNone/>
              <a:defRPr sz="1575"/>
            </a:lvl4pPr>
            <a:lvl5pPr marL="1440180" indent="0">
              <a:buNone/>
              <a:defRPr sz="1575"/>
            </a:lvl5pPr>
            <a:lvl6pPr marL="1800225" indent="0">
              <a:buNone/>
              <a:defRPr sz="1575"/>
            </a:lvl6pPr>
            <a:lvl7pPr marL="2160270" indent="0">
              <a:buNone/>
              <a:defRPr sz="1575"/>
            </a:lvl7pPr>
            <a:lvl8pPr marL="2520315" indent="0">
              <a:buNone/>
              <a:defRPr sz="1575"/>
            </a:lvl8pPr>
            <a:lvl9pPr marL="2880360" indent="0">
              <a:buNone/>
              <a:defRPr sz="1575"/>
            </a:lvl9pPr>
          </a:lstStyle>
          <a:p>
            <a:endParaRPr lang="en-GB"/>
          </a:p>
        </p:txBody>
      </p:sp>
      <p:sp>
        <p:nvSpPr>
          <p:cNvPr id="4" name="Text Placeholder 3">
            <a:extLst>
              <a:ext uri="{FF2B5EF4-FFF2-40B4-BE49-F238E27FC236}">
                <a16:creationId xmlns:a16="http://schemas.microsoft.com/office/drawing/2014/main" id="{CB659E02-781C-41E2-9A04-263DFA40931B}"/>
              </a:ext>
            </a:extLst>
          </p:cNvPr>
          <p:cNvSpPr>
            <a:spLocks noGrp="1"/>
          </p:cNvSpPr>
          <p:nvPr>
            <p:ph type="body" sz="half" idx="2"/>
          </p:nvPr>
        </p:nvSpPr>
        <p:spPr>
          <a:xfrm>
            <a:off x="661333" y="3840480"/>
            <a:ext cx="3096637" cy="7114964"/>
          </a:xfrm>
        </p:spPr>
        <p:txBody>
          <a:bodyPr/>
          <a:lstStyle>
            <a:lvl1pPr marL="0" indent="0">
              <a:buNone/>
              <a:defRPr sz="1260"/>
            </a:lvl1pPr>
            <a:lvl2pPr marL="360045" indent="0">
              <a:buNone/>
              <a:defRPr sz="1103"/>
            </a:lvl2pPr>
            <a:lvl3pPr marL="720090" indent="0">
              <a:buNone/>
              <a:defRPr sz="945"/>
            </a:lvl3pPr>
            <a:lvl4pPr marL="1080135" indent="0">
              <a:buNone/>
              <a:defRPr sz="788"/>
            </a:lvl4pPr>
            <a:lvl5pPr marL="1440180" indent="0">
              <a:buNone/>
              <a:defRPr sz="788"/>
            </a:lvl5pPr>
            <a:lvl6pPr marL="1800225" indent="0">
              <a:buNone/>
              <a:defRPr sz="788"/>
            </a:lvl6pPr>
            <a:lvl7pPr marL="2160270" indent="0">
              <a:buNone/>
              <a:defRPr sz="788"/>
            </a:lvl7pPr>
            <a:lvl8pPr marL="2520315" indent="0">
              <a:buNone/>
              <a:defRPr sz="788"/>
            </a:lvl8pPr>
            <a:lvl9pPr marL="2880360" indent="0">
              <a:buNone/>
              <a:defRPr sz="788"/>
            </a:lvl9pPr>
          </a:lstStyle>
          <a:p>
            <a:pPr lvl="0"/>
            <a:r>
              <a:rPr lang="en-US"/>
              <a:t>Click to edit Master text styles</a:t>
            </a:r>
          </a:p>
        </p:txBody>
      </p:sp>
      <p:sp>
        <p:nvSpPr>
          <p:cNvPr id="5" name="Date Placeholder 4">
            <a:extLst>
              <a:ext uri="{FF2B5EF4-FFF2-40B4-BE49-F238E27FC236}">
                <a16:creationId xmlns:a16="http://schemas.microsoft.com/office/drawing/2014/main" id="{B2366644-B201-4AEA-AF4F-7200C7766F26}"/>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6" name="Footer Placeholder 5">
            <a:extLst>
              <a:ext uri="{FF2B5EF4-FFF2-40B4-BE49-F238E27FC236}">
                <a16:creationId xmlns:a16="http://schemas.microsoft.com/office/drawing/2014/main" id="{67CD1EA5-468E-4E6D-9DFE-4692CB6A12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9F9E53-1F3F-48DB-B5D2-729B3AA23FB4}"/>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37450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7B439-8D1B-4DB6-873A-53901C8B88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759015-FE16-41AD-A231-2DED27A9FC0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F932F8-550C-44B3-937A-1BA99016B66E}"/>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5" name="Footer Placeholder 4">
            <a:extLst>
              <a:ext uri="{FF2B5EF4-FFF2-40B4-BE49-F238E27FC236}">
                <a16:creationId xmlns:a16="http://schemas.microsoft.com/office/drawing/2014/main" id="{804E8140-0B7E-43B3-9DF6-918A73635F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C6BE77-AF7B-4F65-94D1-E9265B1ED2A3}"/>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1241619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5F0435-6C8F-4C97-A7CE-8EE4CFA8082B}"/>
              </a:ext>
            </a:extLst>
          </p:cNvPr>
          <p:cNvSpPr>
            <a:spLocks noGrp="1"/>
          </p:cNvSpPr>
          <p:nvPr>
            <p:ph type="title" orient="vert"/>
          </p:nvPr>
        </p:nvSpPr>
        <p:spPr>
          <a:xfrm>
            <a:off x="6870859" y="681567"/>
            <a:ext cx="2070259" cy="10848764"/>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2FE25E-7D15-4FA5-8814-2C0171C802B9}"/>
              </a:ext>
            </a:extLst>
          </p:cNvPr>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2E7624-9D35-499B-AD21-895DA13749DE}"/>
              </a:ext>
            </a:extLst>
          </p:cNvPr>
          <p:cNvSpPr>
            <a:spLocks noGrp="1"/>
          </p:cNvSpPr>
          <p:nvPr>
            <p:ph type="dt" sz="half" idx="10"/>
          </p:nvPr>
        </p:nvSpPr>
        <p:spPr/>
        <p:txBody>
          <a:bodyPr/>
          <a:lstStyle/>
          <a:p>
            <a:fld id="{CCBE1E7E-4034-44B7-B422-769EF7FE73E6}" type="datetimeFigureOut">
              <a:rPr lang="en-GB" smtClean="0"/>
              <a:t>16/07/2025</a:t>
            </a:fld>
            <a:endParaRPr lang="en-GB"/>
          </a:p>
        </p:txBody>
      </p:sp>
      <p:sp>
        <p:nvSpPr>
          <p:cNvPr id="5" name="Footer Placeholder 4">
            <a:extLst>
              <a:ext uri="{FF2B5EF4-FFF2-40B4-BE49-F238E27FC236}">
                <a16:creationId xmlns:a16="http://schemas.microsoft.com/office/drawing/2014/main" id="{65BD93B5-A0D9-4FD4-9392-718A27A199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7D4A54-F630-485A-A526-11091DD1295F}"/>
              </a:ext>
            </a:extLst>
          </p:cNvPr>
          <p:cNvSpPr>
            <a:spLocks noGrp="1"/>
          </p:cNvSpPr>
          <p:nvPr>
            <p:ph type="sldNum" sz="quarter" idx="12"/>
          </p:nvPr>
        </p:nvSpPr>
        <p:spPr/>
        <p:txBody>
          <a:bodyPr/>
          <a:lstStyle/>
          <a:p>
            <a:fld id="{1BC942B3-70AE-4A74-B754-D04B9E35E744}" type="slidenum">
              <a:rPr lang="en-GB" smtClean="0"/>
              <a:t>‹#›</a:t>
            </a:fld>
            <a:endParaRPr lang="en-GB"/>
          </a:p>
        </p:txBody>
      </p:sp>
    </p:spTree>
    <p:extLst>
      <p:ext uri="{BB962C8B-B14F-4D97-AF65-F5344CB8AC3E}">
        <p14:creationId xmlns:p14="http://schemas.microsoft.com/office/powerpoint/2010/main" val="219045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6AD577-2593-44F4-8D74-3ABC13CFE3C3}"/>
              </a:ext>
            </a:extLst>
          </p:cNvPr>
          <p:cNvSpPr>
            <a:spLocks noGrp="1"/>
          </p:cNvSpPr>
          <p:nvPr>
            <p:ph type="title"/>
          </p:nvPr>
        </p:nvSpPr>
        <p:spPr>
          <a:xfrm>
            <a:off x="660083" y="681568"/>
            <a:ext cx="8281035" cy="2474384"/>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F74962-2E3F-4140-AE66-ADF24FBBC44A}"/>
              </a:ext>
            </a:extLst>
          </p:cNvPr>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663A06-D004-45D5-A6A2-773D56E78E4D}"/>
              </a:ext>
            </a:extLst>
          </p:cNvPr>
          <p:cNvSpPr>
            <a:spLocks noGrp="1"/>
          </p:cNvSpPr>
          <p:nvPr>
            <p:ph type="dt" sz="half" idx="2"/>
          </p:nvPr>
        </p:nvSpPr>
        <p:spPr>
          <a:xfrm>
            <a:off x="660083" y="11865187"/>
            <a:ext cx="2160270" cy="681567"/>
          </a:xfrm>
          <a:prstGeom prst="rect">
            <a:avLst/>
          </a:prstGeom>
        </p:spPr>
        <p:txBody>
          <a:bodyPr vert="horz" lIns="91440" tIns="45720" rIns="91440" bIns="45720" rtlCol="0" anchor="ctr"/>
          <a:lstStyle>
            <a:lvl1pPr algn="l">
              <a:defRPr sz="945">
                <a:solidFill>
                  <a:schemeClr val="tx1">
                    <a:tint val="75000"/>
                  </a:schemeClr>
                </a:solidFill>
              </a:defRPr>
            </a:lvl1pPr>
          </a:lstStyle>
          <a:p>
            <a:fld id="{CCBE1E7E-4034-44B7-B422-769EF7FE73E6}" type="datetimeFigureOut">
              <a:rPr lang="en-GB" smtClean="0"/>
              <a:t>16/07/2025</a:t>
            </a:fld>
            <a:endParaRPr lang="en-GB"/>
          </a:p>
        </p:txBody>
      </p:sp>
      <p:sp>
        <p:nvSpPr>
          <p:cNvPr id="5" name="Footer Placeholder 4">
            <a:extLst>
              <a:ext uri="{FF2B5EF4-FFF2-40B4-BE49-F238E27FC236}">
                <a16:creationId xmlns:a16="http://schemas.microsoft.com/office/drawing/2014/main" id="{5F5BB3B6-970A-4B4D-862F-3250AE71EA9F}"/>
              </a:ext>
            </a:extLst>
          </p:cNvPr>
          <p:cNvSpPr>
            <a:spLocks noGrp="1"/>
          </p:cNvSpPr>
          <p:nvPr>
            <p:ph type="ftr" sz="quarter" idx="3"/>
          </p:nvPr>
        </p:nvSpPr>
        <p:spPr>
          <a:xfrm>
            <a:off x="3180398" y="11865187"/>
            <a:ext cx="3240405" cy="681567"/>
          </a:xfrm>
          <a:prstGeom prst="rect">
            <a:avLst/>
          </a:prstGeom>
        </p:spPr>
        <p:txBody>
          <a:bodyPr vert="horz" lIns="91440" tIns="45720" rIns="91440" bIns="45720" rtlCol="0" anchor="ctr"/>
          <a:lstStyle>
            <a:lvl1pPr algn="ctr">
              <a:defRPr sz="945">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134E91-D788-4C19-B46E-2482DB3454EC}"/>
              </a:ext>
            </a:extLst>
          </p:cNvPr>
          <p:cNvSpPr>
            <a:spLocks noGrp="1"/>
          </p:cNvSpPr>
          <p:nvPr>
            <p:ph type="sldNum" sz="quarter" idx="4"/>
          </p:nvPr>
        </p:nvSpPr>
        <p:spPr>
          <a:xfrm>
            <a:off x="6780848" y="11865187"/>
            <a:ext cx="2160270" cy="681567"/>
          </a:xfrm>
          <a:prstGeom prst="rect">
            <a:avLst/>
          </a:prstGeom>
        </p:spPr>
        <p:txBody>
          <a:bodyPr vert="horz" lIns="91440" tIns="45720" rIns="91440" bIns="45720" rtlCol="0" anchor="ctr"/>
          <a:lstStyle>
            <a:lvl1pPr algn="r">
              <a:defRPr sz="945">
                <a:solidFill>
                  <a:schemeClr val="tx1">
                    <a:tint val="75000"/>
                  </a:schemeClr>
                </a:solidFill>
              </a:defRPr>
            </a:lvl1pPr>
          </a:lstStyle>
          <a:p>
            <a:fld id="{1BC942B3-70AE-4A74-B754-D04B9E35E744}" type="slidenum">
              <a:rPr lang="en-GB" smtClean="0"/>
              <a:t>‹#›</a:t>
            </a:fld>
            <a:endParaRPr lang="en-GB"/>
          </a:p>
        </p:txBody>
      </p:sp>
    </p:spTree>
    <p:extLst>
      <p:ext uri="{BB962C8B-B14F-4D97-AF65-F5344CB8AC3E}">
        <p14:creationId xmlns:p14="http://schemas.microsoft.com/office/powerpoint/2010/main" val="1142872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720090" rtl="0" eaLnBrk="1" latinLnBrk="0" hangingPunct="1">
        <a:lnSpc>
          <a:spcPct val="90000"/>
        </a:lnSpc>
        <a:spcBef>
          <a:spcPct val="0"/>
        </a:spcBef>
        <a:buNone/>
        <a:defRPr sz="3465" kern="1200">
          <a:solidFill>
            <a:schemeClr val="tx1"/>
          </a:solidFill>
          <a:latin typeface="+mj-lt"/>
          <a:ea typeface="+mj-ea"/>
          <a:cs typeface="+mj-cs"/>
        </a:defRPr>
      </a:lvl1pPr>
    </p:titleStyle>
    <p:bodyStyle>
      <a:lvl1pPr marL="180023" indent="-180023" algn="l" defTabSz="720090" rtl="0" eaLnBrk="1" latinLnBrk="0" hangingPunct="1">
        <a:lnSpc>
          <a:spcPct val="90000"/>
        </a:lnSpc>
        <a:spcBef>
          <a:spcPts val="788"/>
        </a:spcBef>
        <a:buFont typeface="Arial" panose="020B0604020202020204" pitchFamily="34" charset="0"/>
        <a:buChar char="•"/>
        <a:defRPr sz="2205" kern="1200">
          <a:solidFill>
            <a:schemeClr val="tx1"/>
          </a:solidFill>
          <a:latin typeface="+mn-lt"/>
          <a:ea typeface="+mn-ea"/>
          <a:cs typeface="+mn-cs"/>
        </a:defRPr>
      </a:lvl1pPr>
      <a:lvl2pPr marL="540068" indent="-180023" algn="l" defTabSz="720090" rtl="0" eaLnBrk="1" latinLnBrk="0" hangingPunct="1">
        <a:lnSpc>
          <a:spcPct val="90000"/>
        </a:lnSpc>
        <a:spcBef>
          <a:spcPts val="394"/>
        </a:spcBef>
        <a:buFont typeface="Arial" panose="020B0604020202020204" pitchFamily="34" charset="0"/>
        <a:buChar char="•"/>
        <a:defRPr sz="1890" kern="1200">
          <a:solidFill>
            <a:schemeClr val="tx1"/>
          </a:solidFill>
          <a:latin typeface="+mn-lt"/>
          <a:ea typeface="+mn-ea"/>
          <a:cs typeface="+mn-cs"/>
        </a:defRPr>
      </a:lvl2pPr>
      <a:lvl3pPr marL="900113" indent="-180023" algn="l" defTabSz="720090" rtl="0" eaLnBrk="1" latinLnBrk="0" hangingPunct="1">
        <a:lnSpc>
          <a:spcPct val="90000"/>
        </a:lnSpc>
        <a:spcBef>
          <a:spcPts val="394"/>
        </a:spcBef>
        <a:buFont typeface="Arial" panose="020B0604020202020204" pitchFamily="34" charset="0"/>
        <a:buChar char="•"/>
        <a:defRPr sz="1575" kern="1200">
          <a:solidFill>
            <a:schemeClr val="tx1"/>
          </a:solidFill>
          <a:latin typeface="+mn-lt"/>
          <a:ea typeface="+mn-ea"/>
          <a:cs typeface="+mn-cs"/>
        </a:defRPr>
      </a:lvl3pPr>
      <a:lvl4pPr marL="1260158" indent="-180023" algn="l" defTabSz="720090"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4pPr>
      <a:lvl5pPr marL="1620203" indent="-180023" algn="l" defTabSz="720090"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5pPr>
      <a:lvl6pPr marL="1980248" indent="-180023" algn="l" defTabSz="720090"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6pPr>
      <a:lvl7pPr marL="2340293" indent="-180023" algn="l" defTabSz="720090"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7pPr>
      <a:lvl8pPr marL="2700338" indent="-180023" algn="l" defTabSz="720090"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8pPr>
      <a:lvl9pPr marL="3060383" indent="-180023" algn="l" defTabSz="720090"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9pPr>
    </p:bodyStyle>
    <p:otherStyle>
      <a:defPPr>
        <a:defRPr lang="en-US"/>
      </a:defPPr>
      <a:lvl1pPr marL="0" algn="l" defTabSz="720090" rtl="0" eaLnBrk="1" latinLnBrk="0" hangingPunct="1">
        <a:defRPr sz="1418" kern="1200">
          <a:solidFill>
            <a:schemeClr val="tx1"/>
          </a:solidFill>
          <a:latin typeface="+mn-lt"/>
          <a:ea typeface="+mn-ea"/>
          <a:cs typeface="+mn-cs"/>
        </a:defRPr>
      </a:lvl1pPr>
      <a:lvl2pPr marL="360045" algn="l" defTabSz="720090" rtl="0" eaLnBrk="1" latinLnBrk="0" hangingPunct="1">
        <a:defRPr sz="1418" kern="1200">
          <a:solidFill>
            <a:schemeClr val="tx1"/>
          </a:solidFill>
          <a:latin typeface="+mn-lt"/>
          <a:ea typeface="+mn-ea"/>
          <a:cs typeface="+mn-cs"/>
        </a:defRPr>
      </a:lvl2pPr>
      <a:lvl3pPr marL="720090" algn="l" defTabSz="720090" rtl="0" eaLnBrk="1" latinLnBrk="0" hangingPunct="1">
        <a:defRPr sz="1418" kern="1200">
          <a:solidFill>
            <a:schemeClr val="tx1"/>
          </a:solidFill>
          <a:latin typeface="+mn-lt"/>
          <a:ea typeface="+mn-ea"/>
          <a:cs typeface="+mn-cs"/>
        </a:defRPr>
      </a:lvl3pPr>
      <a:lvl4pPr marL="1080135" algn="l" defTabSz="720090" rtl="0" eaLnBrk="1" latinLnBrk="0" hangingPunct="1">
        <a:defRPr sz="1418" kern="1200">
          <a:solidFill>
            <a:schemeClr val="tx1"/>
          </a:solidFill>
          <a:latin typeface="+mn-lt"/>
          <a:ea typeface="+mn-ea"/>
          <a:cs typeface="+mn-cs"/>
        </a:defRPr>
      </a:lvl4pPr>
      <a:lvl5pPr marL="1440180" algn="l" defTabSz="720090" rtl="0" eaLnBrk="1" latinLnBrk="0" hangingPunct="1">
        <a:defRPr sz="1418" kern="1200">
          <a:solidFill>
            <a:schemeClr val="tx1"/>
          </a:solidFill>
          <a:latin typeface="+mn-lt"/>
          <a:ea typeface="+mn-ea"/>
          <a:cs typeface="+mn-cs"/>
        </a:defRPr>
      </a:lvl5pPr>
      <a:lvl6pPr marL="1800225" algn="l" defTabSz="720090" rtl="0" eaLnBrk="1" latinLnBrk="0" hangingPunct="1">
        <a:defRPr sz="1418" kern="1200">
          <a:solidFill>
            <a:schemeClr val="tx1"/>
          </a:solidFill>
          <a:latin typeface="+mn-lt"/>
          <a:ea typeface="+mn-ea"/>
          <a:cs typeface="+mn-cs"/>
        </a:defRPr>
      </a:lvl6pPr>
      <a:lvl7pPr marL="2160270" algn="l" defTabSz="720090" rtl="0" eaLnBrk="1" latinLnBrk="0" hangingPunct="1">
        <a:defRPr sz="1418" kern="1200">
          <a:solidFill>
            <a:schemeClr val="tx1"/>
          </a:solidFill>
          <a:latin typeface="+mn-lt"/>
          <a:ea typeface="+mn-ea"/>
          <a:cs typeface="+mn-cs"/>
        </a:defRPr>
      </a:lvl7pPr>
      <a:lvl8pPr marL="2520315" algn="l" defTabSz="720090" rtl="0" eaLnBrk="1" latinLnBrk="0" hangingPunct="1">
        <a:defRPr sz="1418" kern="1200">
          <a:solidFill>
            <a:schemeClr val="tx1"/>
          </a:solidFill>
          <a:latin typeface="+mn-lt"/>
          <a:ea typeface="+mn-ea"/>
          <a:cs typeface="+mn-cs"/>
        </a:defRPr>
      </a:lvl8pPr>
      <a:lvl9pPr marL="2880360" algn="l" defTabSz="720090" rtl="0" eaLnBrk="1" latinLnBrk="0" hangingPunct="1">
        <a:defRPr sz="141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support.microsoft.com/en-us/office/create-a-chart-in-word-8e7ca3a8-501f-4337-8c8d-7f9f1f6c0f4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3D1C7EF-43E8-43BF-92CD-A4F17CB89D4F}"/>
              </a:ext>
            </a:extLst>
          </p:cNvPr>
          <p:cNvSpPr/>
          <p:nvPr/>
        </p:nvSpPr>
        <p:spPr>
          <a:xfrm>
            <a:off x="0" y="0"/>
            <a:ext cx="5037513" cy="76477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Arial" panose="020B0604020202020204" pitchFamily="34" charset="0"/>
                <a:cs typeface="Arial" panose="020B0604020202020204" pitchFamily="34" charset="0"/>
              </a:rPr>
              <a:t>How to Create a Chart in a Word Document</a:t>
            </a:r>
            <a:endParaRPr lang="en-GB" sz="2400" b="1"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723E22DC-C356-4769-AA78-A71FEA343E62}"/>
              </a:ext>
            </a:extLst>
          </p:cNvPr>
          <p:cNvSpPr/>
          <p:nvPr/>
        </p:nvSpPr>
        <p:spPr>
          <a:xfrm>
            <a:off x="5037513" y="0"/>
            <a:ext cx="4563687" cy="764771"/>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latin typeface="Arial" panose="020B0604020202020204" pitchFamily="34" charset="0"/>
                <a:cs typeface="Arial" panose="020B0604020202020204" pitchFamily="34" charset="0"/>
              </a:rPr>
              <a:t>Student </a:t>
            </a:r>
            <a:r>
              <a:rPr lang="en-US" sz="2000" b="1">
                <a:latin typeface="Arial" panose="020B0604020202020204" pitchFamily="34" charset="0"/>
                <a:cs typeface="Arial" panose="020B0604020202020204" pitchFamily="34" charset="0"/>
              </a:rPr>
              <a:t>Name: Rahela Vasile</a:t>
            </a: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Student Number</a:t>
            </a:r>
            <a:r>
              <a:rPr lang="en-US" sz="2000" b="1">
                <a:latin typeface="Arial" panose="020B0604020202020204" pitchFamily="34" charset="0"/>
                <a:cs typeface="Arial" panose="020B0604020202020204" pitchFamily="34" charset="0"/>
              </a:rPr>
              <a:t>: 2434096</a:t>
            </a:r>
            <a:endParaRPr lang="en-GB"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3CDD0FD-938C-480A-9942-280392664516}"/>
              </a:ext>
            </a:extLst>
          </p:cNvPr>
          <p:cNvSpPr txBox="1"/>
          <p:nvPr/>
        </p:nvSpPr>
        <p:spPr>
          <a:xfrm>
            <a:off x="20781" y="801519"/>
            <a:ext cx="9580419" cy="1600438"/>
          </a:xfrm>
          <a:prstGeom prst="rect">
            <a:avLst/>
          </a:prstGeom>
          <a:solidFill>
            <a:schemeClr val="accent2">
              <a:lumMod val="40000"/>
              <a:lumOff val="60000"/>
            </a:schemeClr>
          </a:solidFill>
          <a:ln>
            <a:noFill/>
          </a:ln>
        </p:spPr>
        <p:txBody>
          <a:bodyPr wrap="square" rtlCol="0">
            <a:spAutoFit/>
          </a:bodyPr>
          <a:lstStyle/>
          <a:p>
            <a:pPr algn="ctr"/>
            <a:r>
              <a:rPr lang="en-US" sz="1400" b="1" dirty="0">
                <a:latin typeface="Arial" panose="020B0604020202020204" pitchFamily="34" charset="0"/>
                <a:cs typeface="Arial" panose="020B0604020202020204" pitchFamily="34" charset="0"/>
              </a:rPr>
              <a:t>Introduction</a:t>
            </a:r>
          </a:p>
          <a:p>
            <a:pPr algn="just"/>
            <a:r>
              <a:rPr lang="en-US" sz="1400" dirty="0">
                <a:latin typeface="Arial" panose="020B0604020202020204" pitchFamily="34" charset="0"/>
                <a:cs typeface="Arial" panose="020B0604020202020204" pitchFamily="34" charset="0"/>
              </a:rPr>
              <a:t>The most effective method for presenting data in a visually appealing way is the development of charts. Microsoft Word also allows users to create charts easily, enhancing the text and delivering a more complex view to readers. This assignment is designed to instruct users on how to insert a chart into a Word document, and this skill can be of scientific value because the effectiveness of reports, presentations, and information-driven documents can be enhanced </a:t>
            </a:r>
            <a:r>
              <a:rPr lang="en-GB" sz="1400" dirty="0">
                <a:effectLst/>
                <a:latin typeface="Arial" panose="020B0604020202020204" pitchFamily="34" charset="0"/>
                <a:ea typeface="Times New Roman" panose="02020603050405020304" pitchFamily="18" charset="0"/>
              </a:rPr>
              <a:t>(Microsoft, 2023)</a:t>
            </a:r>
            <a:r>
              <a:rPr lang="en-US" sz="1400" dirty="0">
                <a:latin typeface="Arial" panose="020B0604020202020204" pitchFamily="34" charset="0"/>
                <a:cs typeface="Arial" panose="020B0604020202020204" pitchFamily="34" charset="0"/>
              </a:rPr>
              <a:t>. It entails a few straightforward actions, allowing anyone to easily insert charts into their documents without requiring high technical competence.</a:t>
            </a:r>
            <a:endParaRPr lang="en-GB"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90FDB93F-3AE5-4C91-A03A-7E729FDB88BB}"/>
              </a:ext>
            </a:extLst>
          </p:cNvPr>
          <p:cNvSpPr txBox="1"/>
          <p:nvPr/>
        </p:nvSpPr>
        <p:spPr>
          <a:xfrm>
            <a:off x="0" y="2438055"/>
            <a:ext cx="9601200" cy="6217087"/>
          </a:xfrm>
          <a:prstGeom prst="rect">
            <a:avLst/>
          </a:prstGeom>
          <a:solidFill>
            <a:schemeClr val="accent2">
              <a:lumMod val="60000"/>
              <a:lumOff val="40000"/>
            </a:schemeClr>
          </a:solidFill>
          <a:ln>
            <a:noFill/>
          </a:ln>
        </p:spPr>
        <p:txBody>
          <a:bodyPr wrap="square" rtlCol="0">
            <a:spAutoFit/>
          </a:bodyPr>
          <a:lstStyle/>
          <a:p>
            <a:pPr algn="ctr"/>
            <a:r>
              <a:rPr lang="en-US" sz="1400" b="1" dirty="0">
                <a:latin typeface="Arial" panose="020B0604020202020204" pitchFamily="34" charset="0"/>
                <a:cs typeface="Arial" panose="020B0604020202020204" pitchFamily="34" charset="0"/>
              </a:rPr>
              <a:t>Steps to Create a Chart in a Word Document</a:t>
            </a:r>
          </a:p>
          <a:p>
            <a:r>
              <a:rPr lang="en-US" sz="1200" dirty="0">
                <a:latin typeface="Arial" panose="020B0604020202020204" pitchFamily="34" charset="0"/>
                <a:cs typeface="Arial" panose="020B0604020202020204" pitchFamily="34" charset="0"/>
              </a:rPr>
              <a:t>It is easy to make a chart in Microsoft Word, which enables you to describe information in an appealing way. This is how to go about it:</a:t>
            </a:r>
          </a:p>
          <a:p>
            <a:pPr algn="ct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Open a Word Document</a:t>
            </a:r>
          </a:p>
          <a:p>
            <a:r>
              <a:rPr lang="en-US" sz="1200" dirty="0">
                <a:latin typeface="Arial" panose="020B0604020202020204" pitchFamily="34" charset="0"/>
                <a:cs typeface="Arial" panose="020B0604020202020204" pitchFamily="34" charset="0"/>
              </a:rPr>
              <a:t>Begin with an introduction to Microsoft Word. Click open any document into which you want to add a chart. If you don't have a document, you can create a new one by clicking on the option called Blank Document.</a:t>
            </a:r>
          </a:p>
          <a:p>
            <a:pPr algn="ctr"/>
            <a:endParaRPr lang="en-US" sz="1200" b="1" dirty="0">
              <a:latin typeface="Arial" panose="020B0604020202020204" pitchFamily="34" charset="0"/>
              <a:cs typeface="Arial" panose="020B0604020202020204" pitchFamily="34" charset="0"/>
            </a:endParaRPr>
          </a:p>
          <a:p>
            <a:pPr algn="ctr"/>
            <a:r>
              <a:rPr lang="en-US" sz="1200" b="1" dirty="0">
                <a:latin typeface="Arial" panose="020B0604020202020204" pitchFamily="34" charset="0"/>
                <a:cs typeface="Arial" panose="020B0604020202020204" pitchFamily="34" charset="0"/>
              </a:rPr>
              <a:t>Insert Tab</a:t>
            </a:r>
          </a:p>
          <a:p>
            <a:r>
              <a:rPr lang="en-US" sz="1200" dirty="0">
                <a:latin typeface="Arial" panose="020B0604020202020204" pitchFamily="34" charset="0"/>
                <a:cs typeface="Arial" panose="020B0604020202020204" pitchFamily="34" charset="0"/>
              </a:rPr>
              <a:t>When you open your document, select the toolbar at the top and open the menu item named "Insert". This tab offers a range of options to insert elements such as pictures, tables, and graphs into your work.</a:t>
            </a:r>
          </a:p>
          <a:p>
            <a:pPr algn="ctr"/>
            <a:endParaRPr lang="en-GB" sz="1200" b="1" dirty="0">
              <a:latin typeface="Arial" panose="020B0604020202020204" pitchFamily="34" charset="0"/>
              <a:cs typeface="Arial" panose="020B0604020202020204" pitchFamily="34" charset="0"/>
            </a:endParaRPr>
          </a:p>
          <a:p>
            <a:pPr algn="ctr"/>
            <a:r>
              <a:rPr lang="en-GB" sz="1200" b="1" dirty="0">
                <a:latin typeface="Arial" panose="020B0604020202020204" pitchFamily="34" charset="0"/>
                <a:cs typeface="Arial" panose="020B0604020202020204" pitchFamily="34" charset="0"/>
              </a:rPr>
              <a:t>Select Chart Option</a:t>
            </a:r>
          </a:p>
          <a:p>
            <a:r>
              <a:rPr lang="en-US" sz="1200" dirty="0">
                <a:latin typeface="Arial" panose="020B0604020202020204" pitchFamily="34" charset="0"/>
                <a:cs typeface="Arial" panose="020B0604020202020204" pitchFamily="34" charset="0"/>
              </a:rPr>
              <a:t>In the Insert tab, you can find the group of illustrations. During this part, press the button on the left labeled ‘Chart’. The operation will display the Insert Chart dialog window through which you can choose the kind of chart to be entered.</a:t>
            </a:r>
          </a:p>
          <a:p>
            <a:pPr algn="ctr"/>
            <a:endParaRPr lang="en-GB" sz="1200" b="1" dirty="0">
              <a:latin typeface="Arial" panose="020B0604020202020204" pitchFamily="34" charset="0"/>
              <a:cs typeface="Arial" panose="020B0604020202020204" pitchFamily="34" charset="0"/>
            </a:endParaRPr>
          </a:p>
          <a:p>
            <a:pPr algn="ctr"/>
            <a:r>
              <a:rPr lang="en-GB" sz="1200" b="1" dirty="0">
                <a:latin typeface="Arial" panose="020B0604020202020204" pitchFamily="34" charset="0"/>
                <a:cs typeface="Arial" panose="020B0604020202020204" pitchFamily="34" charset="0"/>
              </a:rPr>
              <a:t>Choose Chart Type</a:t>
            </a:r>
          </a:p>
          <a:p>
            <a:r>
              <a:rPr lang="en-US" sz="1200" dirty="0">
                <a:latin typeface="Arial" panose="020B0604020202020204" pitchFamily="34" charset="0"/>
                <a:cs typeface="Arial" panose="020B0604020202020204" pitchFamily="34" charset="0"/>
              </a:rPr>
              <a:t>Different kinds of charts can be viewed in the Insert Chart dialog box, which includes the Bar tab, Line tab, Pie tab, and others. Select the kind of chart that depicts the data you are about to present </a:t>
            </a:r>
            <a:r>
              <a:rPr lang="en-GB" sz="1200" dirty="0">
                <a:effectLst/>
                <a:latin typeface="Arial" panose="020B0604020202020204" pitchFamily="34" charset="0"/>
                <a:ea typeface="Times New Roman" panose="02020603050405020304" pitchFamily="18" charset="0"/>
              </a:rPr>
              <a:t>(Jones, 2020)</a:t>
            </a:r>
            <a:r>
              <a:rPr lang="en-US" sz="1200" dirty="0">
                <a:latin typeface="Arial" panose="020B0604020202020204" pitchFamily="34" charset="0"/>
                <a:cs typeface="Arial" panose="020B0604020202020204" pitchFamily="34" charset="0"/>
              </a:rPr>
              <a:t>. For example, bar charts are suitable for comparing quantities, whereas pie charts are more suitable for presenting proportions.</a:t>
            </a:r>
          </a:p>
          <a:p>
            <a:pPr algn="ctr"/>
            <a:endParaRPr lang="en-US" sz="1200" b="1" dirty="0">
              <a:latin typeface="Arial" panose="020B0604020202020204" pitchFamily="34" charset="0"/>
              <a:cs typeface="Arial" panose="020B0604020202020204" pitchFamily="34" charset="0"/>
            </a:endParaRPr>
          </a:p>
          <a:p>
            <a:pPr algn="ctr"/>
            <a:r>
              <a:rPr lang="en-US" sz="1200" b="1" dirty="0">
                <a:latin typeface="Arial" panose="020B0604020202020204" pitchFamily="34" charset="0"/>
                <a:cs typeface="Arial" panose="020B0604020202020204" pitchFamily="34" charset="0"/>
              </a:rPr>
              <a:t>Enter Data</a:t>
            </a:r>
          </a:p>
          <a:p>
            <a:r>
              <a:rPr lang="en-US" sz="1200" dirty="0">
                <a:latin typeface="Arial" panose="020B0604020202020204" pitchFamily="34" charset="0"/>
                <a:cs typeface="Arial" panose="020B0604020202020204" pitchFamily="34" charset="0"/>
              </a:rPr>
              <a:t>The next step is to choose the type of chart. After this step, a small table will appear in Excel. This is where you can enter your data. When you enter data into the cells, the chart in the Word document will automatically update to reflect the change. Input the data carefully so that your chart shows the right information.</a:t>
            </a:r>
          </a:p>
          <a:p>
            <a:pPr algn="ctr"/>
            <a:endParaRPr lang="en-GB" sz="1200" b="1" dirty="0">
              <a:latin typeface="Arial" panose="020B0604020202020204" pitchFamily="34" charset="0"/>
              <a:cs typeface="Arial" panose="020B0604020202020204" pitchFamily="34" charset="0"/>
            </a:endParaRPr>
          </a:p>
          <a:p>
            <a:pPr algn="ctr"/>
            <a:r>
              <a:rPr lang="en-GB" sz="1200" b="1" dirty="0">
                <a:latin typeface="Arial" panose="020B0604020202020204" pitchFamily="34" charset="0"/>
                <a:cs typeface="Arial" panose="020B0604020202020204" pitchFamily="34" charset="0"/>
              </a:rPr>
              <a:t>Adjust Chart Design</a:t>
            </a:r>
          </a:p>
          <a:p>
            <a:r>
              <a:rPr lang="en-US" sz="1200" dirty="0">
                <a:latin typeface="Arial" panose="020B0604020202020204" pitchFamily="34" charset="0"/>
                <a:cs typeface="Arial" panose="020B0604020202020204" pitchFamily="34" charset="0"/>
              </a:rPr>
              <a:t>You can also customize the appearance of your chart once you enter your data. The toolbar consists of a section called Chart Tools, which enables you to modify the colors, labels, chart type, and other chart elements </a:t>
            </a:r>
            <a:r>
              <a:rPr lang="en-GB" sz="1200" dirty="0">
                <a:effectLst/>
                <a:latin typeface="Arial" panose="020B0604020202020204" pitchFamily="34" charset="0"/>
                <a:ea typeface="Times New Roman" panose="02020603050405020304" pitchFamily="18" charset="0"/>
              </a:rPr>
              <a:t>(Lippert, 2021)</a:t>
            </a:r>
            <a:r>
              <a:rPr lang="en-US" sz="1200" dirty="0">
                <a:latin typeface="Arial" panose="020B0604020202020204" pitchFamily="34" charset="0"/>
                <a:cs typeface="Arial" panose="020B0604020202020204" pitchFamily="34" charset="0"/>
              </a:rPr>
              <a:t>. Various design settings will allow you to select an option that best suits the style of your document.</a:t>
            </a:r>
          </a:p>
          <a:p>
            <a:pPr algn="ctr"/>
            <a:r>
              <a:rPr lang="en-GB" sz="1200" b="1" dirty="0">
                <a:latin typeface="Arial" panose="020B0604020202020204" pitchFamily="34" charset="0"/>
                <a:cs typeface="Arial" panose="020B0604020202020204" pitchFamily="34" charset="0"/>
              </a:rPr>
              <a:t>Close and Save</a:t>
            </a:r>
          </a:p>
          <a:p>
            <a:r>
              <a:rPr lang="en-US" sz="1200" dirty="0">
                <a:latin typeface="Arial" panose="020B0604020202020204" pitchFamily="34" charset="0"/>
                <a:cs typeface="Arial" panose="020B0604020202020204" pitchFamily="34" charset="0"/>
              </a:rPr>
              <a:t>Once you have finished filling in your chart, save the document as an Excel spreadsheet. The chart will be included in the Word document and can be shared or printed as needed.</a:t>
            </a:r>
            <a:endParaRPr lang="en-GB" sz="1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2FF3D7C-7306-40DC-AC9E-5645D08C39F7}"/>
              </a:ext>
            </a:extLst>
          </p:cNvPr>
          <p:cNvSpPr txBox="1"/>
          <p:nvPr/>
        </p:nvSpPr>
        <p:spPr>
          <a:xfrm>
            <a:off x="20781" y="8703270"/>
            <a:ext cx="2806054" cy="2123658"/>
          </a:xfrm>
          <a:prstGeom prst="rect">
            <a:avLst/>
          </a:prstGeom>
          <a:solidFill>
            <a:schemeClr val="accent2">
              <a:lumMod val="20000"/>
              <a:lumOff val="80000"/>
            </a:schemeClr>
          </a:solidFill>
          <a:ln>
            <a:noFill/>
          </a:ln>
        </p:spPr>
        <p:txBody>
          <a:bodyPr wrap="square" rtlCol="0">
            <a:spAutoFit/>
          </a:bodyPr>
          <a:lstStyle/>
          <a:p>
            <a:pPr algn="ctr"/>
            <a:r>
              <a:rPr lang="en-US" sz="1200" b="1" dirty="0">
                <a:latin typeface="Arial" panose="020B0604020202020204" pitchFamily="34" charset="0"/>
                <a:cs typeface="Arial" panose="020B0604020202020204" pitchFamily="34" charset="0"/>
              </a:rPr>
              <a:t>Conclusion</a:t>
            </a:r>
          </a:p>
          <a:p>
            <a:pPr algn="just"/>
            <a:r>
              <a:rPr lang="en-US" sz="1200" dirty="0">
                <a:latin typeface="Arial" panose="020B0604020202020204" pitchFamily="34" charset="0"/>
                <a:cs typeface="Arial" panose="020B0604020202020204" pitchFamily="34" charset="0"/>
              </a:rPr>
              <a:t>Designing a table in a Word document is not difficult, which improves the readability of the information. With the steps highlighted, users will find it easy to visualize their data, thereby making complex information easier to understand for readers. The skill applies to both personal and professional documents, and people can express their insights better.</a:t>
            </a:r>
            <a:endParaRPr lang="en-GB" sz="12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7F8F259-E9FB-4D36-B578-676288F15C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26835" y="8689622"/>
            <a:ext cx="6774365" cy="4098330"/>
          </a:xfrm>
          <a:prstGeom prst="rect">
            <a:avLst/>
          </a:prstGeom>
        </p:spPr>
      </p:pic>
      <p:sp>
        <p:nvSpPr>
          <p:cNvPr id="9" name="TextBox 8">
            <a:extLst>
              <a:ext uri="{FF2B5EF4-FFF2-40B4-BE49-F238E27FC236}">
                <a16:creationId xmlns:a16="http://schemas.microsoft.com/office/drawing/2014/main" id="{D8316012-58D6-4360-9290-FD782BDA3786}"/>
              </a:ext>
            </a:extLst>
          </p:cNvPr>
          <p:cNvSpPr txBox="1"/>
          <p:nvPr/>
        </p:nvSpPr>
        <p:spPr>
          <a:xfrm>
            <a:off x="-1" y="10848691"/>
            <a:ext cx="2806053" cy="2031325"/>
          </a:xfrm>
          <a:prstGeom prst="rect">
            <a:avLst/>
          </a:prstGeom>
          <a:noFill/>
        </p:spPr>
        <p:txBody>
          <a:bodyPr wrap="square" rtlCol="0">
            <a:spAutoFit/>
          </a:bodyPr>
          <a:lstStyle/>
          <a:p>
            <a:pPr marL="457200" marR="0" indent="-457200" algn="ctr"/>
            <a:r>
              <a:rPr lang="en-GB" sz="1000" b="1" dirty="0">
                <a:effectLst/>
                <a:latin typeface="Arial" panose="020B0604020202020204" pitchFamily="34" charset="0"/>
                <a:ea typeface="Times New Roman" panose="02020603050405020304" pitchFamily="18" charset="0"/>
                <a:cs typeface="Arial" panose="020B0604020202020204" pitchFamily="34" charset="0"/>
              </a:rPr>
              <a:t>References</a:t>
            </a:r>
          </a:p>
          <a:p>
            <a:pPr marL="457200" marR="0" indent="-457200" algn="ctr"/>
            <a:endParaRPr lang="en-GB" sz="900" b="1"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r>
              <a:rPr lang="en-GB" sz="900" dirty="0">
                <a:effectLst/>
                <a:latin typeface="Arial" panose="020B0604020202020204" pitchFamily="34" charset="0"/>
                <a:ea typeface="Times New Roman" panose="02020603050405020304" pitchFamily="18" charset="0"/>
                <a:cs typeface="Arial" panose="020B0604020202020204" pitchFamily="34" charset="0"/>
              </a:rPr>
              <a:t>Jones, S. (2020). </a:t>
            </a:r>
            <a:r>
              <a:rPr lang="en-GB" sz="900" i="1" dirty="0">
                <a:effectLst/>
                <a:latin typeface="Arial" panose="020B0604020202020204" pitchFamily="34" charset="0"/>
                <a:ea typeface="Times New Roman" panose="02020603050405020304" pitchFamily="18" charset="0"/>
                <a:cs typeface="Arial" panose="020B0604020202020204" pitchFamily="34" charset="0"/>
              </a:rPr>
              <a:t>Visualizing data: Best practices for using charts in business documents</a:t>
            </a:r>
            <a:r>
              <a:rPr lang="en-GB" sz="900" dirty="0">
                <a:effectLst/>
                <a:latin typeface="Arial" panose="020B0604020202020204" pitchFamily="34" charset="0"/>
                <a:ea typeface="Times New Roman" panose="02020603050405020304" pitchFamily="18" charset="0"/>
                <a:cs typeface="Arial" panose="020B0604020202020204" pitchFamily="34" charset="0"/>
              </a:rPr>
              <a:t>. Journal of Business Communication, 45(3), pp. 210-225.</a:t>
            </a:r>
          </a:p>
          <a:p>
            <a:pPr marL="457200" marR="0" indent="-457200" algn="just"/>
            <a:r>
              <a:rPr lang="en-GB" sz="900" dirty="0">
                <a:effectLst/>
                <a:latin typeface="Arial" panose="020B0604020202020204" pitchFamily="34" charset="0"/>
                <a:ea typeface="Times New Roman" panose="02020603050405020304" pitchFamily="18" charset="0"/>
                <a:cs typeface="Arial" panose="020B0604020202020204" pitchFamily="34" charset="0"/>
              </a:rPr>
              <a:t>Lippert, D. (2021). </a:t>
            </a:r>
            <a:r>
              <a:rPr lang="en-GB" sz="900" i="1" dirty="0">
                <a:effectLst/>
                <a:latin typeface="Arial" panose="020B0604020202020204" pitchFamily="34" charset="0"/>
                <a:ea typeface="Times New Roman" panose="02020603050405020304" pitchFamily="18" charset="0"/>
                <a:cs typeface="Arial" panose="020B0604020202020204" pitchFamily="34" charset="0"/>
              </a:rPr>
              <a:t>Mastering Microsoft Word: Tips and tricks to optimize productivity</a:t>
            </a:r>
            <a:r>
              <a:rPr lang="en-GB" sz="900" dirty="0">
                <a:effectLst/>
                <a:latin typeface="Arial" panose="020B0604020202020204" pitchFamily="34" charset="0"/>
                <a:ea typeface="Times New Roman" panose="02020603050405020304" pitchFamily="18" charset="0"/>
                <a:cs typeface="Arial" panose="020B0604020202020204" pitchFamily="34" charset="0"/>
              </a:rPr>
              <a:t>. New York: </a:t>
            </a:r>
            <a:r>
              <a:rPr lang="en-GB" sz="900" dirty="0" err="1">
                <a:effectLst/>
                <a:latin typeface="Arial" panose="020B0604020202020204" pitchFamily="34" charset="0"/>
                <a:ea typeface="Times New Roman" panose="02020603050405020304" pitchFamily="18" charset="0"/>
                <a:cs typeface="Arial" panose="020B0604020202020204" pitchFamily="34" charset="0"/>
              </a:rPr>
              <a:t>TechPress</a:t>
            </a:r>
            <a:r>
              <a:rPr lang="en-GB" sz="900" dirty="0">
                <a:effectLst/>
                <a:latin typeface="Arial" panose="020B0604020202020204" pitchFamily="34" charset="0"/>
                <a:ea typeface="Times New Roman" panose="02020603050405020304" pitchFamily="18" charset="0"/>
                <a:cs typeface="Arial" panose="020B0604020202020204" pitchFamily="34" charset="0"/>
              </a:rPr>
              <a:t> Publishing.</a:t>
            </a:r>
          </a:p>
          <a:p>
            <a:pPr marL="457200" marR="0" indent="-457200" algn="just"/>
            <a:r>
              <a:rPr lang="en-GB" sz="900" dirty="0">
                <a:effectLst/>
                <a:latin typeface="Arial" panose="020B0604020202020204" pitchFamily="34" charset="0"/>
                <a:ea typeface="Times New Roman" panose="02020603050405020304" pitchFamily="18" charset="0"/>
                <a:cs typeface="Arial" panose="020B0604020202020204" pitchFamily="34" charset="0"/>
              </a:rPr>
              <a:t>Microsoft. (2023). </a:t>
            </a:r>
            <a:r>
              <a:rPr lang="en-GB" sz="900" i="1" dirty="0">
                <a:effectLst/>
                <a:latin typeface="Arial" panose="020B0604020202020204" pitchFamily="34" charset="0"/>
                <a:ea typeface="Times New Roman" panose="02020603050405020304" pitchFamily="18" charset="0"/>
                <a:cs typeface="Arial" panose="020B0604020202020204" pitchFamily="34" charset="0"/>
              </a:rPr>
              <a:t>Create a chart in Word</a:t>
            </a:r>
            <a:r>
              <a:rPr lang="en-GB" sz="9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9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https://support.microsoft.com/en-us/office/create-a-chart-in-word-8e7ca3a8-501f-4337-8c8d-7f9f1f6c0f4c</a:t>
            </a:r>
            <a:r>
              <a:rPr lang="en-GB" sz="900" dirty="0">
                <a:effectLst/>
                <a:latin typeface="Arial" panose="020B0604020202020204" pitchFamily="34" charset="0"/>
                <a:ea typeface="Times New Roman" panose="02020603050405020304" pitchFamily="18" charset="0"/>
                <a:cs typeface="Arial" panose="020B0604020202020204" pitchFamily="34" charset="0"/>
              </a:rPr>
              <a:t> </a:t>
            </a:r>
          </a:p>
          <a:p>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2597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1315</Words>
  <Application>Microsoft Office PowerPoint</Application>
  <PresentationFormat>A3 Paper (297x420 mm)</PresentationFormat>
  <Paragraphs>63</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Adrian Vasile</cp:lastModifiedBy>
  <cp:revision>2</cp:revision>
  <dcterms:created xsi:type="dcterms:W3CDTF">2025-06-29T16:26:34Z</dcterms:created>
  <dcterms:modified xsi:type="dcterms:W3CDTF">2025-07-16T07:30:20Z</dcterms:modified>
</cp:coreProperties>
</file>