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8" r:id="rId2"/>
    <p:sldId id="257" r:id="rId3"/>
    <p:sldId id="259" r:id="rId4"/>
    <p:sldId id="268" r:id="rId5"/>
    <p:sldId id="266" r:id="rId6"/>
    <p:sldId id="271" r:id="rId7"/>
    <p:sldId id="269" r:id="rId8"/>
    <p:sldId id="270" r:id="rId9"/>
    <p:sldId id="261" r:id="rId10"/>
    <p:sldId id="272" r:id="rId11"/>
    <p:sldId id="263" r:id="rId12"/>
    <p:sldId id="262"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7C1343-FD49-8A45-BCB9-627A791E3322}" v="8" dt="2023-03-24T12:37:20.5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565" autoAdjust="0"/>
  </p:normalViewPr>
  <p:slideViewPr>
    <p:cSldViewPr snapToGrid="0">
      <p:cViewPr varScale="1">
        <p:scale>
          <a:sx n="92" d="100"/>
          <a:sy n="92" d="100"/>
        </p:scale>
        <p:origin x="176"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n Muhumed (2029256)" userId="923d6e8b-19e0-4e3b-8c23-1642577e2e47" providerId="ADAL" clId="{A77C1343-FD49-8A45-BCB9-627A791E3322}"/>
    <pc:docChg chg="custSel modSld">
      <pc:chgData name="Maryan Muhumed (2029256)" userId="923d6e8b-19e0-4e3b-8c23-1642577e2e47" providerId="ADAL" clId="{A77C1343-FD49-8A45-BCB9-627A791E3322}" dt="2023-03-24T12:32:22.747" v="1870" actId="33524"/>
      <pc:docMkLst>
        <pc:docMk/>
      </pc:docMkLst>
      <pc:sldChg chg="modSp mod">
        <pc:chgData name="Maryan Muhumed (2029256)" userId="923d6e8b-19e0-4e3b-8c23-1642577e2e47" providerId="ADAL" clId="{A77C1343-FD49-8A45-BCB9-627A791E3322}" dt="2023-03-24T12:32:22.747" v="1870" actId="33524"/>
        <pc:sldMkLst>
          <pc:docMk/>
          <pc:sldMk cId="2148518034" sldId="261"/>
        </pc:sldMkLst>
        <pc:spChg chg="mod">
          <ac:chgData name="Maryan Muhumed (2029256)" userId="923d6e8b-19e0-4e3b-8c23-1642577e2e47" providerId="ADAL" clId="{A77C1343-FD49-8A45-BCB9-627A791E3322}" dt="2023-03-13T11:46:56.333" v="1868" actId="20577"/>
          <ac:spMkLst>
            <pc:docMk/>
            <pc:sldMk cId="2148518034" sldId="261"/>
            <ac:spMk id="3" creationId="{533CED44-9D42-4FE0-A09D-B6A45EE29711}"/>
          </ac:spMkLst>
        </pc:spChg>
        <pc:graphicFrameChg chg="mod">
          <ac:chgData name="Maryan Muhumed (2029256)" userId="923d6e8b-19e0-4e3b-8c23-1642577e2e47" providerId="ADAL" clId="{A77C1343-FD49-8A45-BCB9-627A791E3322}" dt="2023-03-24T12:32:22.747" v="1870" actId="33524"/>
          <ac:graphicFrameMkLst>
            <pc:docMk/>
            <pc:sldMk cId="2148518034" sldId="261"/>
            <ac:graphicFrameMk id="24" creationId="{661B5211-5941-FBCF-A57F-30674F2CCA4E}"/>
          </ac:graphicFrameMkLst>
        </pc:graphicFrameChg>
      </pc:sldChg>
      <pc:sldChg chg="addSp">
        <pc:chgData name="Maryan Muhumed (2029256)" userId="923d6e8b-19e0-4e3b-8c23-1642577e2e47" providerId="ADAL" clId="{A77C1343-FD49-8A45-BCB9-627A791E3322}" dt="2023-03-23T15:19:48.468" v="1869"/>
        <pc:sldMkLst>
          <pc:docMk/>
          <pc:sldMk cId="375920401" sldId="272"/>
        </pc:sldMkLst>
        <pc:picChg chg="add">
          <ac:chgData name="Maryan Muhumed (2029256)" userId="923d6e8b-19e0-4e3b-8c23-1642577e2e47" providerId="ADAL" clId="{A77C1343-FD49-8A45-BCB9-627A791E3322}" dt="2023-03-23T15:19:48.468" v="1869"/>
          <ac:picMkLst>
            <pc:docMk/>
            <pc:sldMk cId="375920401" sldId="272"/>
            <ac:picMk id="1026" creationId="{3FB942E4-AA65-E1B7-123D-5848D3DFFA6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0AE49-0ED3-402F-A415-3712FFA0FEC6}"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1861FCD3-EC38-47EE-9CBA-9654BE644226}">
      <dgm:prSet/>
      <dgm:spPr/>
      <dgm:t>
        <a:bodyPr/>
        <a:lstStyle/>
        <a:p>
          <a:r>
            <a:rPr lang="en-GB" b="1" dirty="0"/>
            <a:t>CHILDREN ACT 2004, </a:t>
          </a:r>
          <a:r>
            <a:rPr lang="en-GB" dirty="0"/>
            <a:t>This act states that every person working under this act and legislation has the responsibilities to help safeguard the children and to promote their welfare. ( </a:t>
          </a:r>
          <a:r>
            <a:rPr lang="en-GB" i="1" dirty="0"/>
            <a:t>iHASCO, 2022) </a:t>
          </a:r>
          <a:r>
            <a:rPr lang="en-GB" dirty="0"/>
            <a:t>preventing the child and the young people from anything that brings them harm mentally, physically and financially. An assessment can be done to investigate the parenting style, the mental health capacity of the young people. As stated in the case study, the young person is going through anxiety and depression. An observation can be done to ensure he gets the help he needs urgently and take actions. </a:t>
          </a:r>
        </a:p>
      </dgm:t>
    </dgm:pt>
    <dgm:pt modelId="{2F5012EB-AEF5-47B7-873A-67453D145AA3}" type="parTrans" cxnId="{840ECE1C-1E5E-4E0E-ABB2-F9516F9272E6}">
      <dgm:prSet/>
      <dgm:spPr/>
      <dgm:t>
        <a:bodyPr/>
        <a:lstStyle/>
        <a:p>
          <a:endParaRPr lang="en-US"/>
        </a:p>
      </dgm:t>
    </dgm:pt>
    <dgm:pt modelId="{B4D27511-F4DA-475F-AB76-A760F72C768D}" type="sibTrans" cxnId="{840ECE1C-1E5E-4E0E-ABB2-F9516F9272E6}">
      <dgm:prSet/>
      <dgm:spPr/>
      <dgm:t>
        <a:bodyPr/>
        <a:lstStyle/>
        <a:p>
          <a:endParaRPr lang="en-US"/>
        </a:p>
      </dgm:t>
    </dgm:pt>
    <dgm:pt modelId="{4969EB69-1911-4F87-A06B-7CC0F2ED877D}">
      <dgm:prSet/>
      <dgm:spPr/>
      <dgm:t>
        <a:bodyPr/>
        <a:lstStyle/>
        <a:p>
          <a:r>
            <a:rPr lang="en-GB" b="1" dirty="0"/>
            <a:t>EDUCATION ACT 2002, </a:t>
          </a:r>
          <a:r>
            <a:rPr lang="en-GB" dirty="0"/>
            <a:t>Every child has the right to education and the legislation sets out duties and responsibilities to ensure every young people and children are receiving the right education they need.  To ensure that they are protected from any harm, abuse and neglect. In the case study, the young person has dropped out from school due to anxiety and depression. To overcome this, the legislation needs to ensure to do an assessment , find out what caused this, check on the parents and the parenting behaviour. Working together to ensure the safety of the children and the young people. (</a:t>
          </a:r>
          <a:r>
            <a:rPr lang="en-GB" i="1" dirty="0"/>
            <a:t> </a:t>
          </a:r>
          <a:r>
            <a:rPr lang="en-GB" i="1" dirty="0" err="1"/>
            <a:t>claire</a:t>
          </a:r>
          <a:r>
            <a:rPr lang="en-GB" i="1" dirty="0"/>
            <a:t> watts , 2022) </a:t>
          </a:r>
          <a:endParaRPr lang="en-US" dirty="0"/>
        </a:p>
      </dgm:t>
    </dgm:pt>
    <dgm:pt modelId="{E8EAAAAA-A2AC-4EE3-8F69-95EAC47C27FD}" type="parTrans" cxnId="{22A92004-25CF-46F7-8B50-C4B08E0C1BE1}">
      <dgm:prSet/>
      <dgm:spPr/>
      <dgm:t>
        <a:bodyPr/>
        <a:lstStyle/>
        <a:p>
          <a:endParaRPr lang="en-US"/>
        </a:p>
      </dgm:t>
    </dgm:pt>
    <dgm:pt modelId="{E7953973-E6CB-4EAB-9712-7D0C93E0FFCC}" type="sibTrans" cxnId="{22A92004-25CF-46F7-8B50-C4B08E0C1BE1}">
      <dgm:prSet/>
      <dgm:spPr/>
      <dgm:t>
        <a:bodyPr/>
        <a:lstStyle/>
        <a:p>
          <a:endParaRPr lang="en-US"/>
        </a:p>
      </dgm:t>
    </dgm:pt>
    <dgm:pt modelId="{1900E6F4-37B4-D04E-A2F4-C96E763E6F26}" type="pres">
      <dgm:prSet presAssocID="{8F90AE49-0ED3-402F-A415-3712FFA0FEC6}" presName="vert0" presStyleCnt="0">
        <dgm:presLayoutVars>
          <dgm:dir/>
          <dgm:animOne val="branch"/>
          <dgm:animLvl val="lvl"/>
        </dgm:presLayoutVars>
      </dgm:prSet>
      <dgm:spPr/>
    </dgm:pt>
    <dgm:pt modelId="{30814DE2-E23F-224A-BCF8-14136253BF62}" type="pres">
      <dgm:prSet presAssocID="{1861FCD3-EC38-47EE-9CBA-9654BE644226}" presName="thickLine" presStyleLbl="alignNode1" presStyleIdx="0" presStyleCnt="2"/>
      <dgm:spPr/>
    </dgm:pt>
    <dgm:pt modelId="{328FD728-BA56-B946-B794-41DAAD73916E}" type="pres">
      <dgm:prSet presAssocID="{1861FCD3-EC38-47EE-9CBA-9654BE644226}" presName="horz1" presStyleCnt="0"/>
      <dgm:spPr/>
    </dgm:pt>
    <dgm:pt modelId="{EC94682B-2C0F-9140-ACFE-B8B92EBAC090}" type="pres">
      <dgm:prSet presAssocID="{1861FCD3-EC38-47EE-9CBA-9654BE644226}" presName="tx1" presStyleLbl="revTx" presStyleIdx="0" presStyleCnt="2"/>
      <dgm:spPr/>
    </dgm:pt>
    <dgm:pt modelId="{618937DD-062B-DF44-89BB-43E485D65D9E}" type="pres">
      <dgm:prSet presAssocID="{1861FCD3-EC38-47EE-9CBA-9654BE644226}" presName="vert1" presStyleCnt="0"/>
      <dgm:spPr/>
    </dgm:pt>
    <dgm:pt modelId="{9E2DDDD5-12E7-5041-9562-AE3A9BCF6BE6}" type="pres">
      <dgm:prSet presAssocID="{4969EB69-1911-4F87-A06B-7CC0F2ED877D}" presName="thickLine" presStyleLbl="alignNode1" presStyleIdx="1" presStyleCnt="2"/>
      <dgm:spPr/>
    </dgm:pt>
    <dgm:pt modelId="{FB860E21-D716-7C45-98CF-A7C6516F470E}" type="pres">
      <dgm:prSet presAssocID="{4969EB69-1911-4F87-A06B-7CC0F2ED877D}" presName="horz1" presStyleCnt="0"/>
      <dgm:spPr/>
    </dgm:pt>
    <dgm:pt modelId="{6E7C86CC-78DD-C746-8DE0-A00E4F3F83C9}" type="pres">
      <dgm:prSet presAssocID="{4969EB69-1911-4F87-A06B-7CC0F2ED877D}" presName="tx1" presStyleLbl="revTx" presStyleIdx="1" presStyleCnt="2"/>
      <dgm:spPr/>
    </dgm:pt>
    <dgm:pt modelId="{37589863-EE0B-104E-8A58-97947DA96FC9}" type="pres">
      <dgm:prSet presAssocID="{4969EB69-1911-4F87-A06B-7CC0F2ED877D}" presName="vert1" presStyleCnt="0"/>
      <dgm:spPr/>
    </dgm:pt>
  </dgm:ptLst>
  <dgm:cxnLst>
    <dgm:cxn modelId="{2AA3C602-56EB-1F43-9859-293C1D2BEBAA}" type="presOf" srcId="{4969EB69-1911-4F87-A06B-7CC0F2ED877D}" destId="{6E7C86CC-78DD-C746-8DE0-A00E4F3F83C9}" srcOrd="0" destOrd="0" presId="urn:microsoft.com/office/officeart/2008/layout/LinedList"/>
    <dgm:cxn modelId="{22A92004-25CF-46F7-8B50-C4B08E0C1BE1}" srcId="{8F90AE49-0ED3-402F-A415-3712FFA0FEC6}" destId="{4969EB69-1911-4F87-A06B-7CC0F2ED877D}" srcOrd="1" destOrd="0" parTransId="{E8EAAAAA-A2AC-4EE3-8F69-95EAC47C27FD}" sibTransId="{E7953973-E6CB-4EAB-9712-7D0C93E0FFCC}"/>
    <dgm:cxn modelId="{31F96A0C-E78E-A743-8FEA-CDEBE6760D67}" type="presOf" srcId="{1861FCD3-EC38-47EE-9CBA-9654BE644226}" destId="{EC94682B-2C0F-9140-ACFE-B8B92EBAC090}" srcOrd="0" destOrd="0" presId="urn:microsoft.com/office/officeart/2008/layout/LinedList"/>
    <dgm:cxn modelId="{840ECE1C-1E5E-4E0E-ABB2-F9516F9272E6}" srcId="{8F90AE49-0ED3-402F-A415-3712FFA0FEC6}" destId="{1861FCD3-EC38-47EE-9CBA-9654BE644226}" srcOrd="0" destOrd="0" parTransId="{2F5012EB-AEF5-47B7-873A-67453D145AA3}" sibTransId="{B4D27511-F4DA-475F-AB76-A760F72C768D}"/>
    <dgm:cxn modelId="{F1131481-5C5E-9547-A135-86AB80ABABA4}" type="presOf" srcId="{8F90AE49-0ED3-402F-A415-3712FFA0FEC6}" destId="{1900E6F4-37B4-D04E-A2F4-C96E763E6F26}" srcOrd="0" destOrd="0" presId="urn:microsoft.com/office/officeart/2008/layout/LinedList"/>
    <dgm:cxn modelId="{8B03B4DB-DE7B-B64D-9D09-60127347C83F}" type="presParOf" srcId="{1900E6F4-37B4-D04E-A2F4-C96E763E6F26}" destId="{30814DE2-E23F-224A-BCF8-14136253BF62}" srcOrd="0" destOrd="0" presId="urn:microsoft.com/office/officeart/2008/layout/LinedList"/>
    <dgm:cxn modelId="{A54F4900-8FB6-664C-B44D-A15EC2654413}" type="presParOf" srcId="{1900E6F4-37B4-D04E-A2F4-C96E763E6F26}" destId="{328FD728-BA56-B946-B794-41DAAD73916E}" srcOrd="1" destOrd="0" presId="urn:microsoft.com/office/officeart/2008/layout/LinedList"/>
    <dgm:cxn modelId="{DF424098-EC11-D647-8DD2-1F069D60B4AD}" type="presParOf" srcId="{328FD728-BA56-B946-B794-41DAAD73916E}" destId="{EC94682B-2C0F-9140-ACFE-B8B92EBAC090}" srcOrd="0" destOrd="0" presId="urn:microsoft.com/office/officeart/2008/layout/LinedList"/>
    <dgm:cxn modelId="{A5BEC2C4-E221-EF4A-80CA-C8FEA44D9260}" type="presParOf" srcId="{328FD728-BA56-B946-B794-41DAAD73916E}" destId="{618937DD-062B-DF44-89BB-43E485D65D9E}" srcOrd="1" destOrd="0" presId="urn:microsoft.com/office/officeart/2008/layout/LinedList"/>
    <dgm:cxn modelId="{D9D7A2A4-1D0F-CB48-BABC-C62A5680DAFE}" type="presParOf" srcId="{1900E6F4-37B4-D04E-A2F4-C96E763E6F26}" destId="{9E2DDDD5-12E7-5041-9562-AE3A9BCF6BE6}" srcOrd="2" destOrd="0" presId="urn:microsoft.com/office/officeart/2008/layout/LinedList"/>
    <dgm:cxn modelId="{4B7326D9-91EA-C343-8878-11FFC033DB59}" type="presParOf" srcId="{1900E6F4-37B4-D04E-A2F4-C96E763E6F26}" destId="{FB860E21-D716-7C45-98CF-A7C6516F470E}" srcOrd="3" destOrd="0" presId="urn:microsoft.com/office/officeart/2008/layout/LinedList"/>
    <dgm:cxn modelId="{13A144CF-840E-9643-A2CD-1EAB7405912B}" type="presParOf" srcId="{FB860E21-D716-7C45-98CF-A7C6516F470E}" destId="{6E7C86CC-78DD-C746-8DE0-A00E4F3F83C9}" srcOrd="0" destOrd="0" presId="urn:microsoft.com/office/officeart/2008/layout/LinedList"/>
    <dgm:cxn modelId="{88E5571B-F35A-DC49-9B80-B6A1FEB5B3D6}" type="presParOf" srcId="{FB860E21-D716-7C45-98CF-A7C6516F470E}" destId="{37589863-EE0B-104E-8A58-97947DA96F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14DE2-E23F-224A-BCF8-14136253BF62}">
      <dsp:nvSpPr>
        <dsp:cNvPr id="0" name=""/>
        <dsp:cNvSpPr/>
      </dsp:nvSpPr>
      <dsp:spPr>
        <a:xfrm>
          <a:off x="0" y="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94682B-2C0F-9140-ACFE-B8B92EBAC090}">
      <dsp:nvSpPr>
        <dsp:cNvPr id="0" name=""/>
        <dsp:cNvSpPr/>
      </dsp:nvSpPr>
      <dsp:spPr>
        <a:xfrm>
          <a:off x="0" y="0"/>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CHILDREN ACT 2004, </a:t>
          </a:r>
          <a:r>
            <a:rPr lang="en-GB" sz="2000" kern="1200" dirty="0"/>
            <a:t>This act states that every person working under this act and legislation has the responsibilities to help safeguard the children and to promote their welfare. ( </a:t>
          </a:r>
          <a:r>
            <a:rPr lang="en-GB" sz="2000" i="1" kern="1200" dirty="0"/>
            <a:t>iHASCO, 2022) </a:t>
          </a:r>
          <a:r>
            <a:rPr lang="en-GB" sz="2000" kern="1200" dirty="0"/>
            <a:t>preventing the child and the young people from anything that brings them harm mentally, physically and financially. An assessment can be done to investigate the parenting style, the mental health capacity of the young people. As stated in the case study, the young person is going through anxiety and depression. An observation can be done to ensure he gets the help he needs urgently and take actions. </a:t>
          </a:r>
        </a:p>
      </dsp:txBody>
      <dsp:txXfrm>
        <a:off x="0" y="0"/>
        <a:ext cx="10515600" cy="2176272"/>
      </dsp:txXfrm>
    </dsp:sp>
    <dsp:sp modelId="{9E2DDDD5-12E7-5041-9562-AE3A9BCF6BE6}">
      <dsp:nvSpPr>
        <dsp:cNvPr id="0" name=""/>
        <dsp:cNvSpPr/>
      </dsp:nvSpPr>
      <dsp:spPr>
        <a:xfrm>
          <a:off x="0" y="2176272"/>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7C86CC-78DD-C746-8DE0-A00E4F3F83C9}">
      <dsp:nvSpPr>
        <dsp:cNvPr id="0" name=""/>
        <dsp:cNvSpPr/>
      </dsp:nvSpPr>
      <dsp:spPr>
        <a:xfrm>
          <a:off x="0" y="2176272"/>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EDUCATION ACT 2002, </a:t>
          </a:r>
          <a:r>
            <a:rPr lang="en-GB" sz="2000" kern="1200" dirty="0"/>
            <a:t>Every child has the right to education and the legislation sets out duties and responsibilities to ensure every young people and children are receiving the right education they need.  To ensure that they are protected from any harm, abuse and neglect. In the case study, the young person has dropped out from school due to anxiety and depression. To overcome this, the legislation needs to ensure to do an assessment , find out what caused this, check on the parents and the parenting behaviour. Working together to ensure the safety of the children and the young people. (</a:t>
          </a:r>
          <a:r>
            <a:rPr lang="en-GB" sz="2000" i="1" kern="1200" dirty="0"/>
            <a:t> </a:t>
          </a:r>
          <a:r>
            <a:rPr lang="en-GB" sz="2000" i="1" kern="1200" dirty="0" err="1"/>
            <a:t>claire</a:t>
          </a:r>
          <a:r>
            <a:rPr lang="en-GB" sz="2000" i="1" kern="1200" dirty="0"/>
            <a:t> watts , 2022) </a:t>
          </a:r>
          <a:endParaRPr lang="en-US" sz="2000" kern="1200" dirty="0"/>
        </a:p>
      </dsp:txBody>
      <dsp:txXfrm>
        <a:off x="0" y="2176272"/>
        <a:ext cx="10515600" cy="21762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2C22B-46F6-40E1-95EC-AB2A2B52C5EE}" type="datetimeFigureOut">
              <a:rPr lang="en-GB" smtClean="0"/>
              <a:t>21/03/2023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0A80-2EB7-42FD-9ACE-84DD5ED655B7}" type="slidenum">
              <a:rPr lang="en-GB" smtClean="0"/>
              <a:t>‹#›</a:t>
            </a:fld>
            <a:endParaRPr lang="en-GB"/>
          </a:p>
        </p:txBody>
      </p:sp>
    </p:spTree>
    <p:extLst>
      <p:ext uri="{BB962C8B-B14F-4D97-AF65-F5344CB8AC3E}">
        <p14:creationId xmlns:p14="http://schemas.microsoft.com/office/powerpoint/2010/main" val="499148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6</a:t>
            </a:fld>
            <a:endParaRPr lang="en-GB"/>
          </a:p>
        </p:txBody>
      </p:sp>
    </p:spTree>
    <p:extLst>
      <p:ext uri="{BB962C8B-B14F-4D97-AF65-F5344CB8AC3E}">
        <p14:creationId xmlns:p14="http://schemas.microsoft.com/office/powerpoint/2010/main" val="3657020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8</a:t>
            </a:fld>
            <a:endParaRPr lang="en-GB"/>
          </a:p>
        </p:txBody>
      </p:sp>
    </p:spTree>
    <p:extLst>
      <p:ext uri="{BB962C8B-B14F-4D97-AF65-F5344CB8AC3E}">
        <p14:creationId xmlns:p14="http://schemas.microsoft.com/office/powerpoint/2010/main" val="487035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E8F45-A31C-ECEF-A61E-080B9B5EE2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8002CE-256D-DDD2-F72D-8D8D4D976C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AA538E-4061-7ACD-754B-23FB350D0B30}"/>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5" name="Footer Placeholder 4">
            <a:extLst>
              <a:ext uri="{FF2B5EF4-FFF2-40B4-BE49-F238E27FC236}">
                <a16:creationId xmlns:a16="http://schemas.microsoft.com/office/drawing/2014/main" id="{9C9B2826-4553-E74F-E112-8928B7AD51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5A4FA-EDD5-317C-3848-732DDB0B32C0}"/>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4260640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BF9B6-8ECF-F79D-1908-53AE9128B5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866C2A-DE09-1FC1-253E-985D5E7BFD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6B86C-A243-E418-CAEF-3E1799FE7C2B}"/>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5" name="Footer Placeholder 4">
            <a:extLst>
              <a:ext uri="{FF2B5EF4-FFF2-40B4-BE49-F238E27FC236}">
                <a16:creationId xmlns:a16="http://schemas.microsoft.com/office/drawing/2014/main" id="{A8D737EA-3CE8-39E9-4B86-9311104486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53FE29-9B1E-5222-7AC1-92ED890B5C21}"/>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62603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9686-D29C-9701-4BC7-A317F28227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6FC29B-6F13-3EC9-96F8-21F8FC89B4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0F475C-2E30-FDA9-BA15-A2A7C174C5DD}"/>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5" name="Footer Placeholder 4">
            <a:extLst>
              <a:ext uri="{FF2B5EF4-FFF2-40B4-BE49-F238E27FC236}">
                <a16:creationId xmlns:a16="http://schemas.microsoft.com/office/drawing/2014/main" id="{3DE1E224-9DF8-4D55-2A2F-3411C038DA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D6AE6-127E-4BD0-B6F9-A736C2E7ABA3}"/>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53384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01F4-AA14-6C9F-032A-8B5F1B5AB6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8BDB39-1E5A-2DD4-C379-D3542EC0E9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F90726-D83F-6765-1DA5-843CB09308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423583-7D5B-BF01-4904-B90A4E68A77E}"/>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6" name="Footer Placeholder 5">
            <a:extLst>
              <a:ext uri="{FF2B5EF4-FFF2-40B4-BE49-F238E27FC236}">
                <a16:creationId xmlns:a16="http://schemas.microsoft.com/office/drawing/2014/main" id="{6459115B-36EB-9ABA-C63F-1BB7D93F9F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078E11-ACE9-260A-22D0-F102321FECFC}"/>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030443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F17EB-FB6C-78F3-976B-F612A99754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4C964-0F34-D3AD-0843-F48733E065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66E1E7-76AE-3307-FC54-0CF24115B4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276566-3AF3-59EF-CD5B-AE4D4B8022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E6E7EF-74E5-3D78-FDCC-152614DBA1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42D15A-C22C-EB06-CBA0-44E463430939}"/>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8" name="Footer Placeholder 7">
            <a:extLst>
              <a:ext uri="{FF2B5EF4-FFF2-40B4-BE49-F238E27FC236}">
                <a16:creationId xmlns:a16="http://schemas.microsoft.com/office/drawing/2014/main" id="{A4D50402-9106-3A2F-0543-439AEE9484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188B5B-9AE8-94F8-A7D8-637E39B1679D}"/>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252441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B357-7E5B-49E0-6E3F-9C5A7C0524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F255D3-9E30-ACCE-6AF0-18F2DCF8AE50}"/>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4" name="Footer Placeholder 3">
            <a:extLst>
              <a:ext uri="{FF2B5EF4-FFF2-40B4-BE49-F238E27FC236}">
                <a16:creationId xmlns:a16="http://schemas.microsoft.com/office/drawing/2014/main" id="{A25CD351-BB06-2374-49DF-95DF13784F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2CDBE1-89F7-21F5-BAB6-BFC75A2887BE}"/>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939435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EF514D-A249-A470-F8E8-DB4D3C3765EB}"/>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3" name="Footer Placeholder 2">
            <a:extLst>
              <a:ext uri="{FF2B5EF4-FFF2-40B4-BE49-F238E27FC236}">
                <a16:creationId xmlns:a16="http://schemas.microsoft.com/office/drawing/2014/main" id="{F4D2C61C-4BC0-CE68-D752-9A0B68CACE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DE8D6C-007E-0CE7-4D86-BB89ABDD97CD}"/>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679163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89B35-1573-F4E6-F71F-2BD9732925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B850B1-B76E-721B-A707-962D3642D0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FCEAEF-2FDD-D2C8-2290-75137E30FA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8F105A-6961-9F43-CBFB-55C2D04089BF}"/>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6" name="Footer Placeholder 5">
            <a:extLst>
              <a:ext uri="{FF2B5EF4-FFF2-40B4-BE49-F238E27FC236}">
                <a16:creationId xmlns:a16="http://schemas.microsoft.com/office/drawing/2014/main" id="{22D0E262-B5CD-0476-111A-79D32C2E98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E6025F-F6BF-E3C7-7BF0-9E1BBDAF19D7}"/>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657393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DB354-311F-6F00-82A4-B9FC605D34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0AFFD0-D96E-240B-BAE6-DE7ECB2C1D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40BDCD-3E93-6F29-311C-BE54F573EF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14207A-3400-9345-8A87-3133D4402A2F}"/>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6" name="Footer Placeholder 5">
            <a:extLst>
              <a:ext uri="{FF2B5EF4-FFF2-40B4-BE49-F238E27FC236}">
                <a16:creationId xmlns:a16="http://schemas.microsoft.com/office/drawing/2014/main" id="{F1AF249C-D1CE-A575-D1B6-175E0532D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758266-92DD-A972-5EAF-00AE7D2CB8F9}"/>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177739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98B4A-FECC-27A6-3FC6-8C9EED6185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59213A-414F-DB45-E803-1E6D772A04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24D5F2-209E-28C7-C335-A94349D22A2B}"/>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5" name="Footer Placeholder 4">
            <a:extLst>
              <a:ext uri="{FF2B5EF4-FFF2-40B4-BE49-F238E27FC236}">
                <a16:creationId xmlns:a16="http://schemas.microsoft.com/office/drawing/2014/main" id="{2C21396A-2713-6A0D-C95D-BBF2D8AAA5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EC5787-AABD-DDE6-5DB6-4D703C9D8746}"/>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343567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4F8730-1D26-AF0D-C0E7-E1BACB219B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E53F2D-1302-83A5-9DAD-B1624620DA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1F55B6-50B7-8820-E029-9944C8054A89}"/>
              </a:ext>
            </a:extLst>
          </p:cNvPr>
          <p:cNvSpPr>
            <a:spLocks noGrp="1"/>
          </p:cNvSpPr>
          <p:nvPr>
            <p:ph type="dt" sz="half" idx="10"/>
          </p:nvPr>
        </p:nvSpPr>
        <p:spPr/>
        <p:txBody>
          <a:bodyPr/>
          <a:lstStyle/>
          <a:p>
            <a:fld id="{39D275BD-CE90-48C5-AE0F-CBD9EAFA8B0F}" type="datetimeFigureOut">
              <a:rPr lang="en-GB" smtClean="0"/>
              <a:t>21/03/2023</a:t>
            </a:fld>
            <a:endParaRPr lang="en-GB"/>
          </a:p>
        </p:txBody>
      </p:sp>
      <p:sp>
        <p:nvSpPr>
          <p:cNvPr id="5" name="Footer Placeholder 4">
            <a:extLst>
              <a:ext uri="{FF2B5EF4-FFF2-40B4-BE49-F238E27FC236}">
                <a16:creationId xmlns:a16="http://schemas.microsoft.com/office/drawing/2014/main" id="{31B4250B-AC94-D9E8-F466-257B48AB7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D10FD5-2574-1C6E-DA60-D69D98B28752}"/>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685167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4F8982-B4C0-AE8A-3839-DBAA44A8CD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BA9762-2BD8-0375-B66A-FB0EE87FDF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49D4F-17B9-1D92-CE7C-1046D34CFB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D275BD-CE90-48C5-AE0F-CBD9EAFA8B0F}" type="datetimeFigureOut">
              <a:rPr lang="en-GB" smtClean="0"/>
              <a:t>21/03/2023</a:t>
            </a:fld>
            <a:endParaRPr lang="en-GB"/>
          </a:p>
        </p:txBody>
      </p:sp>
      <p:sp>
        <p:nvSpPr>
          <p:cNvPr id="5" name="Footer Placeholder 4">
            <a:extLst>
              <a:ext uri="{FF2B5EF4-FFF2-40B4-BE49-F238E27FC236}">
                <a16:creationId xmlns:a16="http://schemas.microsoft.com/office/drawing/2014/main" id="{251621DC-FF22-73C6-88D8-A6C99A8459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BFFB6-07E5-9B80-0F15-1B5A97919A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D2FFFC-AD5F-465C-BCBA-6C528F209C87}" type="slidenum">
              <a:rPr lang="en-GB" smtClean="0"/>
              <a:t>‹#›</a:t>
            </a:fld>
            <a:endParaRPr lang="en-GB"/>
          </a:p>
        </p:txBody>
      </p:sp>
    </p:spTree>
    <p:extLst>
      <p:ext uri="{BB962C8B-B14F-4D97-AF65-F5344CB8AC3E}">
        <p14:creationId xmlns:p14="http://schemas.microsoft.com/office/powerpoint/2010/main" val="29978547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ing.nspcc.org.uk/" TargetMode="External"/><Relationship Id="rId2" Type="http://schemas.openxmlformats.org/officeDocument/2006/relationships/hyperlink" Target="https://www.verywellmind.com/" TargetMode="External"/><Relationship Id="rId1" Type="http://schemas.openxmlformats.org/officeDocument/2006/relationships/slideLayout" Target="../slideLayouts/slideLayout2.xml"/><Relationship Id="rId4" Type="http://schemas.openxmlformats.org/officeDocument/2006/relationships/hyperlink" Target="https://www.ihasco.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BC2A-49A7-4E7E-80BA-42D28786A387}"/>
              </a:ext>
            </a:extLst>
          </p:cNvPr>
          <p:cNvSpPr>
            <a:spLocks noGrp="1"/>
          </p:cNvSpPr>
          <p:nvPr>
            <p:ph type="ctrTitle"/>
          </p:nvPr>
        </p:nvSpPr>
        <p:spPr>
          <a:xfrm>
            <a:off x="1677798" y="1762125"/>
            <a:ext cx="9060110" cy="1903864"/>
          </a:xfrm>
        </p:spPr>
        <p:txBody>
          <a:bodyPr/>
          <a:lstStyle/>
          <a:p>
            <a:r>
              <a:rPr lang="en-GB" dirty="0"/>
              <a:t>Assessment Component 1 </a:t>
            </a:r>
            <a:br>
              <a:rPr lang="en-GB" dirty="0"/>
            </a:br>
            <a:r>
              <a:rPr lang="en-GB" u="sng" dirty="0"/>
              <a:t>Presentation  </a:t>
            </a:r>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1182848" y="3509963"/>
            <a:ext cx="9485152" cy="1747837"/>
          </a:xfrm>
        </p:spPr>
        <p:txBody>
          <a:bodyPr vert="horz" lIns="91440" tIns="45720" rIns="91440" bIns="45720" rtlCol="0" anchor="t">
            <a:normAutofit fontScale="25000" lnSpcReduction="20000"/>
          </a:bodyPr>
          <a:lstStyle/>
          <a:p>
            <a:endParaRPr lang="en-GB" dirty="0"/>
          </a:p>
          <a:p>
            <a:endParaRPr lang="en-GB" dirty="0"/>
          </a:p>
          <a:p>
            <a:endParaRPr lang="en-GB" dirty="0"/>
          </a:p>
          <a:p>
            <a:pPr algn="l"/>
            <a:r>
              <a:rPr lang="en-GB" sz="8000" dirty="0"/>
              <a:t>Student name:</a:t>
            </a:r>
          </a:p>
          <a:p>
            <a:pPr algn="l"/>
            <a:r>
              <a:rPr lang="en-GB" sz="8000" dirty="0"/>
              <a:t>Student ID:</a:t>
            </a:r>
          </a:p>
          <a:p>
            <a:pPr algn="l"/>
            <a:endParaRPr lang="en-GB" sz="8000" dirty="0"/>
          </a:p>
          <a:p>
            <a:pPr algn="l"/>
            <a:r>
              <a:rPr lang="en-GB" sz="8000" dirty="0"/>
              <a:t>Module name: Children, Young People and Families</a:t>
            </a:r>
          </a:p>
          <a:p>
            <a:pPr algn="l"/>
            <a:r>
              <a:rPr lang="en-GB" sz="8000" dirty="0"/>
              <a:t>Module code: (BMHP5004_LON)</a:t>
            </a:r>
          </a:p>
          <a:p>
            <a:pPr algn="l"/>
            <a:r>
              <a:rPr lang="en-GB" sz="8000" dirty="0"/>
              <a:t>Lecturer name: </a:t>
            </a:r>
            <a:endParaRPr lang="en-GB" sz="8000"/>
          </a:p>
          <a:p>
            <a:pPr algn="l"/>
            <a:r>
              <a:rPr lang="en-GB" sz="8000" dirty="0"/>
              <a:t>Date: </a:t>
            </a:r>
            <a:endParaRPr lang="en-GB" sz="8000">
              <a:cs typeface="Calibri" panose="020F0502020204030204"/>
            </a:endParaRPr>
          </a:p>
          <a:p>
            <a:endParaRPr lang="en-GB" dirty="0"/>
          </a:p>
        </p:txBody>
      </p:sp>
      <p:pic>
        <p:nvPicPr>
          <p:cNvPr id="4" name="Picture 3">
            <a:extLst>
              <a:ext uri="{FF2B5EF4-FFF2-40B4-BE49-F238E27FC236}">
                <a16:creationId xmlns:a16="http://schemas.microsoft.com/office/drawing/2014/main" id="{1060B36A-0B55-E9FA-F296-86335EEBA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0461" y="543560"/>
            <a:ext cx="3209925" cy="1218565"/>
          </a:xfrm>
          <a:prstGeom prst="rect">
            <a:avLst/>
          </a:prstGeom>
        </p:spPr>
      </p:pic>
    </p:spTree>
    <p:extLst>
      <p:ext uri="{BB962C8B-B14F-4D97-AF65-F5344CB8AC3E}">
        <p14:creationId xmlns:p14="http://schemas.microsoft.com/office/powerpoint/2010/main" val="212359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3710B-FFF3-DFE7-7BFC-74F84B2B7B45}"/>
              </a:ext>
            </a:extLst>
          </p:cNvPr>
          <p:cNvSpPr>
            <a:spLocks noGrp="1"/>
          </p:cNvSpPr>
          <p:nvPr>
            <p:ph type="title"/>
          </p:nvPr>
        </p:nvSpPr>
        <p:spPr/>
        <p:txBody>
          <a:bodyPr/>
          <a:lstStyle/>
          <a:p>
            <a:r>
              <a:rPr lang="en-GB" b="1" dirty="0"/>
              <a:t>Introduction </a:t>
            </a:r>
          </a:p>
        </p:txBody>
      </p:sp>
      <p:sp>
        <p:nvSpPr>
          <p:cNvPr id="3" name="Content Placeholder 2">
            <a:extLst>
              <a:ext uri="{FF2B5EF4-FFF2-40B4-BE49-F238E27FC236}">
                <a16:creationId xmlns:a16="http://schemas.microsoft.com/office/drawing/2014/main" id="{A5E4C234-6C18-CD4D-CE57-04A06A66A5B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652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74403-DD23-402D-9D32-3AB715AEB986}"/>
              </a:ext>
            </a:extLst>
          </p:cNvPr>
          <p:cNvSpPr>
            <a:spLocks noGrp="1"/>
          </p:cNvSpPr>
          <p:nvPr>
            <p:ph type="title"/>
          </p:nvPr>
        </p:nvSpPr>
        <p:spPr/>
        <p:txBody>
          <a:bodyPr>
            <a:normAutofit/>
          </a:bodyPr>
          <a:lstStyle/>
          <a:p>
            <a:r>
              <a:rPr lang="en-GB" sz="4800" b="1" dirty="0"/>
              <a:t>Present the case study </a:t>
            </a:r>
            <a:endParaRPr lang="en-GB" sz="4800">
              <a:cs typeface="Calibri Light" panose="020F0302020204030204"/>
            </a:endParaRPr>
          </a:p>
        </p:txBody>
      </p:sp>
      <p:sp>
        <p:nvSpPr>
          <p:cNvPr id="3" name="Content Placeholder 2">
            <a:extLst>
              <a:ext uri="{FF2B5EF4-FFF2-40B4-BE49-F238E27FC236}">
                <a16:creationId xmlns:a16="http://schemas.microsoft.com/office/drawing/2014/main" id="{150458FE-5D01-4CFE-9B97-F63069F47CC8}"/>
              </a:ext>
            </a:extLst>
          </p:cNvPr>
          <p:cNvSpPr>
            <a:spLocks noGrp="1"/>
          </p:cNvSpPr>
          <p:nvPr>
            <p:ph idx="1"/>
          </p:nvPr>
        </p:nvSpPr>
        <p:spPr/>
        <p:txBody>
          <a:bodyPr>
            <a:normAutofit/>
          </a:bodyPr>
          <a:lstStyle/>
          <a:p>
            <a:r>
              <a:rPr lang="en-GB" sz="1800" dirty="0">
                <a:solidFill>
                  <a:srgbClr val="FF0000"/>
                </a:solidFill>
              </a:rPr>
              <a:t>1. Identify a </a:t>
            </a:r>
            <a:r>
              <a:rPr lang="en-GB" sz="1800" b="1" dirty="0">
                <a:solidFill>
                  <a:srgbClr val="FF0000"/>
                </a:solidFill>
              </a:rPr>
              <a:t>case study week 6 on Moodle </a:t>
            </a:r>
            <a:r>
              <a:rPr lang="en-GB" sz="1800" dirty="0">
                <a:solidFill>
                  <a:srgbClr val="FF0000"/>
                </a:solidFill>
              </a:rPr>
              <a:t>which identifies examples of vulnerability children, young people and families can face.</a:t>
            </a:r>
          </a:p>
          <a:p>
            <a:pPr marL="0" indent="0">
              <a:buNone/>
            </a:pPr>
            <a:endParaRPr lang="en-GB" sz="1800" dirty="0">
              <a:solidFill>
                <a:srgbClr val="FF0000"/>
              </a:solidFill>
            </a:endParaRPr>
          </a:p>
          <a:p>
            <a:r>
              <a:rPr lang="en-GB" sz="1800" dirty="0">
                <a:solidFill>
                  <a:srgbClr val="FF0000"/>
                </a:solidFill>
              </a:rPr>
              <a:t>2. Provide specific reasons why the child, young person and/ or family were in a position of vulnerability: what factors meant that there were specific issues in this case which might not be seen in the average family?</a:t>
            </a:r>
          </a:p>
        </p:txBody>
      </p:sp>
    </p:spTree>
    <p:extLst>
      <p:ext uri="{BB962C8B-B14F-4D97-AF65-F5344CB8AC3E}">
        <p14:creationId xmlns:p14="http://schemas.microsoft.com/office/powerpoint/2010/main" val="2179657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C0EF9-1592-4548-A07F-1F6577AD2605}"/>
              </a:ext>
            </a:extLst>
          </p:cNvPr>
          <p:cNvSpPr>
            <a:spLocks noGrp="1"/>
          </p:cNvSpPr>
          <p:nvPr>
            <p:ph type="title"/>
          </p:nvPr>
        </p:nvSpPr>
        <p:spPr/>
        <p:txBody>
          <a:bodyPr/>
          <a:lstStyle/>
          <a:p>
            <a:r>
              <a:rPr lang="en-GB" b="1" dirty="0">
                <a:cs typeface="Calibri Light"/>
              </a:rPr>
              <a:t>Factors of vulnerability children, young people and families can face</a:t>
            </a:r>
            <a:endParaRPr lang="en-US" b="1" dirty="0">
              <a:cs typeface="Calibri Light"/>
            </a:endParaRPr>
          </a:p>
        </p:txBody>
      </p:sp>
      <p:sp>
        <p:nvSpPr>
          <p:cNvPr id="3" name="Content Placeholder 2">
            <a:extLst>
              <a:ext uri="{FF2B5EF4-FFF2-40B4-BE49-F238E27FC236}">
                <a16:creationId xmlns:a16="http://schemas.microsoft.com/office/drawing/2014/main" id="{D9033C24-73F6-472E-B279-CFE51430AA60}"/>
              </a:ext>
            </a:extLst>
          </p:cNvPr>
          <p:cNvSpPr>
            <a:spLocks noGrp="1"/>
          </p:cNvSpPr>
          <p:nvPr>
            <p:ph idx="1"/>
          </p:nvPr>
        </p:nvSpPr>
        <p:spPr/>
        <p:txBody>
          <a:bodyPr vert="horz" lIns="91440" tIns="45720" rIns="91440" bIns="45720" rtlCol="0" anchor="t">
            <a:normAutofit/>
          </a:bodyPr>
          <a:lstStyle/>
          <a:p>
            <a:r>
              <a:rPr lang="en-US" sz="1800" dirty="0">
                <a:solidFill>
                  <a:srgbClr val="FF0000"/>
                </a:solidFill>
                <a:cs typeface="Calibri"/>
              </a:rPr>
              <a:t>Define what is/what are factor/s of vulnerability faced by the family withing the case study (e.g. parental substance misuses, such as alcohol and/or drugs, parental mental health issues, domestic violence, etc.)</a:t>
            </a:r>
          </a:p>
          <a:p>
            <a:r>
              <a:rPr lang="en-US" sz="1800" dirty="0">
                <a:solidFill>
                  <a:srgbClr val="FF0000"/>
                </a:solidFill>
                <a:cs typeface="Calibri"/>
              </a:rPr>
              <a:t>Provide data related to the level of incidence of the factor/s  of vulnerability examined in the UK. </a:t>
            </a:r>
            <a:endParaRPr lang="en-US" sz="1800" dirty="0">
              <a:solidFill>
                <a:srgbClr val="FF0000"/>
              </a:solidFill>
            </a:endParaRPr>
          </a:p>
        </p:txBody>
      </p:sp>
    </p:spTree>
    <p:extLst>
      <p:ext uri="{BB962C8B-B14F-4D97-AF65-F5344CB8AC3E}">
        <p14:creationId xmlns:p14="http://schemas.microsoft.com/office/powerpoint/2010/main" val="3324571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4313-0F3B-474C-9755-FC793294B8AD}"/>
              </a:ext>
            </a:extLst>
          </p:cNvPr>
          <p:cNvSpPr>
            <a:spLocks noGrp="1"/>
          </p:cNvSpPr>
          <p:nvPr>
            <p:ph type="title"/>
          </p:nvPr>
        </p:nvSpPr>
        <p:spPr/>
        <p:txBody>
          <a:bodyPr/>
          <a:lstStyle/>
          <a:p>
            <a:r>
              <a:rPr lang="en-GB" b="1" dirty="0"/>
              <a:t>The impact of these factors on the children and young people </a:t>
            </a:r>
          </a:p>
        </p:txBody>
      </p:sp>
      <p:sp>
        <p:nvSpPr>
          <p:cNvPr id="5" name="Content Placeholder 4">
            <a:extLst>
              <a:ext uri="{FF2B5EF4-FFF2-40B4-BE49-F238E27FC236}">
                <a16:creationId xmlns:a16="http://schemas.microsoft.com/office/drawing/2014/main" id="{AC89B52F-488A-90CF-BCF2-2EF1EA91BE3B}"/>
              </a:ext>
            </a:extLst>
          </p:cNvPr>
          <p:cNvSpPr>
            <a:spLocks noGrp="1"/>
          </p:cNvSpPr>
          <p:nvPr>
            <p:ph idx="1"/>
          </p:nvPr>
        </p:nvSpPr>
        <p:spPr>
          <a:xfrm>
            <a:off x="838200" y="2499020"/>
            <a:ext cx="10063717" cy="3677943"/>
          </a:xfrm>
        </p:spPr>
        <p:txBody>
          <a:bodyPr>
            <a:normAutofit/>
          </a:bodyPr>
          <a:lstStyle/>
          <a:p>
            <a:r>
              <a:rPr lang="en-GB" sz="1800" dirty="0">
                <a:solidFill>
                  <a:srgbClr val="FF0000"/>
                </a:solidFill>
              </a:rPr>
              <a:t>Using evidence from academic literature and professional bodies, such as NSPCC, NHS, etc., you need to discuss the impact of these factors on the children in general. For example: What is the impact of domestic abuse on children's health and wellbeing? </a:t>
            </a:r>
          </a:p>
        </p:txBody>
      </p:sp>
    </p:spTree>
    <p:extLst>
      <p:ext uri="{BB962C8B-B14F-4D97-AF65-F5344CB8AC3E}">
        <p14:creationId xmlns:p14="http://schemas.microsoft.com/office/powerpoint/2010/main" val="2271313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DAD4-C4C3-5810-C987-B5FDBC3C4FDB}"/>
              </a:ext>
            </a:extLst>
          </p:cNvPr>
          <p:cNvSpPr>
            <a:spLocks noGrp="1"/>
          </p:cNvSpPr>
          <p:nvPr>
            <p:ph type="title"/>
          </p:nvPr>
        </p:nvSpPr>
        <p:spPr>
          <a:xfrm>
            <a:off x="765110" y="401216"/>
            <a:ext cx="10944808" cy="1073021"/>
          </a:xfrm>
        </p:spPr>
        <p:txBody>
          <a:bodyPr anchor="ctr">
            <a:normAutofit fontScale="90000"/>
          </a:bodyPr>
          <a:lstStyle/>
          <a:p>
            <a:r>
              <a:rPr lang="en-GB" sz="4000" b="1" dirty="0"/>
              <a:t>The process of intervention by relevant health and social care agencies within the case study </a:t>
            </a:r>
            <a:endParaRPr lang="en-US" sz="4000" b="1" dirty="0"/>
          </a:p>
        </p:txBody>
      </p:sp>
      <p:sp>
        <p:nvSpPr>
          <p:cNvPr id="3" name="Content Placeholder 2">
            <a:extLst>
              <a:ext uri="{FF2B5EF4-FFF2-40B4-BE49-F238E27FC236}">
                <a16:creationId xmlns:a16="http://schemas.microsoft.com/office/drawing/2014/main" id="{157DEE05-1A5C-C0D8-8F1C-7416B758C013}"/>
              </a:ext>
            </a:extLst>
          </p:cNvPr>
          <p:cNvSpPr>
            <a:spLocks noGrp="1"/>
          </p:cNvSpPr>
          <p:nvPr>
            <p:ph idx="1"/>
          </p:nvPr>
        </p:nvSpPr>
        <p:spPr>
          <a:xfrm>
            <a:off x="438539" y="3041778"/>
            <a:ext cx="6764694" cy="2631234"/>
          </a:xfrm>
        </p:spPr>
        <p:txBody>
          <a:bodyPr vert="horz" lIns="91440" tIns="45720" rIns="91440" bIns="45720" rtlCol="0" anchor="ctr">
            <a:normAutofit/>
          </a:bodyPr>
          <a:lstStyle/>
          <a:p>
            <a:endParaRPr lang="en-GB" sz="11200" dirty="0">
              <a:solidFill>
                <a:srgbClr val="FF0000"/>
              </a:solidFill>
              <a:ea typeface="+mn-lt"/>
              <a:cs typeface="+mn-lt"/>
            </a:endParaRPr>
          </a:p>
          <a:p>
            <a:endParaRPr lang="en-GB" sz="11200" dirty="0">
              <a:ea typeface="+mn-lt"/>
              <a:cs typeface="+mn-lt"/>
            </a:endParaRPr>
          </a:p>
          <a:p>
            <a:endParaRPr lang="en-US" sz="4800" dirty="0"/>
          </a:p>
        </p:txBody>
      </p:sp>
      <p:sp>
        <p:nvSpPr>
          <p:cNvPr id="4" name="TextBox 3">
            <a:extLst>
              <a:ext uri="{FF2B5EF4-FFF2-40B4-BE49-F238E27FC236}">
                <a16:creationId xmlns:a16="http://schemas.microsoft.com/office/drawing/2014/main" id="{0910FA67-7EEA-187C-15B8-864243C98962}"/>
              </a:ext>
            </a:extLst>
          </p:cNvPr>
          <p:cNvSpPr txBox="1"/>
          <p:nvPr/>
        </p:nvSpPr>
        <p:spPr>
          <a:xfrm>
            <a:off x="690465" y="1614196"/>
            <a:ext cx="10870164" cy="646331"/>
          </a:xfrm>
          <a:prstGeom prst="rect">
            <a:avLst/>
          </a:prstGeom>
          <a:noFill/>
        </p:spPr>
        <p:txBody>
          <a:bodyPr wrap="square" rtlCol="0">
            <a:spAutoFit/>
          </a:bodyPr>
          <a:lstStyle/>
          <a:p>
            <a:r>
              <a:rPr lang="en-GB" dirty="0">
                <a:solidFill>
                  <a:srgbClr val="FF0000"/>
                </a:solidFill>
              </a:rPr>
              <a:t>Identify the point at which the child, young person or family became the subject of assessment by health and social care agencies, and what action the agencies or a specific agency decided to take.</a:t>
            </a:r>
          </a:p>
        </p:txBody>
      </p:sp>
    </p:spTree>
    <p:extLst>
      <p:ext uri="{BB962C8B-B14F-4D97-AF65-F5344CB8AC3E}">
        <p14:creationId xmlns:p14="http://schemas.microsoft.com/office/powerpoint/2010/main" val="130814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65820-9AB7-486F-C163-989F1BFAFA23}"/>
              </a:ext>
            </a:extLst>
          </p:cNvPr>
          <p:cNvSpPr>
            <a:spLocks noGrp="1"/>
          </p:cNvSpPr>
          <p:nvPr>
            <p:ph type="title"/>
          </p:nvPr>
        </p:nvSpPr>
        <p:spPr/>
        <p:txBody>
          <a:bodyPr/>
          <a:lstStyle/>
          <a:p>
            <a:r>
              <a:rPr lang="en-GB" b="1" dirty="0"/>
              <a:t>Actions of social services with the family </a:t>
            </a:r>
            <a:br>
              <a:rPr lang="en-GB" b="1" dirty="0"/>
            </a:br>
            <a:endParaRPr lang="en-GB" b="1" dirty="0"/>
          </a:p>
        </p:txBody>
      </p:sp>
      <p:sp>
        <p:nvSpPr>
          <p:cNvPr id="3" name="Content Placeholder 2">
            <a:extLst>
              <a:ext uri="{FF2B5EF4-FFF2-40B4-BE49-F238E27FC236}">
                <a16:creationId xmlns:a16="http://schemas.microsoft.com/office/drawing/2014/main" id="{ECFA39D1-1DEF-BCD3-07D8-E138D4A1E35C}"/>
              </a:ext>
            </a:extLst>
          </p:cNvPr>
          <p:cNvSpPr>
            <a:spLocks noGrp="1"/>
          </p:cNvSpPr>
          <p:nvPr>
            <p:ph idx="1"/>
          </p:nvPr>
        </p:nvSpPr>
        <p:spPr/>
        <p:txBody>
          <a:bodyPr vert="horz" lIns="91440" tIns="45720" rIns="91440" bIns="45720" rtlCol="0" anchor="t">
            <a:normAutofit/>
          </a:bodyPr>
          <a:lstStyle/>
          <a:p>
            <a:r>
              <a:rPr lang="en-GB" sz="1800" dirty="0">
                <a:solidFill>
                  <a:srgbClr val="FF0000"/>
                </a:solidFill>
                <a:cs typeface="Calibri"/>
              </a:rPr>
              <a:t>See case study </a:t>
            </a:r>
          </a:p>
        </p:txBody>
      </p:sp>
    </p:spTree>
    <p:extLst>
      <p:ext uri="{BB962C8B-B14F-4D97-AF65-F5344CB8AC3E}">
        <p14:creationId xmlns:p14="http://schemas.microsoft.com/office/powerpoint/2010/main" val="1221248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EFED2-F38B-8FCB-E267-F03FA6E0F782}"/>
              </a:ext>
            </a:extLst>
          </p:cNvPr>
          <p:cNvSpPr>
            <a:spLocks noGrp="1"/>
          </p:cNvSpPr>
          <p:nvPr>
            <p:ph type="title"/>
          </p:nvPr>
        </p:nvSpPr>
        <p:spPr/>
        <p:txBody>
          <a:bodyPr/>
          <a:lstStyle/>
          <a:p>
            <a:r>
              <a:rPr lang="en-GB" b="1" dirty="0"/>
              <a:t>Results</a:t>
            </a:r>
            <a:r>
              <a:rPr lang="en-GB" dirty="0"/>
              <a:t> </a:t>
            </a:r>
            <a:r>
              <a:rPr lang="en-GB" b="1" dirty="0"/>
              <a:t>and outcomes </a:t>
            </a:r>
            <a:br>
              <a:rPr lang="en-GB" dirty="0"/>
            </a:br>
            <a:endParaRPr lang="en-GB" dirty="0"/>
          </a:p>
        </p:txBody>
      </p:sp>
      <p:sp>
        <p:nvSpPr>
          <p:cNvPr id="3" name="Content Placeholder 2">
            <a:extLst>
              <a:ext uri="{FF2B5EF4-FFF2-40B4-BE49-F238E27FC236}">
                <a16:creationId xmlns:a16="http://schemas.microsoft.com/office/drawing/2014/main" id="{797599BF-5629-A392-1C41-6F1A26E152F4}"/>
              </a:ext>
            </a:extLst>
          </p:cNvPr>
          <p:cNvSpPr>
            <a:spLocks noGrp="1"/>
          </p:cNvSpPr>
          <p:nvPr>
            <p:ph idx="1"/>
          </p:nvPr>
        </p:nvSpPr>
        <p:spPr/>
        <p:txBody>
          <a:bodyPr vert="horz" lIns="91440" tIns="45720" rIns="91440" bIns="45720" rtlCol="0" anchor="t">
            <a:normAutofit/>
          </a:bodyPr>
          <a:lstStyle/>
          <a:p>
            <a:r>
              <a:rPr lang="en-GB" dirty="0">
                <a:solidFill>
                  <a:srgbClr val="FF0000"/>
                </a:solidFill>
              </a:rPr>
              <a:t>Make sure you write the outcomes ….. school attendance improved to 90%….parents stopped using drugs</a:t>
            </a:r>
          </a:p>
        </p:txBody>
      </p:sp>
    </p:spTree>
    <p:extLst>
      <p:ext uri="{BB962C8B-B14F-4D97-AF65-F5344CB8AC3E}">
        <p14:creationId xmlns:p14="http://schemas.microsoft.com/office/powerpoint/2010/main" val="3981837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5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Freeform: Shape 5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5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5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5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 name="Isosceles Triangle 6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Isosceles Triangle 6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0B4C9-1EAC-43E1-9A58-A9AF3BFF95E7}"/>
              </a:ext>
            </a:extLst>
          </p:cNvPr>
          <p:cNvSpPr>
            <a:spLocks noGrp="1"/>
          </p:cNvSpPr>
          <p:nvPr>
            <p:ph type="title"/>
          </p:nvPr>
        </p:nvSpPr>
        <p:spPr>
          <a:xfrm>
            <a:off x="838200" y="557188"/>
            <a:ext cx="10515600" cy="1133499"/>
          </a:xfrm>
        </p:spPr>
        <p:txBody>
          <a:bodyPr>
            <a:normAutofit/>
          </a:bodyPr>
          <a:lstStyle/>
          <a:p>
            <a:pPr algn="ctr"/>
            <a:r>
              <a:rPr lang="en-GB" sz="3600" b="1"/>
              <a:t>Policy and legislation related to safeguarding children and young people </a:t>
            </a:r>
          </a:p>
        </p:txBody>
      </p:sp>
      <p:graphicFrame>
        <p:nvGraphicFramePr>
          <p:cNvPr id="24" name="Content Placeholder 2">
            <a:extLst>
              <a:ext uri="{FF2B5EF4-FFF2-40B4-BE49-F238E27FC236}">
                <a16:creationId xmlns:a16="http://schemas.microsoft.com/office/drawing/2014/main" id="{661B5211-5941-FBCF-A57F-30674F2CCA4E}"/>
              </a:ext>
            </a:extLst>
          </p:cNvPr>
          <p:cNvGraphicFramePr>
            <a:graphicFrameLocks noGrp="1"/>
          </p:cNvGraphicFramePr>
          <p:nvPr>
            <p:ph idx="1"/>
            <p:extLst>
              <p:ext uri="{D42A27DB-BD31-4B8C-83A1-F6EECF244321}">
                <p14:modId xmlns:p14="http://schemas.microsoft.com/office/powerpoint/2010/main" val="338467393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8518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6" name="Rectangle 108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B27B3-43E7-D08D-5029-E11B39DB2627}"/>
              </a:ext>
            </a:extLst>
          </p:cNvPr>
          <p:cNvSpPr>
            <a:spLocks noGrp="1"/>
          </p:cNvSpPr>
          <p:nvPr>
            <p:ph type="title"/>
          </p:nvPr>
        </p:nvSpPr>
        <p:spPr>
          <a:xfrm>
            <a:off x="630936" y="640080"/>
            <a:ext cx="4818888" cy="1481328"/>
          </a:xfrm>
        </p:spPr>
        <p:txBody>
          <a:bodyPr anchor="b">
            <a:normAutofit fontScale="90000"/>
          </a:bodyPr>
          <a:lstStyle/>
          <a:p>
            <a:r>
              <a:rPr lang="en-GB" sz="3000" b="1"/>
              <a:t>Theories guiding interventions of social services in case of safeguarding issues</a:t>
            </a:r>
          </a:p>
        </p:txBody>
      </p:sp>
      <p:sp>
        <p:nvSpPr>
          <p:cNvPr id="11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7" name="Content Placeholder 2">
            <a:extLst>
              <a:ext uri="{FF2B5EF4-FFF2-40B4-BE49-F238E27FC236}">
                <a16:creationId xmlns:a16="http://schemas.microsoft.com/office/drawing/2014/main" id="{7038C868-4D96-B7FC-2A5F-853DF020DEDE}"/>
              </a:ext>
            </a:extLst>
          </p:cNvPr>
          <p:cNvSpPr>
            <a:spLocks noGrp="1"/>
          </p:cNvSpPr>
          <p:nvPr>
            <p:ph idx="1"/>
          </p:nvPr>
        </p:nvSpPr>
        <p:spPr>
          <a:xfrm>
            <a:off x="630936" y="2660904"/>
            <a:ext cx="4818888" cy="3547872"/>
          </a:xfrm>
        </p:spPr>
        <p:txBody>
          <a:bodyPr anchor="t">
            <a:normAutofit lnSpcReduction="10000"/>
          </a:bodyPr>
          <a:lstStyle/>
          <a:p>
            <a:r>
              <a:rPr lang="en-GB" sz="1400" dirty="0"/>
              <a:t>In this case, some of the theories of intervention that meet the needs of the 17 year old young person can be lack of attachment theory. It can be seen in the case that his parents do not want him to live with them anymore, which can mean lack of inconsistent caregiving behaviour. (</a:t>
            </a:r>
            <a:r>
              <a:rPr lang="en-GB" sz="1400" i="1" dirty="0"/>
              <a:t>verywell Mind, 2022) .  </a:t>
            </a:r>
          </a:p>
          <a:p>
            <a:r>
              <a:rPr lang="en-GB" sz="1400" dirty="0"/>
              <a:t>According to Bowlby’s and Ainsworth’s theory explains that a parent may serve as both a comfort or fear. Once the children are instilled with any sense of fear towards the parents, it can cause distress and lack of compassion when separated from them. </a:t>
            </a:r>
          </a:p>
          <a:p>
            <a:r>
              <a:rPr lang="en-GB" sz="1400" dirty="0"/>
              <a:t>In  Maslow’s Hierarchy of needs, it states that after psychological and safety needs is fulfilled, the third level of human needs is the need of belonging and love. </a:t>
            </a:r>
          </a:p>
          <a:p>
            <a:r>
              <a:rPr lang="en-GB" sz="1400" dirty="0"/>
              <a:t>In this case, we see that the 17 year old lacks the need of belonging and love considering that his parents do not want him around. </a:t>
            </a:r>
          </a:p>
        </p:txBody>
      </p:sp>
      <p:pic>
        <p:nvPicPr>
          <p:cNvPr id="1026" name="Picture 2" descr="Diagram&#10;&#10;Description automatically generated">
            <a:extLst>
              <a:ext uri="{FF2B5EF4-FFF2-40B4-BE49-F238E27FC236}">
                <a16:creationId xmlns:a16="http://schemas.microsoft.com/office/drawing/2014/main" id="{3FB942E4-AA65-E1B7-123D-5848D3DFFA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47" r="7714" b="-3"/>
          <a:stretch/>
        </p:blipFill>
        <p:spPr bwMode="auto">
          <a:xfrm>
            <a:off x="6145467" y="640080"/>
            <a:ext cx="5366130"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920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CEF6-A129-41CA-829E-BC6EE140D800}"/>
              </a:ext>
            </a:extLst>
          </p:cNvPr>
          <p:cNvSpPr>
            <a:spLocks noGrp="1"/>
          </p:cNvSpPr>
          <p:nvPr>
            <p:ph type="title"/>
          </p:nvPr>
        </p:nvSpPr>
        <p:spPr>
          <a:xfrm>
            <a:off x="589560" y="856180"/>
            <a:ext cx="4560584" cy="1128068"/>
          </a:xfrm>
        </p:spPr>
        <p:txBody>
          <a:bodyPr anchor="ctr">
            <a:normAutofit/>
          </a:bodyPr>
          <a:lstStyle/>
          <a:p>
            <a:r>
              <a:rPr lang="en-GB" sz="4000" b="1"/>
              <a:t>Recommendations </a:t>
            </a:r>
            <a:endParaRPr lang="en-GB" sz="4000" b="1">
              <a:cs typeface="Calibri Light"/>
            </a:endParaRPr>
          </a:p>
        </p:txBody>
      </p:sp>
      <p:sp>
        <p:nvSpPr>
          <p:cNvPr id="3" name="Content Placeholder 2">
            <a:extLst>
              <a:ext uri="{FF2B5EF4-FFF2-40B4-BE49-F238E27FC236}">
                <a16:creationId xmlns:a16="http://schemas.microsoft.com/office/drawing/2014/main" id="{02CCBDE3-015D-453B-A90F-E73A65463CCE}"/>
              </a:ext>
            </a:extLst>
          </p:cNvPr>
          <p:cNvSpPr>
            <a:spLocks noGrp="1"/>
          </p:cNvSpPr>
          <p:nvPr>
            <p:ph idx="1"/>
          </p:nvPr>
        </p:nvSpPr>
        <p:spPr>
          <a:xfrm>
            <a:off x="494522" y="2211355"/>
            <a:ext cx="11066107" cy="1217645"/>
          </a:xfrm>
        </p:spPr>
        <p:txBody>
          <a:bodyPr vert="horz" lIns="91440" tIns="45720" rIns="91440" bIns="45720" rtlCol="0" anchor="ctr">
            <a:normAutofit/>
          </a:bodyPr>
          <a:lstStyle/>
          <a:p>
            <a:r>
              <a:rPr lang="en-GB" sz="1800" dirty="0">
                <a:solidFill>
                  <a:srgbClr val="FF0000"/>
                </a:solidFill>
                <a:cs typeface="Calibri"/>
              </a:rPr>
              <a:t> Provide recommendations for improvements required, which are appropriate to meet the needs of the children/young people and family involved in the case study. Provide valid reasons for your suggestions and support these with literature and references.</a:t>
            </a:r>
          </a:p>
        </p:txBody>
      </p:sp>
    </p:spTree>
    <p:extLst>
      <p:ext uri="{BB962C8B-B14F-4D97-AF65-F5344CB8AC3E}">
        <p14:creationId xmlns:p14="http://schemas.microsoft.com/office/powerpoint/2010/main" val="1543879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4C981-61AA-4C56-8EDA-7087D9AC6581}"/>
              </a:ext>
            </a:extLst>
          </p:cNvPr>
          <p:cNvSpPr>
            <a:spLocks noGrp="1"/>
          </p:cNvSpPr>
          <p:nvPr>
            <p:ph type="title"/>
          </p:nvPr>
        </p:nvSpPr>
        <p:spPr>
          <a:xfrm>
            <a:off x="589560" y="856180"/>
            <a:ext cx="4560584" cy="1128068"/>
          </a:xfrm>
        </p:spPr>
        <p:txBody>
          <a:bodyPr anchor="ctr">
            <a:normAutofit/>
          </a:bodyPr>
          <a:lstStyle/>
          <a:p>
            <a:r>
              <a:rPr lang="en-GB" sz="4000" b="1" dirty="0"/>
              <a:t>Conclusion </a:t>
            </a:r>
          </a:p>
        </p:txBody>
      </p:sp>
      <p:sp>
        <p:nvSpPr>
          <p:cNvPr id="3" name="Content Placeholder 2">
            <a:extLst>
              <a:ext uri="{FF2B5EF4-FFF2-40B4-BE49-F238E27FC236}">
                <a16:creationId xmlns:a16="http://schemas.microsoft.com/office/drawing/2014/main" id="{89703C92-8A36-4D44-BE41-312576275693}"/>
              </a:ext>
            </a:extLst>
          </p:cNvPr>
          <p:cNvSpPr>
            <a:spLocks noGrp="1"/>
          </p:cNvSpPr>
          <p:nvPr>
            <p:ph idx="1"/>
          </p:nvPr>
        </p:nvSpPr>
        <p:spPr>
          <a:xfrm>
            <a:off x="793102" y="2330506"/>
            <a:ext cx="10273004" cy="1224458"/>
          </a:xfrm>
        </p:spPr>
        <p:txBody>
          <a:bodyPr vert="horz" lIns="91440" tIns="45720" rIns="91440" bIns="45720" rtlCol="0" anchor="ctr">
            <a:normAutofit/>
          </a:bodyPr>
          <a:lstStyle/>
          <a:p>
            <a:r>
              <a:rPr lang="en-GB" sz="2000" dirty="0">
                <a:solidFill>
                  <a:srgbClr val="FF0000"/>
                </a:solidFill>
                <a:cs typeface="Calibri"/>
              </a:rPr>
              <a:t>Draw your conclusion and evaluate/ give your opinion about the intervention of the social services and policy </a:t>
            </a:r>
          </a:p>
          <a:p>
            <a:endParaRPr lang="en-GB" sz="2000" dirty="0">
              <a:cs typeface="Calibri"/>
            </a:endParaRPr>
          </a:p>
        </p:txBody>
      </p:sp>
    </p:spTree>
    <p:extLst>
      <p:ext uri="{BB962C8B-B14F-4D97-AF65-F5344CB8AC3E}">
        <p14:creationId xmlns:p14="http://schemas.microsoft.com/office/powerpoint/2010/main" val="814102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A1A0-31A8-49E0-91B3-50BBBFC4A9D9}"/>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EBB90C58-8911-4AE2-9E6F-E29A9D4F16B2}"/>
              </a:ext>
            </a:extLst>
          </p:cNvPr>
          <p:cNvSpPr>
            <a:spLocks noGrp="1"/>
          </p:cNvSpPr>
          <p:nvPr>
            <p:ph idx="1"/>
          </p:nvPr>
        </p:nvSpPr>
        <p:spPr/>
        <p:txBody>
          <a:bodyPr vert="horz" lIns="91440" tIns="45720" rIns="91440" bIns="45720" rtlCol="0" anchor="t">
            <a:normAutofit/>
          </a:bodyPr>
          <a:lstStyle/>
          <a:p>
            <a:endParaRPr lang="en-GB" sz="1400" dirty="0">
              <a:solidFill>
                <a:srgbClr val="000000"/>
              </a:solidFill>
              <a:cs typeface="Calibri" panose="020F0502020204030204"/>
            </a:endParaRPr>
          </a:p>
          <a:p>
            <a:endParaRPr lang="en-GB" sz="1400" dirty="0">
              <a:cs typeface="Calibri" panose="020F0502020204030204"/>
            </a:endParaRPr>
          </a:p>
          <a:p>
            <a:endParaRPr lang="en-GB" sz="1400" dirty="0">
              <a:cs typeface="Calibri" panose="020F0502020204030204"/>
            </a:endParaRPr>
          </a:p>
          <a:p>
            <a:r>
              <a:rPr lang="en-GB" sz="1400" dirty="0">
                <a:cs typeface="Calibri" panose="020F0502020204030204"/>
              </a:rPr>
              <a:t>Verywellmind , 2022 </a:t>
            </a:r>
            <a:r>
              <a:rPr lang="en-GB" sz="1400" i="1" dirty="0">
                <a:cs typeface="Calibri" panose="020F0502020204030204"/>
              </a:rPr>
              <a:t>“Maslow’s Hierarchy of needs”  </a:t>
            </a:r>
            <a:r>
              <a:rPr lang="en-GB" sz="1400" dirty="0">
                <a:cs typeface="Calibri" panose="020F0502020204030204"/>
              </a:rPr>
              <a:t>available at: </a:t>
            </a:r>
            <a:r>
              <a:rPr lang="en-GB" sz="1400" dirty="0">
                <a:cs typeface="Calibri" panose="020F0502020204030204"/>
                <a:hlinkClick r:id="rId2"/>
              </a:rPr>
              <a:t>https://www.verywellmind.com/</a:t>
            </a:r>
            <a:r>
              <a:rPr lang="en-GB" sz="1400" dirty="0">
                <a:cs typeface="Calibri" panose="020F0502020204030204"/>
              </a:rPr>
              <a:t>  accessed on 23</a:t>
            </a:r>
            <a:r>
              <a:rPr lang="en-GB" sz="1400" baseline="30000" dirty="0">
                <a:cs typeface="Calibri" panose="020F0502020204030204"/>
              </a:rPr>
              <a:t>rd</a:t>
            </a:r>
            <a:r>
              <a:rPr lang="en-GB" sz="1400" dirty="0">
                <a:cs typeface="Calibri" panose="020F0502020204030204"/>
              </a:rPr>
              <a:t> of March 2023 </a:t>
            </a:r>
          </a:p>
          <a:p>
            <a:r>
              <a:rPr lang="en-GB" sz="1400" dirty="0">
                <a:cs typeface="Calibri" panose="020F0502020204030204"/>
              </a:rPr>
              <a:t>NSPCC Learning, 2022 ‘ </a:t>
            </a:r>
            <a:r>
              <a:rPr lang="en-GB" sz="1400" i="1" dirty="0">
                <a:cs typeface="Calibri" panose="020F0502020204030204"/>
              </a:rPr>
              <a:t>child protection system In England’ </a:t>
            </a:r>
            <a:r>
              <a:rPr lang="en-GB" sz="1400" dirty="0">
                <a:cs typeface="Calibri" panose="020F0502020204030204"/>
              </a:rPr>
              <a:t>available at:  </a:t>
            </a:r>
            <a:r>
              <a:rPr lang="en-GB" sz="1400" dirty="0">
                <a:cs typeface="Calibri" panose="020F0502020204030204"/>
                <a:hlinkClick r:id="rId3"/>
              </a:rPr>
              <a:t>https://learning.nspcc.org.uk/</a:t>
            </a:r>
            <a:r>
              <a:rPr lang="en-GB" sz="1400" dirty="0">
                <a:cs typeface="Calibri" panose="020F0502020204030204"/>
              </a:rPr>
              <a:t> accessed on 23</a:t>
            </a:r>
            <a:r>
              <a:rPr lang="en-GB" sz="1400" baseline="30000" dirty="0">
                <a:cs typeface="Calibri" panose="020F0502020204030204"/>
              </a:rPr>
              <a:t>rd</a:t>
            </a:r>
            <a:r>
              <a:rPr lang="en-GB" sz="1400" dirty="0">
                <a:cs typeface="Calibri" panose="020F0502020204030204"/>
              </a:rPr>
              <a:t> of March 2023</a:t>
            </a:r>
          </a:p>
          <a:p>
            <a:r>
              <a:rPr lang="en-GB" sz="1400" dirty="0">
                <a:cs typeface="Calibri" panose="020F0502020204030204"/>
              </a:rPr>
              <a:t>iHASCO 2021 </a:t>
            </a:r>
            <a:r>
              <a:rPr lang="en-GB" sz="1400" i="1" dirty="0">
                <a:cs typeface="Calibri" panose="020F0502020204030204"/>
              </a:rPr>
              <a:t> What is the act of 2004? </a:t>
            </a:r>
            <a:r>
              <a:rPr lang="en-GB" sz="1400" dirty="0">
                <a:cs typeface="Calibri" panose="020F0502020204030204"/>
              </a:rPr>
              <a:t>Available at: </a:t>
            </a:r>
            <a:r>
              <a:rPr lang="en-GB" sz="1400" dirty="0">
                <a:cs typeface="Calibri" panose="020F0502020204030204"/>
                <a:hlinkClick r:id="rId4"/>
              </a:rPr>
              <a:t>https://www.ihasco.co.uk/</a:t>
            </a:r>
            <a:r>
              <a:rPr lang="en-GB" sz="1400" dirty="0">
                <a:cs typeface="Calibri" panose="020F0502020204030204"/>
              </a:rPr>
              <a:t> accessed on 23</a:t>
            </a:r>
            <a:r>
              <a:rPr lang="en-GB" sz="1400" baseline="30000" dirty="0">
                <a:cs typeface="Calibri" panose="020F0502020204030204"/>
              </a:rPr>
              <a:t>rd</a:t>
            </a:r>
            <a:r>
              <a:rPr lang="en-GB" sz="1400" dirty="0">
                <a:cs typeface="Calibri" panose="020F0502020204030204"/>
              </a:rPr>
              <a:t> of Mach 2023 </a:t>
            </a:r>
          </a:p>
          <a:p>
            <a:endParaRPr lang="en-GB" sz="1400" dirty="0">
              <a:cs typeface="Calibri" panose="020F0502020204030204"/>
            </a:endParaRPr>
          </a:p>
          <a:p>
            <a:endParaRPr lang="en-GB" sz="1400" dirty="0">
              <a:cs typeface="Calibri" panose="020F0502020204030204"/>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031018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4511</TotalTime>
  <Words>889</Words>
  <Application>Microsoft Macintosh PowerPoint</Application>
  <PresentationFormat>Widescreen</PresentationFormat>
  <Paragraphs>52</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Assessment Component 1  Presentation  </vt:lpstr>
      <vt:lpstr>Introduction </vt:lpstr>
      <vt:lpstr>Present the case study </vt:lpstr>
      <vt:lpstr>Factors of vulnerability children, young people and families can face</vt:lpstr>
      <vt:lpstr>The impact of these factors on the children and young people </vt:lpstr>
      <vt:lpstr>The process of intervention by relevant health and social care agencies within the case study </vt:lpstr>
      <vt:lpstr>Actions of social services with the family  </vt:lpstr>
      <vt:lpstr>Results and outcomes  </vt:lpstr>
      <vt:lpstr>Policy and legislation related to safeguarding children and young people </vt:lpstr>
      <vt:lpstr>Theories guiding interventions of social services in case of safeguarding issues</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  </dc:title>
  <dc:creator>bianca sanfilippo</dc:creator>
  <cp:lastModifiedBy>Maryan Muhumed (2029256)</cp:lastModifiedBy>
  <cp:revision>27</cp:revision>
  <dcterms:created xsi:type="dcterms:W3CDTF">2022-07-18T13:28:17Z</dcterms:created>
  <dcterms:modified xsi:type="dcterms:W3CDTF">2023-03-24T12:37:28Z</dcterms:modified>
</cp:coreProperties>
</file>