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5"/>
  </p:notesMasterIdLst>
  <p:sldIdLst>
    <p:sldId id="256" r:id="rId5"/>
    <p:sldId id="342" r:id="rId6"/>
    <p:sldId id="369" r:id="rId7"/>
    <p:sldId id="358" r:id="rId8"/>
    <p:sldId id="359" r:id="rId9"/>
    <p:sldId id="360" r:id="rId10"/>
    <p:sldId id="361" r:id="rId11"/>
    <p:sldId id="362" r:id="rId12"/>
    <p:sldId id="363" r:id="rId13"/>
    <p:sldId id="364" r:id="rId14"/>
    <p:sldId id="365" r:id="rId15"/>
    <p:sldId id="366" r:id="rId16"/>
    <p:sldId id="367" r:id="rId17"/>
    <p:sldId id="373" r:id="rId18"/>
    <p:sldId id="368" r:id="rId19"/>
    <p:sldId id="355" r:id="rId20"/>
    <p:sldId id="352" r:id="rId21"/>
    <p:sldId id="353" r:id="rId22"/>
    <p:sldId id="354" r:id="rId23"/>
    <p:sldId id="356" r:id="rId2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85" autoAdjust="0"/>
    <p:restoredTop sz="93245" autoAdjust="0"/>
  </p:normalViewPr>
  <p:slideViewPr>
    <p:cSldViewPr>
      <p:cViewPr varScale="1">
        <p:scale>
          <a:sx n="69" d="100"/>
          <a:sy n="69" d="100"/>
        </p:scale>
        <p:origin x="138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85C5410-D5B0-4B35-BDAB-D55C4C6E3899}" type="datetimeFigureOut">
              <a:rPr lang="en-GB"/>
              <a:pPr>
                <a:defRPr/>
              </a:pPr>
              <a:t>04/07/2017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CD5EDC0-C4B6-4C85-A249-EE531C2B530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8574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18C3FFE-A7DD-4A3E-BA82-4B50A7CD00E3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7849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5B8591-23DC-425F-B8B7-AC31857115BB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2080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DA1AB20-B041-4CB6-8B98-36F7EF18E0A7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4412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4E542A8-BB27-4A83-A171-410365F8E648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732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6EC1349-BFA0-4CC2-BDE2-4C9215C292DC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3921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DC62B26-7E92-4501-B12D-FEB55D42F32E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469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F82B82-BC80-4F02-9CBF-6666AAEE279E}" type="datetime1">
              <a:rPr lang="en-GB"/>
              <a:pPr>
                <a:defRPr/>
              </a:pPr>
              <a:t>04/07/2017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7D231-14D8-406E-802D-126322F5F9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802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98A14-6A3A-4516-A704-1AD279AFB21C}" type="datetime1">
              <a:rPr lang="en-GB"/>
              <a:pPr>
                <a:defRPr/>
              </a:pPr>
              <a:t>04/07/2017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16550-1E00-4996-BF1A-621D16F6B3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951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22A9B-66B2-4519-B2C4-DC5E4B9AF448}" type="datetime1">
              <a:rPr lang="en-GB"/>
              <a:pPr>
                <a:defRPr/>
              </a:pPr>
              <a:t>04/07/2017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6F7B8D-A561-4DE3-AC36-AAAEC9C01C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858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B4278-769F-426F-BE86-6F31FE198439}" type="datetime1">
              <a:rPr lang="en-GB"/>
              <a:pPr>
                <a:defRPr/>
              </a:pPr>
              <a:t>04/07/2017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9E62B-B57B-4BA4-9D21-B3DB89A418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911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4B292-7391-479F-84D7-8B54E5C600DF}" type="datetime1">
              <a:rPr lang="en-GB"/>
              <a:pPr>
                <a:defRPr/>
              </a:pPr>
              <a:t>04/07/2017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206A5-390C-4C31-B73B-883C965F42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175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F66BCE-BB5A-431E-B0B6-D0A09F89C6F8}" type="datetime1">
              <a:rPr lang="en-GB"/>
              <a:pPr>
                <a:defRPr/>
              </a:pPr>
              <a:t>04/07/2017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7221A-AB81-4030-8D1F-54BCFF5B4B5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520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68631-2F9F-4680-A414-84BDECFE5195}" type="datetime1">
              <a:rPr lang="en-GB"/>
              <a:pPr>
                <a:defRPr/>
              </a:pPr>
              <a:t>04/07/2017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30327-6303-4B01-8BF3-9C2EE5EA0BE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233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B00CD-1F36-4E82-BF1D-257FDF2F3D37}" type="datetime1">
              <a:rPr lang="en-GB"/>
              <a:pPr>
                <a:defRPr/>
              </a:pPr>
              <a:t>04/07/2017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CE75FB-93CA-4087-97AF-510B3C28113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871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E4522-2E68-4DF6-8003-0355FC4474D7}" type="datetime1">
              <a:rPr lang="en-GB"/>
              <a:pPr>
                <a:defRPr/>
              </a:pPr>
              <a:t>04/07/2017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F1E97D-0284-41A5-9BF7-F75CD6B0977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895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CFED5-64A8-4464-8A8B-81DA60787AC7}" type="datetime1">
              <a:rPr lang="en-GB"/>
              <a:pPr>
                <a:defRPr/>
              </a:pPr>
              <a:t>04/07/2017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6CF754-BDA5-4E3B-86A5-FBC47A283B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00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B56FED-AE1B-4984-B50A-A2382984E831}" type="datetime1">
              <a:rPr lang="en-GB"/>
              <a:pPr>
                <a:defRPr/>
              </a:pPr>
              <a:t>04/07/2017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0DDB69-3EAA-43B9-8BDA-F2E826A43EE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185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2D8A135-CC87-4AC7-82CA-FF14934B750A}" type="datetime1">
              <a:rPr lang="en-GB"/>
              <a:pPr>
                <a:defRPr/>
              </a:pPr>
              <a:t>04/07/2017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7798850-312C-40C7-A19F-5A28C9E4855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57175" y="1412776"/>
            <a:ext cx="8496300" cy="381635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4000" b="1" i="1" dirty="0"/>
              <a:t/>
            </a:r>
            <a:br>
              <a:rPr lang="en-GB" altLang="en-US" sz="4000" b="1" i="1" dirty="0"/>
            </a:br>
            <a:r>
              <a:rPr lang="en-GB" altLang="en-US" sz="4000" i="1" dirty="0"/>
              <a:t/>
            </a: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>Module: EMPL4003 </a:t>
            </a:r>
            <a:br>
              <a:rPr lang="en-GB" altLang="en-US" sz="4000" dirty="0"/>
            </a:br>
            <a:r>
              <a:rPr lang="en-GB" sz="4000" b="1" dirty="0"/>
              <a:t>Working in Teams</a:t>
            </a:r>
            <a:br>
              <a:rPr lang="en-GB" sz="4000" b="1" dirty="0"/>
            </a:br>
            <a:r>
              <a:rPr lang="en-GB" altLang="en-US" sz="2000" dirty="0"/>
              <a:t/>
            </a:r>
            <a:br>
              <a:rPr lang="en-GB" altLang="en-US" sz="2000" dirty="0"/>
            </a:br>
            <a:r>
              <a:rPr lang="en-GB" altLang="en-US" sz="2800" dirty="0"/>
              <a:t>Session 3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endParaRPr lang="en-GB" altLang="en-US" sz="2800" dirty="0"/>
          </a:p>
        </p:txBody>
      </p:sp>
      <p:pic>
        <p:nvPicPr>
          <p:cNvPr id="205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Overview for Today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1042988" y="1557338"/>
            <a:ext cx="7292975" cy="4495800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Belbin’s Team Roles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Are you a Team yet?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Strategies for effective team work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Reward &amp; Recognition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endParaRPr lang="en-GB" altLang="en-US" sz="2800" dirty="0"/>
          </a:p>
          <a:p>
            <a:pPr>
              <a:buFont typeface="Arial" pitchFamily="34" charset="0"/>
              <a:buChar char="•"/>
              <a:defRPr/>
            </a:pPr>
            <a:endParaRPr lang="en-GB" altLang="en-US" sz="2400" dirty="0"/>
          </a:p>
          <a:p>
            <a:pPr>
              <a:buFont typeface="Arial" pitchFamily="34" charset="0"/>
              <a:buChar char="•"/>
              <a:defRPr/>
            </a:pPr>
            <a:endParaRPr lang="en-GB" alt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9FFE46-6643-4C76-8DB9-EF05142CBEC4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  <p:pic>
        <p:nvPicPr>
          <p:cNvPr id="410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538" y="115888"/>
            <a:ext cx="1466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685800"/>
            <a:ext cx="7772400" cy="1371600"/>
          </a:xfrm>
        </p:spPr>
        <p:txBody>
          <a:bodyPr/>
          <a:lstStyle/>
          <a:p>
            <a:pPr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Group/Team Development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2492375"/>
            <a:ext cx="5181600" cy="3581400"/>
          </a:xfrm>
        </p:spPr>
        <p:txBody>
          <a:bodyPr/>
          <a:lstStyle/>
          <a:p>
            <a:r>
              <a:rPr lang="en-GB" altLang="en-US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R. Meredith Belbin</a:t>
            </a:r>
          </a:p>
          <a:p>
            <a:endParaRPr lang="en-GB" altLang="en-US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alt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Father of Team Role Theory</a:t>
            </a:r>
          </a:p>
          <a:p>
            <a:endParaRPr lang="en-GB" altLang="en-US" sz="1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altLang="en-US" sz="16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Management Teams: Why They Succeed or Fail</a:t>
            </a:r>
            <a:r>
              <a:rPr lang="en-GB" alt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GB" altLang="en-US" sz="1600" dirty="0">
                <a:solidFill>
                  <a:schemeClr val="tx1"/>
                </a:solidFill>
                <a:latin typeface="Courier New" pitchFamily="49" charset="0"/>
                <a:cs typeface="Courier New" pitchFamily="49" charset="0"/>
              </a:rPr>
              <a:t>1981), </a:t>
            </a:r>
            <a:r>
              <a:rPr lang="en-GB" altLang="en-US" sz="16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Job Promoters: A Journey to a New Profession</a:t>
            </a:r>
            <a:r>
              <a:rPr lang="en-GB" alt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GB" altLang="en-US" sz="1600" dirty="0">
                <a:solidFill>
                  <a:schemeClr val="tx1"/>
                </a:solidFill>
                <a:latin typeface="Courier New" pitchFamily="49" charset="0"/>
                <a:cs typeface="Courier New" pitchFamily="49" charset="0"/>
              </a:rPr>
              <a:t>1990</a:t>
            </a:r>
            <a:r>
              <a:rPr lang="en-GB" alt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), </a:t>
            </a:r>
            <a:r>
              <a:rPr lang="en-GB" altLang="en-US" sz="16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Team Roles at Work</a:t>
            </a:r>
            <a:r>
              <a:rPr lang="en-GB" alt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GB" altLang="en-US" sz="1600" dirty="0">
                <a:solidFill>
                  <a:schemeClr val="tx1"/>
                </a:solidFill>
                <a:latin typeface="Courier New" pitchFamily="49" charset="0"/>
                <a:cs typeface="Courier New" pitchFamily="49" charset="0"/>
              </a:rPr>
              <a:t>1993</a:t>
            </a:r>
            <a:r>
              <a:rPr lang="en-GB" alt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),  </a:t>
            </a:r>
            <a:r>
              <a:rPr lang="en-GB" altLang="en-US" sz="16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Coming Shape of Organization</a:t>
            </a:r>
            <a:r>
              <a:rPr lang="en-GB" alt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GB" altLang="en-US" sz="1600" dirty="0">
                <a:solidFill>
                  <a:schemeClr val="tx1"/>
                </a:solidFill>
                <a:latin typeface="Courier New" pitchFamily="49" charset="0"/>
                <a:cs typeface="Courier New" pitchFamily="49" charset="0"/>
              </a:rPr>
              <a:t>1996</a:t>
            </a:r>
            <a:r>
              <a:rPr lang="en-GB" alt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), </a:t>
            </a:r>
            <a:r>
              <a:rPr lang="en-GB" altLang="en-US" sz="16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Changing the Way We Work</a:t>
            </a:r>
            <a:r>
              <a:rPr lang="en-GB" alt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GB" altLang="en-US" sz="1600" dirty="0">
                <a:solidFill>
                  <a:schemeClr val="tx1"/>
                </a:solidFill>
                <a:latin typeface="Courier New" pitchFamily="49" charset="0"/>
                <a:cs typeface="Courier New" pitchFamily="49" charset="0"/>
              </a:rPr>
              <a:t>1997</a:t>
            </a:r>
            <a:r>
              <a:rPr lang="en-GB" alt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), </a:t>
            </a:r>
            <a:r>
              <a:rPr lang="en-GB" altLang="en-US" sz="16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Beyond the Team</a:t>
            </a:r>
            <a:r>
              <a:rPr lang="en-GB" alt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GB" altLang="en-US" sz="1600" dirty="0">
                <a:solidFill>
                  <a:schemeClr val="tx1"/>
                </a:solidFill>
                <a:latin typeface="Courier New" pitchFamily="49" charset="0"/>
                <a:cs typeface="Courier New" pitchFamily="49" charset="0"/>
              </a:rPr>
              <a:t>2000</a:t>
            </a:r>
            <a:r>
              <a:rPr lang="en-GB" alt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), </a:t>
            </a:r>
            <a:r>
              <a:rPr lang="en-GB" altLang="en-US" sz="16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Managing without Power</a:t>
            </a:r>
            <a:r>
              <a:rPr lang="en-GB" alt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GB" altLang="en-US" sz="1600" dirty="0">
                <a:solidFill>
                  <a:schemeClr val="tx1"/>
                </a:solidFill>
                <a:latin typeface="Courier New" pitchFamily="49" charset="0"/>
                <a:cs typeface="Courier New" pitchFamily="49" charset="0"/>
              </a:rPr>
              <a:t>2002</a:t>
            </a:r>
            <a:r>
              <a:rPr lang="en-GB" alt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endParaRPr lang="en-GB" altLang="en-US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altLang="en-US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 descr="R. Meredith Belb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9963" y="2590800"/>
            <a:ext cx="2713037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852548-689B-4A24-BE41-FB2248441F94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 Team Roles</a:t>
            </a:r>
            <a:endParaRPr lang="en-US" altLang="en-US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55650" y="1600200"/>
            <a:ext cx="7931150" cy="4525963"/>
          </a:xfrm>
        </p:spPr>
        <p:txBody>
          <a:bodyPr>
            <a:noAutofit/>
          </a:bodyPr>
          <a:lstStyle/>
          <a:p>
            <a:pPr marL="0">
              <a:buFont typeface="Arial" charset="0"/>
              <a:buNone/>
              <a:defRPr/>
            </a:pPr>
            <a:r>
              <a:rPr lang="en-GB" sz="2800" dirty="0" err="1">
                <a:latin typeface="Arial" pitchFamily="34" charset="0"/>
                <a:cs typeface="Arial" pitchFamily="34" charset="0"/>
              </a:rPr>
              <a:t>Belbin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 considered that any individual’s potential contribution to a team could be assessed according to the following traits:</a:t>
            </a:r>
          </a:p>
          <a:p>
            <a:pPr>
              <a:buFont typeface="Arial" charset="0"/>
              <a:buNone/>
              <a:defRPr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Intelligence</a:t>
            </a:r>
          </a:p>
          <a:p>
            <a:pPr>
              <a:defRPr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Dominance</a:t>
            </a:r>
          </a:p>
          <a:p>
            <a:pPr>
              <a:defRPr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Extroversion / Introversion</a:t>
            </a:r>
          </a:p>
          <a:p>
            <a:pPr>
              <a:defRPr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Stability / Anxiety</a:t>
            </a:r>
          </a:p>
          <a:p>
            <a:pPr>
              <a:buFont typeface="Arial" charset="0"/>
              <a:buNone/>
              <a:defRPr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charset="0"/>
              <a:buNone/>
              <a:defRPr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Based on these traits he identified 8 distinct team roles:</a:t>
            </a:r>
            <a:endParaRPr lang="en-US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72B8C0-0521-49C0-BAD0-2552A50F604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 8 Team Roles</a:t>
            </a:r>
          </a:p>
        </p:txBody>
      </p:sp>
      <p:sp>
        <p:nvSpPr>
          <p:cNvPr id="12291" name="Content Placeholder 4"/>
          <p:cNvSpPr>
            <a:spLocks noGrp="1"/>
          </p:cNvSpPr>
          <p:nvPr>
            <p:ph idx="1"/>
          </p:nvPr>
        </p:nvSpPr>
        <p:spPr>
          <a:xfrm>
            <a:off x="611188" y="1125538"/>
            <a:ext cx="8281987" cy="4525962"/>
          </a:xfrm>
        </p:spPr>
        <p:txBody>
          <a:bodyPr/>
          <a:lstStyle/>
          <a:p>
            <a:pPr marL="0">
              <a:buFont typeface="Arial" pitchFamily="34" charset="0"/>
              <a:buNone/>
              <a:defRPr/>
            </a:pPr>
            <a:endParaRPr lang="en-GB" altLang="en-US" sz="30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Coordinator			Implementer</a:t>
            </a:r>
          </a:p>
          <a:p>
            <a:pPr marL="0">
              <a:buFont typeface="Arial" pitchFamily="34" charset="0"/>
              <a:buNone/>
              <a:defRPr/>
            </a:pPr>
            <a:endParaRPr lang="en-GB" altLang="en-US" sz="16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Plant					Monitor / Evaluator</a:t>
            </a:r>
          </a:p>
          <a:p>
            <a:pPr marL="0">
              <a:buFont typeface="Arial" pitchFamily="34" charset="0"/>
              <a:buNone/>
              <a:defRPr/>
            </a:pPr>
            <a:endParaRPr lang="en-GB" altLang="en-US" sz="16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Resource Investigator	Team Worker</a:t>
            </a:r>
          </a:p>
          <a:p>
            <a:pPr marL="0">
              <a:buFont typeface="Arial" pitchFamily="34" charset="0"/>
              <a:buNone/>
              <a:defRPr/>
            </a:pPr>
            <a:endParaRPr lang="en-GB" altLang="en-US" sz="16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Shaper				Completer / Finisher</a:t>
            </a:r>
          </a:p>
          <a:p>
            <a:pPr marL="0">
              <a:buFont typeface="Arial" pitchFamily="34" charset="0"/>
              <a:buNone/>
              <a:defRPr/>
            </a:pPr>
            <a:endParaRPr lang="en-GB" altLang="en-US" sz="3000" dirty="0">
              <a:latin typeface="Arial" pitchFamily="34" charset="0"/>
              <a:cs typeface="Arial" pitchFamily="34" charset="0"/>
            </a:endParaRPr>
          </a:p>
          <a:p>
            <a:pPr marL="0" algn="ctr">
              <a:buFont typeface="Arial" pitchFamily="34" charset="0"/>
              <a:buNone/>
              <a:defRPr/>
            </a:pPr>
            <a:r>
              <a:rPr lang="en-GB" altLang="en-US" sz="3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What are you?</a:t>
            </a:r>
          </a:p>
        </p:txBody>
      </p:sp>
      <p:pic>
        <p:nvPicPr>
          <p:cNvPr id="7172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54F2A4-051B-4F86-9E8D-3E25E83B11D7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Coordinator (CO)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55650" y="1268413"/>
            <a:ext cx="7848600" cy="45259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Presides over the team and coordinates efforts to meet targets.</a:t>
            </a:r>
          </a:p>
          <a:p>
            <a:pPr marL="0" indent="0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Intelligent rather than brilliant; not really an ‘ideas’ person. </a:t>
            </a:r>
          </a:p>
          <a:p>
            <a:pPr marL="0" indent="0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Establishes roles / work boundaries according to individual abilities and focuses people on what they do best. </a:t>
            </a:r>
          </a:p>
          <a:p>
            <a:pPr marL="0" indent="0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A good two-way communicator and self-disciplined in approach. </a:t>
            </a:r>
          </a:p>
          <a:p>
            <a:pPr marL="0" indent="0">
              <a:buFont typeface="Arial" charset="0"/>
              <a:buNone/>
            </a:pPr>
            <a:r>
              <a:rPr lang="en-GB" altLang="en-US" sz="2800" i="1">
                <a:latin typeface="Arial" charset="0"/>
                <a:cs typeface="Arial" charset="0"/>
              </a:rPr>
              <a:t>If a decision is necessary, it is taken firmly after everyone has had a say.</a:t>
            </a:r>
          </a:p>
          <a:p>
            <a:pPr marL="0" indent="0">
              <a:buFont typeface="Arial" charset="0"/>
              <a:buNone/>
            </a:pPr>
            <a:endParaRPr lang="en-US" altLang="en-US" sz="2800">
              <a:latin typeface="Arial" charset="0"/>
              <a:cs typeface="Arial" charset="0"/>
            </a:endParaRPr>
          </a:p>
        </p:txBody>
      </p:sp>
      <p:pic>
        <p:nvPicPr>
          <p:cNvPr id="8196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6" descr="Belbin Character - Coordina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3" y="682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DE4F35-6B1F-4214-8ADF-3D856F206D94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Implementer (IMP)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0113" y="1412875"/>
            <a:ext cx="7786687" cy="5140325"/>
          </a:xfrm>
        </p:spPr>
        <p:txBody>
          <a:bodyPr>
            <a:normAutofit fontScale="92500" lnSpcReduction="20000"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3000" dirty="0">
                <a:latin typeface="Arial" pitchFamily="34" charset="0"/>
                <a:cs typeface="Arial" pitchFamily="34" charset="0"/>
              </a:rPr>
              <a:t>The practical organiser, concerned with what is feasible.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9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3000" dirty="0">
                <a:latin typeface="Arial" pitchFamily="34" charset="0"/>
                <a:cs typeface="Arial" pitchFamily="34" charset="0"/>
              </a:rPr>
              <a:t>Turns decisions into defined and manageable tasks that people can actually get on with.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9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3000" dirty="0">
                <a:latin typeface="Arial" pitchFamily="34" charset="0"/>
                <a:cs typeface="Arial" pitchFamily="34" charset="0"/>
              </a:rPr>
              <a:t>Not easily discouraged, though will not do so well in unstable, quickly changing situations.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1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3000" dirty="0">
                <a:latin typeface="Arial" pitchFamily="34" charset="0"/>
                <a:cs typeface="Arial" pitchFamily="34" charset="0"/>
              </a:rPr>
              <a:t>Efficient, systematic, methodical, but can be inflexible.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9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3000" i="1" dirty="0">
                <a:latin typeface="Arial" pitchFamily="34" charset="0"/>
                <a:cs typeface="Arial" pitchFamily="34" charset="0"/>
              </a:rPr>
              <a:t>If you need to know what was decided, or what needs to be done, the implementer is the one to see.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9220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6" descr="Belbin Character - Implement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" y="66675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C24393-B0B3-41E7-94C1-F3135460ABFA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Plant (PL)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1341438"/>
            <a:ext cx="7859713" cy="45259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The ‘ideas’ person. </a:t>
            </a:r>
          </a:p>
          <a:p>
            <a:pPr marL="0" indent="0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Most imaginative and intelligent member of the team and the one most likely to look for a new approach to a problem if the team gets bogged down. </a:t>
            </a:r>
          </a:p>
          <a:p>
            <a:pPr marL="0" indent="0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Can cause offence when criticising other people’s ideas, usually counter-proposing own ideas. </a:t>
            </a:r>
          </a:p>
          <a:p>
            <a:pPr marL="0" indent="0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Can sulk if own ideas are dissected or rejected. </a:t>
            </a:r>
          </a:p>
          <a:p>
            <a:pPr marL="0" indent="0">
              <a:buFont typeface="Arial" charset="0"/>
              <a:buNone/>
            </a:pPr>
            <a:r>
              <a:rPr lang="en-GB" altLang="en-US" sz="2800" i="1">
                <a:latin typeface="Arial" charset="0"/>
                <a:cs typeface="Arial" charset="0"/>
              </a:rPr>
              <a:t>Needs careful handling by the coordinator to ensure that vital spark is provided.</a:t>
            </a:r>
          </a:p>
          <a:p>
            <a:pPr marL="0" indent="0">
              <a:buFont typeface="Arial" charset="0"/>
              <a:buNone/>
            </a:pPr>
            <a:endParaRPr lang="en-GB" altLang="en-US" sz="2800"/>
          </a:p>
        </p:txBody>
      </p:sp>
      <p:pic>
        <p:nvPicPr>
          <p:cNvPr id="10244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6" descr="Belbin Character - Pla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5238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CBD3BC8-EDD9-459E-BD17-95635F06D9E3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Monitor / Evaluator (ME)</a:t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0113" y="1600200"/>
            <a:ext cx="7786687" cy="4852988"/>
          </a:xfrm>
        </p:spPr>
        <p:txBody>
          <a:bodyPr>
            <a:normAutofit fontScale="92500" lnSpcReduction="10000"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3300" dirty="0">
                <a:latin typeface="Arial" pitchFamily="34" charset="0"/>
                <a:cs typeface="Arial" pitchFamily="34" charset="0"/>
              </a:rPr>
              <a:t>Measured, dispassionate, analysis is his / her forte. 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3300" dirty="0">
                <a:latin typeface="Arial" pitchFamily="34" charset="0"/>
                <a:cs typeface="Arial" pitchFamily="34" charset="0"/>
              </a:rPr>
              <a:t>Critic rather than creator – but only if he / she can see a flaw in the argument. 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3300" dirty="0">
                <a:latin typeface="Arial" pitchFamily="34" charset="0"/>
                <a:cs typeface="Arial" pitchFamily="34" charset="0"/>
              </a:rPr>
              <a:t>The most objective mind in the team, likes time to mull things over. 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3300" dirty="0">
                <a:latin typeface="Arial" pitchFamily="34" charset="0"/>
                <a:cs typeface="Arial" pitchFamily="34" charset="0"/>
              </a:rPr>
              <a:t>Most likely to stop the team from committing itself to a misguided project. 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3300" i="1" dirty="0">
                <a:latin typeface="Arial" pitchFamily="34" charset="0"/>
                <a:cs typeface="Arial" pitchFamily="34" charset="0"/>
              </a:rPr>
              <a:t>One quality makes him / her indispensible – judgement is hardly ever wrong.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11268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7" descr="Belbin Character - Monitor Evalua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809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4FDA89-30A9-47DB-BCBB-FEE6A2616596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Resource Investigator (RI)</a:t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1484313"/>
            <a:ext cx="7715250" cy="5257800"/>
          </a:xfrm>
        </p:spPr>
        <p:txBody>
          <a:bodyPr>
            <a:normAutofit fontScale="85000" lnSpcReduction="10000"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3300" dirty="0">
                <a:latin typeface="Arial" pitchFamily="34" charset="0"/>
                <a:cs typeface="Arial" pitchFamily="34" charset="0"/>
              </a:rPr>
              <a:t>Sociable, gregarious, positive, enthusiastic. 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3300" dirty="0">
                <a:latin typeface="Arial" pitchFamily="34" charset="0"/>
                <a:cs typeface="Arial" pitchFamily="34" charset="0"/>
              </a:rPr>
              <a:t>Goes outside the group and brings back information, ideas etc. 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3300" dirty="0">
                <a:latin typeface="Arial" pitchFamily="34" charset="0"/>
                <a:cs typeface="Arial" pitchFamily="34" charset="0"/>
              </a:rPr>
              <a:t>The diplomat, the liaison officer, always looking for new possibilities in the wider world outside. 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3300" dirty="0">
                <a:latin typeface="Arial" pitchFamily="34" charset="0"/>
                <a:cs typeface="Arial" pitchFamily="34" charset="0"/>
              </a:rPr>
              <a:t>Needs the stimulus of others, gets bored in solitary work. 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3300" dirty="0">
                <a:latin typeface="Arial" pitchFamily="34" charset="0"/>
                <a:cs typeface="Arial" pitchFamily="34" charset="0"/>
              </a:rPr>
              <a:t>Within the team, though, a good improviser, active under pressure. 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3300" dirty="0">
                <a:latin typeface="Arial" pitchFamily="34" charset="0"/>
                <a:cs typeface="Arial" pitchFamily="34" charset="0"/>
              </a:rPr>
              <a:t>Prevents the team from losing touch with reality.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12292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6" descr="Belbin Character - Resource Investiga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" y="8890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A6A272-0B79-4CBE-AF0A-CCB16ED1A33F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  <a:t/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  <a:t>Team Worker (TW)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088" y="1600200"/>
            <a:ext cx="7859712" cy="50688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3000">
                <a:latin typeface="Arial" charset="0"/>
                <a:cs typeface="Arial" charset="0"/>
              </a:rPr>
              <a:t>Most aware of individual needs and emotional undercurrents within the team. Most active internal communicator. </a:t>
            </a:r>
          </a:p>
          <a:p>
            <a:pPr marL="0" indent="0">
              <a:buFont typeface="Arial" charset="0"/>
              <a:buNone/>
            </a:pPr>
            <a:r>
              <a:rPr lang="en-GB" altLang="en-US" sz="3000">
                <a:latin typeface="Arial" charset="0"/>
                <a:cs typeface="Arial" charset="0"/>
              </a:rPr>
              <a:t>Likeable, popular, unassertive: the cement of the team. </a:t>
            </a:r>
          </a:p>
          <a:p>
            <a:pPr marL="0" indent="0">
              <a:buFont typeface="Arial" charset="0"/>
              <a:buNone/>
            </a:pPr>
            <a:r>
              <a:rPr lang="en-GB" altLang="en-US" sz="3000">
                <a:latin typeface="Arial" charset="0"/>
                <a:cs typeface="Arial" charset="0"/>
              </a:rPr>
              <a:t>Loyal to the team unit, builds on ideas rather than demolishes them. Dislikes confrontation, avoids it, and helps cool it down in others. </a:t>
            </a:r>
          </a:p>
          <a:p>
            <a:pPr marL="0" indent="0">
              <a:buFont typeface="Arial" charset="0"/>
              <a:buNone/>
            </a:pPr>
            <a:r>
              <a:rPr lang="en-GB" altLang="en-US" sz="3000" i="1">
                <a:latin typeface="Arial" charset="0"/>
                <a:cs typeface="Arial" charset="0"/>
              </a:rPr>
              <a:t>Exemplary team member, particularly in times of stress.</a:t>
            </a:r>
          </a:p>
          <a:p>
            <a:pPr marL="0" indent="0">
              <a:buFont typeface="Arial" charset="0"/>
              <a:buNone/>
            </a:pPr>
            <a:endParaRPr lang="en-GB" altLang="en-US"/>
          </a:p>
        </p:txBody>
      </p:sp>
      <p:pic>
        <p:nvPicPr>
          <p:cNvPr id="13316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7" descr="Belbin Character - Teamwork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10795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E6CEA2-1F7C-41E1-9B28-953C72B13DC3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Shaper (SH)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1600200"/>
            <a:ext cx="7715250" cy="5068888"/>
          </a:xfrm>
        </p:spPr>
        <p:txBody>
          <a:bodyPr>
            <a:normAutofit fontScale="92500" lnSpcReduction="10000"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3000" dirty="0">
                <a:latin typeface="Arial" pitchFamily="34" charset="0"/>
                <a:cs typeface="Arial" pitchFamily="34" charset="0"/>
              </a:rPr>
              <a:t>The task leader, where the Coordinator is a sociable leader.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3000" dirty="0">
                <a:latin typeface="Arial" pitchFamily="34" charset="0"/>
                <a:cs typeface="Arial" pitchFamily="34" charset="0"/>
              </a:rPr>
              <a:t>If no Coordinator is present, the Shaper will lead and give shape to the application of the team’s efforts. 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3000" dirty="0">
                <a:latin typeface="Arial" pitchFamily="34" charset="0"/>
                <a:cs typeface="Arial" pitchFamily="34" charset="0"/>
              </a:rPr>
              <a:t>Seeks to convert ideas into decisions and action.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3000" dirty="0">
                <a:latin typeface="Arial" pitchFamily="34" charset="0"/>
                <a:cs typeface="Arial" pitchFamily="34" charset="0"/>
              </a:rPr>
              <a:t>Impulsive and impatient, people outside the team regard him/ her as arrogant.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3000" i="1" dirty="0">
                <a:latin typeface="Arial" pitchFamily="34" charset="0"/>
                <a:cs typeface="Arial" pitchFamily="34" charset="0"/>
              </a:rPr>
              <a:t>Can even make the team feel uncomfortable, but makes things happen.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14340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6" descr="Belbin Character - Shap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7143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AEB4E8-5D2B-496D-9111-ADAA56A133FE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  <a:t/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  <a:t>Completer / Finisher (CF)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itchFamily="34" charset="0"/>
            </a:endParaRP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900113" y="1600200"/>
            <a:ext cx="7786687" cy="52578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3000">
                <a:latin typeface="Arial" charset="0"/>
                <a:cs typeface="Arial" charset="0"/>
              </a:rPr>
              <a:t>Worries about what might go wrong. </a:t>
            </a:r>
          </a:p>
          <a:p>
            <a:pPr marL="0" indent="0">
              <a:buFont typeface="Arial" charset="0"/>
              <a:buNone/>
            </a:pPr>
            <a:r>
              <a:rPr lang="en-GB" altLang="en-US" sz="3000">
                <a:latin typeface="Arial" charset="0"/>
                <a:cs typeface="Arial" charset="0"/>
              </a:rPr>
              <a:t>Checks every detail, this obsession being an expression of anxiety. </a:t>
            </a:r>
          </a:p>
          <a:p>
            <a:pPr marL="0" indent="0">
              <a:buFont typeface="Arial" charset="0"/>
              <a:buNone/>
            </a:pPr>
            <a:r>
              <a:rPr lang="en-GB" altLang="en-US" sz="3000">
                <a:latin typeface="Arial" charset="0"/>
                <a:cs typeface="Arial" charset="0"/>
              </a:rPr>
              <a:t>Preoccupied with order, compulsive in meeting deadlines, maintains a permanent sense of urgency. </a:t>
            </a:r>
          </a:p>
          <a:p>
            <a:pPr marL="0" indent="0">
              <a:buFont typeface="Arial" charset="0"/>
              <a:buNone/>
            </a:pPr>
            <a:r>
              <a:rPr lang="en-GB" altLang="en-US" sz="3000" i="1">
                <a:latin typeface="Arial" charset="0"/>
                <a:cs typeface="Arial" charset="0"/>
              </a:rPr>
              <a:t>Although an asset to the team, can be a morale-lowering worrier, and be side-tracked by trivia.</a:t>
            </a:r>
          </a:p>
          <a:p>
            <a:pPr marL="0" indent="0">
              <a:buFont typeface="Arial" charset="0"/>
              <a:buNone/>
            </a:pPr>
            <a:endParaRPr lang="en-GB" altLang="en-US" sz="3000"/>
          </a:p>
        </p:txBody>
      </p:sp>
      <p:pic>
        <p:nvPicPr>
          <p:cNvPr id="15364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6" descr="Belbin Character - Completer/Finish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555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8B3AA0-EBD3-4A71-BE86-DE7D94AAF036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Team Roles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179388" y="1268413"/>
            <a:ext cx="8785225" cy="504031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altLang="en-US"/>
              <a:t> </a:t>
            </a:r>
          </a:p>
          <a:p>
            <a:pPr>
              <a:buFont typeface="Arial" charset="0"/>
              <a:buNone/>
            </a:pPr>
            <a:endParaRPr lang="en-GB" alt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0" y="0"/>
          <a:ext cx="9180513" cy="13133389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3084513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997594"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Team Role</a:t>
                      </a: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Strengths</a:t>
                      </a: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Weaknesses</a:t>
                      </a: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Plant</a:t>
                      </a: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latin typeface="Arial" pitchFamily="34" charset="0"/>
                          <a:cs typeface="Arial" pitchFamily="34" charset="0"/>
                        </a:rPr>
                        <a:t>Creative, imaginative, unorthodox, solves difficult problems.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latin typeface="Arial" pitchFamily="34" charset="0"/>
                          <a:cs typeface="Arial" pitchFamily="34" charset="0"/>
                        </a:rPr>
                        <a:t>Poor in communication and in managing ordinary people.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Resource Investigator</a:t>
                      </a: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Extrovert, enthusiastic, communicative. Explores opportunities and develops contacts.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Loses interest once initial enthusiasm has passed.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Coordinator</a:t>
                      </a: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Mature, confident</a:t>
                      </a:r>
                      <a:r>
                        <a:rPr lang="en-GB" sz="1100" baseline="0" dirty="0">
                          <a:latin typeface="Arial" pitchFamily="34" charset="0"/>
                          <a:cs typeface="Arial" pitchFamily="34" charset="0"/>
                        </a:rPr>
                        <a:t> and trusting. A good chairperson. Clarifies goals, promotes decision-making.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Not necessarily the most clever or creative member</a:t>
                      </a:r>
                      <a:r>
                        <a:rPr lang="en-GB" sz="1100" baseline="0" dirty="0">
                          <a:latin typeface="Arial" pitchFamily="34" charset="0"/>
                          <a:cs typeface="Arial" pitchFamily="34" charset="0"/>
                        </a:rPr>
                        <a:t> of the group.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Shaper</a:t>
                      </a: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Dynamic, outgoing and highly strung. Challenges, pressurises, finds ways around obstacles.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Prone to provocation and short-lived bursts of temper.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Monitor</a:t>
                      </a:r>
                      <a:r>
                        <a:rPr lang="en-GB" sz="1100" baseline="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/ Evaluator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Sober, strategic</a:t>
                      </a:r>
                      <a:r>
                        <a:rPr lang="en-GB" sz="1100" baseline="0" dirty="0">
                          <a:latin typeface="Arial" pitchFamily="34" charset="0"/>
                          <a:cs typeface="Arial" pitchFamily="34" charset="0"/>
                        </a:rPr>
                        <a:t> and discerning. Sees all options. Judges.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Lacks drive and ability to</a:t>
                      </a:r>
                      <a:r>
                        <a:rPr lang="en-GB" sz="1100" baseline="0" dirty="0">
                          <a:latin typeface="Arial" pitchFamily="34" charset="0"/>
                          <a:cs typeface="Arial" pitchFamily="34" charset="0"/>
                        </a:rPr>
                        <a:t> inspire others.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Team Worker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Social, mild, perceptive and accommodating. Listens, builds, averts friction.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Indecisive in crunch situations.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Implementer</a:t>
                      </a: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Disciplined, reliable,</a:t>
                      </a:r>
                      <a:r>
                        <a:rPr lang="en-GB" sz="1100" baseline="0" dirty="0">
                          <a:latin typeface="Arial" pitchFamily="34" charset="0"/>
                          <a:cs typeface="Arial" pitchFamily="34" charset="0"/>
                        </a:rPr>
                        <a:t> conservative and efficient. Turns ideas </a:t>
                      </a:r>
                      <a:r>
                        <a:rPr lang="en-GB" sz="1100" baseline="0">
                          <a:latin typeface="Arial" pitchFamily="34" charset="0"/>
                          <a:cs typeface="Arial" pitchFamily="34" charset="0"/>
                        </a:rPr>
                        <a:t>into plans/actions</a:t>
                      </a:r>
                      <a:r>
                        <a:rPr lang="en-GB" sz="1100" baseline="0" dirty="0"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Somewhat inflexible. Slow</a:t>
                      </a:r>
                      <a:r>
                        <a:rPr lang="en-GB" sz="1100" baseline="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to respond to new possibilities.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Completer / Finisher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Painstakingly conscientious. Searches out errors and omissions. Delivers on time.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Inclined to worry unduly. Reluctant to delegate.</a:t>
                      </a: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Specialist</a:t>
                      </a: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Single-minded,</a:t>
                      </a:r>
                      <a:r>
                        <a:rPr lang="en-GB" sz="1100" baseline="0" dirty="0">
                          <a:latin typeface="Arial" pitchFamily="34" charset="0"/>
                          <a:cs typeface="Arial" pitchFamily="34" charset="0"/>
                        </a:rPr>
                        <a:t> self-starting and dedicated. Provides knowledge.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Contributes only on a narrow front.</a:t>
                      </a: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</a:tbl>
          </a:graphicData>
        </a:graphic>
      </p:graphicFrame>
      <p:pic>
        <p:nvPicPr>
          <p:cNvPr id="16434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1BDD41-D05A-41BE-8FE5-1636B83B5D90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Team Roles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179388" y="1268413"/>
            <a:ext cx="8785225" cy="504031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altLang="en-US"/>
              <a:t> </a:t>
            </a:r>
          </a:p>
          <a:p>
            <a:pPr>
              <a:buFont typeface="Arial" charset="0"/>
              <a:buNone/>
            </a:pPr>
            <a:endParaRPr lang="en-GB" alt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0" y="-7659688"/>
          <a:ext cx="9143999" cy="1582420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14677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14677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850455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1201984"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Team Role</a:t>
                      </a: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Strengths</a:t>
                      </a: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Weaknesses</a:t>
                      </a: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Plant</a:t>
                      </a: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latin typeface="Arial" pitchFamily="34" charset="0"/>
                          <a:cs typeface="Arial" pitchFamily="34" charset="0"/>
                        </a:rPr>
                        <a:t>Creative, imaginative, unorthodox, solves difficult problems.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latin typeface="Arial" pitchFamily="34" charset="0"/>
                          <a:cs typeface="Arial" pitchFamily="34" charset="0"/>
                        </a:rPr>
                        <a:t>Poor in communication and in managing ordinary people.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Resource Investigator</a:t>
                      </a: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Extrovert, enthusiastic, communicative. Explores opportunities and develops contacts.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Loses interest once initial enthusiasm has passed.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Coordinator</a:t>
                      </a: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Mature, confident</a:t>
                      </a:r>
                      <a:r>
                        <a:rPr lang="en-GB" sz="1100" baseline="0" dirty="0">
                          <a:latin typeface="Arial" pitchFamily="34" charset="0"/>
                          <a:cs typeface="Arial" pitchFamily="34" charset="0"/>
                        </a:rPr>
                        <a:t> and trusting. A good chairperson. Clarifies goals, promotes decision-making.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Not necessarily the most clever or creative member</a:t>
                      </a:r>
                      <a:r>
                        <a:rPr lang="en-GB" sz="1100" baseline="0" dirty="0">
                          <a:latin typeface="Arial" pitchFamily="34" charset="0"/>
                          <a:cs typeface="Arial" pitchFamily="34" charset="0"/>
                        </a:rPr>
                        <a:t> of the group.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Shaper</a:t>
                      </a: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Dynamic, outgoing and highly strung. Challenges, pressurises, finds ways around obstacles.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Prone to provocation and short-lived bursts of temper.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Monitor</a:t>
                      </a:r>
                      <a:r>
                        <a:rPr lang="en-GB" sz="1100" baseline="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/ Evaluator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Sober, strategic</a:t>
                      </a:r>
                      <a:r>
                        <a:rPr lang="en-GB" sz="1100" baseline="0" dirty="0">
                          <a:latin typeface="Arial" pitchFamily="34" charset="0"/>
                          <a:cs typeface="Arial" pitchFamily="34" charset="0"/>
                        </a:rPr>
                        <a:t> and discerning. Sees all options. Judges.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Lacks drive and ability to</a:t>
                      </a:r>
                      <a:r>
                        <a:rPr lang="en-GB" sz="1100" baseline="0" dirty="0">
                          <a:latin typeface="Arial" pitchFamily="34" charset="0"/>
                          <a:cs typeface="Arial" pitchFamily="34" charset="0"/>
                        </a:rPr>
                        <a:t> inspire others.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Team Worker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Social, mild, perceptive and accommodating. Listens, builds, averts friction.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Indecisive in crunch situations.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Implementer</a:t>
                      </a: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Disciplined, reliable,</a:t>
                      </a:r>
                      <a:r>
                        <a:rPr lang="en-GB" sz="1100" baseline="0" dirty="0">
                          <a:latin typeface="Arial" pitchFamily="34" charset="0"/>
                          <a:cs typeface="Arial" pitchFamily="34" charset="0"/>
                        </a:rPr>
                        <a:t> conservative and efficient. Turns ideas </a:t>
                      </a:r>
                      <a:r>
                        <a:rPr lang="en-GB" sz="1100" baseline="0">
                          <a:latin typeface="Arial" pitchFamily="34" charset="0"/>
                          <a:cs typeface="Arial" pitchFamily="34" charset="0"/>
                        </a:rPr>
                        <a:t>into plans/actions</a:t>
                      </a:r>
                      <a:r>
                        <a:rPr lang="en-GB" sz="1100" baseline="0" dirty="0"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Somewhat inflexible. Slow</a:t>
                      </a:r>
                      <a:r>
                        <a:rPr lang="en-GB" sz="1100" baseline="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to respond to new possibilities.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Completer / Finisher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Painstakingly conscientious. Searches out errors and omissions. Delivers on time.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Inclined to worry unduly. Reluctant to delegate.</a:t>
                      </a: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Specialist</a:t>
                      </a: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Single-minded,</a:t>
                      </a:r>
                      <a:r>
                        <a:rPr lang="en-GB" sz="1100" baseline="0" dirty="0">
                          <a:latin typeface="Arial" pitchFamily="34" charset="0"/>
                          <a:cs typeface="Arial" pitchFamily="34" charset="0"/>
                        </a:rPr>
                        <a:t> self-starting and dedicated. Provides knowledge.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Contributes only on a narrow front.</a:t>
                      </a: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</a:tbl>
          </a:graphicData>
        </a:graphic>
      </p:graphicFrame>
      <p:pic>
        <p:nvPicPr>
          <p:cNvPr id="17458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A3B592-2668-4C9E-9A9C-65BE8DD95F46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Are you a team yet?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1042988" y="1600200"/>
            <a:ext cx="7643812" cy="45259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How many of you have sent on information to students who have been absent?</a:t>
            </a:r>
          </a:p>
          <a:p>
            <a:pPr marL="0" indent="0"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How many have offered support to those struggling?</a:t>
            </a:r>
          </a:p>
          <a:p>
            <a:pPr marL="0" indent="0"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How many of you have worked closely with your team members?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34C68E-2C80-4801-B688-46E945298C09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  <p:pic>
        <p:nvPicPr>
          <p:cNvPr id="18437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Strategies for Effective Teamwork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1600200"/>
            <a:ext cx="7715250" cy="5068888"/>
          </a:xfrm>
        </p:spPr>
        <p:txBody>
          <a:bodyPr>
            <a:normAutofit lnSpcReduction="10000"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dirty="0"/>
              <a:t>What’s the difference between a group and a team?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dirty="0"/>
              <a:t>Effective teamwork strategies can help to bring groups of people together, to work to a common cause.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dirty="0"/>
              <a:t>Benefits include the effective sharing of ideas and collaborating to achieve a goal.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dirty="0"/>
              <a:t>Teamwork can take place in all sorts of places e.g. organisations, schools, sports teams, community.</a:t>
            </a:r>
          </a:p>
        </p:txBody>
      </p:sp>
      <p:pic>
        <p:nvPicPr>
          <p:cNvPr id="19460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84121A-9728-4B8F-B290-5F20FC50B423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1600200"/>
            <a:ext cx="7715250" cy="4997450"/>
          </a:xfrm>
        </p:spPr>
        <p:txBody>
          <a:bodyPr>
            <a:normAutofit lnSpcReduction="10000"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Everyone working within a team acquires a role (whether consciously or not).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Some people like to lead.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Others prefer to be more passive participants.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Defining roles, along with a clear goal, is an important strategy for creating a successful teamwork environment.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Clearly defined goals, matched with specific tasks, will help team members decide which role is best suited to their personality and abilities. </a:t>
            </a:r>
          </a:p>
        </p:txBody>
      </p:sp>
      <p:pic>
        <p:nvPicPr>
          <p:cNvPr id="20484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115888"/>
            <a:ext cx="1257300" cy="471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614F5-DFB8-46AA-9296-B6554D232DC0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971550" y="1600200"/>
            <a:ext cx="7715250" cy="49244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Essential to effective teamwork strategy.</a:t>
            </a: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Need to share thoughts, ideas and progress.</a:t>
            </a: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Let’s consider different ways to communicate:</a:t>
            </a:r>
          </a:p>
          <a:p>
            <a:pPr marL="457200" lvl="1" indent="0">
              <a:buFont typeface="Arial" charset="0"/>
              <a:buNone/>
            </a:pPr>
            <a:r>
              <a:rPr lang="en-GB" altLang="en-US" sz="2400" dirty="0">
                <a:latin typeface="Arial" charset="0"/>
                <a:cs typeface="Arial" charset="0"/>
              </a:rPr>
              <a:t>Skype, Phone, Email, Social Media etc.</a:t>
            </a: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Why are face to face meetings important (where possible)?</a:t>
            </a: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Why is a structured approach to meetings essential?</a:t>
            </a: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Why are written communications beneficial?</a:t>
            </a:r>
          </a:p>
        </p:txBody>
      </p:sp>
      <p:pic>
        <p:nvPicPr>
          <p:cNvPr id="21508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15888"/>
            <a:ext cx="1041400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91BEE3-FFFA-4C3C-A7BF-1F95C7CAC145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Reward &amp; Recognition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755650" y="1600200"/>
            <a:ext cx="7931150" cy="45259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Why is it important to reward and recognise when a team have done a good job?</a:t>
            </a:r>
          </a:p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457200" lvl="1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What are your experiences of working in a team?</a:t>
            </a:r>
          </a:p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457200" lvl="1" indent="0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Good, Okay, Poor</a:t>
            </a:r>
          </a:p>
        </p:txBody>
      </p:sp>
      <p:pic>
        <p:nvPicPr>
          <p:cNvPr id="22532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F4C91C-9443-4B0B-BD66-CDABB60F2186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3" ma:contentTypeDescription="Create a new document." ma:contentTypeScope="" ma:versionID="5b3e6e9a0abc303c11e758419672800b">
  <xsd:schema xmlns:xsd="http://www.w3.org/2001/XMLSchema" xmlns:xs="http://www.w3.org/2001/XMLSchema" xmlns:p="http://schemas.microsoft.com/office/2006/metadata/properties" xmlns:ns2="f66716c4-314f-46c1-b01e-5a44c61897d8" targetNamespace="http://schemas.microsoft.com/office/2006/metadata/properties" ma:root="true" ma:fieldsID="991dcf1d6c683fc612ca75a6c2ff4515" ns2:_="">
    <xsd:import namespace="f66716c4-314f-46c1-b01e-5a44c61897d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3C3F967-D1DA-432E-A06B-89D24CEDC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B223E09-6318-4B30-B0B6-937D007CF898}">
  <ds:schemaRefs>
    <ds:schemaRef ds:uri="http://purl.org/dc/dcmitype/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f66716c4-314f-46c1-b01e-5a44c61897d8"/>
  </ds:schemaRefs>
</ds:datastoreItem>
</file>

<file path=customXml/itemProps3.xml><?xml version="1.0" encoding="utf-8"?>
<ds:datastoreItem xmlns:ds="http://schemas.openxmlformats.org/officeDocument/2006/customXml" ds:itemID="{9CB58468-94C9-405F-85B9-AC38585A91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3078</TotalTime>
  <Words>1441</Words>
  <Application>Microsoft Office PowerPoint</Application>
  <PresentationFormat>On-screen Show (4:3)</PresentationFormat>
  <Paragraphs>219</Paragraphs>
  <Slides>20</Slides>
  <Notes>6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Courier New</vt:lpstr>
      <vt:lpstr>Times New Roman</vt:lpstr>
      <vt:lpstr>Office Theme</vt:lpstr>
      <vt:lpstr>  CertHE Skills for the Workplace  Module: EMPL4003  Working in Teams  Session 3 </vt:lpstr>
      <vt:lpstr>Overview for Today</vt:lpstr>
      <vt:lpstr>Group/Team Development</vt:lpstr>
      <vt:lpstr>Belbin’s Team Roles</vt:lpstr>
      <vt:lpstr>Belbin’s 8 Team Roles</vt:lpstr>
      <vt:lpstr>Coordinator (CO)</vt:lpstr>
      <vt:lpstr>Implementer (IMP)</vt:lpstr>
      <vt:lpstr>Plant (PL)</vt:lpstr>
      <vt:lpstr> Monitor / Evaluator (ME) </vt:lpstr>
      <vt:lpstr> Resource Investigator (RI) </vt:lpstr>
      <vt:lpstr> Team Worker (TW) </vt:lpstr>
      <vt:lpstr>Shaper (SH)</vt:lpstr>
      <vt:lpstr> Completer / Finisher (CF) </vt:lpstr>
      <vt:lpstr>Belbin’s Team Roles</vt:lpstr>
      <vt:lpstr>Belbin’s Team Roles</vt:lpstr>
      <vt:lpstr>Are you a team yet?</vt:lpstr>
      <vt:lpstr>Strategies for Effective Teamwork</vt:lpstr>
      <vt:lpstr>Roles</vt:lpstr>
      <vt:lpstr>Communication</vt:lpstr>
      <vt:lpstr>Reward &amp; Recognition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Concepts for Self Awareness</dc:title>
  <dc:creator>Glenn Studio Laptop</dc:creator>
  <cp:lastModifiedBy>John-Paul Okeke</cp:lastModifiedBy>
  <cp:revision>213</cp:revision>
  <dcterms:created xsi:type="dcterms:W3CDTF">2012-10-20T16:04:33Z</dcterms:created>
  <dcterms:modified xsi:type="dcterms:W3CDTF">2017-07-04T09:49:28Z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