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50" d="100"/>
          <a:sy n="50" d="100"/>
        </p:scale>
        <p:origin x="36" y="4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1468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8332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025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4588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394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5147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980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871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97747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463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6419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194076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3557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8218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581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8194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29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11380467-9679-4BD4-9EBC-1940203BE310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A63C5FD-B8D1-4E40-9415-371DA55FD4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40719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B77EF-4A11-4D8F-940F-AFDFE62F5D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Unit of 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BB2AD-EB09-4A2C-9C23-5045D84548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Liam Kissick</a:t>
            </a:r>
          </a:p>
        </p:txBody>
      </p:sp>
    </p:spTree>
    <p:extLst>
      <p:ext uri="{BB962C8B-B14F-4D97-AF65-F5344CB8AC3E}">
        <p14:creationId xmlns:p14="http://schemas.microsoft.com/office/powerpoint/2010/main" val="3834655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D7C32-F7F6-4BB3-B0A3-4831DA8F3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" y="306525"/>
            <a:ext cx="10515600" cy="1325563"/>
          </a:xfrm>
        </p:spPr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446AD-7413-4B20-B684-CB0203F33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1" y="1693822"/>
            <a:ext cx="10515600" cy="4351338"/>
          </a:xfrm>
        </p:spPr>
        <p:txBody>
          <a:bodyPr/>
          <a:lstStyle/>
          <a:p>
            <a:r>
              <a:rPr lang="en-GB" dirty="0"/>
              <a:t>What are my school developments?</a:t>
            </a:r>
          </a:p>
          <a:p>
            <a:r>
              <a:rPr lang="en-GB" dirty="0"/>
              <a:t>Why have I chosen them?</a:t>
            </a:r>
          </a:p>
          <a:p>
            <a:r>
              <a:rPr lang="en-GB" dirty="0"/>
              <a:t>Types of teaching styles needed.</a:t>
            </a:r>
          </a:p>
          <a:p>
            <a:r>
              <a:rPr lang="en-GB" dirty="0"/>
              <a:t>Unit of work</a:t>
            </a:r>
          </a:p>
          <a:p>
            <a:r>
              <a:rPr lang="en-GB" dirty="0"/>
              <a:t>How can a residential trip be useful?</a:t>
            </a:r>
          </a:p>
          <a:p>
            <a:r>
              <a:rPr lang="en-GB" dirty="0"/>
              <a:t>Residential </a:t>
            </a:r>
          </a:p>
          <a:p>
            <a:r>
              <a:rPr lang="en-GB" dirty="0"/>
              <a:t>Conclusion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C581DA-BBBB-463F-A9F5-5D80B3C1B612}"/>
              </a:ext>
            </a:extLst>
          </p:cNvPr>
          <p:cNvSpPr txBox="1"/>
          <p:nvPr/>
        </p:nvSpPr>
        <p:spPr>
          <a:xfrm>
            <a:off x="6693244" y="3061585"/>
            <a:ext cx="507677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sz="2400" dirty="0"/>
              <a:t>Adventurous activities; activities that are underpinned by problem solving and often have an outdoor living and learning focus”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(DCELLS, 2008, P.18)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E5E2E92-369E-4979-8FD6-6A038149C5DD}"/>
              </a:ext>
            </a:extLst>
          </p:cNvPr>
          <p:cNvSpPr/>
          <p:nvPr/>
        </p:nvSpPr>
        <p:spPr>
          <a:xfrm>
            <a:off x="6096000" y="703262"/>
            <a:ext cx="623316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What is adventurous activities ???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236E67A-DF5A-489C-A9E1-7B55114557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81181" y="4543078"/>
            <a:ext cx="2289810" cy="2289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922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C431EA2-3F4E-44B8-B142-6AB152CF69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290" y="1872615"/>
            <a:ext cx="2337917" cy="15563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0F58D6C-6979-4432-9DE1-2211E0A2B437}"/>
              </a:ext>
            </a:extLst>
          </p:cNvPr>
          <p:cNvSpPr txBox="1"/>
          <p:nvPr/>
        </p:nvSpPr>
        <p:spPr>
          <a:xfrm>
            <a:off x="411480" y="617220"/>
            <a:ext cx="63779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School Developments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D8D4E6-1C3D-4F40-A83A-927C6198B7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1045" y="1872615"/>
            <a:ext cx="2238375" cy="168081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53B6D88-6E12-4239-ABDE-BE4977E92D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64876" y="739010"/>
            <a:ext cx="3522298" cy="168081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A435C0C-B37C-40C6-8B77-88747916DCA8}"/>
              </a:ext>
            </a:extLst>
          </p:cNvPr>
          <p:cNvSpPr txBox="1"/>
          <p:nvPr/>
        </p:nvSpPr>
        <p:spPr>
          <a:xfrm>
            <a:off x="7213598" y="2650807"/>
            <a:ext cx="37735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‘inspirational process that oﬀers children, young people and adults regular opportunities to achieve and develop conﬁdence and self esteem through hands on learning experiences in a woodland environment’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615B31-BFB0-4FA6-BC7C-077823ADFB30}"/>
              </a:ext>
            </a:extLst>
          </p:cNvPr>
          <p:cNvSpPr txBox="1"/>
          <p:nvPr/>
        </p:nvSpPr>
        <p:spPr>
          <a:xfrm>
            <a:off x="4551044" y="3684355"/>
            <a:ext cx="233791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Has the potential to offer opportunities to challenge pupils and have active participation within the lesson. Offering a wide range of opportunities to improve interpersonal skills 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F7DCE4D-94EC-4CC7-B0D6-3466261B1C3B}"/>
              </a:ext>
            </a:extLst>
          </p:cNvPr>
          <p:cNvSpPr txBox="1"/>
          <p:nvPr/>
        </p:nvSpPr>
        <p:spPr>
          <a:xfrm>
            <a:off x="796290" y="3653183"/>
            <a:ext cx="217811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‘Lack of physical spaces to stimulate play in secondary schools is a significant factor in the drop in measure physical activity and play that occurs’ </a:t>
            </a:r>
          </a:p>
          <a:p>
            <a:r>
              <a:rPr lang="en-GB" dirty="0"/>
              <a:t>(Robinson, 2014, p.7)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036FECA-F3B7-48DC-8856-F7A7EDD441CD}"/>
              </a:ext>
            </a:extLst>
          </p:cNvPr>
          <p:cNvSpPr txBox="1"/>
          <p:nvPr/>
        </p:nvSpPr>
        <p:spPr>
          <a:xfrm>
            <a:off x="796290" y="1579418"/>
            <a:ext cx="21781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Natural play area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C1A2389-7105-4945-8355-FEE6BB067C79}"/>
              </a:ext>
            </a:extLst>
          </p:cNvPr>
          <p:cNvSpPr txBox="1"/>
          <p:nvPr/>
        </p:nvSpPr>
        <p:spPr>
          <a:xfrm>
            <a:off x="4805603" y="150328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 ropes course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D8AA144-EEB3-4EB6-BB24-A6FD4379C9A7}"/>
              </a:ext>
            </a:extLst>
          </p:cNvPr>
          <p:cNvSpPr txBox="1"/>
          <p:nvPr/>
        </p:nvSpPr>
        <p:spPr>
          <a:xfrm>
            <a:off x="8382557" y="247888"/>
            <a:ext cx="3182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Forest area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7FA2AF-C0E7-4B7F-AF03-11A7452D4388}"/>
              </a:ext>
            </a:extLst>
          </p:cNvPr>
          <p:cNvSpPr txBox="1"/>
          <p:nvPr/>
        </p:nvSpPr>
        <p:spPr>
          <a:xfrm>
            <a:off x="7213598" y="5276850"/>
            <a:ext cx="3773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(O'Brien, L., 2009. Learning outdoors: the Forest School approach)</a:t>
            </a:r>
          </a:p>
        </p:txBody>
      </p:sp>
    </p:spTree>
    <p:extLst>
      <p:ext uri="{BB962C8B-B14F-4D97-AF65-F5344CB8AC3E}">
        <p14:creationId xmlns:p14="http://schemas.microsoft.com/office/powerpoint/2010/main" val="39519420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DA2FE-1BC0-4086-9F09-9E2D55635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Outdoor Adventure Education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2AA439-1B20-424E-8A1F-7D3699683A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Get the table on outdoor teaching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EF67CC-F2B5-4F02-957A-16FC53AC41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4650" b="12316"/>
          <a:stretch/>
        </p:blipFill>
        <p:spPr>
          <a:xfrm>
            <a:off x="0" y="1690688"/>
            <a:ext cx="12192000" cy="5006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935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E2E622-84E6-4FB8-BA7A-F508300BC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56" t="31102" r="19219" b="7757"/>
          <a:stretch/>
        </p:blipFill>
        <p:spPr>
          <a:xfrm>
            <a:off x="0" y="-152400"/>
            <a:ext cx="12192000" cy="701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4198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53BC50A-596B-4A58-865A-0A1C3EBDA5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4066066"/>
              </p:ext>
            </p:extLst>
          </p:nvPr>
        </p:nvGraphicFramePr>
        <p:xfrm>
          <a:off x="0" y="35654"/>
          <a:ext cx="12192000" cy="67866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38400">
                  <a:extLst>
                    <a:ext uri="{9D8B030D-6E8A-4147-A177-3AD203B41FA5}">
                      <a16:colId xmlns:a16="http://schemas.microsoft.com/office/drawing/2014/main" val="1611636835"/>
                    </a:ext>
                  </a:extLst>
                </a:gridCol>
                <a:gridCol w="2682240">
                  <a:extLst>
                    <a:ext uri="{9D8B030D-6E8A-4147-A177-3AD203B41FA5}">
                      <a16:colId xmlns:a16="http://schemas.microsoft.com/office/drawing/2014/main" val="481712326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214490687"/>
                    </a:ext>
                  </a:extLst>
                </a:gridCol>
                <a:gridCol w="2331720">
                  <a:extLst>
                    <a:ext uri="{9D8B030D-6E8A-4147-A177-3AD203B41FA5}">
                      <a16:colId xmlns:a16="http://schemas.microsoft.com/office/drawing/2014/main" val="2485954830"/>
                    </a:ext>
                  </a:extLst>
                </a:gridCol>
                <a:gridCol w="2545080">
                  <a:extLst>
                    <a:ext uri="{9D8B030D-6E8A-4147-A177-3AD203B41FA5}">
                      <a16:colId xmlns:a16="http://schemas.microsoft.com/office/drawing/2014/main" val="1926745627"/>
                    </a:ext>
                  </a:extLst>
                </a:gridCol>
              </a:tblGrid>
              <a:tr h="1002142">
                <a:tc>
                  <a:txBody>
                    <a:bodyPr/>
                    <a:lstStyle/>
                    <a:p>
                      <a:r>
                        <a:rPr lang="en-GB" dirty="0"/>
                        <a:t>Weeks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Lesson objective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Lesson overview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Differentiation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Assessment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5772294"/>
                  </a:ext>
                </a:extLst>
              </a:tr>
              <a:tr h="2309830">
                <a:tc>
                  <a:txBody>
                    <a:bodyPr/>
                    <a:lstStyle/>
                    <a:p>
                      <a:r>
                        <a:rPr lang="en-GB" dirty="0"/>
                        <a:t>Week 4 </a:t>
                      </a:r>
                    </a:p>
                    <a:p>
                      <a:r>
                        <a:rPr lang="en-GB" dirty="0"/>
                        <a:t>Low ropes course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To effectively  communicate as a team.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To work together and overcome potential problems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use the low ropes course  as a overcome different obstacles.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make it harder can introduce a cup of water or blindfold.</a:t>
                      </a:r>
                    </a:p>
                    <a:p>
                      <a:r>
                        <a:rPr lang="en-GB" dirty="0"/>
                        <a:t>Challenge by choice insuring the children can progress at their own accord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Group review</a:t>
                      </a:r>
                    </a:p>
                    <a:p>
                      <a:r>
                        <a:rPr lang="en-GB" dirty="0"/>
                        <a:t>Peer assessment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4758383"/>
                  </a:ext>
                </a:extLst>
              </a:tr>
              <a:tr h="1696814">
                <a:tc>
                  <a:txBody>
                    <a:bodyPr/>
                    <a:lstStyle/>
                    <a:p>
                      <a:r>
                        <a:rPr lang="en-GB" dirty="0"/>
                        <a:t>Week 5 </a:t>
                      </a:r>
                    </a:p>
                    <a:p>
                      <a:r>
                        <a:rPr lang="en-GB" dirty="0"/>
                        <a:t>Forest area </a:t>
                      </a:r>
                    </a:p>
                    <a:p>
                      <a:r>
                        <a:rPr lang="en-GB" dirty="0"/>
                        <a:t>Den building/ camp craft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work in small groups to craft a shelter using limited equipment.(and around the school)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Working together to craft a shelter</a:t>
                      </a:r>
                    </a:p>
                    <a:p>
                      <a:r>
                        <a:rPr lang="en-GB" dirty="0"/>
                        <a:t>Must fit the whole team inside </a:t>
                      </a:r>
                    </a:p>
                    <a:p>
                      <a:r>
                        <a:rPr lang="en-GB" dirty="0"/>
                        <a:t>Team name </a:t>
                      </a:r>
                    </a:p>
                    <a:p>
                      <a:r>
                        <a:rPr lang="en-GB" dirty="0"/>
                        <a:t>Background on den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Extra materials will be accessible </a:t>
                      </a:r>
                    </a:p>
                    <a:p>
                      <a:r>
                        <a:rPr lang="en-GB" dirty="0"/>
                        <a:t>Teacher support</a:t>
                      </a:r>
                    </a:p>
                    <a:p>
                      <a:r>
                        <a:rPr lang="en-GB" dirty="0"/>
                        <a:t>Extra challenges available if task ends early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Peer assessment </a:t>
                      </a:r>
                    </a:p>
                    <a:p>
                      <a:r>
                        <a:rPr lang="en-GB" dirty="0"/>
                        <a:t>Teacher assessment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3573612"/>
                  </a:ext>
                </a:extLst>
              </a:tr>
              <a:tr h="1696814">
                <a:tc>
                  <a:txBody>
                    <a:bodyPr/>
                    <a:lstStyle/>
                    <a:p>
                      <a:r>
                        <a:rPr lang="en-GB" dirty="0"/>
                        <a:t>Week 6 </a:t>
                      </a:r>
                    </a:p>
                    <a:p>
                      <a:r>
                        <a:rPr lang="en-GB" dirty="0"/>
                        <a:t> </a:t>
                      </a:r>
                    </a:p>
                    <a:p>
                      <a:r>
                        <a:rPr lang="en-GB" dirty="0"/>
                        <a:t>Trail making /journeying</a:t>
                      </a:r>
                    </a:p>
                    <a:p>
                      <a:r>
                        <a:rPr lang="en-GB" dirty="0"/>
                        <a:t>Natural play 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Pupils working together to develop a trail / assault trail using natural resource and man made</a:t>
                      </a:r>
                    </a:p>
                    <a:p>
                      <a:r>
                        <a:rPr lang="en-GB" dirty="0"/>
                        <a:t>Levels, balances , throwing potentially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Using objects to create a trail using objects found and resources given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Teacher guidance</a:t>
                      </a:r>
                    </a:p>
                    <a:p>
                      <a:r>
                        <a:rPr lang="en-GB" dirty="0"/>
                        <a:t>Peer assistance </a:t>
                      </a:r>
                    </a:p>
                    <a:p>
                      <a:r>
                        <a:rPr lang="en-GB" dirty="0"/>
                        <a:t>Cards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Peer assessment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29103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98511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38884-88A2-4E02-A29F-E4AB5C7FC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Residential – what it aims to do??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9D9B5-0596-4717-B275-6030A345AB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Aims to teach essential life lessons and skills including:</a:t>
            </a:r>
          </a:p>
          <a:p>
            <a:r>
              <a:rPr lang="en-GB" dirty="0"/>
              <a:t>Listening and communicating effectively as individuals and group</a:t>
            </a:r>
          </a:p>
          <a:p>
            <a:r>
              <a:rPr lang="en-GB" dirty="0"/>
              <a:t>Facing challenges with determination and heart</a:t>
            </a:r>
          </a:p>
          <a:p>
            <a:r>
              <a:rPr lang="en-GB" dirty="0"/>
              <a:t>Cooperation and collaborations </a:t>
            </a:r>
          </a:p>
          <a:p>
            <a:r>
              <a:rPr lang="en-GB" dirty="0"/>
              <a:t>Setting and achieving goals</a:t>
            </a:r>
          </a:p>
          <a:p>
            <a:r>
              <a:rPr lang="en-GB" dirty="0"/>
              <a:t>Perseverance when challenges get tough </a:t>
            </a:r>
          </a:p>
          <a:p>
            <a:r>
              <a:rPr lang="en-GB" dirty="0"/>
              <a:t>Effective leadership skills </a:t>
            </a:r>
          </a:p>
          <a:p>
            <a:r>
              <a:rPr lang="en-GB" dirty="0"/>
              <a:t>(outward bound trust, N.D)</a:t>
            </a:r>
          </a:p>
        </p:txBody>
      </p:sp>
    </p:spTree>
    <p:extLst>
      <p:ext uri="{BB962C8B-B14F-4D97-AF65-F5344CB8AC3E}">
        <p14:creationId xmlns:p14="http://schemas.microsoft.com/office/powerpoint/2010/main" val="35134723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266423C-C8D2-45B3-A0B6-F419C244F120}"/>
              </a:ext>
            </a:extLst>
          </p:cNvPr>
          <p:cNvSpPr/>
          <p:nvPr/>
        </p:nvSpPr>
        <p:spPr>
          <a:xfrm rot="1380017">
            <a:off x="7420630" y="657523"/>
            <a:ext cx="496187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Communication</a:t>
            </a:r>
            <a:r>
              <a:rPr lang="en-US" sz="54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4AA5377-7F95-4C81-8233-B068AA63AD1E}"/>
              </a:ext>
            </a:extLst>
          </p:cNvPr>
          <p:cNvSpPr/>
          <p:nvPr/>
        </p:nvSpPr>
        <p:spPr>
          <a:xfrm rot="19696946">
            <a:off x="-267923" y="566041"/>
            <a:ext cx="33370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5400" b="1" dirty="0">
                <a:ln/>
                <a:solidFill>
                  <a:schemeClr val="accent3"/>
                </a:solidFill>
              </a:rPr>
              <a:t>Teamwork</a:t>
            </a:r>
            <a:endParaRPr lang="en-US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B451CBF-7EC4-4E60-83C0-70955305FF3A}"/>
              </a:ext>
            </a:extLst>
          </p:cNvPr>
          <p:cNvSpPr/>
          <p:nvPr/>
        </p:nvSpPr>
        <p:spPr>
          <a:xfrm rot="1764814">
            <a:off x="1048704" y="5377358"/>
            <a:ext cx="18982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  <a:effectLst/>
              </a:rPr>
              <a:t>Skills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23EF5A7-1789-4640-AEC3-34C7B1A92D39}"/>
              </a:ext>
            </a:extLst>
          </p:cNvPr>
          <p:cNvSpPr/>
          <p:nvPr/>
        </p:nvSpPr>
        <p:spPr>
          <a:xfrm rot="19957731">
            <a:off x="9402462" y="4766895"/>
            <a:ext cx="3052424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Self efficacy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F74234E-4391-4E3D-8498-830EFA70B6CA}"/>
              </a:ext>
            </a:extLst>
          </p:cNvPr>
          <p:cNvSpPr/>
          <p:nvPr/>
        </p:nvSpPr>
        <p:spPr>
          <a:xfrm>
            <a:off x="4044441" y="5986958"/>
            <a:ext cx="368402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1"/>
                  </a:solidFill>
                  <a:prstDash val="solid"/>
                </a:ln>
                <a:pattFill prst="pct50">
                  <a:fgClr>
                    <a:schemeClr val="accent1"/>
                  </a:fgClr>
                  <a:bgClr>
                    <a:schemeClr val="accent1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accent1"/>
                  </a:outerShdw>
                </a:effectLst>
              </a:rPr>
              <a:t>Confidence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3632FAF-BC9B-4A29-AC60-3C32EB2D4346}"/>
              </a:ext>
            </a:extLst>
          </p:cNvPr>
          <p:cNvSpPr/>
          <p:nvPr/>
        </p:nvSpPr>
        <p:spPr>
          <a:xfrm>
            <a:off x="-261440" y="2880953"/>
            <a:ext cx="2647950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Life skills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1AE4CF0-E4DB-45D9-908C-1CEF42B4B32B}"/>
              </a:ext>
            </a:extLst>
          </p:cNvPr>
          <p:cNvSpPr/>
          <p:nvPr/>
        </p:nvSpPr>
        <p:spPr>
          <a:xfrm>
            <a:off x="3345118" y="104376"/>
            <a:ext cx="39020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pattFill prst="narHorz">
                  <a:fgClr>
                    <a:schemeClr val="accent3"/>
                  </a:fgClr>
                  <a:bgClr>
                    <a:schemeClr val="accent3">
                      <a:lumMod val="40000"/>
                      <a:lumOff val="60000"/>
                    </a:schemeClr>
                  </a:bgClr>
                </a:pattFill>
                <a:effectLst>
                  <a:innerShdw blurRad="177800">
                    <a:schemeClr val="accent3">
                      <a:lumMod val="50000"/>
                    </a:schemeClr>
                  </a:innerShdw>
                </a:effectLst>
              </a:rPr>
              <a:t>Assessment 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69C0F18-58A8-4383-97EC-CD7DEF816B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7133" y="1835730"/>
            <a:ext cx="5358638" cy="3005497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50EA1FFD-8668-4FEC-B4F3-4AC1ADDB92B5}"/>
              </a:ext>
            </a:extLst>
          </p:cNvPr>
          <p:cNvCxnSpPr/>
          <p:nvPr/>
        </p:nvCxnSpPr>
        <p:spPr>
          <a:xfrm>
            <a:off x="1997842" y="1371600"/>
            <a:ext cx="1053522" cy="6329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DA43362D-01EF-4B3D-BEA5-E19A7D9805F7}"/>
              </a:ext>
            </a:extLst>
          </p:cNvPr>
          <p:cNvCxnSpPr>
            <a:cxnSpLocks/>
          </p:cNvCxnSpPr>
          <p:nvPr/>
        </p:nvCxnSpPr>
        <p:spPr>
          <a:xfrm flipV="1">
            <a:off x="2386510" y="4841227"/>
            <a:ext cx="634632" cy="4270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C965386-FFFC-43AF-87A8-496E9B29B222}"/>
              </a:ext>
            </a:extLst>
          </p:cNvPr>
          <p:cNvCxnSpPr>
            <a:cxnSpLocks/>
          </p:cNvCxnSpPr>
          <p:nvPr/>
        </p:nvCxnSpPr>
        <p:spPr>
          <a:xfrm flipH="1" flipV="1">
            <a:off x="8751763" y="4163415"/>
            <a:ext cx="906587" cy="8073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0C3999F7-71B5-4275-B9DE-A0069A4E4F88}"/>
              </a:ext>
            </a:extLst>
          </p:cNvPr>
          <p:cNvCxnSpPr>
            <a:cxnSpLocks/>
          </p:cNvCxnSpPr>
          <p:nvPr/>
        </p:nvCxnSpPr>
        <p:spPr>
          <a:xfrm flipV="1">
            <a:off x="1968225" y="3877209"/>
            <a:ext cx="735601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F97B3A1C-9A4C-4F59-8192-86EB1EA998D6}"/>
              </a:ext>
            </a:extLst>
          </p:cNvPr>
          <p:cNvCxnSpPr>
            <a:cxnSpLocks/>
          </p:cNvCxnSpPr>
          <p:nvPr/>
        </p:nvCxnSpPr>
        <p:spPr>
          <a:xfrm flipV="1">
            <a:off x="5569136" y="5200575"/>
            <a:ext cx="0" cy="63844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A6536550-A069-4664-AAFB-6D911AFEB1C1}"/>
              </a:ext>
            </a:extLst>
          </p:cNvPr>
          <p:cNvCxnSpPr>
            <a:cxnSpLocks/>
          </p:cNvCxnSpPr>
          <p:nvPr/>
        </p:nvCxnSpPr>
        <p:spPr>
          <a:xfrm flipH="1">
            <a:off x="8812196" y="1688091"/>
            <a:ext cx="846154" cy="43940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1A0A9AA-FC0C-432D-A798-CA835A7218ED}"/>
              </a:ext>
            </a:extLst>
          </p:cNvPr>
          <p:cNvCxnSpPr>
            <a:cxnSpLocks/>
          </p:cNvCxnSpPr>
          <p:nvPr/>
        </p:nvCxnSpPr>
        <p:spPr>
          <a:xfrm>
            <a:off x="5267402" y="1018976"/>
            <a:ext cx="0" cy="4574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8554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2855C-2FA3-4511-A03B-E856A915F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D6859E-9C2B-4EBC-8DB1-FD815BBD64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880"/>
            <a:ext cx="10515600" cy="4851083"/>
          </a:xfrm>
        </p:spPr>
        <p:txBody>
          <a:bodyPr>
            <a:normAutofit fontScale="62500" lnSpcReduction="20000"/>
          </a:bodyPr>
          <a:lstStyle/>
          <a:p>
            <a:r>
              <a:rPr lang="en-GB" sz="2300" dirty="0"/>
              <a:t>Robinson, M(2014) ‘grounds for </a:t>
            </a:r>
            <a:r>
              <a:rPr lang="en-GB" sz="2300" dirty="0" err="1"/>
              <a:t>learong</a:t>
            </a:r>
            <a:r>
              <a:rPr lang="en-GB" sz="2300" dirty="0"/>
              <a:t> 11-18 secondary play the research behind play in schools’</a:t>
            </a:r>
          </a:p>
          <a:p>
            <a:r>
              <a:rPr lang="en-GB" sz="2300" dirty="0"/>
              <a:t>Williams, A. and Wainwright, N. (2016a) ‘A new pedagogical model for adventure in the curriculum: part one- advocating for the model’ </a:t>
            </a:r>
            <a:r>
              <a:rPr lang="en-GB" sz="2300" i="1" dirty="0"/>
              <a:t>Physical Education and Sport Pedagogy </a:t>
            </a:r>
            <a:r>
              <a:rPr lang="en-GB" sz="2300" dirty="0"/>
              <a:t>21 (5) pp.481- 500. </a:t>
            </a:r>
          </a:p>
          <a:p>
            <a:r>
              <a:rPr lang="en-GB" sz="2300" dirty="0"/>
              <a:t>Williams, A. and Wainwright, N. (2016b) ‘A new pedagogical model for adventure in the curriculum: part one- outlining the model’ </a:t>
            </a:r>
            <a:r>
              <a:rPr lang="en-GB" sz="2300" i="1" dirty="0"/>
              <a:t>Physical Education and Sport Pedagogy </a:t>
            </a:r>
            <a:r>
              <a:rPr lang="en-GB" sz="2300" dirty="0"/>
              <a:t>21 (6) pp.589-602. </a:t>
            </a:r>
          </a:p>
          <a:p>
            <a:r>
              <a:rPr lang="en-GB" sz="2300" dirty="0"/>
              <a:t>Mosston, M., and S. Ashworth. 1986. Teaching Physical Education. 3rd ed. Oxford: Merrill.</a:t>
            </a:r>
          </a:p>
          <a:p>
            <a:r>
              <a:rPr lang="en-GB" sz="2300" dirty="0"/>
              <a:t>Haug. (2008). Physical environmental characteristics and individual interests as correlates of physical activity in Norwegian secondary schools: The health behaviour in school-aged children study. International Journal of </a:t>
            </a:r>
            <a:r>
              <a:rPr lang="en-GB" sz="2300" dirty="0" err="1"/>
              <a:t>Behavioral</a:t>
            </a:r>
            <a:r>
              <a:rPr lang="en-GB" sz="2300" dirty="0"/>
              <a:t> Nutrition and Physical Activity, 5-47.</a:t>
            </a:r>
          </a:p>
          <a:p>
            <a:r>
              <a:rPr lang="en-GB" sz="2300" dirty="0"/>
              <a:t>DCELLS (2008) </a:t>
            </a:r>
            <a:r>
              <a:rPr lang="en-GB" sz="2300" i="1" dirty="0"/>
              <a:t>Physical education in the National Curriculum for Wales </a:t>
            </a:r>
            <a:r>
              <a:rPr lang="en-GB" sz="2300" dirty="0"/>
              <a:t>Welsh Assembly Government: Cardiff </a:t>
            </a:r>
          </a:p>
          <a:p>
            <a:r>
              <a:rPr lang="en-GB" sz="2300" dirty="0"/>
              <a:t>Cooley, S. J., Burns, V. E. and Cumming, J (2016) ‘Using Outdoor Adventure Education to Develop Students’ Groupwork Skills.’  </a:t>
            </a:r>
            <a:r>
              <a:rPr lang="en-GB" sz="2300" i="1" dirty="0"/>
              <a:t>Journal of Experiential Education </a:t>
            </a:r>
            <a:r>
              <a:rPr lang="en-GB" sz="2300" dirty="0"/>
              <a:t>39 (4) pp329-354</a:t>
            </a:r>
          </a:p>
          <a:p>
            <a:r>
              <a:rPr lang="en-GB" sz="2300" dirty="0"/>
              <a:t>Beames, S., Higgins, P. and Nicol, R. (2012) </a:t>
            </a:r>
            <a:r>
              <a:rPr lang="en-GB" sz="2300" i="1" dirty="0"/>
              <a:t>Learning Outside The Classroom, Theory And Guidelines For Practice</a:t>
            </a:r>
            <a:r>
              <a:rPr lang="en-GB" sz="2300" dirty="0"/>
              <a:t>. Oxon: Routledge.</a:t>
            </a:r>
          </a:p>
          <a:p>
            <a:r>
              <a:rPr lang="en-GB" sz="2300" dirty="0"/>
              <a:t>Bronson, J., Gibson, S., Kishar, R., &amp; Priest, S. (1992). Evaluation of team development in a corporate adventure training program. Journal of Experiential Education, 15(2), 50-53.</a:t>
            </a:r>
          </a:p>
          <a:p>
            <a:r>
              <a:rPr lang="en-GB" sz="2300" dirty="0"/>
              <a:t>Williams, A., &amp; Wainwright, N. (2016a). A new pedagogical model for adventure in the curriculum: Part one – Advocating for the model. Physical Education and Sport Pedagogy, 21(5), 481–500. </a:t>
            </a:r>
          </a:p>
          <a:p>
            <a:r>
              <a:rPr lang="en-GB" sz="2300" dirty="0"/>
              <a:t>Williams, A., &amp; Wainwright, N. (2016b). A new pedagogical model for adventure in the curriculum: Part two – Outlining the model. Physical Education and Sport Pedagogy, 21(6), 589–602.</a:t>
            </a:r>
          </a:p>
          <a:p>
            <a:r>
              <a:rPr lang="en-GB" sz="2200" dirty="0"/>
              <a:t>O'Brien, L., 2009. Learning outdoors: the Forest School approach. </a:t>
            </a:r>
            <a:r>
              <a:rPr lang="en-GB" sz="2200" i="1" dirty="0"/>
              <a:t>Education 3–13</a:t>
            </a:r>
            <a:r>
              <a:rPr lang="en-GB" sz="2200" dirty="0"/>
              <a:t>, </a:t>
            </a:r>
            <a:r>
              <a:rPr lang="en-GB" sz="2200" i="1" dirty="0"/>
              <a:t>37</a:t>
            </a:r>
            <a:r>
              <a:rPr lang="en-GB" sz="2200" dirty="0"/>
              <a:t>(1), pp.45-60.</a:t>
            </a:r>
          </a:p>
        </p:txBody>
      </p:sp>
    </p:spTree>
    <p:extLst>
      <p:ext uri="{BB962C8B-B14F-4D97-AF65-F5344CB8AC3E}">
        <p14:creationId xmlns:p14="http://schemas.microsoft.com/office/powerpoint/2010/main" val="771733954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14302</TotalTime>
  <Words>847</Words>
  <Application>Microsoft Office PowerPoint</Application>
  <PresentationFormat>Widescreen</PresentationFormat>
  <Paragraphs>93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Corbel</vt:lpstr>
      <vt:lpstr>Depth</vt:lpstr>
      <vt:lpstr>Unit of work</vt:lpstr>
      <vt:lpstr>Introduction </vt:lpstr>
      <vt:lpstr>PowerPoint Presentation</vt:lpstr>
      <vt:lpstr>Outdoor Adventure Education Model</vt:lpstr>
      <vt:lpstr>PowerPoint Presentation</vt:lpstr>
      <vt:lpstr>PowerPoint Presentation</vt:lpstr>
      <vt:lpstr>Residential – what it aims to do?? </vt:lpstr>
      <vt:lpstr>PowerPoint Presentation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of work</dc:title>
  <dc:creator>Liam</dc:creator>
  <cp:lastModifiedBy>Liam</cp:lastModifiedBy>
  <cp:revision>41</cp:revision>
  <dcterms:created xsi:type="dcterms:W3CDTF">2020-01-07T09:56:30Z</dcterms:created>
  <dcterms:modified xsi:type="dcterms:W3CDTF">2020-01-17T08:19:22Z</dcterms:modified>
</cp:coreProperties>
</file>