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1"/>
  </p:notesMasterIdLst>
  <p:handoutMasterIdLst>
    <p:handoutMasterId r:id="rId52"/>
  </p:handoutMasterIdLst>
  <p:sldIdLst>
    <p:sldId id="1436" r:id="rId5"/>
    <p:sldId id="1438" r:id="rId6"/>
    <p:sldId id="1439" r:id="rId7"/>
    <p:sldId id="1441" r:id="rId8"/>
    <p:sldId id="1442" r:id="rId9"/>
    <p:sldId id="1443" r:id="rId10"/>
    <p:sldId id="1444" r:id="rId11"/>
    <p:sldId id="1445" r:id="rId12"/>
    <p:sldId id="1447" r:id="rId13"/>
    <p:sldId id="1446" r:id="rId14"/>
    <p:sldId id="1448" r:id="rId15"/>
    <p:sldId id="1449" r:id="rId16"/>
    <p:sldId id="1450" r:id="rId17"/>
    <p:sldId id="1451" r:id="rId18"/>
    <p:sldId id="1452" r:id="rId19"/>
    <p:sldId id="1453" r:id="rId20"/>
    <p:sldId id="1454" r:id="rId21"/>
    <p:sldId id="1455" r:id="rId22"/>
    <p:sldId id="1456" r:id="rId23"/>
    <p:sldId id="1457" r:id="rId24"/>
    <p:sldId id="1458" r:id="rId25"/>
    <p:sldId id="1459" r:id="rId26"/>
    <p:sldId id="1460" r:id="rId27"/>
    <p:sldId id="1462" r:id="rId28"/>
    <p:sldId id="1461" r:id="rId29"/>
    <p:sldId id="1463" r:id="rId30"/>
    <p:sldId id="1464" r:id="rId31"/>
    <p:sldId id="1466" r:id="rId32"/>
    <p:sldId id="1468" r:id="rId33"/>
    <p:sldId id="1469" r:id="rId34"/>
    <p:sldId id="1465" r:id="rId35"/>
    <p:sldId id="1470" r:id="rId36"/>
    <p:sldId id="1476" r:id="rId37"/>
    <p:sldId id="1472" r:id="rId38"/>
    <p:sldId id="1473" r:id="rId39"/>
    <p:sldId id="1475" r:id="rId40"/>
    <p:sldId id="1477" r:id="rId41"/>
    <p:sldId id="1474" r:id="rId42"/>
    <p:sldId id="1479" r:id="rId43"/>
    <p:sldId id="1480" r:id="rId44"/>
    <p:sldId id="1481" r:id="rId45"/>
    <p:sldId id="1483" r:id="rId46"/>
    <p:sldId id="1484" r:id="rId47"/>
    <p:sldId id="1482" r:id="rId48"/>
    <p:sldId id="1471" r:id="rId49"/>
    <p:sldId id="1485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9A29-4E87-0891-B95F-F59E847A9A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Introduction to Physiology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ECBA70-99F3-A0D6-AC33-BBD1291754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BMPH 5023</a:t>
            </a:r>
          </a:p>
          <a:p>
            <a:pPr algn="l"/>
            <a:endParaRPr lang="en-GB" b="1" dirty="0">
              <a:solidFill>
                <a:schemeClr val="bg1"/>
              </a:solidFill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G Weaver – Module Lead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R </a:t>
            </a:r>
            <a:r>
              <a:rPr lang="en-GB" sz="2000" dirty="0" err="1">
                <a:solidFill>
                  <a:schemeClr val="bg1"/>
                </a:solidFill>
              </a:rPr>
              <a:t>Nartowski</a:t>
            </a:r>
            <a:endParaRPr lang="en-GB" sz="2000" dirty="0">
              <a:solidFill>
                <a:schemeClr val="bg1"/>
              </a:solidFill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R Shaikh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687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08E0E-F21F-0B71-D5B6-18B9B10D6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0C33-5199-458A-7A63-F3333BB85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is the key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the lecturer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others’ right to learn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each other’s views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General classroom expectations are the same for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all students and are in the student contract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spect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 is the key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the lecturer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others’ right to learn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each other’s views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General classroom expectations are the same for all students and are on the VLE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6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DAA2-5C21-57A1-444D-A2A1309BA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7FA2D-CD21-C84E-5AD5-04538FEA35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Circulatory </a:t>
            </a: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Circulatory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Digestive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Endocrine 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Digestive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Respiratory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Endocrine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8E453-947A-7F40-B527-C2AB177B7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Urinary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Urinary 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Nervous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Skeletal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Muscular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52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F2EEC-0A81-E532-EA03-943BF48D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5216-D675-145E-763D-BC3563538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assessed through</a:t>
            </a:r>
          </a:p>
          <a:p>
            <a:endParaRPr lang="en-GB" dirty="0"/>
          </a:p>
          <a:p>
            <a:r>
              <a:rPr lang="en-GB" dirty="0"/>
              <a:t> A written assignment (Component 1) </a:t>
            </a:r>
          </a:p>
          <a:p>
            <a:r>
              <a:rPr lang="en-GB" dirty="0"/>
              <a:t>A practical assignment (Component 2)</a:t>
            </a:r>
          </a:p>
        </p:txBody>
      </p:sp>
    </p:spTree>
    <p:extLst>
      <p:ext uri="{BB962C8B-B14F-4D97-AF65-F5344CB8AC3E}">
        <p14:creationId xmlns:p14="http://schemas.microsoft.com/office/powerpoint/2010/main" val="2891163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9127E-4444-8AB8-5ECC-111F5FFD7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85DA3-160F-9436-63F9-03A3D3B22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dirty="0"/>
              <a:t>An understanding of the structure of body tissues is necessary in many roles in laboratory and clinical work. 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/>
              <a:t>Roles that involve an understanding of tissues cells, tissues and organs include:</a:t>
            </a:r>
          </a:p>
          <a:p>
            <a:pPr marL="0" indent="0">
              <a:buNone/>
            </a:pPr>
            <a:r>
              <a:rPr lang="en-US" sz="3000" dirty="0"/>
              <a:t>Laboratory technician</a:t>
            </a:r>
          </a:p>
          <a:p>
            <a:pPr marL="0" indent="0">
              <a:buNone/>
            </a:pPr>
            <a:r>
              <a:rPr lang="en-US" sz="3000" dirty="0"/>
              <a:t>Operating department technicians</a:t>
            </a:r>
          </a:p>
          <a:p>
            <a:pPr marL="0" indent="0">
              <a:buNone/>
            </a:pPr>
            <a:r>
              <a:rPr lang="en-US" sz="3000" dirty="0"/>
              <a:t>Specialist nurse practitioner roles, </a:t>
            </a:r>
            <a:r>
              <a:rPr lang="en-US" sz="3000" dirty="0" err="1"/>
              <a:t>eg</a:t>
            </a:r>
            <a:r>
              <a:rPr lang="en-US" sz="3000" dirty="0"/>
              <a:t> nurse specialists in diabetes, urology, cardiology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571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39B13-E392-100D-EC0B-95EC9D8AD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for the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2B06D-B55B-357A-60D2-10628D8B9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This session includes cells and soft tissues.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By the end of the session you will: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Know the structure and functions of a cell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Understand the functions of the different cell components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Know the basic structure and role of soft tissues in the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body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4594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9A23E-9EC8-2A90-3107-127A09907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1B12A-0AF8-39E6-AC12-F18287669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Recap:</a:t>
            </a:r>
          </a:p>
          <a:p>
            <a:pPr marL="0" indent="0">
              <a:buNone/>
            </a:pPr>
            <a:r>
              <a:rPr lang="en-GB" dirty="0"/>
              <a:t>The human body is made up of specialised </a:t>
            </a:r>
            <a:r>
              <a:rPr lang="en-GB" b="1" dirty="0"/>
              <a:t>cells and tissues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Cells</a:t>
            </a:r>
            <a:r>
              <a:rPr lang="en-GB" dirty="0"/>
              <a:t> are so small that they can only be seen through</a:t>
            </a:r>
          </a:p>
          <a:p>
            <a:pPr marL="0" indent="0">
              <a:buNone/>
            </a:pPr>
            <a:r>
              <a:rPr lang="en-GB" dirty="0"/>
              <a:t>a microscope. A group of similar cells together make</a:t>
            </a:r>
          </a:p>
          <a:p>
            <a:pPr marL="0" indent="0">
              <a:buNone/>
            </a:pPr>
            <a:r>
              <a:rPr lang="en-GB" dirty="0"/>
              <a:t>a tissue.  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Tissues</a:t>
            </a:r>
            <a:r>
              <a:rPr lang="en-GB" dirty="0"/>
              <a:t> can be seen with the naked eye </a:t>
            </a:r>
          </a:p>
          <a:p>
            <a:pPr marL="0" indent="0">
              <a:buNone/>
            </a:pPr>
            <a:r>
              <a:rPr lang="en-GB" dirty="0" err="1"/>
              <a:t>eg.</a:t>
            </a:r>
            <a:r>
              <a:rPr lang="en-GB" dirty="0"/>
              <a:t> epithelial tissues lining the oral passages.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641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C88CB-EE0F-7C20-0543-B210471AC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3EF67-0C46-25C8-BA89-1D2C04DB8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l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Cells contain </a:t>
            </a:r>
            <a:r>
              <a:rPr lang="en-GB" b="0" i="1" dirty="0">
                <a:solidFill>
                  <a:srgbClr val="000000"/>
                </a:solidFill>
                <a:effectLst/>
                <a:latin typeface="Raleway" pitchFamily="2" charset="0"/>
              </a:rPr>
              <a:t>protoplasm </a:t>
            </a: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– soft, opaque,</a:t>
            </a:r>
          </a:p>
          <a:p>
            <a:pPr marL="0" indent="0" algn="l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colourless matter with substances dissolved or</a:t>
            </a:r>
          </a:p>
          <a:p>
            <a:pPr marL="0" indent="0" algn="l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suspended in it, including: </a:t>
            </a:r>
          </a:p>
          <a:p>
            <a:pPr marL="0" indent="0" algn="l" rtl="0" fontAlgn="base">
              <a:buNone/>
            </a:pPr>
            <a:endParaRPr lang="en-GB" dirty="0">
              <a:solidFill>
                <a:srgbClr val="000000"/>
              </a:solidFill>
              <a:latin typeface="Raleway" pitchFamily="2" charset="0"/>
            </a:endParaRPr>
          </a:p>
          <a:p>
            <a:pPr marL="0" indent="0" algn="l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               </a:t>
            </a:r>
            <a:r>
              <a:rPr lang="en-GB" dirty="0">
                <a:solidFill>
                  <a:srgbClr val="000000"/>
                </a:solidFill>
                <a:latin typeface="Raleway" pitchFamily="2" charset="0"/>
              </a:rPr>
              <a:t>s</a:t>
            </a: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alts                            carbohydrates </a:t>
            </a:r>
          </a:p>
          <a:p>
            <a:pPr marL="0" indent="0" algn="l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               lipids (fats)                      amino acids  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Raleway" pitchFamily="2" charset="0"/>
            </a:endParaRPr>
          </a:p>
          <a:p>
            <a:pPr marL="0" indent="0" algn="l" rtl="0" fontAlgn="base">
              <a:buNone/>
            </a:pPr>
            <a:r>
              <a:rPr lang="en-GB" dirty="0">
                <a:solidFill>
                  <a:srgbClr val="000000"/>
                </a:solidFill>
                <a:latin typeface="Raleway" pitchFamily="2" charset="0"/>
              </a:rPr>
              <a:t>T</a:t>
            </a: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he cell contents are enclosed within the cell</a:t>
            </a:r>
          </a:p>
          <a:p>
            <a:pPr marL="0" indent="0" algn="l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Raleway" pitchFamily="2" charset="0"/>
              </a:rPr>
              <a:t>membrane. 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Raleway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102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A105C-0AA2-B582-757C-6DAB0A489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cell membrane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452C7-CFA4-6871-500C-78BE7BF70D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en-GB" dirty="0"/>
              <a:t>made of protein and lipids. The cell membrane allows substances to pass though it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these substances include small molecules and the gases oxygen and carbon dioxide. 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EBC7E-D64E-90BB-5F5B-56E5BAA59D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5928B2A1-6F34-D203-2CBC-14BAA60E0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1700809"/>
            <a:ext cx="397078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754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7873-8940-024C-A64E-F8BE1C8B6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Crossing the membrane</a:t>
            </a:r>
            <a:br>
              <a:rPr lang="en-GB" sz="36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C26C2-36AE-A490-8C97-0860B9399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b="0" dirty="0"/>
              <a:t>Substances cross the cell membrane in 3 ways: </a:t>
            </a:r>
          </a:p>
          <a:p>
            <a:pPr marL="0" indent="0">
              <a:buNone/>
            </a:pPr>
            <a:endParaRPr lang="en-GB" i="1" dirty="0"/>
          </a:p>
          <a:p>
            <a:pPr marL="514350" indent="-514350">
              <a:buAutoNum type="arabicPlain"/>
            </a:pPr>
            <a:r>
              <a:rPr lang="en-GB" b="1" i="1" dirty="0"/>
              <a:t>Diffusion</a:t>
            </a:r>
            <a:r>
              <a:rPr lang="en-GB" dirty="0"/>
              <a:t> – </a:t>
            </a:r>
            <a:r>
              <a:rPr lang="en-GB" sz="3300" dirty="0"/>
              <a:t>substances pass from a high</a:t>
            </a:r>
          </a:p>
          <a:p>
            <a:pPr marL="0" indent="0">
              <a:buNone/>
            </a:pPr>
            <a:r>
              <a:rPr lang="en-GB" sz="3300" dirty="0"/>
              <a:t>     concentration to a lower concentration through</a:t>
            </a:r>
          </a:p>
          <a:p>
            <a:pPr marL="0" indent="0">
              <a:buNone/>
            </a:pPr>
            <a:r>
              <a:rPr lang="en-GB" sz="3300" dirty="0"/>
              <a:t>     tiny holes in the cell membrane. </a:t>
            </a:r>
          </a:p>
          <a:p>
            <a:endParaRPr lang="en-GB" dirty="0"/>
          </a:p>
          <a:p>
            <a:pPr marL="514350" indent="-514350">
              <a:buAutoNum type="arabicPlain" startAt="2"/>
            </a:pPr>
            <a:r>
              <a:rPr lang="en-GB" b="1" i="1" dirty="0"/>
              <a:t>Dissolving</a:t>
            </a:r>
            <a:r>
              <a:rPr lang="en-GB" dirty="0"/>
              <a:t> in the lipids of the cell membrane</a:t>
            </a:r>
          </a:p>
          <a:p>
            <a:pPr marL="0" indent="0">
              <a:buNone/>
            </a:pPr>
            <a:r>
              <a:rPr lang="en-GB" dirty="0"/>
              <a:t>   – substances too large to pass through the tiny</a:t>
            </a:r>
          </a:p>
          <a:p>
            <a:pPr marL="0" indent="0">
              <a:buNone/>
            </a:pPr>
            <a:r>
              <a:rPr lang="en-GB" dirty="0"/>
              <a:t>      holes in the cell membrane use this method. </a:t>
            </a:r>
          </a:p>
          <a:p>
            <a:pPr marL="0" indent="0">
              <a:buNone/>
            </a:pP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35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65CA5-F4D1-8FE2-D160-A066278C3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Crossing the membrane  </a:t>
            </a:r>
            <a:r>
              <a:rPr lang="en-GB" sz="2800" dirty="0" err="1"/>
              <a:t>cont</a:t>
            </a:r>
            <a:r>
              <a:rPr lang="en-GB" sz="2800" dirty="0"/>
              <a:t>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FABCD-6BA3-E3F6-8BF3-AB5618F91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Active transport </a:t>
            </a:r>
            <a:r>
              <a:rPr lang="en-GB" i="1" dirty="0"/>
              <a:t>–</a:t>
            </a:r>
            <a:r>
              <a:rPr lang="en-GB" dirty="0"/>
              <a:t> </a:t>
            </a:r>
            <a:r>
              <a:rPr lang="en-GB" sz="2800" dirty="0"/>
              <a:t>for substances that do not dissolve in lipids and are too are too large to diffuse through the membrane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/>
              <a:t>The substance links with a carrier substance within the cell wall and is carried across and released on the other side - glucose and amino acids are transported in this way.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47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40D6-4BDB-C99C-CC43-FD3A1B57A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Cell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42C62-1482-C160-C381-21A80129E9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1716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CYTOPLASM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This contains ribonucleic</a:t>
            </a:r>
          </a:p>
          <a:p>
            <a:pPr marL="0" indent="0">
              <a:buNone/>
            </a:pPr>
            <a:r>
              <a:rPr lang="en-GB" dirty="0"/>
              <a:t>acids and mitochondria.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Waste products are deposited</a:t>
            </a:r>
          </a:p>
          <a:p>
            <a:pPr marL="0" indent="0">
              <a:buNone/>
            </a:pPr>
            <a:r>
              <a:rPr lang="en-GB" dirty="0"/>
              <a:t>in vacuoles within the</a:t>
            </a:r>
          </a:p>
          <a:p>
            <a:pPr marL="0" indent="0">
              <a:buNone/>
            </a:pPr>
            <a:r>
              <a:rPr lang="en-GB" dirty="0"/>
              <a:t>cytoplasm.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Mitochondria facilitate the</a:t>
            </a:r>
          </a:p>
          <a:p>
            <a:pPr marL="0" indent="0">
              <a:buNone/>
            </a:pPr>
            <a:r>
              <a:rPr lang="en-GB" dirty="0"/>
              <a:t>release of energy in the cell.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4A8FEE-A048-DDCC-DC74-43A614EB11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27984" y="1600202"/>
            <a:ext cx="4258816" cy="341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420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F3CA-D502-4397-DC93-8B69718C4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nucleus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6578E-D1BA-5AD5-367D-E20F30618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This is a mass within the cell, surrounded by the nuclear</a:t>
            </a: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membrane containing strands or threads that carry genes. </a:t>
            </a:r>
          </a:p>
          <a:p>
            <a:pPr marL="0" indent="0">
              <a:buNone/>
            </a:pPr>
            <a:endParaRPr lang="en-GB" sz="9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Genes are made of DNA (deoxyribonucleic acid) and they</a:t>
            </a: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carry the inherited material within the cell. </a:t>
            </a:r>
          </a:p>
          <a:p>
            <a:pPr marL="0" indent="0">
              <a:buNone/>
            </a:pPr>
            <a:endParaRPr lang="en-GB" sz="9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They are also essential for reproducing the cell, so that</a:t>
            </a: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new cells are the same information as their predecessor.  </a:t>
            </a:r>
          </a:p>
          <a:p>
            <a:pPr marL="0" indent="0">
              <a:buNone/>
            </a:pPr>
            <a:endParaRPr lang="en-GB" sz="9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This means that as cells become old and die they can</a:t>
            </a: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replicate themselves throughout life. This process of</a:t>
            </a:r>
          </a:p>
          <a:p>
            <a:pPr marL="0" indent="0">
              <a:buNone/>
            </a:pPr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replication is called Mitosis.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253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A885C-4471-DE2B-0953-9F7E82C14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282153"/>
          </a:xfrm>
        </p:spPr>
        <p:txBody>
          <a:bodyPr>
            <a:normAutofit/>
          </a:bodyPr>
          <a:lstStyle/>
          <a:p>
            <a:r>
              <a:rPr lang="en-GB" b="1" dirty="0"/>
              <a:t>Cell components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A683969-31A2-A687-AC16-EA51D4C6D7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055951"/>
              </p:ext>
            </p:extLst>
          </p:nvPr>
        </p:nvGraphicFramePr>
        <p:xfrm>
          <a:off x="457200" y="1556790"/>
          <a:ext cx="8229600" cy="3758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458938417"/>
                    </a:ext>
                  </a:extLst>
                </a:gridCol>
                <a:gridCol w="6347048">
                  <a:extLst>
                    <a:ext uri="{9D8B030D-6E8A-4147-A177-3AD203B41FA5}">
                      <a16:colId xmlns:a16="http://schemas.microsoft.com/office/drawing/2014/main" val="1240569742"/>
                    </a:ext>
                  </a:extLst>
                </a:gridCol>
              </a:tblGrid>
              <a:tr h="715503">
                <a:tc>
                  <a:txBody>
                    <a:bodyPr/>
                    <a:lstStyle/>
                    <a:p>
                      <a:r>
                        <a:rPr lang="en-GB" dirty="0"/>
                        <a:t>Component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3195237"/>
                  </a:ext>
                </a:extLst>
              </a:tr>
              <a:tr h="723226">
                <a:tc>
                  <a:txBody>
                    <a:bodyPr/>
                    <a:lstStyle/>
                    <a:p>
                      <a:r>
                        <a:rPr lang="en-GB" dirty="0"/>
                        <a:t>Cytoplasm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soft opaque, colourless matter with substances dissolved or suspended in 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425796"/>
                  </a:ext>
                </a:extLst>
              </a:tr>
              <a:tr h="880631">
                <a:tc>
                  <a:txBody>
                    <a:bodyPr/>
                    <a:lstStyle/>
                    <a:p>
                      <a:r>
                        <a:rPr lang="en-GB" dirty="0"/>
                        <a:t>Nucleus and nucleolus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mass within the cell, surrounded by the nuclear membrane containing strands or threads that carry genes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2724272"/>
                  </a:ext>
                </a:extLst>
              </a:tr>
              <a:tr h="723226">
                <a:tc>
                  <a:txBody>
                    <a:bodyPr/>
                    <a:lstStyle/>
                    <a:p>
                      <a:r>
                        <a:rPr lang="en-GB" dirty="0"/>
                        <a:t>Ribosomes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assist in the production of enzymes needed for cell repair and reproduction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052766"/>
                  </a:ext>
                </a:extLst>
              </a:tr>
              <a:tr h="715503">
                <a:tc>
                  <a:txBody>
                    <a:bodyPr/>
                    <a:lstStyle/>
                    <a:p>
                      <a:r>
                        <a:rPr lang="en-GB" dirty="0"/>
                        <a:t>Centrosomes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appear in pairs and assist with cell reproduction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1655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9581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A885C-4471-DE2B-0953-9F7E82C14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282153"/>
          </a:xfrm>
        </p:spPr>
        <p:txBody>
          <a:bodyPr>
            <a:normAutofit/>
          </a:bodyPr>
          <a:lstStyle/>
          <a:p>
            <a:r>
              <a:rPr lang="en-GB" b="1" dirty="0"/>
              <a:t>Cell components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A683969-31A2-A687-AC16-EA51D4C6D7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468229"/>
              </p:ext>
            </p:extLst>
          </p:nvPr>
        </p:nvGraphicFramePr>
        <p:xfrm>
          <a:off x="467544" y="1556790"/>
          <a:ext cx="8219256" cy="3899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>
                  <a:extLst>
                    <a:ext uri="{9D8B030D-6E8A-4147-A177-3AD203B41FA5}">
                      <a16:colId xmlns:a16="http://schemas.microsoft.com/office/drawing/2014/main" val="2458938417"/>
                    </a:ext>
                  </a:extLst>
                </a:gridCol>
                <a:gridCol w="6347048">
                  <a:extLst>
                    <a:ext uri="{9D8B030D-6E8A-4147-A177-3AD203B41FA5}">
                      <a16:colId xmlns:a16="http://schemas.microsoft.com/office/drawing/2014/main" val="1240569742"/>
                    </a:ext>
                  </a:extLst>
                </a:gridCol>
              </a:tblGrid>
              <a:tr h="712138">
                <a:tc>
                  <a:txBody>
                    <a:bodyPr/>
                    <a:lstStyle/>
                    <a:p>
                      <a:r>
                        <a:rPr lang="en-GB" dirty="0"/>
                        <a:t>Component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3195237"/>
                  </a:ext>
                </a:extLst>
              </a:tr>
              <a:tr h="719825">
                <a:tc>
                  <a:txBody>
                    <a:bodyPr/>
                    <a:lstStyle/>
                    <a:p>
                      <a:r>
                        <a:rPr lang="en-GB" dirty="0"/>
                        <a:t>Mitochondria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power house of the cell, produce energy needed for repair, reproduction and movement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425796"/>
                  </a:ext>
                </a:extLst>
              </a:tr>
              <a:tr h="1028321">
                <a:tc>
                  <a:txBody>
                    <a:bodyPr/>
                    <a:lstStyle/>
                    <a:p>
                      <a:r>
                        <a:rPr lang="en-GB" dirty="0"/>
                        <a:t>Endoplasmic reticulum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Folded membranes within the cytoplasm - rough ER synthesises protein</a:t>
                      </a:r>
                    </a:p>
                    <a:p>
                      <a:r>
                        <a:rPr lang="en-GB" dirty="0"/>
                        <a:t>smooth ER synthesises lipids and steroids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2724272"/>
                  </a:ext>
                </a:extLst>
              </a:tr>
              <a:tr h="719825">
                <a:tc>
                  <a:txBody>
                    <a:bodyPr/>
                    <a:lstStyle/>
                    <a:p>
                      <a:r>
                        <a:rPr lang="en-GB" dirty="0"/>
                        <a:t>Golgi apparatus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Flattened membranes or sacs, stores and releases protein at the cell membrane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052766"/>
                  </a:ext>
                </a:extLst>
              </a:tr>
              <a:tr h="719825">
                <a:tc>
                  <a:txBody>
                    <a:bodyPr/>
                    <a:lstStyle/>
                    <a:p>
                      <a:r>
                        <a:rPr lang="en-GB" dirty="0"/>
                        <a:t>Lysosomes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 enzymes which deal with cell waste, use phagocytosis to destroy bacteria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1655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46097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2DEDB-DD3B-9FCF-B14F-CDA3EB57D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/>
          <a:lstStyle/>
          <a:p>
            <a:r>
              <a:rPr lang="en-GB" b="1" dirty="0"/>
              <a:t>Chromosomes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550DF-727E-D143-F6FA-5E05B696B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43204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Several genes are attached to each strand in the</a:t>
            </a:r>
          </a:p>
          <a:p>
            <a:pPr marL="0" indent="0">
              <a:buNone/>
            </a:pPr>
            <a:r>
              <a:rPr lang="en-GB" dirty="0"/>
              <a:t>nucleus. This structure is called a chromosome.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There are 46 chromosome strands in the nucleus</a:t>
            </a:r>
          </a:p>
          <a:p>
            <a:pPr marL="0" indent="0">
              <a:buNone/>
            </a:pPr>
            <a:r>
              <a:rPr lang="en-GB" dirty="0"/>
              <a:t>of each cell. The chromosomes are arranged in</a:t>
            </a:r>
          </a:p>
          <a:p>
            <a:pPr marL="0" indent="0">
              <a:buNone/>
            </a:pPr>
            <a:r>
              <a:rPr lang="en-GB" dirty="0"/>
              <a:t>pairs.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This means there are 23 pairs of chromosomes, or</a:t>
            </a:r>
          </a:p>
          <a:p>
            <a:pPr marL="0" indent="0">
              <a:buNone/>
            </a:pPr>
            <a:r>
              <a:rPr lang="en-GB" dirty="0"/>
              <a:t>46 chromosomes in total in each cell.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9962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A3609-2390-EF15-7E6C-889A081BC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Genes and reproduction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E8C85-11AB-B240-E6FF-5BCD5561D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human reproduction, the ovum and the spermatozoa each contain only 1 strand from each pair of chromosomes. This is the result of a  process called Meiosis.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3200" dirty="0"/>
              <a:t>At fertilization, the strands from each combine to form 23 pairs again in the new human being.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8349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4FDD-4055-3158-66E5-4568E2846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/>
          <a:lstStyle/>
          <a:p>
            <a:r>
              <a:rPr lang="en-GB" b="1" dirty="0"/>
              <a:t>Genes and reproduction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8F075-AEB4-6FDF-5F2C-1F58AE2E0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Chromosome 23 contains the sex chromosomes. 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The ovum contains a female chromosome (often shown </a:t>
            </a:r>
          </a:p>
          <a:p>
            <a:pPr marL="0" indent="0">
              <a:buNone/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as X).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spermatozoa can contain either a female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chromosome (X) or a male chromosome (Y). 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sex chromosome from the spermatozoa therefore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determines the sex of the new human.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0023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06341-33EB-836A-32C0-E22C7FC2E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Activity –</a:t>
            </a:r>
            <a:r>
              <a:rPr lang="en-GB" sz="3200" b="1" dirty="0"/>
              <a:t>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B2050-4F76-D66E-6E7B-5D5E17DDF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U</a:t>
            </a:r>
            <a:r>
              <a:rPr lang="en-GB" sz="3200" dirty="0"/>
              <a:t>se the text book Ch 2 to </a:t>
            </a:r>
          </a:p>
          <a:p>
            <a:pPr marL="514350" indent="-514350">
              <a:buAutoNum type="arabicParenR"/>
            </a:pPr>
            <a:endParaRPr lang="en-GB" dirty="0"/>
          </a:p>
          <a:p>
            <a:pPr marL="514350" indent="-514350">
              <a:buAutoNum type="arabicParenR"/>
            </a:pPr>
            <a:r>
              <a:rPr lang="en-GB" dirty="0"/>
              <a:t>Name nine structures found in cells.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2) Describe the ways in which different    substances are transported across the cell (plasma) membrane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3) Share your information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22861978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BBB76-25DB-5353-A22B-C42CB7C07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Break</a:t>
            </a:r>
          </a:p>
        </p:txBody>
      </p:sp>
      <p:pic>
        <p:nvPicPr>
          <p:cNvPr id="6" name="Content Placeholder 5" descr="Chinese Teapot And Cup outline">
            <a:extLst>
              <a:ext uri="{FF2B5EF4-FFF2-40B4-BE49-F238E27FC236}">
                <a16:creationId xmlns:a16="http://schemas.microsoft.com/office/drawing/2014/main" id="{DDEEAAB4-2DE5-D7D0-3C3D-D35FECE6E47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1640" y="2348880"/>
            <a:ext cx="2520280" cy="2736304"/>
          </a:xfrm>
        </p:spPr>
      </p:pic>
      <p:pic>
        <p:nvPicPr>
          <p:cNvPr id="8" name="Content Placeholder 7" descr="Coffee outline">
            <a:extLst>
              <a:ext uri="{FF2B5EF4-FFF2-40B4-BE49-F238E27FC236}">
                <a16:creationId xmlns:a16="http://schemas.microsoft.com/office/drawing/2014/main" id="{156DC062-ACE7-2F3D-8783-1CFA14C3E6D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16016" y="1628800"/>
            <a:ext cx="3600400" cy="3312368"/>
          </a:xfrm>
        </p:spPr>
      </p:pic>
    </p:spTree>
    <p:extLst>
      <p:ext uri="{BB962C8B-B14F-4D97-AF65-F5344CB8AC3E}">
        <p14:creationId xmlns:p14="http://schemas.microsoft.com/office/powerpoint/2010/main" val="17296842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42CE8-1248-4FAE-3817-3DE5730DCA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Fundamental Tissues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58B3C7-4C27-197C-7A00-CD36A9A940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91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5A40C-33B1-D7BB-B746-42E88A515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Fundamental Tissues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008C9-F2D7-4192-22EE-66850D347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There are 4 main types of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tissues in the body: </a:t>
            </a:r>
          </a:p>
          <a:p>
            <a:pPr>
              <a:lnSpc>
                <a:spcPct val="90000"/>
              </a:lnSpc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Epithelial tissue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Muscle tissue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Connective tissue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Nervous tissue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 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4" name="Picture 3" descr="Tissue types: MedlinePlus Medical Encyclopedia Image">
            <a:extLst>
              <a:ext uri="{FF2B5EF4-FFF2-40B4-BE49-F238E27FC236}">
                <a16:creationId xmlns:a16="http://schemas.microsoft.com/office/drawing/2014/main" id="{8F3D2C06-57F4-123E-3C62-48ABBE00077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63" b="10937"/>
          <a:stretch/>
        </p:blipFill>
        <p:spPr bwMode="auto">
          <a:xfrm>
            <a:off x="4648200" y="2302369"/>
            <a:ext cx="4038600" cy="258470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941098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B4CD-5E20-B36C-63FC-7E486A5F5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Epithelial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48B55-0946-EF13-9CDE-C99CE7819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657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two types of epithelial tissue</a:t>
            </a:r>
          </a:p>
          <a:p>
            <a:pPr marL="0" indent="0">
              <a:buNone/>
            </a:pPr>
            <a:r>
              <a:rPr lang="en-GB" dirty="0"/>
              <a:t>       </a:t>
            </a:r>
          </a:p>
          <a:p>
            <a:pPr marL="0" indent="0">
              <a:buNone/>
            </a:pPr>
            <a:r>
              <a:rPr lang="en-GB" dirty="0"/>
              <a:t>            Simple                         Compound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Simple Squamous Epithelium - Definition and Examples | Biology Dictionary">
            <a:extLst>
              <a:ext uri="{FF2B5EF4-FFF2-40B4-BE49-F238E27FC236}">
                <a16:creationId xmlns:a16="http://schemas.microsoft.com/office/drawing/2014/main" id="{A4537543-4575-03D5-0AC6-120B3BC635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3456384" cy="230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Shepherd Mande\AppData\Local\Microsoft\Windows\INetCache\Content.MSO\2DCCB0AA.tmp">
            <a:extLst>
              <a:ext uri="{FF2B5EF4-FFF2-40B4-BE49-F238E27FC236}">
                <a16:creationId xmlns:a16="http://schemas.microsoft.com/office/drawing/2014/main" id="{3259E088-09AE-5126-974A-2CBF1447969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44"/>
          <a:stretch/>
        </p:blipFill>
        <p:spPr bwMode="auto">
          <a:xfrm>
            <a:off x="4788024" y="3398007"/>
            <a:ext cx="3898776" cy="23017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492290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3D56C-C87B-922E-AC5E-9A210E383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epithelium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046E4-F8DC-FEC0-9FBD-0A8B1D285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Simple epithelium lines the blood vessels and tubes</a:t>
            </a:r>
          </a:p>
          <a:p>
            <a:pPr marL="0" indent="0">
              <a:buNone/>
            </a:pPr>
            <a:r>
              <a:rPr lang="en-GB" dirty="0"/>
              <a:t>in the body.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It has a base membrane that supports the epithelial</a:t>
            </a:r>
          </a:p>
          <a:p>
            <a:pPr marL="0" indent="0">
              <a:buNone/>
            </a:pPr>
            <a:r>
              <a:rPr lang="en-GB" dirty="0"/>
              <a:t>cells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It provides an internal layer that facilitates the</a:t>
            </a:r>
          </a:p>
          <a:p>
            <a:pPr marL="0" indent="0">
              <a:buNone/>
            </a:pPr>
            <a:r>
              <a:rPr lang="en-GB" dirty="0"/>
              <a:t>movement of substances through the vessels and </a:t>
            </a:r>
          </a:p>
          <a:p>
            <a:pPr marL="0" indent="0">
              <a:buNone/>
            </a:pPr>
            <a:r>
              <a:rPr lang="en-GB" dirty="0"/>
              <a:t>structures.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36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3C3D7-1901-956C-7125-6ECBCF4B0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Compound epithelium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04461-C591-9E00-011B-C8C49F774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Compound epithelium comprises several layers of cells without a basement membrane.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Its function is to protect underlying structures.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8623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34718-FAB4-3894-170D-E066908D9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Connective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C1BCC-61D6-3C1F-5C93-4BF53C646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5100" dirty="0"/>
              <a:t>The cells that form connective tissue are more</a:t>
            </a:r>
          </a:p>
          <a:p>
            <a:pPr marL="0" indent="0">
              <a:buNone/>
            </a:pPr>
            <a:r>
              <a:rPr lang="en-GB" sz="5100" dirty="0"/>
              <a:t>loosely aligned with each other than the epithelial</a:t>
            </a:r>
          </a:p>
          <a:p>
            <a:pPr marL="0" indent="0">
              <a:buNone/>
            </a:pPr>
            <a:r>
              <a:rPr lang="en-GB" sz="5100" dirty="0"/>
              <a:t>so that there is space for intracellular substances.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5100" dirty="0"/>
              <a:t>Connective tissues link other tissues and structure</a:t>
            </a:r>
          </a:p>
          <a:p>
            <a:pPr marL="0" indent="0">
              <a:buNone/>
            </a:pPr>
            <a:r>
              <a:rPr lang="en-GB" sz="5100" dirty="0"/>
              <a:t>to each other, depending on their location, hence</a:t>
            </a:r>
          </a:p>
          <a:p>
            <a:pPr marL="0" indent="0">
              <a:buNone/>
            </a:pPr>
            <a:r>
              <a:rPr lang="en-GB" sz="5100" dirty="0"/>
              <a:t>their name!      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1755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C901E-E27F-1075-71F0-E9C646B26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Connective tissue</a:t>
            </a:r>
          </a:p>
        </p:txBody>
      </p:sp>
      <p:pic>
        <p:nvPicPr>
          <p:cNvPr id="4" name="Content Placeholder 3" descr="Connective Tissue Types (Examples) and Functions - Laboratoryinfo.com">
            <a:extLst>
              <a:ext uri="{FF2B5EF4-FFF2-40B4-BE49-F238E27FC236}">
                <a16:creationId xmlns:a16="http://schemas.microsoft.com/office/drawing/2014/main" id="{B3C33C2B-C9EE-CD17-E23D-1CABC2D5E419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60"/>
          <a:stretch/>
        </p:blipFill>
        <p:spPr bwMode="auto">
          <a:xfrm>
            <a:off x="1475656" y="1268761"/>
            <a:ext cx="6264696" cy="410445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5658727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B5A4565-7DCB-CB83-1E50-90EE8DF0A5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9695886"/>
              </p:ext>
            </p:extLst>
          </p:nvPr>
        </p:nvGraphicFramePr>
        <p:xfrm>
          <a:off x="457200" y="620688"/>
          <a:ext cx="8003232" cy="4987556"/>
        </p:xfrm>
        <a:graphic>
          <a:graphicData uri="http://schemas.openxmlformats.org/drawingml/2006/table">
            <a:tbl>
              <a:tblPr firstRow="1" bandRow="1"/>
              <a:tblGrid>
                <a:gridCol w="2667744">
                  <a:extLst>
                    <a:ext uri="{9D8B030D-6E8A-4147-A177-3AD203B41FA5}">
                      <a16:colId xmlns:a16="http://schemas.microsoft.com/office/drawing/2014/main" val="3751732428"/>
                    </a:ext>
                  </a:extLst>
                </a:gridCol>
                <a:gridCol w="2667744">
                  <a:extLst>
                    <a:ext uri="{9D8B030D-6E8A-4147-A177-3AD203B41FA5}">
                      <a16:colId xmlns:a16="http://schemas.microsoft.com/office/drawing/2014/main" val="1097694100"/>
                    </a:ext>
                  </a:extLst>
                </a:gridCol>
                <a:gridCol w="2667744">
                  <a:extLst>
                    <a:ext uri="{9D8B030D-6E8A-4147-A177-3AD203B41FA5}">
                      <a16:colId xmlns:a16="http://schemas.microsoft.com/office/drawing/2014/main" val="3799049663"/>
                    </a:ext>
                  </a:extLst>
                </a:gridCol>
              </a:tblGrid>
              <a:tr h="499156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800" dirty="0"/>
                        <a:t>Connective tissue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381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278364"/>
                  </a:ext>
                </a:extLst>
              </a:tr>
              <a:tr h="3972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dirty="0"/>
                        <a:t>Type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381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dirty="0"/>
                        <a:t>Description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381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dirty="0"/>
                        <a:t>Location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381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9405158"/>
                  </a:ext>
                </a:extLst>
              </a:tr>
              <a:tr h="21850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Areola tissue 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generalised connective tissue found in almost every part of the body. It supports and connects other tissues 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under the skin </a:t>
                      </a:r>
                    </a:p>
                    <a:p>
                      <a:r>
                        <a:rPr lang="en-GB" dirty="0"/>
                        <a:t>between muscles</a:t>
                      </a:r>
                    </a:p>
                    <a:p>
                      <a:r>
                        <a:rPr lang="en-GB" dirty="0"/>
                        <a:t>supporting blood vessels and nerves</a:t>
                      </a:r>
                    </a:p>
                    <a:p>
                      <a:r>
                        <a:rPr lang="en-GB" dirty="0"/>
                        <a:t>supporting secretory cells in glands 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4652199"/>
                  </a:ext>
                </a:extLst>
              </a:tr>
              <a:tr h="18870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Adipose tissue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a collection of fat cells that </a:t>
                      </a:r>
                    </a:p>
                    <a:p>
                      <a:r>
                        <a:rPr lang="en-GB" dirty="0"/>
                        <a:t>supports organs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Supports organs including eyes and kidneys</a:t>
                      </a:r>
                    </a:p>
                    <a:p>
                      <a:r>
                        <a:rPr lang="en-GB" dirty="0"/>
                        <a:t>also found between muscle fibres                  </a:t>
                      </a:r>
                    </a:p>
                    <a:p>
                      <a:r>
                        <a:rPr lang="en-GB" dirty="0"/>
                        <a:t>under the skin 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082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98278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B5A4565-7DCB-CB83-1E50-90EE8DF0A5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034962"/>
              </p:ext>
            </p:extLst>
          </p:nvPr>
        </p:nvGraphicFramePr>
        <p:xfrm>
          <a:off x="467544" y="548680"/>
          <a:ext cx="7992887" cy="4907280"/>
        </p:xfrm>
        <a:graphic>
          <a:graphicData uri="http://schemas.openxmlformats.org/drawingml/2006/table">
            <a:tbl>
              <a:tblPr firstRow="1" bandRow="1"/>
              <a:tblGrid>
                <a:gridCol w="2559501">
                  <a:extLst>
                    <a:ext uri="{9D8B030D-6E8A-4147-A177-3AD203B41FA5}">
                      <a16:colId xmlns:a16="http://schemas.microsoft.com/office/drawing/2014/main" val="3751732428"/>
                    </a:ext>
                  </a:extLst>
                </a:gridCol>
                <a:gridCol w="2716693">
                  <a:extLst>
                    <a:ext uri="{9D8B030D-6E8A-4147-A177-3AD203B41FA5}">
                      <a16:colId xmlns:a16="http://schemas.microsoft.com/office/drawing/2014/main" val="1097694100"/>
                    </a:ext>
                  </a:extLst>
                </a:gridCol>
                <a:gridCol w="2716693">
                  <a:extLst>
                    <a:ext uri="{9D8B030D-6E8A-4147-A177-3AD203B41FA5}">
                      <a16:colId xmlns:a16="http://schemas.microsoft.com/office/drawing/2014/main" val="3799049663"/>
                    </a:ext>
                  </a:extLst>
                </a:gridCol>
              </a:tblGrid>
              <a:tr h="517027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sz="2800" dirty="0"/>
                        <a:t>Connective tissue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381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278364"/>
                  </a:ext>
                </a:extLst>
              </a:tr>
              <a:tr h="3649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dirty="0"/>
                        <a:t>Type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381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dirty="0"/>
                        <a:t>Description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381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/>
                      <a:r>
                        <a:rPr lang="en-GB" dirty="0"/>
                        <a:t>Location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381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9405158"/>
                  </a:ext>
                </a:extLst>
              </a:tr>
              <a:tr h="22809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White Fibrous Tissue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This consists of densely packed white fibres 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In ligaments linking bones together</a:t>
                      </a:r>
                    </a:p>
                    <a:p>
                      <a:r>
                        <a:rPr lang="en-GB" dirty="0"/>
                        <a:t>forms the outer</a:t>
                      </a:r>
                    </a:p>
                    <a:p>
                      <a:r>
                        <a:rPr lang="en-GB" dirty="0"/>
                        <a:t>covering of bones and organs</a:t>
                      </a:r>
                    </a:p>
                    <a:p>
                      <a:r>
                        <a:rPr lang="en-GB" dirty="0"/>
                        <a:t>forms the tendons attaching muscles to bones. 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4652199"/>
                  </a:ext>
                </a:extLst>
              </a:tr>
              <a:tr h="173355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Yellow elastic tissue</a:t>
                      </a:r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This contains a few cells plus elastic fibres within the matrix. 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dirty="0"/>
                        <a:t>In structures that</a:t>
                      </a:r>
                    </a:p>
                    <a:p>
                      <a:r>
                        <a:rPr lang="en-GB" dirty="0"/>
                        <a:t>need to change shape, such as arteries or the lungs that expand and contract. 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rgbClr val="FFD000"/>
                      </a:solidFill>
                    </a:lnL>
                    <a:lnR w="12700" cmpd="sng">
                      <a:solidFill>
                        <a:srgbClr val="FFD000"/>
                      </a:solidFill>
                    </a:lnR>
                    <a:lnT w="12700" cmpd="sng">
                      <a:solidFill>
                        <a:srgbClr val="FFD000"/>
                      </a:solidFill>
                    </a:lnT>
                    <a:lnB w="12700" cmpd="sng">
                      <a:solidFill>
                        <a:srgbClr val="FFD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7C8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082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48897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BB21-3F30-8668-3E13-4AAD35A19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322712" cy="779686"/>
          </a:xfrm>
        </p:spPr>
        <p:txBody>
          <a:bodyPr>
            <a:normAutofit/>
          </a:bodyPr>
          <a:lstStyle/>
          <a:p>
            <a:r>
              <a:rPr lang="en-GB" sz="2800" dirty="0"/>
              <a:t>Lymphoid tissue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73E54B-4BA9-7D21-0C45-502EF5CF76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268760"/>
            <a:ext cx="3682752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Found in the lymph nodes, the spleen, tonsils and the small and large intestines.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dirty="0"/>
              <a:t>Lymph cells assist with the body’s defence mechanisms and with dealing with waste</a:t>
            </a:r>
          </a:p>
          <a:p>
            <a:pPr marL="0" indent="0">
              <a:buNone/>
            </a:pPr>
            <a:r>
              <a:rPr lang="en-GB" sz="2400" dirty="0"/>
              <a:t>products. </a:t>
            </a:r>
          </a:p>
          <a:p>
            <a:endParaRPr lang="en-GB" dirty="0"/>
          </a:p>
        </p:txBody>
      </p:sp>
      <p:pic>
        <p:nvPicPr>
          <p:cNvPr id="5" name="Content Placeholder 1">
            <a:extLst>
              <a:ext uri="{FF2B5EF4-FFF2-40B4-BE49-F238E27FC236}">
                <a16:creationId xmlns:a16="http://schemas.microsoft.com/office/drawing/2014/main" id="{4EA426C9-CED8-90DD-29C2-DF72B57822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55976" y="1556792"/>
            <a:ext cx="433082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1323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BC701-8DDB-2F16-8676-0EABA2193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Cartilage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C3268-D07E-CAB6-79EC-AD5E628FB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Cartilage is used to: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cover the surface of bones where they meet each other (hyaline cartilage)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form pads between the vertebrae                                 (white fibrocartilage)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form the ear lobes and epiglottis                                        (yellow fibrocartilage)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4046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0C2BE-C32E-6333-8F8E-6FB9E0489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</a:t>
            </a:r>
            <a:r>
              <a:rPr lang="en-GB" dirty="0"/>
              <a:t> - </a:t>
            </a:r>
            <a:br>
              <a:rPr lang="en-GB" dirty="0"/>
            </a:br>
            <a:r>
              <a:rPr lang="en-GB" sz="3100" b="0" dirty="0"/>
              <a:t>complete the chart with the functions of the tissues</a:t>
            </a:r>
            <a:endParaRPr lang="en-GB" sz="31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E74A0D5-B3E4-EF0C-AF7E-047FD2D68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570466"/>
              </p:ext>
            </p:extLst>
          </p:nvPr>
        </p:nvGraphicFramePr>
        <p:xfrm>
          <a:off x="457200" y="2132856"/>
          <a:ext cx="8229600" cy="2592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8656">
                  <a:extLst>
                    <a:ext uri="{9D8B030D-6E8A-4147-A177-3AD203B41FA5}">
                      <a16:colId xmlns:a16="http://schemas.microsoft.com/office/drawing/2014/main" val="3524364212"/>
                    </a:ext>
                  </a:extLst>
                </a:gridCol>
                <a:gridCol w="5410944">
                  <a:extLst>
                    <a:ext uri="{9D8B030D-6E8A-4147-A177-3AD203B41FA5}">
                      <a16:colId xmlns:a16="http://schemas.microsoft.com/office/drawing/2014/main" val="1282067601"/>
                    </a:ext>
                  </a:extLst>
                </a:gridCol>
              </a:tblGrid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Tissue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476246"/>
                  </a:ext>
                </a:extLst>
              </a:tr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Simple epithelium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968727"/>
                  </a:ext>
                </a:extLst>
              </a:tr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Compound epithelium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4119728"/>
                  </a:ext>
                </a:extLst>
              </a:tr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Connective tissue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966310"/>
                  </a:ext>
                </a:extLst>
              </a:tr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Lymphoid tissue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7224979"/>
                  </a:ext>
                </a:extLst>
              </a:tr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Cartilage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9914300"/>
                  </a:ext>
                </a:extLst>
              </a:tr>
              <a:tr h="370327">
                <a:tc>
                  <a:txBody>
                    <a:bodyPr/>
                    <a:lstStyle/>
                    <a:p>
                      <a:r>
                        <a:rPr lang="en-GB" dirty="0"/>
                        <a:t>Bone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6799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1577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390A7-4956-2A65-8A7A-D1D419070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i="1" dirty="0"/>
              <a:t>Connective tissue </a:t>
            </a:r>
            <a:r>
              <a:rPr lang="en-GB" dirty="0"/>
              <a:t>- </a:t>
            </a:r>
            <a:r>
              <a:rPr lang="en-GB" b="1" dirty="0"/>
              <a:t>Bones</a:t>
            </a:r>
          </a:p>
        </p:txBody>
      </p:sp>
      <p:pic>
        <p:nvPicPr>
          <p:cNvPr id="4" name="Content Placeholder 3" descr="Skeleton, Bones, Anatomy, Human, Medical">
            <a:extLst>
              <a:ext uri="{FF2B5EF4-FFF2-40B4-BE49-F238E27FC236}">
                <a16:creationId xmlns:a16="http://schemas.microsoft.com/office/drawing/2014/main" id="{8BD28013-42DB-4C65-90BA-E95AC2C395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1556792"/>
            <a:ext cx="6477000" cy="3620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72716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6FC8-F0BC-BDB4-5B91-FD0FA3CC4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i="1"/>
              <a:t>Connective tissue </a:t>
            </a:r>
            <a:r>
              <a:rPr lang="en-GB" b="1" dirty="0"/>
              <a:t>- 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2DF62-5E11-626D-CEBF-FE48BA0BF8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Bones are classed as connective tissue.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a two main types of bones:</a:t>
            </a:r>
          </a:p>
          <a:p>
            <a:pPr marL="0" indent="0">
              <a:buNone/>
            </a:pPr>
            <a:r>
              <a:rPr lang="en-GB" i="1" dirty="0"/>
              <a:t>compact</a:t>
            </a:r>
            <a:r>
              <a:rPr lang="en-GB" dirty="0"/>
              <a:t> (cortical)</a:t>
            </a:r>
          </a:p>
          <a:p>
            <a:pPr marL="0" indent="0">
              <a:buNone/>
            </a:pPr>
            <a:r>
              <a:rPr lang="en-GB" i="1" dirty="0"/>
              <a:t>cancellous (spongy)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79552B-32BD-4AAD-A2A1-E14B52BA6A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700808"/>
            <a:ext cx="4038600" cy="33123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89043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5C65F-1457-0359-BC3E-1D578DD5E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Connective tissue </a:t>
            </a:r>
            <a:r>
              <a:rPr lang="en-GB" dirty="0"/>
              <a:t>- 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1763B-2D19-27DB-9821-F80DDEFE2A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Compact bone</a:t>
            </a:r>
          </a:p>
          <a:p>
            <a:pPr marL="0" indent="0">
              <a:buNone/>
            </a:pPr>
            <a:r>
              <a:rPr lang="en-GB" dirty="0"/>
              <a:t>contains blood and lymph capillaries and nerves which support its life processes: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nourishment </a:t>
            </a:r>
          </a:p>
          <a:p>
            <a:r>
              <a:rPr lang="en-GB" dirty="0"/>
              <a:t>communication </a:t>
            </a:r>
          </a:p>
          <a:p>
            <a:r>
              <a:rPr lang="en-GB" dirty="0"/>
              <a:t>the disposal of waste from cell respiration and replacement.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5EFD6-1F52-67BF-CB80-D7D3EA09B1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Cancellous bone</a:t>
            </a:r>
          </a:p>
          <a:p>
            <a:pPr marL="0" indent="0">
              <a:buNone/>
            </a:pPr>
            <a:r>
              <a:rPr lang="en-GB" dirty="0"/>
              <a:t>has a sponge-like appearance</a:t>
            </a:r>
          </a:p>
          <a:p>
            <a:pPr marL="0" indent="0">
              <a:buNone/>
            </a:pPr>
            <a:r>
              <a:rPr lang="en-GB" dirty="0"/>
              <a:t>contains red bone marrow</a:t>
            </a:r>
          </a:p>
          <a:p>
            <a:pPr marL="0" indent="0">
              <a:buNone/>
            </a:pPr>
            <a:r>
              <a:rPr lang="en-GB" dirty="0"/>
              <a:t>where </a:t>
            </a:r>
          </a:p>
          <a:p>
            <a:r>
              <a:rPr lang="en-GB" dirty="0"/>
              <a:t>erythrocytes</a:t>
            </a:r>
          </a:p>
          <a:p>
            <a:r>
              <a:rPr lang="en-GB" dirty="0"/>
              <a:t>leucocytes and</a:t>
            </a:r>
          </a:p>
          <a:p>
            <a:r>
              <a:rPr lang="en-GB" dirty="0"/>
              <a:t>thrombocytes are</a:t>
            </a:r>
          </a:p>
          <a:p>
            <a:pPr marL="0" indent="0">
              <a:buNone/>
            </a:pPr>
            <a:r>
              <a:rPr lang="en-GB" dirty="0"/>
              <a:t>produced and mature</a:t>
            </a:r>
          </a:p>
          <a:p>
            <a:pPr marL="0" indent="0">
              <a:buNone/>
            </a:pPr>
            <a:r>
              <a:rPr lang="en-GB" dirty="0"/>
              <a:t>before being released into</a:t>
            </a:r>
          </a:p>
          <a:p>
            <a:pPr marL="0" indent="0">
              <a:buNone/>
            </a:pPr>
            <a:r>
              <a:rPr lang="en-GB" dirty="0"/>
              <a:t>the blood. 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24137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1B339-A352-C03A-67F6-8ADA6A860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30F62-C7E0-94BE-9A53-F18FA2C08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708919"/>
            <a:ext cx="8229600" cy="280831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outer surfaces of the bone is covered in a membrane which protects the bone and provides an attachment for ligaments and tendons.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membrane is replaced by the hyaline cartilage where bones connect with other bones.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298 BEST Periosteum IMAGES, STOCK PHOTOS &amp;amp; VECTORS | Adobe Stock">
            <a:extLst>
              <a:ext uri="{FF2B5EF4-FFF2-40B4-BE49-F238E27FC236}">
                <a16:creationId xmlns:a16="http://schemas.microsoft.com/office/drawing/2014/main" id="{6443B41E-6C03-430A-A960-2007149C2E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625" y="404664"/>
            <a:ext cx="676275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3912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99FE2-4553-DC0F-B993-C7A56F757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Muscle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3826F-D74A-35D0-7D1C-AFB258085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Muscle tissue is comprised of:</a:t>
            </a:r>
          </a:p>
          <a:p>
            <a:pPr marL="0" indent="0">
              <a:buNone/>
            </a:pPr>
            <a:r>
              <a:rPr lang="en-GB" dirty="0"/>
              <a:t>water (75%) </a:t>
            </a:r>
          </a:p>
          <a:p>
            <a:pPr marL="0" indent="0">
              <a:buNone/>
            </a:pPr>
            <a:r>
              <a:rPr lang="en-GB" dirty="0"/>
              <a:t>protein (20%)</a:t>
            </a:r>
          </a:p>
          <a:p>
            <a:pPr marL="0" indent="0">
              <a:buNone/>
            </a:pPr>
            <a:r>
              <a:rPr lang="en-GB" dirty="0"/>
              <a:t>salts, glycogen, glucose, fat (5%)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are 3 types of muscle tissue. These are: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striated (voluntary) muscle </a:t>
            </a:r>
          </a:p>
          <a:p>
            <a:pPr marL="0" indent="0">
              <a:buNone/>
            </a:pPr>
            <a:r>
              <a:rPr lang="en-GB" dirty="0"/>
              <a:t>smooth (involuntary) muscle </a:t>
            </a:r>
          </a:p>
          <a:p>
            <a:pPr marL="0" indent="0">
              <a:buNone/>
            </a:pPr>
            <a:r>
              <a:rPr lang="en-GB" dirty="0"/>
              <a:t>cardiac muscle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4931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160E5-10DF-848A-C815-7D62956BC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en-GB" sz="3200" b="1" dirty="0"/>
              <a:t>Striated muscle</a:t>
            </a:r>
            <a:br>
              <a:rPr lang="en-GB" sz="3200" dirty="0"/>
            </a:br>
            <a:r>
              <a:rPr lang="en-GB" sz="2400" dirty="0"/>
              <a:t>sometimes called </a:t>
            </a:r>
            <a:r>
              <a:rPr lang="en-GB" sz="2400" b="0" dirty="0"/>
              <a:t>voluntary, skeletal or striped muscle.</a:t>
            </a:r>
            <a:r>
              <a:rPr lang="en-GB" sz="2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C2B9-84C6-8B06-A8C8-E48E18762D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258816" cy="417646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Each muscle fibre is enclosed</a:t>
            </a:r>
          </a:p>
          <a:p>
            <a:pPr marL="0" indent="0">
              <a:buNone/>
            </a:pPr>
            <a:r>
              <a:rPr lang="en-GB" dirty="0"/>
              <a:t>in a fine sheath. The fibres lie</a:t>
            </a:r>
          </a:p>
          <a:p>
            <a:pPr marL="0" indent="0">
              <a:buNone/>
            </a:pPr>
            <a:r>
              <a:rPr lang="en-GB" dirty="0"/>
              <a:t>parallel to each other in</a:t>
            </a:r>
          </a:p>
          <a:p>
            <a:pPr marL="0" indent="0">
              <a:buNone/>
            </a:pPr>
            <a:r>
              <a:rPr lang="en-GB" dirty="0"/>
              <a:t>bundles which then form the</a:t>
            </a:r>
          </a:p>
          <a:p>
            <a:pPr marL="0" indent="0">
              <a:buNone/>
            </a:pPr>
            <a:r>
              <a:rPr lang="en-GB" dirty="0"/>
              <a:t>muscle.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They are enclosed in fibrous</a:t>
            </a:r>
          </a:p>
          <a:p>
            <a:pPr marL="0" indent="0">
              <a:buNone/>
            </a:pPr>
            <a:r>
              <a:rPr lang="en-GB" dirty="0"/>
              <a:t>tissue which extends to form</a:t>
            </a:r>
          </a:p>
          <a:p>
            <a:pPr marL="0" indent="0">
              <a:buNone/>
            </a:pPr>
            <a:r>
              <a:rPr lang="en-GB" dirty="0"/>
              <a:t>tendons attaching the muscle</a:t>
            </a:r>
          </a:p>
          <a:p>
            <a:pPr marL="0" indent="0">
              <a:buNone/>
            </a:pPr>
            <a:r>
              <a:rPr lang="en-GB" dirty="0"/>
              <a:t>to a bone. </a:t>
            </a:r>
          </a:p>
          <a:p>
            <a:endParaRPr lang="en-GB" dirty="0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A3457088-E7EC-445A-BE85-322EE3E0AD8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8" y="1412776"/>
            <a:ext cx="3240359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2156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70234-DF70-DC52-2D16-798083C49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Smooth muscle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DB443-3F96-4869-EA4C-B73A336F2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/>
              <a:t>The actions of this type of muscle are not under the control of the will.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Location:</a:t>
            </a:r>
            <a:r>
              <a:rPr lang="en-GB" sz="2400" dirty="0"/>
              <a:t> situated in the walls of the blood and lymph vessels,</a:t>
            </a:r>
          </a:p>
          <a:p>
            <a:pPr marL="0" indent="0">
              <a:buNone/>
            </a:pPr>
            <a:r>
              <a:rPr lang="en-GB" sz="2400" dirty="0"/>
              <a:t>the walls of the bladder, the alimentary and respiratory tracts.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Structure: </a:t>
            </a:r>
            <a:r>
              <a:rPr lang="en-GB" sz="2400" dirty="0"/>
              <a:t>These muscle cells are shaped like spindles, with a central nucleus. They are surrounded by a very thin membrane.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dirty="0"/>
              <a:t>Bundles of the fibres become muscle sheets and form the structures above.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A80AA5-E8B1-AC93-CC30-5319BCFE9C3E}"/>
              </a:ext>
            </a:extLst>
          </p:cNvPr>
          <p:cNvSpPr txBox="1"/>
          <p:nvPr/>
        </p:nvSpPr>
        <p:spPr>
          <a:xfrm>
            <a:off x="2286000" y="1197620"/>
            <a:ext cx="4572000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Heart muscle is also not under the control of the will, although</a:t>
            </a:r>
          </a:p>
          <a:p>
            <a:pPr marL="0" indent="0">
              <a:buNone/>
            </a:pPr>
            <a:r>
              <a:rPr lang="en-GB" sz="1800" dirty="0"/>
              <a:t>under a microscope it shows cross stripes, similar to voluntary</a:t>
            </a:r>
          </a:p>
          <a:p>
            <a:pPr marL="0" indent="0">
              <a:buNone/>
            </a:pPr>
            <a:r>
              <a:rPr lang="en-GB" sz="1800" dirty="0"/>
              <a:t>muscle.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800" dirty="0"/>
              <a:t>Each muscle cell has a nucleus and sometimes one or more</a:t>
            </a:r>
          </a:p>
          <a:p>
            <a:pPr marL="0" indent="0">
              <a:buNone/>
            </a:pPr>
            <a:r>
              <a:rPr lang="en-GB" sz="1800" dirty="0"/>
              <a:t>branches which are closely associated with those of other</a:t>
            </a:r>
          </a:p>
          <a:p>
            <a:pPr marL="0" indent="0">
              <a:buNone/>
            </a:pPr>
            <a:r>
              <a:rPr lang="en-GB" sz="1800" dirty="0"/>
              <a:t>cardiac muscle cells.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800" dirty="0"/>
              <a:t>This formation of the muscle structure means that impulses</a:t>
            </a:r>
          </a:p>
          <a:p>
            <a:pPr marL="0" indent="0">
              <a:buNone/>
            </a:pPr>
            <a:r>
              <a:rPr lang="en-GB" sz="1800" dirty="0"/>
              <a:t>can travel between cells when the heart muscle contracts.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2589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7D6D1-EB1E-AC38-13FF-0681C0023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Cardiac Muscle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B4780-014F-1DEC-4C38-826298622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/>
              <a:t>Heart muscle is also not under the control of the will,</a:t>
            </a:r>
          </a:p>
          <a:p>
            <a:pPr marL="0" indent="0">
              <a:buNone/>
            </a:pPr>
            <a:r>
              <a:rPr lang="en-GB" sz="3400" dirty="0"/>
              <a:t>although under a microscope it shows cross stripes, similar</a:t>
            </a:r>
          </a:p>
          <a:p>
            <a:pPr marL="0" indent="0">
              <a:buNone/>
            </a:pPr>
            <a:r>
              <a:rPr lang="en-GB" sz="3400" dirty="0"/>
              <a:t>to voluntary muscle.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3400" dirty="0"/>
              <a:t>Each muscle cell has a nucleus and sometimes one or more</a:t>
            </a:r>
          </a:p>
          <a:p>
            <a:pPr marL="0" indent="0">
              <a:buNone/>
            </a:pPr>
            <a:r>
              <a:rPr lang="en-GB" sz="3400" dirty="0"/>
              <a:t>branches which are aligned with other cardiac muscle cells.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3400" dirty="0"/>
              <a:t>This formation of the muscle structure means that impulses</a:t>
            </a:r>
          </a:p>
          <a:p>
            <a:pPr marL="0" indent="0">
              <a:buNone/>
            </a:pPr>
            <a:r>
              <a:rPr lang="en-GB" sz="3400" dirty="0"/>
              <a:t>can travel between cells when the heart muscle contracts.</a:t>
            </a:r>
          </a:p>
        </p:txBody>
      </p:sp>
    </p:spTree>
    <p:extLst>
      <p:ext uri="{BB962C8B-B14F-4D97-AF65-F5344CB8AC3E}">
        <p14:creationId xmlns:p14="http://schemas.microsoft.com/office/powerpoint/2010/main" val="28666071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BEC6B-E042-C6EA-55D0-080CD631A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muscle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860B1-61BA-FC97-D07B-207C16FF5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function of a muscle is to contract (shorten and pull).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Instructions to a muscle to contract occur as a result of</a:t>
            </a:r>
          </a:p>
          <a:p>
            <a:pPr marL="0" indent="0">
              <a:buNone/>
            </a:pPr>
            <a:r>
              <a:rPr lang="en-GB" dirty="0"/>
              <a:t>stimulation from: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electrical, mechanical, chemical or thermal </a:t>
            </a:r>
          </a:p>
          <a:p>
            <a:pPr marL="0" indent="0">
              <a:buNone/>
            </a:pPr>
            <a:r>
              <a:rPr lang="en-GB" i="1" dirty="0"/>
              <a:t>                                            </a:t>
            </a:r>
          </a:p>
          <a:p>
            <a:pPr marL="0" indent="0">
              <a:buNone/>
            </a:pPr>
            <a:r>
              <a:rPr lang="en-GB" i="1" dirty="0"/>
              <a:t>                                         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sz="4400" i="1" dirty="0">
                <a:solidFill>
                  <a:srgbClr val="FF0000"/>
                </a:solidFill>
              </a:rPr>
              <a:t>signals</a:t>
            </a:r>
            <a:r>
              <a:rPr lang="en-GB" sz="4400" i="1" dirty="0">
                <a:solidFill>
                  <a:schemeClr val="accent1"/>
                </a:solidFill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5599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7C1DA-FF51-F5E6-3EEE-DCE3DA906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Nerve cells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F4F5-41FF-1840-5E91-904590CA58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nervous system consists of</a:t>
            </a:r>
          </a:p>
          <a:p>
            <a:pPr marL="0" indent="0">
              <a:buNone/>
            </a:pPr>
            <a:r>
              <a:rPr lang="en-GB" sz="2800" dirty="0"/>
              <a:t>a large number of neurones.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These consist of a nerve cell</a:t>
            </a:r>
          </a:p>
          <a:p>
            <a:pPr marL="0" indent="0">
              <a:buNone/>
            </a:pPr>
            <a:r>
              <a:rPr lang="en-GB" sz="2800" dirty="0"/>
              <a:t>and its processes, called axons</a:t>
            </a:r>
          </a:p>
          <a:p>
            <a:pPr marL="0" indent="0">
              <a:buNone/>
            </a:pPr>
            <a:r>
              <a:rPr lang="en-GB" sz="2800" dirty="0"/>
              <a:t>and dendrites.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sz="2800" dirty="0"/>
              <a:t>Nerve cells are found in the</a:t>
            </a:r>
          </a:p>
          <a:p>
            <a:pPr marL="0" indent="0">
              <a:buNone/>
            </a:pPr>
            <a:r>
              <a:rPr lang="en-GB" sz="2800" dirty="0"/>
              <a:t>brain, the spinal cord, the skin</a:t>
            </a:r>
          </a:p>
          <a:p>
            <a:pPr marL="0" indent="0">
              <a:buNone/>
            </a:pPr>
            <a:r>
              <a:rPr lang="en-GB" sz="2800" dirty="0"/>
              <a:t>and in the walls of organs.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8FEA9A-81F6-4423-8830-99F853B687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00650" y="1484784"/>
            <a:ext cx="3331790" cy="379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458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BD034-314C-2115-91CF-3D19F2E82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Types of nerves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CE429-0558-00D4-90E0-79B18109D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4"/>
                </a:solidFill>
              </a:rPr>
              <a:t>Sensory (afferent) nerves </a:t>
            </a:r>
          </a:p>
          <a:p>
            <a:pPr marL="0" indent="0">
              <a:buNone/>
            </a:pPr>
            <a:r>
              <a:rPr lang="en-GB" sz="2600" dirty="0"/>
              <a:t>Transmit signals from the periphery of the body to the spinal cord and then to the brain.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2D0EF9-9C5B-AD32-6A20-28D66DE56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45365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5"/>
                </a:solidFill>
              </a:rPr>
              <a:t>Motor (efferent) nerves </a:t>
            </a:r>
          </a:p>
          <a:p>
            <a:pPr marL="0" indent="0">
              <a:buNone/>
            </a:pPr>
            <a:r>
              <a:rPr lang="en-GB" sz="2600" dirty="0"/>
              <a:t>Carry impulses from the brain and spinal cord to other part of the body, stimulating nerve contraction.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126C60-6D5B-1F73-3EB1-9FAA1AA68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1" y="3789040"/>
            <a:ext cx="3384375" cy="187220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70D8C9B-50F2-2486-4BA8-649E4420E8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3861048"/>
            <a:ext cx="3672406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3053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A78E1-DC07-762A-1241-B99B88F8C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Nerves</a:t>
            </a:r>
            <a:r>
              <a:rPr lang="en-GB" dirty="0"/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9DFBE-A499-1662-4305-38A3D73D1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Where sensory and motor nerves in the body are </a:t>
            </a:r>
          </a:p>
          <a:p>
            <a:pPr marL="0" indent="0">
              <a:buNone/>
            </a:pPr>
            <a:r>
              <a:rPr lang="en-GB" dirty="0"/>
              <a:t>contained within the same sheath they are known as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3"/>
                </a:solidFill>
              </a:rPr>
              <a:t>mixed nerves</a:t>
            </a:r>
            <a:r>
              <a:rPr lang="en-GB" dirty="0"/>
              <a:t>. </a:t>
            </a:r>
            <a:r>
              <a:rPr lang="en-GB" i="1" dirty="0"/>
              <a:t>(Note</a:t>
            </a:r>
            <a:r>
              <a:rPr lang="en-GB" dirty="0"/>
              <a:t>: they are not found within the spinal cord).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Chemical transmitters </a:t>
            </a:r>
            <a:r>
              <a:rPr lang="en-GB" dirty="0"/>
              <a:t>help the transmission of</a:t>
            </a:r>
          </a:p>
          <a:p>
            <a:pPr marL="0" indent="0">
              <a:buNone/>
            </a:pPr>
            <a:r>
              <a:rPr lang="en-GB" dirty="0"/>
              <a:t>information </a:t>
            </a:r>
            <a:r>
              <a:rPr lang="en-GB" dirty="0">
                <a:solidFill>
                  <a:srgbClr val="FF0000"/>
                </a:solidFill>
              </a:rPr>
              <a:t>(send signals) </a:t>
            </a:r>
            <a:r>
              <a:rPr lang="en-GB" dirty="0"/>
              <a:t>between nerves and</a:t>
            </a:r>
          </a:p>
          <a:p>
            <a:pPr marL="0" indent="0">
              <a:buNone/>
            </a:pPr>
            <a:r>
              <a:rPr lang="en-GB" dirty="0"/>
              <a:t>speed up the process of communication in the body.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7641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8CCB1-5CCF-A5D0-D1CA-5B8F0CC02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F3EAC-065F-A9E2-FD8E-A3E732025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have identified the structures which form the key body systems and briefly identified their functions.</a:t>
            </a:r>
          </a:p>
          <a:p>
            <a:pPr marL="0" indent="0">
              <a:buNone/>
            </a:pPr>
            <a:endParaRPr lang="en-GB" sz="3600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4487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5BE3D-CDB7-7D47-E5D8-E42E29F24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64889-77AA-FF50-9FFA-D08DBE482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/>
              <a:t>Ross J,  Wilson KJ, – Foundations of Anatomy and Physiology 13</a:t>
            </a:r>
            <a:r>
              <a:rPr lang="en-GB" sz="1500" baseline="30000" dirty="0"/>
              <a:t>th</a:t>
            </a:r>
            <a:r>
              <a:rPr lang="en-GB" sz="1500" dirty="0"/>
              <a:t> Edition Churchill Livingstone 2018</a:t>
            </a:r>
          </a:p>
          <a:p>
            <a:pPr marL="0" indent="0">
              <a:buNone/>
            </a:pPr>
            <a:r>
              <a:rPr lang="en-GB" sz="1500" dirty="0"/>
              <a:t>Watson R  Anatomy and Physiology for Nurses 14</a:t>
            </a:r>
            <a:r>
              <a:rPr lang="en-GB" sz="1500" baseline="30000" dirty="0"/>
              <a:t>th</a:t>
            </a:r>
            <a:r>
              <a:rPr lang="en-GB" sz="1500" dirty="0"/>
              <a:t> Edition 2018 </a:t>
            </a:r>
            <a:r>
              <a:rPr lang="en-GB" sz="1500" dirty="0" err="1"/>
              <a:t>Balliere</a:t>
            </a:r>
            <a:r>
              <a:rPr lang="en-GB" sz="1500" dirty="0"/>
              <a:t> and Tindall (</a:t>
            </a:r>
            <a:r>
              <a:rPr lang="en-GB" sz="1500" dirty="0" err="1"/>
              <a:t>Elsever</a:t>
            </a:r>
            <a:r>
              <a:rPr lang="en-GB" sz="1500" dirty="0"/>
              <a:t>)</a:t>
            </a:r>
          </a:p>
          <a:p>
            <a:pPr marL="0" indent="0">
              <a:buNone/>
            </a:pPr>
            <a:r>
              <a:rPr lang="en-GB" sz="1500" dirty="0" err="1"/>
              <a:t>Ankey</a:t>
            </a:r>
            <a:r>
              <a:rPr lang="en-GB" sz="1500" dirty="0"/>
              <a:t> J, Colbert B, Dingle M, Lee K, Steggall M – Anatomy and Physiology for Nursing and</a:t>
            </a:r>
          </a:p>
          <a:p>
            <a:pPr marL="0" indent="0">
              <a:buNone/>
            </a:pPr>
            <a:r>
              <a:rPr lang="en-GB" sz="1500" dirty="0"/>
              <a:t>Health Professionals  UK/USA 2012 Pearson Publications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7540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1512</TotalTime>
  <Words>2034</Words>
  <Application>Microsoft Office PowerPoint</Application>
  <PresentationFormat>On-screen Show (4:3)</PresentationFormat>
  <Paragraphs>407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Arial</vt:lpstr>
      <vt:lpstr>Calibri</vt:lpstr>
      <vt:lpstr>Myriad Pro</vt:lpstr>
      <vt:lpstr>Raleway</vt:lpstr>
      <vt:lpstr>20140311PresentationUWTSDTemplate</vt:lpstr>
      <vt:lpstr>Introduction to Physiology </vt:lpstr>
      <vt:lpstr>Classroom expectations</vt:lpstr>
      <vt:lpstr>Body systems</vt:lpstr>
      <vt:lpstr>Assessment</vt:lpstr>
      <vt:lpstr>Employability</vt:lpstr>
      <vt:lpstr>Aims for the session:</vt:lpstr>
      <vt:lpstr>Introduction</vt:lpstr>
      <vt:lpstr>The Cell</vt:lpstr>
      <vt:lpstr>The cell membrane</vt:lpstr>
      <vt:lpstr>Crossing the membrane </vt:lpstr>
      <vt:lpstr>Crossing the membrane  cont….</vt:lpstr>
      <vt:lpstr>Cell contents</vt:lpstr>
      <vt:lpstr>The nucleus</vt:lpstr>
      <vt:lpstr>Cell components</vt:lpstr>
      <vt:lpstr>Cell components</vt:lpstr>
      <vt:lpstr>Chromosomes</vt:lpstr>
      <vt:lpstr>Genes and reproduction</vt:lpstr>
      <vt:lpstr>Genes and reproduction</vt:lpstr>
      <vt:lpstr>Activity –20 minutes</vt:lpstr>
      <vt:lpstr>Break</vt:lpstr>
      <vt:lpstr>Fundamental Tissues</vt:lpstr>
      <vt:lpstr>Fundamental Tissues</vt:lpstr>
      <vt:lpstr>Epithelial Tissue</vt:lpstr>
      <vt:lpstr>Simple epithelium</vt:lpstr>
      <vt:lpstr>Compound epithelium</vt:lpstr>
      <vt:lpstr>Connective tissue</vt:lpstr>
      <vt:lpstr>Connective tissue</vt:lpstr>
      <vt:lpstr>PowerPoint Presentation</vt:lpstr>
      <vt:lpstr>PowerPoint Presentation</vt:lpstr>
      <vt:lpstr>Lymphoid tissue</vt:lpstr>
      <vt:lpstr>Cartilage</vt:lpstr>
      <vt:lpstr>Activity -  complete the chart with the functions of the tissues</vt:lpstr>
      <vt:lpstr>Connective tissue - Bones</vt:lpstr>
      <vt:lpstr>Connective tissue - Bone</vt:lpstr>
      <vt:lpstr>Connective tissue - Bone</vt:lpstr>
      <vt:lpstr>PowerPoint Presentation</vt:lpstr>
      <vt:lpstr>Muscle Tissue</vt:lpstr>
      <vt:lpstr>Striated muscle sometimes called voluntary, skeletal or striped muscle. </vt:lpstr>
      <vt:lpstr>Smooth muscle</vt:lpstr>
      <vt:lpstr>Cardiac Muscle</vt:lpstr>
      <vt:lpstr>General muscle functions</vt:lpstr>
      <vt:lpstr>Nerve cells</vt:lpstr>
      <vt:lpstr>Types of nerves</vt:lpstr>
      <vt:lpstr>Nerves…..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Gillian Weaver</cp:lastModifiedBy>
  <cp:revision>107</cp:revision>
  <dcterms:created xsi:type="dcterms:W3CDTF">2015-04-14T15:21:28Z</dcterms:created>
  <dcterms:modified xsi:type="dcterms:W3CDTF">2025-05-01T13:41:20Z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