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77AA01-E631-4A46-B933-A5A51AE6D96A}" v="34" dt="2026-05-15T12:43:45.6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Lake" userId="ce87cd2d26c429d0" providerId="LiveId" clId="{17089F57-318C-4BD3-A069-733AB16AF1FD}"/>
    <pc:docChg chg="custSel addSld modSld sldOrd">
      <pc:chgData name="Tom Lake" userId="ce87cd2d26c429d0" providerId="LiveId" clId="{17089F57-318C-4BD3-A069-733AB16AF1FD}" dt="2026-05-15T12:44:34.036" v="5617" actId="14100"/>
      <pc:docMkLst>
        <pc:docMk/>
      </pc:docMkLst>
      <pc:sldChg chg="addSp modSp mod modAnim">
        <pc:chgData name="Tom Lake" userId="ce87cd2d26c429d0" providerId="LiveId" clId="{17089F57-318C-4BD3-A069-733AB16AF1FD}" dt="2026-05-15T12:44:34.036" v="5617" actId="14100"/>
        <pc:sldMkLst>
          <pc:docMk/>
          <pc:sldMk cId="2127024303" sldId="256"/>
        </pc:sldMkLst>
        <pc:spChg chg="mod">
          <ac:chgData name="Tom Lake" userId="ce87cd2d26c429d0" providerId="LiveId" clId="{17089F57-318C-4BD3-A069-733AB16AF1FD}" dt="2026-05-15T12:43:32.839" v="5568" actId="20577"/>
          <ac:spMkLst>
            <pc:docMk/>
            <pc:sldMk cId="2127024303" sldId="256"/>
            <ac:spMk id="3" creationId="{4715D78C-AEAE-5B71-5F09-744DD2FB430F}"/>
          </ac:spMkLst>
        </pc:spChg>
        <pc:spChg chg="add mod">
          <ac:chgData name="Tom Lake" userId="ce87cd2d26c429d0" providerId="LiveId" clId="{17089F57-318C-4BD3-A069-733AB16AF1FD}" dt="2026-05-15T12:44:18.478" v="5614" actId="1076"/>
          <ac:spMkLst>
            <pc:docMk/>
            <pc:sldMk cId="2127024303" sldId="256"/>
            <ac:spMk id="4" creationId="{D2BE1B59-5EC4-9B00-5814-56718C6EC403}"/>
          </ac:spMkLst>
        </pc:spChg>
        <pc:picChg chg="add mod">
          <ac:chgData name="Tom Lake" userId="ce87cd2d26c429d0" providerId="LiveId" clId="{17089F57-318C-4BD3-A069-733AB16AF1FD}" dt="2026-05-15T12:43:42.672" v="5570" actId="1076"/>
          <ac:picMkLst>
            <pc:docMk/>
            <pc:sldMk cId="2127024303" sldId="256"/>
            <ac:picMk id="2" creationId="{2F89413C-90DA-EAE2-D622-0A4876848A3E}"/>
          </ac:picMkLst>
        </pc:picChg>
        <pc:cxnChg chg="add mod">
          <ac:chgData name="Tom Lake" userId="ce87cd2d26c429d0" providerId="LiveId" clId="{17089F57-318C-4BD3-A069-733AB16AF1FD}" dt="2026-05-15T12:44:34.036" v="5617" actId="14100"/>
          <ac:cxnSpMkLst>
            <pc:docMk/>
            <pc:sldMk cId="2127024303" sldId="256"/>
            <ac:cxnSpMk id="6" creationId="{A61075D5-2EF9-114B-B5F3-22E9459802C7}"/>
          </ac:cxnSpMkLst>
        </pc:cxnChg>
      </pc:sldChg>
      <pc:sldChg chg="addSp delSp modSp mod ord">
        <pc:chgData name="Tom Lake" userId="ce87cd2d26c429d0" providerId="LiveId" clId="{17089F57-318C-4BD3-A069-733AB16AF1FD}" dt="2026-05-15T12:39:08.206" v="5466" actId="2711"/>
        <pc:sldMkLst>
          <pc:docMk/>
          <pc:sldMk cId="2049923139" sldId="257"/>
        </pc:sldMkLst>
        <pc:spChg chg="mod">
          <ac:chgData name="Tom Lake" userId="ce87cd2d26c429d0" providerId="LiveId" clId="{17089F57-318C-4BD3-A069-733AB16AF1FD}" dt="2026-05-15T12:39:08.206" v="5466" actId="2711"/>
          <ac:spMkLst>
            <pc:docMk/>
            <pc:sldMk cId="2049923139" sldId="257"/>
            <ac:spMk id="2" creationId="{C399CA4C-BF29-70C7-5F73-FD4F1E6D5424}"/>
          </ac:spMkLst>
        </pc:spChg>
        <pc:spChg chg="add del mod">
          <ac:chgData name="Tom Lake" userId="ce87cd2d26c429d0" providerId="LiveId" clId="{17089F57-318C-4BD3-A069-733AB16AF1FD}" dt="2026-05-14T21:00:03.910" v="2" actId="478"/>
          <ac:spMkLst>
            <pc:docMk/>
            <pc:sldMk cId="2049923139" sldId="257"/>
            <ac:spMk id="3" creationId="{3A3512B1-9DC6-DF91-ADD2-8D11498E9C4A}"/>
          </ac:spMkLst>
        </pc:spChg>
        <pc:graphicFrameChg chg="add del mod">
          <ac:chgData name="Tom Lake" userId="ce87cd2d26c429d0" providerId="LiveId" clId="{17089F57-318C-4BD3-A069-733AB16AF1FD}" dt="2026-05-15T12:34:44.816" v="5296" actId="478"/>
          <ac:graphicFrameMkLst>
            <pc:docMk/>
            <pc:sldMk cId="2049923139" sldId="257"/>
            <ac:graphicFrameMk id="4" creationId="{CE8B03E1-C8CC-7D22-7148-99C71B0998FF}"/>
          </ac:graphicFrameMkLst>
        </pc:graphicFrameChg>
      </pc:sldChg>
      <pc:sldChg chg="modSp mod">
        <pc:chgData name="Tom Lake" userId="ce87cd2d26c429d0" providerId="LiveId" clId="{17089F57-318C-4BD3-A069-733AB16AF1FD}" dt="2026-05-15T12:40:28.451" v="5476" actId="2711"/>
        <pc:sldMkLst>
          <pc:docMk/>
          <pc:sldMk cId="726173225" sldId="258"/>
        </pc:sldMkLst>
        <pc:spChg chg="mod">
          <ac:chgData name="Tom Lake" userId="ce87cd2d26c429d0" providerId="LiveId" clId="{17089F57-318C-4BD3-A069-733AB16AF1FD}" dt="2026-05-15T12:40:28.451" v="5476" actId="2711"/>
          <ac:spMkLst>
            <pc:docMk/>
            <pc:sldMk cId="726173225" sldId="258"/>
            <ac:spMk id="2" creationId="{54B28B0F-E891-BBA7-F550-E1C857DFD3D4}"/>
          </ac:spMkLst>
        </pc:spChg>
      </pc:sldChg>
      <pc:sldChg chg="addSp delSp modSp new mod modAnim">
        <pc:chgData name="Tom Lake" userId="ce87cd2d26c429d0" providerId="LiveId" clId="{17089F57-318C-4BD3-A069-733AB16AF1FD}" dt="2026-05-15T12:40:22.470" v="5475" actId="2711"/>
        <pc:sldMkLst>
          <pc:docMk/>
          <pc:sldMk cId="3563174215" sldId="259"/>
        </pc:sldMkLst>
        <pc:spChg chg="add del">
          <ac:chgData name="Tom Lake" userId="ce87cd2d26c429d0" providerId="LiveId" clId="{17089F57-318C-4BD3-A069-733AB16AF1FD}" dt="2026-05-15T10:53:40.319" v="4310" actId="478"/>
          <ac:spMkLst>
            <pc:docMk/>
            <pc:sldMk cId="3563174215" sldId="259"/>
            <ac:spMk id="3" creationId="{A20E72F2-8753-5726-DBA8-BE5AB3B3EEBA}"/>
          </ac:spMkLst>
        </pc:spChg>
        <pc:spChg chg="add del mod">
          <ac:chgData name="Tom Lake" userId="ce87cd2d26c429d0" providerId="LiveId" clId="{17089F57-318C-4BD3-A069-733AB16AF1FD}" dt="2026-05-15T10:53:38.301" v="4309" actId="478"/>
          <ac:spMkLst>
            <pc:docMk/>
            <pc:sldMk cId="3563174215" sldId="259"/>
            <ac:spMk id="5" creationId="{681047A1-0A25-B840-9C01-F3C7878CF200}"/>
          </ac:spMkLst>
        </pc:spChg>
        <pc:spChg chg="add del mod">
          <ac:chgData name="Tom Lake" userId="ce87cd2d26c429d0" providerId="LiveId" clId="{17089F57-318C-4BD3-A069-733AB16AF1FD}" dt="2026-05-15T10:55:30.492" v="4314" actId="478"/>
          <ac:spMkLst>
            <pc:docMk/>
            <pc:sldMk cId="3563174215" sldId="259"/>
            <ac:spMk id="7" creationId="{678F195C-967D-1CF2-4E01-053E6C4C7322}"/>
          </ac:spMkLst>
        </pc:spChg>
        <pc:spChg chg="add mod">
          <ac:chgData name="Tom Lake" userId="ce87cd2d26c429d0" providerId="LiveId" clId="{17089F57-318C-4BD3-A069-733AB16AF1FD}" dt="2026-05-15T12:40:22.470" v="5475" actId="2711"/>
          <ac:spMkLst>
            <pc:docMk/>
            <pc:sldMk cId="3563174215" sldId="259"/>
            <ac:spMk id="9" creationId="{4DC76A78-F7D0-F73A-40A7-7528CA807B7A}"/>
          </ac:spMkLst>
        </pc:spChg>
        <pc:picChg chg="add mod">
          <ac:chgData name="Tom Lake" userId="ce87cd2d26c429d0" providerId="LiveId" clId="{17089F57-318C-4BD3-A069-733AB16AF1FD}" dt="2026-05-15T11:45:48.222" v="4466" actId="1076"/>
          <ac:picMkLst>
            <pc:docMk/>
            <pc:sldMk cId="3563174215" sldId="259"/>
            <ac:picMk id="8" creationId="{0E32928A-2ED2-289F-F704-598678541D9F}"/>
          </ac:picMkLst>
        </pc:picChg>
      </pc:sldChg>
      <pc:sldChg chg="addSp delSp modSp new mod ord modAnim">
        <pc:chgData name="Tom Lake" userId="ce87cd2d26c429d0" providerId="LiveId" clId="{17089F57-318C-4BD3-A069-733AB16AF1FD}" dt="2026-05-15T12:40:17.386" v="5474" actId="2711"/>
        <pc:sldMkLst>
          <pc:docMk/>
          <pc:sldMk cId="467115126" sldId="260"/>
        </pc:sldMkLst>
        <pc:spChg chg="add mod">
          <ac:chgData name="Tom Lake" userId="ce87cd2d26c429d0" providerId="LiveId" clId="{17089F57-318C-4BD3-A069-733AB16AF1FD}" dt="2026-05-15T12:40:03.301" v="5472" actId="255"/>
          <ac:spMkLst>
            <pc:docMk/>
            <pc:sldMk cId="467115126" sldId="260"/>
            <ac:spMk id="2" creationId="{A101E997-9E48-4DEE-06D2-92BA742FAA42}"/>
          </ac:spMkLst>
        </pc:spChg>
        <pc:spChg chg="add del mod">
          <ac:chgData name="Tom Lake" userId="ce87cd2d26c429d0" providerId="LiveId" clId="{17089F57-318C-4BD3-A069-733AB16AF1FD}" dt="2026-05-15T00:34:40.660" v="1693" actId="478"/>
          <ac:spMkLst>
            <pc:docMk/>
            <pc:sldMk cId="467115126" sldId="260"/>
            <ac:spMk id="4" creationId="{40C86DFD-D181-B8C4-1781-B9ED11079932}"/>
          </ac:spMkLst>
        </pc:spChg>
        <pc:spChg chg="add mod">
          <ac:chgData name="Tom Lake" userId="ce87cd2d26c429d0" providerId="LiveId" clId="{17089F57-318C-4BD3-A069-733AB16AF1FD}" dt="2026-05-15T12:40:09.803" v="5473" actId="2711"/>
          <ac:spMkLst>
            <pc:docMk/>
            <pc:sldMk cId="467115126" sldId="260"/>
            <ac:spMk id="10" creationId="{3A61AEFD-08F8-52B5-91BE-3EE9B48BFFE1}"/>
          </ac:spMkLst>
        </pc:spChg>
        <pc:spChg chg="add mod">
          <ac:chgData name="Tom Lake" userId="ce87cd2d26c429d0" providerId="LiveId" clId="{17089F57-318C-4BD3-A069-733AB16AF1FD}" dt="2026-05-15T12:40:17.386" v="5474" actId="2711"/>
          <ac:spMkLst>
            <pc:docMk/>
            <pc:sldMk cId="467115126" sldId="260"/>
            <ac:spMk id="16" creationId="{3D76117E-5297-D42F-701F-1668ADA02826}"/>
          </ac:spMkLst>
        </pc:spChg>
        <pc:picChg chg="add mod modCrop">
          <ac:chgData name="Tom Lake" userId="ce87cd2d26c429d0" providerId="LiveId" clId="{17089F57-318C-4BD3-A069-733AB16AF1FD}" dt="2026-05-15T12:24:05.456" v="5117" actId="14100"/>
          <ac:picMkLst>
            <pc:docMk/>
            <pc:sldMk cId="467115126" sldId="260"/>
            <ac:picMk id="6" creationId="{55DE5D05-9145-DA87-B06A-AC667C697200}"/>
          </ac:picMkLst>
        </pc:picChg>
        <pc:picChg chg="add mod modCrop">
          <ac:chgData name="Tom Lake" userId="ce87cd2d26c429d0" providerId="LiveId" clId="{17089F57-318C-4BD3-A069-733AB16AF1FD}" dt="2026-05-15T12:30:12.913" v="5203" actId="1076"/>
          <ac:picMkLst>
            <pc:docMk/>
            <pc:sldMk cId="467115126" sldId="260"/>
            <ac:picMk id="8" creationId="{EC64E7E8-19AF-6129-EF23-5E8AD4686065}"/>
          </ac:picMkLst>
        </pc:picChg>
        <pc:picChg chg="add mod">
          <ac:chgData name="Tom Lake" userId="ce87cd2d26c429d0" providerId="LiveId" clId="{17089F57-318C-4BD3-A069-733AB16AF1FD}" dt="2026-05-15T12:23:55.087" v="5112" actId="14100"/>
          <ac:picMkLst>
            <pc:docMk/>
            <pc:sldMk cId="467115126" sldId="260"/>
            <ac:picMk id="9" creationId="{701FF732-923E-9E16-DEBA-92D332F739CF}"/>
          </ac:picMkLst>
        </pc:picChg>
        <pc:picChg chg="add mod">
          <ac:chgData name="Tom Lake" userId="ce87cd2d26c429d0" providerId="LiveId" clId="{17089F57-318C-4BD3-A069-733AB16AF1FD}" dt="2026-05-15T12:30:23.366" v="5207" actId="1076"/>
          <ac:picMkLst>
            <pc:docMk/>
            <pc:sldMk cId="467115126" sldId="260"/>
            <ac:picMk id="15" creationId="{8E7C27DE-E3AA-70D3-AFA7-15B063DAE53D}"/>
          </ac:picMkLst>
        </pc:picChg>
        <pc:cxnChg chg="add mod">
          <ac:chgData name="Tom Lake" userId="ce87cd2d26c429d0" providerId="LiveId" clId="{17089F57-318C-4BD3-A069-733AB16AF1FD}" dt="2026-05-15T12:25:55.756" v="5199" actId="14100"/>
          <ac:cxnSpMkLst>
            <pc:docMk/>
            <pc:sldMk cId="467115126" sldId="260"/>
            <ac:cxnSpMk id="12" creationId="{93FF6D09-A9AE-F543-8127-883174172B76}"/>
          </ac:cxnSpMkLst>
        </pc:cxnChg>
        <pc:cxnChg chg="add mod">
          <ac:chgData name="Tom Lake" userId="ce87cd2d26c429d0" providerId="LiveId" clId="{17089F57-318C-4BD3-A069-733AB16AF1FD}" dt="2026-05-15T12:31:55.586" v="5291" actId="14100"/>
          <ac:cxnSpMkLst>
            <pc:docMk/>
            <pc:sldMk cId="467115126" sldId="260"/>
            <ac:cxnSpMk id="18" creationId="{18AEDA1D-2CEA-0528-111B-852535F92964}"/>
          </ac:cxnSpMkLst>
        </pc:cxnChg>
      </pc:sldChg>
      <pc:sldChg chg="addSp delSp modSp new mod">
        <pc:chgData name="Tom Lake" userId="ce87cd2d26c429d0" providerId="LiveId" clId="{17089F57-318C-4BD3-A069-733AB16AF1FD}" dt="2026-05-15T12:39:36.347" v="5469" actId="255"/>
        <pc:sldMkLst>
          <pc:docMk/>
          <pc:sldMk cId="2704165455" sldId="261"/>
        </pc:sldMkLst>
        <pc:spChg chg="add del mod">
          <ac:chgData name="Tom Lake" userId="ce87cd2d26c429d0" providerId="LiveId" clId="{17089F57-318C-4BD3-A069-733AB16AF1FD}" dt="2026-05-15T11:43:36.685" v="4378" actId="478"/>
          <ac:spMkLst>
            <pc:docMk/>
            <pc:sldMk cId="2704165455" sldId="261"/>
            <ac:spMk id="2" creationId="{1F1CB53C-B04D-9657-24C5-F062EDD2F258}"/>
          </ac:spMkLst>
        </pc:spChg>
        <pc:spChg chg="add mod">
          <ac:chgData name="Tom Lake" userId="ce87cd2d26c429d0" providerId="LiveId" clId="{17089F57-318C-4BD3-A069-733AB16AF1FD}" dt="2026-05-15T12:39:36.347" v="5469" actId="255"/>
          <ac:spMkLst>
            <pc:docMk/>
            <pc:sldMk cId="2704165455" sldId="261"/>
            <ac:spMk id="3" creationId="{C618612B-C126-7527-692D-85C4CBF8E012}"/>
          </ac:spMkLst>
        </pc:spChg>
      </pc:sldChg>
      <pc:sldChg chg="addSp modSp new mod">
        <pc:chgData name="Tom Lake" userId="ce87cd2d26c429d0" providerId="LiveId" clId="{17089F57-318C-4BD3-A069-733AB16AF1FD}" dt="2026-05-15T12:39:25.321" v="5467" actId="2711"/>
        <pc:sldMkLst>
          <pc:docMk/>
          <pc:sldMk cId="527126371" sldId="262"/>
        </pc:sldMkLst>
        <pc:spChg chg="add mod">
          <ac:chgData name="Tom Lake" userId="ce87cd2d26c429d0" providerId="LiveId" clId="{17089F57-318C-4BD3-A069-733AB16AF1FD}" dt="2026-05-15T12:39:25.321" v="5467" actId="2711"/>
          <ac:spMkLst>
            <pc:docMk/>
            <pc:sldMk cId="527126371" sldId="262"/>
            <ac:spMk id="3" creationId="{C40BFD94-A351-CC7B-DB7A-61E7F2240C3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C8B2-0D72-6463-2A81-10B628F127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F02301C-B5E1-A787-D0C4-97A687E2EC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A52934B-57BF-ED84-67E6-4549951F1F1C}"/>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5" name="Footer Placeholder 4">
            <a:extLst>
              <a:ext uri="{FF2B5EF4-FFF2-40B4-BE49-F238E27FC236}">
                <a16:creationId xmlns:a16="http://schemas.microsoft.com/office/drawing/2014/main" id="{B8ED23E9-27B0-1FE2-71B6-9A7A9A728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B5415-75DD-7302-A523-CDF84DAAAE82}"/>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1458900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A0AD-4DA6-61CD-C152-C584A1A3495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52B0B2-97EF-C0AE-A8E3-B391D6DF2B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CBA078-2210-3C31-3669-0BB35DF873FA}"/>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5" name="Footer Placeholder 4">
            <a:extLst>
              <a:ext uri="{FF2B5EF4-FFF2-40B4-BE49-F238E27FC236}">
                <a16:creationId xmlns:a16="http://schemas.microsoft.com/office/drawing/2014/main" id="{6EBD2306-AAA4-AC91-998C-1FA730457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5E5DD-A24F-6F38-5200-87D12BD02E55}"/>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3435218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CFB19-8928-DABD-A8B2-C7D6AE73203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36A956C-155E-0071-BB19-7FAB2E9C07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87EA85A-AEFC-90C4-51A5-79118CA6FD6D}"/>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5" name="Footer Placeholder 4">
            <a:extLst>
              <a:ext uri="{FF2B5EF4-FFF2-40B4-BE49-F238E27FC236}">
                <a16:creationId xmlns:a16="http://schemas.microsoft.com/office/drawing/2014/main" id="{C3155983-2653-509A-5AB0-483E39DE9E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747D5-609A-3EE0-7DF4-389C812C84EC}"/>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1745681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E2BD6-7850-854B-83B8-64631A816F5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3BEF5D-108F-B0FA-6A03-1A472D3A0FB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11B91CA-5585-789B-67A0-CB33C53CDE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8D2161C-09AB-C2EE-6E09-76D86DEBE6ED}"/>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6" name="Footer Placeholder 5">
            <a:extLst>
              <a:ext uri="{FF2B5EF4-FFF2-40B4-BE49-F238E27FC236}">
                <a16:creationId xmlns:a16="http://schemas.microsoft.com/office/drawing/2014/main" id="{B2B4EE61-13AA-50B6-23D1-CC6A0F6CAA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CC4564-AFBE-963C-1A22-416CA4B813EA}"/>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369407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F321C-0869-B3BF-B1C9-4F2448514F2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4F8AD6-428D-C0D8-6461-2920CC1374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9CB3F33-B978-2DBE-0E96-3BFDAF9B77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6AE695-D3FF-BD3E-403A-B7258961E5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D3C211-10C3-88AB-00AF-EF7217CF89E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8CC4220-B933-D694-DF4F-06C2D29AFAB7}"/>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8" name="Footer Placeholder 7">
            <a:extLst>
              <a:ext uri="{FF2B5EF4-FFF2-40B4-BE49-F238E27FC236}">
                <a16:creationId xmlns:a16="http://schemas.microsoft.com/office/drawing/2014/main" id="{2E6DA2ED-7082-CEF6-6E1E-4CCA5E90E7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7557F4-71FA-34E9-9FDA-D5C8FF72A07D}"/>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2842838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C9D3-5996-C193-423F-D3BD03F6159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32A1479-7D83-CF47-BE30-DE033580B5AE}"/>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4" name="Footer Placeholder 3">
            <a:extLst>
              <a:ext uri="{FF2B5EF4-FFF2-40B4-BE49-F238E27FC236}">
                <a16:creationId xmlns:a16="http://schemas.microsoft.com/office/drawing/2014/main" id="{F36A162B-BCA6-826C-57DB-87B4E70FE3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4AB6E6-2905-CB93-3C87-D57C570CA033}"/>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386576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4C7AD3-CF70-F418-13B9-5B1265442B76}"/>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3" name="Footer Placeholder 2">
            <a:extLst>
              <a:ext uri="{FF2B5EF4-FFF2-40B4-BE49-F238E27FC236}">
                <a16:creationId xmlns:a16="http://schemas.microsoft.com/office/drawing/2014/main" id="{0F300FE1-1600-31D4-7E18-2275D00AEF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5611D8-3F21-6870-5B09-FC7305004AB6}"/>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2802796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BED6-7AB7-43B0-8A5D-E7EF4CD3BA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D6172EF-916B-8A01-5C0B-2753E291AB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60D9C89-6AF7-D4F7-AE2D-AAF9630177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AFE416-DD5B-146D-14DA-603DEA42507D}"/>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6" name="Footer Placeholder 5">
            <a:extLst>
              <a:ext uri="{FF2B5EF4-FFF2-40B4-BE49-F238E27FC236}">
                <a16:creationId xmlns:a16="http://schemas.microsoft.com/office/drawing/2014/main" id="{41DA99F6-D1E9-3887-5A71-AA39450672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ADDC14-ED0F-0C15-0CF1-C7B113F6A8EF}"/>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162123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A1675-5091-54BE-B883-095C127F1F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02C37A4-B2E1-3298-7C3E-326D352C7E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9F7DFD-912C-6254-AD69-7AE4C7B3DD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3C061-FD42-BE35-3C19-1D5E70091DB8}"/>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6" name="Footer Placeholder 5">
            <a:extLst>
              <a:ext uri="{FF2B5EF4-FFF2-40B4-BE49-F238E27FC236}">
                <a16:creationId xmlns:a16="http://schemas.microsoft.com/office/drawing/2014/main" id="{1168665C-307F-FACE-2112-C4788C2351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A99E35-DE22-A410-1879-4899C0840E64}"/>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1589975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08C49-936A-FC67-3747-5BBCD4EB3D3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A82BE23-32E3-83DB-6C51-853AF50CEF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C68F09-CEA3-7FDE-C36A-E63DDA30AC16}"/>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5" name="Footer Placeholder 4">
            <a:extLst>
              <a:ext uri="{FF2B5EF4-FFF2-40B4-BE49-F238E27FC236}">
                <a16:creationId xmlns:a16="http://schemas.microsoft.com/office/drawing/2014/main" id="{419DD716-FFC1-06E7-04FE-5E105DE80D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25D2F-49EB-D9C4-06F4-FF383D1156E8}"/>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585121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778E29-3022-DD66-2B1D-3D5587AC867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2DC3294-3288-FA71-0496-967CE79634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65BE9D-A4EC-7DD7-D72E-50E6D0508FB6}"/>
              </a:ext>
            </a:extLst>
          </p:cNvPr>
          <p:cNvSpPr>
            <a:spLocks noGrp="1"/>
          </p:cNvSpPr>
          <p:nvPr>
            <p:ph type="dt" sz="half" idx="10"/>
          </p:nvPr>
        </p:nvSpPr>
        <p:spPr/>
        <p:txBody>
          <a:bodyPr/>
          <a:lstStyle/>
          <a:p>
            <a:fld id="{8EF3C720-17D0-4F3C-A0E9-DE9822EBE787}" type="datetimeFigureOut">
              <a:rPr lang="en-GB" smtClean="0"/>
              <a:t>14/05/2026</a:t>
            </a:fld>
            <a:endParaRPr lang="en-GB"/>
          </a:p>
        </p:txBody>
      </p:sp>
      <p:sp>
        <p:nvSpPr>
          <p:cNvPr id="5" name="Footer Placeholder 4">
            <a:extLst>
              <a:ext uri="{FF2B5EF4-FFF2-40B4-BE49-F238E27FC236}">
                <a16:creationId xmlns:a16="http://schemas.microsoft.com/office/drawing/2014/main" id="{6F55B826-179E-01ED-E4E9-946BA9D0E9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1C8FDB-0F32-AE84-2860-344B40BAC8B6}"/>
              </a:ext>
            </a:extLst>
          </p:cNvPr>
          <p:cNvSpPr>
            <a:spLocks noGrp="1"/>
          </p:cNvSpPr>
          <p:nvPr>
            <p:ph type="sldNum" sz="quarter" idx="12"/>
          </p:nvPr>
        </p:nvSpPr>
        <p:spPr/>
        <p:txBody>
          <a:bodyPr/>
          <a:lstStyle/>
          <a:p>
            <a:fld id="{D4675030-F09A-4EEF-B263-E4461C5A903F}" type="slidenum">
              <a:rPr lang="en-GB" smtClean="0"/>
              <a:t>‹#›</a:t>
            </a:fld>
            <a:endParaRPr lang="en-GB"/>
          </a:p>
        </p:txBody>
      </p:sp>
    </p:spTree>
    <p:extLst>
      <p:ext uri="{BB962C8B-B14F-4D97-AF65-F5344CB8AC3E}">
        <p14:creationId xmlns:p14="http://schemas.microsoft.com/office/powerpoint/2010/main" val="4049017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2FB5D7-18B5-34EF-E748-9262593FE3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F253AB-1350-C09A-113B-93B369A167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4E848A-3A89-1405-21DD-739AEFB357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F3C720-17D0-4F3C-A0E9-DE9822EBE787}" type="datetimeFigureOut">
              <a:rPr lang="en-GB" smtClean="0"/>
              <a:t>14/05/2026</a:t>
            </a:fld>
            <a:endParaRPr lang="en-GB"/>
          </a:p>
        </p:txBody>
      </p:sp>
      <p:sp>
        <p:nvSpPr>
          <p:cNvPr id="5" name="Footer Placeholder 4">
            <a:extLst>
              <a:ext uri="{FF2B5EF4-FFF2-40B4-BE49-F238E27FC236}">
                <a16:creationId xmlns:a16="http://schemas.microsoft.com/office/drawing/2014/main" id="{4EDF9A78-F32B-78B8-AC6F-2491A7463D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3E9C3B-A17C-4FA2-A763-CAC1B7EF02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675030-F09A-4EEF-B263-E4461C5A903F}" type="slidenum">
              <a:rPr lang="en-GB" smtClean="0"/>
              <a:t>‹#›</a:t>
            </a:fld>
            <a:endParaRPr lang="en-GB"/>
          </a:p>
        </p:txBody>
      </p:sp>
    </p:spTree>
    <p:extLst>
      <p:ext uri="{BB962C8B-B14F-4D97-AF65-F5344CB8AC3E}">
        <p14:creationId xmlns:p14="http://schemas.microsoft.com/office/powerpoint/2010/main" val="3284249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bing.com/ck/a?!&amp;&amp;p=ddf055371bc6edc7fe3d980cfcbc922d41b35da5fd20cf5680b9b8b3a3af82c8JmltdHM9MTc3ODgwMzIwMA&amp;ptn=3&amp;ver=2&amp;hsh=4&amp;fclid=0813ebd1-51fd-685e-3bff-fdb6501d6937&amp;psq=my+bib&amp;u=a1aHR0cHM6Ly93d3cubXliaWIuY29tLw"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715D78C-AEAE-5B71-5F09-744DD2FB430F}"/>
              </a:ext>
            </a:extLst>
          </p:cNvPr>
          <p:cNvSpPr>
            <a:spLocks noGrp="1"/>
          </p:cNvSpPr>
          <p:nvPr>
            <p:ph type="subTitle" idx="1"/>
          </p:nvPr>
        </p:nvSpPr>
        <p:spPr>
          <a:xfrm>
            <a:off x="563879" y="392494"/>
            <a:ext cx="9416143" cy="1655762"/>
          </a:xfrm>
        </p:spPr>
        <p:txBody>
          <a:bodyPr>
            <a:normAutofit lnSpcReduction="10000"/>
          </a:bodyPr>
          <a:lstStyle/>
          <a:p>
            <a:pPr algn="l"/>
            <a:r>
              <a:rPr lang="en-GB" dirty="0">
                <a:latin typeface="Arial" panose="020B0604020202020204" pitchFamily="34" charset="0"/>
                <a:cs typeface="Arial" panose="020B0604020202020204" pitchFamily="34" charset="0"/>
              </a:rPr>
              <a:t>Tom Lake (Student ID: 2500463)</a:t>
            </a:r>
          </a:p>
          <a:p>
            <a:pPr algn="l"/>
            <a:r>
              <a:rPr lang="en-GB" dirty="0">
                <a:latin typeface="Arial" panose="020B0604020202020204" pitchFamily="34" charset="0"/>
                <a:cs typeface="Arial" panose="020B0604020202020204" pitchFamily="34" charset="0"/>
              </a:rPr>
              <a:t>Assessment tile: E-Portfolio </a:t>
            </a:r>
          </a:p>
          <a:p>
            <a:pPr algn="l"/>
            <a:r>
              <a:rPr lang="en-GB" dirty="0">
                <a:latin typeface="Arial" panose="020B0604020202020204" pitchFamily="34" charset="0"/>
                <a:cs typeface="Arial" panose="020B0604020202020204" pitchFamily="34" charset="0"/>
              </a:rPr>
              <a:t>Final Word Count: 1641 equivalence (1141 words &amp; 500 word equivalent verbally)</a:t>
            </a:r>
          </a:p>
        </p:txBody>
      </p:sp>
      <p:pic>
        <p:nvPicPr>
          <p:cNvPr id="2" name="intro audio">
            <a:hlinkClick r:id="" action="ppaction://media"/>
            <a:extLst>
              <a:ext uri="{FF2B5EF4-FFF2-40B4-BE49-F238E27FC236}">
                <a16:creationId xmlns:a16="http://schemas.microsoft.com/office/drawing/2014/main" id="{2F89413C-90DA-EAE2-D622-0A4876848A3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214949" y="2189543"/>
            <a:ext cx="7601712" cy="4275963"/>
          </a:xfrm>
          <a:prstGeom prst="rect">
            <a:avLst/>
          </a:prstGeom>
        </p:spPr>
      </p:pic>
      <p:sp>
        <p:nvSpPr>
          <p:cNvPr id="4" name="TextBox 3">
            <a:extLst>
              <a:ext uri="{FF2B5EF4-FFF2-40B4-BE49-F238E27FC236}">
                <a16:creationId xmlns:a16="http://schemas.microsoft.com/office/drawing/2014/main" id="{D2BE1B59-5EC4-9B00-5814-56718C6EC403}"/>
              </a:ext>
            </a:extLst>
          </p:cNvPr>
          <p:cNvSpPr txBox="1"/>
          <p:nvPr/>
        </p:nvSpPr>
        <p:spPr>
          <a:xfrm>
            <a:off x="156754" y="3429000"/>
            <a:ext cx="2821577" cy="369332"/>
          </a:xfrm>
          <a:prstGeom prst="rect">
            <a:avLst/>
          </a:prstGeom>
          <a:noFill/>
        </p:spPr>
        <p:txBody>
          <a:bodyPr wrap="square" rtlCol="0">
            <a:spAutoFit/>
          </a:bodyPr>
          <a:lstStyle/>
          <a:p>
            <a:r>
              <a:rPr lang="en-GB" dirty="0"/>
              <a:t>Verbal introduction</a:t>
            </a:r>
          </a:p>
        </p:txBody>
      </p:sp>
      <p:cxnSp>
        <p:nvCxnSpPr>
          <p:cNvPr id="6" name="Straight Arrow Connector 5">
            <a:extLst>
              <a:ext uri="{FF2B5EF4-FFF2-40B4-BE49-F238E27FC236}">
                <a16:creationId xmlns:a16="http://schemas.microsoft.com/office/drawing/2014/main" id="{A61075D5-2EF9-114B-B5F3-22E9459802C7}"/>
              </a:ext>
            </a:extLst>
          </p:cNvPr>
          <p:cNvCxnSpPr>
            <a:cxnSpLocks/>
          </p:cNvCxnSpPr>
          <p:nvPr/>
        </p:nvCxnSpPr>
        <p:spPr>
          <a:xfrm>
            <a:off x="2333897" y="3613666"/>
            <a:ext cx="1393372"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27024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B28B0F-E891-BBA7-F550-E1C857DFD3D4}"/>
              </a:ext>
            </a:extLst>
          </p:cNvPr>
          <p:cNvSpPr txBox="1"/>
          <p:nvPr/>
        </p:nvSpPr>
        <p:spPr>
          <a:xfrm>
            <a:off x="73152" y="451945"/>
            <a:ext cx="11960352" cy="5909310"/>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Discuss how outdoor adventure can be seen to contribute towards an individual’s health and wellbeing</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This essay explores the efficacy of outdoor adventure towards health and wellbeing. It also aims to asses what factors of outdoor adventure could contribute to an individual’s health and wellbeing.</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In a study by Stock in 2022 he concluded longitudinal assessments analysing: depressive symptoms, anxiety, life satisfaction and loneliness. In their analyses they concluded that “an increased number of days outside improved mental health and wellbeing” (Stock,2022). This strongly shows how the outdoor element of outdoor adventure is greatly beneficial towards health and wellbeing. These finding may be linked to fractal patterns impacting the participants’ psychology. It also concurs with friluftsliv, suggesting frequent outdoor activity can boost mood and self-esteem.  ”we argue that throughout the life course friluftsliv literacy promotes important social values, especially within family contexts, social values that enhance the quality of life”.  However, this data is not entirely reliable due to it being recorded during the Covid-19 Pandemic which may strongly bias the data. However, the survey was longitudinal which should eliminate any constant variables.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a study exploring outdoor adventure tourism “a participant said that you learn that nature has control sometimes you feel like you are battling it and when you manage to achieve your task it feels like a great accomplishment” (Hanna,2019. p 1355-1373). The inherently powerful and harsh force of nature creates an immense challenge that presents a strong deemed risk to life that can be overwhelming which is immensely encouraging and creates an opportunity for participants to feel vulnerable and overcome this feeling. By applying the Kolb experiential learning cycle (Kolb,1984) to these experiences and applying the abstract conceptualisation they are able to show that they can work through future and current challenges in their life. Additionally, they are able to use the abstract conceptualisation phase of the cycle to adapt and prepare before engaging in subsequent difficulties they may encounter. Being able to prepare for these challenges provides confidence and may reduce stress experienced, as suggested by Watson (2019).</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study by Mutz surveying mental health benefits of outdoor adventure suggest that “outdoor adventures may facilitate well-being and resilience among adolescents and young adults” (Mutz,2016. p 105-114). This study agrees justifies some of the ideologies of </a:t>
            </a:r>
            <a:r>
              <a:rPr lang="en-GB" sz="1200" dirty="0" err="1">
                <a:latin typeface="Arial" panose="020B0604020202020204" pitchFamily="34" charset="0"/>
                <a:cs typeface="Arial" panose="020B0604020202020204" pitchFamily="34" charset="0"/>
              </a:rPr>
              <a:t>Hahnism</a:t>
            </a:r>
            <a:r>
              <a:rPr lang="en-GB" sz="1200" dirty="0">
                <a:latin typeface="Arial" panose="020B0604020202020204" pitchFamily="34" charset="0"/>
                <a:cs typeface="Arial" panose="020B0604020202020204" pitchFamily="34" charset="0"/>
              </a:rPr>
              <a:t> of creating challenging circumstance for this age group can benefit in alternate difficult situations.  Being able to deal with such challenging situations can improve mental health as challenges are less overwhelming. However, this study doesn’t have clear proof as many p values of the </a:t>
            </a:r>
            <a:r>
              <a:rPr lang="en-GB" sz="1200" dirty="0" err="1">
                <a:latin typeface="Arial" panose="020B0604020202020204" pitchFamily="34" charset="0"/>
                <a:cs typeface="Arial" panose="020B0604020202020204" pitchFamily="34" charset="0"/>
              </a:rPr>
              <a:t>quantitive</a:t>
            </a:r>
            <a:r>
              <a:rPr lang="en-GB" sz="1200" dirty="0">
                <a:latin typeface="Arial" panose="020B0604020202020204" pitchFamily="34" charset="0"/>
                <a:cs typeface="Arial" panose="020B0604020202020204" pitchFamily="34" charset="0"/>
              </a:rPr>
              <a:t> data were less than the </a:t>
            </a:r>
          </a:p>
          <a:p>
            <a:r>
              <a:rPr lang="en-GB" sz="1200" dirty="0">
                <a:latin typeface="Arial" panose="020B0604020202020204" pitchFamily="34" charset="0"/>
                <a:cs typeface="Arial" panose="020B0604020202020204" pitchFamily="34" charset="0"/>
              </a:rPr>
              <a:t>significance level for the one-tailed tests. This shows that some of the data is inconclusive. Moreover, the sample size groups were very small making the data highly susceptible to anomalous data biasing the results.  Aswell as this it is possible the main benefits derive from the fact that the studied outdoor activities were group activities which may have been the root cause for mental improvement.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Although there are many qualitative and some quantitative accounts to suggest outdoor adventure may improve mental health and wellbeing it is inconclusive of which factor is responsible for this. Furthermore, much of the quantitative data is unreliable.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6173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eeting with Tom Lake (2500463)-20260515_114349-Meeting Recording">
            <a:hlinkClick r:id="" action="ppaction://media"/>
            <a:extLst>
              <a:ext uri="{FF2B5EF4-FFF2-40B4-BE49-F238E27FC236}">
                <a16:creationId xmlns:a16="http://schemas.microsoft.com/office/drawing/2014/main" id="{0E32928A-2ED2-289F-F704-598678541D9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01188" y="1018903"/>
            <a:ext cx="10380617" cy="5839097"/>
          </a:xfrm>
          <a:prstGeom prst="rect">
            <a:avLst/>
          </a:prstGeom>
        </p:spPr>
      </p:pic>
      <p:sp>
        <p:nvSpPr>
          <p:cNvPr id="9" name="TextBox 8">
            <a:extLst>
              <a:ext uri="{FF2B5EF4-FFF2-40B4-BE49-F238E27FC236}">
                <a16:creationId xmlns:a16="http://schemas.microsoft.com/office/drawing/2014/main" id="{4DC76A78-F7D0-F73A-40A7-7528CA807B7A}"/>
              </a:ext>
            </a:extLst>
          </p:cNvPr>
          <p:cNvSpPr txBox="1"/>
          <p:nvPr/>
        </p:nvSpPr>
        <p:spPr>
          <a:xfrm>
            <a:off x="801188" y="383176"/>
            <a:ext cx="4676503"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Academic interview</a:t>
            </a:r>
          </a:p>
        </p:txBody>
      </p:sp>
    </p:spTree>
    <p:extLst>
      <p:ext uri="{BB962C8B-B14F-4D97-AF65-F5344CB8AC3E}">
        <p14:creationId xmlns:p14="http://schemas.microsoft.com/office/powerpoint/2010/main" val="356317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85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01E997-9E48-4DEE-06D2-92BA742FAA42}"/>
              </a:ext>
            </a:extLst>
          </p:cNvPr>
          <p:cNvSpPr txBox="1"/>
          <p:nvPr/>
        </p:nvSpPr>
        <p:spPr>
          <a:xfrm>
            <a:off x="-1" y="0"/>
            <a:ext cx="12122331" cy="7386638"/>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Final Reflections</a:t>
            </a:r>
          </a:p>
          <a:p>
            <a:endParaRPr lang="en-GB" sz="1200"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During this module I have gained a vast academic foundation of knowledge in areas such as: referencing, correct AI use and acknowledgement. This has given me a platform to engage with my other modules successfully due to reduced cognitive load which improved my focus as suggested by Kirsh (2000). Due to the module being throughout the entire academic year has meant that I have been able to keep updating my knowledge and gain help finding relevant information for my other assessments. Benefitting my professional career as I am able plan successfully for future tasks or activities in a balanced healthy manner that doesn’t impact my personal life, whilst still executing high professional performance.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feel that I have achieved the learning objectives by showing resilience, showing up to all of the lectures on time and prepared to learn. The learning and planning resources handed out were very useful and let me practice building good habits, preparing work in advance and creating a schedule that fits around my hobbies and commitments. I found that “the repetitive nature of these activities provides a sense of normalcy and stability, which can be grounding during stressful times”(Hashim,2025) . This has allowed me to engage fully with my other modules and my hobbies. I was able to use my learning agility to adapt to using teams to record my academic interview. It also helped me to adapt to using One drive in the facilitating learning in the outdoors module. This ability to overcome difficulties has inspired me to seek out unfamiliar challenges , learn rapidly through reflection and feedback, and apply new insights to improve my practice. This module has taught how AI can be used effectively to create plans and aid my learning and how to acknowledge it correctly. Using this in other modules with assessments formats I am unfamiliar with has been incredibly useful to gain structure and advice quickly.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From attending the student conference, I was able to observe a plethora of presentations on a variety of topics. I was able to find how to present effectively from these examples and has given me a high standard I strive to achieve. As suggested by Kristjánsson ( 2006) having role models to imitate is a key element of education. Watching so many presentations has also highlighted to me the importance of being methodical and confident when talking to a group in a professional context </a:t>
            </a:r>
            <a:r>
              <a:rPr lang="en-GB" sz="1200" dirty="0" err="1">
                <a:latin typeface="Arial" panose="020B0604020202020204" pitchFamily="34" charset="0"/>
                <a:cs typeface="Arial" panose="020B0604020202020204" pitchFamily="34" charset="0"/>
              </a:rPr>
              <a:t>i.e</a:t>
            </a:r>
            <a:r>
              <a:rPr lang="en-GB" sz="1200" dirty="0">
                <a:latin typeface="Arial" panose="020B0604020202020204" pitchFamily="34" charset="0"/>
                <a:cs typeface="Arial" panose="020B0604020202020204" pitchFamily="34" charset="0"/>
              </a:rPr>
              <a:t>, as a climbing wall instructor, to support their confidence. As highlighted by Stankov (1997) a groups confidence can significantly alter their performance which may subsequently alter  the outcomes of the session, so it is important as a practitioner to instil confidence in a group. I attended Owen </a:t>
            </a:r>
            <a:r>
              <a:rPr lang="en-GB" sz="1200" dirty="0" err="1">
                <a:latin typeface="Arial" panose="020B0604020202020204" pitchFamily="34" charset="0"/>
                <a:cs typeface="Arial" panose="020B0604020202020204" pitchFamily="34" charset="0"/>
              </a:rPr>
              <a:t>Gittos</a:t>
            </a:r>
            <a:r>
              <a:rPr lang="en-GB" sz="1200" dirty="0">
                <a:latin typeface="Arial" panose="020B0604020202020204" pitchFamily="34" charset="0"/>
                <a:cs typeface="Arial" panose="020B0604020202020204" pitchFamily="34" charset="0"/>
              </a:rPr>
              <a:t>’ thesis presentation (as seen below) and found it very informative in relation to his research methods and dual style of results.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My next steps as a University level learner are working at an outdoor activity centre instructing a large number of groups across a variety of age ranges. I am particularly interested in working with adolescents and adults. As I was a young leader in scouts so I have a strong foundation of teaching children but would like to see how certain teaching styles ( </a:t>
            </a:r>
            <a:r>
              <a:rPr lang="en-GB" sz="1200" dirty="0" err="1">
                <a:latin typeface="Arial" panose="020B0604020202020204" pitchFamily="34" charset="0"/>
                <a:cs typeface="Arial" panose="020B0604020202020204" pitchFamily="34" charset="0"/>
              </a:rPr>
              <a:t>Mosston</a:t>
            </a:r>
            <a:r>
              <a:rPr lang="en-GB" sz="1200" dirty="0">
                <a:latin typeface="Arial" panose="020B0604020202020204" pitchFamily="34" charset="0"/>
                <a:cs typeface="Arial" panose="020B0604020202020204" pitchFamily="34" charset="0"/>
              </a:rPr>
              <a:t> and Ashworth, 2008) may work on older participants. For example, more creative tasks may be more challenging as they have lost their childhood imagination. Additionally, I will keep reading a variety of academic works relevant to outdoor adventure education as well as keeping updated with news. I am also building a logbook for four Mountain Training qualifications I hope can improve my employability and opportunities to work in different environments.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5DE5D05-9145-DA87-B06A-AC667C697200}"/>
              </a:ext>
            </a:extLst>
          </p:cNvPr>
          <p:cNvPicPr>
            <a:picLocks noChangeAspect="1"/>
          </p:cNvPicPr>
          <p:nvPr/>
        </p:nvPicPr>
        <p:blipFill>
          <a:blip r:embed="rId4">
            <a:extLst>
              <a:ext uri="{28A0092B-C50C-407E-A947-70E740481C1C}">
                <a14:useLocalDpi xmlns:a14="http://schemas.microsoft.com/office/drawing/2010/main" val="0"/>
              </a:ext>
            </a:extLst>
          </a:blip>
          <a:srcRect t="38033"/>
          <a:stretch>
            <a:fillRect/>
          </a:stretch>
        </p:blipFill>
        <p:spPr>
          <a:xfrm>
            <a:off x="8212183" y="4514227"/>
            <a:ext cx="2721662" cy="1264899"/>
          </a:xfrm>
          <a:prstGeom prst="rect">
            <a:avLst/>
          </a:prstGeom>
        </p:spPr>
      </p:pic>
      <p:pic>
        <p:nvPicPr>
          <p:cNvPr id="8" name="Picture 7">
            <a:extLst>
              <a:ext uri="{FF2B5EF4-FFF2-40B4-BE49-F238E27FC236}">
                <a16:creationId xmlns:a16="http://schemas.microsoft.com/office/drawing/2014/main" id="{EC64E7E8-19AF-6129-EF23-5E8AD4686065}"/>
              </a:ext>
            </a:extLst>
          </p:cNvPr>
          <p:cNvPicPr>
            <a:picLocks noChangeAspect="1"/>
          </p:cNvPicPr>
          <p:nvPr/>
        </p:nvPicPr>
        <p:blipFill>
          <a:blip r:embed="rId5">
            <a:extLst>
              <a:ext uri="{28A0092B-C50C-407E-A947-70E740481C1C}">
                <a14:useLocalDpi xmlns:a14="http://schemas.microsoft.com/office/drawing/2010/main" val="0"/>
              </a:ext>
            </a:extLst>
          </a:blip>
          <a:srcRect l="18938" r="38568"/>
          <a:stretch>
            <a:fillRect/>
          </a:stretch>
        </p:blipFill>
        <p:spPr>
          <a:xfrm rot="5400000">
            <a:off x="5861166" y="4072546"/>
            <a:ext cx="1234443" cy="2178718"/>
          </a:xfrm>
          <a:prstGeom prst="rect">
            <a:avLst/>
          </a:prstGeom>
        </p:spPr>
      </p:pic>
      <p:pic>
        <p:nvPicPr>
          <p:cNvPr id="9" name="writing reflective process">
            <a:hlinkClick r:id="" action="ppaction://media"/>
            <a:extLst>
              <a:ext uri="{FF2B5EF4-FFF2-40B4-BE49-F238E27FC236}">
                <a16:creationId xmlns:a16="http://schemas.microsoft.com/office/drawing/2014/main" id="{701FF732-923E-9E16-DEBA-92D332F739C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633920" y="2560320"/>
            <a:ext cx="1842488" cy="1036400"/>
          </a:xfrm>
          <a:prstGeom prst="rect">
            <a:avLst/>
          </a:prstGeom>
        </p:spPr>
      </p:pic>
      <p:sp>
        <p:nvSpPr>
          <p:cNvPr id="10" name="TextBox 9">
            <a:extLst>
              <a:ext uri="{FF2B5EF4-FFF2-40B4-BE49-F238E27FC236}">
                <a16:creationId xmlns:a16="http://schemas.microsoft.com/office/drawing/2014/main" id="{3A61AEFD-08F8-52B5-91BE-3EE9B48BFFE1}"/>
              </a:ext>
            </a:extLst>
          </p:cNvPr>
          <p:cNvSpPr txBox="1"/>
          <p:nvPr/>
        </p:nvSpPr>
        <p:spPr>
          <a:xfrm>
            <a:off x="5103223" y="2830094"/>
            <a:ext cx="2595154"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Reflections on writing, referencing, citing and receiving feedback</a:t>
            </a:r>
          </a:p>
        </p:txBody>
      </p:sp>
      <p:cxnSp>
        <p:nvCxnSpPr>
          <p:cNvPr id="12" name="Straight Arrow Connector 11">
            <a:extLst>
              <a:ext uri="{FF2B5EF4-FFF2-40B4-BE49-F238E27FC236}">
                <a16:creationId xmlns:a16="http://schemas.microsoft.com/office/drawing/2014/main" id="{93FF6D09-A9AE-F543-8127-883174172B76}"/>
              </a:ext>
            </a:extLst>
          </p:cNvPr>
          <p:cNvCxnSpPr>
            <a:cxnSpLocks/>
            <a:stCxn id="10" idx="3"/>
          </p:cNvCxnSpPr>
          <p:nvPr/>
        </p:nvCxnSpPr>
        <p:spPr>
          <a:xfrm>
            <a:off x="7698377" y="3060927"/>
            <a:ext cx="809897" cy="0"/>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pic>
        <p:nvPicPr>
          <p:cNvPr id="15" name="writing reflective process">
            <a:hlinkClick r:id="" action="ppaction://media"/>
            <a:extLst>
              <a:ext uri="{FF2B5EF4-FFF2-40B4-BE49-F238E27FC236}">
                <a16:creationId xmlns:a16="http://schemas.microsoft.com/office/drawing/2014/main" id="{8E7C27DE-E3AA-70D3-AFA7-15B063DAE53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656113" y="4640872"/>
            <a:ext cx="1889759" cy="1062989"/>
          </a:xfrm>
          <a:prstGeom prst="rect">
            <a:avLst/>
          </a:prstGeom>
        </p:spPr>
      </p:pic>
      <p:sp>
        <p:nvSpPr>
          <p:cNvPr id="16" name="TextBox 15">
            <a:extLst>
              <a:ext uri="{FF2B5EF4-FFF2-40B4-BE49-F238E27FC236}">
                <a16:creationId xmlns:a16="http://schemas.microsoft.com/office/drawing/2014/main" id="{3D76117E-5297-D42F-701F-1668ADA02826}"/>
              </a:ext>
            </a:extLst>
          </p:cNvPr>
          <p:cNvSpPr txBox="1"/>
          <p:nvPr/>
        </p:nvSpPr>
        <p:spPr>
          <a:xfrm>
            <a:off x="369326" y="4869151"/>
            <a:ext cx="1550125"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Reflections learning to present verbally and using feedback</a:t>
            </a:r>
          </a:p>
        </p:txBody>
      </p:sp>
      <p:cxnSp>
        <p:nvCxnSpPr>
          <p:cNvPr id="18" name="Straight Arrow Connector 17">
            <a:extLst>
              <a:ext uri="{FF2B5EF4-FFF2-40B4-BE49-F238E27FC236}">
                <a16:creationId xmlns:a16="http://schemas.microsoft.com/office/drawing/2014/main" id="{18AEDA1D-2CEA-0528-111B-852535F92964}"/>
              </a:ext>
            </a:extLst>
          </p:cNvPr>
          <p:cNvCxnSpPr>
            <a:cxnSpLocks/>
          </p:cNvCxnSpPr>
          <p:nvPr/>
        </p:nvCxnSpPr>
        <p:spPr>
          <a:xfrm>
            <a:off x="1812957" y="5192317"/>
            <a:ext cx="74657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67115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776"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5776"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video>
              <p:cMediaNode vol="80000">
                <p:cTn id="17" fill="hold" display="0">
                  <p:stCondLst>
                    <p:cond delay="indefinite"/>
                  </p:stCondLst>
                </p:cTn>
                <p:tgtEl>
                  <p:spTgt spid="15"/>
                </p:tgtEl>
              </p:cMediaNode>
            </p:video>
            <p:seq concurrent="1" nextAc="seek">
              <p:cTn id="18" restart="whenNotActive" fill="hold" evtFilter="cancelBubble" nodeType="interactiveSeq">
                <p:stCondLst>
                  <p:cond evt="onClick" delay="0">
                    <p:tgtEl>
                      <p:spTgt spid="1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C618612B-C126-7527-692D-85C4CBF8E012}"/>
              </a:ext>
            </a:extLst>
          </p:cNvPr>
          <p:cNvSpPr>
            <a:spLocks noChangeArrowheads="1"/>
          </p:cNvSpPr>
          <p:nvPr/>
        </p:nvSpPr>
        <p:spPr bwMode="auto">
          <a:xfrm>
            <a:off x="218049" y="127788"/>
            <a:ext cx="12192000"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sng" strike="noStrike" cap="none" normalizeH="0" baseline="0" dirty="0">
                <a:ln>
                  <a:noFill/>
                </a:ln>
                <a:solidFill>
                  <a:schemeClr val="tx1"/>
                </a:solidFill>
                <a:effectLst/>
                <a:cs typeface="Arial" panose="020B0604020202020204" pitchFamily="34"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u="sng" dirty="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sng" strike="noStrike" cap="none" normalizeH="0" baseline="0" dirty="0">
                <a:ln>
                  <a:noFill/>
                </a:ln>
                <a:solidFill>
                  <a:schemeClr val="tx1"/>
                </a:solidFill>
                <a:effectLst/>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Ashworth, S, and M </a:t>
            </a:r>
            <a:r>
              <a:rPr kumimoji="0" lang="en-US" altLang="en-US" sz="1200" b="0" i="0" u="none" strike="noStrike" cap="none" normalizeH="0" baseline="0" dirty="0" err="1">
                <a:ln>
                  <a:noFill/>
                </a:ln>
                <a:solidFill>
                  <a:schemeClr val="tx1"/>
                </a:solidFill>
                <a:effectLst/>
                <a:cs typeface="Arial" panose="020B0604020202020204" pitchFamily="34" charset="0"/>
              </a:rPr>
              <a:t>Mosston</a:t>
            </a:r>
            <a:r>
              <a:rPr kumimoji="0" lang="en-US" altLang="en-US" sz="1200" b="0" i="0" u="none" strike="noStrike" cap="none" normalizeH="0" baseline="0" dirty="0">
                <a:ln>
                  <a:noFill/>
                </a:ln>
                <a:solidFill>
                  <a:schemeClr val="tx1"/>
                </a:solidFill>
                <a:effectLst/>
                <a:cs typeface="Arial" panose="020B0604020202020204" pitchFamily="34" charset="0"/>
              </a:rPr>
              <a:t>. “Teaching Physical Education: 1st Online Edition (6th Edition).” </a:t>
            </a:r>
            <a:r>
              <a:rPr kumimoji="0" lang="en-US" altLang="en-US" sz="1200" b="0" i="1" u="none" strike="noStrike" cap="none" normalizeH="0" baseline="0" dirty="0">
                <a:ln>
                  <a:noFill/>
                </a:ln>
                <a:solidFill>
                  <a:schemeClr val="tx1"/>
                </a:solidFill>
                <a:effectLst/>
                <a:cs typeface="Arial" panose="020B0604020202020204" pitchFamily="34" charset="0"/>
              </a:rPr>
              <a:t>Google Books</a:t>
            </a:r>
            <a:r>
              <a:rPr kumimoji="0" lang="en-US" altLang="en-US" sz="1200" b="0" i="0" u="none" strike="noStrike" cap="none" normalizeH="0" baseline="0" dirty="0">
                <a:ln>
                  <a:noFill/>
                </a:ln>
                <a:solidFill>
                  <a:schemeClr val="tx1"/>
                </a:solidFill>
                <a:effectLst/>
                <a:cs typeface="Arial" panose="020B0604020202020204" pitchFamily="34" charset="0"/>
              </a:rPr>
              <a:t>, 2026, books.google.com/</a:t>
            </a:r>
            <a:r>
              <a:rPr kumimoji="0" lang="en-US" altLang="en-US" sz="1200" b="0" i="0" u="none" strike="noStrike" cap="none" normalizeH="0" baseline="0" dirty="0" err="1">
                <a:ln>
                  <a:noFill/>
                </a:ln>
                <a:solidFill>
                  <a:schemeClr val="tx1"/>
                </a:solidFill>
                <a:effectLst/>
                <a:cs typeface="Arial" panose="020B0604020202020204" pitchFamily="34" charset="0"/>
              </a:rPr>
              <a:t>books?hl</a:t>
            </a:r>
            <a:r>
              <a:rPr kumimoji="0" lang="en-US" altLang="en-US" sz="1200" b="0" i="0" u="none" strike="noStrike" cap="none" normalizeH="0" baseline="0" dirty="0">
                <a:ln>
                  <a:noFill/>
                </a:ln>
                <a:solidFill>
                  <a:schemeClr val="tx1"/>
                </a:solidFill>
                <a:effectLst/>
                <a:cs typeface="Arial" panose="020B0604020202020204" pitchFamily="34" charset="0"/>
              </a:rPr>
              <a:t>=</a:t>
            </a:r>
            <a:r>
              <a:rPr kumimoji="0" lang="en-US" altLang="en-US" sz="1200" b="0" i="0" u="none" strike="noStrike" cap="none" normalizeH="0" baseline="0" dirty="0" err="1">
                <a:ln>
                  <a:noFill/>
                </a:ln>
                <a:solidFill>
                  <a:schemeClr val="tx1"/>
                </a:solidFill>
                <a:effectLst/>
                <a:cs typeface="Arial" panose="020B0604020202020204" pitchFamily="34" charset="0"/>
              </a:rPr>
              <a:t>en&amp;lr</a:t>
            </a:r>
            <a:r>
              <a:rPr kumimoji="0" lang="en-US" altLang="en-US" sz="1200" b="0" i="0" u="none" strike="noStrike" cap="none" normalizeH="0" baseline="0" dirty="0">
                <a:ln>
                  <a:noFill/>
                </a:ln>
                <a:solidFill>
                  <a:schemeClr val="tx1"/>
                </a:solidFill>
                <a:effectLst/>
                <a:cs typeface="Arial" panose="020B0604020202020204" pitchFamily="34" charset="0"/>
              </a:rPr>
              <a:t>=&amp;id=xed1EQAAQBAJ&amp;oi=</a:t>
            </a:r>
            <a:r>
              <a:rPr kumimoji="0" lang="en-US" altLang="en-US" sz="1200" b="0" i="0" u="none" strike="noStrike" cap="none" normalizeH="0" baseline="0" dirty="0" err="1">
                <a:ln>
                  <a:noFill/>
                </a:ln>
                <a:solidFill>
                  <a:schemeClr val="tx1"/>
                </a:solidFill>
                <a:effectLst/>
                <a:cs typeface="Arial" panose="020B0604020202020204" pitchFamily="34" charset="0"/>
              </a:rPr>
              <a:t>fnd&amp;pg</a:t>
            </a:r>
            <a:r>
              <a:rPr kumimoji="0" lang="en-US" altLang="en-US" sz="1200" b="0" i="0" u="none" strike="noStrike" cap="none" normalizeH="0" baseline="0" dirty="0">
                <a:ln>
                  <a:noFill/>
                </a:ln>
                <a:solidFill>
                  <a:schemeClr val="tx1"/>
                </a:solidFill>
                <a:effectLst/>
                <a:cs typeface="Arial" panose="020B0604020202020204" pitchFamily="34" charset="0"/>
              </a:rPr>
              <a:t>=PA1&amp;dq=</a:t>
            </a:r>
            <a:r>
              <a:rPr kumimoji="0" lang="en-US" altLang="en-US" sz="1200" b="0" i="0" u="none" strike="noStrike" cap="none" normalizeH="0" baseline="0" dirty="0" err="1">
                <a:ln>
                  <a:noFill/>
                </a:ln>
                <a:solidFill>
                  <a:schemeClr val="tx1"/>
                </a:solidFill>
                <a:effectLst/>
                <a:cs typeface="Arial" panose="020B0604020202020204" pitchFamily="34" charset="0"/>
              </a:rPr>
              <a:t>mosston+and+ashworth</a:t>
            </a:r>
            <a:r>
              <a:rPr kumimoji="0" lang="en-US" altLang="en-US" sz="1200" b="0" i="0" u="none" strike="noStrike" cap="none" normalizeH="0" baseline="0" dirty="0">
                <a:ln>
                  <a:noFill/>
                </a:ln>
                <a:solidFill>
                  <a:schemeClr val="tx1"/>
                </a:solidFill>
                <a:effectLst/>
                <a:cs typeface="Arial" panose="020B0604020202020204" pitchFamily="34" charset="0"/>
              </a:rPr>
              <a:t>+&amp;</a:t>
            </a:r>
            <a:r>
              <a:rPr kumimoji="0" lang="en-US" altLang="en-US" sz="1200" b="0" i="0" u="none" strike="noStrike" cap="none" normalizeH="0" baseline="0" dirty="0" err="1">
                <a:ln>
                  <a:noFill/>
                </a:ln>
                <a:solidFill>
                  <a:schemeClr val="tx1"/>
                </a:solidFill>
                <a:effectLst/>
                <a:cs typeface="Arial" panose="020B0604020202020204" pitchFamily="34" charset="0"/>
              </a:rPr>
              <a:t>ots</a:t>
            </a:r>
            <a:r>
              <a:rPr kumimoji="0" lang="en-US" altLang="en-US" sz="1200" b="0" i="0" u="none" strike="noStrike" cap="none" normalizeH="0" baseline="0" dirty="0">
                <a:ln>
                  <a:noFill/>
                </a:ln>
                <a:solidFill>
                  <a:schemeClr val="tx1"/>
                </a:solidFill>
                <a:effectLst/>
                <a:cs typeface="Arial" panose="020B0604020202020204" pitchFamily="34" charset="0"/>
              </a:rPr>
              <a:t>=oPJk21UZ9G&amp;sig=neEajR70q0rLoefKfSzyrxl-Zl4.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Bratman, Gregory N., et al. “The Affective Benefits of Nature Exposure.” </a:t>
            </a:r>
            <a:r>
              <a:rPr kumimoji="0" lang="en-US" altLang="en-US" sz="1200" b="0" i="1" u="none" strike="noStrike" cap="none" normalizeH="0" baseline="0" dirty="0">
                <a:ln>
                  <a:noFill/>
                </a:ln>
                <a:solidFill>
                  <a:schemeClr val="tx1"/>
                </a:solidFill>
                <a:effectLst/>
                <a:cs typeface="Arial" panose="020B0604020202020204" pitchFamily="34" charset="0"/>
              </a:rPr>
              <a:t>Social and Personality Psychology Compass</a:t>
            </a:r>
            <a:r>
              <a:rPr kumimoji="0" lang="en-US" altLang="en-US" sz="1200" b="0" i="0" u="none" strike="noStrike" cap="none" normalizeH="0" baseline="0" dirty="0">
                <a:ln>
                  <a:noFill/>
                </a:ln>
                <a:solidFill>
                  <a:schemeClr val="tx1"/>
                </a:solidFill>
                <a:effectLst/>
                <a:cs typeface="Arial" panose="020B0604020202020204" pitchFamily="34" charset="0"/>
              </a:rPr>
              <a:t>, vol. 15, no. 8, 30 June 2021, pp. 1–2, https://doi.org/10.1111/spc3.12630.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Hanna, Paul, et al. “Active Engagement with Nature: Outdoor Adventure Tourism, Sustainability and Wellbeing.” </a:t>
            </a:r>
            <a:r>
              <a:rPr kumimoji="0" lang="en-US" altLang="en-US" sz="1200" b="0" i="1" u="none" strike="noStrike" cap="none" normalizeH="0" baseline="0" dirty="0">
                <a:ln>
                  <a:noFill/>
                </a:ln>
                <a:solidFill>
                  <a:schemeClr val="tx1"/>
                </a:solidFill>
                <a:effectLst/>
                <a:cs typeface="Arial" panose="020B0604020202020204" pitchFamily="34" charset="0"/>
              </a:rPr>
              <a:t>Journal of Sustainable Tourism</a:t>
            </a:r>
            <a:r>
              <a:rPr kumimoji="0" lang="en-US" altLang="en-US" sz="1200" b="0" i="0" u="none" strike="noStrike" cap="none" normalizeH="0" baseline="0" dirty="0">
                <a:ln>
                  <a:noFill/>
                </a:ln>
                <a:solidFill>
                  <a:schemeClr val="tx1"/>
                </a:solidFill>
                <a:effectLst/>
                <a:cs typeface="Arial" panose="020B0604020202020204" pitchFamily="34" charset="0"/>
              </a:rPr>
              <a:t>, vol. 27, no. 9, 6 June 2019, pp. 1355–1373, https://doi.org/10.1080/09669582.2019.1621883.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KIDDO. “KIDDO: Developing a Child’s Fundamental Movement Skills.” </a:t>
            </a:r>
            <a:r>
              <a:rPr kumimoji="0" lang="en-US" altLang="en-US" sz="1200" b="0" i="1" u="none" strike="noStrike" cap="none" normalizeH="0" baseline="0" dirty="0">
                <a:ln>
                  <a:noFill/>
                </a:ln>
                <a:solidFill>
                  <a:schemeClr val="tx1"/>
                </a:solidFill>
                <a:effectLst/>
                <a:cs typeface="Arial" panose="020B0604020202020204" pitchFamily="34" charset="0"/>
              </a:rPr>
              <a:t>Www.youtube.com</a:t>
            </a:r>
            <a:r>
              <a:rPr kumimoji="0" lang="en-US" altLang="en-US" sz="1200" b="0" i="0" u="none" strike="noStrike" cap="none" normalizeH="0" baseline="0" dirty="0">
                <a:ln>
                  <a:noFill/>
                </a:ln>
                <a:solidFill>
                  <a:schemeClr val="tx1"/>
                </a:solidFill>
                <a:effectLst/>
                <a:cs typeface="Arial" panose="020B0604020202020204" pitchFamily="34" charset="0"/>
              </a:rPr>
              <a:t>, 7 Jan. 2020, www.youtube.com/watch?v=yaF0CaNuUIc.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Kirsh, David. “A Few Thoughts on Cognitive Overload.” </a:t>
            </a:r>
            <a:r>
              <a:rPr kumimoji="0" lang="en-US" altLang="en-US" sz="1200" b="0" i="1" u="none" strike="noStrike" cap="none" normalizeH="0" baseline="0" dirty="0" err="1">
                <a:ln>
                  <a:noFill/>
                </a:ln>
                <a:solidFill>
                  <a:schemeClr val="tx1"/>
                </a:solidFill>
                <a:effectLst/>
                <a:cs typeface="Arial" panose="020B0604020202020204" pitchFamily="34" charset="0"/>
              </a:rPr>
              <a:t>Intellectica</a:t>
            </a:r>
            <a:r>
              <a:rPr kumimoji="0" lang="en-US" altLang="en-US" sz="1200" b="0" i="1" u="none" strike="noStrike" cap="none" normalizeH="0" baseline="0" dirty="0">
                <a:ln>
                  <a:noFill/>
                </a:ln>
                <a:solidFill>
                  <a:schemeClr val="tx1"/>
                </a:solidFill>
                <a:effectLst/>
                <a:cs typeface="Arial" panose="020B0604020202020204" pitchFamily="34" charset="0"/>
              </a:rPr>
              <a:t>. Revue de </a:t>
            </a:r>
            <a:r>
              <a:rPr kumimoji="0" lang="en-US" altLang="en-US" sz="1200" b="0" i="1" u="none" strike="noStrike" cap="none" normalizeH="0" baseline="0" dirty="0" err="1">
                <a:ln>
                  <a:noFill/>
                </a:ln>
                <a:solidFill>
                  <a:schemeClr val="tx1"/>
                </a:solidFill>
                <a:effectLst/>
                <a:cs typeface="Arial" panose="020B0604020202020204" pitchFamily="34" charset="0"/>
              </a:rPr>
              <a:t>l’Association</a:t>
            </a:r>
            <a:r>
              <a:rPr kumimoji="0" lang="en-US" altLang="en-US" sz="1200" b="0" i="1" u="none" strike="noStrike" cap="none" normalizeH="0" baseline="0" dirty="0">
                <a:ln>
                  <a:noFill/>
                </a:ln>
                <a:solidFill>
                  <a:schemeClr val="tx1"/>
                </a:solidFill>
                <a:effectLst/>
                <a:cs typeface="Arial" panose="020B0604020202020204" pitchFamily="34" charset="0"/>
              </a:rPr>
              <a:t> Pour La Recherche Cognitive</a:t>
            </a:r>
            <a:r>
              <a:rPr kumimoji="0" lang="en-US" altLang="en-US" sz="1200" b="0" i="0" u="none" strike="noStrike" cap="none" normalizeH="0" baseline="0" dirty="0">
                <a:ln>
                  <a:noFill/>
                </a:ln>
                <a:solidFill>
                  <a:schemeClr val="tx1"/>
                </a:solidFill>
                <a:effectLst/>
                <a:cs typeface="Arial" panose="020B0604020202020204" pitchFamily="34" charset="0"/>
              </a:rPr>
              <a:t>, vol. 30, no. 1, 2000, pp. 49–51, intellectica.org/</a:t>
            </a:r>
            <a:r>
              <a:rPr kumimoji="0" lang="en-US" altLang="en-US" sz="1200" b="0" i="0" u="none" strike="noStrike" cap="none" normalizeH="0" baseline="0" dirty="0" err="1">
                <a:ln>
                  <a:noFill/>
                </a:ln>
                <a:solidFill>
                  <a:schemeClr val="tx1"/>
                </a:solidFill>
                <a:effectLst/>
                <a:cs typeface="Arial" panose="020B0604020202020204" pitchFamily="34" charset="0"/>
              </a:rPr>
              <a:t>SiteArchives</a:t>
            </a:r>
            <a:r>
              <a:rPr kumimoji="0" lang="en-US" altLang="en-US" sz="1200" b="0" i="0" u="none" strike="noStrike" cap="none" normalizeH="0" baseline="0" dirty="0">
                <a:ln>
                  <a:noFill/>
                </a:ln>
                <a:solidFill>
                  <a:schemeClr val="tx1"/>
                </a:solidFill>
                <a:effectLst/>
                <a:cs typeface="Arial" panose="020B0604020202020204" pitchFamily="34" charset="0"/>
              </a:rPr>
              <a:t>/archives/n30/30_01_Kirsh.pdf, https://doi.org/10.3406/intel.2000.1592.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Kolb, David. </a:t>
            </a:r>
            <a:r>
              <a:rPr kumimoji="0" lang="en-US" altLang="en-US" sz="1200" b="0" i="1" u="none" strike="noStrike" cap="none" normalizeH="0" baseline="0" dirty="0">
                <a:ln>
                  <a:noFill/>
                </a:ln>
                <a:solidFill>
                  <a:schemeClr val="tx1"/>
                </a:solidFill>
                <a:effectLst/>
                <a:cs typeface="Arial" panose="020B0604020202020204" pitchFamily="34" charset="0"/>
              </a:rPr>
              <a:t>Experiential Learning: Experience as the Source of Learning and Development</a:t>
            </a:r>
            <a:r>
              <a:rPr kumimoji="0" lang="en-US" altLang="en-US" sz="1200" b="0" i="0" u="none" strike="noStrike" cap="none" normalizeH="0" baseline="0" dirty="0">
                <a:ln>
                  <a:noFill/>
                </a:ln>
                <a:solidFill>
                  <a:schemeClr val="tx1"/>
                </a:solidFill>
                <a:effectLst/>
                <a:cs typeface="Arial" panose="020B0604020202020204" pitchFamily="34" charset="0"/>
              </a:rPr>
              <a:t>. 1984. 2nd ed., Upper Saddle River, New Jersey, Pearson Education, Inc, 2015, pp. 49–51.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Kristjánsson, Kristján. “Emulation and the Use of Role Models in Moral Education.” </a:t>
            </a:r>
            <a:r>
              <a:rPr kumimoji="0" lang="en-US" altLang="en-US" sz="1200" b="0" i="1" u="none" strike="noStrike" cap="none" normalizeH="0" baseline="0" dirty="0">
                <a:ln>
                  <a:noFill/>
                </a:ln>
                <a:solidFill>
                  <a:schemeClr val="tx1"/>
                </a:solidFill>
                <a:effectLst/>
                <a:cs typeface="Arial" panose="020B0604020202020204" pitchFamily="34" charset="0"/>
              </a:rPr>
              <a:t>Journal of Moral Education</a:t>
            </a:r>
            <a:r>
              <a:rPr kumimoji="0" lang="en-US" altLang="en-US" sz="1200" b="0" i="0" u="none" strike="noStrike" cap="none" normalizeH="0" baseline="0" dirty="0">
                <a:ln>
                  <a:noFill/>
                </a:ln>
                <a:solidFill>
                  <a:schemeClr val="tx1"/>
                </a:solidFill>
                <a:effectLst/>
                <a:cs typeface="Arial" panose="020B0604020202020204" pitchFamily="34" charset="0"/>
              </a:rPr>
              <a:t>, vol. 35, no. 1, Mar. 2006, pp. 37–49, www.tandfonline.com/doi/abs/10.1080/03057240500495278, https://doi.org/10.1080/03057240500495278.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cs typeface="Arial" panose="020B0604020202020204" pitchFamily="34" charset="0"/>
              </a:rPr>
              <a:t>Muhtz</a:t>
            </a:r>
            <a:r>
              <a:rPr kumimoji="0" lang="en-US" altLang="en-US" sz="1200" b="0" i="0" u="none" strike="noStrike" cap="none" normalizeH="0" baseline="0" dirty="0">
                <a:ln>
                  <a:noFill/>
                </a:ln>
                <a:solidFill>
                  <a:schemeClr val="tx1"/>
                </a:solidFill>
                <a:effectLst/>
                <a:cs typeface="Arial" panose="020B0604020202020204" pitchFamily="34" charset="0"/>
              </a:rPr>
              <a:t>, Christoph. “Depressive Symptoms and Metabolic Risk: Effects of Cortisol and Gender.” </a:t>
            </a:r>
            <a:r>
              <a:rPr kumimoji="0" lang="en-US" altLang="en-US" sz="1200" b="0" i="1" u="none" strike="noStrike" cap="none" normalizeH="0" baseline="0" dirty="0">
                <a:ln>
                  <a:noFill/>
                </a:ln>
                <a:solidFill>
                  <a:schemeClr val="tx1"/>
                </a:solidFill>
                <a:effectLst/>
                <a:cs typeface="Arial" panose="020B0604020202020204" pitchFamily="34" charset="0"/>
              </a:rPr>
              <a:t>Depressive Symptoms and Metabolic Risk: Effects of Cortisol and Gender</a:t>
            </a:r>
            <a:r>
              <a:rPr kumimoji="0" lang="en-US" altLang="en-US" sz="1200" b="0" i="0" u="none" strike="noStrike" cap="none" normalizeH="0" baseline="0" dirty="0">
                <a:ln>
                  <a:noFill/>
                </a:ln>
                <a:solidFill>
                  <a:schemeClr val="tx1"/>
                </a:solidFill>
                <a:effectLst/>
                <a:cs typeface="Arial" panose="020B0604020202020204" pitchFamily="34" charset="0"/>
              </a:rPr>
              <a:t>, Aug. 2009, scholar.google.com/</a:t>
            </a:r>
            <a:r>
              <a:rPr kumimoji="0" lang="en-US" altLang="en-US" sz="1200" b="0" i="0" u="none" strike="noStrike" cap="none" normalizeH="0" baseline="0" dirty="0" err="1">
                <a:ln>
                  <a:noFill/>
                </a:ln>
                <a:solidFill>
                  <a:schemeClr val="tx1"/>
                </a:solidFill>
                <a:effectLst/>
                <a:cs typeface="Arial" panose="020B0604020202020204" pitchFamily="34" charset="0"/>
              </a:rPr>
              <a:t>scholar?hl</a:t>
            </a:r>
            <a:r>
              <a:rPr kumimoji="0" lang="en-US" altLang="en-US" sz="1200" b="0" i="0" u="none" strike="noStrike" cap="none" normalizeH="0" baseline="0" dirty="0">
                <a:ln>
                  <a:noFill/>
                </a:ln>
                <a:solidFill>
                  <a:schemeClr val="tx1"/>
                </a:solidFill>
                <a:effectLst/>
                <a:cs typeface="Arial" panose="020B0604020202020204" pitchFamily="34" charset="0"/>
              </a:rPr>
              <a:t>=</a:t>
            </a:r>
            <a:r>
              <a:rPr kumimoji="0" lang="en-US" altLang="en-US" sz="1200" b="0" i="0" u="none" strike="noStrike" cap="none" normalizeH="0" baseline="0" dirty="0" err="1">
                <a:ln>
                  <a:noFill/>
                </a:ln>
                <a:solidFill>
                  <a:schemeClr val="tx1"/>
                </a:solidFill>
                <a:effectLst/>
                <a:cs typeface="Arial" panose="020B0604020202020204" pitchFamily="34" charset="0"/>
              </a:rPr>
              <a:t>en&amp;as_sdt</a:t>
            </a:r>
            <a:r>
              <a:rPr kumimoji="0" lang="en-US" altLang="en-US" sz="1200" b="0" i="0" u="none" strike="noStrike" cap="none" normalizeH="0" baseline="0" dirty="0">
                <a:ln>
                  <a:noFill/>
                </a:ln>
                <a:solidFill>
                  <a:schemeClr val="tx1"/>
                </a:solidFill>
                <a:effectLst/>
                <a:cs typeface="Arial" panose="020B0604020202020204" pitchFamily="34" charset="0"/>
              </a:rPr>
              <a:t>=0%2C5&amp;q=</a:t>
            </a:r>
            <a:r>
              <a:rPr kumimoji="0" lang="en-US" altLang="en-US" sz="1200" b="0" i="0" u="none" strike="noStrike" cap="none" normalizeH="0" baseline="0" dirty="0" err="1">
                <a:ln>
                  <a:noFill/>
                </a:ln>
                <a:solidFill>
                  <a:schemeClr val="tx1"/>
                </a:solidFill>
                <a:effectLst/>
                <a:cs typeface="Arial" panose="020B0604020202020204" pitchFamily="34" charset="0"/>
              </a:rPr>
              <a:t>effects+of+cortisol&amp;btnG</a:t>
            </a:r>
            <a:r>
              <a:rPr kumimoji="0" lang="en-US" altLang="en-US" sz="1200" b="0" i="0" u="none" strike="noStrike" cap="none" normalizeH="0" baseline="0" dirty="0">
                <a:ln>
                  <a:noFill/>
                </a:ln>
                <a:solidFill>
                  <a:schemeClr val="tx1"/>
                </a:solidFill>
                <a:effectLst/>
                <a:cs typeface="Arial" panose="020B0604020202020204" pitchFamily="34" charset="0"/>
              </a:rPr>
              <a:t>=.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Arial" panose="020B0604020202020204" pitchFamily="34" charset="0"/>
              </a:rPr>
              <a:t>Mutz, Michael, and Johannes Müller. “Mental Health Benefits of Outdoor Adventures: Results from Two Pilot Studies.” </a:t>
            </a:r>
            <a:r>
              <a:rPr kumimoji="0" lang="en-US" altLang="en-US" sz="1200" b="0" i="1" u="none" strike="noStrike" cap="none" normalizeH="0" baseline="0" dirty="0">
                <a:ln>
                  <a:noFill/>
                </a:ln>
                <a:solidFill>
                  <a:schemeClr val="tx1"/>
                </a:solidFill>
                <a:effectLst/>
                <a:cs typeface="Arial" panose="020B0604020202020204" pitchFamily="34" charset="0"/>
              </a:rPr>
              <a:t>Journal of Adolescence</a:t>
            </a:r>
            <a:r>
              <a:rPr kumimoji="0" lang="en-US" altLang="en-US" sz="1200" b="0" i="0" u="none" strike="noStrike" cap="none" normalizeH="0" baseline="0" dirty="0">
                <a:ln>
                  <a:noFill/>
                </a:ln>
                <a:solidFill>
                  <a:schemeClr val="tx1"/>
                </a:solidFill>
                <a:effectLst/>
                <a:cs typeface="Arial" panose="020B0604020202020204" pitchFamily="34" charset="0"/>
              </a:rPr>
              <a:t>, vol. 49, no. 49, June 2016, pp. 105–114, www.sciencedirect.com/science/article/pii/S014019711600049X, https://doi.org/10.1016/j.adolescence.2016.03.009.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270416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0BFD94-A351-CC7B-DB7A-61E7F2240C3A}"/>
              </a:ext>
            </a:extLst>
          </p:cNvPr>
          <p:cNvSpPr txBox="1"/>
          <p:nvPr/>
        </p:nvSpPr>
        <p:spPr>
          <a:xfrm>
            <a:off x="0" y="209576"/>
            <a:ext cx="12096206" cy="360098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sng"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 Continued</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Pearson, Mark, et al. “Preventing Unintentional Injuries to Children under 15 Years in the Outdoors: A Systematic Review of the Effectiveness of Educational Programs.”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Injury Prevention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vol. 18, no. 2, 2 Sept. 2011, pp. 113–123, injuryprevention.bmj.com/content/18/2/113.short, https://doi.org/10.1136/injuryprev-2011-040043.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Stankov, Lazar, and John D. Crawford. “Self-Confidence and Performance on Tests of Cognitive Abilities.”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Intelligence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vol. 25, no. 2, Jan. 1997, pp. 93–109, www.sciencedirect.com/science/article/pii/S0160289697900477, https://doi.org/10.1016/s0160-2896(97)90047-7. 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Stephenson, Alison. “Opening up the Outdoors: Exploring the Relationship between the Indoor and Outdoor Environments of a Centre.”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Early Childhood Education Research Journal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vol. 10, no. 1, Jan. 2002, pp. 10, 29–38, https://doi.org/10.1080/13502930285208821.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Stock, Sarah, et al. “Longitudinal Associations between Going Outdoors and Mental Health and Wellbeing during a COVID-19 Lockdown in the UK.”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Scientific Reports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vol. 12, no. 1, 22 June 2022, https://doi.org/10.1038/s41598-022-15004-0.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T.S, Saranya, and Hashim P. “Changing Lifestyle for Framing Life: Building Resilience through Atomic Habits.”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Ssrn.com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 June 2025, papers.ssrn.com/sol3/</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papers.cfm?abstract_id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=5287456.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Accessed 15 May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Watson, Mary Katherine, et al. “Using Kolb’s Learning Cycle to Improve Student Sustainability Knowledge.”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Sustainability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vol. 11, no. 17, 24 Aug. 2021, www.mdpi.com/2071-1050/11/17/4602. Accessed 14 May 2026.</a:t>
            </a:r>
          </a:p>
        </p:txBody>
      </p:sp>
    </p:spTree>
    <p:extLst>
      <p:ext uri="{BB962C8B-B14F-4D97-AF65-F5344CB8AC3E}">
        <p14:creationId xmlns:p14="http://schemas.microsoft.com/office/powerpoint/2010/main" val="527126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99CA4C-BF29-70C7-5F73-FD4F1E6D5424}"/>
              </a:ext>
            </a:extLst>
          </p:cNvPr>
          <p:cNvSpPr txBox="1"/>
          <p:nvPr/>
        </p:nvSpPr>
        <p:spPr>
          <a:xfrm>
            <a:off x="310896" y="649224"/>
            <a:ext cx="11146536" cy="1200329"/>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AI Acknowledgement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acknowledge the use of My Bib (</a:t>
            </a:r>
            <a:r>
              <a:rPr lang="en-GB" sz="1200" dirty="0">
                <a:latin typeface="Arial" panose="020B0604020202020204" pitchFamily="34" charset="0"/>
                <a:cs typeface="Arial" panose="020B0604020202020204" pitchFamily="34" charset="0"/>
                <a:hlinkClick r:id="rId2"/>
              </a:rPr>
              <a:t>https://www.bing.com/ck/a?!&amp;&amp;p=ddf055371bc6edc7fe3d980cfcbc922d41b35da5fd20cf5680b9b8b3a3af82c8JmltdHM9MTc3ODgwMzIwMA&amp;ptn=3&amp;ver=2&amp;hsh=4&amp;fclid=0813ebd1-51fd-685e-3bff-fdb6501d6937&amp;psq=my+bib&amp;u=a1aHR0cHM6Ly93d3cubXliaWIuY29tLw</a:t>
            </a:r>
            <a:r>
              <a:rPr lang="en-GB" sz="1200" dirty="0">
                <a:latin typeface="Arial" panose="020B0604020202020204" pitchFamily="34" charset="0"/>
                <a:cs typeface="Arial" panose="020B0604020202020204" pitchFamily="34" charset="0"/>
              </a:rPr>
              <a:t>) on 13-15/05/2026 to organise my references in alphabetical order and create full references.</a:t>
            </a:r>
          </a:p>
        </p:txBody>
      </p:sp>
    </p:spTree>
    <p:extLst>
      <p:ext uri="{BB962C8B-B14F-4D97-AF65-F5344CB8AC3E}">
        <p14:creationId xmlns:p14="http://schemas.microsoft.com/office/powerpoint/2010/main" val="2049923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946</TotalTime>
  <Words>2244</Words>
  <Application>Microsoft Office PowerPoint</Application>
  <PresentationFormat>Widescreen</PresentationFormat>
  <Paragraphs>73</Paragraphs>
  <Slides>7</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Tom Lake</dc:creator>
  <cp:lastModifiedBy>Tom Lake</cp:lastModifiedBy>
  <cp:revision>2</cp:revision>
  <dcterms:created xsi:type="dcterms:W3CDTF">2026-05-14T20:45:11Z</dcterms:created>
  <dcterms:modified xsi:type="dcterms:W3CDTF">2026-05-15T12:44:39Z</dcterms:modified>
</cp:coreProperties>
</file>