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authors.xml" ContentType="application/vnd.ms-powerpoint.author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24" r:id="rId1"/>
  </p:sldMasterIdLst>
  <p:notesMasterIdLst>
    <p:notesMasterId r:id="rId17"/>
  </p:notesMasterIdLst>
  <p:sldIdLst>
    <p:sldId id="256" r:id="rId2"/>
    <p:sldId id="270" r:id="rId3"/>
    <p:sldId id="266" r:id="rId4"/>
    <p:sldId id="269" r:id="rId5"/>
    <p:sldId id="258" r:id="rId6"/>
    <p:sldId id="259" r:id="rId7"/>
    <p:sldId id="260" r:id="rId8"/>
    <p:sldId id="263" r:id="rId9"/>
    <p:sldId id="262" r:id="rId10"/>
    <p:sldId id="261" r:id="rId11"/>
    <p:sldId id="267" r:id="rId12"/>
    <p:sldId id="268" r:id="rId13"/>
    <p:sldId id="264" r:id="rId14"/>
    <p:sldId id="265" r:id="rId15"/>
    <p:sldId id="271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65C193D5-5650-88C8-0E91-5859FFF1DCEB}" name="Anna Bolek (2222499)" initials="A(" userId="S::2222499@student.uwtsd.ac.uk::696a7966-cc50-42a6-9781-39376d7f2291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F88C04A-4DBE-B6D0-9AEF-5A5F97504B5F}" v="65" dt="2022-10-27T20:20:53.148"/>
    <p1510:client id="{2B26A43E-01CC-9C62-53DF-592F0471C15C}" v="317" dt="2022-10-28T20:00:13.198"/>
    <p1510:client id="{3B6651AA-31F4-6072-6161-BF5C043E5CBF}" v="1237" dt="2022-10-21T19:56:53.508"/>
    <p1510:client id="{52CDF59F-66A0-FF87-B02E-329BD2C880EE}" v="13" dt="2022-10-28T06:54:52.213"/>
    <p1510:client id="{74BD1FEF-C259-BE5F-1830-CD13EA74C16C}" v="198" dt="2022-10-22T23:57:50.327"/>
    <p1510:client id="{95020A86-0FE5-FCDC-5DE6-C92198AE18AD}" v="2" dt="2022-10-27T20:29:19.940"/>
    <p1510:client id="{A52AA31D-9A63-8CF7-C188-C7710DA13B74}" v="1226" dt="2022-10-25T12:04:32.658"/>
    <p1510:client id="{AC357C9A-1A20-6891-61ED-7308178D57F9}" v="86" dt="2022-10-21T07:58:10.869"/>
    <p1510:client id="{C3843B63-69AC-488F-93A2-6DBEC230A46D}" v="42" dt="2022-10-19T11:34:35.729"/>
    <p1510:client id="{C5EE13F4-7E6B-8B61-915E-00AA6D467927}" v="22" dt="2022-10-20T14:35:18.121"/>
    <p1510:client id="{E7697FE7-C032-302B-1C9B-3551DAAFCC8B}" v="149" dt="2022-10-21T16:45:11.533"/>
    <p1510:client id="{EAEB1783-68C7-7BBB-9F6C-8C799A557115}" v="2" dt="2022-10-21T20:00:33.97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 snapToGrid="0">
      <p:cViewPr>
        <p:scale>
          <a:sx n="1" d="2"/>
          <a:sy n="1" d="2"/>
        </p:scale>
        <p:origin x="-1906" y="-773"/>
      </p:cViewPr>
      <p:guideLst>
        <p:guide orient="horz" pos="2160"/>
        <p:guide pos="384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8/10/relationships/authors" Target="authors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nagłówka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pl-PL"/>
          </a:p>
        </p:txBody>
      </p:sp>
      <p:sp>
        <p:nvSpPr>
          <p:cNvPr id="3" name="Symbol zastępczy daty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E7F43A2-3570-47EE-9CF2-E843FC133638}" type="datetimeFigureOut">
              <a:rPr/>
              <a:pPr/>
              <a:t>28.10.2022</a:t>
            </a:fld>
            <a:endParaRPr lang="pl-PL"/>
          </a:p>
        </p:txBody>
      </p:sp>
      <p:sp>
        <p:nvSpPr>
          <p:cNvPr id="4" name="Symbol zastępczy obrazu slajd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pl-PL"/>
          </a:p>
        </p:txBody>
      </p:sp>
      <p:sp>
        <p:nvSpPr>
          <p:cNvPr id="5" name="Symbol zastępczy notatek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6" name="Symbol zastępczy stopki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pl-PL"/>
          </a:p>
        </p:txBody>
      </p:sp>
      <p:sp>
        <p:nvSpPr>
          <p:cNvPr id="7" name="Symbol zastępczy numeru slajd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5216319-C055-4D73-AD6A-0CF1AF5ECA80}" type="slidenum">
              <a:rPr/>
              <a:pPr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xmlns="" val="26377507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4" name="Symbol zastępczy numeru slajd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5216319-C055-4D73-AD6A-0CF1AF5ECA80}" type="slidenum">
              <a:rPr/>
              <a:pPr/>
              <a:t>1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xmlns="" val="142375873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4" name="Symbol zastępczy numeru slajd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5216319-C055-4D73-AD6A-0CF1AF5ECA80}" type="slidenum">
              <a:rPr/>
              <a:pPr/>
              <a:t>3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xmlns="" val="64752532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4" name="Symbol zastępczy numeru slajd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5216319-C055-4D73-AD6A-0CF1AF5ECA80}" type="slidenum">
              <a:rPr/>
              <a:pPr/>
              <a:t>4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xmlns="" val="238370435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4" name="Symbol zastępczy numeru slajd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5216319-C055-4D73-AD6A-0CF1AF5ECA80}" type="slidenum">
              <a:rPr/>
              <a:pPr/>
              <a:t>5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xmlns="" val="73234717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4" name="Symbol zastępczy numeru slajd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5216319-C055-4D73-AD6A-0CF1AF5ECA80}" type="slidenum">
              <a:rPr/>
              <a:pPr/>
              <a:t>6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xmlns="" val="299899763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4" name="Symbol zastępczy numeru slajd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5216319-C055-4D73-AD6A-0CF1AF5ECA80}" type="slidenum">
              <a:rPr/>
              <a:pPr/>
              <a:t>7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xmlns="" val="57120840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4" name="Symbol zastępczy numeru slajd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5216319-C055-4D73-AD6A-0CF1AF5ECA80}" type="slidenum">
              <a:rPr/>
              <a:pPr/>
              <a:t>8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xmlns="" val="193200587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4" name="Symbol zastępczy numeru slajd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5216319-C055-4D73-AD6A-0CF1AF5ECA80}" type="slidenum">
              <a:rPr/>
              <a:pPr/>
              <a:t>9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xmlns="" val="272610312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4" name="Symbol zastępczy numeru slajd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5216319-C055-4D73-AD6A-0CF1AF5ECA80}" type="slidenum">
              <a:rPr/>
              <a:pPr/>
              <a:t>10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xmlns="" val="198584704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4" name="Symbol zastępczy numeru slajd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5216319-C055-4D73-AD6A-0CF1AF5ECA80}" type="slidenum">
              <a:rPr/>
              <a:pPr/>
              <a:t>11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xmlns="" val="64464352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4" name="Symbol zastępczy numeru slajd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5216319-C055-4D73-AD6A-0CF1AF5ECA80}" type="slidenum">
              <a:rPr/>
              <a:pPr/>
              <a:t>12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xmlns="" val="24232529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4" name="Symbol zastępczy numeru slajd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5216319-C055-4D73-AD6A-0CF1AF5ECA80}" type="slidenum">
              <a:rPr/>
              <a:pPr/>
              <a:t>13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xmlns="" val="231071508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4" name="Symbol zastępczy numeru slajd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5216319-C055-4D73-AD6A-0CF1AF5ECA80}" type="slidenum">
              <a:rPr/>
              <a:pPr/>
              <a:t>14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xmlns="" val="307886827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4" name="Symbol zastępczy numeru slajd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5216319-C055-4D73-AD6A-0CF1AF5ECA80}" type="slidenum">
              <a:rPr/>
              <a:pPr/>
              <a:t>15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xmlns="" val="37985677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AFC9EA1E-98C4-4A2E-AAC3-800E357DC9F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17904" y="1517904"/>
            <a:ext cx="9144000" cy="2798064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9A96B1FA-5AE6-4D57-B37B-4AA0216007F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17904" y="4572000"/>
            <a:ext cx="9144000" cy="1527048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xmlns="" id="{01F49B66-DBC3-45EE-A6E1-DE10A6C186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3F9AFA87-1417-4992-ABD9-27C3BC8CC883}" type="datetimeFigureOut">
              <a:rPr lang="en-US" smtClean="0"/>
              <a:pPr algn="r"/>
              <a:t>10/28/2022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xmlns="" id="{241085F0-1967-4B4F-9824-58E9F2E051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z="1000"/>
              <a:t>Anna Bolek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xmlns="" id="{40AEDEE5-31B5-4868-8C16-47FF43E276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pPr/>
              <a:t>‹#›</a:t>
            </a:fld>
            <a:endParaRPr lang="en-US" sz="1000"/>
          </a:p>
        </p:txBody>
      </p:sp>
    </p:spTree>
    <p:extLst>
      <p:ext uri="{BB962C8B-B14F-4D97-AF65-F5344CB8AC3E}">
        <p14:creationId xmlns:p14="http://schemas.microsoft.com/office/powerpoint/2010/main" xmlns="" val="431466363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24C5BB2-C09C-49B0-BAFA-DE1801CD3E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C3A47C21-944D-47FE-9519-A255188371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AC7CE36D-6B7B-4D5E-831E-34A4286D6E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pPr/>
              <a:t>10/28/2022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BA2AD668-6E19-425C-88F7-AF4220662C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Anna Bolek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36905C53-CF7C-4936-9E35-1BEBD68362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803241984"/>
      </p:ext>
    </p:extLst>
  </p:cSld>
  <p:clrMapOvr>
    <a:masterClrMapping/>
  </p:clrMapOvr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8146C78-A717-4E1F-A742-FD5AECA03B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4"/>
            <a:ext cx="91440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BDA1270D-CCAE-4437-A0C0-052D111DFC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17904" y="4572000"/>
            <a:ext cx="91440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CA9F006A-7EEE-4DB0-8F92-D34C0D46C3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pPr/>
              <a:t>10/28/2022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FDA3F2ED-2B0E-44A9-8603-286CA06345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Anna Bolek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FF4D801C-6B4E-40B6-9D6E-558192264D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746192299"/>
      </p:ext>
    </p:extLst>
  </p:cSld>
  <p:clrMapOvr>
    <a:masterClrMapping/>
  </p:clrMapOvr>
  <p:hf hd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DC446AA-9418-4C3E-901B-8E2806122E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E5997482-2CA6-4707-976E-6FD4B57BFE6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517904" y="2980944"/>
            <a:ext cx="4334256" cy="31181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AB909652-DD12-479C-B639-9452CBA8C0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36792" y="2980944"/>
            <a:ext cx="4334256" cy="31181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AD0EC7A6-AFB1-4989-A0B4-B422D5B2C6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pPr/>
              <a:t>10/28/2022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F8D2117C-B497-4647-A66B-1887750FB5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Anna Bolek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79E8C7AF-5092-416B-B61C-F41D3C573E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227002372"/>
      </p:ext>
    </p:extLst>
  </p:cSld>
  <p:clrMapOvr>
    <a:masterClrMapping/>
  </p:clrMapOvr>
  <p:hf hd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EE90CDE0-3FEB-42A0-8BCC-7DADE7D4A62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17905" y="2944368"/>
            <a:ext cx="4334256" cy="606026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3B778B8B-E9A3-44BE-85A6-3E316659A9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517904" y="3644987"/>
            <a:ext cx="4334256" cy="244964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xmlns="" id="{60BF1BCA-A435-4779-A6FE-15207141F51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36792" y="2944368"/>
            <a:ext cx="4334256" cy="606026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xmlns="" id="{249B1923-9749-49E3-88FA-75C326E6719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36792" y="3644987"/>
            <a:ext cx="4334256" cy="244964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xmlns="" id="{7F3A70F0-5AFA-4C5A-812B-220C6A38DB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pPr/>
              <a:t>10/28/2022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xmlns="" id="{576AF721-83FE-4B57-B910-C395D23FDE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Anna Bolek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xmlns="" id="{556A5893-52F1-44A1-AE8E-CF094DB41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xmlns="" id="{D9D22302-83E3-4E22-93DF-1E5D463B64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xmlns="" val="4292626508"/>
      </p:ext>
    </p:extLst>
  </p:cSld>
  <p:clrMapOvr>
    <a:masterClrMapping/>
  </p:clrMapOvr>
  <p:hf hd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FCED85A6-A4E6-4160-BE43-8146A98946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xmlns="" id="{EBA24A80-0792-4B3B-BB5A-8B2BD91095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pPr/>
              <a:t>10/28/2022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4526116E-7A6D-485F-9FA2-25F94D4F40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Anna Bolek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B309ADCC-C5F2-4D90-B153-93DF558582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918940766"/>
      </p:ext>
    </p:extLst>
  </p:cSld>
  <p:clrMapOvr>
    <a:masterClrMapping/>
  </p:clrMapOvr>
  <p:hf hd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B7862271-51F6-4122-9709-D279042F88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pPr/>
              <a:t>10/28/2022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452CFE08-03FE-487B-8963-9FAD3049CF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Anna Bolek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CA935A50-18AE-4CB1-BB10-1CBDD8A7C2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859095654"/>
      </p:ext>
    </p:extLst>
  </p:cSld>
  <p:clrMapOvr>
    <a:masterClrMapping/>
  </p:clrMapOvr>
  <p:hf hd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CE11F683-796D-458C-9B32-A385D604DB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4"/>
            <a:ext cx="3145536" cy="1792224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8FB1F0BD-641B-4148-BCB3-2704218C80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0952" y="1517904"/>
            <a:ext cx="5330952" cy="458114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1B28C843-B846-4456-9720-71B7D4FF40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17904" y="3483864"/>
            <a:ext cx="3145536" cy="2615184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EA3A3A03-31BD-4E7E-879A-A1C7184970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pPr/>
              <a:t>10/28/2022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4EA39078-7D38-4851-A363-B6BC179A50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Anna Bolek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4E1FF25E-A25D-47AA-94EB-580A74F01F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474224821"/>
      </p:ext>
    </p:extLst>
  </p:cSld>
  <p:clrMapOvr>
    <a:masterClrMapping/>
  </p:clrMapOvr>
  <p:hf hd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8EE83B4-9B31-4F73-9767-163636522F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4"/>
            <a:ext cx="3145536" cy="1792224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xmlns="" id="{BC7CFC30-8163-47A0-A97F-3F2C3A3BE73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49240" y="764032"/>
            <a:ext cx="6089904" cy="5330952"/>
          </a:xfrm>
          <a:solidFill>
            <a:schemeClr val="bg1">
              <a:lumMod val="9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0AF1B390-0C23-466E-987C-26420A5F098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17904" y="3483864"/>
            <a:ext cx="3145536" cy="2615184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CAC9CA7C-B9D0-4A72-8061-1E02AA15FE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pPr/>
              <a:t>10/28/2022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C53EFC84-C9FE-4BFA-9B4E-4516A13625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Anna Bolek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C801A469-3EFC-4F94-8482-378582E1C1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403275015"/>
      </p:ext>
    </p:extLst>
  </p:cSld>
  <p:clrMapOvr>
    <a:masterClrMapping/>
  </p:clrMapOvr>
  <p:hf hd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0ADF9454-6F74-46A8-B299-4AF451BFB9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66F55CA9-A0BD-4609-9307-BAF987B262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025E4293-851E-4FA2-BFF2-B646A42369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pPr/>
              <a:t>10/28/2022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59A907F5-F26D-4A91-8D70-AB54F8B43D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Anna Bolek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778ACBD8-D942-449E-A2B8-358CD1365C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135180776"/>
      </p:ext>
    </p:extLst>
  </p:cSld>
  <p:clrMapOvr>
    <a:masterClrMapping/>
  </p:clrMapOvr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xmlns="" id="{9DA50897-0C2E-420B-9A38-A8D5C1D7278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450317" y="1517904"/>
            <a:ext cx="2220731" cy="4546786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6EDB2173-32A5-4677-A08F-DAB8FD430D1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517904" y="1517904"/>
            <a:ext cx="6562553" cy="454678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33DB124D-B801-4A6A-9DAF-EBC1B98FE4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pPr/>
              <a:t>10/28/2022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A8DAF8DF-2544-45A5-B62B-BB7948FCCA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Anna Bolek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04AC232D-131E-4BE6-8E2E-BAF5A30846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744177610"/>
      </p:ext>
    </p:extLst>
  </p:cSld>
  <p:clrMapOvr>
    <a:masterClrMapping/>
  </p:clrMapOvr>
  <p:hf hd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xmlns="" id="{FFB1D84C-7934-4E5B-B6E4-A1D6EC2995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4"/>
            <a:ext cx="9144000" cy="134416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5F6A990F-40AC-447A-964A-840C94A647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17904" y="2971800"/>
            <a:ext cx="9144000" cy="31272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07D832A1-FFBA-48B6-B2D0-E5414F12838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805672" y="6400800"/>
            <a:ext cx="18653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pPr algn="r"/>
            <a:fld id="{3F9AFA87-1417-4992-ABD9-27C3BC8CC883}" type="datetimeFigureOut">
              <a:rPr lang="en-US" smtClean="0"/>
              <a:pPr algn="r"/>
              <a:t>10/28/2022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0F933EC1-4EE2-4453-841C-CFDFE708948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58952" y="6400800"/>
            <a:ext cx="60990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r>
              <a:rPr lang="en-US" sz="1000"/>
              <a:t>Anna Bolek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C3CEBA78-E732-44EF-BA0B-FC42F793131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99648" y="6400800"/>
            <a:ext cx="5303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>
                <a:solidFill>
                  <a:schemeClr val="tx1"/>
                </a:solidFill>
              </a:defRPr>
            </a:lvl1pPr>
          </a:lstStyle>
          <a:p>
            <a:fld id="{CB1E4CB7-CB13-4810-BF18-BE31AFC64F93}" type="slidenum">
              <a:rPr lang="en-US" smtClean="0"/>
              <a:pPr/>
              <a:t>‹#›</a:t>
            </a:fld>
            <a:endParaRPr lang="en-US" sz="100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xmlns="" id="{49306479-8C4D-4E4A-A330-DFC80A8A01BE}"/>
              </a:ext>
            </a:extLst>
          </p:cNvPr>
          <p:cNvSpPr/>
          <p:nvPr/>
        </p:nvSpPr>
        <p:spPr>
          <a:xfrm>
            <a:off x="0" y="0"/>
            <a:ext cx="12192000" cy="6105524"/>
          </a:xfrm>
          <a:custGeom>
            <a:avLst/>
            <a:gdLst>
              <a:gd name="connsiteX0" fmla="*/ 0 w 12192000"/>
              <a:gd name="connsiteY0" fmla="*/ 0 h 6105524"/>
              <a:gd name="connsiteX1" fmla="*/ 12192000 w 12192000"/>
              <a:gd name="connsiteY1" fmla="*/ 0 h 6105524"/>
              <a:gd name="connsiteX2" fmla="*/ 12192000 w 12192000"/>
              <a:gd name="connsiteY2" fmla="*/ 6105524 h 6105524"/>
              <a:gd name="connsiteX3" fmla="*/ 11435080 w 12192000"/>
              <a:gd name="connsiteY3" fmla="*/ 6105524 h 6105524"/>
              <a:gd name="connsiteX4" fmla="*/ 11435080 w 12192000"/>
              <a:gd name="connsiteY4" fmla="*/ 771523 h 6105524"/>
              <a:gd name="connsiteX5" fmla="*/ 767080 w 12192000"/>
              <a:gd name="connsiteY5" fmla="*/ 771523 h 6105524"/>
              <a:gd name="connsiteX6" fmla="*/ 767080 w 12192000"/>
              <a:gd name="connsiteY6" fmla="*/ 6105524 h 6105524"/>
              <a:gd name="connsiteX7" fmla="*/ 0 w 12192000"/>
              <a:gd name="connsiteY7" fmla="*/ 6105524 h 61055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105524">
                <a:moveTo>
                  <a:pt x="0" y="0"/>
                </a:moveTo>
                <a:lnTo>
                  <a:pt x="12192000" y="0"/>
                </a:lnTo>
                <a:lnTo>
                  <a:pt x="12192000" y="6105524"/>
                </a:lnTo>
                <a:lnTo>
                  <a:pt x="11435080" y="6105524"/>
                </a:lnTo>
                <a:lnTo>
                  <a:pt x="11435080" y="771523"/>
                </a:lnTo>
                <a:lnTo>
                  <a:pt x="767080" y="771523"/>
                </a:lnTo>
                <a:lnTo>
                  <a:pt x="767080" y="6105524"/>
                </a:lnTo>
                <a:lnTo>
                  <a:pt x="0" y="6105524"/>
                </a:lnTo>
                <a:close/>
              </a:path>
            </a:pathLst>
          </a:cu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4562754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</p:sldLayoutIdLst>
  <p:hf hdr="0" dt="0"/>
  <p:txStyles>
    <p:titleStyle>
      <a:lvl1pPr algn="l" defTabSz="914400" rtl="0" eaLnBrk="1" latinLnBrk="0" hangingPunct="1">
        <a:lnSpc>
          <a:spcPct val="95000"/>
        </a:lnSpc>
        <a:spcBef>
          <a:spcPct val="0"/>
        </a:spcBef>
        <a:buNone/>
        <a:defRPr sz="42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65760" indent="-365760" algn="l" defTabSz="914400" rtl="0" eaLnBrk="1" latinLnBrk="0" hangingPunct="1">
        <a:lnSpc>
          <a:spcPct val="105000"/>
        </a:lnSpc>
        <a:spcBef>
          <a:spcPts val="900"/>
        </a:spcBef>
        <a:buClr>
          <a:schemeClr val="accent5"/>
        </a:buClr>
        <a:buFont typeface="Avenir Next LT Pro" panose="020B0504020202020204" pitchFamily="34" charset="0"/>
        <a:buChar char="+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365760" indent="0" algn="l" defTabSz="914400" rtl="0" eaLnBrk="1" latinLnBrk="0" hangingPunct="1">
        <a:lnSpc>
          <a:spcPct val="105000"/>
        </a:lnSpc>
        <a:spcBef>
          <a:spcPts val="900"/>
        </a:spcBef>
        <a:buFont typeface="Arial" panose="020B0604020202020204" pitchFamily="34" charset="0"/>
        <a:buNone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640080" indent="-274320" algn="l" defTabSz="914400" rtl="0" eaLnBrk="1" latinLnBrk="0" hangingPunct="1">
        <a:lnSpc>
          <a:spcPct val="105000"/>
        </a:lnSpc>
        <a:spcBef>
          <a:spcPts val="600"/>
        </a:spcBef>
        <a:buClr>
          <a:schemeClr val="accent5"/>
        </a:buClr>
        <a:buFont typeface="Avenir Next LT Pro" panose="020B0504020202020204" pitchFamily="34" charset="0"/>
        <a:buChar char="+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640080" indent="0" algn="l" defTabSz="914400" rtl="0" eaLnBrk="1" latinLnBrk="0" hangingPunct="1">
        <a:lnSpc>
          <a:spcPct val="105000"/>
        </a:lnSpc>
        <a:spcBef>
          <a:spcPts val="600"/>
        </a:spcBef>
        <a:buFontTx/>
        <a:buNone/>
        <a:defRPr sz="1800" i="1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886968" indent="-274320" algn="l" defTabSz="914400" rtl="0" eaLnBrk="1" latinLnBrk="0" hangingPunct="1">
        <a:lnSpc>
          <a:spcPct val="105000"/>
        </a:lnSpc>
        <a:spcBef>
          <a:spcPts val="600"/>
        </a:spcBef>
        <a:buClr>
          <a:schemeClr val="accent5"/>
        </a:buClr>
        <a:buFont typeface="Avenir Next LT Pro" panose="020B0504020202020204" pitchFamily="34" charset="0"/>
        <a:buChar char="+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s://psycnet.apa.org/record/2013-31242-003?doi=1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5" name="Rectangle 49">
            <a:extLst>
              <a:ext uri="{FF2B5EF4-FFF2-40B4-BE49-F238E27FC236}">
                <a16:creationId xmlns:a16="http://schemas.microsoft.com/office/drawing/2014/main" xmlns="" id="{9B45BA4C-9B54-4496-821F-9E0985CA984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Rectangle 51">
            <a:extLst>
              <a:ext uri="{FF2B5EF4-FFF2-40B4-BE49-F238E27FC236}">
                <a16:creationId xmlns:a16="http://schemas.microsoft.com/office/drawing/2014/main" xmlns="" id="{85E1BB9D-FAFF-4C3E-9E44-13F8FBABCD6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xmlns="" id="{47C897C6-901F-410E-B2AC-162ED94B010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762000" y="762000"/>
            <a:ext cx="10668000" cy="5334000"/>
          </a:xfrm>
          <a:prstGeom prst="rect">
            <a:avLst/>
          </a:prstGeom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17903" y="1136904"/>
            <a:ext cx="4680595" cy="2118765"/>
          </a:xfrm>
        </p:spPr>
        <p:txBody>
          <a:bodyPr anchor="ctr">
            <a:normAutofit/>
          </a:bodyPr>
          <a:lstStyle/>
          <a:p>
            <a:pPr algn="l"/>
            <a:r>
              <a:rPr lang="en-US">
                <a:latin typeface="Arial Nova"/>
                <a:cs typeface="Calibri Light"/>
              </a:rPr>
              <a:t>ANNA BOLEK</a:t>
            </a:r>
            <a:endParaRPr lang="en-US">
              <a:latin typeface="Arial Nova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17903" y="4479368"/>
            <a:ext cx="4680595" cy="1215137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95000"/>
              </a:lnSpc>
            </a:pPr>
            <a:endParaRPr lang="en-US" sz="2000" dirty="0">
              <a:latin typeface="Arial Nova"/>
            </a:endParaRPr>
          </a:p>
        </p:txBody>
      </p:sp>
      <p:pic>
        <p:nvPicPr>
          <p:cNvPr id="45" name="Picture 3">
            <a:extLst>
              <a:ext uri="{FF2B5EF4-FFF2-40B4-BE49-F238E27FC236}">
                <a16:creationId xmlns:a16="http://schemas.microsoft.com/office/drawing/2014/main" xmlns="" id="{B63F87CA-429F-3642-4FBC-267D4F9122E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7426" r="24725" b="2"/>
          <a:stretch/>
        </p:blipFill>
        <p:spPr>
          <a:xfrm>
            <a:off x="6807200" y="762000"/>
            <a:ext cx="4622800" cy="5334000"/>
          </a:xfrm>
          <a:prstGeom prst="rect">
            <a:avLst/>
          </a:prstGeom>
        </p:spPr>
      </p:pic>
      <p:pic>
        <p:nvPicPr>
          <p:cNvPr id="4" name="Obraz 4" descr="Obraz zawierający tekst&#10;&#10;Opis wygenerowany automatycznie">
            <a:extLst>
              <a:ext uri="{FF2B5EF4-FFF2-40B4-BE49-F238E27FC236}">
                <a16:creationId xmlns:a16="http://schemas.microsoft.com/office/drawing/2014/main" xmlns="" id="{9D217388-2E20-A8F7-9C1D-392EADD9695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6295" y="2255520"/>
            <a:ext cx="3783330" cy="26746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xmlns="" id="{84136905-015B-4510-B514-027CBA846BD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ytuł 1">
            <a:extLst>
              <a:ext uri="{FF2B5EF4-FFF2-40B4-BE49-F238E27FC236}">
                <a16:creationId xmlns:a16="http://schemas.microsoft.com/office/drawing/2014/main" xmlns="" id="{2F74925E-DAFF-E50C-9838-5C5D7B4575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630163"/>
            <a:ext cx="4739101" cy="815849"/>
          </a:xfrm>
        </p:spPr>
        <p:txBody>
          <a:bodyPr>
            <a:normAutofit fontScale="90000"/>
          </a:bodyPr>
          <a:lstStyle/>
          <a:p>
            <a:r>
              <a:rPr lang="pl-PL" sz="2800" dirty="0">
                <a:solidFill>
                  <a:srgbClr val="002060"/>
                </a:solidFill>
                <a:latin typeface="Arial Nova"/>
                <a:hlinkClick r:id="rId2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David L. Rosenhan (1929–2012).</a:t>
            </a:r>
            <a:endParaRPr lang="pl-PL" sz="2800">
              <a:solidFill>
                <a:srgbClr val="002060"/>
              </a:solidFill>
              <a:latin typeface="Arial Nova"/>
            </a:endParaRPr>
          </a:p>
          <a:p>
            <a:endParaRPr lang="pl-PL" dirty="0">
              <a:cs typeface="Aharoni"/>
            </a:endParaRP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xmlns="" id="{3E074F18-2CA9-F523-FAE0-DE181196DE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1445711"/>
            <a:ext cx="3880511" cy="5072564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Font typeface="Wingdings" panose="020B0504020202020204" pitchFamily="34" charset="0"/>
              <a:buChar char="§"/>
            </a:pPr>
            <a:r>
              <a:rPr lang="en-US" sz="1600" dirty="0">
                <a:latin typeface="Arial Nova"/>
                <a:ea typeface="+mn-lt"/>
                <a:cs typeface="+mn-lt"/>
              </a:rPr>
              <a:t>Born in Jersey City, New Jersey, in1929.</a:t>
            </a:r>
            <a:endParaRPr lang="pl-PL" sz="1600" dirty="0">
              <a:latin typeface="Arial Nova"/>
              <a:ea typeface="+mn-lt"/>
              <a:cs typeface="+mn-lt"/>
            </a:endParaRPr>
          </a:p>
          <a:p>
            <a:pPr>
              <a:buFont typeface="Wingdings" panose="020B0504020202020204" pitchFamily="34" charset="0"/>
              <a:buChar char="§"/>
            </a:pPr>
            <a:r>
              <a:rPr lang="en-US" sz="1600" dirty="0">
                <a:latin typeface="Arial Nova"/>
                <a:ea typeface="+mn-lt"/>
                <a:cs typeface="+mn-lt"/>
              </a:rPr>
              <a:t>A bachelor’s degree in mathematics (1951) from Yeshiva College. </a:t>
            </a:r>
          </a:p>
          <a:p>
            <a:pPr>
              <a:buFont typeface="Wingdings" panose="020B0504020202020204" pitchFamily="34" charset="0"/>
              <a:buChar char="§"/>
            </a:pPr>
            <a:r>
              <a:rPr lang="en-US" sz="1600" dirty="0">
                <a:latin typeface="Arial Nova"/>
                <a:ea typeface="+mn-lt"/>
                <a:cs typeface="+mn-lt"/>
              </a:rPr>
              <a:t> Master’s degree in economics (1953).</a:t>
            </a:r>
          </a:p>
          <a:p>
            <a:pPr>
              <a:buFont typeface="Wingdings" panose="020B0504020202020204" pitchFamily="34" charset="0"/>
              <a:buChar char="§"/>
            </a:pPr>
            <a:r>
              <a:rPr lang="en-US" sz="1600" dirty="0">
                <a:latin typeface="Arial Nova"/>
                <a:ea typeface="+mn-lt"/>
                <a:cs typeface="+mn-lt"/>
              </a:rPr>
              <a:t> Doctorate in psychology (1958) from Columbia University. </a:t>
            </a:r>
          </a:p>
          <a:p>
            <a:pPr>
              <a:buFont typeface="Wingdings" panose="020B0504020202020204" pitchFamily="34" charset="0"/>
              <a:buChar char="§"/>
            </a:pPr>
            <a:r>
              <a:rPr lang="en-US" sz="1600" dirty="0">
                <a:latin typeface="Arial Nova"/>
                <a:ea typeface="+mn-lt"/>
                <a:cs typeface="+mn-lt"/>
              </a:rPr>
              <a:t>A professor of law and of psychology at Stanford University from 1971 until his retirement in 1998.</a:t>
            </a:r>
          </a:p>
          <a:p>
            <a:pPr marL="0" indent="0">
              <a:buNone/>
            </a:pPr>
            <a:r>
              <a:rPr lang="en-US" sz="1600" dirty="0">
                <a:latin typeface="Arial Nova"/>
                <a:ea typeface="+mn-lt"/>
                <a:cs typeface="+mn-lt"/>
              </a:rPr>
              <a:t>Rosenhan was a pioneer in applying psychological methods to the practice of law.</a:t>
            </a:r>
          </a:p>
          <a:p>
            <a:pPr marL="0" indent="0">
              <a:buNone/>
            </a:pPr>
            <a:r>
              <a:rPr lang="en-US" sz="1600" dirty="0">
                <a:latin typeface="Arial Nova"/>
              </a:rPr>
              <a:t>He published more than 80 articles and books.</a:t>
            </a:r>
          </a:p>
          <a:p>
            <a:pPr marL="0" indent="0">
              <a:buNone/>
            </a:pPr>
            <a:endParaRPr lang="en-US" sz="1600" dirty="0">
              <a:latin typeface="Arial Nova"/>
            </a:endParaRPr>
          </a:p>
          <a:p>
            <a:pPr marL="0" indent="0">
              <a:buNone/>
            </a:pPr>
            <a:endParaRPr lang="en-US" sz="1600" dirty="0">
              <a:latin typeface="Arial Nova"/>
            </a:endParaRPr>
          </a:p>
        </p:txBody>
      </p:sp>
      <p:sp>
        <p:nvSpPr>
          <p:cNvPr id="4" name="Symbol zastępczy stopki 3">
            <a:extLst>
              <a:ext uri="{FF2B5EF4-FFF2-40B4-BE49-F238E27FC236}">
                <a16:creationId xmlns:a16="http://schemas.microsoft.com/office/drawing/2014/main" xmlns="" id="{A281B24B-6EE1-F1AD-76EE-DBE5C1ADFF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62000" y="6400800"/>
            <a:ext cx="4162612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Anna Bolek</a:t>
            </a:r>
          </a:p>
        </p:txBody>
      </p:sp>
      <p:pic>
        <p:nvPicPr>
          <p:cNvPr id="6" name="Obraz 6" descr="Obraz zawierający osoba, okulary, wewnątrz, noszenie&#10;&#10;Opis wygenerowany automatycznie">
            <a:extLst>
              <a:ext uri="{FF2B5EF4-FFF2-40B4-BE49-F238E27FC236}">
                <a16:creationId xmlns:a16="http://schemas.microsoft.com/office/drawing/2014/main" xmlns="" id="{60734FF0-53CE-77DE-ECBB-1AFAF7E831C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636" r="27270" b="-1"/>
          <a:stretch/>
        </p:blipFill>
        <p:spPr>
          <a:xfrm>
            <a:off x="5951981" y="1545709"/>
            <a:ext cx="4400154" cy="4144018"/>
          </a:xfrm>
          <a:prstGeom prst="rect">
            <a:avLst/>
          </a:prstGeom>
        </p:spPr>
      </p:pic>
      <p:sp>
        <p:nvSpPr>
          <p:cNvPr id="5" name="Symbol zastępczy numeru slajdu 4">
            <a:extLst>
              <a:ext uri="{FF2B5EF4-FFF2-40B4-BE49-F238E27FC236}">
                <a16:creationId xmlns:a16="http://schemas.microsoft.com/office/drawing/2014/main" xmlns="" id="{A3591576-3CB6-E11C-17C5-33EF5E529D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99648" y="6400800"/>
            <a:ext cx="530352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CB1E4CB7-CB13-4810-BF18-BE31AFC64F93}" type="slidenum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2</a:t>
            </a:fld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272673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xmlns="" id="{55F69788-7178-8A9A-233C-03C88FC61E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 err="1">
                <a:cs typeface="Aharoni"/>
              </a:rPr>
              <a:t>Two</a:t>
            </a:r>
            <a:r>
              <a:rPr lang="pl-PL">
                <a:cs typeface="Aharoni"/>
              </a:rPr>
              <a:t> </a:t>
            </a:r>
            <a:r>
              <a:rPr lang="pl-PL" err="1">
                <a:cs typeface="Aharoni"/>
              </a:rPr>
              <a:t>parts</a:t>
            </a:r>
            <a:r>
              <a:rPr lang="pl-PL">
                <a:cs typeface="Aharoni"/>
              </a:rPr>
              <a:t> of  the </a:t>
            </a:r>
            <a:r>
              <a:rPr lang="pl-PL" err="1">
                <a:cs typeface="Aharoni"/>
              </a:rPr>
              <a:t>experiment</a:t>
            </a:r>
            <a:endParaRPr lang="pl-PL" err="1"/>
          </a:p>
        </p:txBody>
      </p:sp>
      <p:sp>
        <p:nvSpPr>
          <p:cNvPr id="3" name="Symbol zastępczy zawartości 2">
            <a:extLst>
              <a:ext uri="{FF2B5EF4-FFF2-40B4-BE49-F238E27FC236}">
                <a16:creationId xmlns:a16="http://schemas.microsoft.com/office/drawing/2014/main" xmlns="" id="{AB513A9F-94F6-A40E-104F-3BEEE3BEA1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7904" y="2129590"/>
            <a:ext cx="9144000" cy="396945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pl-PL"/>
          </a:p>
          <a:p>
            <a:pPr marL="514350" indent="-514350">
              <a:buAutoNum type="arabicPeriod"/>
            </a:pPr>
            <a:r>
              <a:rPr lang="pl-PL" dirty="0" err="1"/>
              <a:t>Rosenhan's</a:t>
            </a:r>
            <a:r>
              <a:rPr lang="pl-PL" dirty="0"/>
              <a:t> </a:t>
            </a:r>
            <a:r>
              <a:rPr lang="pl-PL" dirty="0" err="1"/>
              <a:t>assistant</a:t>
            </a:r>
            <a:r>
              <a:rPr lang="pl-PL" dirty="0"/>
              <a:t>  </a:t>
            </a:r>
            <a:r>
              <a:rPr lang="pl-PL" dirty="0" err="1"/>
              <a:t>stimulated</a:t>
            </a:r>
            <a:r>
              <a:rPr lang="pl-PL" dirty="0"/>
              <a:t>  </a:t>
            </a:r>
            <a:r>
              <a:rPr lang="pl-PL" dirty="0" err="1"/>
              <a:t>mental</a:t>
            </a:r>
            <a:r>
              <a:rPr lang="pl-PL" dirty="0"/>
              <a:t> </a:t>
            </a:r>
            <a:r>
              <a:rPr lang="pl-PL" dirty="0" err="1"/>
              <a:t>illnesses</a:t>
            </a:r>
            <a:r>
              <a:rPr lang="pl-PL" dirty="0"/>
              <a:t> to  </a:t>
            </a:r>
            <a:r>
              <a:rPr lang="pl-PL" dirty="0" err="1"/>
              <a:t>get</a:t>
            </a:r>
            <a:r>
              <a:rPr lang="pl-PL" dirty="0"/>
              <a:t> </a:t>
            </a:r>
            <a:r>
              <a:rPr lang="pl-PL" dirty="0" err="1"/>
              <a:t>into</a:t>
            </a:r>
            <a:r>
              <a:rPr lang="pl-PL" dirty="0"/>
              <a:t> the </a:t>
            </a:r>
            <a:r>
              <a:rPr lang="pl-PL" dirty="0" err="1"/>
              <a:t>hospitals</a:t>
            </a:r>
            <a:r>
              <a:rPr lang="pl-PL" dirty="0"/>
              <a:t> and </a:t>
            </a:r>
            <a:r>
              <a:rPr lang="pl-PL" dirty="0" err="1"/>
              <a:t>coverage</a:t>
            </a:r>
            <a:r>
              <a:rPr lang="pl-PL" dirty="0"/>
              <a:t> by </a:t>
            </a:r>
            <a:r>
              <a:rPr lang="pl-PL" dirty="0" err="1"/>
              <a:t>medical</a:t>
            </a:r>
            <a:r>
              <a:rPr lang="pl-PL" dirty="0"/>
              <a:t> </a:t>
            </a:r>
            <a:r>
              <a:rPr lang="pl-PL" dirty="0" err="1"/>
              <a:t>staff</a:t>
            </a:r>
            <a:r>
              <a:rPr lang="pl-PL" dirty="0"/>
              <a:t> </a:t>
            </a:r>
            <a:r>
              <a:rPr lang="pl-PL" dirty="0" err="1"/>
              <a:t>that</a:t>
            </a:r>
            <a:r>
              <a:rPr lang="pl-PL" dirty="0"/>
              <a:t> </a:t>
            </a:r>
            <a:r>
              <a:rPr lang="pl-PL" dirty="0" err="1"/>
              <a:t>admitted</a:t>
            </a:r>
            <a:r>
              <a:rPr lang="pl-PL" dirty="0"/>
              <a:t> </a:t>
            </a:r>
            <a:r>
              <a:rPr lang="pl-PL" dirty="0" err="1"/>
              <a:t>pattients</a:t>
            </a:r>
            <a:r>
              <a:rPr lang="pl-PL" dirty="0"/>
              <a:t> </a:t>
            </a:r>
            <a:r>
              <a:rPr lang="pl-PL" dirty="0" err="1"/>
              <a:t>are</a:t>
            </a:r>
            <a:r>
              <a:rPr lang="pl-PL" dirty="0"/>
              <a:t> </a:t>
            </a:r>
            <a:r>
              <a:rPr lang="pl-PL" dirty="0" err="1"/>
              <a:t>healthy</a:t>
            </a:r>
            <a:r>
              <a:rPr lang="pl-PL" dirty="0"/>
              <a:t>.</a:t>
            </a:r>
          </a:p>
          <a:p>
            <a:pPr marL="514350" indent="-514350">
              <a:buAutoNum type="arabicPeriod"/>
            </a:pPr>
            <a:r>
              <a:rPr lang="pl-PL" dirty="0" err="1">
                <a:ea typeface="+mn-lt"/>
                <a:cs typeface="+mn-lt"/>
              </a:rPr>
              <a:t>Search</a:t>
            </a:r>
            <a:r>
              <a:rPr lang="pl-PL" dirty="0">
                <a:ea typeface="+mn-lt"/>
                <a:cs typeface="+mn-lt"/>
              </a:rPr>
              <a:t> by the </a:t>
            </a:r>
            <a:r>
              <a:rPr lang="pl-PL" dirty="0" err="1">
                <a:ea typeface="+mn-lt"/>
                <a:cs typeface="+mn-lt"/>
              </a:rPr>
              <a:t>medical</a:t>
            </a:r>
            <a:r>
              <a:rPr lang="pl-PL" dirty="0">
                <a:ea typeface="+mn-lt"/>
                <a:cs typeface="+mn-lt"/>
              </a:rPr>
              <a:t> </a:t>
            </a:r>
            <a:r>
              <a:rPr lang="pl-PL" dirty="0" err="1">
                <a:ea typeface="+mn-lt"/>
                <a:cs typeface="+mn-lt"/>
              </a:rPr>
              <a:t>staff</a:t>
            </a:r>
            <a:r>
              <a:rPr lang="pl-PL" dirty="0">
                <a:ea typeface="+mn-lt"/>
                <a:cs typeface="+mn-lt"/>
              </a:rPr>
              <a:t> for </a:t>
            </a:r>
            <a:r>
              <a:rPr lang="pl-PL" dirty="0" err="1">
                <a:ea typeface="+mn-lt"/>
                <a:cs typeface="+mn-lt"/>
              </a:rPr>
              <a:t>false</a:t>
            </a:r>
            <a:r>
              <a:rPr lang="pl-PL" dirty="0">
                <a:ea typeface="+mn-lt"/>
                <a:cs typeface="+mn-lt"/>
              </a:rPr>
              <a:t> </a:t>
            </a:r>
            <a:r>
              <a:rPr lang="pl-PL" dirty="0" err="1">
                <a:ea typeface="+mn-lt"/>
                <a:cs typeface="+mn-lt"/>
              </a:rPr>
              <a:t>patients</a:t>
            </a:r>
            <a:r>
              <a:rPr lang="pl-PL" dirty="0">
                <a:ea typeface="+mn-lt"/>
                <a:cs typeface="+mn-lt"/>
              </a:rPr>
              <a:t> to be </a:t>
            </a:r>
            <a:r>
              <a:rPr lang="pl-PL" dirty="0" err="1">
                <a:ea typeface="+mn-lt"/>
                <a:cs typeface="+mn-lt"/>
              </a:rPr>
              <a:t>sent</a:t>
            </a:r>
            <a:r>
              <a:rPr lang="pl-PL" dirty="0">
                <a:ea typeface="+mn-lt"/>
                <a:cs typeface="+mn-lt"/>
              </a:rPr>
              <a:t> to the </a:t>
            </a:r>
            <a:r>
              <a:rPr lang="pl-PL" dirty="0" err="1">
                <a:ea typeface="+mn-lt"/>
                <a:cs typeface="+mn-lt"/>
              </a:rPr>
              <a:t>hospital</a:t>
            </a:r>
            <a:r>
              <a:rPr lang="pl-PL" dirty="0">
                <a:ea typeface="+mn-lt"/>
                <a:cs typeface="+mn-lt"/>
              </a:rPr>
              <a:t> by </a:t>
            </a:r>
            <a:r>
              <a:rPr lang="pl-PL" dirty="0" err="1">
                <a:ea typeface="+mn-lt"/>
                <a:cs typeface="+mn-lt"/>
              </a:rPr>
              <a:t>Rosenhan</a:t>
            </a:r>
            <a:r>
              <a:rPr lang="pl-PL" dirty="0">
                <a:ea typeface="+mn-lt"/>
                <a:cs typeface="+mn-lt"/>
              </a:rPr>
              <a:t>.</a:t>
            </a:r>
          </a:p>
          <a:p>
            <a:endParaRPr lang="pl-PL">
              <a:ea typeface="+mn-lt"/>
              <a:cs typeface="+mn-lt"/>
            </a:endParaRPr>
          </a:p>
          <a:p>
            <a:pPr marL="514350" indent="-514350">
              <a:buAutoNum type="arabicPeriod"/>
            </a:pPr>
            <a:endParaRPr lang="pl-PL"/>
          </a:p>
          <a:p>
            <a:pPr marL="514350" indent="-514350">
              <a:buAutoNum type="arabicPeriod"/>
            </a:pPr>
            <a:endParaRPr lang="pl-PL"/>
          </a:p>
        </p:txBody>
      </p:sp>
      <p:sp>
        <p:nvSpPr>
          <p:cNvPr id="4" name="Symbol zastępczy stopki 3">
            <a:extLst>
              <a:ext uri="{FF2B5EF4-FFF2-40B4-BE49-F238E27FC236}">
                <a16:creationId xmlns:a16="http://schemas.microsoft.com/office/drawing/2014/main" xmlns="" id="{41FA551F-D3E4-640E-FCDE-C1DD933315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Anna Bolek</a:t>
            </a:r>
          </a:p>
        </p:txBody>
      </p:sp>
      <p:sp>
        <p:nvSpPr>
          <p:cNvPr id="5" name="Symbol zastępczy numeru slajdu 4">
            <a:extLst>
              <a:ext uri="{FF2B5EF4-FFF2-40B4-BE49-F238E27FC236}">
                <a16:creationId xmlns:a16="http://schemas.microsoft.com/office/drawing/2014/main" xmlns="" id="{33BC47F2-69D8-7109-2220-AD948AD8C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988723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xmlns="" id="{84136905-015B-4510-B514-027CBA846BD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xmlns="" id="{36CD0F97-2E5B-4E84-8544-EB24DED1044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099048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5" name="Freeform: Shape 14">
            <a:extLst>
              <a:ext uri="{FF2B5EF4-FFF2-40B4-BE49-F238E27FC236}">
                <a16:creationId xmlns:a16="http://schemas.microsoft.com/office/drawing/2014/main" xmlns="" id="{18E670AF-873F-44DB-9862-796E652EECD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-1"/>
            <a:ext cx="11430001" cy="6175613"/>
          </a:xfrm>
          <a:custGeom>
            <a:avLst/>
            <a:gdLst>
              <a:gd name="connsiteX0" fmla="*/ 0 w 11430001"/>
              <a:gd name="connsiteY0" fmla="*/ 0 h 6175613"/>
              <a:gd name="connsiteX1" fmla="*/ 5638031 w 11430001"/>
              <a:gd name="connsiteY1" fmla="*/ 0 h 6175613"/>
              <a:gd name="connsiteX2" fmla="*/ 5638031 w 11430001"/>
              <a:gd name="connsiteY2" fmla="*/ 758954 h 6175613"/>
              <a:gd name="connsiteX3" fmla="*/ 11430001 w 11430001"/>
              <a:gd name="connsiteY3" fmla="*/ 758954 h 6175613"/>
              <a:gd name="connsiteX4" fmla="*/ 11430001 w 11430001"/>
              <a:gd name="connsiteY4" fmla="*/ 6175613 h 6175613"/>
              <a:gd name="connsiteX5" fmla="*/ 5638031 w 11430001"/>
              <a:gd name="connsiteY5" fmla="*/ 6175613 h 6175613"/>
              <a:gd name="connsiteX6" fmla="*/ 5240741 w 11430001"/>
              <a:gd name="connsiteY6" fmla="*/ 6175613 h 6175613"/>
              <a:gd name="connsiteX7" fmla="*/ 0 w 11430001"/>
              <a:gd name="connsiteY7" fmla="*/ 6175613 h 61756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430001" h="6175613">
                <a:moveTo>
                  <a:pt x="0" y="0"/>
                </a:moveTo>
                <a:lnTo>
                  <a:pt x="5638031" y="0"/>
                </a:lnTo>
                <a:lnTo>
                  <a:pt x="5638031" y="758954"/>
                </a:lnTo>
                <a:lnTo>
                  <a:pt x="11430001" y="758954"/>
                </a:lnTo>
                <a:lnTo>
                  <a:pt x="11430001" y="6175613"/>
                </a:lnTo>
                <a:lnTo>
                  <a:pt x="5638031" y="6175613"/>
                </a:lnTo>
                <a:lnTo>
                  <a:pt x="5240741" y="6175613"/>
                </a:lnTo>
                <a:lnTo>
                  <a:pt x="0" y="6175613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D8D9203B-59F6-4087-4F7E-3D72A93F74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58953"/>
            <a:ext cx="4089779" cy="2028388"/>
          </a:xfrm>
        </p:spPr>
        <p:txBody>
          <a:bodyPr anchor="ctr">
            <a:normAutofit/>
          </a:bodyPr>
          <a:lstStyle/>
          <a:p>
            <a:r>
              <a:rPr lang="en-US">
                <a:latin typeface="Arial Nova"/>
                <a:cs typeface="Aharoni"/>
              </a:rPr>
              <a:t>Rosenhan's study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A314B08C-5881-F7AB-842F-5936C8EB76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2893326"/>
            <a:ext cx="4089779" cy="3202674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Wingdings" panose="020B0504020202020204" pitchFamily="34" charset="0"/>
              <a:buChar char="§"/>
            </a:pPr>
            <a:r>
              <a:rPr lang="en-US" dirty="0">
                <a:latin typeface="Arial Nova"/>
              </a:rPr>
              <a:t>Aim</a:t>
            </a:r>
            <a:endParaRPr lang="pl-PL" dirty="0"/>
          </a:p>
          <a:p>
            <a:pPr>
              <a:buFont typeface="Wingdings" panose="020B0504020202020204" pitchFamily="34" charset="0"/>
              <a:buChar char="§"/>
            </a:pPr>
            <a:r>
              <a:rPr lang="en-US" dirty="0">
                <a:latin typeface="Arial Nova"/>
              </a:rPr>
              <a:t>Sample</a:t>
            </a:r>
          </a:p>
          <a:p>
            <a:pPr>
              <a:buFont typeface="Wingdings" panose="020B0504020202020204" pitchFamily="34" charset="0"/>
              <a:buChar char="§"/>
            </a:pPr>
            <a:r>
              <a:rPr lang="en-US" dirty="0">
                <a:latin typeface="Arial Nova"/>
              </a:rPr>
              <a:t>Procedure</a:t>
            </a:r>
          </a:p>
          <a:p>
            <a:pPr>
              <a:buFont typeface="Wingdings" panose="020B0504020202020204" pitchFamily="34" charset="0"/>
              <a:buChar char="§"/>
            </a:pPr>
            <a:r>
              <a:rPr lang="en-US" dirty="0">
                <a:latin typeface="Arial Nova"/>
              </a:rPr>
              <a:t>Findings</a:t>
            </a:r>
          </a:p>
          <a:p>
            <a:pPr>
              <a:buFont typeface="Wingdings" panose="020B0504020202020204" pitchFamily="34" charset="0"/>
              <a:buChar char="§"/>
            </a:pPr>
            <a:r>
              <a:rPr lang="en-US" dirty="0">
                <a:latin typeface="Arial Nova"/>
              </a:rPr>
              <a:t>Conclusion</a:t>
            </a:r>
          </a:p>
        </p:txBody>
      </p:sp>
      <p:pic>
        <p:nvPicPr>
          <p:cNvPr id="6" name="Obraz 6" descr="Obraz zawierający tekst, zewnętrzne, niebo, znak&#10;&#10;Opis wygenerowany automatycznie">
            <a:extLst>
              <a:ext uri="{FF2B5EF4-FFF2-40B4-BE49-F238E27FC236}">
                <a16:creationId xmlns:a16="http://schemas.microsoft.com/office/drawing/2014/main" xmlns="" id="{C43079C8-374A-4295-CA00-27D32E5A768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97237" y="2134321"/>
            <a:ext cx="5026924" cy="3333069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DE3F917B-6F4C-31CC-03C1-B60F9C66A4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58952" y="6400800"/>
            <a:ext cx="6099048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Anna Bolek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38E9DADB-684E-BE6C-5866-2D41E780FD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99648" y="6400800"/>
            <a:ext cx="530352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CB1E4CB7-CB13-4810-BF18-BE31AFC64F93}" type="slidenum">
              <a:rPr lang="en-US" smtClean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3779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1CBC2049-408B-B6C6-BC5F-3A9C8A38DC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800">
                <a:latin typeface="Arial Nova"/>
                <a:cs typeface="Aharoni"/>
              </a:rPr>
              <a:t>Aim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D90369DC-4FD2-B886-91B3-A7916BF401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/>
              <a:t>R</a:t>
            </a:r>
            <a:r>
              <a:rPr lang="en-US" dirty="0">
                <a:latin typeface="Arial Nova"/>
              </a:rPr>
              <a:t>osenhan's 1973 study aimed to:</a:t>
            </a:r>
          </a:p>
          <a:p>
            <a:pPr>
              <a:buFont typeface="Wingdings" panose="020B0504020202020204" pitchFamily="34" charset="0"/>
              <a:buChar char="§"/>
            </a:pPr>
            <a:r>
              <a:rPr lang="en-US" dirty="0">
                <a:latin typeface="Arial Nova"/>
              </a:rPr>
              <a:t>Checking the reliability and validity of  medical diagnoses made by psychiatrists.</a:t>
            </a:r>
          </a:p>
          <a:p>
            <a:pPr>
              <a:buFont typeface="Wingdings" panose="020B0504020202020204" pitchFamily="34" charset="0"/>
              <a:buChar char="§"/>
            </a:pPr>
            <a:endParaRPr lang="en-US" dirty="0">
              <a:latin typeface="Arial Nova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A9B7E295-C7C6-8A12-590F-0BCE57C28D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pPr/>
              <a:t>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0C918F4D-3276-89E0-77EB-1D8953D3E4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Anna Bolek</a:t>
            </a:r>
          </a:p>
        </p:txBody>
      </p:sp>
    </p:spTree>
    <p:extLst>
      <p:ext uri="{BB962C8B-B14F-4D97-AF65-F5344CB8AC3E}">
        <p14:creationId xmlns:p14="http://schemas.microsoft.com/office/powerpoint/2010/main" xmlns="" val="22509305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1638336-82CB-EE33-C8AC-B7D6878D32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006114"/>
            <a:ext cx="9144000" cy="866496"/>
          </a:xfrm>
        </p:spPr>
        <p:txBody>
          <a:bodyPr>
            <a:noAutofit/>
          </a:bodyPr>
          <a:lstStyle/>
          <a:p>
            <a:pPr algn="ctr"/>
            <a:r>
              <a:rPr lang="en-US" sz="4800">
                <a:latin typeface="Arial Nova"/>
                <a:cs typeface="Aharoni"/>
              </a:rPr>
              <a:t>SAMPLE – Part 1</a:t>
            </a:r>
            <a:endParaRPr lang="en-US" sz="4800">
              <a:latin typeface="Arial Nova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DCF3C661-95B3-C46C-B95E-73D5491907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Anna Bolek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C5B703E9-9139-4C6D-4C99-954F7F6D4A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pPr/>
              <a:t>6</a:t>
            </a:fld>
            <a:endParaRPr lang="en-US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xmlns="" id="{12F82033-B541-2850-EDE5-1B4681A91F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7904" y="1766248"/>
            <a:ext cx="9144000" cy="4639874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Font typeface="Wingdings" panose="020B0504020202020204" pitchFamily="34" charset="0"/>
              <a:buChar char="§"/>
            </a:pPr>
            <a:r>
              <a:rPr lang="en-US" sz="2800" dirty="0">
                <a:latin typeface="Arial Nova"/>
              </a:rPr>
              <a:t>Eight pseudo-patients, 5 male adults, 3 female adults without revealing this to the staff.</a:t>
            </a:r>
          </a:p>
          <a:p>
            <a:pPr>
              <a:buFont typeface="Wingdings" panose="020B0504020202020204" pitchFamily="34" charset="0"/>
              <a:buChar char="§"/>
            </a:pPr>
            <a:r>
              <a:rPr lang="en-US" sz="2800" dirty="0">
                <a:latin typeface="Arial Nova"/>
              </a:rPr>
              <a:t>None of the pseudo-patients had any symptoms or history of mental disorders.</a:t>
            </a:r>
          </a:p>
          <a:p>
            <a:pPr>
              <a:buFont typeface="Wingdings" panose="020B0504020202020204" pitchFamily="34" charset="0"/>
              <a:buChar char="§"/>
            </a:pPr>
            <a:r>
              <a:rPr lang="en-US" sz="2800" dirty="0">
                <a:latin typeface="Arial Nova"/>
              </a:rPr>
              <a:t>Five worked or were engaged in psychology or psychiatry.</a:t>
            </a:r>
          </a:p>
          <a:p>
            <a:pPr>
              <a:buFont typeface="Wingdings" panose="020B0504020202020204" pitchFamily="34" charset="0"/>
              <a:buChar char="§"/>
            </a:pPr>
            <a:r>
              <a:rPr lang="en-US" sz="2800" dirty="0">
                <a:latin typeface="Arial Nova"/>
              </a:rPr>
              <a:t>12 different hospitals, located in 5 states in the East and West coasts of the US.</a:t>
            </a:r>
          </a:p>
          <a:p>
            <a:pPr>
              <a:buFont typeface="Wingdings" panose="020B0504020202020204" pitchFamily="34" charset="0"/>
              <a:buChar char="§"/>
            </a:pPr>
            <a:r>
              <a:rPr lang="en-US" sz="2800" dirty="0">
                <a:latin typeface="Arial Nova"/>
              </a:rPr>
              <a:t>One privately- funded, 11 public funded.</a:t>
            </a:r>
          </a:p>
          <a:p>
            <a:pPr>
              <a:buFont typeface="Wingdings" panose="020B0504020202020204" pitchFamily="34" charset="0"/>
              <a:buChar char="§"/>
            </a:pPr>
            <a:endParaRPr lang="en-US" sz="2800">
              <a:latin typeface="Arial Nova"/>
            </a:endParaRPr>
          </a:p>
          <a:p>
            <a:pPr>
              <a:buFont typeface="Wingdings" panose="020B0504020202020204" pitchFamily="34" charset="0"/>
              <a:buChar char="§"/>
            </a:pPr>
            <a:endParaRPr lang="en-US" sz="2800">
              <a:latin typeface="Arial Nova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9791371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501EAC4-1CF1-4FA6-2D20-1BE5CC7FF3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1635" y="1188083"/>
            <a:ext cx="9144000" cy="732422"/>
          </a:xfrm>
        </p:spPr>
        <p:txBody>
          <a:bodyPr/>
          <a:lstStyle/>
          <a:p>
            <a:pPr algn="ctr"/>
            <a:r>
              <a:rPr lang="en-US">
                <a:latin typeface="arial nova"/>
                <a:cs typeface="Aharoni"/>
              </a:rPr>
              <a:t>Procedure – Part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AF3C2B79-DE23-48DE-A267-F7201F3206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7904" y="2061950"/>
            <a:ext cx="9144000" cy="403709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b="1"/>
              <a:t>Participants</a:t>
            </a:r>
          </a:p>
          <a:p>
            <a:pPr>
              <a:buFont typeface="Wingdings" panose="020B0504020202020204" pitchFamily="34" charset="0"/>
              <a:buChar char="§"/>
            </a:pPr>
            <a:r>
              <a:rPr lang="en-US" sz="2800" b="1" i="1">
                <a:latin typeface="arial nova"/>
              </a:rPr>
              <a:t>An appointment:</a:t>
            </a:r>
            <a:endParaRPr lang="en-US" sz="2800">
              <a:latin typeface="arial nova"/>
            </a:endParaRPr>
          </a:p>
          <a:p>
            <a:pPr lvl="2">
              <a:buFont typeface="Wingdings" panose="020B0504020202020204" pitchFamily="34" charset="0"/>
              <a:buChar char="§"/>
            </a:pPr>
            <a:r>
              <a:rPr lang="en-US" sz="2400">
                <a:latin typeface="arial nova"/>
              </a:rPr>
              <a:t>Used a false name, occupation, employment</a:t>
            </a:r>
          </a:p>
          <a:p>
            <a:pPr lvl="2">
              <a:buFont typeface="Wingdings" panose="020B0504020202020204" pitchFamily="34" charset="0"/>
              <a:buChar char="§"/>
            </a:pPr>
            <a:r>
              <a:rPr lang="en-US" sz="2400">
                <a:latin typeface="arial nova"/>
              </a:rPr>
              <a:t>Complained they had been hearing unfamiliar, unclear voice</a:t>
            </a:r>
          </a:p>
          <a:p>
            <a:pPr>
              <a:buFont typeface="Wingdings" panose="020B0504020202020204" pitchFamily="34" charset="0"/>
              <a:buChar char="§"/>
            </a:pPr>
            <a:r>
              <a:rPr lang="en-US" sz="2800" b="1" i="1">
                <a:latin typeface="arial nova"/>
              </a:rPr>
              <a:t>On admittance:</a:t>
            </a:r>
          </a:p>
          <a:p>
            <a:pPr lvl="2">
              <a:buFont typeface="Wingdings" panose="020B0504020202020204" pitchFamily="34" charset="0"/>
              <a:buChar char="§"/>
            </a:pPr>
            <a:r>
              <a:rPr lang="en-US" sz="2400">
                <a:latin typeface="arial nova"/>
              </a:rPr>
              <a:t>Stopped simulating any psychiatric symptoms</a:t>
            </a:r>
          </a:p>
          <a:p>
            <a:pPr>
              <a:buFont typeface="Wingdings" panose="020B0504020202020204" pitchFamily="34" charset="0"/>
              <a:buChar char="§"/>
            </a:pPr>
            <a:endParaRPr lang="en-US" sz="2400">
              <a:latin typeface="arial nova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873BAC83-5790-02D9-36A1-1B5D0A213A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Anna Bolek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1F179903-ED8B-41DE-51EB-A681B8E76C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8679777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BB32579-D814-2C87-CACF-2EA30F103A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4"/>
            <a:ext cx="9144000" cy="991601"/>
          </a:xfrm>
        </p:spPr>
        <p:txBody>
          <a:bodyPr/>
          <a:lstStyle/>
          <a:p>
            <a:pPr algn="ctr"/>
            <a:r>
              <a:rPr lang="en-US">
                <a:latin typeface="arial nova"/>
                <a:cs typeface="Aharoni"/>
              </a:rPr>
              <a:t>Procedure - Part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60D3D1A1-0103-87B5-AA0C-8135425CF9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7904" y="2334905"/>
            <a:ext cx="9144000" cy="376414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400" b="1" dirty="0">
                <a:latin typeface="Arial Nova"/>
              </a:rPr>
              <a:t>Participants</a:t>
            </a:r>
          </a:p>
          <a:p>
            <a:pPr>
              <a:buFont typeface="Wingdings" panose="020B0504020202020204" pitchFamily="34" charset="0"/>
              <a:buChar char="§"/>
            </a:pPr>
            <a:r>
              <a:rPr lang="en-US" sz="2400" b="1" i="1" dirty="0">
                <a:latin typeface="Arial Nova"/>
              </a:rPr>
              <a:t>In psychiatric ward:</a:t>
            </a:r>
            <a:endParaRPr lang="pl-PL" sz="2400" dirty="0">
              <a:latin typeface="Arial Nova"/>
            </a:endParaRPr>
          </a:p>
          <a:p>
            <a:pPr lvl="2">
              <a:buFont typeface="Wingdings" panose="020B0504020202020204" pitchFamily="34" charset="0"/>
              <a:buChar char="§"/>
            </a:pPr>
            <a:r>
              <a:rPr lang="en-US" sz="2400" dirty="0">
                <a:latin typeface="Arial Nova"/>
              </a:rPr>
              <a:t>Complied with the hospital's rules.</a:t>
            </a:r>
            <a:endParaRPr lang="en-US" dirty="0"/>
          </a:p>
          <a:p>
            <a:pPr lvl="2">
              <a:buFont typeface="Wingdings" panose="020B0504020202020204" pitchFamily="34" charset="0"/>
              <a:buChar char="§"/>
            </a:pPr>
            <a:r>
              <a:rPr lang="en-US" sz="2400" dirty="0">
                <a:latin typeface="Arial Nova"/>
              </a:rPr>
              <a:t>Stopped hearing voices.</a:t>
            </a:r>
            <a:endParaRPr lang="en-US" dirty="0"/>
          </a:p>
          <a:p>
            <a:pPr lvl="2">
              <a:buFont typeface="Wingdings" panose="020B0504020202020204" pitchFamily="34" charset="0"/>
              <a:buChar char="§"/>
            </a:pPr>
            <a:r>
              <a:rPr lang="en-US" sz="2400" dirty="0">
                <a:latin typeface="Arial Nova"/>
              </a:rPr>
              <a:t>Were kind and courteous to the doctors and staff.</a:t>
            </a:r>
          </a:p>
          <a:p>
            <a:pPr lvl="2">
              <a:buFont typeface="Wingdings" panose="020B0504020202020204" pitchFamily="34" charset="0"/>
              <a:buChar char="§"/>
            </a:pPr>
            <a:r>
              <a:rPr lang="en-US" sz="2400" dirty="0">
                <a:latin typeface="Arial Nova"/>
              </a:rPr>
              <a:t> Received but did not take the medication. 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BE3A8C69-E627-FCDD-FF84-9D47C19346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Anna Bolek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DE07B775-C903-DA94-5A07-C5BAA7BA59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4920560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D4AC6E8-0E3D-E377-B710-D2B5643EFD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>
                <a:latin typeface="Arial Nova"/>
                <a:cs typeface="Aharoni"/>
              </a:rPr>
              <a:t>Procedure – Part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9BDA488D-D333-8AFF-81EE-E8A8F80CF5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800" b="1" i="1" dirty="0">
                <a:latin typeface="Arial Nova"/>
              </a:rPr>
              <a:t>Discharge:</a:t>
            </a:r>
          </a:p>
          <a:p>
            <a:pPr marL="0" indent="0">
              <a:buNone/>
            </a:pPr>
            <a:r>
              <a:rPr lang="en-US" sz="2800" dirty="0">
                <a:latin typeface="Arial Nova"/>
              </a:rPr>
              <a:t>Get out of the clinic without outside help.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E3E48581-3228-7E6C-5232-60721AED3F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Anna Bolek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D9F66270-179F-757C-4F43-6F3726308C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7334768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A72B3665-275E-89C8-C0DA-A2FC63095F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4"/>
            <a:ext cx="9144000" cy="702484"/>
          </a:xfrm>
        </p:spPr>
        <p:txBody>
          <a:bodyPr/>
          <a:lstStyle/>
          <a:p>
            <a:pPr algn="ctr"/>
            <a:r>
              <a:rPr lang="en-US">
                <a:latin typeface="Arial Nova"/>
                <a:cs typeface="Aharoni"/>
              </a:rPr>
              <a:t>Findings – Part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318A4487-84CA-8116-2022-439D199230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7904" y="2334905"/>
            <a:ext cx="9144000" cy="3764143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buFont typeface="Wingdings" panose="020B0504020202020204" pitchFamily="34" charset="0"/>
              <a:buChar char="§"/>
            </a:pPr>
            <a:r>
              <a:rPr lang="en-US" dirty="0">
                <a:latin typeface="Arial Nova"/>
              </a:rPr>
              <a:t>Participants who were admitted with a diagnosis of schizophrenia were discharged with a diagnosis of schizophrenia in remission.</a:t>
            </a:r>
          </a:p>
          <a:p>
            <a:pPr>
              <a:buFont typeface="Wingdings" panose="020B0504020202020204" pitchFamily="34" charset="0"/>
              <a:buChar char="§"/>
            </a:pPr>
            <a:r>
              <a:rPr lang="en-US" dirty="0">
                <a:latin typeface="Arial Nova"/>
              </a:rPr>
              <a:t>One participant was discharged without diagnosis.</a:t>
            </a:r>
          </a:p>
          <a:p>
            <a:pPr>
              <a:buFont typeface="Wingdings" panose="020B0504020202020204" pitchFamily="34" charset="0"/>
              <a:buChar char="§"/>
            </a:pPr>
            <a:r>
              <a:rPr lang="en-US" dirty="0">
                <a:latin typeface="Arial Nova"/>
              </a:rPr>
              <a:t>Range 45 days,(52-7) mean 19 days.</a:t>
            </a:r>
          </a:p>
          <a:p>
            <a:pPr>
              <a:buFont typeface="Wingdings" panose="020B0504020202020204" pitchFamily="34" charset="0"/>
              <a:buChar char="§"/>
            </a:pPr>
            <a:r>
              <a:rPr lang="en-US" dirty="0">
                <a:latin typeface="Arial Nova"/>
              </a:rPr>
              <a:t>Doctors did not correct their initial diagnosis.</a:t>
            </a:r>
          </a:p>
          <a:p>
            <a:r>
              <a:rPr lang="en-US" dirty="0">
                <a:latin typeface="Arial Nova"/>
                <a:ea typeface="+mn-lt"/>
                <a:cs typeface="+mn-lt"/>
              </a:rPr>
              <a:t>The participants of the experiment were discharged when the hospital staff deemed it appropriate.</a:t>
            </a:r>
          </a:p>
          <a:p>
            <a:endParaRPr lang="en-US" dirty="0">
              <a:latin typeface="Arial Nova"/>
              <a:ea typeface="+mn-lt"/>
              <a:cs typeface="+mn-lt"/>
            </a:endParaRPr>
          </a:p>
          <a:p>
            <a:pPr>
              <a:buFont typeface="Wingdings" panose="020B0504020202020204" pitchFamily="34" charset="0"/>
              <a:buChar char="§"/>
            </a:pPr>
            <a:endParaRPr lang="en-US">
              <a:latin typeface="Arial Nova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F5CAF53A-5039-004B-54EF-98D2206794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Anna Bolek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A425A74E-5A42-4C29-7DA2-94FBD0B68A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pPr/>
              <a:t>10</a:t>
            </a:fld>
            <a:endParaRPr lang="en-US"/>
          </a:p>
        </p:txBody>
      </p:sp>
      <p:sp>
        <p:nvSpPr>
          <p:cNvPr id="6" name="pole tekstowe 5">
            <a:extLst>
              <a:ext uri="{FF2B5EF4-FFF2-40B4-BE49-F238E27FC236}">
                <a16:creationId xmlns:a16="http://schemas.microsoft.com/office/drawing/2014/main" xmlns="" id="{7313D5CA-1147-EAF1-9C25-7F1ED2CD8EC6}"/>
              </a:ext>
            </a:extLst>
          </p:cNvPr>
          <p:cNvSpPr txBox="1"/>
          <p:nvPr/>
        </p:nvSpPr>
        <p:spPr>
          <a:xfrm flipV="1">
            <a:off x="3509439" y="1065324"/>
            <a:ext cx="6964278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/>
          </a:p>
          <a:p>
            <a:r>
              <a:rPr lang="en-US"/>
              <a:t>​</a:t>
            </a:r>
          </a:p>
        </p:txBody>
      </p:sp>
    </p:spTree>
    <p:extLst>
      <p:ext uri="{BB962C8B-B14F-4D97-AF65-F5344CB8AC3E}">
        <p14:creationId xmlns:p14="http://schemas.microsoft.com/office/powerpoint/2010/main" xmlns="" val="225180193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A72B3665-275E-89C8-C0DA-A2FC63095F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4"/>
            <a:ext cx="9144000" cy="702484"/>
          </a:xfrm>
        </p:spPr>
        <p:txBody>
          <a:bodyPr/>
          <a:lstStyle/>
          <a:p>
            <a:pPr algn="ctr"/>
            <a:r>
              <a:rPr lang="en-US">
                <a:latin typeface="Arial Nova"/>
                <a:cs typeface="Aharoni"/>
              </a:rPr>
              <a:t>Findings - Part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318A4487-84CA-8116-2022-439D199230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7904" y="2334905"/>
            <a:ext cx="9144000" cy="3764143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Wingdings" panose="020B0504020202020204" pitchFamily="34" charset="0"/>
              <a:buChar char="§"/>
            </a:pPr>
            <a:r>
              <a:rPr lang="en-US" dirty="0">
                <a:latin typeface="Arial Nova"/>
              </a:rPr>
              <a:t>Staff little interest in the patients.</a:t>
            </a:r>
          </a:p>
          <a:p>
            <a:pPr>
              <a:buFont typeface="Wingdings" panose="020B0504020202020204" pitchFamily="34" charset="0"/>
              <a:buChar char="§"/>
            </a:pPr>
            <a:r>
              <a:rPr lang="en-US" dirty="0">
                <a:latin typeface="Arial Nova"/>
              </a:rPr>
              <a:t>Patients were punished verbally and  physically.</a:t>
            </a:r>
          </a:p>
          <a:p>
            <a:pPr>
              <a:buFont typeface="Wingdings" panose="020B0504020202020204" pitchFamily="34" charset="0"/>
              <a:buChar char="§"/>
            </a:pPr>
            <a:r>
              <a:rPr lang="en-US" dirty="0">
                <a:latin typeface="Arial Nova"/>
              </a:rPr>
              <a:t>Sometimes there was no front door in the toilet.</a:t>
            </a:r>
          </a:p>
          <a:p>
            <a:pPr>
              <a:buFont typeface="Wingdings" panose="020B0504020202020204" pitchFamily="34" charset="0"/>
              <a:buChar char="§"/>
            </a:pPr>
            <a:r>
              <a:rPr lang="en-US" dirty="0">
                <a:latin typeface="Arial Nova"/>
                <a:ea typeface="+mn-lt"/>
                <a:cs typeface="+mn-lt"/>
              </a:rPr>
              <a:t>Psychological and physical aggression of staff towards patients was observed to be prevalent.</a:t>
            </a:r>
          </a:p>
          <a:p>
            <a:pPr marL="0" indent="0">
              <a:buNone/>
            </a:pPr>
            <a:endParaRPr lang="en-US">
              <a:ea typeface="+mn-lt"/>
              <a:cs typeface="+mn-lt"/>
            </a:endParaRPr>
          </a:p>
          <a:p>
            <a:endParaRPr lang="en-US">
              <a:latin typeface="Avenir Next LT Pro"/>
            </a:endParaRPr>
          </a:p>
          <a:p>
            <a:pPr>
              <a:buFont typeface="Wingdings" panose="020B0504020202020204" pitchFamily="34" charset="0"/>
              <a:buChar char="§"/>
            </a:pPr>
            <a:endParaRPr lang="en-US">
              <a:latin typeface="Arial Nova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F5CAF53A-5039-004B-54EF-98D2206794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Anna Bolek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A425A74E-5A42-4C29-7DA2-94FBD0B68A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pPr/>
              <a:t>11</a:t>
            </a:fld>
            <a:endParaRPr lang="en-US"/>
          </a:p>
        </p:txBody>
      </p:sp>
      <p:sp>
        <p:nvSpPr>
          <p:cNvPr id="6" name="pole tekstowe 5">
            <a:extLst>
              <a:ext uri="{FF2B5EF4-FFF2-40B4-BE49-F238E27FC236}">
                <a16:creationId xmlns:a16="http://schemas.microsoft.com/office/drawing/2014/main" xmlns="" id="{7313D5CA-1147-EAF1-9C25-7F1ED2CD8EC6}"/>
              </a:ext>
            </a:extLst>
          </p:cNvPr>
          <p:cNvSpPr txBox="1"/>
          <p:nvPr/>
        </p:nvSpPr>
        <p:spPr>
          <a:xfrm flipV="1">
            <a:off x="3210426" y="1055678"/>
            <a:ext cx="6964278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/>
          </a:p>
          <a:p>
            <a:r>
              <a:rPr lang="en-US"/>
              <a:t>​</a:t>
            </a:r>
          </a:p>
        </p:txBody>
      </p:sp>
    </p:spTree>
    <p:extLst>
      <p:ext uri="{BB962C8B-B14F-4D97-AF65-F5344CB8AC3E}">
        <p14:creationId xmlns:p14="http://schemas.microsoft.com/office/powerpoint/2010/main" xmlns="" val="219597871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A72B3665-275E-89C8-C0DA-A2FC63095F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4"/>
            <a:ext cx="9144000" cy="702484"/>
          </a:xfrm>
        </p:spPr>
        <p:txBody>
          <a:bodyPr/>
          <a:lstStyle/>
          <a:p>
            <a:pPr algn="ctr"/>
            <a:r>
              <a:rPr lang="en-US">
                <a:latin typeface="Arial Nova"/>
                <a:cs typeface="Aharoni"/>
              </a:rPr>
              <a:t> Part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318A4487-84CA-8116-2022-439D199230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1538" y="2377835"/>
            <a:ext cx="9144000" cy="376414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>
                <a:latin typeface="Arial Nova"/>
                <a:ea typeface="+mn-lt"/>
                <a:cs typeface="+mn-lt"/>
              </a:rPr>
              <a:t>Rosenhan informed the staff of one of hospital  that healthy patients will be admitted to hospital. The staff's task would be to detect them.</a:t>
            </a:r>
          </a:p>
          <a:p>
            <a:pPr marL="0" indent="0">
              <a:buNone/>
            </a:pPr>
            <a:r>
              <a:rPr lang="en-US">
                <a:latin typeface="Arial Nova"/>
                <a:ea typeface="+mn-lt"/>
                <a:cs typeface="+mn-lt"/>
              </a:rPr>
              <a:t>Of the  193 patients diagnosed during this period , the doctors considered 41 to be fakes and 42 to be suspects.</a:t>
            </a:r>
            <a:endParaRPr lang="en-US"/>
          </a:p>
          <a:p>
            <a:pPr marL="0" indent="0">
              <a:buNone/>
            </a:pPr>
            <a:r>
              <a:rPr lang="en-US">
                <a:latin typeface="Arial Nova"/>
                <a:ea typeface="+mn-lt"/>
                <a:cs typeface="+mn-lt"/>
              </a:rPr>
              <a:t>At the end of the experiment  David Rosenhan informed the hospital that he had not sent a single pseudo- patients to them.</a:t>
            </a:r>
          </a:p>
          <a:p>
            <a:pPr marL="0" indent="0">
              <a:buNone/>
            </a:pPr>
            <a:endParaRPr lang="en-US">
              <a:latin typeface="Avenir Next LT Pro"/>
            </a:endParaRPr>
          </a:p>
          <a:p>
            <a:endParaRPr lang="en-US">
              <a:latin typeface="Avenir Next LT Pro"/>
            </a:endParaRPr>
          </a:p>
          <a:p>
            <a:pPr>
              <a:buFont typeface="Wingdings" panose="020B0504020202020204" pitchFamily="34" charset="0"/>
              <a:buChar char="§"/>
            </a:pPr>
            <a:endParaRPr lang="en-US">
              <a:latin typeface="Arial Nova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F5CAF53A-5039-004B-54EF-98D2206794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Anna Bolek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A425A74E-5A42-4C29-7DA2-94FBD0B68A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pPr/>
              <a:t>12</a:t>
            </a:fld>
            <a:endParaRPr lang="en-US"/>
          </a:p>
        </p:txBody>
      </p:sp>
      <p:sp>
        <p:nvSpPr>
          <p:cNvPr id="6" name="pole tekstowe 5">
            <a:extLst>
              <a:ext uri="{FF2B5EF4-FFF2-40B4-BE49-F238E27FC236}">
                <a16:creationId xmlns:a16="http://schemas.microsoft.com/office/drawing/2014/main" xmlns="" id="{7313D5CA-1147-EAF1-9C25-7F1ED2CD8EC6}"/>
              </a:ext>
            </a:extLst>
          </p:cNvPr>
          <p:cNvSpPr txBox="1"/>
          <p:nvPr/>
        </p:nvSpPr>
        <p:spPr>
          <a:xfrm flipV="1">
            <a:off x="3210426" y="1055678"/>
            <a:ext cx="6964278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/>
          </a:p>
          <a:p>
            <a:r>
              <a:rPr lang="en-US"/>
              <a:t>​</a:t>
            </a:r>
          </a:p>
        </p:txBody>
      </p:sp>
    </p:spTree>
    <p:extLst>
      <p:ext uri="{BB962C8B-B14F-4D97-AF65-F5344CB8AC3E}">
        <p14:creationId xmlns:p14="http://schemas.microsoft.com/office/powerpoint/2010/main" xmlns="" val="297067889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042E6C78-79A8-9088-6E64-F3C3C37873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>
                <a:latin typeface="Arial Nova"/>
                <a:cs typeface="Aharoni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871CF243-3917-7C73-6153-2264D31E6B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7904" y="2391771"/>
            <a:ext cx="9144000" cy="3707277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US" b="1" i="1" dirty="0">
                <a:latin typeface="Arial Nova"/>
              </a:rPr>
              <a:t>Rosenhan's main conclusion:</a:t>
            </a:r>
          </a:p>
          <a:p>
            <a:pPr>
              <a:buFont typeface="Wingdings" panose="020B0504020202020204" pitchFamily="34" charset="0"/>
              <a:buChar char="§"/>
            </a:pPr>
            <a:r>
              <a:rPr lang="en-US" dirty="0">
                <a:latin typeface="Arial Nova"/>
              </a:rPr>
              <a:t>Diagnosis in psychiatry is inherently unreliable.</a:t>
            </a:r>
          </a:p>
          <a:p>
            <a:pPr>
              <a:buFont typeface="Wingdings" panose="020B0504020202020204" pitchFamily="34" charset="0"/>
              <a:buChar char="§"/>
            </a:pPr>
            <a:r>
              <a:rPr lang="en-US" dirty="0">
                <a:latin typeface="Arial Nova"/>
              </a:rPr>
              <a:t>The label of mental illness is very powerful one.</a:t>
            </a:r>
          </a:p>
          <a:p>
            <a:pPr>
              <a:buFont typeface="Wingdings" panose="020B0504020202020204" pitchFamily="34" charset="0"/>
              <a:buChar char="§"/>
            </a:pPr>
            <a:r>
              <a:rPr lang="en-US" dirty="0">
                <a:latin typeface="Arial Nova"/>
              </a:rPr>
              <a:t>The diagnosis one established was never challenged.</a:t>
            </a:r>
          </a:p>
          <a:p>
            <a:pPr>
              <a:buFont typeface="Wingdings" panose="020B0504020202020204" pitchFamily="34" charset="0"/>
              <a:buChar char="§"/>
            </a:pPr>
            <a:r>
              <a:rPr lang="en-US" dirty="0">
                <a:latin typeface="Arial Nova"/>
              </a:rPr>
              <a:t>Insanity as a term was being replaced by mental illness in common usage.</a:t>
            </a:r>
          </a:p>
          <a:p>
            <a:pPr>
              <a:buFont typeface="Wingdings" panose="020B0504020202020204" pitchFamily="34" charset="0"/>
              <a:buChar char="§"/>
            </a:pPr>
            <a:r>
              <a:rPr lang="en-US" dirty="0">
                <a:solidFill>
                  <a:srgbClr val="FF0000"/>
                </a:solidFill>
                <a:latin typeface="Arial Nova"/>
              </a:rPr>
              <a:t>The reliability of psychiatrists' diagnoses leaves  much to be desired.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826830EF-F48A-CF9F-EE6F-7610869E9F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Anna Bolek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1ED754A6-D35C-3A75-2345-5F1CA1AAFC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01351737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55D6599-4C77-0DD8-DA7D-B019235A0A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>
                <a:cs typeface="Aharoni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01B7D592-9B02-0F6D-A8FE-B2AC28C0C0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7904" y="2188924"/>
            <a:ext cx="9144000" cy="3910124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>
              <a:buNone/>
            </a:pPr>
            <a:r>
              <a:rPr lang="en-US" dirty="0">
                <a:latin typeface="Arial Nova"/>
                <a:ea typeface="+mn-lt"/>
                <a:cs typeface="+mn-lt"/>
              </a:rPr>
              <a:t>Cummins, J.  (2020). Rereading Rosenhan. </a:t>
            </a:r>
            <a:r>
              <a:rPr lang="en-US" i="1" dirty="0">
                <a:latin typeface="Arial Nova"/>
                <a:ea typeface="+mn-lt"/>
                <a:cs typeface="+mn-lt"/>
              </a:rPr>
              <a:t>Sage Publication,</a:t>
            </a:r>
            <a:r>
              <a:rPr lang="en-US" dirty="0">
                <a:latin typeface="Arial Nova"/>
                <a:ea typeface="+mn-lt"/>
                <a:cs typeface="+mn-lt"/>
              </a:rPr>
              <a:t> </a:t>
            </a:r>
            <a:r>
              <a:rPr lang="en-US" i="1" dirty="0">
                <a:latin typeface="Arial Nova"/>
                <a:ea typeface="+mn-lt"/>
                <a:cs typeface="+mn-lt"/>
              </a:rPr>
              <a:t>28</a:t>
            </a:r>
            <a:r>
              <a:rPr lang="en-US" dirty="0">
                <a:latin typeface="Arial Nova"/>
                <a:ea typeface="+mn-lt"/>
                <a:cs typeface="+mn-lt"/>
              </a:rPr>
              <a:t>, 38-50.</a:t>
            </a:r>
            <a:endParaRPr lang="pl-PL">
              <a:latin typeface="Arial Nova"/>
            </a:endParaRPr>
          </a:p>
          <a:p>
            <a:pPr>
              <a:buNone/>
            </a:pPr>
            <a:r>
              <a:rPr lang="en-US" dirty="0">
                <a:latin typeface="Arial Nova"/>
                <a:ea typeface="+mn-lt"/>
                <a:cs typeface="+mn-lt"/>
              </a:rPr>
              <a:t>Morris, &amp; Nathaniel. ( Dec 29, 2017.). This secret experiment tricked psychiatrists into diagnosing sane people as having schizophrenia: In 1973, psychiatry was rocked by the publication of “On Being Sane in Insane Places.” </a:t>
            </a:r>
            <a:r>
              <a:rPr lang="en-US" i="1" dirty="0">
                <a:latin typeface="Arial Nova"/>
                <a:ea typeface="+mn-lt"/>
                <a:cs typeface="+mn-lt"/>
              </a:rPr>
              <a:t>The Washington Post .</a:t>
            </a:r>
            <a:endParaRPr lang="en-US">
              <a:latin typeface="Arial Nova"/>
            </a:endParaRPr>
          </a:p>
          <a:p>
            <a:pPr>
              <a:buNone/>
            </a:pPr>
            <a:r>
              <a:rPr lang="en-US" dirty="0">
                <a:latin typeface="Arial Nova"/>
                <a:ea typeface="+mn-lt"/>
                <a:cs typeface="+mn-lt"/>
              </a:rPr>
              <a:t>Morris, &amp; Nathaniel . ( 02Jan2018). Fake-patient study rocked psychiatry. </a:t>
            </a:r>
            <a:r>
              <a:rPr lang="en-US" i="1" dirty="0">
                <a:latin typeface="Arial Nova"/>
                <a:ea typeface="+mn-lt"/>
                <a:cs typeface="+mn-lt"/>
              </a:rPr>
              <a:t>The Washington Post .</a:t>
            </a:r>
            <a:endParaRPr lang="en-US">
              <a:latin typeface="Arial Nova"/>
            </a:endParaRPr>
          </a:p>
          <a:p>
            <a:pPr>
              <a:buNone/>
            </a:pPr>
            <a:r>
              <a:rPr lang="en-US" dirty="0">
                <a:latin typeface="Arial Nova"/>
                <a:ea typeface="+mn-lt"/>
                <a:cs typeface="+mn-lt"/>
              </a:rPr>
              <a:t>Rosenhan, D. L. (January 1973). On being sane in insane places. Science, 179(4070), 250-258.</a:t>
            </a:r>
            <a:endParaRPr lang="pl-PL">
              <a:latin typeface="Arial Nova"/>
            </a:endParaRP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363B5363-5300-5948-99F5-A9E52011F0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Anna Bolek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803387E3-CD50-3A5F-792F-F582A015E3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0652277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55D6599-4C77-0DD8-DA7D-B019235A0A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05794" y="2822699"/>
            <a:ext cx="9144000" cy="1636441"/>
          </a:xfrm>
        </p:spPr>
        <p:txBody>
          <a:bodyPr/>
          <a:lstStyle/>
          <a:p>
            <a:pPr algn="ctr"/>
            <a:r>
              <a:rPr lang="en-US" dirty="0">
                <a:cs typeface="Aharoni"/>
              </a:rPr>
              <a:t>Thank you for listening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01B7D592-9B02-0F6D-A8FE-B2AC28C0C0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5524" y="1783080"/>
            <a:ext cx="9144000" cy="363778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363B5363-5300-5948-99F5-A9E52011F0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Anna Bolek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803387E3-CD50-3A5F-792F-F582A015E3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754411231"/>
      </p:ext>
    </p:extLst>
  </p:cSld>
  <p:clrMapOvr>
    <a:masterClrMapping/>
  </p:clrMapOvr>
</p:sld>
</file>

<file path=ppt/theme/theme1.xml><?xml version="1.0" encoding="utf-8"?>
<a:theme xmlns:a="http://schemas.openxmlformats.org/drawingml/2006/main" name="PrismaticVTI">
  <a:themeElements>
    <a:clrScheme name="AnalogousFromDarkSeedLeftStep">
      <a:dk1>
        <a:srgbClr val="000000"/>
      </a:dk1>
      <a:lt1>
        <a:srgbClr val="FFFFFF"/>
      </a:lt1>
      <a:dk2>
        <a:srgbClr val="412824"/>
      </a:dk2>
      <a:lt2>
        <a:srgbClr val="E8E2E8"/>
      </a:lt2>
      <a:accent1>
        <a:srgbClr val="21B92A"/>
      </a:accent1>
      <a:accent2>
        <a:srgbClr val="4FB814"/>
      </a:accent2>
      <a:accent3>
        <a:srgbClr val="8CAC1E"/>
      </a:accent3>
      <a:accent4>
        <a:srgbClr val="BF9E15"/>
      </a:accent4>
      <a:accent5>
        <a:srgbClr val="E77329"/>
      </a:accent5>
      <a:accent6>
        <a:srgbClr val="D5171C"/>
      </a:accent6>
      <a:hlink>
        <a:srgbClr val="A87638"/>
      </a:hlink>
      <a:folHlink>
        <a:srgbClr val="7F7F7F"/>
      </a:folHlink>
    </a:clrScheme>
    <a:fontScheme name="Custom 166">
      <a:majorFont>
        <a:latin typeface="Aharoni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rismaticVTI" id="{DA44D624-A564-4DE8-8446-0CD5C485C979}" vid="{8B2B1550-B69C-4156-BAEC-B2E559F94BDB}"/>
    </a:ext>
  </a:extLst>
</a:theme>
</file>

<file path=ppt/theme/theme2.xml><?xml version="1.0" encoding="utf-8"?>
<a:theme xmlns:a="http://schemas.openxmlformats.org/drawingml/2006/main" name="Motyw pakietu Office">
  <a:themeElements>
    <a:clrScheme name="Pakiet 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Pakiet 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Pakiet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326</Words>
  <Application>Microsoft Office PowerPoint</Application>
  <PresentationFormat>Niestandardowy</PresentationFormat>
  <Paragraphs>124</Paragraphs>
  <Slides>15</Slides>
  <Notes>14</Notes>
  <HiddenSlides>0</HiddenSlides>
  <MMClips>0</MMClips>
  <ScaleCrop>false</ScaleCrop>
  <HeadingPairs>
    <vt:vector size="4" baseType="variant">
      <vt:variant>
        <vt:lpstr>Motyw</vt:lpstr>
      </vt:variant>
      <vt:variant>
        <vt:i4>1</vt:i4>
      </vt:variant>
      <vt:variant>
        <vt:lpstr>Tytuły slajdów</vt:lpstr>
      </vt:variant>
      <vt:variant>
        <vt:i4>15</vt:i4>
      </vt:variant>
    </vt:vector>
  </HeadingPairs>
  <TitlesOfParts>
    <vt:vector size="16" baseType="lpstr">
      <vt:lpstr>PrismaticVTI</vt:lpstr>
      <vt:lpstr>ANNA BOLEK</vt:lpstr>
      <vt:lpstr>David L. Rosenhan (1929–2012). </vt:lpstr>
      <vt:lpstr>Two parts of  the experiment</vt:lpstr>
      <vt:lpstr>Rosenhan's study</vt:lpstr>
      <vt:lpstr>Aim </vt:lpstr>
      <vt:lpstr>SAMPLE – Part 1</vt:lpstr>
      <vt:lpstr>Procedure – Part 1</vt:lpstr>
      <vt:lpstr>Procedure - Part 1</vt:lpstr>
      <vt:lpstr>Procedure – Part 1</vt:lpstr>
      <vt:lpstr>Findings – Part 1</vt:lpstr>
      <vt:lpstr>Findings - Part 1</vt:lpstr>
      <vt:lpstr> Part 2</vt:lpstr>
      <vt:lpstr>Conclusion</vt:lpstr>
      <vt:lpstr>References</vt:lpstr>
      <vt:lpstr>Thank you for listening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Anna Bolek</dc:creator>
  <cp:lastModifiedBy>Anna Bolek</cp:lastModifiedBy>
  <cp:revision>197</cp:revision>
  <dcterms:created xsi:type="dcterms:W3CDTF">2022-10-19T11:28:39Z</dcterms:created>
  <dcterms:modified xsi:type="dcterms:W3CDTF">2022-10-28T20:02:21Z</dcterms:modified>
</cp:coreProperties>
</file>