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2.xml" ContentType="application/vnd.openxmlformats-officedocument.presentationml.tags+xml"/>
  <Override PartName="/ppt/notesSlides/notesSlide17.xml" ContentType="application/vnd.openxmlformats-officedocument.presentationml.notesSlide+xml"/>
  <Override PartName="/ppt/tags/tag3.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7"/>
  </p:notesMasterIdLst>
  <p:handoutMasterIdLst>
    <p:handoutMasterId r:id="rId48"/>
  </p:handoutMasterIdLst>
  <p:sldIdLst>
    <p:sldId id="348" r:id="rId8"/>
    <p:sldId id="302" r:id="rId9"/>
    <p:sldId id="264" r:id="rId10"/>
    <p:sldId id="447" r:id="rId11"/>
    <p:sldId id="314" r:id="rId12"/>
    <p:sldId id="347" r:id="rId13"/>
    <p:sldId id="448" r:id="rId14"/>
    <p:sldId id="290" r:id="rId15"/>
    <p:sldId id="449" r:id="rId16"/>
    <p:sldId id="450" r:id="rId17"/>
    <p:sldId id="285" r:id="rId18"/>
    <p:sldId id="451" r:id="rId19"/>
    <p:sldId id="286" r:id="rId20"/>
    <p:sldId id="308" r:id="rId21"/>
    <p:sldId id="453" r:id="rId22"/>
    <p:sldId id="275" r:id="rId23"/>
    <p:sldId id="332" r:id="rId24"/>
    <p:sldId id="295" r:id="rId25"/>
    <p:sldId id="296" r:id="rId26"/>
    <p:sldId id="454" r:id="rId27"/>
    <p:sldId id="334" r:id="rId28"/>
    <p:sldId id="298" r:id="rId29"/>
    <p:sldId id="310" r:id="rId30"/>
    <p:sldId id="457" r:id="rId31"/>
    <p:sldId id="499" r:id="rId32"/>
    <p:sldId id="501" r:id="rId33"/>
    <p:sldId id="498" r:id="rId34"/>
    <p:sldId id="502" r:id="rId35"/>
    <p:sldId id="503" r:id="rId36"/>
    <p:sldId id="506" r:id="rId37"/>
    <p:sldId id="299" r:id="rId38"/>
    <p:sldId id="284" r:id="rId39"/>
    <p:sldId id="505" r:id="rId40"/>
    <p:sldId id="481" r:id="rId41"/>
    <p:sldId id="455" r:id="rId42"/>
    <p:sldId id="456" r:id="rId43"/>
    <p:sldId id="504" r:id="rId44"/>
    <p:sldId id="297" r:id="rId45"/>
    <p:sldId id="346" r:id="rId46"/>
  </p:sldIdLst>
  <p:sldSz cx="12192000" cy="6858000"/>
  <p:notesSz cx="9144000" cy="6858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293872-72FF-42EB-BE7F-4AABF694EA18}" v="43" dt="2025-01-09T15:13:03.6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554" autoAdjust="0"/>
    <p:restoredTop sz="84019" autoAdjust="0"/>
  </p:normalViewPr>
  <p:slideViewPr>
    <p:cSldViewPr snapToGrid="0">
      <p:cViewPr varScale="1">
        <p:scale>
          <a:sx n="66" d="100"/>
          <a:sy n="66" d="100"/>
        </p:scale>
        <p:origin x="69" y="270"/>
      </p:cViewPr>
      <p:guideLst/>
    </p:cSldViewPr>
  </p:slideViewPr>
  <p:notesTextViewPr>
    <p:cViewPr>
      <p:scale>
        <a:sx n="1" d="1"/>
        <a:sy n="1" d="1"/>
      </p:scale>
      <p:origin x="0" y="0"/>
    </p:cViewPr>
  </p:notesText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tableStyles" Target="tableStyles.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handoutMaster" Target="handoutMasters/handoutMaster1.xml"/><Relationship Id="rId8" Type="http://schemas.openxmlformats.org/officeDocument/2006/relationships/slide" Target="slides/slide1.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8d2594f9-d043-4d68-8483-ffdf100c9e10" providerId="ADAL" clId="{2D293872-72FF-42EB-BE7F-4AABF694EA18}"/>
    <pc:docChg chg="undo custSel addSld delSld modSld sldOrd">
      <pc:chgData name="Ruth Taylor Davies" userId="8d2594f9-d043-4d68-8483-ffdf100c9e10" providerId="ADAL" clId="{2D293872-72FF-42EB-BE7F-4AABF694EA18}" dt="2025-01-09T15:13:15.968" v="1851" actId="14100"/>
      <pc:docMkLst>
        <pc:docMk/>
      </pc:docMkLst>
      <pc:sldChg chg="modSp mod">
        <pc:chgData name="Ruth Taylor Davies" userId="8d2594f9-d043-4d68-8483-ffdf100c9e10" providerId="ADAL" clId="{2D293872-72FF-42EB-BE7F-4AABF694EA18}" dt="2025-01-09T14:18:19.756" v="1259" actId="20577"/>
        <pc:sldMkLst>
          <pc:docMk/>
          <pc:sldMk cId="1250562046" sldId="264"/>
        </pc:sldMkLst>
        <pc:spChg chg="mod">
          <ac:chgData name="Ruth Taylor Davies" userId="8d2594f9-d043-4d68-8483-ffdf100c9e10" providerId="ADAL" clId="{2D293872-72FF-42EB-BE7F-4AABF694EA18}" dt="2025-01-09T14:18:19.756" v="1259" actId="20577"/>
          <ac:spMkLst>
            <pc:docMk/>
            <pc:sldMk cId="1250562046" sldId="264"/>
            <ac:spMk id="3" creationId="{FC537F1E-1216-4089-97B2-F635BC5B2541}"/>
          </ac:spMkLst>
        </pc:spChg>
      </pc:sldChg>
      <pc:sldChg chg="del">
        <pc:chgData name="Ruth Taylor Davies" userId="8d2594f9-d043-4d68-8483-ffdf100c9e10" providerId="ADAL" clId="{2D293872-72FF-42EB-BE7F-4AABF694EA18}" dt="2025-01-09T13:28:40.907" v="27" actId="2696"/>
        <pc:sldMkLst>
          <pc:docMk/>
          <pc:sldMk cId="3350539669" sldId="266"/>
        </pc:sldMkLst>
      </pc:sldChg>
      <pc:sldChg chg="del">
        <pc:chgData name="Ruth Taylor Davies" userId="8d2594f9-d043-4d68-8483-ffdf100c9e10" providerId="ADAL" clId="{2D293872-72FF-42EB-BE7F-4AABF694EA18}" dt="2025-01-09T13:27:30.936" v="21" actId="2696"/>
        <pc:sldMkLst>
          <pc:docMk/>
          <pc:sldMk cId="2375787933" sldId="267"/>
        </pc:sldMkLst>
      </pc:sldChg>
      <pc:sldChg chg="del">
        <pc:chgData name="Ruth Taylor Davies" userId="8d2594f9-d043-4d68-8483-ffdf100c9e10" providerId="ADAL" clId="{2D293872-72FF-42EB-BE7F-4AABF694EA18}" dt="2025-01-09T13:27:34.398" v="23" actId="2696"/>
        <pc:sldMkLst>
          <pc:docMk/>
          <pc:sldMk cId="2256614609" sldId="272"/>
        </pc:sldMkLst>
      </pc:sldChg>
      <pc:sldChg chg="del">
        <pc:chgData name="Ruth Taylor Davies" userId="8d2594f9-d043-4d68-8483-ffdf100c9e10" providerId="ADAL" clId="{2D293872-72FF-42EB-BE7F-4AABF694EA18}" dt="2025-01-09T13:26:26.109" v="2" actId="2696"/>
        <pc:sldMkLst>
          <pc:docMk/>
          <pc:sldMk cId="1293495721" sldId="274"/>
        </pc:sldMkLst>
      </pc:sldChg>
      <pc:sldChg chg="delSp modSp mod delAnim modNotesTx">
        <pc:chgData name="Ruth Taylor Davies" userId="8d2594f9-d043-4d68-8483-ffdf100c9e10" providerId="ADAL" clId="{2D293872-72FF-42EB-BE7F-4AABF694EA18}" dt="2025-01-09T14:35:41.616" v="1532" actId="1076"/>
        <pc:sldMkLst>
          <pc:docMk/>
          <pc:sldMk cId="4042775721" sldId="275"/>
        </pc:sldMkLst>
        <pc:spChg chg="mod">
          <ac:chgData name="Ruth Taylor Davies" userId="8d2594f9-d043-4d68-8483-ffdf100c9e10" providerId="ADAL" clId="{2D293872-72FF-42EB-BE7F-4AABF694EA18}" dt="2025-01-09T14:35:41.616" v="1532" actId="1076"/>
          <ac:spMkLst>
            <pc:docMk/>
            <pc:sldMk cId="4042775721" sldId="275"/>
            <ac:spMk id="2" creationId="{C0E0232F-B5AA-489C-A036-EE621A20DA17}"/>
          </ac:spMkLst>
        </pc:spChg>
        <pc:spChg chg="mod">
          <ac:chgData name="Ruth Taylor Davies" userId="8d2594f9-d043-4d68-8483-ffdf100c9e10" providerId="ADAL" clId="{2D293872-72FF-42EB-BE7F-4AABF694EA18}" dt="2025-01-09T14:35:36.516" v="1531" actId="27636"/>
          <ac:spMkLst>
            <pc:docMk/>
            <pc:sldMk cId="4042775721" sldId="275"/>
            <ac:spMk id="3" creationId="{FC537F1E-1216-4089-97B2-F635BC5B2541}"/>
          </ac:spMkLst>
        </pc:spChg>
        <pc:spChg chg="del topLvl">
          <ac:chgData name="Ruth Taylor Davies" userId="8d2594f9-d043-4d68-8483-ffdf100c9e10" providerId="ADAL" clId="{2D293872-72FF-42EB-BE7F-4AABF694EA18}" dt="2025-01-09T13:46:41.645" v="407" actId="478"/>
          <ac:spMkLst>
            <pc:docMk/>
            <pc:sldMk cId="4042775721" sldId="275"/>
            <ac:spMk id="5" creationId="{1B5A3275-2653-82A2-7766-E2C9B288DE71}"/>
          </ac:spMkLst>
        </pc:spChg>
        <pc:grpChg chg="del">
          <ac:chgData name="Ruth Taylor Davies" userId="8d2594f9-d043-4d68-8483-ffdf100c9e10" providerId="ADAL" clId="{2D293872-72FF-42EB-BE7F-4AABF694EA18}" dt="2025-01-09T13:46:41.645" v="407" actId="478"/>
          <ac:grpSpMkLst>
            <pc:docMk/>
            <pc:sldMk cId="4042775721" sldId="275"/>
            <ac:grpSpMk id="4" creationId="{33846692-BB46-2E02-C6F6-BBF6617DD796}"/>
          </ac:grpSpMkLst>
        </pc:grpChg>
        <pc:picChg chg="del topLvl">
          <ac:chgData name="Ruth Taylor Davies" userId="8d2594f9-d043-4d68-8483-ffdf100c9e10" providerId="ADAL" clId="{2D293872-72FF-42EB-BE7F-4AABF694EA18}" dt="2025-01-09T13:46:44.250" v="408" actId="478"/>
          <ac:picMkLst>
            <pc:docMk/>
            <pc:sldMk cId="4042775721" sldId="275"/>
            <ac:picMk id="6" creationId="{B7027A20-469B-36E8-5665-B12ABA76D089}"/>
          </ac:picMkLst>
        </pc:picChg>
      </pc:sldChg>
      <pc:sldChg chg="del">
        <pc:chgData name="Ruth Taylor Davies" userId="8d2594f9-d043-4d68-8483-ffdf100c9e10" providerId="ADAL" clId="{2D293872-72FF-42EB-BE7F-4AABF694EA18}" dt="2025-01-09T13:40:28.692" v="267" actId="2696"/>
        <pc:sldMkLst>
          <pc:docMk/>
          <pc:sldMk cId="3597381351" sldId="278"/>
        </pc:sldMkLst>
      </pc:sldChg>
      <pc:sldChg chg="del">
        <pc:chgData name="Ruth Taylor Davies" userId="8d2594f9-d043-4d68-8483-ffdf100c9e10" providerId="ADAL" clId="{2D293872-72FF-42EB-BE7F-4AABF694EA18}" dt="2025-01-09T14:46:00.128" v="1568" actId="2696"/>
        <pc:sldMkLst>
          <pc:docMk/>
          <pc:sldMk cId="394660121" sldId="280"/>
        </pc:sldMkLst>
      </pc:sldChg>
      <pc:sldChg chg="del">
        <pc:chgData name="Ruth Taylor Davies" userId="8d2594f9-d043-4d68-8483-ffdf100c9e10" providerId="ADAL" clId="{2D293872-72FF-42EB-BE7F-4AABF694EA18}" dt="2025-01-09T14:46:00.128" v="1568" actId="2696"/>
        <pc:sldMkLst>
          <pc:docMk/>
          <pc:sldMk cId="2870555219" sldId="281"/>
        </pc:sldMkLst>
      </pc:sldChg>
      <pc:sldChg chg="add del">
        <pc:chgData name="Ruth Taylor Davies" userId="8d2594f9-d043-4d68-8483-ffdf100c9e10" providerId="ADAL" clId="{2D293872-72FF-42EB-BE7F-4AABF694EA18}" dt="2025-01-09T14:56:56.552" v="1745" actId="2696"/>
        <pc:sldMkLst>
          <pc:docMk/>
          <pc:sldMk cId="3058932009" sldId="281"/>
        </pc:sldMkLst>
      </pc:sldChg>
      <pc:sldChg chg="del">
        <pc:chgData name="Ruth Taylor Davies" userId="8d2594f9-d043-4d68-8483-ffdf100c9e10" providerId="ADAL" clId="{2D293872-72FF-42EB-BE7F-4AABF694EA18}" dt="2025-01-09T14:46:00.128" v="1568" actId="2696"/>
        <pc:sldMkLst>
          <pc:docMk/>
          <pc:sldMk cId="1722508628" sldId="282"/>
        </pc:sldMkLst>
      </pc:sldChg>
      <pc:sldChg chg="del modNotesTx">
        <pc:chgData name="Ruth Taylor Davies" userId="8d2594f9-d043-4d68-8483-ffdf100c9e10" providerId="ADAL" clId="{2D293872-72FF-42EB-BE7F-4AABF694EA18}" dt="2025-01-09T14:46:00.128" v="1568" actId="2696"/>
        <pc:sldMkLst>
          <pc:docMk/>
          <pc:sldMk cId="3597190783" sldId="283"/>
        </pc:sldMkLst>
      </pc:sldChg>
      <pc:sldChg chg="modSp add mod">
        <pc:chgData name="Ruth Taylor Davies" userId="8d2594f9-d043-4d68-8483-ffdf100c9e10" providerId="ADAL" clId="{2D293872-72FF-42EB-BE7F-4AABF694EA18}" dt="2025-01-09T14:50:30.941" v="1581" actId="20577"/>
        <pc:sldMkLst>
          <pc:docMk/>
          <pc:sldMk cId="1455613589" sldId="284"/>
        </pc:sldMkLst>
        <pc:spChg chg="mod">
          <ac:chgData name="Ruth Taylor Davies" userId="8d2594f9-d043-4d68-8483-ffdf100c9e10" providerId="ADAL" clId="{2D293872-72FF-42EB-BE7F-4AABF694EA18}" dt="2025-01-09T14:50:30.941" v="1581" actId="20577"/>
          <ac:spMkLst>
            <pc:docMk/>
            <pc:sldMk cId="1455613589" sldId="284"/>
            <ac:spMk id="2" creationId="{C0E0232F-B5AA-489C-A036-EE621A20DA17}"/>
          </ac:spMkLst>
        </pc:spChg>
      </pc:sldChg>
      <pc:sldChg chg="del">
        <pc:chgData name="Ruth Taylor Davies" userId="8d2594f9-d043-4d68-8483-ffdf100c9e10" providerId="ADAL" clId="{2D293872-72FF-42EB-BE7F-4AABF694EA18}" dt="2025-01-09T14:46:00.128" v="1568" actId="2696"/>
        <pc:sldMkLst>
          <pc:docMk/>
          <pc:sldMk cId="2368500078" sldId="284"/>
        </pc:sldMkLst>
      </pc:sldChg>
      <pc:sldChg chg="del">
        <pc:chgData name="Ruth Taylor Davies" userId="8d2594f9-d043-4d68-8483-ffdf100c9e10" providerId="ADAL" clId="{2D293872-72FF-42EB-BE7F-4AABF694EA18}" dt="2025-01-09T13:26:30.262" v="5" actId="2696"/>
        <pc:sldMkLst>
          <pc:docMk/>
          <pc:sldMk cId="244548635" sldId="285"/>
        </pc:sldMkLst>
      </pc:sldChg>
      <pc:sldChg chg="modSp mod">
        <pc:chgData name="Ruth Taylor Davies" userId="8d2594f9-d043-4d68-8483-ffdf100c9e10" providerId="ADAL" clId="{2D293872-72FF-42EB-BE7F-4AABF694EA18}" dt="2025-01-09T14:25:05.767" v="1446" actId="14100"/>
        <pc:sldMkLst>
          <pc:docMk/>
          <pc:sldMk cId="3247728255" sldId="285"/>
        </pc:sldMkLst>
        <pc:spChg chg="mod">
          <ac:chgData name="Ruth Taylor Davies" userId="8d2594f9-d043-4d68-8483-ffdf100c9e10" providerId="ADAL" clId="{2D293872-72FF-42EB-BE7F-4AABF694EA18}" dt="2025-01-09T14:25:05.767" v="1446" actId="14100"/>
          <ac:spMkLst>
            <pc:docMk/>
            <pc:sldMk cId="3247728255" sldId="285"/>
            <ac:spMk id="13" creationId="{CDD0CDE2-2050-43B9-AEAF-AB2366A98BB2}"/>
          </ac:spMkLst>
        </pc:spChg>
      </pc:sldChg>
      <pc:sldChg chg="modSp mod">
        <pc:chgData name="Ruth Taylor Davies" userId="8d2594f9-d043-4d68-8483-ffdf100c9e10" providerId="ADAL" clId="{2D293872-72FF-42EB-BE7F-4AABF694EA18}" dt="2025-01-09T14:27:38.744" v="1513" actId="255"/>
        <pc:sldMkLst>
          <pc:docMk/>
          <pc:sldMk cId="1871829682" sldId="286"/>
        </pc:sldMkLst>
        <pc:spChg chg="mod">
          <ac:chgData name="Ruth Taylor Davies" userId="8d2594f9-d043-4d68-8483-ffdf100c9e10" providerId="ADAL" clId="{2D293872-72FF-42EB-BE7F-4AABF694EA18}" dt="2025-01-09T14:27:38.744" v="1513" actId="255"/>
          <ac:spMkLst>
            <pc:docMk/>
            <pc:sldMk cId="1871829682" sldId="286"/>
            <ac:spMk id="3" creationId="{8BAE800E-345B-40AC-B442-271D95FF838B}"/>
          </ac:spMkLst>
        </pc:spChg>
      </pc:sldChg>
      <pc:sldChg chg="add del">
        <pc:chgData name="Ruth Taylor Davies" userId="8d2594f9-d043-4d68-8483-ffdf100c9e10" providerId="ADAL" clId="{2D293872-72FF-42EB-BE7F-4AABF694EA18}" dt="2025-01-09T14:57:05.871" v="1748" actId="2696"/>
        <pc:sldMkLst>
          <pc:docMk/>
          <pc:sldMk cId="3204859705" sldId="287"/>
        </pc:sldMkLst>
      </pc:sldChg>
      <pc:sldChg chg="del">
        <pc:chgData name="Ruth Taylor Davies" userId="8d2594f9-d043-4d68-8483-ffdf100c9e10" providerId="ADAL" clId="{2D293872-72FF-42EB-BE7F-4AABF694EA18}" dt="2025-01-09T14:10:23.935" v="947" actId="2696"/>
        <pc:sldMkLst>
          <pc:docMk/>
          <pc:sldMk cId="2428518195" sldId="288"/>
        </pc:sldMkLst>
      </pc:sldChg>
      <pc:sldChg chg="del">
        <pc:chgData name="Ruth Taylor Davies" userId="8d2594f9-d043-4d68-8483-ffdf100c9e10" providerId="ADAL" clId="{2D293872-72FF-42EB-BE7F-4AABF694EA18}" dt="2025-01-09T14:46:00.128" v="1568" actId="2696"/>
        <pc:sldMkLst>
          <pc:docMk/>
          <pc:sldMk cId="986906205" sldId="289"/>
        </pc:sldMkLst>
      </pc:sldChg>
      <pc:sldChg chg="add del">
        <pc:chgData name="Ruth Taylor Davies" userId="8d2594f9-d043-4d68-8483-ffdf100c9e10" providerId="ADAL" clId="{2D293872-72FF-42EB-BE7F-4AABF694EA18}" dt="2025-01-09T14:51:29.082" v="1584" actId="2696"/>
        <pc:sldMkLst>
          <pc:docMk/>
          <pc:sldMk cId="1896875953" sldId="292"/>
        </pc:sldMkLst>
      </pc:sldChg>
      <pc:sldChg chg="del">
        <pc:chgData name="Ruth Taylor Davies" userId="8d2594f9-d043-4d68-8483-ffdf100c9e10" providerId="ADAL" clId="{2D293872-72FF-42EB-BE7F-4AABF694EA18}" dt="2025-01-09T13:27:28.322" v="20" actId="2696"/>
        <pc:sldMkLst>
          <pc:docMk/>
          <pc:sldMk cId="3424802533" sldId="292"/>
        </pc:sldMkLst>
      </pc:sldChg>
      <pc:sldChg chg="del">
        <pc:chgData name="Ruth Taylor Davies" userId="8d2594f9-d043-4d68-8483-ffdf100c9e10" providerId="ADAL" clId="{2D293872-72FF-42EB-BE7F-4AABF694EA18}" dt="2025-01-09T13:27:32.192" v="22" actId="2696"/>
        <pc:sldMkLst>
          <pc:docMk/>
          <pc:sldMk cId="2324898838" sldId="293"/>
        </pc:sldMkLst>
      </pc:sldChg>
      <pc:sldChg chg="modSp mod">
        <pc:chgData name="Ruth Taylor Davies" userId="8d2594f9-d043-4d68-8483-ffdf100c9e10" providerId="ADAL" clId="{2D293872-72FF-42EB-BE7F-4AABF694EA18}" dt="2025-01-09T14:36:14.230" v="1535" actId="1076"/>
        <pc:sldMkLst>
          <pc:docMk/>
          <pc:sldMk cId="1811335962" sldId="296"/>
        </pc:sldMkLst>
        <pc:spChg chg="mod">
          <ac:chgData name="Ruth Taylor Davies" userId="8d2594f9-d043-4d68-8483-ffdf100c9e10" providerId="ADAL" clId="{2D293872-72FF-42EB-BE7F-4AABF694EA18}" dt="2025-01-09T14:36:14.230" v="1535" actId="1076"/>
          <ac:spMkLst>
            <pc:docMk/>
            <pc:sldMk cId="1811335962" sldId="296"/>
            <ac:spMk id="2" creationId="{E4CB9A20-8A28-4E62-B23B-124999EEE594}"/>
          </ac:spMkLst>
        </pc:spChg>
        <pc:spChg chg="mod">
          <ac:chgData name="Ruth Taylor Davies" userId="8d2594f9-d043-4d68-8483-ffdf100c9e10" providerId="ADAL" clId="{2D293872-72FF-42EB-BE7F-4AABF694EA18}" dt="2025-01-09T14:36:09.560" v="1534" actId="14100"/>
          <ac:spMkLst>
            <pc:docMk/>
            <pc:sldMk cId="1811335962" sldId="296"/>
            <ac:spMk id="3" creationId="{79AF5001-081F-4304-B467-4974D16698A7}"/>
          </ac:spMkLst>
        </pc:spChg>
      </pc:sldChg>
      <pc:sldChg chg="modSp mod">
        <pc:chgData name="Ruth Taylor Davies" userId="8d2594f9-d043-4d68-8483-ffdf100c9e10" providerId="ADAL" clId="{2D293872-72FF-42EB-BE7F-4AABF694EA18}" dt="2025-01-09T14:44:21.588" v="1567" actId="255"/>
        <pc:sldMkLst>
          <pc:docMk/>
          <pc:sldMk cId="1365563873" sldId="297"/>
        </pc:sldMkLst>
        <pc:spChg chg="mod">
          <ac:chgData name="Ruth Taylor Davies" userId="8d2594f9-d043-4d68-8483-ffdf100c9e10" providerId="ADAL" clId="{2D293872-72FF-42EB-BE7F-4AABF694EA18}" dt="2025-01-09T14:44:21.588" v="1567" actId="255"/>
          <ac:spMkLst>
            <pc:docMk/>
            <pc:sldMk cId="1365563873" sldId="297"/>
            <ac:spMk id="3" creationId="{FC537F1E-1216-4089-97B2-F635BC5B2541}"/>
          </ac:spMkLst>
        </pc:spChg>
      </pc:sldChg>
      <pc:sldChg chg="add ord">
        <pc:chgData name="Ruth Taylor Davies" userId="8d2594f9-d043-4d68-8483-ffdf100c9e10" providerId="ADAL" clId="{2D293872-72FF-42EB-BE7F-4AABF694EA18}" dt="2025-01-09T14:50:12.322" v="1574"/>
        <pc:sldMkLst>
          <pc:docMk/>
          <pc:sldMk cId="3462930043" sldId="299"/>
        </pc:sldMkLst>
      </pc:sldChg>
      <pc:sldChg chg="modSp mod">
        <pc:chgData name="Ruth Taylor Davies" userId="8d2594f9-d043-4d68-8483-ffdf100c9e10" providerId="ADAL" clId="{2D293872-72FF-42EB-BE7F-4AABF694EA18}" dt="2025-01-09T13:42:20.641" v="355" actId="27636"/>
        <pc:sldMkLst>
          <pc:docMk/>
          <pc:sldMk cId="1690465736" sldId="302"/>
        </pc:sldMkLst>
        <pc:spChg chg="mod">
          <ac:chgData name="Ruth Taylor Davies" userId="8d2594f9-d043-4d68-8483-ffdf100c9e10" providerId="ADAL" clId="{2D293872-72FF-42EB-BE7F-4AABF694EA18}" dt="2025-01-09T13:42:20.641" v="355" actId="27636"/>
          <ac:spMkLst>
            <pc:docMk/>
            <pc:sldMk cId="1690465736" sldId="302"/>
            <ac:spMk id="3" creationId="{7BA79D12-58B2-8EDD-1EC3-5529677FE8CD}"/>
          </ac:spMkLst>
        </pc:spChg>
      </pc:sldChg>
      <pc:sldChg chg="del">
        <pc:chgData name="Ruth Taylor Davies" userId="8d2594f9-d043-4d68-8483-ffdf100c9e10" providerId="ADAL" clId="{2D293872-72FF-42EB-BE7F-4AABF694EA18}" dt="2025-01-09T14:46:00.128" v="1568" actId="2696"/>
        <pc:sldMkLst>
          <pc:docMk/>
          <pc:sldMk cId="4062506476" sldId="303"/>
        </pc:sldMkLst>
      </pc:sldChg>
      <pc:sldChg chg="modSp del mod">
        <pc:chgData name="Ruth Taylor Davies" userId="8d2594f9-d043-4d68-8483-ffdf100c9e10" providerId="ADAL" clId="{2D293872-72FF-42EB-BE7F-4AABF694EA18}" dt="2025-01-09T14:36:45.870" v="1536" actId="2696"/>
        <pc:sldMkLst>
          <pc:docMk/>
          <pc:sldMk cId="3253115174" sldId="309"/>
        </pc:sldMkLst>
        <pc:spChg chg="mod">
          <ac:chgData name="Ruth Taylor Davies" userId="8d2594f9-d043-4d68-8483-ffdf100c9e10" providerId="ADAL" clId="{2D293872-72FF-42EB-BE7F-4AABF694EA18}" dt="2025-01-09T13:47:56.808" v="452" actId="20577"/>
          <ac:spMkLst>
            <pc:docMk/>
            <pc:sldMk cId="3253115174" sldId="309"/>
            <ac:spMk id="2" creationId="{E4CB9A20-8A28-4E62-B23B-124999EEE594}"/>
          </ac:spMkLst>
        </pc:spChg>
      </pc:sldChg>
      <pc:sldChg chg="modSp mod">
        <pc:chgData name="Ruth Taylor Davies" userId="8d2594f9-d043-4d68-8483-ffdf100c9e10" providerId="ADAL" clId="{2D293872-72FF-42EB-BE7F-4AABF694EA18}" dt="2025-01-09T13:39:56.475" v="264" actId="20577"/>
        <pc:sldMkLst>
          <pc:docMk/>
          <pc:sldMk cId="3814793694" sldId="310"/>
        </pc:sldMkLst>
        <pc:spChg chg="mod">
          <ac:chgData name="Ruth Taylor Davies" userId="8d2594f9-d043-4d68-8483-ffdf100c9e10" providerId="ADAL" clId="{2D293872-72FF-42EB-BE7F-4AABF694EA18}" dt="2025-01-09T13:39:56.475" v="264" actId="20577"/>
          <ac:spMkLst>
            <pc:docMk/>
            <pc:sldMk cId="3814793694" sldId="310"/>
            <ac:spMk id="7" creationId="{4CEF43ED-E909-F018-6058-DE0995C12C67}"/>
          </ac:spMkLst>
        </pc:spChg>
      </pc:sldChg>
      <pc:sldChg chg="modSp mod">
        <pc:chgData name="Ruth Taylor Davies" userId="8d2594f9-d043-4d68-8483-ffdf100c9e10" providerId="ADAL" clId="{2D293872-72FF-42EB-BE7F-4AABF694EA18}" dt="2025-01-09T13:32:10.782" v="147" actId="1076"/>
        <pc:sldMkLst>
          <pc:docMk/>
          <pc:sldMk cId="2585326801" sldId="332"/>
        </pc:sldMkLst>
        <pc:spChg chg="mod">
          <ac:chgData name="Ruth Taylor Davies" userId="8d2594f9-d043-4d68-8483-ffdf100c9e10" providerId="ADAL" clId="{2D293872-72FF-42EB-BE7F-4AABF694EA18}" dt="2025-01-09T13:32:10.782" v="147" actId="1076"/>
          <ac:spMkLst>
            <pc:docMk/>
            <pc:sldMk cId="2585326801" sldId="332"/>
            <ac:spMk id="3" creationId="{3CC292A8-9733-43A8-9A8A-2B9B1F1B6024}"/>
          </ac:spMkLst>
        </pc:spChg>
      </pc:sldChg>
      <pc:sldChg chg="del">
        <pc:chgData name="Ruth Taylor Davies" userId="8d2594f9-d043-4d68-8483-ffdf100c9e10" providerId="ADAL" clId="{2D293872-72FF-42EB-BE7F-4AABF694EA18}" dt="2025-01-09T13:39:03.084" v="248" actId="2696"/>
        <pc:sldMkLst>
          <pc:docMk/>
          <pc:sldMk cId="568269790" sldId="336"/>
        </pc:sldMkLst>
      </pc:sldChg>
      <pc:sldChg chg="del">
        <pc:chgData name="Ruth Taylor Davies" userId="8d2594f9-d043-4d68-8483-ffdf100c9e10" providerId="ADAL" clId="{2D293872-72FF-42EB-BE7F-4AABF694EA18}" dt="2025-01-09T13:26:27.577" v="3" actId="2696"/>
        <pc:sldMkLst>
          <pc:docMk/>
          <pc:sldMk cId="1616627162" sldId="339"/>
        </pc:sldMkLst>
      </pc:sldChg>
      <pc:sldChg chg="del">
        <pc:chgData name="Ruth Taylor Davies" userId="8d2594f9-d043-4d68-8483-ffdf100c9e10" providerId="ADAL" clId="{2D293872-72FF-42EB-BE7F-4AABF694EA18}" dt="2025-01-09T13:26:28.986" v="4" actId="2696"/>
        <pc:sldMkLst>
          <pc:docMk/>
          <pc:sldMk cId="3999494596" sldId="340"/>
        </pc:sldMkLst>
      </pc:sldChg>
      <pc:sldChg chg="del">
        <pc:chgData name="Ruth Taylor Davies" userId="8d2594f9-d043-4d68-8483-ffdf100c9e10" providerId="ADAL" clId="{2D293872-72FF-42EB-BE7F-4AABF694EA18}" dt="2025-01-09T13:26:31.308" v="6" actId="2696"/>
        <pc:sldMkLst>
          <pc:docMk/>
          <pc:sldMk cId="3138639750" sldId="341"/>
        </pc:sldMkLst>
      </pc:sldChg>
      <pc:sldChg chg="del">
        <pc:chgData name="Ruth Taylor Davies" userId="8d2594f9-d043-4d68-8483-ffdf100c9e10" providerId="ADAL" clId="{2D293872-72FF-42EB-BE7F-4AABF694EA18}" dt="2025-01-09T13:26:23.146" v="0" actId="2696"/>
        <pc:sldMkLst>
          <pc:docMk/>
          <pc:sldMk cId="3723605139" sldId="342"/>
        </pc:sldMkLst>
      </pc:sldChg>
      <pc:sldChg chg="add del">
        <pc:chgData name="Ruth Taylor Davies" userId="8d2594f9-d043-4d68-8483-ffdf100c9e10" providerId="ADAL" clId="{2D293872-72FF-42EB-BE7F-4AABF694EA18}" dt="2025-01-09T14:41:48.493" v="1541" actId="2696"/>
        <pc:sldMkLst>
          <pc:docMk/>
          <pc:sldMk cId="1994936073" sldId="344"/>
        </pc:sldMkLst>
      </pc:sldChg>
      <pc:sldChg chg="del">
        <pc:chgData name="Ruth Taylor Davies" userId="8d2594f9-d043-4d68-8483-ffdf100c9e10" providerId="ADAL" clId="{2D293872-72FF-42EB-BE7F-4AABF694EA18}" dt="2025-01-09T14:46:00.128" v="1568" actId="2696"/>
        <pc:sldMkLst>
          <pc:docMk/>
          <pc:sldMk cId="2657357217" sldId="345"/>
        </pc:sldMkLst>
      </pc:sldChg>
      <pc:sldChg chg="del">
        <pc:chgData name="Ruth Taylor Davies" userId="8d2594f9-d043-4d68-8483-ffdf100c9e10" providerId="ADAL" clId="{2D293872-72FF-42EB-BE7F-4AABF694EA18}" dt="2025-01-09T13:26:24.812" v="1" actId="2696"/>
        <pc:sldMkLst>
          <pc:docMk/>
          <pc:sldMk cId="2746864286" sldId="347"/>
        </pc:sldMkLst>
      </pc:sldChg>
      <pc:sldChg chg="modSp del mod">
        <pc:chgData name="Ruth Taylor Davies" userId="8d2594f9-d043-4d68-8483-ffdf100c9e10" providerId="ADAL" clId="{2D293872-72FF-42EB-BE7F-4AABF694EA18}" dt="2025-01-09T13:42:16.866" v="353" actId="2696"/>
        <pc:sldMkLst>
          <pc:docMk/>
          <pc:sldMk cId="2269594554" sldId="349"/>
        </pc:sldMkLst>
        <pc:spChg chg="mod">
          <ac:chgData name="Ruth Taylor Davies" userId="8d2594f9-d043-4d68-8483-ffdf100c9e10" providerId="ADAL" clId="{2D293872-72FF-42EB-BE7F-4AABF694EA18}" dt="2025-01-09T13:26:45.512" v="17" actId="20577"/>
          <ac:spMkLst>
            <pc:docMk/>
            <pc:sldMk cId="2269594554" sldId="349"/>
            <ac:spMk id="2" creationId="{6549F0CF-9CF3-A6D7-88F0-A8480D8CD082}"/>
          </ac:spMkLst>
        </pc:spChg>
      </pc:sldChg>
      <pc:sldChg chg="del">
        <pc:chgData name="Ruth Taylor Davies" userId="8d2594f9-d043-4d68-8483-ffdf100c9e10" providerId="ADAL" clId="{2D293872-72FF-42EB-BE7F-4AABF694EA18}" dt="2025-01-09T14:18:59.468" v="1260" actId="2696"/>
        <pc:sldMkLst>
          <pc:docMk/>
          <pc:sldMk cId="1633405896" sldId="446"/>
        </pc:sldMkLst>
      </pc:sldChg>
      <pc:sldChg chg="addSp delSp modSp mod delAnim">
        <pc:chgData name="Ruth Taylor Davies" userId="8d2594f9-d043-4d68-8483-ffdf100c9e10" providerId="ADAL" clId="{2D293872-72FF-42EB-BE7F-4AABF694EA18}" dt="2025-01-09T14:21:06.409" v="1283" actId="208"/>
        <pc:sldMkLst>
          <pc:docMk/>
          <pc:sldMk cId="1516780818" sldId="447"/>
        </pc:sldMkLst>
        <pc:spChg chg="mod">
          <ac:chgData name="Ruth Taylor Davies" userId="8d2594f9-d043-4d68-8483-ffdf100c9e10" providerId="ADAL" clId="{2D293872-72FF-42EB-BE7F-4AABF694EA18}" dt="2025-01-09T14:19:21.995" v="1269" actId="14100"/>
          <ac:spMkLst>
            <pc:docMk/>
            <pc:sldMk cId="1516780818" sldId="447"/>
            <ac:spMk id="6" creationId="{F0572689-BD03-4511-9813-0F29957C0A7E}"/>
          </ac:spMkLst>
        </pc:spChg>
        <pc:picChg chg="add mod ord">
          <ac:chgData name="Ruth Taylor Davies" userId="8d2594f9-d043-4d68-8483-ffdf100c9e10" providerId="ADAL" clId="{2D293872-72FF-42EB-BE7F-4AABF694EA18}" dt="2025-01-09T14:20:47.194" v="1281" actId="1076"/>
          <ac:picMkLst>
            <pc:docMk/>
            <pc:sldMk cId="1516780818" sldId="447"/>
            <ac:picMk id="2" creationId="{E76ED9E5-EFB3-336E-29B4-D46E364D26C4}"/>
          </ac:picMkLst>
        </pc:picChg>
        <pc:picChg chg="del">
          <ac:chgData name="Ruth Taylor Davies" userId="8d2594f9-d043-4d68-8483-ffdf100c9e10" providerId="ADAL" clId="{2D293872-72FF-42EB-BE7F-4AABF694EA18}" dt="2025-01-09T14:19:09.256" v="1265" actId="478"/>
          <ac:picMkLst>
            <pc:docMk/>
            <pc:sldMk cId="1516780818" sldId="447"/>
            <ac:picMk id="5" creationId="{8C629097-B0FF-4211-8C9C-7AE4646711B0}"/>
          </ac:picMkLst>
        </pc:picChg>
        <pc:cxnChg chg="mod">
          <ac:chgData name="Ruth Taylor Davies" userId="8d2594f9-d043-4d68-8483-ffdf100c9e10" providerId="ADAL" clId="{2D293872-72FF-42EB-BE7F-4AABF694EA18}" dt="2025-01-09T14:21:06.409" v="1283" actId="208"/>
          <ac:cxnSpMkLst>
            <pc:docMk/>
            <pc:sldMk cId="1516780818" sldId="447"/>
            <ac:cxnSpMk id="12" creationId="{8772C8E1-3C59-CC0C-9B51-A68BF6A8D121}"/>
          </ac:cxnSpMkLst>
        </pc:cxnChg>
      </pc:sldChg>
      <pc:sldChg chg="modSp mod">
        <pc:chgData name="Ruth Taylor Davies" userId="8d2594f9-d043-4d68-8483-ffdf100c9e10" providerId="ADAL" clId="{2D293872-72FF-42EB-BE7F-4AABF694EA18}" dt="2025-01-09T14:22:54.937" v="1432" actId="20577"/>
        <pc:sldMkLst>
          <pc:docMk/>
          <pc:sldMk cId="4159836209" sldId="448"/>
        </pc:sldMkLst>
        <pc:spChg chg="mod">
          <ac:chgData name="Ruth Taylor Davies" userId="8d2594f9-d043-4d68-8483-ffdf100c9e10" providerId="ADAL" clId="{2D293872-72FF-42EB-BE7F-4AABF694EA18}" dt="2025-01-09T14:22:54.937" v="1432" actId="20577"/>
          <ac:spMkLst>
            <pc:docMk/>
            <pc:sldMk cId="4159836209" sldId="448"/>
            <ac:spMk id="2" creationId="{ECB02839-3AFD-3BCD-24E2-AB17063602E8}"/>
          </ac:spMkLst>
        </pc:spChg>
      </pc:sldChg>
      <pc:sldChg chg="modSp mod">
        <pc:chgData name="Ruth Taylor Davies" userId="8d2594f9-d043-4d68-8483-ffdf100c9e10" providerId="ADAL" clId="{2D293872-72FF-42EB-BE7F-4AABF694EA18}" dt="2025-01-09T14:23:29.312" v="1435" actId="1076"/>
        <pc:sldMkLst>
          <pc:docMk/>
          <pc:sldMk cId="694859790" sldId="449"/>
        </pc:sldMkLst>
        <pc:spChg chg="mod">
          <ac:chgData name="Ruth Taylor Davies" userId="8d2594f9-d043-4d68-8483-ffdf100c9e10" providerId="ADAL" clId="{2D293872-72FF-42EB-BE7F-4AABF694EA18}" dt="2025-01-09T14:23:23.734" v="1433" actId="1076"/>
          <ac:spMkLst>
            <pc:docMk/>
            <pc:sldMk cId="694859790" sldId="449"/>
            <ac:spMk id="2" creationId="{65DB54A4-A418-401E-AB7E-39D71CA9E633}"/>
          </ac:spMkLst>
        </pc:spChg>
        <pc:spChg chg="mod">
          <ac:chgData name="Ruth Taylor Davies" userId="8d2594f9-d043-4d68-8483-ffdf100c9e10" providerId="ADAL" clId="{2D293872-72FF-42EB-BE7F-4AABF694EA18}" dt="2025-01-09T14:23:29.312" v="1435" actId="1076"/>
          <ac:spMkLst>
            <pc:docMk/>
            <pc:sldMk cId="694859790" sldId="449"/>
            <ac:spMk id="23" creationId="{79C01D18-00E1-4E80-9A5D-AC34079733F1}"/>
          </ac:spMkLst>
        </pc:spChg>
        <pc:picChg chg="mod">
          <ac:chgData name="Ruth Taylor Davies" userId="8d2594f9-d043-4d68-8483-ffdf100c9e10" providerId="ADAL" clId="{2D293872-72FF-42EB-BE7F-4AABF694EA18}" dt="2025-01-09T14:23:25.941" v="1434" actId="1076"/>
          <ac:picMkLst>
            <pc:docMk/>
            <pc:sldMk cId="694859790" sldId="449"/>
            <ac:picMk id="27" creationId="{2F54930E-461A-40CC-9989-509C0836E2D5}"/>
          </ac:picMkLst>
        </pc:picChg>
      </pc:sldChg>
      <pc:sldChg chg="modNotesTx">
        <pc:chgData name="Ruth Taylor Davies" userId="8d2594f9-d043-4d68-8483-ffdf100c9e10" providerId="ADAL" clId="{2D293872-72FF-42EB-BE7F-4AABF694EA18}" dt="2025-01-09T14:24:10.797" v="1442" actId="20577"/>
        <pc:sldMkLst>
          <pc:docMk/>
          <pc:sldMk cId="3697135037" sldId="450"/>
        </pc:sldMkLst>
      </pc:sldChg>
      <pc:sldChg chg="modSp mod">
        <pc:chgData name="Ruth Taylor Davies" userId="8d2594f9-d043-4d68-8483-ffdf100c9e10" providerId="ADAL" clId="{2D293872-72FF-42EB-BE7F-4AABF694EA18}" dt="2025-01-09T14:25:30.037" v="1448" actId="255"/>
        <pc:sldMkLst>
          <pc:docMk/>
          <pc:sldMk cId="1208737266" sldId="451"/>
        </pc:sldMkLst>
        <pc:spChg chg="mod">
          <ac:chgData name="Ruth Taylor Davies" userId="8d2594f9-d043-4d68-8483-ffdf100c9e10" providerId="ADAL" clId="{2D293872-72FF-42EB-BE7F-4AABF694EA18}" dt="2025-01-09T14:25:30.037" v="1448" actId="255"/>
          <ac:spMkLst>
            <pc:docMk/>
            <pc:sldMk cId="1208737266" sldId="451"/>
            <ac:spMk id="2" creationId="{D04DB536-85F9-41A8-846B-94E06995B8C1}"/>
          </ac:spMkLst>
        </pc:spChg>
      </pc:sldChg>
      <pc:sldChg chg="del">
        <pc:chgData name="Ruth Taylor Davies" userId="8d2594f9-d043-4d68-8483-ffdf100c9e10" providerId="ADAL" clId="{2D293872-72FF-42EB-BE7F-4AABF694EA18}" dt="2025-01-09T14:28:14.703" v="1514" actId="2696"/>
        <pc:sldMkLst>
          <pc:docMk/>
          <pc:sldMk cId="1598754077" sldId="452"/>
        </pc:sldMkLst>
      </pc:sldChg>
      <pc:sldChg chg="addSp delSp modSp mod">
        <pc:chgData name="Ruth Taylor Davies" userId="8d2594f9-d043-4d68-8483-ffdf100c9e10" providerId="ADAL" clId="{2D293872-72FF-42EB-BE7F-4AABF694EA18}" dt="2025-01-09T14:35:20.676" v="1529" actId="1076"/>
        <pc:sldMkLst>
          <pc:docMk/>
          <pc:sldMk cId="932574714" sldId="453"/>
        </pc:sldMkLst>
        <pc:spChg chg="mod">
          <ac:chgData name="Ruth Taylor Davies" userId="8d2594f9-d043-4d68-8483-ffdf100c9e10" providerId="ADAL" clId="{2D293872-72FF-42EB-BE7F-4AABF694EA18}" dt="2025-01-09T14:28:20.776" v="1515" actId="113"/>
          <ac:spMkLst>
            <pc:docMk/>
            <pc:sldMk cId="932574714" sldId="453"/>
            <ac:spMk id="2" creationId="{A9A66F9E-F6C3-408D-BB9D-8EFAC2BF32F3}"/>
          </ac:spMkLst>
        </pc:spChg>
        <pc:graphicFrameChg chg="add mod">
          <ac:chgData name="Ruth Taylor Davies" userId="8d2594f9-d043-4d68-8483-ffdf100c9e10" providerId="ADAL" clId="{2D293872-72FF-42EB-BE7F-4AABF694EA18}" dt="2025-01-09T13:45:40.270" v="397"/>
          <ac:graphicFrameMkLst>
            <pc:docMk/>
            <pc:sldMk cId="932574714" sldId="453"/>
            <ac:graphicFrameMk id="3" creationId="{48A8984E-D1C1-16E1-4690-171351A3AB18}"/>
          </ac:graphicFrameMkLst>
        </pc:graphicFrameChg>
        <pc:graphicFrameChg chg="add mod">
          <ac:chgData name="Ruth Taylor Davies" userId="8d2594f9-d043-4d68-8483-ffdf100c9e10" providerId="ADAL" clId="{2D293872-72FF-42EB-BE7F-4AABF694EA18}" dt="2025-01-09T13:45:47.552" v="398"/>
          <ac:graphicFrameMkLst>
            <pc:docMk/>
            <pc:sldMk cId="932574714" sldId="453"/>
            <ac:graphicFrameMk id="4" creationId="{0F129EA2-593F-242F-CF8B-B13631B7D126}"/>
          </ac:graphicFrameMkLst>
        </pc:graphicFrameChg>
        <pc:picChg chg="add del">
          <ac:chgData name="Ruth Taylor Davies" userId="8d2594f9-d043-4d68-8483-ffdf100c9e10" providerId="ADAL" clId="{2D293872-72FF-42EB-BE7F-4AABF694EA18}" dt="2025-01-09T14:32:28.628" v="1517" actId="478"/>
          <ac:picMkLst>
            <pc:docMk/>
            <pc:sldMk cId="932574714" sldId="453"/>
            <ac:picMk id="5" creationId="{95EF4EB3-67E0-CD99-29AF-EF4726CF4793}"/>
          </ac:picMkLst>
        </pc:picChg>
        <pc:picChg chg="add mod">
          <ac:chgData name="Ruth Taylor Davies" userId="8d2594f9-d043-4d68-8483-ffdf100c9e10" providerId="ADAL" clId="{2D293872-72FF-42EB-BE7F-4AABF694EA18}" dt="2025-01-09T14:35:20.676" v="1529" actId="1076"/>
          <ac:picMkLst>
            <pc:docMk/>
            <pc:sldMk cId="932574714" sldId="453"/>
            <ac:picMk id="6" creationId="{46CAE4AA-A94D-F1C2-3873-BBFE432AEBD6}"/>
          </ac:picMkLst>
        </pc:picChg>
        <pc:picChg chg="add mod">
          <ac:chgData name="Ruth Taylor Davies" userId="8d2594f9-d043-4d68-8483-ffdf100c9e10" providerId="ADAL" clId="{2D293872-72FF-42EB-BE7F-4AABF694EA18}" dt="2025-01-09T14:34:58.165" v="1524" actId="688"/>
          <ac:picMkLst>
            <pc:docMk/>
            <pc:sldMk cId="932574714" sldId="453"/>
            <ac:picMk id="7" creationId="{A80A9A68-749E-4C55-8E1E-1C2305A955E3}"/>
          </ac:picMkLst>
        </pc:picChg>
        <pc:picChg chg="add mod">
          <ac:chgData name="Ruth Taylor Davies" userId="8d2594f9-d043-4d68-8483-ffdf100c9e10" providerId="ADAL" clId="{2D293872-72FF-42EB-BE7F-4AABF694EA18}" dt="2025-01-09T14:35:18.391" v="1528" actId="1076"/>
          <ac:picMkLst>
            <pc:docMk/>
            <pc:sldMk cId="932574714" sldId="453"/>
            <ac:picMk id="8" creationId="{E64F7C4D-887C-FA98-9EE1-87D106DAF71B}"/>
          </ac:picMkLst>
        </pc:picChg>
      </pc:sldChg>
      <pc:sldChg chg="modNotesTx">
        <pc:chgData name="Ruth Taylor Davies" userId="8d2594f9-d043-4d68-8483-ffdf100c9e10" providerId="ADAL" clId="{2D293872-72FF-42EB-BE7F-4AABF694EA18}" dt="2025-01-09T13:39:32.681" v="251" actId="5793"/>
        <pc:sldMkLst>
          <pc:docMk/>
          <pc:sldMk cId="641394962" sldId="454"/>
        </pc:sldMkLst>
      </pc:sldChg>
      <pc:sldChg chg="addSp delSp modSp new mod ord">
        <pc:chgData name="Ruth Taylor Davies" userId="8d2594f9-d043-4d68-8483-ffdf100c9e10" providerId="ADAL" clId="{2D293872-72FF-42EB-BE7F-4AABF694EA18}" dt="2025-01-09T14:57:40.910" v="1754"/>
        <pc:sldMkLst>
          <pc:docMk/>
          <pc:sldMk cId="2123873987" sldId="455"/>
        </pc:sldMkLst>
        <pc:spChg chg="mod">
          <ac:chgData name="Ruth Taylor Davies" userId="8d2594f9-d043-4d68-8483-ffdf100c9e10" providerId="ADAL" clId="{2D293872-72FF-42EB-BE7F-4AABF694EA18}" dt="2025-01-09T14:08:49.772" v="942" actId="2711"/>
          <ac:spMkLst>
            <pc:docMk/>
            <pc:sldMk cId="2123873987" sldId="455"/>
            <ac:spMk id="2" creationId="{BF33D1C8-9F80-F032-5D36-9B67A0F85B7E}"/>
          </ac:spMkLst>
        </pc:spChg>
        <pc:spChg chg="add del mod">
          <ac:chgData name="Ruth Taylor Davies" userId="8d2594f9-d043-4d68-8483-ffdf100c9e10" providerId="ADAL" clId="{2D293872-72FF-42EB-BE7F-4AABF694EA18}" dt="2025-01-09T13:42:07.415" v="352" actId="113"/>
          <ac:spMkLst>
            <pc:docMk/>
            <pc:sldMk cId="2123873987" sldId="455"/>
            <ac:spMk id="3" creationId="{BA87985C-B10D-8B36-59A2-03DA035720CE}"/>
          </ac:spMkLst>
        </pc:spChg>
        <pc:graphicFrameChg chg="add mod">
          <ac:chgData name="Ruth Taylor Davies" userId="8d2594f9-d043-4d68-8483-ffdf100c9e10" providerId="ADAL" clId="{2D293872-72FF-42EB-BE7F-4AABF694EA18}" dt="2025-01-09T13:34:34.590" v="202"/>
          <ac:graphicFrameMkLst>
            <pc:docMk/>
            <pc:sldMk cId="2123873987" sldId="455"/>
            <ac:graphicFrameMk id="4" creationId="{AFE16275-F429-E8A5-0FCB-10AC51CAAE02}"/>
          </ac:graphicFrameMkLst>
        </pc:graphicFrameChg>
        <pc:picChg chg="add mod">
          <ac:chgData name="Ruth Taylor Davies" userId="8d2594f9-d043-4d68-8483-ffdf100c9e10" providerId="ADAL" clId="{2D293872-72FF-42EB-BE7F-4AABF694EA18}" dt="2025-01-09T13:41:50.665" v="350" actId="1076"/>
          <ac:picMkLst>
            <pc:docMk/>
            <pc:sldMk cId="2123873987" sldId="455"/>
            <ac:picMk id="5" creationId="{BD80E7CD-1193-8DDC-5A85-D86C6EA95077}"/>
          </ac:picMkLst>
        </pc:picChg>
      </pc:sldChg>
      <pc:sldChg chg="del">
        <pc:chgData name="Ruth Taylor Davies" userId="8d2594f9-d043-4d68-8483-ffdf100c9e10" providerId="ADAL" clId="{2D293872-72FF-42EB-BE7F-4AABF694EA18}" dt="2025-01-09T13:33:07.160" v="149" actId="2696"/>
        <pc:sldMkLst>
          <pc:docMk/>
          <pc:sldMk cId="4043008415" sldId="455"/>
        </pc:sldMkLst>
      </pc:sldChg>
      <pc:sldChg chg="addSp modSp new mod ord">
        <pc:chgData name="Ruth Taylor Davies" userId="8d2594f9-d043-4d68-8483-ffdf100c9e10" providerId="ADAL" clId="{2D293872-72FF-42EB-BE7F-4AABF694EA18}" dt="2025-01-09T14:57:23.910" v="1752"/>
        <pc:sldMkLst>
          <pc:docMk/>
          <pc:sldMk cId="186514044" sldId="456"/>
        </pc:sldMkLst>
        <pc:spChg chg="mod">
          <ac:chgData name="Ruth Taylor Davies" userId="8d2594f9-d043-4d68-8483-ffdf100c9e10" providerId="ADAL" clId="{2D293872-72FF-42EB-BE7F-4AABF694EA18}" dt="2025-01-09T13:35:13.878" v="228" actId="20577"/>
          <ac:spMkLst>
            <pc:docMk/>
            <pc:sldMk cId="186514044" sldId="456"/>
            <ac:spMk id="2" creationId="{05C519A9-5E2E-F3D2-ABEA-8DAF648A1FB2}"/>
          </ac:spMkLst>
        </pc:spChg>
        <pc:spChg chg="mod">
          <ac:chgData name="Ruth Taylor Davies" userId="8d2594f9-d043-4d68-8483-ffdf100c9e10" providerId="ADAL" clId="{2D293872-72FF-42EB-BE7F-4AABF694EA18}" dt="2025-01-09T13:38:20.163" v="245" actId="1076"/>
          <ac:spMkLst>
            <pc:docMk/>
            <pc:sldMk cId="186514044" sldId="456"/>
            <ac:spMk id="3" creationId="{B728FDD2-F21C-42A6-22B1-7731A80C3EF9}"/>
          </ac:spMkLst>
        </pc:spChg>
        <pc:picChg chg="add mod">
          <ac:chgData name="Ruth Taylor Davies" userId="8d2594f9-d043-4d68-8483-ffdf100c9e10" providerId="ADAL" clId="{2D293872-72FF-42EB-BE7F-4AABF694EA18}" dt="2025-01-09T13:38:26.494" v="247" actId="1076"/>
          <ac:picMkLst>
            <pc:docMk/>
            <pc:sldMk cId="186514044" sldId="456"/>
            <ac:picMk id="5" creationId="{153EE069-FD3C-671C-8CA6-B5948C062F9A}"/>
          </ac:picMkLst>
        </pc:picChg>
      </pc:sldChg>
      <pc:sldChg chg="addSp delSp modSp new mod">
        <pc:chgData name="Ruth Taylor Davies" userId="8d2594f9-d043-4d68-8483-ffdf100c9e10" providerId="ADAL" clId="{2D293872-72FF-42EB-BE7F-4AABF694EA18}" dt="2025-01-09T13:55:51.730" v="589" actId="478"/>
        <pc:sldMkLst>
          <pc:docMk/>
          <pc:sldMk cId="2195629120" sldId="457"/>
        </pc:sldMkLst>
        <pc:spChg chg="mod">
          <ac:chgData name="Ruth Taylor Davies" userId="8d2594f9-d043-4d68-8483-ffdf100c9e10" providerId="ADAL" clId="{2D293872-72FF-42EB-BE7F-4AABF694EA18}" dt="2025-01-09T13:49:00.214" v="568" actId="20577"/>
          <ac:spMkLst>
            <pc:docMk/>
            <pc:sldMk cId="2195629120" sldId="457"/>
            <ac:spMk id="2" creationId="{5B2336E7-AA0A-8A9E-6135-F0A06EF21FAC}"/>
          </ac:spMkLst>
        </pc:spChg>
        <pc:spChg chg="mod">
          <ac:chgData name="Ruth Taylor Davies" userId="8d2594f9-d043-4d68-8483-ffdf100c9e10" providerId="ADAL" clId="{2D293872-72FF-42EB-BE7F-4AABF694EA18}" dt="2025-01-09T13:53:27.198" v="582" actId="20577"/>
          <ac:spMkLst>
            <pc:docMk/>
            <pc:sldMk cId="2195629120" sldId="457"/>
            <ac:spMk id="3" creationId="{C1CA2190-DAD8-B3D3-CD8D-129DFDC56008}"/>
          </ac:spMkLst>
        </pc:spChg>
        <pc:picChg chg="add mod">
          <ac:chgData name="Ruth Taylor Davies" userId="8d2594f9-d043-4d68-8483-ffdf100c9e10" providerId="ADAL" clId="{2D293872-72FF-42EB-BE7F-4AABF694EA18}" dt="2025-01-09T13:53:35.289" v="585" actId="1076"/>
          <ac:picMkLst>
            <pc:docMk/>
            <pc:sldMk cId="2195629120" sldId="457"/>
            <ac:picMk id="5" creationId="{1C66293D-7073-75F2-1599-9DDAAF709CF8}"/>
          </ac:picMkLst>
        </pc:picChg>
        <pc:picChg chg="add mod">
          <ac:chgData name="Ruth Taylor Davies" userId="8d2594f9-d043-4d68-8483-ffdf100c9e10" providerId="ADAL" clId="{2D293872-72FF-42EB-BE7F-4AABF694EA18}" dt="2025-01-09T13:53:44.631" v="587" actId="1076"/>
          <ac:picMkLst>
            <pc:docMk/>
            <pc:sldMk cId="2195629120" sldId="457"/>
            <ac:picMk id="6" creationId="{E08AA154-76E8-4C28-4390-3DD448C11BB5}"/>
          </ac:picMkLst>
        </pc:picChg>
        <pc:picChg chg="del">
          <ac:chgData name="Ruth Taylor Davies" userId="8d2594f9-d043-4d68-8483-ffdf100c9e10" providerId="ADAL" clId="{2D293872-72FF-42EB-BE7F-4AABF694EA18}" dt="2025-01-09T13:55:51.730" v="589" actId="478"/>
          <ac:picMkLst>
            <pc:docMk/>
            <pc:sldMk cId="2195629120" sldId="457"/>
            <ac:picMk id="7" creationId="{24B0C6BB-5313-529A-228C-35EE3EB3160F}"/>
          </ac:picMkLst>
        </pc:picChg>
      </pc:sldChg>
      <pc:sldChg chg="modSp add del mod">
        <pc:chgData name="Ruth Taylor Davies" userId="8d2594f9-d043-4d68-8483-ffdf100c9e10" providerId="ADAL" clId="{2D293872-72FF-42EB-BE7F-4AABF694EA18}" dt="2025-01-09T14:50:15.811" v="1575" actId="2696"/>
        <pc:sldMkLst>
          <pc:docMk/>
          <pc:sldMk cId="165513599" sldId="463"/>
        </pc:sldMkLst>
        <pc:spChg chg="mod">
          <ac:chgData name="Ruth Taylor Davies" userId="8d2594f9-d043-4d68-8483-ffdf100c9e10" providerId="ADAL" clId="{2D293872-72FF-42EB-BE7F-4AABF694EA18}" dt="2025-01-09T14:48:57.869" v="1572" actId="1076"/>
          <ac:spMkLst>
            <pc:docMk/>
            <pc:sldMk cId="165513599" sldId="463"/>
            <ac:spMk id="2" creationId="{FD6B2085-7E38-6B22-4DF2-012BA009C780}"/>
          </ac:spMkLst>
        </pc:spChg>
      </pc:sldChg>
      <pc:sldChg chg="add del">
        <pc:chgData name="Ruth Taylor Davies" userId="8d2594f9-d043-4d68-8483-ffdf100c9e10" providerId="ADAL" clId="{2D293872-72FF-42EB-BE7F-4AABF694EA18}" dt="2025-01-09T14:50:48.911" v="1583" actId="2696"/>
        <pc:sldMkLst>
          <pc:docMk/>
          <pc:sldMk cId="2111530360" sldId="472"/>
        </pc:sldMkLst>
      </pc:sldChg>
      <pc:sldChg chg="addSp delSp modSp add mod modAnim">
        <pc:chgData name="Ruth Taylor Davies" userId="8d2594f9-d043-4d68-8483-ffdf100c9e10" providerId="ADAL" clId="{2D293872-72FF-42EB-BE7F-4AABF694EA18}" dt="2025-01-09T15:10:27.710" v="1785" actId="1076"/>
        <pc:sldMkLst>
          <pc:docMk/>
          <pc:sldMk cId="1033213383" sldId="481"/>
        </pc:sldMkLst>
        <pc:spChg chg="mod">
          <ac:chgData name="Ruth Taylor Davies" userId="8d2594f9-d043-4d68-8483-ffdf100c9e10" providerId="ADAL" clId="{2D293872-72FF-42EB-BE7F-4AABF694EA18}" dt="2025-01-09T15:10:15.133" v="1782" actId="20577"/>
          <ac:spMkLst>
            <pc:docMk/>
            <pc:sldMk cId="1033213383" sldId="481"/>
            <ac:spMk id="2" creationId="{A9A66F9E-F6C3-408D-BB9D-8EFAC2BF32F3}"/>
          </ac:spMkLst>
        </pc:spChg>
        <pc:picChg chg="add mod">
          <ac:chgData name="Ruth Taylor Davies" userId="8d2594f9-d043-4d68-8483-ffdf100c9e10" providerId="ADAL" clId="{2D293872-72FF-42EB-BE7F-4AABF694EA18}" dt="2025-01-09T15:10:27.710" v="1785" actId="1076"/>
          <ac:picMkLst>
            <pc:docMk/>
            <pc:sldMk cId="1033213383" sldId="481"/>
            <ac:picMk id="3" creationId="{7D814034-EABB-25D2-ECA4-822617CDDCF0}"/>
          </ac:picMkLst>
        </pc:picChg>
        <pc:picChg chg="del">
          <ac:chgData name="Ruth Taylor Davies" userId="8d2594f9-d043-4d68-8483-ffdf100c9e10" providerId="ADAL" clId="{2D293872-72FF-42EB-BE7F-4AABF694EA18}" dt="2025-01-09T14:59:54.433" v="1777" actId="478"/>
          <ac:picMkLst>
            <pc:docMk/>
            <pc:sldMk cId="1033213383" sldId="481"/>
            <ac:picMk id="5" creationId="{E8DEAB91-AA56-7C26-A035-5D30D2EE40BF}"/>
          </ac:picMkLst>
        </pc:picChg>
      </pc:sldChg>
      <pc:sldChg chg="modSp add del mod">
        <pc:chgData name="Ruth Taylor Davies" userId="8d2594f9-d043-4d68-8483-ffdf100c9e10" providerId="ADAL" clId="{2D293872-72FF-42EB-BE7F-4AABF694EA18}" dt="2025-01-09T14:50:40.236" v="1582" actId="2696"/>
        <pc:sldMkLst>
          <pc:docMk/>
          <pc:sldMk cId="2037496043" sldId="483"/>
        </pc:sldMkLst>
        <pc:spChg chg="mod">
          <ac:chgData name="Ruth Taylor Davies" userId="8d2594f9-d043-4d68-8483-ffdf100c9e10" providerId="ADAL" clId="{2D293872-72FF-42EB-BE7F-4AABF694EA18}" dt="2025-01-09T14:48:24.279" v="1571" actId="27636"/>
          <ac:spMkLst>
            <pc:docMk/>
            <pc:sldMk cId="2037496043" sldId="483"/>
            <ac:spMk id="2" creationId="{C0E0232F-B5AA-489C-A036-EE621A20DA17}"/>
          </ac:spMkLst>
        </pc:spChg>
      </pc:sldChg>
      <pc:sldChg chg="modSp add del mod">
        <pc:chgData name="Ruth Taylor Davies" userId="8d2594f9-d043-4d68-8483-ffdf100c9e10" providerId="ADAL" clId="{2D293872-72FF-42EB-BE7F-4AABF694EA18}" dt="2025-01-09T14:37:42.031" v="1537" actId="2696"/>
        <pc:sldMkLst>
          <pc:docMk/>
          <pc:sldMk cId="3745380291" sldId="489"/>
        </pc:sldMkLst>
        <pc:spChg chg="mod">
          <ac:chgData name="Ruth Taylor Davies" userId="8d2594f9-d043-4d68-8483-ffdf100c9e10" providerId="ADAL" clId="{2D293872-72FF-42EB-BE7F-4AABF694EA18}" dt="2025-01-09T14:11:44.271" v="964" actId="14100"/>
          <ac:spMkLst>
            <pc:docMk/>
            <pc:sldMk cId="3745380291" sldId="489"/>
            <ac:spMk id="6" creationId="{5D7B4052-9CB7-7FFA-570A-8A980D483C74}"/>
          </ac:spMkLst>
        </pc:spChg>
        <pc:spChg chg="mod">
          <ac:chgData name="Ruth Taylor Davies" userId="8d2594f9-d043-4d68-8483-ffdf100c9e10" providerId="ADAL" clId="{2D293872-72FF-42EB-BE7F-4AABF694EA18}" dt="2025-01-09T14:11:38.635" v="963" actId="20577"/>
          <ac:spMkLst>
            <pc:docMk/>
            <pc:sldMk cId="3745380291" sldId="489"/>
            <ac:spMk id="19" creationId="{5D260BD0-A4F2-CFEF-9FDC-1AAD8DA02C18}"/>
          </ac:spMkLst>
        </pc:spChg>
      </pc:sldChg>
      <pc:sldChg chg="add del">
        <pc:chgData name="Ruth Taylor Davies" userId="8d2594f9-d043-4d68-8483-ffdf100c9e10" providerId="ADAL" clId="{2D293872-72FF-42EB-BE7F-4AABF694EA18}" dt="2025-01-09T14:56:59.799" v="1746" actId="2696"/>
        <pc:sldMkLst>
          <pc:docMk/>
          <pc:sldMk cId="3889272918" sldId="497"/>
        </pc:sldMkLst>
      </pc:sldChg>
      <pc:sldChg chg="add">
        <pc:chgData name="Ruth Taylor Davies" userId="8d2594f9-d043-4d68-8483-ffdf100c9e10" providerId="ADAL" clId="{2D293872-72FF-42EB-BE7F-4AABF694EA18}" dt="2025-01-09T13:55:48.332" v="588"/>
        <pc:sldMkLst>
          <pc:docMk/>
          <pc:sldMk cId="4219772902" sldId="498"/>
        </pc:sldMkLst>
      </pc:sldChg>
      <pc:sldChg chg="modSp add mod">
        <pc:chgData name="Ruth Taylor Davies" userId="8d2594f9-d043-4d68-8483-ffdf100c9e10" providerId="ADAL" clId="{2D293872-72FF-42EB-BE7F-4AABF694EA18}" dt="2025-01-09T14:08:23.565" v="934" actId="5793"/>
        <pc:sldMkLst>
          <pc:docMk/>
          <pc:sldMk cId="1285859404" sldId="499"/>
        </pc:sldMkLst>
        <pc:spChg chg="mod">
          <ac:chgData name="Ruth Taylor Davies" userId="8d2594f9-d043-4d68-8483-ffdf100c9e10" providerId="ADAL" clId="{2D293872-72FF-42EB-BE7F-4AABF694EA18}" dt="2025-01-09T14:08:23.565" v="934" actId="5793"/>
          <ac:spMkLst>
            <pc:docMk/>
            <pc:sldMk cId="1285859404" sldId="499"/>
            <ac:spMk id="6" creationId="{5D7B4052-9CB7-7FFA-570A-8A980D483C74}"/>
          </ac:spMkLst>
        </pc:spChg>
        <pc:spChg chg="mod">
          <ac:chgData name="Ruth Taylor Davies" userId="8d2594f9-d043-4d68-8483-ffdf100c9e10" providerId="ADAL" clId="{2D293872-72FF-42EB-BE7F-4AABF694EA18}" dt="2025-01-09T13:56:24.037" v="592" actId="113"/>
          <ac:spMkLst>
            <pc:docMk/>
            <pc:sldMk cId="1285859404" sldId="499"/>
            <ac:spMk id="19" creationId="{5D260BD0-A4F2-CFEF-9FDC-1AAD8DA02C18}"/>
          </ac:spMkLst>
        </pc:spChg>
      </pc:sldChg>
      <pc:sldChg chg="add">
        <pc:chgData name="Ruth Taylor Davies" userId="8d2594f9-d043-4d68-8483-ffdf100c9e10" providerId="ADAL" clId="{2D293872-72FF-42EB-BE7F-4AABF694EA18}" dt="2025-01-09T13:55:48.332" v="588"/>
        <pc:sldMkLst>
          <pc:docMk/>
          <pc:sldMk cId="1244101951" sldId="501"/>
        </pc:sldMkLst>
      </pc:sldChg>
      <pc:sldChg chg="addSp delSp modSp new mod modNotesTx">
        <pc:chgData name="Ruth Taylor Davies" userId="8d2594f9-d043-4d68-8483-ffdf100c9e10" providerId="ADAL" clId="{2D293872-72FF-42EB-BE7F-4AABF694EA18}" dt="2025-01-09T14:08:36.041" v="940" actId="20577"/>
        <pc:sldMkLst>
          <pc:docMk/>
          <pc:sldMk cId="3376371228" sldId="502"/>
        </pc:sldMkLst>
        <pc:spChg chg="mod">
          <ac:chgData name="Ruth Taylor Davies" userId="8d2594f9-d043-4d68-8483-ffdf100c9e10" providerId="ADAL" clId="{2D293872-72FF-42EB-BE7F-4AABF694EA18}" dt="2025-01-09T14:08:36.041" v="940" actId="20577"/>
          <ac:spMkLst>
            <pc:docMk/>
            <pc:sldMk cId="3376371228" sldId="502"/>
            <ac:spMk id="2" creationId="{9C3EE39D-FB85-D0E6-AAAA-FADE264DF02D}"/>
          </ac:spMkLst>
        </pc:spChg>
        <pc:spChg chg="del">
          <ac:chgData name="Ruth Taylor Davies" userId="8d2594f9-d043-4d68-8483-ffdf100c9e10" providerId="ADAL" clId="{2D293872-72FF-42EB-BE7F-4AABF694EA18}" dt="2025-01-09T14:03:21.234" v="618" actId="22"/>
          <ac:spMkLst>
            <pc:docMk/>
            <pc:sldMk cId="3376371228" sldId="502"/>
            <ac:spMk id="3" creationId="{553B1A38-4997-18C0-DB70-05D89DD629EB}"/>
          </ac:spMkLst>
        </pc:spChg>
        <pc:spChg chg="add mod">
          <ac:chgData name="Ruth Taylor Davies" userId="8d2594f9-d043-4d68-8483-ffdf100c9e10" providerId="ADAL" clId="{2D293872-72FF-42EB-BE7F-4AABF694EA18}" dt="2025-01-09T14:06:52.231" v="752" actId="14100"/>
          <ac:spMkLst>
            <pc:docMk/>
            <pc:sldMk cId="3376371228" sldId="502"/>
            <ac:spMk id="9" creationId="{15C6BE5E-388D-D00D-F5AF-777C7579A1BF}"/>
          </ac:spMkLst>
        </pc:spChg>
        <pc:picChg chg="add mod ord">
          <ac:chgData name="Ruth Taylor Davies" userId="8d2594f9-d043-4d68-8483-ffdf100c9e10" providerId="ADAL" clId="{2D293872-72FF-42EB-BE7F-4AABF694EA18}" dt="2025-01-09T14:03:28.809" v="620" actId="1076"/>
          <ac:picMkLst>
            <pc:docMk/>
            <pc:sldMk cId="3376371228" sldId="502"/>
            <ac:picMk id="5" creationId="{AA536AB0-9171-FF47-CE88-CABFEEA282DC}"/>
          </ac:picMkLst>
        </pc:picChg>
        <pc:picChg chg="add mod">
          <ac:chgData name="Ruth Taylor Davies" userId="8d2594f9-d043-4d68-8483-ffdf100c9e10" providerId="ADAL" clId="{2D293872-72FF-42EB-BE7F-4AABF694EA18}" dt="2025-01-09T14:04:59.299" v="623" actId="14100"/>
          <ac:picMkLst>
            <pc:docMk/>
            <pc:sldMk cId="3376371228" sldId="502"/>
            <ac:picMk id="7" creationId="{A7E50BF6-1DDD-C139-93CA-39E0D963B3D5}"/>
          </ac:picMkLst>
        </pc:picChg>
      </pc:sldChg>
      <pc:sldChg chg="addSp modSp new mod">
        <pc:chgData name="Ruth Taylor Davies" userId="8d2594f9-d043-4d68-8483-ffdf100c9e10" providerId="ADAL" clId="{2D293872-72FF-42EB-BE7F-4AABF694EA18}" dt="2025-01-09T14:09:27.882" v="946" actId="1076"/>
        <pc:sldMkLst>
          <pc:docMk/>
          <pc:sldMk cId="2810207672" sldId="503"/>
        </pc:sldMkLst>
        <pc:picChg chg="add mod">
          <ac:chgData name="Ruth Taylor Davies" userId="8d2594f9-d043-4d68-8483-ffdf100c9e10" providerId="ADAL" clId="{2D293872-72FF-42EB-BE7F-4AABF694EA18}" dt="2025-01-09T14:09:27.882" v="946" actId="1076"/>
          <ac:picMkLst>
            <pc:docMk/>
            <pc:sldMk cId="2810207672" sldId="503"/>
            <ac:picMk id="4" creationId="{A22EE367-53A9-122D-113E-DCC68D2879C2}"/>
          </ac:picMkLst>
        </pc:picChg>
      </pc:sldChg>
      <pc:sldChg chg="addSp modSp new del mod">
        <pc:chgData name="Ruth Taylor Davies" userId="8d2594f9-d043-4d68-8483-ffdf100c9e10" providerId="ADAL" clId="{2D293872-72FF-42EB-BE7F-4AABF694EA18}" dt="2025-01-09T14:46:00.128" v="1568" actId="2696"/>
        <pc:sldMkLst>
          <pc:docMk/>
          <pc:sldMk cId="2565937519" sldId="504"/>
        </pc:sldMkLst>
        <pc:spChg chg="mod">
          <ac:chgData name="Ruth Taylor Davies" userId="8d2594f9-d043-4d68-8483-ffdf100c9e10" providerId="ADAL" clId="{2D293872-72FF-42EB-BE7F-4AABF694EA18}" dt="2025-01-09T14:42:26.350" v="1542" actId="113"/>
          <ac:spMkLst>
            <pc:docMk/>
            <pc:sldMk cId="2565937519" sldId="504"/>
            <ac:spMk id="2" creationId="{6F1A4894-B344-F881-FAF3-AAA0DB2C3442}"/>
          </ac:spMkLst>
        </pc:spChg>
        <pc:spChg chg="mod">
          <ac:chgData name="Ruth Taylor Davies" userId="8d2594f9-d043-4d68-8483-ffdf100c9e10" providerId="ADAL" clId="{2D293872-72FF-42EB-BE7F-4AABF694EA18}" dt="2025-01-09T14:43:39.527" v="1547" actId="20577"/>
          <ac:spMkLst>
            <pc:docMk/>
            <pc:sldMk cId="2565937519" sldId="504"/>
            <ac:spMk id="3" creationId="{F8131E35-2B44-03A9-92CF-61FDF947F2BD}"/>
          </ac:spMkLst>
        </pc:spChg>
        <pc:picChg chg="add mod">
          <ac:chgData name="Ruth Taylor Davies" userId="8d2594f9-d043-4d68-8483-ffdf100c9e10" providerId="ADAL" clId="{2D293872-72FF-42EB-BE7F-4AABF694EA18}" dt="2025-01-09T14:44:07.746" v="1566" actId="1076"/>
          <ac:picMkLst>
            <pc:docMk/>
            <pc:sldMk cId="2565937519" sldId="504"/>
            <ac:picMk id="4" creationId="{126C828C-AF76-3632-1E0D-972DD56AE145}"/>
          </ac:picMkLst>
        </pc:picChg>
      </pc:sldChg>
      <pc:sldChg chg="add del">
        <pc:chgData name="Ruth Taylor Davies" userId="8d2594f9-d043-4d68-8483-ffdf100c9e10" providerId="ADAL" clId="{2D293872-72FF-42EB-BE7F-4AABF694EA18}" dt="2025-01-09T14:57:02.632" v="1747" actId="2696"/>
        <pc:sldMkLst>
          <pc:docMk/>
          <pc:sldMk cId="4266293014" sldId="504"/>
        </pc:sldMkLst>
      </pc:sldChg>
      <pc:sldChg chg="addSp delSp modSp add mod ord delAnim modAnim">
        <pc:chgData name="Ruth Taylor Davies" userId="8d2594f9-d043-4d68-8483-ffdf100c9e10" providerId="ADAL" clId="{2D293872-72FF-42EB-BE7F-4AABF694EA18}" dt="2025-01-09T15:09:24.239" v="1779"/>
        <pc:sldMkLst>
          <pc:docMk/>
          <pc:sldMk cId="2247314197" sldId="505"/>
        </pc:sldMkLst>
        <pc:spChg chg="mod">
          <ac:chgData name="Ruth Taylor Davies" userId="8d2594f9-d043-4d68-8483-ffdf100c9e10" providerId="ADAL" clId="{2D293872-72FF-42EB-BE7F-4AABF694EA18}" dt="2025-01-09T14:55:42.393" v="1737" actId="14100"/>
          <ac:spMkLst>
            <pc:docMk/>
            <pc:sldMk cId="2247314197" sldId="505"/>
            <ac:spMk id="2" creationId="{AE09224F-2FAB-BE1B-9929-F3795ABDA2B2}"/>
          </ac:spMkLst>
        </pc:spChg>
        <pc:spChg chg="del mod">
          <ac:chgData name="Ruth Taylor Davies" userId="8d2594f9-d043-4d68-8483-ffdf100c9e10" providerId="ADAL" clId="{2D293872-72FF-42EB-BE7F-4AABF694EA18}" dt="2025-01-09T14:52:23.023" v="1587" actId="478"/>
          <ac:spMkLst>
            <pc:docMk/>
            <pc:sldMk cId="2247314197" sldId="505"/>
            <ac:spMk id="3" creationId="{6E406261-BE40-1143-5630-78E6C1234101}"/>
          </ac:spMkLst>
        </pc:spChg>
        <pc:spChg chg="del mod">
          <ac:chgData name="Ruth Taylor Davies" userId="8d2594f9-d043-4d68-8483-ffdf100c9e10" providerId="ADAL" clId="{2D293872-72FF-42EB-BE7F-4AABF694EA18}" dt="2025-01-09T14:54:12.405" v="1659" actId="478"/>
          <ac:spMkLst>
            <pc:docMk/>
            <pc:sldMk cId="2247314197" sldId="505"/>
            <ac:spMk id="5" creationId="{D158FF9F-7CAB-02AE-2B14-6BC8AD9F531D}"/>
          </ac:spMkLst>
        </pc:spChg>
        <pc:spChg chg="add del mod">
          <ac:chgData name="Ruth Taylor Davies" userId="8d2594f9-d043-4d68-8483-ffdf100c9e10" providerId="ADAL" clId="{2D293872-72FF-42EB-BE7F-4AABF694EA18}" dt="2025-01-09T14:53:06.380" v="1645"/>
          <ac:spMkLst>
            <pc:docMk/>
            <pc:sldMk cId="2247314197" sldId="505"/>
            <ac:spMk id="7" creationId="{7A7A0A88-6C58-07F5-E4BE-BDCA13F5EDAC}"/>
          </ac:spMkLst>
        </pc:spChg>
        <pc:spChg chg="add mod">
          <ac:chgData name="Ruth Taylor Davies" userId="8d2594f9-d043-4d68-8483-ffdf100c9e10" providerId="ADAL" clId="{2D293872-72FF-42EB-BE7F-4AABF694EA18}" dt="2025-01-09T14:55:18.302" v="1733" actId="255"/>
          <ac:spMkLst>
            <pc:docMk/>
            <pc:sldMk cId="2247314197" sldId="505"/>
            <ac:spMk id="11" creationId="{9B212D03-7ACA-2A05-B84C-2FEB370E38F3}"/>
          </ac:spMkLst>
        </pc:spChg>
        <pc:picChg chg="mod">
          <ac:chgData name="Ruth Taylor Davies" userId="8d2594f9-d043-4d68-8483-ffdf100c9e10" providerId="ADAL" clId="{2D293872-72FF-42EB-BE7F-4AABF694EA18}" dt="2025-01-09T14:54:06.006" v="1656" actId="1076"/>
          <ac:picMkLst>
            <pc:docMk/>
            <pc:sldMk cId="2247314197" sldId="505"/>
            <ac:picMk id="4" creationId="{3DE4FF00-F49C-5C4B-9E9B-41B006425DA5}"/>
          </ac:picMkLst>
        </pc:picChg>
        <pc:picChg chg="add mod">
          <ac:chgData name="Ruth Taylor Davies" userId="8d2594f9-d043-4d68-8483-ffdf100c9e10" providerId="ADAL" clId="{2D293872-72FF-42EB-BE7F-4AABF694EA18}" dt="2025-01-09T14:56:51.302" v="1744" actId="14100"/>
          <ac:picMkLst>
            <pc:docMk/>
            <pc:sldMk cId="2247314197" sldId="505"/>
            <ac:picMk id="8" creationId="{09D47203-9B99-DBB8-7319-A52828856853}"/>
          </ac:picMkLst>
        </pc:picChg>
        <pc:picChg chg="add mod">
          <ac:chgData name="Ruth Taylor Davies" userId="8d2594f9-d043-4d68-8483-ffdf100c9e10" providerId="ADAL" clId="{2D293872-72FF-42EB-BE7F-4AABF694EA18}" dt="2025-01-09T14:55:48.777" v="1738" actId="1076"/>
          <ac:picMkLst>
            <pc:docMk/>
            <pc:sldMk cId="2247314197" sldId="505"/>
            <ac:picMk id="9" creationId="{4D836113-5CFD-9E1F-78AD-A00F2C151C26}"/>
          </ac:picMkLst>
        </pc:picChg>
        <pc:picChg chg="add mod">
          <ac:chgData name="Ruth Taylor Davies" userId="8d2594f9-d043-4d68-8483-ffdf100c9e10" providerId="ADAL" clId="{2D293872-72FF-42EB-BE7F-4AABF694EA18}" dt="2025-01-09T14:53:53.523" v="1651" actId="1076"/>
          <ac:picMkLst>
            <pc:docMk/>
            <pc:sldMk cId="2247314197" sldId="505"/>
            <ac:picMk id="10" creationId="{1FB4F619-9AEA-80E0-DCB9-74F3237A6EEF}"/>
          </ac:picMkLst>
        </pc:picChg>
      </pc:sldChg>
      <pc:sldChg chg="addSp delSp modSp new mod">
        <pc:chgData name="Ruth Taylor Davies" userId="8d2594f9-d043-4d68-8483-ffdf100c9e10" providerId="ADAL" clId="{2D293872-72FF-42EB-BE7F-4AABF694EA18}" dt="2025-01-09T15:13:15.968" v="1851" actId="14100"/>
        <pc:sldMkLst>
          <pc:docMk/>
          <pc:sldMk cId="1370063502" sldId="506"/>
        </pc:sldMkLst>
        <pc:spChg chg="mod">
          <ac:chgData name="Ruth Taylor Davies" userId="8d2594f9-d043-4d68-8483-ffdf100c9e10" providerId="ADAL" clId="{2D293872-72FF-42EB-BE7F-4AABF694EA18}" dt="2025-01-09T15:11:49.977" v="1843" actId="2711"/>
          <ac:spMkLst>
            <pc:docMk/>
            <pc:sldMk cId="1370063502" sldId="506"/>
            <ac:spMk id="2" creationId="{581BDB64-E1BE-47C6-CC82-797444F5009D}"/>
          </ac:spMkLst>
        </pc:spChg>
        <pc:spChg chg="del">
          <ac:chgData name="Ruth Taylor Davies" userId="8d2594f9-d043-4d68-8483-ffdf100c9e10" providerId="ADAL" clId="{2D293872-72FF-42EB-BE7F-4AABF694EA18}" dt="2025-01-09T15:12:31.438" v="1844"/>
          <ac:spMkLst>
            <pc:docMk/>
            <pc:sldMk cId="1370063502" sldId="506"/>
            <ac:spMk id="3" creationId="{E100B571-21B6-60CD-A59A-3DDBFCD7E0F3}"/>
          </ac:spMkLst>
        </pc:spChg>
        <pc:picChg chg="add mod">
          <ac:chgData name="Ruth Taylor Davies" userId="8d2594f9-d043-4d68-8483-ffdf100c9e10" providerId="ADAL" clId="{2D293872-72FF-42EB-BE7F-4AABF694EA18}" dt="2025-01-09T15:13:10.638" v="1849" actId="1076"/>
          <ac:picMkLst>
            <pc:docMk/>
            <pc:sldMk cId="1370063502" sldId="506"/>
            <ac:picMk id="4" creationId="{979B8042-C328-0B9C-4D1A-1A6958F33C54}"/>
          </ac:picMkLst>
        </pc:picChg>
        <pc:picChg chg="add mod">
          <ac:chgData name="Ruth Taylor Davies" userId="8d2594f9-d043-4d68-8483-ffdf100c9e10" providerId="ADAL" clId="{2D293872-72FF-42EB-BE7F-4AABF694EA18}" dt="2025-01-09T15:13:15.968" v="1851" actId="14100"/>
          <ac:picMkLst>
            <pc:docMk/>
            <pc:sldMk cId="1370063502" sldId="506"/>
            <ac:picMk id="5" creationId="{1A4B44A2-C82A-5CE0-0930-400A3A5BAE1D}"/>
          </ac:picMkLst>
        </pc:picChg>
      </pc:sldChg>
      <pc:sldChg chg="modSp new del mod">
        <pc:chgData name="Ruth Taylor Davies" userId="8d2594f9-d043-4d68-8483-ffdf100c9e10" providerId="ADAL" clId="{2D293872-72FF-42EB-BE7F-4AABF694EA18}" dt="2025-01-09T14:59:36.339" v="1776" actId="2696"/>
        <pc:sldMkLst>
          <pc:docMk/>
          <pc:sldMk cId="2074545245" sldId="506"/>
        </pc:sldMkLst>
        <pc:spChg chg="mod">
          <ac:chgData name="Ruth Taylor Davies" userId="8d2594f9-d043-4d68-8483-ffdf100c9e10" providerId="ADAL" clId="{2D293872-72FF-42EB-BE7F-4AABF694EA18}" dt="2025-01-09T14:59:02.825" v="1775" actId="20577"/>
          <ac:spMkLst>
            <pc:docMk/>
            <pc:sldMk cId="2074545245" sldId="506"/>
            <ac:spMk id="2" creationId="{4FB27371-541B-42C1-9C81-7A79ECA81D85}"/>
          </ac:spMkLst>
        </pc:spChg>
      </pc:sldChg>
      <pc:sldMasterChg chg="delSldLayout">
        <pc:chgData name="Ruth Taylor Davies" userId="8d2594f9-d043-4d68-8483-ffdf100c9e10" providerId="ADAL" clId="{2D293872-72FF-42EB-BE7F-4AABF694EA18}" dt="2025-01-09T14:50:48.911" v="1583" actId="2696"/>
        <pc:sldMasterMkLst>
          <pc:docMk/>
          <pc:sldMasterMk cId="332244074" sldId="2147483677"/>
        </pc:sldMasterMkLst>
        <pc:sldLayoutChg chg="del">
          <pc:chgData name="Ruth Taylor Davies" userId="8d2594f9-d043-4d68-8483-ffdf100c9e10" providerId="ADAL" clId="{2D293872-72FF-42EB-BE7F-4AABF694EA18}" dt="2025-01-09T13:27:32.192" v="22" actId="2696"/>
          <pc:sldLayoutMkLst>
            <pc:docMk/>
            <pc:sldMasterMk cId="332244074" sldId="2147483677"/>
            <pc:sldLayoutMk cId="2553855738" sldId="2147483700"/>
          </pc:sldLayoutMkLst>
        </pc:sldLayoutChg>
        <pc:sldLayoutChg chg="del">
          <pc:chgData name="Ruth Taylor Davies" userId="8d2594f9-d043-4d68-8483-ffdf100c9e10" providerId="ADAL" clId="{2D293872-72FF-42EB-BE7F-4AABF694EA18}" dt="2025-01-09T14:50:48.911" v="1583" actId="2696"/>
          <pc:sldLayoutMkLst>
            <pc:docMk/>
            <pc:sldMasterMk cId="332244074" sldId="2147483677"/>
            <pc:sldLayoutMk cId="1868452580" sldId="2147483701"/>
          </pc:sldLayoutMkLst>
        </pc:sldLayoutChg>
        <pc:sldLayoutChg chg="del">
          <pc:chgData name="Ruth Taylor Davies" userId="8d2594f9-d043-4d68-8483-ffdf100c9e10" providerId="ADAL" clId="{2D293872-72FF-42EB-BE7F-4AABF694EA18}" dt="2025-01-09T13:26:28.986" v="4" actId="2696"/>
          <pc:sldLayoutMkLst>
            <pc:docMk/>
            <pc:sldMasterMk cId="332244074" sldId="2147483677"/>
            <pc:sldLayoutMk cId="4144101269" sldId="2147483701"/>
          </pc:sldLayoutMkLst>
        </pc:sldLayoutChg>
        <pc:sldLayoutChg chg="del">
          <pc:chgData name="Ruth Taylor Davies" userId="8d2594f9-d043-4d68-8483-ffdf100c9e10" providerId="ADAL" clId="{2D293872-72FF-42EB-BE7F-4AABF694EA18}" dt="2025-01-09T13:26:30.262" v="5" actId="2696"/>
          <pc:sldLayoutMkLst>
            <pc:docMk/>
            <pc:sldMasterMk cId="332244074" sldId="2147483677"/>
            <pc:sldLayoutMk cId="3176393535" sldId="2147483702"/>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2.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888A9-80A8-4291-A7E8-B6E5AC9BA37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C58511-19BB-44C2-A9EF-1C94A286D54A}">
      <dgm:prSet/>
      <dgm:spPr/>
      <dgm:t>
        <a:bodyPr/>
        <a:lstStyle/>
        <a:p>
          <a:r>
            <a:rPr lang="en-GB"/>
            <a:t>Intangibility</a:t>
          </a:r>
          <a:endParaRPr lang="en-US"/>
        </a:p>
      </dgm:t>
    </dgm:pt>
    <dgm:pt modelId="{FEDE7A89-493D-461B-A0D9-46231D79CB89}" type="parTrans" cxnId="{5AB3BAB0-8934-43E1-BE5B-189AAEBDB514}">
      <dgm:prSet/>
      <dgm:spPr/>
      <dgm:t>
        <a:bodyPr/>
        <a:lstStyle/>
        <a:p>
          <a:endParaRPr lang="en-US"/>
        </a:p>
      </dgm:t>
    </dgm:pt>
    <dgm:pt modelId="{6F745296-E14B-4A45-94AE-08A885636066}" type="sibTrans" cxnId="{5AB3BAB0-8934-43E1-BE5B-189AAEBDB514}">
      <dgm:prSet/>
      <dgm:spPr/>
      <dgm:t>
        <a:bodyPr/>
        <a:lstStyle/>
        <a:p>
          <a:endParaRPr lang="en-US"/>
        </a:p>
      </dgm:t>
    </dgm:pt>
    <dgm:pt modelId="{E21967B2-92CB-43DC-AE33-3923956DA277}">
      <dgm:prSet/>
      <dgm:spPr/>
      <dgm:t>
        <a:bodyPr/>
        <a:lstStyle/>
        <a:p>
          <a:r>
            <a:rPr lang="en-GB"/>
            <a:t>Inseparability</a:t>
          </a:r>
          <a:endParaRPr lang="en-US"/>
        </a:p>
      </dgm:t>
    </dgm:pt>
    <dgm:pt modelId="{F64197D2-1BA1-47CF-8B5F-E4DDDF24AD17}" type="parTrans" cxnId="{E3D2223F-0966-4FE2-8F92-484477DA4F30}">
      <dgm:prSet/>
      <dgm:spPr/>
      <dgm:t>
        <a:bodyPr/>
        <a:lstStyle/>
        <a:p>
          <a:endParaRPr lang="en-US"/>
        </a:p>
      </dgm:t>
    </dgm:pt>
    <dgm:pt modelId="{265A4D9D-E3DB-4507-9EF6-990BB6EC3372}" type="sibTrans" cxnId="{E3D2223F-0966-4FE2-8F92-484477DA4F30}">
      <dgm:prSet/>
      <dgm:spPr/>
      <dgm:t>
        <a:bodyPr/>
        <a:lstStyle/>
        <a:p>
          <a:endParaRPr lang="en-US"/>
        </a:p>
      </dgm:t>
    </dgm:pt>
    <dgm:pt modelId="{23997673-F7C2-491D-8581-7C9D9B1A5A57}">
      <dgm:prSet/>
      <dgm:spPr/>
      <dgm:t>
        <a:bodyPr/>
        <a:lstStyle/>
        <a:p>
          <a:r>
            <a:rPr lang="en-GB"/>
            <a:t>Perishability</a:t>
          </a:r>
          <a:endParaRPr lang="en-US"/>
        </a:p>
      </dgm:t>
    </dgm:pt>
    <dgm:pt modelId="{1A59155B-5160-42E1-8A7C-669C28EECD52}" type="parTrans" cxnId="{D2A998C4-8FBD-4CF1-9536-4D87CD6AC276}">
      <dgm:prSet/>
      <dgm:spPr/>
      <dgm:t>
        <a:bodyPr/>
        <a:lstStyle/>
        <a:p>
          <a:endParaRPr lang="en-US"/>
        </a:p>
      </dgm:t>
    </dgm:pt>
    <dgm:pt modelId="{8D74934C-9683-4234-BD86-A6791891EC73}" type="sibTrans" cxnId="{D2A998C4-8FBD-4CF1-9536-4D87CD6AC276}">
      <dgm:prSet/>
      <dgm:spPr/>
      <dgm:t>
        <a:bodyPr/>
        <a:lstStyle/>
        <a:p>
          <a:endParaRPr lang="en-US"/>
        </a:p>
      </dgm:t>
    </dgm:pt>
    <dgm:pt modelId="{F62B719A-02F2-4F19-894E-B07B5078AD39}">
      <dgm:prSet/>
      <dgm:spPr/>
      <dgm:t>
        <a:bodyPr/>
        <a:lstStyle/>
        <a:p>
          <a:r>
            <a:rPr lang="en-GB"/>
            <a:t>Variability</a:t>
          </a:r>
          <a:endParaRPr lang="en-US"/>
        </a:p>
      </dgm:t>
    </dgm:pt>
    <dgm:pt modelId="{34FEB0C7-BCD4-4057-BDF2-A83151B304C7}" type="parTrans" cxnId="{1BB38138-1918-474A-A9A5-088AC58535B8}">
      <dgm:prSet/>
      <dgm:spPr/>
      <dgm:t>
        <a:bodyPr/>
        <a:lstStyle/>
        <a:p>
          <a:endParaRPr lang="en-US"/>
        </a:p>
      </dgm:t>
    </dgm:pt>
    <dgm:pt modelId="{FC47DE4B-29B8-4EAB-BB31-8B68D148CDF8}" type="sibTrans" cxnId="{1BB38138-1918-474A-A9A5-088AC58535B8}">
      <dgm:prSet/>
      <dgm:spPr/>
      <dgm:t>
        <a:bodyPr/>
        <a:lstStyle/>
        <a:p>
          <a:endParaRPr lang="en-US"/>
        </a:p>
      </dgm:t>
    </dgm:pt>
    <dgm:pt modelId="{4FA60727-26D5-430F-921C-0683457565AA}">
      <dgm:prSet/>
      <dgm:spPr/>
      <dgm:t>
        <a:bodyPr/>
        <a:lstStyle/>
        <a:p>
          <a:r>
            <a:rPr lang="en-GB"/>
            <a:t>Not owned</a:t>
          </a:r>
          <a:endParaRPr lang="en-US"/>
        </a:p>
      </dgm:t>
    </dgm:pt>
    <dgm:pt modelId="{C5A24636-BE37-4B13-BB20-6648210BB783}" type="parTrans" cxnId="{2FB14AE3-7691-4AE6-AA6B-1B80C6E2C9D4}">
      <dgm:prSet/>
      <dgm:spPr/>
      <dgm:t>
        <a:bodyPr/>
        <a:lstStyle/>
        <a:p>
          <a:endParaRPr lang="en-US"/>
        </a:p>
      </dgm:t>
    </dgm:pt>
    <dgm:pt modelId="{9142B9F0-60F9-452C-8F12-5237D19EF0EF}" type="sibTrans" cxnId="{2FB14AE3-7691-4AE6-AA6B-1B80C6E2C9D4}">
      <dgm:prSet/>
      <dgm:spPr/>
      <dgm:t>
        <a:bodyPr/>
        <a:lstStyle/>
        <a:p>
          <a:endParaRPr lang="en-US"/>
        </a:p>
      </dgm:t>
    </dgm:pt>
    <dgm:pt modelId="{ABF117AB-FDE5-49C4-A7E4-9AEAE999F22B}" type="pres">
      <dgm:prSet presAssocID="{B6A888A9-80A8-4291-A7E8-B6E5AC9BA372}" presName="root" presStyleCnt="0">
        <dgm:presLayoutVars>
          <dgm:dir/>
          <dgm:resizeHandles val="exact"/>
        </dgm:presLayoutVars>
      </dgm:prSet>
      <dgm:spPr/>
    </dgm:pt>
    <dgm:pt modelId="{10D1C33B-2139-47FB-8427-CAA96044E373}" type="pres">
      <dgm:prSet presAssocID="{B6A888A9-80A8-4291-A7E8-B6E5AC9BA372}" presName="container" presStyleCnt="0">
        <dgm:presLayoutVars>
          <dgm:dir/>
          <dgm:resizeHandles val="exact"/>
        </dgm:presLayoutVars>
      </dgm:prSet>
      <dgm:spPr/>
    </dgm:pt>
    <dgm:pt modelId="{C17335EB-65A5-4261-A377-162714FB4D16}" type="pres">
      <dgm:prSet presAssocID="{E2C58511-19BB-44C2-A9EF-1C94A286D54A}" presName="compNode" presStyleCnt="0"/>
      <dgm:spPr/>
    </dgm:pt>
    <dgm:pt modelId="{73859F6F-6194-4E5D-A41D-955A58B059CD}" type="pres">
      <dgm:prSet presAssocID="{E2C58511-19BB-44C2-A9EF-1C94A286D54A}" presName="iconBgRect" presStyleLbl="bgShp" presStyleIdx="0" presStyleCnt="5"/>
      <dgm:spPr/>
    </dgm:pt>
    <dgm:pt modelId="{F42E2D0E-0093-432E-BAF0-BA6535B4CFE5}" type="pres">
      <dgm:prSet presAssocID="{E2C58511-19BB-44C2-A9EF-1C94A286D5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47D4C1D-E789-484F-A04C-FB7B6F0C53E6}" type="pres">
      <dgm:prSet presAssocID="{E2C58511-19BB-44C2-A9EF-1C94A286D54A}" presName="spaceRect" presStyleCnt="0"/>
      <dgm:spPr/>
    </dgm:pt>
    <dgm:pt modelId="{7DA3D64A-ECF9-43AE-8E54-A0FCD344D6AA}" type="pres">
      <dgm:prSet presAssocID="{E2C58511-19BB-44C2-A9EF-1C94A286D54A}" presName="textRect" presStyleLbl="revTx" presStyleIdx="0" presStyleCnt="5">
        <dgm:presLayoutVars>
          <dgm:chMax val="1"/>
          <dgm:chPref val="1"/>
        </dgm:presLayoutVars>
      </dgm:prSet>
      <dgm:spPr/>
    </dgm:pt>
    <dgm:pt modelId="{5F87E854-2F5A-46F0-AD83-DCC50776B459}" type="pres">
      <dgm:prSet presAssocID="{6F745296-E14B-4A45-94AE-08A885636066}" presName="sibTrans" presStyleLbl="sibTrans2D1" presStyleIdx="0" presStyleCnt="0"/>
      <dgm:spPr/>
    </dgm:pt>
    <dgm:pt modelId="{E571F791-F39A-48EF-A5F0-1B5242B97895}" type="pres">
      <dgm:prSet presAssocID="{E21967B2-92CB-43DC-AE33-3923956DA277}" presName="compNode" presStyleCnt="0"/>
      <dgm:spPr/>
    </dgm:pt>
    <dgm:pt modelId="{FAE541A3-AEB9-4C50-BB41-6362AC186A7D}" type="pres">
      <dgm:prSet presAssocID="{E21967B2-92CB-43DC-AE33-3923956DA277}" presName="iconBgRect" presStyleLbl="bgShp" presStyleIdx="1" presStyleCnt="5"/>
      <dgm:spPr/>
    </dgm:pt>
    <dgm:pt modelId="{80101432-7ACA-46CE-94F0-C0408BD9C57F}" type="pres">
      <dgm:prSet presAssocID="{E21967B2-92CB-43DC-AE33-3923956DA2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C538D83-2D31-4C68-82B4-30EC5163185A}" type="pres">
      <dgm:prSet presAssocID="{E21967B2-92CB-43DC-AE33-3923956DA277}" presName="spaceRect" presStyleCnt="0"/>
      <dgm:spPr/>
    </dgm:pt>
    <dgm:pt modelId="{3A847E24-070E-4420-AA7A-E8837FA98BBE}" type="pres">
      <dgm:prSet presAssocID="{E21967B2-92CB-43DC-AE33-3923956DA277}" presName="textRect" presStyleLbl="revTx" presStyleIdx="1" presStyleCnt="5">
        <dgm:presLayoutVars>
          <dgm:chMax val="1"/>
          <dgm:chPref val="1"/>
        </dgm:presLayoutVars>
      </dgm:prSet>
      <dgm:spPr/>
    </dgm:pt>
    <dgm:pt modelId="{B8399254-A418-4B73-84E1-6A32EEDB251A}" type="pres">
      <dgm:prSet presAssocID="{265A4D9D-E3DB-4507-9EF6-990BB6EC3372}" presName="sibTrans" presStyleLbl="sibTrans2D1" presStyleIdx="0" presStyleCnt="0"/>
      <dgm:spPr/>
    </dgm:pt>
    <dgm:pt modelId="{F8CF69B8-2B91-47DE-9951-C94283745B8A}" type="pres">
      <dgm:prSet presAssocID="{23997673-F7C2-491D-8581-7C9D9B1A5A57}" presName="compNode" presStyleCnt="0"/>
      <dgm:spPr/>
    </dgm:pt>
    <dgm:pt modelId="{18F41DD5-74F0-4FB9-A54F-100ACAC3B602}" type="pres">
      <dgm:prSet presAssocID="{23997673-F7C2-491D-8581-7C9D9B1A5A57}" presName="iconBgRect" presStyleLbl="bgShp" presStyleIdx="2" presStyleCnt="5"/>
      <dgm:spPr/>
    </dgm:pt>
    <dgm:pt modelId="{FAE890CC-ED55-42BF-A095-72F190F4A63A}" type="pres">
      <dgm:prSet presAssocID="{23997673-F7C2-491D-8581-7C9D9B1A5A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81915EEB-61AC-413F-A5BD-A895A494A77E}" type="pres">
      <dgm:prSet presAssocID="{23997673-F7C2-491D-8581-7C9D9B1A5A57}" presName="spaceRect" presStyleCnt="0"/>
      <dgm:spPr/>
    </dgm:pt>
    <dgm:pt modelId="{39669A8B-9434-41BD-BE40-39E2F02C18A2}" type="pres">
      <dgm:prSet presAssocID="{23997673-F7C2-491D-8581-7C9D9B1A5A57}" presName="textRect" presStyleLbl="revTx" presStyleIdx="2" presStyleCnt="5">
        <dgm:presLayoutVars>
          <dgm:chMax val="1"/>
          <dgm:chPref val="1"/>
        </dgm:presLayoutVars>
      </dgm:prSet>
      <dgm:spPr/>
    </dgm:pt>
    <dgm:pt modelId="{1AAA04B4-D9FE-44D5-BC7F-B0D2A60B5B81}" type="pres">
      <dgm:prSet presAssocID="{8D74934C-9683-4234-BD86-A6791891EC73}" presName="sibTrans" presStyleLbl="sibTrans2D1" presStyleIdx="0" presStyleCnt="0"/>
      <dgm:spPr/>
    </dgm:pt>
    <dgm:pt modelId="{DD5EBB0A-2E45-4AC1-B87C-C44BB3D36BE9}" type="pres">
      <dgm:prSet presAssocID="{F62B719A-02F2-4F19-894E-B07B5078AD39}" presName="compNode" presStyleCnt="0"/>
      <dgm:spPr/>
    </dgm:pt>
    <dgm:pt modelId="{A85436E0-D63A-41A5-ADF1-F83C7A26608B}" type="pres">
      <dgm:prSet presAssocID="{F62B719A-02F2-4F19-894E-B07B5078AD39}" presName="iconBgRect" presStyleLbl="bgShp" presStyleIdx="3" presStyleCnt="5"/>
      <dgm:spPr/>
    </dgm:pt>
    <dgm:pt modelId="{A5DB09B0-3709-4FAA-9E05-AE5F4C8E7705}" type="pres">
      <dgm:prSet presAssocID="{F62B719A-02F2-4F19-894E-B07B5078AD3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y"/>
        </a:ext>
      </dgm:extLst>
    </dgm:pt>
    <dgm:pt modelId="{A81FDCE0-AD9B-40C8-8741-3C92A081FCFB}" type="pres">
      <dgm:prSet presAssocID="{F62B719A-02F2-4F19-894E-B07B5078AD39}" presName="spaceRect" presStyleCnt="0"/>
      <dgm:spPr/>
    </dgm:pt>
    <dgm:pt modelId="{66302494-3A0D-4CDB-B43F-1EF9D6901273}" type="pres">
      <dgm:prSet presAssocID="{F62B719A-02F2-4F19-894E-B07B5078AD39}" presName="textRect" presStyleLbl="revTx" presStyleIdx="3" presStyleCnt="5">
        <dgm:presLayoutVars>
          <dgm:chMax val="1"/>
          <dgm:chPref val="1"/>
        </dgm:presLayoutVars>
      </dgm:prSet>
      <dgm:spPr/>
    </dgm:pt>
    <dgm:pt modelId="{DA628C34-5033-41B6-9B67-F29449FEEBD3}" type="pres">
      <dgm:prSet presAssocID="{FC47DE4B-29B8-4EAB-BB31-8B68D148CDF8}" presName="sibTrans" presStyleLbl="sibTrans2D1" presStyleIdx="0" presStyleCnt="0"/>
      <dgm:spPr/>
    </dgm:pt>
    <dgm:pt modelId="{6E76CC12-1F0D-44B5-B1FD-51235675F3D3}" type="pres">
      <dgm:prSet presAssocID="{4FA60727-26D5-430F-921C-0683457565AA}" presName="compNode" presStyleCnt="0"/>
      <dgm:spPr/>
    </dgm:pt>
    <dgm:pt modelId="{8FF41456-FD9A-4D78-954C-4D40F3D4C185}" type="pres">
      <dgm:prSet presAssocID="{4FA60727-26D5-430F-921C-0683457565AA}" presName="iconBgRect" presStyleLbl="bgShp" presStyleIdx="4" presStyleCnt="5"/>
      <dgm:spPr/>
    </dgm:pt>
    <dgm:pt modelId="{B9FA05B3-660A-43BF-9656-74CAD868C6FB}" type="pres">
      <dgm:prSet presAssocID="{4FA60727-26D5-430F-921C-0683457565A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
        </a:ext>
      </dgm:extLst>
    </dgm:pt>
    <dgm:pt modelId="{3ADF7335-82B2-4F00-947E-2451AB7FD57E}" type="pres">
      <dgm:prSet presAssocID="{4FA60727-26D5-430F-921C-0683457565AA}" presName="spaceRect" presStyleCnt="0"/>
      <dgm:spPr/>
    </dgm:pt>
    <dgm:pt modelId="{7AC3131E-65F2-4F2A-A97E-A70B116B232D}" type="pres">
      <dgm:prSet presAssocID="{4FA60727-26D5-430F-921C-0683457565AA}" presName="textRect" presStyleLbl="revTx" presStyleIdx="4" presStyleCnt="5">
        <dgm:presLayoutVars>
          <dgm:chMax val="1"/>
          <dgm:chPref val="1"/>
        </dgm:presLayoutVars>
      </dgm:prSet>
      <dgm:spPr/>
    </dgm:pt>
  </dgm:ptLst>
  <dgm:cxnLst>
    <dgm:cxn modelId="{5DD0D800-C02F-4B40-AED7-029F8CD967B5}" type="presOf" srcId="{E2C58511-19BB-44C2-A9EF-1C94A286D54A}" destId="{7DA3D64A-ECF9-43AE-8E54-A0FCD344D6AA}" srcOrd="0" destOrd="0" presId="urn:microsoft.com/office/officeart/2018/2/layout/IconCircleList"/>
    <dgm:cxn modelId="{79D02302-6408-4ECF-A852-8ED37514ACDE}" type="presOf" srcId="{4FA60727-26D5-430F-921C-0683457565AA}" destId="{7AC3131E-65F2-4F2A-A97E-A70B116B232D}" srcOrd="0" destOrd="0" presId="urn:microsoft.com/office/officeart/2018/2/layout/IconCircleList"/>
    <dgm:cxn modelId="{1BB38138-1918-474A-A9A5-088AC58535B8}" srcId="{B6A888A9-80A8-4291-A7E8-B6E5AC9BA372}" destId="{F62B719A-02F2-4F19-894E-B07B5078AD39}" srcOrd="3" destOrd="0" parTransId="{34FEB0C7-BCD4-4057-BDF2-A83151B304C7}" sibTransId="{FC47DE4B-29B8-4EAB-BB31-8B68D148CDF8}"/>
    <dgm:cxn modelId="{E3D2223F-0966-4FE2-8F92-484477DA4F30}" srcId="{B6A888A9-80A8-4291-A7E8-B6E5AC9BA372}" destId="{E21967B2-92CB-43DC-AE33-3923956DA277}" srcOrd="1" destOrd="0" parTransId="{F64197D2-1BA1-47CF-8B5F-E4DDDF24AD17}" sibTransId="{265A4D9D-E3DB-4507-9EF6-990BB6EC3372}"/>
    <dgm:cxn modelId="{E8DD5543-4D11-48EE-8D30-CE6E3BF5B6C3}" type="presOf" srcId="{8D74934C-9683-4234-BD86-A6791891EC73}" destId="{1AAA04B4-D9FE-44D5-BC7F-B0D2A60B5B81}" srcOrd="0" destOrd="0" presId="urn:microsoft.com/office/officeart/2018/2/layout/IconCircleList"/>
    <dgm:cxn modelId="{F828CF48-E36A-4647-B5AD-13FA0A918041}" type="presOf" srcId="{6F745296-E14B-4A45-94AE-08A885636066}" destId="{5F87E854-2F5A-46F0-AD83-DCC50776B459}" srcOrd="0" destOrd="0" presId="urn:microsoft.com/office/officeart/2018/2/layout/IconCircleList"/>
    <dgm:cxn modelId="{3CACFB68-8C74-4C86-8DD2-C5C727F97ABF}" type="presOf" srcId="{FC47DE4B-29B8-4EAB-BB31-8B68D148CDF8}" destId="{DA628C34-5033-41B6-9B67-F29449FEEBD3}" srcOrd="0" destOrd="0" presId="urn:microsoft.com/office/officeart/2018/2/layout/IconCircleList"/>
    <dgm:cxn modelId="{AFB87E8C-440C-4A98-A041-E4C0047475BB}" type="presOf" srcId="{E21967B2-92CB-43DC-AE33-3923956DA277}" destId="{3A847E24-070E-4420-AA7A-E8837FA98BBE}" srcOrd="0" destOrd="0" presId="urn:microsoft.com/office/officeart/2018/2/layout/IconCircleList"/>
    <dgm:cxn modelId="{738027A2-7BDD-418C-9648-22A85A716E96}" type="presOf" srcId="{23997673-F7C2-491D-8581-7C9D9B1A5A57}" destId="{39669A8B-9434-41BD-BE40-39E2F02C18A2}" srcOrd="0" destOrd="0" presId="urn:microsoft.com/office/officeart/2018/2/layout/IconCircleList"/>
    <dgm:cxn modelId="{5AB3BAB0-8934-43E1-BE5B-189AAEBDB514}" srcId="{B6A888A9-80A8-4291-A7E8-B6E5AC9BA372}" destId="{E2C58511-19BB-44C2-A9EF-1C94A286D54A}" srcOrd="0" destOrd="0" parTransId="{FEDE7A89-493D-461B-A0D9-46231D79CB89}" sibTransId="{6F745296-E14B-4A45-94AE-08A885636066}"/>
    <dgm:cxn modelId="{AE0CA2C3-38F2-4D77-AE28-E797A99E5D86}" type="presOf" srcId="{B6A888A9-80A8-4291-A7E8-B6E5AC9BA372}" destId="{ABF117AB-FDE5-49C4-A7E4-9AEAE999F22B}" srcOrd="0" destOrd="0" presId="urn:microsoft.com/office/officeart/2018/2/layout/IconCircleList"/>
    <dgm:cxn modelId="{D2A998C4-8FBD-4CF1-9536-4D87CD6AC276}" srcId="{B6A888A9-80A8-4291-A7E8-B6E5AC9BA372}" destId="{23997673-F7C2-491D-8581-7C9D9B1A5A57}" srcOrd="2" destOrd="0" parTransId="{1A59155B-5160-42E1-8A7C-669C28EECD52}" sibTransId="{8D74934C-9683-4234-BD86-A6791891EC73}"/>
    <dgm:cxn modelId="{34BEB5C6-6811-45F1-9DEF-52FA000FC005}" type="presOf" srcId="{F62B719A-02F2-4F19-894E-B07B5078AD39}" destId="{66302494-3A0D-4CDB-B43F-1EF9D6901273}" srcOrd="0" destOrd="0" presId="urn:microsoft.com/office/officeart/2018/2/layout/IconCircleList"/>
    <dgm:cxn modelId="{2FB14AE3-7691-4AE6-AA6B-1B80C6E2C9D4}" srcId="{B6A888A9-80A8-4291-A7E8-B6E5AC9BA372}" destId="{4FA60727-26D5-430F-921C-0683457565AA}" srcOrd="4" destOrd="0" parTransId="{C5A24636-BE37-4B13-BB20-6648210BB783}" sibTransId="{9142B9F0-60F9-452C-8F12-5237D19EF0EF}"/>
    <dgm:cxn modelId="{BF20EAE3-8B4D-4367-851E-CD70AAD7D534}" type="presOf" srcId="{265A4D9D-E3DB-4507-9EF6-990BB6EC3372}" destId="{B8399254-A418-4B73-84E1-6A32EEDB251A}" srcOrd="0" destOrd="0" presId="urn:microsoft.com/office/officeart/2018/2/layout/IconCircleList"/>
    <dgm:cxn modelId="{F09270E9-0D97-4467-B849-20CAF865EF0E}" type="presParOf" srcId="{ABF117AB-FDE5-49C4-A7E4-9AEAE999F22B}" destId="{10D1C33B-2139-47FB-8427-CAA96044E373}" srcOrd="0" destOrd="0" presId="urn:microsoft.com/office/officeart/2018/2/layout/IconCircleList"/>
    <dgm:cxn modelId="{895ED2FD-4751-4BD8-B486-3F3D4A387DE5}" type="presParOf" srcId="{10D1C33B-2139-47FB-8427-CAA96044E373}" destId="{C17335EB-65A5-4261-A377-162714FB4D16}" srcOrd="0" destOrd="0" presId="urn:microsoft.com/office/officeart/2018/2/layout/IconCircleList"/>
    <dgm:cxn modelId="{C925AF39-1B2B-490D-B0E8-D90C9D598F3C}" type="presParOf" srcId="{C17335EB-65A5-4261-A377-162714FB4D16}" destId="{73859F6F-6194-4E5D-A41D-955A58B059CD}" srcOrd="0" destOrd="0" presId="urn:microsoft.com/office/officeart/2018/2/layout/IconCircleList"/>
    <dgm:cxn modelId="{62DBAAF4-0DE3-4EF8-88FD-C7EC2EECE3D5}" type="presParOf" srcId="{C17335EB-65A5-4261-A377-162714FB4D16}" destId="{F42E2D0E-0093-432E-BAF0-BA6535B4CFE5}" srcOrd="1" destOrd="0" presId="urn:microsoft.com/office/officeart/2018/2/layout/IconCircleList"/>
    <dgm:cxn modelId="{460DE715-62C2-417D-8620-A0B8AF150311}" type="presParOf" srcId="{C17335EB-65A5-4261-A377-162714FB4D16}" destId="{F47D4C1D-E789-484F-A04C-FB7B6F0C53E6}" srcOrd="2" destOrd="0" presId="urn:microsoft.com/office/officeart/2018/2/layout/IconCircleList"/>
    <dgm:cxn modelId="{694EF87B-56B8-4248-9F30-403B2B211DBB}" type="presParOf" srcId="{C17335EB-65A5-4261-A377-162714FB4D16}" destId="{7DA3D64A-ECF9-43AE-8E54-A0FCD344D6AA}" srcOrd="3" destOrd="0" presId="urn:microsoft.com/office/officeart/2018/2/layout/IconCircleList"/>
    <dgm:cxn modelId="{3B5811E6-4139-491D-BD77-B0315E64E0F3}" type="presParOf" srcId="{10D1C33B-2139-47FB-8427-CAA96044E373}" destId="{5F87E854-2F5A-46F0-AD83-DCC50776B459}" srcOrd="1" destOrd="0" presId="urn:microsoft.com/office/officeart/2018/2/layout/IconCircleList"/>
    <dgm:cxn modelId="{8A97271E-DA83-4028-AA4D-31CC2D0193C2}" type="presParOf" srcId="{10D1C33B-2139-47FB-8427-CAA96044E373}" destId="{E571F791-F39A-48EF-A5F0-1B5242B97895}" srcOrd="2" destOrd="0" presId="urn:microsoft.com/office/officeart/2018/2/layout/IconCircleList"/>
    <dgm:cxn modelId="{4DEC15F2-C564-4ED5-9F46-2A8327C7EE44}" type="presParOf" srcId="{E571F791-F39A-48EF-A5F0-1B5242B97895}" destId="{FAE541A3-AEB9-4C50-BB41-6362AC186A7D}" srcOrd="0" destOrd="0" presId="urn:microsoft.com/office/officeart/2018/2/layout/IconCircleList"/>
    <dgm:cxn modelId="{D2FD89FD-F7A4-498B-B5FC-0F8C91D4BE19}" type="presParOf" srcId="{E571F791-F39A-48EF-A5F0-1B5242B97895}" destId="{80101432-7ACA-46CE-94F0-C0408BD9C57F}" srcOrd="1" destOrd="0" presId="urn:microsoft.com/office/officeart/2018/2/layout/IconCircleList"/>
    <dgm:cxn modelId="{4D25A5D6-AC33-407B-B2BA-979BE7BAE5BF}" type="presParOf" srcId="{E571F791-F39A-48EF-A5F0-1B5242B97895}" destId="{5C538D83-2D31-4C68-82B4-30EC5163185A}" srcOrd="2" destOrd="0" presId="urn:microsoft.com/office/officeart/2018/2/layout/IconCircleList"/>
    <dgm:cxn modelId="{AB7BBF99-1894-4A07-8835-8D15AD1C962F}" type="presParOf" srcId="{E571F791-F39A-48EF-A5F0-1B5242B97895}" destId="{3A847E24-070E-4420-AA7A-E8837FA98BBE}" srcOrd="3" destOrd="0" presId="urn:microsoft.com/office/officeart/2018/2/layout/IconCircleList"/>
    <dgm:cxn modelId="{6518565A-F533-4C3E-8BDE-789C6EF2EA5F}" type="presParOf" srcId="{10D1C33B-2139-47FB-8427-CAA96044E373}" destId="{B8399254-A418-4B73-84E1-6A32EEDB251A}" srcOrd="3" destOrd="0" presId="urn:microsoft.com/office/officeart/2018/2/layout/IconCircleList"/>
    <dgm:cxn modelId="{7FE057BE-EA18-44B7-9D07-78727225CF8C}" type="presParOf" srcId="{10D1C33B-2139-47FB-8427-CAA96044E373}" destId="{F8CF69B8-2B91-47DE-9951-C94283745B8A}" srcOrd="4" destOrd="0" presId="urn:microsoft.com/office/officeart/2018/2/layout/IconCircleList"/>
    <dgm:cxn modelId="{ED10D06E-7C05-42C6-B018-ADD97641E705}" type="presParOf" srcId="{F8CF69B8-2B91-47DE-9951-C94283745B8A}" destId="{18F41DD5-74F0-4FB9-A54F-100ACAC3B602}" srcOrd="0" destOrd="0" presId="urn:microsoft.com/office/officeart/2018/2/layout/IconCircleList"/>
    <dgm:cxn modelId="{59B22E69-8FBA-408E-A21B-0A9BD376F128}" type="presParOf" srcId="{F8CF69B8-2B91-47DE-9951-C94283745B8A}" destId="{FAE890CC-ED55-42BF-A095-72F190F4A63A}" srcOrd="1" destOrd="0" presId="urn:microsoft.com/office/officeart/2018/2/layout/IconCircleList"/>
    <dgm:cxn modelId="{9128E641-1121-498B-98BC-F0FCAB8FAC39}" type="presParOf" srcId="{F8CF69B8-2B91-47DE-9951-C94283745B8A}" destId="{81915EEB-61AC-413F-A5BD-A895A494A77E}" srcOrd="2" destOrd="0" presId="urn:microsoft.com/office/officeart/2018/2/layout/IconCircleList"/>
    <dgm:cxn modelId="{2EB318FF-A594-4E4C-8909-D1A3039F4C6B}" type="presParOf" srcId="{F8CF69B8-2B91-47DE-9951-C94283745B8A}" destId="{39669A8B-9434-41BD-BE40-39E2F02C18A2}" srcOrd="3" destOrd="0" presId="urn:microsoft.com/office/officeart/2018/2/layout/IconCircleList"/>
    <dgm:cxn modelId="{6427B078-7141-4285-9557-6A8BC74BF31C}" type="presParOf" srcId="{10D1C33B-2139-47FB-8427-CAA96044E373}" destId="{1AAA04B4-D9FE-44D5-BC7F-B0D2A60B5B81}" srcOrd="5" destOrd="0" presId="urn:microsoft.com/office/officeart/2018/2/layout/IconCircleList"/>
    <dgm:cxn modelId="{BE10126E-0F0F-40F8-B640-7D8A31BB97AE}" type="presParOf" srcId="{10D1C33B-2139-47FB-8427-CAA96044E373}" destId="{DD5EBB0A-2E45-4AC1-B87C-C44BB3D36BE9}" srcOrd="6" destOrd="0" presId="urn:microsoft.com/office/officeart/2018/2/layout/IconCircleList"/>
    <dgm:cxn modelId="{06D9C1E2-7BE1-4552-95FF-B6FDAE98DF45}" type="presParOf" srcId="{DD5EBB0A-2E45-4AC1-B87C-C44BB3D36BE9}" destId="{A85436E0-D63A-41A5-ADF1-F83C7A26608B}" srcOrd="0" destOrd="0" presId="urn:microsoft.com/office/officeart/2018/2/layout/IconCircleList"/>
    <dgm:cxn modelId="{6EC89436-29AD-49AE-8E8A-FD2201AEC9C5}" type="presParOf" srcId="{DD5EBB0A-2E45-4AC1-B87C-C44BB3D36BE9}" destId="{A5DB09B0-3709-4FAA-9E05-AE5F4C8E7705}" srcOrd="1" destOrd="0" presId="urn:microsoft.com/office/officeart/2018/2/layout/IconCircleList"/>
    <dgm:cxn modelId="{3C9A83A9-2581-4B15-83B9-C41E6B80843E}" type="presParOf" srcId="{DD5EBB0A-2E45-4AC1-B87C-C44BB3D36BE9}" destId="{A81FDCE0-AD9B-40C8-8741-3C92A081FCFB}" srcOrd="2" destOrd="0" presId="urn:microsoft.com/office/officeart/2018/2/layout/IconCircleList"/>
    <dgm:cxn modelId="{770B385F-430F-4A65-ADBC-63DACEA6F1E3}" type="presParOf" srcId="{DD5EBB0A-2E45-4AC1-B87C-C44BB3D36BE9}" destId="{66302494-3A0D-4CDB-B43F-1EF9D6901273}" srcOrd="3" destOrd="0" presId="urn:microsoft.com/office/officeart/2018/2/layout/IconCircleList"/>
    <dgm:cxn modelId="{2C9820FE-705E-4FF7-A160-88A9457197AB}" type="presParOf" srcId="{10D1C33B-2139-47FB-8427-CAA96044E373}" destId="{DA628C34-5033-41B6-9B67-F29449FEEBD3}" srcOrd="7" destOrd="0" presId="urn:microsoft.com/office/officeart/2018/2/layout/IconCircleList"/>
    <dgm:cxn modelId="{597F24AA-128F-4734-9935-1B338FADA43F}" type="presParOf" srcId="{10D1C33B-2139-47FB-8427-CAA96044E373}" destId="{6E76CC12-1F0D-44B5-B1FD-51235675F3D3}" srcOrd="8" destOrd="0" presId="urn:microsoft.com/office/officeart/2018/2/layout/IconCircleList"/>
    <dgm:cxn modelId="{5FA0FC1A-6189-469F-81C9-3929EB972E4E}" type="presParOf" srcId="{6E76CC12-1F0D-44B5-B1FD-51235675F3D3}" destId="{8FF41456-FD9A-4D78-954C-4D40F3D4C185}" srcOrd="0" destOrd="0" presId="urn:microsoft.com/office/officeart/2018/2/layout/IconCircleList"/>
    <dgm:cxn modelId="{D027F18D-D324-4FC1-AB39-43DB8E84C527}" type="presParOf" srcId="{6E76CC12-1F0D-44B5-B1FD-51235675F3D3}" destId="{B9FA05B3-660A-43BF-9656-74CAD868C6FB}" srcOrd="1" destOrd="0" presId="urn:microsoft.com/office/officeart/2018/2/layout/IconCircleList"/>
    <dgm:cxn modelId="{EBE58111-6CCB-4256-B4F3-7BB7F14B74FB}" type="presParOf" srcId="{6E76CC12-1F0D-44B5-B1FD-51235675F3D3}" destId="{3ADF7335-82B2-4F00-947E-2451AB7FD57E}" srcOrd="2" destOrd="0" presId="urn:microsoft.com/office/officeart/2018/2/layout/IconCircleList"/>
    <dgm:cxn modelId="{C465D1C5-DA00-4661-BED4-9B54A2116D18}" type="presParOf" srcId="{6E76CC12-1F0D-44B5-B1FD-51235675F3D3}" destId="{7AC3131E-65F2-4F2A-A97E-A70B116B232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E35B4E-360D-4DBC-B7F8-9DE1BED274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6694D6-4875-467D-A4FC-1848706ADF40}">
      <dgm:prSet/>
      <dgm:spPr/>
      <dgm:t>
        <a:bodyPr/>
        <a:lstStyle/>
        <a:p>
          <a:r>
            <a:rPr lang="en-GB"/>
            <a:t>The quality of a service depends on a number of things including:</a:t>
          </a:r>
          <a:endParaRPr lang="en-US"/>
        </a:p>
      </dgm:t>
    </dgm:pt>
    <dgm:pt modelId="{7104CF0C-62B4-4882-8E6B-6AD9F6F466CA}" type="parTrans" cxnId="{EFF8C111-4ACF-4ABF-A0F1-E1A60498FDA6}">
      <dgm:prSet/>
      <dgm:spPr/>
      <dgm:t>
        <a:bodyPr/>
        <a:lstStyle/>
        <a:p>
          <a:endParaRPr lang="en-US"/>
        </a:p>
      </dgm:t>
    </dgm:pt>
    <dgm:pt modelId="{06D3C67E-FF16-4A8F-9C27-75280A21FFC0}" type="sibTrans" cxnId="{EFF8C111-4ACF-4ABF-A0F1-E1A60498FDA6}">
      <dgm:prSet/>
      <dgm:spPr/>
      <dgm:t>
        <a:bodyPr/>
        <a:lstStyle/>
        <a:p>
          <a:endParaRPr lang="en-US"/>
        </a:p>
      </dgm:t>
    </dgm:pt>
    <dgm:pt modelId="{B206048D-1BC4-4C41-84D1-6F248604D1D9}">
      <dgm:prSet/>
      <dgm:spPr/>
      <dgm:t>
        <a:bodyPr/>
        <a:lstStyle/>
        <a:p>
          <a:r>
            <a:rPr lang="en-GB"/>
            <a:t>Who provides it</a:t>
          </a:r>
          <a:endParaRPr lang="en-US"/>
        </a:p>
      </dgm:t>
    </dgm:pt>
    <dgm:pt modelId="{FA8AAF71-4847-473E-99F6-89C5118B5823}" type="parTrans" cxnId="{066B42FF-E8DE-49E2-AF67-369DCB6D0F33}">
      <dgm:prSet/>
      <dgm:spPr/>
      <dgm:t>
        <a:bodyPr/>
        <a:lstStyle/>
        <a:p>
          <a:endParaRPr lang="en-US"/>
        </a:p>
      </dgm:t>
    </dgm:pt>
    <dgm:pt modelId="{3F27729B-B852-490D-BE07-280BC1A2F3CC}" type="sibTrans" cxnId="{066B42FF-E8DE-49E2-AF67-369DCB6D0F33}">
      <dgm:prSet/>
      <dgm:spPr/>
      <dgm:t>
        <a:bodyPr/>
        <a:lstStyle/>
        <a:p>
          <a:endParaRPr lang="en-US"/>
        </a:p>
      </dgm:t>
    </dgm:pt>
    <dgm:pt modelId="{214120C8-E81B-4760-B5C5-EF44095AC1FC}">
      <dgm:prSet/>
      <dgm:spPr/>
      <dgm:t>
        <a:bodyPr/>
        <a:lstStyle/>
        <a:p>
          <a:r>
            <a:rPr lang="en-GB"/>
            <a:t>When it is provided</a:t>
          </a:r>
          <a:endParaRPr lang="en-US"/>
        </a:p>
      </dgm:t>
    </dgm:pt>
    <dgm:pt modelId="{37C7ED41-2B76-47F4-B11C-AA467830B859}" type="parTrans" cxnId="{51A22587-C63F-4CDF-8079-CBC0DEC2600C}">
      <dgm:prSet/>
      <dgm:spPr/>
      <dgm:t>
        <a:bodyPr/>
        <a:lstStyle/>
        <a:p>
          <a:endParaRPr lang="en-US"/>
        </a:p>
      </dgm:t>
    </dgm:pt>
    <dgm:pt modelId="{D34A88F0-18CE-4F43-A186-5C206A6517A7}" type="sibTrans" cxnId="{51A22587-C63F-4CDF-8079-CBC0DEC2600C}">
      <dgm:prSet/>
      <dgm:spPr/>
      <dgm:t>
        <a:bodyPr/>
        <a:lstStyle/>
        <a:p>
          <a:endParaRPr lang="en-US"/>
        </a:p>
      </dgm:t>
    </dgm:pt>
    <dgm:pt modelId="{70B692E2-BF86-4973-824C-FC24B239AA9B}">
      <dgm:prSet/>
      <dgm:spPr/>
      <dgm:t>
        <a:bodyPr/>
        <a:lstStyle/>
        <a:p>
          <a:r>
            <a:rPr lang="en-GB"/>
            <a:t>Where it is provided</a:t>
          </a:r>
          <a:endParaRPr lang="en-US"/>
        </a:p>
      </dgm:t>
    </dgm:pt>
    <dgm:pt modelId="{743F77D4-E73A-4390-8A4A-011FEACA3595}" type="parTrans" cxnId="{7DD635CE-E0DB-436D-8144-4E2ABFB56A06}">
      <dgm:prSet/>
      <dgm:spPr/>
      <dgm:t>
        <a:bodyPr/>
        <a:lstStyle/>
        <a:p>
          <a:endParaRPr lang="en-US"/>
        </a:p>
      </dgm:t>
    </dgm:pt>
    <dgm:pt modelId="{4AD8D3BD-AD5E-4C8F-9370-9FB619922377}" type="sibTrans" cxnId="{7DD635CE-E0DB-436D-8144-4E2ABFB56A06}">
      <dgm:prSet/>
      <dgm:spPr/>
      <dgm:t>
        <a:bodyPr/>
        <a:lstStyle/>
        <a:p>
          <a:endParaRPr lang="en-US"/>
        </a:p>
      </dgm:t>
    </dgm:pt>
    <dgm:pt modelId="{EBB75BFA-9B08-48F9-9F39-5DC807B28BE9}">
      <dgm:prSet/>
      <dgm:spPr/>
      <dgm:t>
        <a:bodyPr/>
        <a:lstStyle/>
        <a:p>
          <a:r>
            <a:rPr lang="en-GB"/>
            <a:t>How it is provided</a:t>
          </a:r>
          <a:endParaRPr lang="en-US"/>
        </a:p>
      </dgm:t>
    </dgm:pt>
    <dgm:pt modelId="{9463954B-18F8-4DDC-80DA-CABD325C2AB0}" type="parTrans" cxnId="{A5528E77-6806-49B2-B08E-C300ED30167B}">
      <dgm:prSet/>
      <dgm:spPr/>
      <dgm:t>
        <a:bodyPr/>
        <a:lstStyle/>
        <a:p>
          <a:endParaRPr lang="en-US"/>
        </a:p>
      </dgm:t>
    </dgm:pt>
    <dgm:pt modelId="{A99006A4-4805-4D39-A9DD-A30CC6A5E57C}" type="sibTrans" cxnId="{A5528E77-6806-49B2-B08E-C300ED30167B}">
      <dgm:prSet/>
      <dgm:spPr/>
      <dgm:t>
        <a:bodyPr/>
        <a:lstStyle/>
        <a:p>
          <a:endParaRPr lang="en-US"/>
        </a:p>
      </dgm:t>
    </dgm:pt>
    <dgm:pt modelId="{C4B4076B-88F4-4C11-9825-F408E81E9B33}" type="pres">
      <dgm:prSet presAssocID="{78E35B4E-360D-4DBC-B7F8-9DE1BED27401}" presName="root" presStyleCnt="0">
        <dgm:presLayoutVars>
          <dgm:dir/>
          <dgm:resizeHandles val="exact"/>
        </dgm:presLayoutVars>
      </dgm:prSet>
      <dgm:spPr/>
    </dgm:pt>
    <dgm:pt modelId="{45BDB5CB-16C5-4413-9FA3-1A33C8B55CDD}" type="pres">
      <dgm:prSet presAssocID="{F66694D6-4875-467D-A4FC-1848706ADF40}" presName="compNode" presStyleCnt="0"/>
      <dgm:spPr/>
    </dgm:pt>
    <dgm:pt modelId="{E05F32AA-9984-44B3-8192-6A38CA3C2D47}" type="pres">
      <dgm:prSet presAssocID="{F66694D6-4875-467D-A4FC-1848706ADF40}" presName="bgRect" presStyleLbl="bgShp" presStyleIdx="0" presStyleCnt="5"/>
      <dgm:spPr/>
    </dgm:pt>
    <dgm:pt modelId="{C48E5631-7813-48F4-B581-0BA955FC7D0E}" type="pres">
      <dgm:prSet presAssocID="{F66694D6-4875-467D-A4FC-1848706ADF4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4102198-B0A5-4F57-8F4B-F8347BC32E6C}" type="pres">
      <dgm:prSet presAssocID="{F66694D6-4875-467D-A4FC-1848706ADF40}" presName="spaceRect" presStyleCnt="0"/>
      <dgm:spPr/>
    </dgm:pt>
    <dgm:pt modelId="{5C8E34AB-E937-4EA2-8C69-F0871A35493F}" type="pres">
      <dgm:prSet presAssocID="{F66694D6-4875-467D-A4FC-1848706ADF40}" presName="parTx" presStyleLbl="revTx" presStyleIdx="0" presStyleCnt="5">
        <dgm:presLayoutVars>
          <dgm:chMax val="0"/>
          <dgm:chPref val="0"/>
        </dgm:presLayoutVars>
      </dgm:prSet>
      <dgm:spPr/>
    </dgm:pt>
    <dgm:pt modelId="{FA6476B4-A600-4829-8964-584C30470AD0}" type="pres">
      <dgm:prSet presAssocID="{06D3C67E-FF16-4A8F-9C27-75280A21FFC0}" presName="sibTrans" presStyleCnt="0"/>
      <dgm:spPr/>
    </dgm:pt>
    <dgm:pt modelId="{109FB1B4-61E1-4367-B09B-76D4AE00DDBB}" type="pres">
      <dgm:prSet presAssocID="{B206048D-1BC4-4C41-84D1-6F248604D1D9}" presName="compNode" presStyleCnt="0"/>
      <dgm:spPr/>
    </dgm:pt>
    <dgm:pt modelId="{10C153FF-962E-43E6-B364-FBD3B2648CAD}" type="pres">
      <dgm:prSet presAssocID="{B206048D-1BC4-4C41-84D1-6F248604D1D9}" presName="bgRect" presStyleLbl="bgShp" presStyleIdx="1" presStyleCnt="5"/>
      <dgm:spPr/>
    </dgm:pt>
    <dgm:pt modelId="{F2088F24-4B08-451F-96A2-B46ED6809736}" type="pres">
      <dgm:prSet presAssocID="{B206048D-1BC4-4C41-84D1-6F248604D1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ADA987A4-4226-4548-B64B-08B6ED686403}" type="pres">
      <dgm:prSet presAssocID="{B206048D-1BC4-4C41-84D1-6F248604D1D9}" presName="spaceRect" presStyleCnt="0"/>
      <dgm:spPr/>
    </dgm:pt>
    <dgm:pt modelId="{0BD00915-2739-4E6D-87E8-1C1D3AF50BEE}" type="pres">
      <dgm:prSet presAssocID="{B206048D-1BC4-4C41-84D1-6F248604D1D9}" presName="parTx" presStyleLbl="revTx" presStyleIdx="1" presStyleCnt="5">
        <dgm:presLayoutVars>
          <dgm:chMax val="0"/>
          <dgm:chPref val="0"/>
        </dgm:presLayoutVars>
      </dgm:prSet>
      <dgm:spPr/>
    </dgm:pt>
    <dgm:pt modelId="{AED217F5-AAD9-4F9F-BFE2-96B52859AF7B}" type="pres">
      <dgm:prSet presAssocID="{3F27729B-B852-490D-BE07-280BC1A2F3CC}" presName="sibTrans" presStyleCnt="0"/>
      <dgm:spPr/>
    </dgm:pt>
    <dgm:pt modelId="{83BA2569-758A-442B-BB15-52AC7DFACB9C}" type="pres">
      <dgm:prSet presAssocID="{214120C8-E81B-4760-B5C5-EF44095AC1FC}" presName="compNode" presStyleCnt="0"/>
      <dgm:spPr/>
    </dgm:pt>
    <dgm:pt modelId="{9541015B-B7A8-436D-BDC9-60949C4FC558}" type="pres">
      <dgm:prSet presAssocID="{214120C8-E81B-4760-B5C5-EF44095AC1FC}" presName="bgRect" presStyleLbl="bgShp" presStyleIdx="2" presStyleCnt="5"/>
      <dgm:spPr/>
    </dgm:pt>
    <dgm:pt modelId="{DB73DD42-D46F-4EFB-9513-810A2ABCD1AA}" type="pres">
      <dgm:prSet presAssocID="{214120C8-E81B-4760-B5C5-EF44095AC1F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lipse"/>
        </a:ext>
      </dgm:extLst>
    </dgm:pt>
    <dgm:pt modelId="{248A1452-E5C5-4621-B018-1115709F2303}" type="pres">
      <dgm:prSet presAssocID="{214120C8-E81B-4760-B5C5-EF44095AC1FC}" presName="spaceRect" presStyleCnt="0"/>
      <dgm:spPr/>
    </dgm:pt>
    <dgm:pt modelId="{ADA4B741-AE12-468A-A6C6-A1AAF10AA287}" type="pres">
      <dgm:prSet presAssocID="{214120C8-E81B-4760-B5C5-EF44095AC1FC}" presName="parTx" presStyleLbl="revTx" presStyleIdx="2" presStyleCnt="5">
        <dgm:presLayoutVars>
          <dgm:chMax val="0"/>
          <dgm:chPref val="0"/>
        </dgm:presLayoutVars>
      </dgm:prSet>
      <dgm:spPr/>
    </dgm:pt>
    <dgm:pt modelId="{DF49D615-FF4C-4EF8-BC38-ED1FA1666B5D}" type="pres">
      <dgm:prSet presAssocID="{D34A88F0-18CE-4F43-A186-5C206A6517A7}" presName="sibTrans" presStyleCnt="0"/>
      <dgm:spPr/>
    </dgm:pt>
    <dgm:pt modelId="{FC8708B3-4D21-46E5-85BB-90A2C983A9CF}" type="pres">
      <dgm:prSet presAssocID="{70B692E2-BF86-4973-824C-FC24B239AA9B}" presName="compNode" presStyleCnt="0"/>
      <dgm:spPr/>
    </dgm:pt>
    <dgm:pt modelId="{A9CD2C2A-0720-4CDC-A6D4-284CD3FECB3F}" type="pres">
      <dgm:prSet presAssocID="{70B692E2-BF86-4973-824C-FC24B239AA9B}" presName="bgRect" presStyleLbl="bgShp" presStyleIdx="3" presStyleCnt="5"/>
      <dgm:spPr/>
    </dgm:pt>
    <dgm:pt modelId="{4709AF29-6161-4F3E-A87D-6FE77FFEF407}" type="pres">
      <dgm:prSet presAssocID="{70B692E2-BF86-4973-824C-FC24B239AA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xternal XAML"/>
        </a:ext>
      </dgm:extLst>
    </dgm:pt>
    <dgm:pt modelId="{153B0151-2855-419E-BF90-1F7BB6CDF17E}" type="pres">
      <dgm:prSet presAssocID="{70B692E2-BF86-4973-824C-FC24B239AA9B}" presName="spaceRect" presStyleCnt="0"/>
      <dgm:spPr/>
    </dgm:pt>
    <dgm:pt modelId="{555610C0-494D-4212-AAFE-E5A45FAAE584}" type="pres">
      <dgm:prSet presAssocID="{70B692E2-BF86-4973-824C-FC24B239AA9B}" presName="parTx" presStyleLbl="revTx" presStyleIdx="3" presStyleCnt="5">
        <dgm:presLayoutVars>
          <dgm:chMax val="0"/>
          <dgm:chPref val="0"/>
        </dgm:presLayoutVars>
      </dgm:prSet>
      <dgm:spPr/>
    </dgm:pt>
    <dgm:pt modelId="{3270C6DF-0C31-4DF8-86FF-484CB267ABF2}" type="pres">
      <dgm:prSet presAssocID="{4AD8D3BD-AD5E-4C8F-9370-9FB619922377}" presName="sibTrans" presStyleCnt="0"/>
      <dgm:spPr/>
    </dgm:pt>
    <dgm:pt modelId="{19214A8C-6460-4F3A-A66E-D3F26108D5B8}" type="pres">
      <dgm:prSet presAssocID="{EBB75BFA-9B08-48F9-9F39-5DC807B28BE9}" presName="compNode" presStyleCnt="0"/>
      <dgm:spPr/>
    </dgm:pt>
    <dgm:pt modelId="{592A330E-C8F6-43A9-9457-1C1ABE102AB2}" type="pres">
      <dgm:prSet presAssocID="{EBB75BFA-9B08-48F9-9F39-5DC807B28BE9}" presName="bgRect" presStyleLbl="bgShp" presStyleIdx="4" presStyleCnt="5"/>
      <dgm:spPr/>
    </dgm:pt>
    <dgm:pt modelId="{DBABF512-75F6-46C0-8D77-1654B0B056E4}" type="pres">
      <dgm:prSet presAssocID="{EBB75BFA-9B08-48F9-9F39-5DC807B28B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story"/>
        </a:ext>
      </dgm:extLst>
    </dgm:pt>
    <dgm:pt modelId="{CC2EB4E3-DE73-4AB4-B92E-0DA5A9996D8D}" type="pres">
      <dgm:prSet presAssocID="{EBB75BFA-9B08-48F9-9F39-5DC807B28BE9}" presName="spaceRect" presStyleCnt="0"/>
      <dgm:spPr/>
    </dgm:pt>
    <dgm:pt modelId="{FF83A4EF-0F84-421E-992B-F5FF10427C42}" type="pres">
      <dgm:prSet presAssocID="{EBB75BFA-9B08-48F9-9F39-5DC807B28BE9}" presName="parTx" presStyleLbl="revTx" presStyleIdx="4" presStyleCnt="5">
        <dgm:presLayoutVars>
          <dgm:chMax val="0"/>
          <dgm:chPref val="0"/>
        </dgm:presLayoutVars>
      </dgm:prSet>
      <dgm:spPr/>
    </dgm:pt>
  </dgm:ptLst>
  <dgm:cxnLst>
    <dgm:cxn modelId="{D3384206-5365-408A-8580-11408590C63F}" type="presOf" srcId="{B206048D-1BC4-4C41-84D1-6F248604D1D9}" destId="{0BD00915-2739-4E6D-87E8-1C1D3AF50BEE}" srcOrd="0" destOrd="0" presId="urn:microsoft.com/office/officeart/2018/2/layout/IconVerticalSolidList"/>
    <dgm:cxn modelId="{EFF8C111-4ACF-4ABF-A0F1-E1A60498FDA6}" srcId="{78E35B4E-360D-4DBC-B7F8-9DE1BED27401}" destId="{F66694D6-4875-467D-A4FC-1848706ADF40}" srcOrd="0" destOrd="0" parTransId="{7104CF0C-62B4-4882-8E6B-6AD9F6F466CA}" sibTransId="{06D3C67E-FF16-4A8F-9C27-75280A21FFC0}"/>
    <dgm:cxn modelId="{FDC49124-4128-4B18-A34A-0FFFBAE27450}" type="presOf" srcId="{70B692E2-BF86-4973-824C-FC24B239AA9B}" destId="{555610C0-494D-4212-AAFE-E5A45FAAE584}" srcOrd="0" destOrd="0" presId="urn:microsoft.com/office/officeart/2018/2/layout/IconVerticalSolidList"/>
    <dgm:cxn modelId="{6F701731-3D5F-4097-BF61-983D0D944298}" type="presOf" srcId="{EBB75BFA-9B08-48F9-9F39-5DC807B28BE9}" destId="{FF83A4EF-0F84-421E-992B-F5FF10427C42}" srcOrd="0" destOrd="0" presId="urn:microsoft.com/office/officeart/2018/2/layout/IconVerticalSolidList"/>
    <dgm:cxn modelId="{A5528E77-6806-49B2-B08E-C300ED30167B}" srcId="{78E35B4E-360D-4DBC-B7F8-9DE1BED27401}" destId="{EBB75BFA-9B08-48F9-9F39-5DC807B28BE9}" srcOrd="4" destOrd="0" parTransId="{9463954B-18F8-4DDC-80DA-CABD325C2AB0}" sibTransId="{A99006A4-4805-4D39-A9DD-A30CC6A5E57C}"/>
    <dgm:cxn modelId="{51A22587-C63F-4CDF-8079-CBC0DEC2600C}" srcId="{78E35B4E-360D-4DBC-B7F8-9DE1BED27401}" destId="{214120C8-E81B-4760-B5C5-EF44095AC1FC}" srcOrd="2" destOrd="0" parTransId="{37C7ED41-2B76-47F4-B11C-AA467830B859}" sibTransId="{D34A88F0-18CE-4F43-A186-5C206A6517A7}"/>
    <dgm:cxn modelId="{3263BBA3-3960-4676-A627-1C4CC61A7034}" type="presOf" srcId="{214120C8-E81B-4760-B5C5-EF44095AC1FC}" destId="{ADA4B741-AE12-468A-A6C6-A1AAF10AA287}" srcOrd="0" destOrd="0" presId="urn:microsoft.com/office/officeart/2018/2/layout/IconVerticalSolidList"/>
    <dgm:cxn modelId="{7DD635CE-E0DB-436D-8144-4E2ABFB56A06}" srcId="{78E35B4E-360D-4DBC-B7F8-9DE1BED27401}" destId="{70B692E2-BF86-4973-824C-FC24B239AA9B}" srcOrd="3" destOrd="0" parTransId="{743F77D4-E73A-4390-8A4A-011FEACA3595}" sibTransId="{4AD8D3BD-AD5E-4C8F-9370-9FB619922377}"/>
    <dgm:cxn modelId="{E3F343DB-36B8-4CC6-8964-E52FC32DDBD4}" type="presOf" srcId="{F66694D6-4875-467D-A4FC-1848706ADF40}" destId="{5C8E34AB-E937-4EA2-8C69-F0871A35493F}" srcOrd="0" destOrd="0" presId="urn:microsoft.com/office/officeart/2018/2/layout/IconVerticalSolidList"/>
    <dgm:cxn modelId="{1538C5DF-0340-493C-9866-8DA3588E6D3E}" type="presOf" srcId="{78E35B4E-360D-4DBC-B7F8-9DE1BED27401}" destId="{C4B4076B-88F4-4C11-9825-F408E81E9B33}" srcOrd="0" destOrd="0" presId="urn:microsoft.com/office/officeart/2018/2/layout/IconVerticalSolidList"/>
    <dgm:cxn modelId="{066B42FF-E8DE-49E2-AF67-369DCB6D0F33}" srcId="{78E35B4E-360D-4DBC-B7F8-9DE1BED27401}" destId="{B206048D-1BC4-4C41-84D1-6F248604D1D9}" srcOrd="1" destOrd="0" parTransId="{FA8AAF71-4847-473E-99F6-89C5118B5823}" sibTransId="{3F27729B-B852-490D-BE07-280BC1A2F3CC}"/>
    <dgm:cxn modelId="{CEBD6F21-858B-4E8B-A607-7140DEFF5099}" type="presParOf" srcId="{C4B4076B-88F4-4C11-9825-F408E81E9B33}" destId="{45BDB5CB-16C5-4413-9FA3-1A33C8B55CDD}" srcOrd="0" destOrd="0" presId="urn:microsoft.com/office/officeart/2018/2/layout/IconVerticalSolidList"/>
    <dgm:cxn modelId="{217DB0E5-800C-463F-93BA-EBEFF25DD65C}" type="presParOf" srcId="{45BDB5CB-16C5-4413-9FA3-1A33C8B55CDD}" destId="{E05F32AA-9984-44B3-8192-6A38CA3C2D47}" srcOrd="0" destOrd="0" presId="urn:microsoft.com/office/officeart/2018/2/layout/IconVerticalSolidList"/>
    <dgm:cxn modelId="{21E245A7-09C7-45C7-B398-700D24957A50}" type="presParOf" srcId="{45BDB5CB-16C5-4413-9FA3-1A33C8B55CDD}" destId="{C48E5631-7813-48F4-B581-0BA955FC7D0E}" srcOrd="1" destOrd="0" presId="urn:microsoft.com/office/officeart/2018/2/layout/IconVerticalSolidList"/>
    <dgm:cxn modelId="{226EC19E-BB01-423C-A3BB-EE3A40359649}" type="presParOf" srcId="{45BDB5CB-16C5-4413-9FA3-1A33C8B55CDD}" destId="{B4102198-B0A5-4F57-8F4B-F8347BC32E6C}" srcOrd="2" destOrd="0" presId="urn:microsoft.com/office/officeart/2018/2/layout/IconVerticalSolidList"/>
    <dgm:cxn modelId="{CBE8FDFE-1BD5-47F8-83EC-CB35A77026C5}" type="presParOf" srcId="{45BDB5CB-16C5-4413-9FA3-1A33C8B55CDD}" destId="{5C8E34AB-E937-4EA2-8C69-F0871A35493F}" srcOrd="3" destOrd="0" presId="urn:microsoft.com/office/officeart/2018/2/layout/IconVerticalSolidList"/>
    <dgm:cxn modelId="{A96B271E-1FCF-4039-B627-182E85DBF0B6}" type="presParOf" srcId="{C4B4076B-88F4-4C11-9825-F408E81E9B33}" destId="{FA6476B4-A600-4829-8964-584C30470AD0}" srcOrd="1" destOrd="0" presId="urn:microsoft.com/office/officeart/2018/2/layout/IconVerticalSolidList"/>
    <dgm:cxn modelId="{7B4EF5C5-C386-40DA-AA7E-22B6811AD9D7}" type="presParOf" srcId="{C4B4076B-88F4-4C11-9825-F408E81E9B33}" destId="{109FB1B4-61E1-4367-B09B-76D4AE00DDBB}" srcOrd="2" destOrd="0" presId="urn:microsoft.com/office/officeart/2018/2/layout/IconVerticalSolidList"/>
    <dgm:cxn modelId="{E17881D7-FB6F-498F-9C50-51EFB07057BC}" type="presParOf" srcId="{109FB1B4-61E1-4367-B09B-76D4AE00DDBB}" destId="{10C153FF-962E-43E6-B364-FBD3B2648CAD}" srcOrd="0" destOrd="0" presId="urn:microsoft.com/office/officeart/2018/2/layout/IconVerticalSolidList"/>
    <dgm:cxn modelId="{B3445396-DF37-4FFD-AA59-F7E1E26A79B4}" type="presParOf" srcId="{109FB1B4-61E1-4367-B09B-76D4AE00DDBB}" destId="{F2088F24-4B08-451F-96A2-B46ED6809736}" srcOrd="1" destOrd="0" presId="urn:microsoft.com/office/officeart/2018/2/layout/IconVerticalSolidList"/>
    <dgm:cxn modelId="{29B5DF60-5876-49C8-9181-187B858445FD}" type="presParOf" srcId="{109FB1B4-61E1-4367-B09B-76D4AE00DDBB}" destId="{ADA987A4-4226-4548-B64B-08B6ED686403}" srcOrd="2" destOrd="0" presId="urn:microsoft.com/office/officeart/2018/2/layout/IconVerticalSolidList"/>
    <dgm:cxn modelId="{F326A9F0-4622-4307-9AD4-806B00A134C0}" type="presParOf" srcId="{109FB1B4-61E1-4367-B09B-76D4AE00DDBB}" destId="{0BD00915-2739-4E6D-87E8-1C1D3AF50BEE}" srcOrd="3" destOrd="0" presId="urn:microsoft.com/office/officeart/2018/2/layout/IconVerticalSolidList"/>
    <dgm:cxn modelId="{FE8DD378-7314-4EE2-9A39-1D95FCC12175}" type="presParOf" srcId="{C4B4076B-88F4-4C11-9825-F408E81E9B33}" destId="{AED217F5-AAD9-4F9F-BFE2-96B52859AF7B}" srcOrd="3" destOrd="0" presId="urn:microsoft.com/office/officeart/2018/2/layout/IconVerticalSolidList"/>
    <dgm:cxn modelId="{7108E704-8AAC-4244-8979-62399495E8BC}" type="presParOf" srcId="{C4B4076B-88F4-4C11-9825-F408E81E9B33}" destId="{83BA2569-758A-442B-BB15-52AC7DFACB9C}" srcOrd="4" destOrd="0" presId="urn:microsoft.com/office/officeart/2018/2/layout/IconVerticalSolidList"/>
    <dgm:cxn modelId="{177253C5-B7F8-4196-975F-883ECA9A2AB2}" type="presParOf" srcId="{83BA2569-758A-442B-BB15-52AC7DFACB9C}" destId="{9541015B-B7A8-436D-BDC9-60949C4FC558}" srcOrd="0" destOrd="0" presId="urn:microsoft.com/office/officeart/2018/2/layout/IconVerticalSolidList"/>
    <dgm:cxn modelId="{B1FE0265-77E1-456A-B8CE-1068BAB3CCDC}" type="presParOf" srcId="{83BA2569-758A-442B-BB15-52AC7DFACB9C}" destId="{DB73DD42-D46F-4EFB-9513-810A2ABCD1AA}" srcOrd="1" destOrd="0" presId="urn:microsoft.com/office/officeart/2018/2/layout/IconVerticalSolidList"/>
    <dgm:cxn modelId="{B868120B-8E96-4864-864B-AEB7F12A2CEC}" type="presParOf" srcId="{83BA2569-758A-442B-BB15-52AC7DFACB9C}" destId="{248A1452-E5C5-4621-B018-1115709F2303}" srcOrd="2" destOrd="0" presId="urn:microsoft.com/office/officeart/2018/2/layout/IconVerticalSolidList"/>
    <dgm:cxn modelId="{CFC60AE8-E2D5-4C3C-BE38-820178AFBC7E}" type="presParOf" srcId="{83BA2569-758A-442B-BB15-52AC7DFACB9C}" destId="{ADA4B741-AE12-468A-A6C6-A1AAF10AA287}" srcOrd="3" destOrd="0" presId="urn:microsoft.com/office/officeart/2018/2/layout/IconVerticalSolidList"/>
    <dgm:cxn modelId="{0EC711AB-E379-42AA-B3F6-93B01B44D22F}" type="presParOf" srcId="{C4B4076B-88F4-4C11-9825-F408E81E9B33}" destId="{DF49D615-FF4C-4EF8-BC38-ED1FA1666B5D}" srcOrd="5" destOrd="0" presId="urn:microsoft.com/office/officeart/2018/2/layout/IconVerticalSolidList"/>
    <dgm:cxn modelId="{34A85216-3506-436A-B40B-ED628FE5E71D}" type="presParOf" srcId="{C4B4076B-88F4-4C11-9825-F408E81E9B33}" destId="{FC8708B3-4D21-46E5-85BB-90A2C983A9CF}" srcOrd="6" destOrd="0" presId="urn:microsoft.com/office/officeart/2018/2/layout/IconVerticalSolidList"/>
    <dgm:cxn modelId="{DD4F2355-22E2-417E-AC33-675D9A78F20F}" type="presParOf" srcId="{FC8708B3-4D21-46E5-85BB-90A2C983A9CF}" destId="{A9CD2C2A-0720-4CDC-A6D4-284CD3FECB3F}" srcOrd="0" destOrd="0" presId="urn:microsoft.com/office/officeart/2018/2/layout/IconVerticalSolidList"/>
    <dgm:cxn modelId="{DEDAE553-BCE0-40CE-A99C-32F916998DCF}" type="presParOf" srcId="{FC8708B3-4D21-46E5-85BB-90A2C983A9CF}" destId="{4709AF29-6161-4F3E-A87D-6FE77FFEF407}" srcOrd="1" destOrd="0" presId="urn:microsoft.com/office/officeart/2018/2/layout/IconVerticalSolidList"/>
    <dgm:cxn modelId="{2D0CC365-3817-403C-A9A1-BA064DDC1D2D}" type="presParOf" srcId="{FC8708B3-4D21-46E5-85BB-90A2C983A9CF}" destId="{153B0151-2855-419E-BF90-1F7BB6CDF17E}" srcOrd="2" destOrd="0" presId="urn:microsoft.com/office/officeart/2018/2/layout/IconVerticalSolidList"/>
    <dgm:cxn modelId="{4C8718C8-A1EA-44A2-B3A6-BEED8CDE86E9}" type="presParOf" srcId="{FC8708B3-4D21-46E5-85BB-90A2C983A9CF}" destId="{555610C0-494D-4212-AAFE-E5A45FAAE584}" srcOrd="3" destOrd="0" presId="urn:microsoft.com/office/officeart/2018/2/layout/IconVerticalSolidList"/>
    <dgm:cxn modelId="{DC30C6AA-4224-48EC-A7D1-D59A057898B0}" type="presParOf" srcId="{C4B4076B-88F4-4C11-9825-F408E81E9B33}" destId="{3270C6DF-0C31-4DF8-86FF-484CB267ABF2}" srcOrd="7" destOrd="0" presId="urn:microsoft.com/office/officeart/2018/2/layout/IconVerticalSolidList"/>
    <dgm:cxn modelId="{063D147E-269A-4E30-A214-36228046BF59}" type="presParOf" srcId="{C4B4076B-88F4-4C11-9825-F408E81E9B33}" destId="{19214A8C-6460-4F3A-A66E-D3F26108D5B8}" srcOrd="8" destOrd="0" presId="urn:microsoft.com/office/officeart/2018/2/layout/IconVerticalSolidList"/>
    <dgm:cxn modelId="{1D783650-A785-4008-BA8E-B4176114AD16}" type="presParOf" srcId="{19214A8C-6460-4F3A-A66E-D3F26108D5B8}" destId="{592A330E-C8F6-43A9-9457-1C1ABE102AB2}" srcOrd="0" destOrd="0" presId="urn:microsoft.com/office/officeart/2018/2/layout/IconVerticalSolidList"/>
    <dgm:cxn modelId="{7E50874B-1FFF-4CC3-ACE0-EB72F6525DB9}" type="presParOf" srcId="{19214A8C-6460-4F3A-A66E-D3F26108D5B8}" destId="{DBABF512-75F6-46C0-8D77-1654B0B056E4}" srcOrd="1" destOrd="0" presId="urn:microsoft.com/office/officeart/2018/2/layout/IconVerticalSolidList"/>
    <dgm:cxn modelId="{97322486-A419-449E-8147-D108E7A33A14}" type="presParOf" srcId="{19214A8C-6460-4F3A-A66E-D3F26108D5B8}" destId="{CC2EB4E3-DE73-4AB4-B92E-0DA5A9996D8D}" srcOrd="2" destOrd="0" presId="urn:microsoft.com/office/officeart/2018/2/layout/IconVerticalSolidList"/>
    <dgm:cxn modelId="{6FC999E5-CA01-423E-AF77-19F378DFF216}" type="presParOf" srcId="{19214A8C-6460-4F3A-A66E-D3F26108D5B8}" destId="{FF83A4EF-0F84-421E-992B-F5FF10427C4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859F6F-6194-4E5D-A41D-955A58B059CD}">
      <dsp:nvSpPr>
        <dsp:cNvPr id="0" name=""/>
        <dsp:cNvSpPr/>
      </dsp:nvSpPr>
      <dsp:spPr>
        <a:xfrm>
          <a:off x="27790" y="410672"/>
          <a:ext cx="722032" cy="72203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E2D0E-0093-432E-BAF0-BA6535B4CFE5}">
      <dsp:nvSpPr>
        <dsp:cNvPr id="0" name=""/>
        <dsp:cNvSpPr/>
      </dsp:nvSpPr>
      <dsp:spPr>
        <a:xfrm>
          <a:off x="179417" y="562299"/>
          <a:ext cx="418778" cy="418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A3D64A-ECF9-43AE-8E54-A0FCD344D6AA}">
      <dsp:nvSpPr>
        <dsp:cNvPr id="0" name=""/>
        <dsp:cNvSpPr/>
      </dsp:nvSpPr>
      <dsp:spPr>
        <a:xfrm>
          <a:off x="904544" y="410672"/>
          <a:ext cx="1701934" cy="722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Intangibility</a:t>
          </a:r>
          <a:endParaRPr lang="en-US" sz="2400" kern="1200"/>
        </a:p>
      </dsp:txBody>
      <dsp:txXfrm>
        <a:off x="904544" y="410672"/>
        <a:ext cx="1701934" cy="722032"/>
      </dsp:txXfrm>
    </dsp:sp>
    <dsp:sp modelId="{FAE541A3-AEB9-4C50-BB41-6362AC186A7D}">
      <dsp:nvSpPr>
        <dsp:cNvPr id="0" name=""/>
        <dsp:cNvSpPr/>
      </dsp:nvSpPr>
      <dsp:spPr>
        <a:xfrm>
          <a:off x="2903027" y="410672"/>
          <a:ext cx="722032" cy="72203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01432-7ACA-46CE-94F0-C0408BD9C57F}">
      <dsp:nvSpPr>
        <dsp:cNvPr id="0" name=""/>
        <dsp:cNvSpPr/>
      </dsp:nvSpPr>
      <dsp:spPr>
        <a:xfrm>
          <a:off x="3054654" y="562299"/>
          <a:ext cx="418778" cy="418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847E24-070E-4420-AA7A-E8837FA98BBE}">
      <dsp:nvSpPr>
        <dsp:cNvPr id="0" name=""/>
        <dsp:cNvSpPr/>
      </dsp:nvSpPr>
      <dsp:spPr>
        <a:xfrm>
          <a:off x="3779781" y="410672"/>
          <a:ext cx="1701934" cy="722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Inseparability</a:t>
          </a:r>
          <a:endParaRPr lang="en-US" sz="2400" kern="1200"/>
        </a:p>
      </dsp:txBody>
      <dsp:txXfrm>
        <a:off x="3779781" y="410672"/>
        <a:ext cx="1701934" cy="722032"/>
      </dsp:txXfrm>
    </dsp:sp>
    <dsp:sp modelId="{18F41DD5-74F0-4FB9-A54F-100ACAC3B602}">
      <dsp:nvSpPr>
        <dsp:cNvPr id="0" name=""/>
        <dsp:cNvSpPr/>
      </dsp:nvSpPr>
      <dsp:spPr>
        <a:xfrm>
          <a:off x="27790" y="1902197"/>
          <a:ext cx="722032" cy="72203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890CC-ED55-42BF-A095-72F190F4A63A}">
      <dsp:nvSpPr>
        <dsp:cNvPr id="0" name=""/>
        <dsp:cNvSpPr/>
      </dsp:nvSpPr>
      <dsp:spPr>
        <a:xfrm>
          <a:off x="179417" y="2053824"/>
          <a:ext cx="418778" cy="418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69A8B-9434-41BD-BE40-39E2F02C18A2}">
      <dsp:nvSpPr>
        <dsp:cNvPr id="0" name=""/>
        <dsp:cNvSpPr/>
      </dsp:nvSpPr>
      <dsp:spPr>
        <a:xfrm>
          <a:off x="904544" y="1902197"/>
          <a:ext cx="1701934" cy="722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Perishability</a:t>
          </a:r>
          <a:endParaRPr lang="en-US" sz="2400" kern="1200"/>
        </a:p>
      </dsp:txBody>
      <dsp:txXfrm>
        <a:off x="904544" y="1902197"/>
        <a:ext cx="1701934" cy="722032"/>
      </dsp:txXfrm>
    </dsp:sp>
    <dsp:sp modelId="{A85436E0-D63A-41A5-ADF1-F83C7A26608B}">
      <dsp:nvSpPr>
        <dsp:cNvPr id="0" name=""/>
        <dsp:cNvSpPr/>
      </dsp:nvSpPr>
      <dsp:spPr>
        <a:xfrm>
          <a:off x="2903027" y="1902197"/>
          <a:ext cx="722032" cy="72203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09B0-3709-4FAA-9E05-AE5F4C8E7705}">
      <dsp:nvSpPr>
        <dsp:cNvPr id="0" name=""/>
        <dsp:cNvSpPr/>
      </dsp:nvSpPr>
      <dsp:spPr>
        <a:xfrm>
          <a:off x="3054654" y="2053824"/>
          <a:ext cx="418778" cy="418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302494-3A0D-4CDB-B43F-1EF9D6901273}">
      <dsp:nvSpPr>
        <dsp:cNvPr id="0" name=""/>
        <dsp:cNvSpPr/>
      </dsp:nvSpPr>
      <dsp:spPr>
        <a:xfrm>
          <a:off x="3779781" y="1902197"/>
          <a:ext cx="1701934" cy="722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Variability</a:t>
          </a:r>
          <a:endParaRPr lang="en-US" sz="2400" kern="1200"/>
        </a:p>
      </dsp:txBody>
      <dsp:txXfrm>
        <a:off x="3779781" y="1902197"/>
        <a:ext cx="1701934" cy="722032"/>
      </dsp:txXfrm>
    </dsp:sp>
    <dsp:sp modelId="{8FF41456-FD9A-4D78-954C-4D40F3D4C185}">
      <dsp:nvSpPr>
        <dsp:cNvPr id="0" name=""/>
        <dsp:cNvSpPr/>
      </dsp:nvSpPr>
      <dsp:spPr>
        <a:xfrm>
          <a:off x="27790" y="3393723"/>
          <a:ext cx="722032" cy="72203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A05B3-660A-43BF-9656-74CAD868C6FB}">
      <dsp:nvSpPr>
        <dsp:cNvPr id="0" name=""/>
        <dsp:cNvSpPr/>
      </dsp:nvSpPr>
      <dsp:spPr>
        <a:xfrm>
          <a:off x="179417" y="3545349"/>
          <a:ext cx="418778" cy="4187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C3131E-65F2-4F2A-A97E-A70B116B232D}">
      <dsp:nvSpPr>
        <dsp:cNvPr id="0" name=""/>
        <dsp:cNvSpPr/>
      </dsp:nvSpPr>
      <dsp:spPr>
        <a:xfrm>
          <a:off x="904544" y="3393723"/>
          <a:ext cx="1701934" cy="722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Not owned</a:t>
          </a:r>
          <a:endParaRPr lang="en-US" sz="2400" kern="1200"/>
        </a:p>
      </dsp:txBody>
      <dsp:txXfrm>
        <a:off x="904544" y="3393723"/>
        <a:ext cx="1701934" cy="7220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5F32AA-9984-44B3-8192-6A38CA3C2D47}">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E5631-7813-48F4-B581-0BA955FC7D0E}">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8E34AB-E937-4EA2-8C69-F0871A35493F}">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The quality of a service depends on a number of things including:</a:t>
          </a:r>
          <a:endParaRPr lang="en-US" sz="1900" kern="1200"/>
        </a:p>
      </dsp:txBody>
      <dsp:txXfrm>
        <a:off x="1131174" y="4597"/>
        <a:ext cx="5382429" cy="979371"/>
      </dsp:txXfrm>
    </dsp:sp>
    <dsp:sp modelId="{10C153FF-962E-43E6-B364-FBD3B2648CAD}">
      <dsp:nvSpPr>
        <dsp:cNvPr id="0" name=""/>
        <dsp:cNvSpPr/>
      </dsp:nvSpPr>
      <dsp:spPr>
        <a:xfrm>
          <a:off x="0" y="1228812"/>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088F24-4B08-451F-96A2-B46ED6809736}">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D00915-2739-4E6D-87E8-1C1D3AF50BEE}">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Who provides it</a:t>
          </a:r>
          <a:endParaRPr lang="en-US" sz="1900" kern="1200"/>
        </a:p>
      </dsp:txBody>
      <dsp:txXfrm>
        <a:off x="1131174" y="1228812"/>
        <a:ext cx="5382429" cy="979371"/>
      </dsp:txXfrm>
    </dsp:sp>
    <dsp:sp modelId="{9541015B-B7A8-436D-BDC9-60949C4FC558}">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3DD42-D46F-4EFB-9513-810A2ABCD1AA}">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A4B741-AE12-468A-A6C6-A1AAF10AA287}">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When it is provided</a:t>
          </a:r>
          <a:endParaRPr lang="en-US" sz="1900" kern="1200"/>
        </a:p>
      </dsp:txBody>
      <dsp:txXfrm>
        <a:off x="1131174" y="2453027"/>
        <a:ext cx="5382429" cy="979371"/>
      </dsp:txXfrm>
    </dsp:sp>
    <dsp:sp modelId="{A9CD2C2A-0720-4CDC-A6D4-284CD3FECB3F}">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9AF29-6161-4F3E-A87D-6FE77FFEF407}">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5610C0-494D-4212-AAFE-E5A45FAAE584}">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Where it is provided</a:t>
          </a:r>
          <a:endParaRPr lang="en-US" sz="1900" kern="1200"/>
        </a:p>
      </dsp:txBody>
      <dsp:txXfrm>
        <a:off x="1131174" y="3677241"/>
        <a:ext cx="5382429" cy="979371"/>
      </dsp:txXfrm>
    </dsp:sp>
    <dsp:sp modelId="{592A330E-C8F6-43A9-9457-1C1ABE102AB2}">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BF512-75F6-46C0-8D77-1654B0B056E4}">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83A4EF-0F84-421E-992B-F5FF10427C42}">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How it is provided</a:t>
          </a:r>
          <a:endParaRPr lang="en-US" sz="1900" kern="1200"/>
        </a:p>
      </dsp:txBody>
      <dsp:txXfrm>
        <a:off x="1131174" y="4901456"/>
        <a:ext cx="5382429" cy="97937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8CC0E47-F860-4179-9FDF-16B9832B1722}"/>
              </a:ext>
            </a:extLst>
          </p:cNvPr>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7D59049-3596-0765-7493-A31BCA37F0C1}"/>
              </a:ext>
            </a:extLst>
          </p:cNvPr>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2A01F8EA-86FE-48A3-AA68-4EC940013705}" type="datetimeFigureOut">
              <a:rPr lang="en-GB" smtClean="0"/>
              <a:t>09/01/2025</a:t>
            </a:fld>
            <a:endParaRPr lang="en-GB"/>
          </a:p>
        </p:txBody>
      </p:sp>
      <p:sp>
        <p:nvSpPr>
          <p:cNvPr id="4" name="Footer Placeholder 3">
            <a:extLst>
              <a:ext uri="{FF2B5EF4-FFF2-40B4-BE49-F238E27FC236}">
                <a16:creationId xmlns:a16="http://schemas.microsoft.com/office/drawing/2014/main" id="{378EE9C1-F648-7BA1-DC71-493F9379E19C}"/>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BF36FD5-8D47-42B3-95A8-0D697DBC7BAE}"/>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BCFB99B4-A7B4-49E6-8D2A-DC3C96957378}" type="slidenum">
              <a:rPr lang="en-GB" smtClean="0"/>
              <a:t>‹#›</a:t>
            </a:fld>
            <a:endParaRPr lang="en-GB"/>
          </a:p>
        </p:txBody>
      </p:sp>
    </p:spTree>
    <p:extLst>
      <p:ext uri="{BB962C8B-B14F-4D97-AF65-F5344CB8AC3E}">
        <p14:creationId xmlns:p14="http://schemas.microsoft.com/office/powerpoint/2010/main" val="41769396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B83D7951-0557-43B5-984F-65BC0C7C8B1B}" type="datetimeFigureOut">
              <a:rPr lang="en-GB" smtClean="0"/>
              <a:t>09/01/2025</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CA12BFCB-500A-48AF-ADE8-DD73B67BDBA8}" type="slidenum">
              <a:rPr lang="en-GB" smtClean="0"/>
              <a:t>‹#›</a:t>
            </a:fld>
            <a:endParaRPr lang="en-GB"/>
          </a:p>
        </p:txBody>
      </p:sp>
    </p:spTree>
    <p:extLst>
      <p:ext uri="{BB962C8B-B14F-4D97-AF65-F5344CB8AC3E}">
        <p14:creationId xmlns:p14="http://schemas.microsoft.com/office/powerpoint/2010/main" val="2474759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arketingstudyguide.com/categories-of-new-products-in-marketing/" TargetMode="External"/><Relationship Id="rId7" Type="http://schemas.openxmlformats.org/officeDocument/2006/relationships/hyperlink" Target="https://www.marketingstudyguide.com/services-marketing-versus-customer-service/"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marketingstudyguide.com/what-is-a-benefit/" TargetMode="External"/><Relationship Id="rId5" Type="http://schemas.openxmlformats.org/officeDocument/2006/relationships/hyperlink" Target="https://www.marketingstudyguide.com/swot-analysis-for-a-local-restaurant/" TargetMode="External"/><Relationship Id="rId4" Type="http://schemas.openxmlformats.org/officeDocument/2006/relationships/hyperlink" Target="https://www.marketingstudyguide.com/understanding-physical-evidence-in-the-7ps-marketing-mix/"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investopedia.com/terms/p/product-life-cycle-management.asp"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investopedia.com/ask/answers/062415/why-product-differentiation-important-todays-financial-climate.asp" TargetMode="External"/><Relationship Id="rId3" Type="http://schemas.openxmlformats.org/officeDocument/2006/relationships/hyperlink" Target="https://www.investopedia.com/terms/m/marketing-campaign.asp" TargetMode="External"/><Relationship Id="rId7" Type="http://schemas.openxmlformats.org/officeDocument/2006/relationships/hyperlink" Target="https://www.investopedia.com/financial-edge/1110/5-companies-that-changed-their-core-products.aspx"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investopedia.com/terms/m/marketshare.asp" TargetMode="External"/><Relationship Id="rId5" Type="http://schemas.openxmlformats.org/officeDocument/2006/relationships/hyperlink" Target="https://www.investopedia.com/terms/p/profitmargin.asp" TargetMode="External"/><Relationship Id="rId4" Type="http://schemas.openxmlformats.org/officeDocument/2006/relationships/hyperlink" Target="https://www.investopedia.com/terms/d/demand.asp"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12BFCB-500A-48AF-ADE8-DD73B67BDBA8}" type="slidenum">
              <a:rPr lang="en-GB" smtClean="0"/>
              <a:t>2</a:t>
            </a:fld>
            <a:endParaRPr lang="en-GB"/>
          </a:p>
        </p:txBody>
      </p:sp>
    </p:spTree>
    <p:extLst>
      <p:ext uri="{BB962C8B-B14F-4D97-AF65-F5344CB8AC3E}">
        <p14:creationId xmlns:p14="http://schemas.microsoft.com/office/powerpoint/2010/main" val="3663189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Mary Bitner, Bernard booms. QR code re: check button (continue).</a:t>
            </a:r>
          </a:p>
          <a:p>
            <a:r>
              <a:rPr lang="en-GB" dirty="0"/>
              <a:t>See 7Ps document in Moodle. Go through the 7Ps marketing mix and how to be used. All to read thru QR code (teachable) and do quiz at end.</a:t>
            </a:r>
          </a:p>
          <a:p>
            <a:endParaRPr lang="en-GB" dirty="0"/>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4</a:t>
            </a:fld>
            <a:endParaRPr lang="en-GB"/>
          </a:p>
        </p:txBody>
      </p:sp>
    </p:spTree>
    <p:extLst>
      <p:ext uri="{BB962C8B-B14F-4D97-AF65-F5344CB8AC3E}">
        <p14:creationId xmlns:p14="http://schemas.microsoft.com/office/powerpoint/2010/main" val="257666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Examples of products and examples of services. This week product/service only (1 of the 4 Ps).</a:t>
            </a:r>
          </a:p>
          <a:p>
            <a:r>
              <a:rPr lang="en-GB" dirty="0"/>
              <a:t>Restaurant = both.</a:t>
            </a:r>
          </a:p>
        </p:txBody>
      </p:sp>
      <p:sp>
        <p:nvSpPr>
          <p:cNvPr id="4" name="Slide Number Placeholder 3"/>
          <p:cNvSpPr>
            <a:spLocks noGrp="1"/>
          </p:cNvSpPr>
          <p:nvPr>
            <p:ph type="sldNum" sz="quarter" idx="5"/>
          </p:nvPr>
        </p:nvSpPr>
        <p:spPr/>
        <p:txBody>
          <a:bodyPr/>
          <a:lstStyle/>
          <a:p>
            <a:fld id="{8FC8880B-F973-4B9E-9790-0984F929B294}" type="slidenum">
              <a:rPr lang="en-GB" smtClean="0"/>
              <a:t>5</a:t>
            </a:fld>
            <a:endParaRPr lang="en-GB"/>
          </a:p>
        </p:txBody>
      </p:sp>
    </p:spTree>
    <p:extLst>
      <p:ext uri="{BB962C8B-B14F-4D97-AF65-F5344CB8AC3E}">
        <p14:creationId xmlns:p14="http://schemas.microsoft.com/office/powerpoint/2010/main" val="713669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Restaurant meal.</a:t>
            </a:r>
          </a:p>
        </p:txBody>
      </p:sp>
      <p:sp>
        <p:nvSpPr>
          <p:cNvPr id="4" name="Slide Number Placeholder 3"/>
          <p:cNvSpPr>
            <a:spLocks noGrp="1"/>
          </p:cNvSpPr>
          <p:nvPr>
            <p:ph type="sldNum" sz="quarter" idx="5"/>
          </p:nvPr>
        </p:nvSpPr>
        <p:spPr/>
        <p:txBody>
          <a:bodyPr/>
          <a:lstStyle/>
          <a:p>
            <a:fld id="{8FC8880B-F973-4B9E-9790-0984F929B294}" type="slidenum">
              <a:rPr lang="en-GB" smtClean="0"/>
              <a:t>9</a:t>
            </a:fld>
            <a:endParaRPr lang="en-GB"/>
          </a:p>
        </p:txBody>
      </p:sp>
    </p:spTree>
    <p:extLst>
      <p:ext uri="{BB962C8B-B14F-4D97-AF65-F5344CB8AC3E}">
        <p14:creationId xmlns:p14="http://schemas.microsoft.com/office/powerpoint/2010/main" val="2103923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fontAlgn="base"/>
            <a:r>
              <a:rPr lang="en-GB" b="0" i="0" dirty="0">
                <a:solidFill>
                  <a:srgbClr val="000000"/>
                </a:solidFill>
                <a:effectLst/>
                <a:latin typeface="-apple-system"/>
              </a:rPr>
              <a:t>Essentially all </a:t>
            </a:r>
            <a:r>
              <a:rPr lang="en-GB" b="0" i="0" u="sng" dirty="0">
                <a:effectLst/>
                <a:latin typeface="-apple-system"/>
                <a:hlinkClick r:id="rId3"/>
              </a:rPr>
              <a:t>product</a:t>
            </a:r>
            <a:r>
              <a:rPr lang="en-GB" b="0" i="0" dirty="0">
                <a:solidFill>
                  <a:srgbClr val="000000"/>
                </a:solidFill>
                <a:effectLst/>
                <a:latin typeface="-apple-system"/>
              </a:rPr>
              <a:t> offerings in the marketplace are a mix of </a:t>
            </a:r>
            <a:r>
              <a:rPr lang="en-GB" b="0" i="0" u="sng" dirty="0">
                <a:effectLst/>
                <a:latin typeface="-apple-system"/>
                <a:hlinkClick r:id="rId4"/>
              </a:rPr>
              <a:t>services</a:t>
            </a:r>
            <a:r>
              <a:rPr lang="en-GB" b="0" i="0" dirty="0">
                <a:solidFill>
                  <a:srgbClr val="000000"/>
                </a:solidFill>
                <a:effectLst/>
                <a:latin typeface="-apple-system"/>
              </a:rPr>
              <a:t> and goods – that is, intangible and tangible elements. This was first documented by Lynn </a:t>
            </a:r>
            <a:r>
              <a:rPr lang="en-GB" b="0" i="0" dirty="0" err="1">
                <a:solidFill>
                  <a:srgbClr val="000000"/>
                </a:solidFill>
                <a:effectLst/>
                <a:latin typeface="-apple-system"/>
              </a:rPr>
              <a:t>Shostack</a:t>
            </a:r>
            <a:r>
              <a:rPr lang="en-GB" b="0" i="0" dirty="0">
                <a:solidFill>
                  <a:srgbClr val="000000"/>
                </a:solidFill>
                <a:effectLst/>
                <a:latin typeface="-apple-system"/>
              </a:rPr>
              <a:t> in 1977 in a journal article published in the Journal of Marketing (Breaking Free from Product Marketing). </a:t>
            </a:r>
            <a:r>
              <a:rPr lang="en-GB" b="0" i="0" dirty="0">
                <a:solidFill>
                  <a:srgbClr val="474747"/>
                </a:solidFill>
                <a:effectLst/>
                <a:latin typeface="Google Sans"/>
              </a:rPr>
              <a:t>The tangibility “spectrum”. The spectrum classified various industries from “tangible dominant” to “intangible dominant” – for example, </a:t>
            </a:r>
            <a:r>
              <a:rPr lang="en-GB" b="0" i="0" dirty="0">
                <a:solidFill>
                  <a:srgbClr val="040C28"/>
                </a:solidFill>
                <a:effectLst/>
                <a:latin typeface="Google Sans"/>
              </a:rPr>
              <a:t>from salt, through fast‐food outlets and airlines, to teaching</a:t>
            </a:r>
            <a:r>
              <a:rPr lang="en-GB" b="0" i="0" dirty="0">
                <a:solidFill>
                  <a:srgbClr val="474747"/>
                </a:solidFill>
                <a:effectLst/>
                <a:latin typeface="Google Sans"/>
              </a:rPr>
              <a:t>.</a:t>
            </a:r>
            <a:endParaRPr lang="en-GB" b="1" dirty="0">
              <a:effectLst/>
            </a:endParaRPr>
          </a:p>
          <a:p>
            <a:pPr algn="ctr" fontAlgn="base"/>
            <a:r>
              <a:rPr lang="en-GB" b="1" dirty="0">
                <a:effectLst/>
              </a:rPr>
              <a:t>Industry/Product</a:t>
            </a:r>
            <a:endParaRPr lang="en-GB" dirty="0">
              <a:effectLst/>
            </a:endParaRPr>
          </a:p>
          <a:p>
            <a:pPr algn="ctr" fontAlgn="base"/>
            <a:r>
              <a:rPr lang="en-GB" b="1" dirty="0">
                <a:effectLst/>
              </a:rPr>
              <a:t>Tangible or Intangible?</a:t>
            </a:r>
            <a:endParaRPr lang="en-GB" dirty="0">
              <a:effectLst/>
            </a:endParaRPr>
          </a:p>
          <a:p>
            <a:pPr algn="ctr" fontAlgn="base"/>
            <a:r>
              <a:rPr lang="en-GB" b="1" dirty="0">
                <a:effectLst/>
              </a:rPr>
              <a:t>Rationale</a:t>
            </a:r>
            <a:endParaRPr lang="en-GB" dirty="0">
              <a:effectLst/>
            </a:endParaRPr>
          </a:p>
          <a:p>
            <a:pPr algn="ctr" fontAlgn="base"/>
            <a:r>
              <a:rPr lang="en-GB" dirty="0">
                <a:effectLst/>
              </a:rPr>
              <a:t>Can of food</a:t>
            </a:r>
          </a:p>
          <a:p>
            <a:pPr algn="ctr" fontAlgn="base"/>
            <a:r>
              <a:rPr lang="en-GB" dirty="0">
                <a:effectLst/>
              </a:rPr>
              <a:t>Tangible</a:t>
            </a:r>
          </a:p>
          <a:p>
            <a:pPr algn="ctr" fontAlgn="base"/>
            <a:r>
              <a:rPr lang="en-GB" dirty="0">
                <a:effectLst/>
              </a:rPr>
              <a:t>The consumer is simply buying a physical product without any expectation of additional service</a:t>
            </a:r>
          </a:p>
          <a:p>
            <a:pPr algn="ctr" fontAlgn="base"/>
            <a:r>
              <a:rPr lang="en-GB" dirty="0">
                <a:effectLst/>
              </a:rPr>
              <a:t>Car</a:t>
            </a:r>
          </a:p>
          <a:p>
            <a:pPr algn="ctr" fontAlgn="base"/>
            <a:r>
              <a:rPr lang="en-GB" dirty="0">
                <a:effectLst/>
              </a:rPr>
              <a:t>Tangible</a:t>
            </a:r>
          </a:p>
          <a:p>
            <a:pPr algn="ctr" fontAlgn="base"/>
            <a:r>
              <a:rPr lang="en-GB" dirty="0">
                <a:effectLst/>
              </a:rPr>
              <a:t>The consumer is primarily receiving tangible product, however the manufacturer may package the offering with some intangible elements, such as: finance, free servicing and a warranty period</a:t>
            </a:r>
          </a:p>
          <a:p>
            <a:pPr algn="ctr" fontAlgn="base"/>
            <a:r>
              <a:rPr lang="en-GB" dirty="0">
                <a:effectLst/>
              </a:rPr>
              <a:t>Pre-made meal</a:t>
            </a:r>
          </a:p>
          <a:p>
            <a:pPr algn="ctr" fontAlgn="base"/>
            <a:r>
              <a:rPr lang="en-GB" dirty="0">
                <a:effectLst/>
              </a:rPr>
              <a:t>Tangible</a:t>
            </a:r>
          </a:p>
          <a:p>
            <a:pPr algn="ctr" fontAlgn="base"/>
            <a:r>
              <a:rPr lang="en-GB" dirty="0">
                <a:effectLst/>
              </a:rPr>
              <a:t>This is similar to the above example of the can of food, but also contains an intangible element – in this case the product has moved beyond simply a basic ingredient to be a mixed offering of food items that can be quickly and easily prepared as a meal. Therefore, the preparation provided can be considered an element of service</a:t>
            </a:r>
          </a:p>
          <a:p>
            <a:pPr algn="ctr" fontAlgn="base"/>
            <a:r>
              <a:rPr lang="en-GB" dirty="0">
                <a:effectLst/>
              </a:rPr>
              <a:t>Fast food</a:t>
            </a:r>
          </a:p>
          <a:p>
            <a:pPr algn="ctr" fontAlgn="base"/>
            <a:r>
              <a:rPr lang="en-GB" dirty="0">
                <a:effectLst/>
              </a:rPr>
              <a:t>Mixed</a:t>
            </a:r>
          </a:p>
          <a:p>
            <a:pPr algn="ctr" fontAlgn="base"/>
            <a:r>
              <a:rPr lang="en-GB" dirty="0">
                <a:effectLst/>
              </a:rPr>
              <a:t>Most textbooks will describe a fast food (or quick serve) outlet as having a balanced mix of tangible and intangible elements. The various menu items are clearly tangible and the intangible elements are the use of the facilities (that is, seating, rest rooms, and playground) as well as the actual customer service provided</a:t>
            </a:r>
          </a:p>
          <a:p>
            <a:pPr algn="ctr" fontAlgn="base"/>
            <a:r>
              <a:rPr lang="en-GB" dirty="0">
                <a:effectLst/>
              </a:rPr>
              <a:t>Formal </a:t>
            </a:r>
            <a:r>
              <a:rPr lang="en-GB" u="sng" dirty="0">
                <a:effectLst/>
                <a:hlinkClick r:id="rId5"/>
              </a:rPr>
              <a:t>restaurant</a:t>
            </a:r>
            <a:endParaRPr lang="en-GB" dirty="0">
              <a:effectLst/>
            </a:endParaRPr>
          </a:p>
          <a:p>
            <a:pPr algn="ctr" fontAlgn="base"/>
            <a:r>
              <a:rPr lang="en-GB" dirty="0">
                <a:effectLst/>
              </a:rPr>
              <a:t>Mixed</a:t>
            </a:r>
          </a:p>
          <a:p>
            <a:pPr algn="ctr" fontAlgn="base"/>
            <a:r>
              <a:rPr lang="en-GB" dirty="0">
                <a:effectLst/>
              </a:rPr>
              <a:t>The next level up the intangibility continuum would be a formal (fine dining) restaurant. Like a fast food chain, they also provide tangible food and drink; however they package their offering with high levels of customer service, special orders, and high quality facilities and so on</a:t>
            </a:r>
          </a:p>
          <a:p>
            <a:pPr algn="ctr" fontAlgn="base"/>
            <a:r>
              <a:rPr lang="en-GB" dirty="0">
                <a:effectLst/>
              </a:rPr>
              <a:t>Airline</a:t>
            </a:r>
          </a:p>
          <a:p>
            <a:pPr algn="ctr" fontAlgn="base"/>
            <a:r>
              <a:rPr lang="en-GB" dirty="0">
                <a:effectLst/>
              </a:rPr>
              <a:t>Intangible</a:t>
            </a:r>
          </a:p>
          <a:p>
            <a:pPr algn="ctr" fontAlgn="base"/>
            <a:r>
              <a:rPr lang="en-GB" dirty="0">
                <a:effectLst/>
              </a:rPr>
              <a:t>Airlines primarily deliver intangible </a:t>
            </a:r>
            <a:r>
              <a:rPr lang="en-GB" u="sng" dirty="0">
                <a:effectLst/>
                <a:hlinkClick r:id="rId6"/>
              </a:rPr>
              <a:t>benefits</a:t>
            </a:r>
            <a:r>
              <a:rPr lang="en-GB" dirty="0">
                <a:effectLst/>
              </a:rPr>
              <a:t> – essentially the physical movement of people, luggage and goods. They have some tangible offerings as well, usually food and beverages served on the flight</a:t>
            </a:r>
          </a:p>
          <a:p>
            <a:pPr algn="ctr" fontAlgn="base"/>
            <a:r>
              <a:rPr lang="en-GB" dirty="0">
                <a:effectLst/>
              </a:rPr>
              <a:t>Movies</a:t>
            </a:r>
          </a:p>
          <a:p>
            <a:pPr algn="ctr" fontAlgn="base"/>
            <a:r>
              <a:rPr lang="en-GB" dirty="0">
                <a:effectLst/>
              </a:rPr>
              <a:t>Intangible</a:t>
            </a:r>
          </a:p>
          <a:p>
            <a:pPr algn="ctr" fontAlgn="base"/>
            <a:r>
              <a:rPr lang="en-GB" dirty="0">
                <a:effectLst/>
              </a:rPr>
              <a:t>Movies/cinemas are similar to airlines above, where the prime offering is intangible (entertainment, great viewing experience, comfortable facilities), as well as some tangible elements of snacks, drinks and even souvenirs, toys and 3D glasses</a:t>
            </a:r>
          </a:p>
          <a:p>
            <a:pPr algn="ctr" fontAlgn="base"/>
            <a:r>
              <a:rPr lang="en-GB" dirty="0">
                <a:effectLst/>
              </a:rPr>
              <a:t>Hotel</a:t>
            </a:r>
          </a:p>
          <a:p>
            <a:pPr algn="ctr" fontAlgn="base"/>
            <a:r>
              <a:rPr lang="en-GB" dirty="0">
                <a:effectLst/>
              </a:rPr>
              <a:t>Intangible</a:t>
            </a:r>
          </a:p>
          <a:p>
            <a:pPr algn="ctr" fontAlgn="base"/>
            <a:r>
              <a:rPr lang="en-GB" dirty="0">
                <a:effectLst/>
              </a:rPr>
              <a:t>Hotels and associated hospitality providers are highly intangible in their offerings. Consumers have use of a room, the hotel’s facilities and possible entertainment. Like the food businesses above, they will also tangible meal solutions</a:t>
            </a:r>
          </a:p>
          <a:p>
            <a:pPr algn="ctr" fontAlgn="base"/>
            <a:r>
              <a:rPr lang="en-GB" dirty="0">
                <a:effectLst/>
              </a:rPr>
              <a:t>Education/Consulting</a:t>
            </a:r>
          </a:p>
          <a:p>
            <a:pPr algn="ctr" fontAlgn="base"/>
            <a:r>
              <a:rPr lang="en-GB" dirty="0">
                <a:effectLst/>
              </a:rPr>
              <a:t>Intangible</a:t>
            </a:r>
          </a:p>
          <a:p>
            <a:pPr algn="ctr" fontAlgn="base"/>
            <a:r>
              <a:rPr lang="en-GB" dirty="0">
                <a:effectLst/>
              </a:rPr>
              <a:t>At the top end of the continuum are industries such as education, professional service firms, banking and insurance. They can be considered “pure” service firms as they do not tend to offer anything tangible elements (other than a book or a report, for example, from a consulting firm.</a:t>
            </a:r>
          </a:p>
          <a:p>
            <a:pPr algn="ctr" fontAlgn="base"/>
            <a:endParaRPr lang="en-GB" dirty="0">
              <a:effectLst/>
            </a:endParaRPr>
          </a:p>
          <a:p>
            <a:pPr algn="l" fontAlgn="base"/>
            <a:r>
              <a:rPr lang="en-GB" b="1" i="0" dirty="0">
                <a:solidFill>
                  <a:srgbClr val="000001"/>
                </a:solidFill>
                <a:effectLst/>
                <a:latin typeface="-apple-system"/>
              </a:rPr>
              <a:t>What the tangibility-intangibility continuum tells us</a:t>
            </a:r>
          </a:p>
          <a:p>
            <a:pPr algn="l" fontAlgn="base">
              <a:buFont typeface="Arial" panose="020B0604020202020204" pitchFamily="34" charset="0"/>
              <a:buChar char="•"/>
            </a:pPr>
            <a:r>
              <a:rPr lang="en-GB" b="0" i="0" dirty="0">
                <a:solidFill>
                  <a:srgbClr val="000000"/>
                </a:solidFill>
                <a:effectLst/>
                <a:latin typeface="-apple-system"/>
              </a:rPr>
              <a:t>Virtually all industries have a product offering that is a mix of both tangible and intangible elements,</a:t>
            </a:r>
          </a:p>
          <a:p>
            <a:pPr algn="l" fontAlgn="base">
              <a:buFont typeface="Arial" panose="020B0604020202020204" pitchFamily="34" charset="0"/>
              <a:buChar char="•"/>
            </a:pPr>
            <a:r>
              <a:rPr lang="en-GB" b="0" i="0" dirty="0">
                <a:solidFill>
                  <a:srgbClr val="000000"/>
                </a:solidFill>
                <a:effectLst/>
                <a:latin typeface="-apple-system"/>
              </a:rPr>
              <a:t>Some firms/industries tend to have a greater extent of intangible (that is, service) components in their overall offerings,</a:t>
            </a:r>
          </a:p>
          <a:p>
            <a:pPr algn="l" fontAlgn="base">
              <a:buFont typeface="Arial" panose="020B0604020202020204" pitchFamily="34" charset="0"/>
              <a:buChar char="•"/>
            </a:pPr>
            <a:r>
              <a:rPr lang="en-GB" b="0" i="0" dirty="0">
                <a:solidFill>
                  <a:srgbClr val="000000"/>
                </a:solidFill>
                <a:effectLst/>
                <a:latin typeface="-apple-system"/>
              </a:rPr>
              <a:t>When we study Services Marketing, we are primarily concerned with the type of firms/industries on the right hand side of the graph (in this case: education, consulting, hospitality – and of course, banking and insurance, medical services would be there too),</a:t>
            </a:r>
          </a:p>
          <a:p>
            <a:pPr algn="l" fontAlgn="base">
              <a:buFont typeface="Arial" panose="020B0604020202020204" pitchFamily="34" charset="0"/>
              <a:buChar char="•"/>
            </a:pPr>
            <a:r>
              <a:rPr lang="en-GB" b="0" i="0" dirty="0">
                <a:solidFill>
                  <a:srgbClr val="000000"/>
                </a:solidFill>
                <a:effectLst/>
                <a:latin typeface="-apple-system"/>
              </a:rPr>
              <a:t>Note: The firms on the far right hand side are sometimes referred to as “pure” service providers.</a:t>
            </a:r>
          </a:p>
          <a:p>
            <a:pPr algn="l" fontAlgn="base">
              <a:buFont typeface="Arial" panose="020B0604020202020204" pitchFamily="34" charset="0"/>
              <a:buChar char="•"/>
            </a:pPr>
            <a:r>
              <a:rPr lang="en-GB" b="0" i="0" dirty="0">
                <a:solidFill>
                  <a:srgbClr val="000000"/>
                </a:solidFill>
                <a:effectLst/>
                <a:latin typeface="-apple-system"/>
              </a:rPr>
              <a:t>There is a difference between being a service provider and selling a physical/tangible product that is </a:t>
            </a:r>
            <a:r>
              <a:rPr lang="en-GB" b="0" i="0" u="sng" dirty="0">
                <a:solidFill>
                  <a:srgbClr val="000000"/>
                </a:solidFill>
                <a:effectLst/>
                <a:latin typeface="-apple-system"/>
                <a:hlinkClick r:id="rId7" tooltip="Services Marketing versus Customer Service"/>
              </a:rPr>
              <a:t>packaged with customer service</a:t>
            </a:r>
            <a:r>
              <a:rPr lang="en-GB" b="0" i="0" dirty="0">
                <a:solidFill>
                  <a:srgbClr val="000000"/>
                </a:solidFill>
                <a:effectLst/>
                <a:latin typeface="-apple-system"/>
              </a:rPr>
              <a:t>.</a:t>
            </a:r>
          </a:p>
          <a:p>
            <a:pPr algn="ctr" fontAlgn="base"/>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10</a:t>
            </a:fld>
            <a:endParaRPr lang="en-GB"/>
          </a:p>
        </p:txBody>
      </p:sp>
    </p:spTree>
    <p:extLst>
      <p:ext uri="{BB962C8B-B14F-4D97-AF65-F5344CB8AC3E}">
        <p14:creationId xmlns:p14="http://schemas.microsoft.com/office/powerpoint/2010/main" val="865282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F1F1F"/>
                </a:solidFill>
                <a:effectLst/>
                <a:latin typeface="Google Sans"/>
              </a:rPr>
              <a:t>What is an example of inseparability? An example of inseparability is </a:t>
            </a:r>
            <a:r>
              <a:rPr lang="en-GB" b="0" i="0" dirty="0">
                <a:solidFill>
                  <a:srgbClr val="040C28"/>
                </a:solidFill>
                <a:effectLst/>
                <a:latin typeface="Google Sans"/>
              </a:rPr>
              <a:t>a customer going to a hair salon for a haircut</a:t>
            </a:r>
            <a:r>
              <a:rPr lang="en-GB" b="0" i="0" dirty="0">
                <a:solidFill>
                  <a:srgbClr val="1F1F1F"/>
                </a:solidFill>
                <a:effectLst/>
                <a:latin typeface="Google Sans"/>
              </a:rPr>
              <a:t>. The barber is the producer of the service and haircuts the product service. The haircut cannot be provided without the barber; hence inseparable.</a:t>
            </a:r>
            <a:endParaRPr lang="en-GB" b="0" i="0" dirty="0">
              <a:solidFill>
                <a:srgbClr val="1F1F1F"/>
              </a:solidFill>
              <a:effectLst/>
              <a:latin typeface="arial" panose="020B0604020202020204" pitchFamily="34" charset="0"/>
            </a:endParaRPr>
          </a:p>
          <a:p>
            <a:br>
              <a:rPr lang="en-GB" b="0" i="0" dirty="0">
                <a:solidFill>
                  <a:srgbClr val="1F1F1F"/>
                </a:solidFill>
                <a:effectLst/>
                <a:latin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11</a:t>
            </a:fld>
            <a:endParaRPr lang="en-GB"/>
          </a:p>
        </p:txBody>
      </p:sp>
    </p:spTree>
    <p:extLst>
      <p:ext uri="{BB962C8B-B14F-4D97-AF65-F5344CB8AC3E}">
        <p14:creationId xmlns:p14="http://schemas.microsoft.com/office/powerpoint/2010/main" val="4245084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oogle Sans"/>
              </a:rPr>
              <a:t>One of the characteristics which distinguish a service; variability expresses the notion that </a:t>
            </a:r>
            <a:r>
              <a:rPr lang="en-GB" b="0" i="0" dirty="0">
                <a:solidFill>
                  <a:srgbClr val="040C28"/>
                </a:solidFill>
                <a:effectLst/>
                <a:latin typeface="Google Sans"/>
              </a:rPr>
              <a:t>a service may vary in standard or quality from one provider to the next or from occasion to the next</a:t>
            </a:r>
            <a:r>
              <a:rPr lang="en-GB" b="0" i="0" dirty="0">
                <a:solidFill>
                  <a:srgbClr val="474747"/>
                </a:solidFill>
                <a:effectLst/>
                <a:latin typeface="Google Sans"/>
              </a:rPr>
              <a:t>. </a:t>
            </a:r>
          </a:p>
          <a:p>
            <a:endParaRPr lang="en-GB" b="0" i="0" dirty="0">
              <a:solidFill>
                <a:srgbClr val="474747"/>
              </a:solidFill>
              <a:effectLst/>
              <a:latin typeface="Google Sans"/>
            </a:endParaRPr>
          </a:p>
          <a:p>
            <a:r>
              <a:rPr lang="en-GB" b="0" i="0" dirty="0">
                <a:solidFill>
                  <a:srgbClr val="474747"/>
                </a:solidFill>
                <a:effectLst/>
                <a:latin typeface="Google Sans"/>
              </a:rPr>
              <a:t>When purchasing services, there is greater variability―there will always be changes in the experience of the same service provided by different vendors. For example, </a:t>
            </a:r>
            <a:r>
              <a:rPr lang="en-GB" b="0" i="0" dirty="0">
                <a:solidFill>
                  <a:srgbClr val="040C28"/>
                </a:solidFill>
                <a:effectLst/>
                <a:latin typeface="Google Sans"/>
              </a:rPr>
              <a:t>when dealing with insurance claims, one staff member may be responsive and helpful, while another could be unpleasant. </a:t>
            </a:r>
            <a:r>
              <a:rPr lang="en-GB" b="0" i="0" dirty="0">
                <a:solidFill>
                  <a:srgbClr val="474747"/>
                </a:solidFill>
                <a:effectLst/>
                <a:latin typeface="Google Sans"/>
              </a:rPr>
              <a:t>This variability means that there is a large choice for consumers between service providers. Many different service providers may supply the same service which can lead to the consumer experiencing different levels of satisfaction with the service depending on which provider they choose. EXAMPLES?</a:t>
            </a:r>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12</a:t>
            </a:fld>
            <a:endParaRPr lang="en-GB"/>
          </a:p>
        </p:txBody>
      </p:sp>
    </p:spTree>
    <p:extLst>
      <p:ext uri="{BB962C8B-B14F-4D97-AF65-F5344CB8AC3E}">
        <p14:creationId xmlns:p14="http://schemas.microsoft.com/office/powerpoint/2010/main" val="2723873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Perishability is an important concept in marketing that refers to the fact that </a:t>
            </a:r>
            <a:r>
              <a:rPr lang="en-GB" b="0" i="0" dirty="0">
                <a:solidFill>
                  <a:srgbClr val="040C28"/>
                </a:solidFill>
                <a:effectLst/>
                <a:latin typeface="Google Sans"/>
              </a:rPr>
              <a:t>some products and services have a limited amount of time that they can be stored, used, and/or sold</a:t>
            </a:r>
            <a:r>
              <a:rPr lang="en-GB" b="0" i="0" dirty="0">
                <a:solidFill>
                  <a:srgbClr val="1F1F1F"/>
                </a:solidFill>
                <a:effectLst/>
                <a:latin typeface="Google Sans"/>
              </a:rPr>
              <a:t>. Examples of perishable items include food items, event tickets, and service appointments. </a:t>
            </a:r>
            <a:r>
              <a:rPr lang="en-GB" b="0" i="0" dirty="0">
                <a:solidFill>
                  <a:srgbClr val="474747"/>
                </a:solidFill>
                <a:effectLst/>
                <a:latin typeface="Google Sans"/>
              </a:rPr>
              <a:t>One of the characteristics which distinguish a service; perishability </a:t>
            </a:r>
            <a:r>
              <a:rPr lang="en-GB" b="0" i="0" dirty="0">
                <a:solidFill>
                  <a:srgbClr val="040C28"/>
                </a:solidFill>
                <a:effectLst/>
                <a:latin typeface="Google Sans"/>
              </a:rPr>
              <a:t>expresses the notion that a service cannot be made in advance and stored</a:t>
            </a:r>
            <a:r>
              <a:rPr lang="en-GB" b="0" i="0" dirty="0">
                <a:solidFill>
                  <a:srgbClr val="474747"/>
                </a:solidFill>
                <a:effectLst/>
                <a:latin typeface="Google Sans"/>
              </a:rPr>
              <a:t>.</a:t>
            </a:r>
          </a:p>
          <a:p>
            <a:endParaRPr lang="en-GB" b="0" i="0" dirty="0">
              <a:solidFill>
                <a:srgbClr val="474747"/>
              </a:solidFill>
              <a:effectLst/>
              <a:latin typeface="Google Sans"/>
            </a:endParaRPr>
          </a:p>
          <a:p>
            <a:r>
              <a:rPr lang="en-GB" b="0" i="0" dirty="0">
                <a:solidFill>
                  <a:srgbClr val="474747"/>
                </a:solidFill>
                <a:effectLst/>
                <a:latin typeface="Google Sans"/>
              </a:rPr>
              <a:t>Perishable foods are </a:t>
            </a:r>
            <a:r>
              <a:rPr lang="en-GB" b="0" i="0" dirty="0">
                <a:solidFill>
                  <a:srgbClr val="040C28"/>
                </a:solidFill>
                <a:effectLst/>
                <a:latin typeface="Google Sans"/>
              </a:rPr>
              <a:t>those likely to spoil, decay or become unsafe to consume if not kept refrigerated at 40 °F or below, or frozen at 0 °F or below</a:t>
            </a:r>
            <a:r>
              <a:rPr lang="en-GB" b="0" i="0" dirty="0">
                <a:solidFill>
                  <a:srgbClr val="474747"/>
                </a:solidFill>
                <a:effectLst/>
                <a:latin typeface="Google Sans"/>
              </a:rPr>
              <a:t>. Examples of foods that must be kept refrigerated for safety include meat, poultry, fish, dairy products, and all cooked leftovers. Refrigeration slows bacterial growth.</a:t>
            </a:r>
          </a:p>
          <a:p>
            <a:r>
              <a:rPr lang="en-GB" b="0" i="0" dirty="0">
                <a:solidFill>
                  <a:srgbClr val="040C28"/>
                </a:solidFill>
                <a:effectLst/>
                <a:latin typeface="Google Sans"/>
              </a:rPr>
              <a:t>Hotel rooms are perishable products</a:t>
            </a:r>
            <a:r>
              <a:rPr lang="en-GB" b="0" i="0" dirty="0">
                <a:solidFill>
                  <a:srgbClr val="474747"/>
                </a:solidFill>
                <a:effectLst/>
                <a:latin typeface="Google Sans"/>
              </a:rPr>
              <a:t>. It means that if the room remains empty overnight, we have lost the revenue associated with it for that night. There is no way to recover it. We can't sell that room the next day and make up for the lost revenue. SEE ABOVE RE: CAPACITY AND DEMAND MGMT, AS AN EXAMPLE, HOTEL ROOMS, SEATS IN A RESTAURANT.</a:t>
            </a:r>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13</a:t>
            </a:fld>
            <a:endParaRPr lang="en-GB"/>
          </a:p>
        </p:txBody>
      </p:sp>
    </p:spTree>
    <p:extLst>
      <p:ext uri="{BB962C8B-B14F-4D97-AF65-F5344CB8AC3E}">
        <p14:creationId xmlns:p14="http://schemas.microsoft.com/office/powerpoint/2010/main" val="2883402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examples? Owning a car vs renting vs leasing. Owning a house or renting or sharing ownership or sharing rental. </a:t>
            </a:r>
          </a:p>
        </p:txBody>
      </p:sp>
      <p:sp>
        <p:nvSpPr>
          <p:cNvPr id="4" name="Slide Number Placeholder 3"/>
          <p:cNvSpPr>
            <a:spLocks noGrp="1"/>
          </p:cNvSpPr>
          <p:nvPr>
            <p:ph type="sldNum" sz="quarter" idx="5"/>
          </p:nvPr>
        </p:nvSpPr>
        <p:spPr/>
        <p:txBody>
          <a:bodyPr/>
          <a:lstStyle/>
          <a:p>
            <a:fld id="{8FC8880B-F973-4B9E-9790-0984F929B294}" type="slidenum">
              <a:rPr lang="en-GB" smtClean="0"/>
              <a:t>14</a:t>
            </a:fld>
            <a:endParaRPr lang="en-GB"/>
          </a:p>
        </p:txBody>
      </p:sp>
    </p:spTree>
    <p:extLst>
      <p:ext uri="{BB962C8B-B14F-4D97-AF65-F5344CB8AC3E}">
        <p14:creationId xmlns:p14="http://schemas.microsoft.com/office/powerpoint/2010/main" val="3135872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F1F1F"/>
                </a:solidFill>
                <a:effectLst/>
                <a:latin typeface="Google Sans"/>
              </a:rPr>
              <a:t>What is a </a:t>
            </a:r>
            <a:r>
              <a:rPr lang="en-GB" b="0" i="0" dirty="0" err="1">
                <a:solidFill>
                  <a:srgbClr val="1F1F1F"/>
                </a:solidFill>
                <a:effectLst/>
                <a:latin typeface="Google Sans"/>
              </a:rPr>
              <a:t>cognative</a:t>
            </a:r>
            <a:r>
              <a:rPr lang="en-GB" b="0" i="0" dirty="0">
                <a:solidFill>
                  <a:srgbClr val="1F1F1F"/>
                </a:solidFill>
                <a:effectLst/>
                <a:latin typeface="Google Sans"/>
              </a:rPr>
              <a:t> behaviour?</a:t>
            </a:r>
            <a:r>
              <a:rPr lang="en-GB" b="0" i="0" dirty="0">
                <a:solidFill>
                  <a:srgbClr val="1F1F1F"/>
                </a:solidFill>
                <a:effectLst/>
                <a:latin typeface="arial" panose="020B0604020202020204" pitchFamily="34" charset="0"/>
              </a:rPr>
              <a:t> </a:t>
            </a:r>
            <a:r>
              <a:rPr lang="en-GB" b="0" i="0" dirty="0">
                <a:solidFill>
                  <a:srgbClr val="040C28"/>
                </a:solidFill>
                <a:effectLst/>
                <a:latin typeface="Google Sans"/>
              </a:rPr>
              <a:t>Behaviour dependent on effort of mind or willpower</a:t>
            </a:r>
            <a:r>
              <a:rPr lang="en-GB" b="0" i="0" dirty="0">
                <a:solidFill>
                  <a:srgbClr val="1F1F1F"/>
                </a:solidFill>
                <a:effectLst/>
                <a:latin typeface="Google Sans"/>
              </a:rPr>
              <a:t>. It is the behaviour of a person who is striving for something.</a:t>
            </a:r>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Google Sans"/>
              </a:rPr>
              <a:t>What does conative mean?</a:t>
            </a:r>
            <a:r>
              <a:rPr lang="en-GB" b="0" i="0" dirty="0">
                <a:solidFill>
                  <a:srgbClr val="1F1F1F"/>
                </a:solidFill>
                <a:effectLst/>
                <a:latin typeface="arial" panose="020B0604020202020204" pitchFamily="34" charset="0"/>
              </a:rPr>
              <a:t> C</a:t>
            </a:r>
            <a:r>
              <a:rPr lang="en-GB" b="0" i="0" dirty="0">
                <a:solidFill>
                  <a:srgbClr val="040C28"/>
                </a:solidFill>
                <a:effectLst/>
                <a:latin typeface="Google Sans"/>
              </a:rPr>
              <a:t>onnected with a wish, intention, or effort to do something</a:t>
            </a:r>
            <a:r>
              <a:rPr lang="en-GB" b="0" i="0" dirty="0">
                <a:solidFill>
                  <a:srgbClr val="1F1F1F"/>
                </a:solidFill>
                <a:effectLst/>
                <a:latin typeface="Google Sans"/>
              </a:rPr>
              <a:t>: There is a long-established distinction in psychology between cognitive and conative aspects of behaviour. If we wish to describe the whole person, conative aspects must be included.</a:t>
            </a:r>
          </a:p>
          <a:p>
            <a:pPr algn="l"/>
            <a:endParaRPr lang="en-GB" b="0" i="0" dirty="0">
              <a:solidFill>
                <a:srgbClr val="1F1F1F"/>
              </a:solidFill>
              <a:effectLst/>
              <a:latin typeface="Google Sans"/>
            </a:endParaRPr>
          </a:p>
          <a:p>
            <a:pPr algn="l"/>
            <a:r>
              <a:rPr lang="en-GB" b="0" i="0" dirty="0">
                <a:solidFill>
                  <a:srgbClr val="1F1F1F"/>
                </a:solidFill>
                <a:effectLst/>
                <a:latin typeface="Google Sans"/>
              </a:rPr>
              <a:t>What is the difference between cognitive and conative?</a:t>
            </a:r>
            <a:r>
              <a:rPr lang="en-GB" b="0" i="0" dirty="0">
                <a:solidFill>
                  <a:srgbClr val="1F1F1F"/>
                </a:solidFill>
                <a:effectLst/>
                <a:latin typeface="arial" panose="020B0604020202020204" pitchFamily="34" charset="0"/>
              </a:rPr>
              <a:t> </a:t>
            </a:r>
            <a:r>
              <a:rPr lang="en-GB" b="0" i="0" dirty="0">
                <a:solidFill>
                  <a:srgbClr val="1F1F1F"/>
                </a:solidFill>
                <a:effectLst/>
                <a:latin typeface="Google Sans"/>
              </a:rPr>
              <a:t>Cognitive means “concerned with knowing or thinking”; it applies to processes involved in perception, memory and knowledge. Conative means “concerned with will or willed action”; it applies to processes involved in volition, intention and voluntary behaviour (going to the gym to get fit).</a:t>
            </a:r>
            <a:endParaRPr lang="en-GB" b="0" i="0" dirty="0">
              <a:solidFill>
                <a:srgbClr val="1F1F1F"/>
              </a:solidFill>
              <a:effectLst/>
              <a:latin typeface="arial" panose="020B0604020202020204" pitchFamily="34" charset="0"/>
            </a:endParaRPr>
          </a:p>
          <a:p>
            <a:pPr algn="l"/>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16</a:t>
            </a:fld>
            <a:endParaRPr lang="en-GB"/>
          </a:p>
        </p:txBody>
      </p:sp>
    </p:spTree>
    <p:extLst>
      <p:ext uri="{BB962C8B-B14F-4D97-AF65-F5344CB8AC3E}">
        <p14:creationId xmlns:p14="http://schemas.microsoft.com/office/powerpoint/2010/main" val="24463547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F1F1F"/>
                </a:solidFill>
                <a:effectLst/>
                <a:latin typeface="Google Sans"/>
              </a:rPr>
              <a:t>A value proposition is </a:t>
            </a:r>
            <a:r>
              <a:rPr lang="en-GB" b="0" i="0" dirty="0">
                <a:solidFill>
                  <a:srgbClr val="040C28"/>
                </a:solidFill>
                <a:effectLst/>
                <a:latin typeface="Google Sans"/>
              </a:rPr>
              <a:t>a simple statement that summarizes why a customer would choose your product or service</a:t>
            </a:r>
            <a:r>
              <a:rPr lang="en-GB" b="0" i="0" dirty="0">
                <a:solidFill>
                  <a:srgbClr val="1F1F1F"/>
                </a:solidFill>
                <a:effectLst/>
                <a:latin typeface="Google Sans"/>
              </a:rPr>
              <a:t>. It communicates the clearest benefit that customers receive by giving you their business. </a:t>
            </a:r>
            <a:r>
              <a:rPr lang="en-GB" b="0" i="0" dirty="0">
                <a:solidFill>
                  <a:srgbClr val="474747"/>
                </a:solidFill>
                <a:effectLst/>
                <a:latin typeface="Google Sans"/>
              </a:rPr>
              <a:t>A value proposition should </a:t>
            </a:r>
            <a:r>
              <a:rPr lang="en-GB" b="0" i="0" dirty="0">
                <a:solidFill>
                  <a:srgbClr val="040C28"/>
                </a:solidFill>
                <a:effectLst/>
                <a:latin typeface="Google Sans"/>
              </a:rPr>
              <a:t>clearly explain how a product fills a need, communicates the specifics of its added benefit, and state the reason why it's better than similar products on the market</a:t>
            </a:r>
            <a:r>
              <a:rPr lang="en-GB" b="0" i="0" dirty="0">
                <a:solidFill>
                  <a:srgbClr val="474747"/>
                </a:solidFill>
                <a:effectLst/>
                <a:latin typeface="Google Sans"/>
              </a:rPr>
              <a:t>. The ideal value proposition is to-the-point and appeals to a customer's strongest decision-making drivers. </a:t>
            </a:r>
            <a:r>
              <a:rPr lang="en-GB" b="1" i="0" dirty="0">
                <a:solidFill>
                  <a:srgbClr val="1F1F1F"/>
                </a:solidFill>
                <a:effectLst/>
                <a:latin typeface="Google Sans"/>
              </a:rPr>
              <a:t>In marketing, an ideal unique value proposition must provide the following:</a:t>
            </a:r>
            <a:endParaRPr lang="en-GB" b="0" i="0" dirty="0">
              <a:solidFill>
                <a:srgbClr val="1F1F1F"/>
              </a:solidFill>
              <a:effectLst/>
              <a:latin typeface="Google Sans"/>
            </a:endParaRPr>
          </a:p>
          <a:p>
            <a:pPr algn="l">
              <a:buFont typeface="Arial" panose="020B0604020202020204" pitchFamily="34" charset="0"/>
              <a:buChar char="•"/>
            </a:pPr>
            <a:r>
              <a:rPr lang="en-GB" b="0" i="0" dirty="0">
                <a:solidFill>
                  <a:srgbClr val="1F1F1F"/>
                </a:solidFill>
                <a:effectLst/>
                <a:latin typeface="Google Sans"/>
              </a:rPr>
              <a:t>Relevancy. Explain how your product solves customers' problems or improves their situation.</a:t>
            </a:r>
          </a:p>
          <a:p>
            <a:pPr algn="l">
              <a:buFont typeface="Arial" panose="020B0604020202020204" pitchFamily="34" charset="0"/>
              <a:buChar char="•"/>
            </a:pPr>
            <a:r>
              <a:rPr lang="en-GB" b="0" i="0" dirty="0">
                <a:solidFill>
                  <a:srgbClr val="1F1F1F"/>
                </a:solidFill>
                <a:effectLst/>
                <a:latin typeface="Google Sans"/>
              </a:rPr>
              <a:t>Quantified value. Deliver specific benefits.</a:t>
            </a:r>
          </a:p>
          <a:p>
            <a:pPr algn="l">
              <a:buFont typeface="Arial" panose="020B0604020202020204" pitchFamily="34" charset="0"/>
              <a:buChar char="•"/>
            </a:pPr>
            <a:r>
              <a:rPr lang="en-GB" b="0" i="0" dirty="0">
                <a:solidFill>
                  <a:srgbClr val="1F1F1F"/>
                </a:solidFill>
                <a:effectLst/>
                <a:latin typeface="Google Sans"/>
              </a:rPr>
              <a:t>Differentiation. Tell the ideal customer why they should buy from you and not from the competition</a:t>
            </a:r>
          </a:p>
          <a:p>
            <a:endParaRPr lang="en-GB" b="0" i="0" dirty="0">
              <a:solidFill>
                <a:srgbClr val="474747"/>
              </a:solidFill>
              <a:effectLst/>
              <a:latin typeface="Google Sans"/>
            </a:endParaRPr>
          </a:p>
          <a:p>
            <a:endParaRPr lang="en-GB" b="0" i="0" dirty="0">
              <a:solidFill>
                <a:srgbClr val="1F1F1F"/>
              </a:solidFill>
              <a:effectLst/>
              <a:latin typeface="Google Sans"/>
            </a:endParaRPr>
          </a:p>
          <a:p>
            <a:r>
              <a:rPr lang="en-GB" b="1" i="0" dirty="0">
                <a:solidFill>
                  <a:srgbClr val="474747"/>
                </a:solidFill>
                <a:effectLst/>
                <a:latin typeface="Google Sans"/>
              </a:rPr>
              <a:t>Apple's</a:t>
            </a:r>
            <a:r>
              <a:rPr lang="en-GB" b="0" i="0" dirty="0">
                <a:solidFill>
                  <a:srgbClr val="474747"/>
                </a:solidFill>
                <a:effectLst/>
                <a:latin typeface="Google Sans"/>
              </a:rPr>
              <a:t> value proposition is built thanks to its ecosystem. In short, Apple's “implicit promise” is </a:t>
            </a:r>
            <a:r>
              <a:rPr lang="en-GB" b="0" i="0" dirty="0">
                <a:solidFill>
                  <a:srgbClr val="040C28"/>
                </a:solidFill>
                <a:effectLst/>
                <a:latin typeface="Google Sans"/>
              </a:rPr>
              <a:t>to create a smooth experience, as long as you are within Apple's ecosystem</a:t>
            </a:r>
            <a:r>
              <a:rPr lang="en-GB" b="0" i="0" dirty="0">
                <a:solidFill>
                  <a:srgbClr val="474747"/>
                </a:solidFill>
                <a:effectLst/>
                <a:latin typeface="Google Sans"/>
              </a:rPr>
              <a:t>. This is what enabled Apple to become a multi-trillion-dollar company. Apple has a business model that is divided into products and services.</a:t>
            </a:r>
          </a:p>
          <a:p>
            <a:r>
              <a:rPr lang="en-GB" b="1" i="0" dirty="0">
                <a:solidFill>
                  <a:srgbClr val="474747"/>
                </a:solidFill>
                <a:effectLst/>
                <a:latin typeface="Google Sans"/>
              </a:rPr>
              <a:t>Amazon's</a:t>
            </a:r>
            <a:r>
              <a:rPr lang="en-GB" b="0" i="0" dirty="0">
                <a:solidFill>
                  <a:srgbClr val="474747"/>
                </a:solidFill>
                <a:effectLst/>
                <a:latin typeface="Google Sans"/>
              </a:rPr>
              <a:t> value proposition is characterized by its </a:t>
            </a:r>
            <a:r>
              <a:rPr lang="en-GB" b="0" i="0" dirty="0">
                <a:solidFill>
                  <a:srgbClr val="040C28"/>
                </a:solidFill>
                <a:effectLst/>
                <a:latin typeface="Google Sans"/>
              </a:rPr>
              <a:t>customer obsession, extensive product </a:t>
            </a:r>
            <a:r>
              <a:rPr lang="en-GB" b="0" i="0" dirty="0" err="1">
                <a:solidFill>
                  <a:srgbClr val="040C28"/>
                </a:solidFill>
                <a:effectLst/>
                <a:latin typeface="Google Sans"/>
              </a:rPr>
              <a:t>catalog</a:t>
            </a:r>
            <a:r>
              <a:rPr lang="en-GB" b="0" i="0" dirty="0">
                <a:solidFill>
                  <a:srgbClr val="040C28"/>
                </a:solidFill>
                <a:effectLst/>
                <a:latin typeface="Google Sans"/>
              </a:rPr>
              <a:t>, fast and reliable delivery, digital services, and customer-centric innovation</a:t>
            </a:r>
            <a:r>
              <a:rPr lang="en-GB" b="0" i="0" dirty="0">
                <a:solidFill>
                  <a:srgbClr val="474747"/>
                </a:solidFill>
                <a:effectLst/>
                <a:latin typeface="Google Sans"/>
              </a:rPr>
              <a:t>. It aims to make Amazon the “Earth's most customer-centric company” by continuously enhancing the customer experience.</a:t>
            </a:r>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17</a:t>
            </a:fld>
            <a:endParaRPr lang="en-GB"/>
          </a:p>
        </p:txBody>
      </p:sp>
    </p:spTree>
    <p:extLst>
      <p:ext uri="{BB962C8B-B14F-4D97-AF65-F5344CB8AC3E}">
        <p14:creationId xmlns:p14="http://schemas.microsoft.com/office/powerpoint/2010/main" val="28631767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products? </a:t>
            </a:r>
            <a:r>
              <a:rPr lang="en-GB" dirty="0" err="1"/>
              <a:t>L’Occitane</a:t>
            </a:r>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18</a:t>
            </a:fld>
            <a:endParaRPr lang="en-GB"/>
          </a:p>
        </p:txBody>
      </p:sp>
    </p:spTree>
    <p:extLst>
      <p:ext uri="{BB962C8B-B14F-4D97-AF65-F5344CB8AC3E}">
        <p14:creationId xmlns:p14="http://schemas.microsoft.com/office/powerpoint/2010/main" val="3824369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oogle Sans"/>
              </a:rPr>
              <a:t>Here are a few product life cycle examples: The home entertainment industry is filled with examples at every stage of the product life cycle. For example, </a:t>
            </a:r>
            <a:r>
              <a:rPr lang="en-GB" b="0" i="0" dirty="0">
                <a:solidFill>
                  <a:srgbClr val="040C28"/>
                </a:solidFill>
                <a:effectLst/>
                <a:latin typeface="Google Sans"/>
              </a:rPr>
              <a:t>videocassettes are gone from the shelves.</a:t>
            </a:r>
            <a:r>
              <a:rPr lang="en-GB" b="0" i="0" dirty="0">
                <a:solidFill>
                  <a:srgbClr val="474747"/>
                </a:solidFill>
                <a:effectLst/>
                <a:latin typeface="Google Sans"/>
              </a:rPr>
              <a:t> </a:t>
            </a:r>
            <a:r>
              <a:rPr lang="en-GB" b="0" i="0" dirty="0">
                <a:solidFill>
                  <a:srgbClr val="040C28"/>
                </a:solidFill>
                <a:effectLst/>
                <a:latin typeface="Google Sans"/>
              </a:rPr>
              <a:t>DVDs are in the decline stage, and flat-screen smart TVs are in the mature phase</a:t>
            </a:r>
            <a:r>
              <a:rPr lang="en-GB" b="0" i="0" dirty="0">
                <a:solidFill>
                  <a:srgbClr val="474747"/>
                </a:solidFill>
                <a:effectLst/>
                <a:latin typeface="Google Sans"/>
              </a:rPr>
              <a:t>.</a:t>
            </a:r>
          </a:p>
          <a:p>
            <a:r>
              <a:rPr lang="en-GB" b="0" i="0" dirty="0">
                <a:solidFill>
                  <a:srgbClr val="474747"/>
                </a:solidFill>
                <a:effectLst/>
                <a:latin typeface="Google Sans"/>
              </a:rPr>
              <a:t>The product life cycle contains four distinct stages: </a:t>
            </a:r>
            <a:r>
              <a:rPr lang="en-GB" b="0" i="0" dirty="0">
                <a:solidFill>
                  <a:srgbClr val="040C28"/>
                </a:solidFill>
                <a:effectLst/>
                <a:latin typeface="Google Sans"/>
              </a:rPr>
              <a:t>introduction, growth, maturity and decline</a:t>
            </a:r>
            <a:r>
              <a:rPr lang="en-GB" b="0" i="0" dirty="0">
                <a:solidFill>
                  <a:srgbClr val="474747"/>
                </a:solidFill>
                <a:effectLst/>
                <a:latin typeface="Google Sans"/>
              </a:rPr>
              <a:t>. Each stage is associated with changes in the product's marketing position. You can use various marketing strategies in each stage to try to prolong the life cycle of your products.</a:t>
            </a:r>
          </a:p>
          <a:p>
            <a:endParaRPr lang="en-GB" b="0" i="0" dirty="0">
              <a:solidFill>
                <a:srgbClr val="474747"/>
              </a:solidFill>
              <a:effectLst/>
              <a:latin typeface="Google Sans"/>
            </a:endParaRPr>
          </a:p>
          <a:p>
            <a:pPr algn="l"/>
            <a:r>
              <a:rPr lang="en-GB" b="1" i="0" dirty="0">
                <a:solidFill>
                  <a:srgbClr val="111111"/>
                </a:solidFill>
                <a:effectLst/>
                <a:latin typeface="SourceSansPro"/>
              </a:rPr>
              <a:t>The term product life cycle refers to the length of time from when a product is introduced to consumers into the market until it's removed from the shelves</a:t>
            </a:r>
            <a:r>
              <a:rPr lang="en-GB" b="0" i="0" dirty="0">
                <a:solidFill>
                  <a:srgbClr val="111111"/>
                </a:solidFill>
                <a:effectLst/>
                <a:latin typeface="SourceSansPro"/>
              </a:rPr>
              <a:t>. This concept is used by management and by marketing professionals as a factor in deciding when it is appropriate to increase advertising, reduce prices, expand to new markets, or redesign packaging. The process of strategizing ways to continuously support and maintain a product is called </a:t>
            </a:r>
            <a:r>
              <a:rPr lang="en-GB" b="0" i="0" u="sng" dirty="0">
                <a:solidFill>
                  <a:srgbClr val="2C40D0"/>
                </a:solidFill>
                <a:effectLst/>
                <a:latin typeface="SourceSansPro"/>
                <a:hlinkClick r:id="rId3"/>
              </a:rPr>
              <a:t>product life cycle management</a:t>
            </a:r>
            <a:r>
              <a:rPr lang="en-GB" b="0" i="0" dirty="0">
                <a:solidFill>
                  <a:srgbClr val="111111"/>
                </a:solidFill>
                <a:effectLst/>
                <a:latin typeface="SourceSansPro"/>
              </a:rPr>
              <a:t>.</a:t>
            </a:r>
          </a:p>
          <a:p>
            <a:pPr algn="l"/>
            <a:r>
              <a:rPr lang="en-GB" b="0" i="0" cap="all" dirty="0">
                <a:solidFill>
                  <a:srgbClr val="111111"/>
                </a:solidFill>
                <a:effectLst/>
                <a:latin typeface="Cabin-semi-bold"/>
              </a:rPr>
              <a:t>KEY TAKEAWAYS</a:t>
            </a:r>
          </a:p>
          <a:p>
            <a:pPr algn="l">
              <a:buFont typeface="Arial" panose="020B0604020202020204" pitchFamily="34" charset="0"/>
              <a:buChar char="•"/>
            </a:pPr>
            <a:r>
              <a:rPr lang="en-GB" b="0" i="0" dirty="0">
                <a:solidFill>
                  <a:srgbClr val="111111"/>
                </a:solidFill>
                <a:effectLst/>
                <a:latin typeface="SourceSansPro"/>
              </a:rPr>
              <a:t>A product life cycle is the amount of time a product goes from being introduced into the market until it's taken off the shelves. Nowadays a restaurant life cycle can be 1 year.</a:t>
            </a:r>
          </a:p>
          <a:p>
            <a:pPr algn="l">
              <a:buFont typeface="Arial" panose="020B0604020202020204" pitchFamily="34" charset="0"/>
              <a:buChar char="•"/>
            </a:pPr>
            <a:r>
              <a:rPr lang="en-GB" b="0" i="0" dirty="0">
                <a:solidFill>
                  <a:srgbClr val="111111"/>
                </a:solidFill>
                <a:effectLst/>
                <a:latin typeface="SourceSansPro"/>
              </a:rPr>
              <a:t>There are four stages in a product's life cycle—introduction, growth, maturity, and decline.</a:t>
            </a:r>
          </a:p>
          <a:p>
            <a:pPr algn="l">
              <a:buFont typeface="Arial" panose="020B0604020202020204" pitchFamily="34" charset="0"/>
              <a:buChar char="•"/>
            </a:pPr>
            <a:r>
              <a:rPr lang="en-GB" b="0" i="0" dirty="0">
                <a:solidFill>
                  <a:srgbClr val="111111"/>
                </a:solidFill>
                <a:effectLst/>
                <a:latin typeface="SourceSansPro"/>
              </a:rPr>
              <a:t>A company often incurs higher marketing costs when introducing a product to the market but experiences higher sales as product adoption grows.</a:t>
            </a:r>
          </a:p>
          <a:p>
            <a:pPr algn="l">
              <a:buFont typeface="Arial" panose="020B0604020202020204" pitchFamily="34" charset="0"/>
              <a:buChar char="•"/>
            </a:pPr>
            <a:r>
              <a:rPr lang="en-GB" b="0" i="0" dirty="0">
                <a:solidFill>
                  <a:srgbClr val="111111"/>
                </a:solidFill>
                <a:effectLst/>
                <a:latin typeface="SourceSansPro"/>
              </a:rPr>
              <a:t>Sales stabilize and peak when the product's adoption matures, though competition and obsolescence may cause its decline.</a:t>
            </a:r>
          </a:p>
          <a:p>
            <a:pPr algn="l">
              <a:buFont typeface="Arial" panose="020B0604020202020204" pitchFamily="34" charset="0"/>
              <a:buChar char="•"/>
            </a:pPr>
            <a:r>
              <a:rPr lang="en-GB" b="0" i="0" dirty="0">
                <a:solidFill>
                  <a:srgbClr val="111111"/>
                </a:solidFill>
                <a:effectLst/>
                <a:latin typeface="SourceSansPro"/>
              </a:rPr>
              <a:t>The concept of product life cycle helps inform business decision-making, from pricing and promotion to expansion or cost-cutting.</a:t>
            </a:r>
          </a:p>
          <a:p>
            <a:pPr algn="l">
              <a:buFont typeface="Arial" panose="020B0604020202020204" pitchFamily="34" charset="0"/>
              <a:buChar char="•"/>
            </a:pPr>
            <a:r>
              <a:rPr lang="en-GB" b="0" i="0" dirty="0">
                <a:solidFill>
                  <a:srgbClr val="111111"/>
                </a:solidFill>
                <a:effectLst/>
                <a:latin typeface="SourceSansPro"/>
              </a:rPr>
              <a:t>1.The introduction phase is the first time customers are introduced to the new product. A company must generally include a substantial investment in advertising and a marketing campaign focused on making consumers aware of the product and its benefits, especially if it is broadly unknown what the item will do. During the introduction stage, there is often little-to-no competition for a product, as competitors may just be getting a first look at the new offering. However, companies still often experience negative financial results at this stage as sales tend to be lower, promotional pricing may be low to drive customer engagement, and the sales strategy is still being evaluated.</a:t>
            </a:r>
          </a:p>
          <a:p>
            <a:pPr algn="l">
              <a:buFont typeface="Arial" panose="020B0604020202020204" pitchFamily="34" charset="0"/>
              <a:buChar char="•"/>
            </a:pPr>
            <a:endParaRPr lang="en-GB" b="0" i="0" dirty="0">
              <a:solidFill>
                <a:srgbClr val="111111"/>
              </a:solidFill>
              <a:effectLst/>
              <a:latin typeface="SourceSansPro"/>
            </a:endParaRPr>
          </a:p>
          <a:p>
            <a:pPr algn="l">
              <a:buFont typeface="Arial" panose="020B0604020202020204" pitchFamily="34" charset="0"/>
              <a:buChar char="•"/>
            </a:pPr>
            <a:r>
              <a:rPr lang="en-GB" b="0" i="0" dirty="0">
                <a:solidFill>
                  <a:srgbClr val="111111"/>
                </a:solidFill>
                <a:effectLst/>
                <a:latin typeface="SourceSansPro"/>
              </a:rPr>
              <a:t>2. Growth Stage</a:t>
            </a:r>
          </a:p>
          <a:p>
            <a:pPr algn="l">
              <a:buFont typeface="Arial" panose="020B0604020202020204" pitchFamily="34" charset="0"/>
              <a:buChar char="•"/>
            </a:pPr>
            <a:r>
              <a:rPr lang="en-GB" b="0" i="0" dirty="0">
                <a:solidFill>
                  <a:srgbClr val="111111"/>
                </a:solidFill>
                <a:effectLst/>
                <a:latin typeface="SourceSansPro"/>
              </a:rPr>
              <a:t>If the product is successful, it then moves to the growth stage. This is characterized by growing demand, an increase in production, and expansion in its availability. The amount of time spent in the introduction phase before a company's product experiences strong growth will vary from between industries and products.</a:t>
            </a:r>
          </a:p>
          <a:p>
            <a:pPr algn="l">
              <a:buFont typeface="Arial" panose="020B0604020202020204" pitchFamily="34" charset="0"/>
              <a:buChar char="•"/>
            </a:pPr>
            <a:r>
              <a:rPr lang="en-GB" b="0" i="0" dirty="0">
                <a:solidFill>
                  <a:srgbClr val="111111"/>
                </a:solidFill>
                <a:effectLst/>
                <a:latin typeface="SourceSansPro"/>
              </a:rPr>
              <a:t>During the growth phase, the product becomes more popular and recognizable. A company may still choose to invest heavily in advertising if the product faces heavy competition. However, marketing campaigns will likely be geared towards differentiating its product from others. A company may also refine its product by improving functionality based on customer feedback. Financially, the growth period of the product life cycle results in increased sales and higher revenue. As competition begins to offer rival products, competition increases, potentially forcing the company to decrease prices and experience lower margins.</a:t>
            </a:r>
          </a:p>
          <a:p>
            <a:pPr algn="l">
              <a:buFont typeface="Arial" panose="020B0604020202020204" pitchFamily="34" charset="0"/>
              <a:buChar char="•"/>
            </a:pPr>
            <a:endParaRPr lang="en-GB" b="0" i="0" dirty="0">
              <a:solidFill>
                <a:srgbClr val="111111"/>
              </a:solidFill>
              <a:effectLst/>
              <a:latin typeface="SourceSansPro"/>
            </a:endParaRPr>
          </a:p>
          <a:p>
            <a:pPr algn="l">
              <a:buFont typeface="Arial" panose="020B0604020202020204" pitchFamily="34" charset="0"/>
              <a:buChar char="•"/>
            </a:pPr>
            <a:r>
              <a:rPr lang="en-GB" b="0" i="0" dirty="0">
                <a:solidFill>
                  <a:srgbClr val="111111"/>
                </a:solidFill>
                <a:effectLst/>
                <a:latin typeface="SourceSansPro"/>
              </a:rPr>
              <a:t>3. Maturity Stage</a:t>
            </a:r>
          </a:p>
          <a:p>
            <a:pPr algn="l">
              <a:buFont typeface="Arial" panose="020B0604020202020204" pitchFamily="34" charset="0"/>
              <a:buChar char="•"/>
            </a:pPr>
            <a:r>
              <a:rPr lang="en-GB" b="0" i="0" dirty="0">
                <a:solidFill>
                  <a:srgbClr val="111111"/>
                </a:solidFill>
                <a:effectLst/>
                <a:latin typeface="SourceSansPro"/>
              </a:rPr>
              <a:t>The maturity stage of the product life cycle is the most profitable stage, the time when the costs of producing (perhaps own the venue vs rent and found ways to reduce </a:t>
            </a:r>
            <a:r>
              <a:rPr lang="en-GB" b="0" i="0" dirty="0" err="1">
                <a:solidFill>
                  <a:srgbClr val="111111"/>
                </a:solidFill>
                <a:effectLst/>
                <a:latin typeface="SourceSansPro"/>
              </a:rPr>
              <a:t>F&amp;Bof</a:t>
            </a:r>
            <a:r>
              <a:rPr lang="en-GB" b="0" i="0" dirty="0">
                <a:solidFill>
                  <a:srgbClr val="111111"/>
                </a:solidFill>
                <a:effectLst/>
                <a:latin typeface="SourceSansPro"/>
              </a:rPr>
              <a:t> H costs) and marketing (now well known) decline. With the market saturated with the product, competition now higher than at other stages, and profit margins starting to shrink, some analysts refer to the maturity stage as when sales volume is "maxed out". Depending on the good, a company may begin deciding how to innovate its product or introduce new ways to capture a larger market presence. This includes getting more feedback from customers, and researching their demographics and their needs. During the maturity stage, competition is at the highest level. Rival companies have had enough time to introduce competing and improved products, and competition for customers is usually highest. Sales levels stabilize, and a company strives to have its product exist in this maturity stage for as long as possible.</a:t>
            </a:r>
          </a:p>
          <a:p>
            <a:pPr algn="l">
              <a:buFont typeface="Arial" panose="020B0604020202020204" pitchFamily="34" charset="0"/>
              <a:buChar char="•"/>
            </a:pPr>
            <a:endParaRPr lang="en-GB" b="0" i="0" dirty="0">
              <a:solidFill>
                <a:srgbClr val="111111"/>
              </a:solidFill>
              <a:effectLst/>
              <a:latin typeface="SourceSansPro"/>
            </a:endParaRPr>
          </a:p>
          <a:p>
            <a:pPr algn="l">
              <a:buFont typeface="Arial" panose="020B0604020202020204" pitchFamily="34" charset="0"/>
              <a:buChar char="•"/>
            </a:pPr>
            <a:r>
              <a:rPr lang="en-GB" b="0" i="0" dirty="0">
                <a:solidFill>
                  <a:srgbClr val="111111"/>
                </a:solidFill>
                <a:effectLst/>
                <a:latin typeface="SourceSansPro"/>
              </a:rPr>
              <a:t>4. Decline Stage</a:t>
            </a:r>
          </a:p>
          <a:p>
            <a:pPr algn="l">
              <a:buFont typeface="Arial" panose="020B0604020202020204" pitchFamily="34" charset="0"/>
              <a:buChar char="•"/>
            </a:pPr>
            <a:r>
              <a:rPr lang="en-GB" b="0" i="0" dirty="0">
                <a:solidFill>
                  <a:srgbClr val="111111"/>
                </a:solidFill>
                <a:effectLst/>
                <a:latin typeface="SourceSansPro"/>
              </a:rPr>
              <a:t>As the product takes on increased competition as other companies emulate its success, the product may lose market share and begin its decline. Product sales begin to drop due to market saturation and alternative products, and the company may choose to not pursue additional marketing efforts as customers may already have determined whether they are loyal to the company's products or not. Should a product be entirely retired, the company will stop generating support for it and will entirely phase out marketing </a:t>
            </a:r>
            <a:r>
              <a:rPr lang="en-GB" b="0" i="0" dirty="0" err="1">
                <a:solidFill>
                  <a:srgbClr val="111111"/>
                </a:solidFill>
                <a:effectLst/>
                <a:latin typeface="SourceSansPro"/>
              </a:rPr>
              <a:t>endeavors</a:t>
            </a:r>
            <a:r>
              <a:rPr lang="en-GB" b="0" i="0" dirty="0">
                <a:solidFill>
                  <a:srgbClr val="111111"/>
                </a:solidFill>
                <a:effectLst/>
                <a:latin typeface="SourceSansPro"/>
              </a:rPr>
              <a:t>. Alternatively, the company may decide to revamp the product or introduce a next-generation, completely overhauled model. If the upgrade is substantial enough, the company may choose to re-enter the product life cycle by introducing the new version to the market. The stage of a product's life cycle impacts the way in which it is marketed to consumers. A new product needs to be explained, while a mature product needs to be differentiated from its competitors.</a:t>
            </a:r>
          </a:p>
          <a:p>
            <a:pPr algn="l">
              <a:buFont typeface="Arial" panose="020B0604020202020204" pitchFamily="34" charset="0"/>
              <a:buChar char="•"/>
            </a:pPr>
            <a:endParaRPr lang="en-GB" b="0" i="0" dirty="0">
              <a:solidFill>
                <a:srgbClr val="111111"/>
              </a:solidFill>
              <a:effectLst/>
              <a:latin typeface="SourceSansPro"/>
            </a:endParaRPr>
          </a:p>
          <a:p>
            <a:pPr algn="l">
              <a:buFont typeface="Arial" panose="020B0604020202020204" pitchFamily="34" charset="0"/>
              <a:buNone/>
            </a:pPr>
            <a:endParaRPr lang="en-GB" b="0" i="0" dirty="0">
              <a:solidFill>
                <a:srgbClr val="111111"/>
              </a:solidFill>
              <a:effectLst/>
              <a:latin typeface="SourceSansPro"/>
            </a:endParaRPr>
          </a:p>
          <a:p>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20</a:t>
            </a:fld>
            <a:endParaRPr lang="en-GB"/>
          </a:p>
        </p:txBody>
      </p:sp>
    </p:spTree>
    <p:extLst>
      <p:ext uri="{BB962C8B-B14F-4D97-AF65-F5344CB8AC3E}">
        <p14:creationId xmlns:p14="http://schemas.microsoft.com/office/powerpoint/2010/main" val="3495692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11111"/>
                </a:solidFill>
                <a:effectLst/>
                <a:latin typeface="SourceSansPro"/>
              </a:rPr>
              <a:t>1.The introduction phase </a:t>
            </a:r>
            <a:r>
              <a:rPr lang="en-GB" b="0" i="0" dirty="0">
                <a:solidFill>
                  <a:srgbClr val="111111"/>
                </a:solidFill>
                <a:effectLst/>
                <a:latin typeface="SourceSansPro"/>
              </a:rPr>
              <a:t>is the first time customers are introduced to the new product. A company must generally include a substantial investment in advertising and a </a:t>
            </a:r>
            <a:r>
              <a:rPr lang="en-GB" b="0" i="0" u="sng" dirty="0">
                <a:solidFill>
                  <a:srgbClr val="2C40D0"/>
                </a:solidFill>
                <a:effectLst/>
                <a:latin typeface="SourceSansPro"/>
                <a:hlinkClick r:id="rId3"/>
              </a:rPr>
              <a:t>marketing campaign</a:t>
            </a:r>
            <a:r>
              <a:rPr lang="en-GB" b="0" i="0" dirty="0">
                <a:solidFill>
                  <a:srgbClr val="111111"/>
                </a:solidFill>
                <a:effectLst/>
                <a:latin typeface="SourceSansPro"/>
              </a:rPr>
              <a:t> focused on making consumers aware of the product and its benefits, especially if it is broadly unknown what the item will do. During the introduction stage, there is often little-to-no competition for a product, as competitors may just be getting a first look at the new offering. However, companies still often experience negative financial results at this stage as sales tend to be lower, promotional pricing may be low to drive customer engagement, and the sales strategy is still being evaluated.</a:t>
            </a:r>
          </a:p>
          <a:p>
            <a:endParaRPr lang="en-GB" b="0" i="0" dirty="0">
              <a:solidFill>
                <a:srgbClr val="111111"/>
              </a:solidFill>
              <a:effectLst/>
              <a:latin typeface="SourceSansPro"/>
            </a:endParaRPr>
          </a:p>
          <a:p>
            <a:pPr algn="l"/>
            <a:r>
              <a:rPr lang="en-GB" b="1" i="0" dirty="0">
                <a:solidFill>
                  <a:srgbClr val="111111"/>
                </a:solidFill>
                <a:effectLst/>
                <a:latin typeface="SourceSansPro"/>
              </a:rPr>
              <a:t>2.</a:t>
            </a:r>
            <a:r>
              <a:rPr lang="en-GB" b="1" i="0" dirty="0">
                <a:solidFill>
                  <a:srgbClr val="111111"/>
                </a:solidFill>
                <a:effectLst/>
                <a:latin typeface="Cabin-semi-bold"/>
              </a:rPr>
              <a:t> Growth Stage</a:t>
            </a:r>
          </a:p>
          <a:p>
            <a:pPr algn="l"/>
            <a:r>
              <a:rPr lang="en-GB" b="0" i="0" dirty="0">
                <a:solidFill>
                  <a:srgbClr val="111111"/>
                </a:solidFill>
                <a:effectLst/>
                <a:latin typeface="SourceSansPro"/>
              </a:rPr>
              <a:t>If the product is successful, it then moves to the growth stage. This is characterized by growing </a:t>
            </a:r>
            <a:r>
              <a:rPr lang="en-GB" b="0" i="0" u="sng" dirty="0">
                <a:solidFill>
                  <a:srgbClr val="2C40D0"/>
                </a:solidFill>
                <a:effectLst/>
                <a:latin typeface="SourceSansPro"/>
                <a:hlinkClick r:id="rId4"/>
              </a:rPr>
              <a:t>demand</a:t>
            </a:r>
            <a:r>
              <a:rPr lang="en-GB" b="0" i="0" dirty="0">
                <a:solidFill>
                  <a:srgbClr val="111111"/>
                </a:solidFill>
                <a:effectLst/>
                <a:latin typeface="SourceSansPro"/>
              </a:rPr>
              <a:t>, an increase in production, and expansion in its availability. The amount of time spent in the introduction phase before a company's product experiences strong growth will vary from between industries and products.</a:t>
            </a:r>
          </a:p>
          <a:p>
            <a:pPr algn="l"/>
            <a:r>
              <a:rPr lang="en-GB" b="0" i="0" dirty="0">
                <a:solidFill>
                  <a:srgbClr val="111111"/>
                </a:solidFill>
                <a:effectLst/>
                <a:latin typeface="SourceSansPro"/>
              </a:rPr>
              <a:t>During the growth phase, the product becomes more popular and recognizable. A company may still choose to invest heavily in advertising if the product faces heavy competition. However, marketing campaigns will likely be geared towards differentiating its product from others. A company may also refine its product by improving functionality based on customer feedback. Financially, the growth period of the product life cycle results in increased sales and higher revenue. As competition begins to offer rival products, competition increases, potentially forcing the company to decrease prices and experience lower margins.</a:t>
            </a:r>
          </a:p>
          <a:p>
            <a:pPr algn="l"/>
            <a:endParaRPr lang="en-GB" b="0" i="0" dirty="0">
              <a:solidFill>
                <a:srgbClr val="111111"/>
              </a:solidFill>
              <a:effectLst/>
              <a:latin typeface="SourceSansPro"/>
            </a:endParaRPr>
          </a:p>
          <a:p>
            <a:pPr algn="l"/>
            <a:r>
              <a:rPr lang="en-GB" b="1" i="0" dirty="0">
                <a:solidFill>
                  <a:srgbClr val="111111"/>
                </a:solidFill>
                <a:effectLst/>
                <a:latin typeface="SourceSansPro"/>
              </a:rPr>
              <a:t>3.</a:t>
            </a:r>
            <a:r>
              <a:rPr lang="en-GB" b="1" i="0" dirty="0">
                <a:solidFill>
                  <a:srgbClr val="111111"/>
                </a:solidFill>
                <a:effectLst/>
                <a:latin typeface="Cabin-semi-bold"/>
              </a:rPr>
              <a:t> Maturity Stage</a:t>
            </a:r>
          </a:p>
          <a:p>
            <a:pPr algn="l"/>
            <a:r>
              <a:rPr lang="en-GB" b="0" i="0" dirty="0">
                <a:solidFill>
                  <a:srgbClr val="111111"/>
                </a:solidFill>
                <a:effectLst/>
                <a:latin typeface="SourceSansPro"/>
              </a:rPr>
              <a:t>The maturity stage of the product life cycle is the most profitable stage, the time when the costs of producing (perhaps own the venue vs rent and found ways to reduce </a:t>
            </a:r>
            <a:r>
              <a:rPr lang="en-GB" b="0" i="0" dirty="0" err="1">
                <a:solidFill>
                  <a:srgbClr val="111111"/>
                </a:solidFill>
                <a:effectLst/>
                <a:latin typeface="SourceSansPro"/>
              </a:rPr>
              <a:t>F&amp;Bof</a:t>
            </a:r>
            <a:r>
              <a:rPr lang="en-GB" b="0" i="0" dirty="0">
                <a:solidFill>
                  <a:srgbClr val="111111"/>
                </a:solidFill>
                <a:effectLst/>
                <a:latin typeface="SourceSansPro"/>
              </a:rPr>
              <a:t> H costs) and marketing (now well known) decline. With the market saturated with the product, competition now higher than at other stages, and </a:t>
            </a:r>
            <a:r>
              <a:rPr lang="en-GB" b="0" i="0" u="sng" dirty="0">
                <a:solidFill>
                  <a:srgbClr val="2C40D0"/>
                </a:solidFill>
                <a:effectLst/>
                <a:latin typeface="SourceSansPro"/>
                <a:hlinkClick r:id="rId5"/>
              </a:rPr>
              <a:t>profit margins</a:t>
            </a:r>
            <a:r>
              <a:rPr lang="en-GB" b="0" i="0" dirty="0">
                <a:solidFill>
                  <a:srgbClr val="111111"/>
                </a:solidFill>
                <a:effectLst/>
                <a:latin typeface="SourceSansPro"/>
              </a:rPr>
              <a:t> starting to shrink, some analysts refer to the maturity stage as when sales volume is "maxed out". Depending on the good, a company may begin deciding how to innovate its product or introduce new ways to capture a larger market presence. This includes getting more feedback from customers, and researching their demographics and their needs. During the maturity stage, competition is at the highest level. Rival companies have had enough time to introduce competing and improved products, and competition for customers is usually highest. Sales levels stabilize, and a company strives to have its product exist in this maturity stage for as long as possible.</a:t>
            </a:r>
          </a:p>
          <a:p>
            <a:pPr algn="l"/>
            <a:endParaRPr lang="en-GB" b="0" i="0" dirty="0">
              <a:solidFill>
                <a:srgbClr val="111111"/>
              </a:solidFill>
              <a:effectLst/>
              <a:latin typeface="SourceSansPro"/>
            </a:endParaRPr>
          </a:p>
          <a:p>
            <a:pPr algn="l"/>
            <a:r>
              <a:rPr lang="en-GB" b="1" i="0" dirty="0">
                <a:solidFill>
                  <a:srgbClr val="111111"/>
                </a:solidFill>
                <a:effectLst/>
                <a:latin typeface="SourceSansPro"/>
              </a:rPr>
              <a:t>4.</a:t>
            </a:r>
            <a:r>
              <a:rPr lang="en-GB" b="1" i="0" dirty="0">
                <a:solidFill>
                  <a:srgbClr val="111111"/>
                </a:solidFill>
                <a:effectLst/>
                <a:latin typeface="Cabin-semi-bold"/>
              </a:rPr>
              <a:t> Decline Stage</a:t>
            </a:r>
          </a:p>
          <a:p>
            <a:pPr algn="l"/>
            <a:r>
              <a:rPr lang="en-GB" b="0" i="0" dirty="0">
                <a:solidFill>
                  <a:srgbClr val="111111"/>
                </a:solidFill>
                <a:effectLst/>
                <a:latin typeface="SourceSansPro"/>
              </a:rPr>
              <a:t>As the product takes on increased competition as other companies emulate its success, the product may lose </a:t>
            </a:r>
            <a:r>
              <a:rPr lang="en-GB" b="0" i="0" u="sng" dirty="0">
                <a:solidFill>
                  <a:srgbClr val="2C40D0"/>
                </a:solidFill>
                <a:effectLst/>
                <a:latin typeface="SourceSansPro"/>
                <a:hlinkClick r:id="rId6"/>
              </a:rPr>
              <a:t>market share</a:t>
            </a:r>
            <a:r>
              <a:rPr lang="en-GB" b="0" i="0" dirty="0">
                <a:solidFill>
                  <a:srgbClr val="111111"/>
                </a:solidFill>
                <a:effectLst/>
                <a:latin typeface="SourceSansPro"/>
              </a:rPr>
              <a:t> and begin its decline. Product sales begin to drop due to market saturation and alternative products, and the company may choose to not pursue additional marketing efforts as customers may already have determined whether they are loyal to the company's products or not. Should a </a:t>
            </a:r>
            <a:r>
              <a:rPr lang="en-GB" b="0" i="0" u="sng" dirty="0">
                <a:solidFill>
                  <a:srgbClr val="2C40D0"/>
                </a:solidFill>
                <a:effectLst/>
                <a:latin typeface="SourceSansPro"/>
                <a:hlinkClick r:id="rId7"/>
              </a:rPr>
              <a:t>product be entirely retired</a:t>
            </a:r>
            <a:r>
              <a:rPr lang="en-GB" b="0" i="0" dirty="0">
                <a:solidFill>
                  <a:srgbClr val="111111"/>
                </a:solidFill>
                <a:effectLst/>
                <a:latin typeface="SourceSansPro"/>
              </a:rPr>
              <a:t>, the company will stop generating support for it and will entirely phase out marketing </a:t>
            </a:r>
            <a:r>
              <a:rPr lang="en-GB" b="0" i="0" dirty="0" err="1">
                <a:solidFill>
                  <a:srgbClr val="111111"/>
                </a:solidFill>
                <a:effectLst/>
                <a:latin typeface="SourceSansPro"/>
              </a:rPr>
              <a:t>endeavors</a:t>
            </a:r>
            <a:r>
              <a:rPr lang="en-GB" b="0" i="0" dirty="0">
                <a:solidFill>
                  <a:srgbClr val="111111"/>
                </a:solidFill>
                <a:effectLst/>
                <a:latin typeface="SourceSansPro"/>
              </a:rPr>
              <a:t>. Alternatively, the company may decide to revamp the product or introduce a next-generation, completely overhauled model. If the upgrade is substantial enough, the company may choose to re-enter the product life cycle by introducing the new version to the market. The stage of a product's life cycle impacts the way in which it is marketed to consumers. A new product needs to be explained, while a </a:t>
            </a:r>
            <a:r>
              <a:rPr lang="en-GB" b="0" i="0" u="sng" dirty="0">
                <a:solidFill>
                  <a:srgbClr val="2C40D0"/>
                </a:solidFill>
                <a:effectLst/>
                <a:latin typeface="SourceSansPro"/>
                <a:hlinkClick r:id="rId8"/>
              </a:rPr>
              <a:t>mature product needs to be differentiated</a:t>
            </a:r>
            <a:r>
              <a:rPr lang="en-GB" b="0" i="0" dirty="0">
                <a:solidFill>
                  <a:srgbClr val="111111"/>
                </a:solidFill>
                <a:effectLst/>
                <a:latin typeface="SourceSansPro"/>
              </a:rPr>
              <a:t> from its competitors.</a:t>
            </a:r>
          </a:p>
          <a:p>
            <a:pPr algn="l"/>
            <a:endParaRPr lang="en-GB" b="0" i="0" dirty="0">
              <a:solidFill>
                <a:srgbClr val="111111"/>
              </a:solidFill>
              <a:effectLst/>
              <a:latin typeface="SourceSansPro"/>
            </a:endParaRPr>
          </a:p>
          <a:p>
            <a:pPr algn="l"/>
            <a:endParaRPr lang="en-GB" b="0" i="0" dirty="0">
              <a:solidFill>
                <a:srgbClr val="111111"/>
              </a:solidFill>
              <a:effectLst/>
              <a:latin typeface="SourceSansPro"/>
            </a:endParaRPr>
          </a:p>
          <a:p>
            <a:endParaRPr lang="en-GB" dirty="0"/>
          </a:p>
        </p:txBody>
      </p:sp>
      <p:sp>
        <p:nvSpPr>
          <p:cNvPr id="4" name="Slide Number Placeholder 3"/>
          <p:cNvSpPr>
            <a:spLocks noGrp="1"/>
          </p:cNvSpPr>
          <p:nvPr>
            <p:ph type="sldNum" sz="quarter" idx="5"/>
          </p:nvPr>
        </p:nvSpPr>
        <p:spPr/>
        <p:txBody>
          <a:bodyPr/>
          <a:lstStyle/>
          <a:p>
            <a:fld id="{8FC8880B-F973-4B9E-9790-0984F929B294}" type="slidenum">
              <a:rPr lang="en-GB" smtClean="0"/>
              <a:t>21</a:t>
            </a:fld>
            <a:endParaRPr lang="en-GB"/>
          </a:p>
        </p:txBody>
      </p:sp>
    </p:spTree>
    <p:extLst>
      <p:ext uri="{BB962C8B-B14F-4D97-AF65-F5344CB8AC3E}">
        <p14:creationId xmlns:p14="http://schemas.microsoft.com/office/powerpoint/2010/main" val="22672011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22 years in growth. </a:t>
            </a:r>
          </a:p>
        </p:txBody>
      </p:sp>
      <p:sp>
        <p:nvSpPr>
          <p:cNvPr id="4" name="Slide Number Placeholder 3"/>
          <p:cNvSpPr>
            <a:spLocks noGrp="1"/>
          </p:cNvSpPr>
          <p:nvPr>
            <p:ph type="sldNum" sz="quarter" idx="5"/>
          </p:nvPr>
        </p:nvSpPr>
        <p:spPr/>
        <p:txBody>
          <a:bodyPr/>
          <a:lstStyle/>
          <a:p>
            <a:fld id="{8FC8880B-F973-4B9E-9790-0984F929B294}" type="slidenum">
              <a:rPr lang="en-GB" smtClean="0"/>
              <a:t>22</a:t>
            </a:fld>
            <a:endParaRPr lang="en-GB"/>
          </a:p>
        </p:txBody>
      </p:sp>
    </p:spTree>
    <p:extLst>
      <p:ext uri="{BB962C8B-B14F-4D97-AF65-F5344CB8AC3E}">
        <p14:creationId xmlns:p14="http://schemas.microsoft.com/office/powerpoint/2010/main" val="34993558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a:t>
            </a:r>
          </a:p>
        </p:txBody>
      </p:sp>
      <p:sp>
        <p:nvSpPr>
          <p:cNvPr id="4" name="Slide Number Placeholder 3"/>
          <p:cNvSpPr>
            <a:spLocks noGrp="1"/>
          </p:cNvSpPr>
          <p:nvPr>
            <p:ph type="sldNum" sz="quarter" idx="5"/>
          </p:nvPr>
        </p:nvSpPr>
        <p:spPr/>
        <p:txBody>
          <a:bodyPr/>
          <a:lstStyle/>
          <a:p>
            <a:fld id="{8FC8880B-F973-4B9E-9790-0984F929B294}" type="slidenum">
              <a:rPr lang="en-GB" smtClean="0"/>
              <a:t>23</a:t>
            </a:fld>
            <a:endParaRPr lang="en-GB"/>
          </a:p>
        </p:txBody>
      </p:sp>
    </p:spTree>
    <p:extLst>
      <p:ext uri="{BB962C8B-B14F-4D97-AF65-F5344CB8AC3E}">
        <p14:creationId xmlns:p14="http://schemas.microsoft.com/office/powerpoint/2010/main" val="41656635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ONS</a:t>
            </a:r>
          </a:p>
          <a:p>
            <a:r>
              <a:rPr lang="en-GB" dirty="0"/>
              <a:t>Other secondary research</a:t>
            </a:r>
          </a:p>
          <a:p>
            <a:r>
              <a:rPr lang="en-GB" dirty="0"/>
              <a:t>Market research</a:t>
            </a:r>
          </a:p>
          <a:p>
            <a:r>
              <a:rPr lang="en-GB" dirty="0" err="1"/>
              <a:t>Similarweb</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25</a:t>
            </a:fld>
            <a:endParaRPr lang="en-GB"/>
          </a:p>
        </p:txBody>
      </p:sp>
    </p:spTree>
    <p:extLst>
      <p:ext uri="{BB962C8B-B14F-4D97-AF65-F5344CB8AC3E}">
        <p14:creationId xmlns:p14="http://schemas.microsoft.com/office/powerpoint/2010/main" val="3559022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ONS</a:t>
            </a:r>
          </a:p>
          <a:p>
            <a:r>
              <a:rPr lang="en-GB" dirty="0"/>
              <a:t>Other secondary research</a:t>
            </a:r>
          </a:p>
          <a:p>
            <a:r>
              <a:rPr lang="en-GB" dirty="0"/>
              <a:t>Market </a:t>
            </a:r>
            <a:r>
              <a:rPr lang="en-GB" dirty="0" err="1"/>
              <a:t>rserach</a:t>
            </a:r>
            <a:endParaRPr lang="en-GB" dirty="0"/>
          </a:p>
          <a:p>
            <a:r>
              <a:rPr lang="en-GB" dirty="0" err="1"/>
              <a:t>Similarweb</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26</a:t>
            </a:fld>
            <a:endParaRPr lang="en-GB"/>
          </a:p>
        </p:txBody>
      </p:sp>
    </p:spTree>
    <p:extLst>
      <p:ext uri="{BB962C8B-B14F-4D97-AF65-F5344CB8AC3E}">
        <p14:creationId xmlns:p14="http://schemas.microsoft.com/office/powerpoint/2010/main" val="16719334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kind of product are you offering? Who is doing something similar in terms of costs/style/service (competitor set) and find out about their audiences</a:t>
            </a:r>
          </a:p>
        </p:txBody>
      </p:sp>
      <p:sp>
        <p:nvSpPr>
          <p:cNvPr id="4" name="Slide Number Placeholder 3"/>
          <p:cNvSpPr>
            <a:spLocks noGrp="1"/>
          </p:cNvSpPr>
          <p:nvPr>
            <p:ph type="sldNum" sz="quarter" idx="5"/>
          </p:nvPr>
        </p:nvSpPr>
        <p:spPr/>
        <p:txBody>
          <a:bodyPr/>
          <a:lstStyle/>
          <a:p>
            <a:fld id="{CA12BFCB-500A-48AF-ADE8-DD73B67BDBA8}" type="slidenum">
              <a:rPr lang="en-GB" smtClean="0"/>
              <a:t>28</a:t>
            </a:fld>
            <a:endParaRPr lang="en-GB"/>
          </a:p>
        </p:txBody>
      </p:sp>
    </p:spTree>
    <p:extLst>
      <p:ext uri="{BB962C8B-B14F-4D97-AF65-F5344CB8AC3E}">
        <p14:creationId xmlns:p14="http://schemas.microsoft.com/office/powerpoint/2010/main" val="23905793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12BFCB-500A-48AF-ADE8-DD73B67BDBA8}" type="slidenum">
              <a:rPr lang="en-GB" smtClean="0"/>
              <a:t>29</a:t>
            </a:fld>
            <a:endParaRPr lang="en-GB"/>
          </a:p>
        </p:txBody>
      </p:sp>
    </p:spTree>
    <p:extLst>
      <p:ext uri="{BB962C8B-B14F-4D97-AF65-F5344CB8AC3E}">
        <p14:creationId xmlns:p14="http://schemas.microsoft.com/office/powerpoint/2010/main" val="11689791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34</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12BFCB-500A-48AF-ADE8-DD73B67BDBA8}" type="slidenum">
              <a:rPr lang="en-GB" smtClean="0"/>
              <a:t>39</a:t>
            </a:fld>
            <a:endParaRPr lang="en-GB"/>
          </a:p>
        </p:txBody>
      </p:sp>
    </p:spTree>
    <p:extLst>
      <p:ext uri="{BB962C8B-B14F-4D97-AF65-F5344CB8AC3E}">
        <p14:creationId xmlns:p14="http://schemas.microsoft.com/office/powerpoint/2010/main" val="3524351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8276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09/01/2025</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699521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07756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93730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65775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60157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08281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09/01/2025</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48571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629006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347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41344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50951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90009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76805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266665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86669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29393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410535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09/01/2025</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986302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9323F02-B5B7-4391-A9CA-A7D6E374A3DE}" type="datetimeFigureOut">
              <a:rPr lang="en-GB" smtClean="0"/>
              <a:t>09/01/2025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3C5A6357-7D98-4BC1-922B-DD9F6CB33AE9}" type="slidenum">
              <a:rPr lang="en-GB" smtClean="0"/>
              <a:t>‹#›</a:t>
            </a:fld>
            <a:endParaRPr lang="en-GB"/>
          </a:p>
        </p:txBody>
      </p:sp>
    </p:spTree>
    <p:extLst>
      <p:ext uri="{BB962C8B-B14F-4D97-AF65-F5344CB8AC3E}">
        <p14:creationId xmlns:p14="http://schemas.microsoft.com/office/powerpoint/2010/main" val="28683776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966110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782678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13908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0630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431379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93208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75644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005432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5573778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8642072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1302148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299946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841153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389624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4.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4.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D7724D-7800-4F5F-B6F1-E3A63B6A1394}" type="datetimeFigureOut">
              <a:rPr lang="en-GB" smtClean="0"/>
              <a:t>09/01/2025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F0294-C09A-449F-B1E3-402EFBCDC8C6}"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28429298"/>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48602834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961926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22440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8" r:id="rId3"/>
    <p:sldLayoutId id="2147483699" r:id="rId4"/>
    <p:sldLayoutId id="214748370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44380157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3520076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653431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8.xml"/><Relationship Id="rId1" Type="http://schemas.openxmlformats.org/officeDocument/2006/relationships/video" Target="https://www.youtube.com/embed/6yML4cyFJPs?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44.svg"/></Relationships>
</file>

<file path=ppt/slides/_rels/slide1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47.sv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9.xml"/><Relationship Id="rId4" Type="http://schemas.openxmlformats.org/officeDocument/2006/relationships/image" Target="../media/image60.png"/></Relationships>
</file>

<file path=ppt/slides/_rels/slide1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www.highalpha.com/blog/what-comes-first-the-customer-or-the-product" TargetMode="External"/><Relationship Id="rId1" Type="http://schemas.openxmlformats.org/officeDocument/2006/relationships/slideLayout" Target="../slideLayouts/slideLayout19.xml"/><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9.xml"/><Relationship Id="rId1" Type="http://schemas.openxmlformats.org/officeDocument/2006/relationships/tags" Target="../tags/tag2.xml"/><Relationship Id="rId5" Type="http://schemas.openxmlformats.org/officeDocument/2006/relationships/image" Target="../media/image69.png"/><Relationship Id="rId4" Type="http://schemas.openxmlformats.org/officeDocument/2006/relationships/image" Target="../media/image68.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9.xml"/><Relationship Id="rId1" Type="http://schemas.openxmlformats.org/officeDocument/2006/relationships/tags" Target="../tags/tag3.xml"/><Relationship Id="rId5" Type="http://schemas.openxmlformats.org/officeDocument/2006/relationships/image" Target="../media/image70.png"/><Relationship Id="rId4" Type="http://schemas.openxmlformats.org/officeDocument/2006/relationships/image" Target="../media/image68.png"/></Relationships>
</file>

<file path=ppt/slides/_rels/slide2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acorn.caci.co.uk/" TargetMode="External"/><Relationship Id="rId1" Type="http://schemas.openxmlformats.org/officeDocument/2006/relationships/slideLayout" Target="../slideLayouts/slideLayout19.xml"/><Relationship Id="rId4" Type="http://schemas.openxmlformats.org/officeDocument/2006/relationships/image" Target="../media/image72.png"/></Relationships>
</file>

<file path=ppt/slides/_rels/slide2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9.xml"/><Relationship Id="rId1" Type="http://schemas.openxmlformats.org/officeDocument/2006/relationships/slideLayout" Target="../slideLayouts/slideLayout19.xml"/><Relationship Id="rId5" Type="http://schemas.openxmlformats.org/officeDocument/2006/relationships/hyperlink" Target="https://pro.similarweb.com/" TargetMode="External"/><Relationship Id="rId4" Type="http://schemas.openxmlformats.org/officeDocument/2006/relationships/image" Target="../media/image74.png"/></Relationships>
</file>

<file path=ppt/slides/_rels/slide2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19.xml"/><Relationship Id="rId5" Type="http://schemas.openxmlformats.org/officeDocument/2006/relationships/image" Target="../media/image84.png"/><Relationship Id="rId4" Type="http://schemas.openxmlformats.org/officeDocument/2006/relationships/image" Target="../media/image83.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9.xml"/><Relationship Id="rId1" Type="http://schemas.openxmlformats.org/officeDocument/2006/relationships/video" Target="https://www.youtube.com/embed/Vei6Mstr_xA?feature=oembed" TargetMode="External"/><Relationship Id="rId4" Type="http://schemas.openxmlformats.org/officeDocument/2006/relationships/image" Target="../media/image85.jpeg"/></Relationships>
</file>

<file path=ppt/slides/_rels/slide35.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32773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BA79D12-58B2-8EDD-1EC3-5529677FE8CD}"/>
              </a:ext>
            </a:extLst>
          </p:cNvPr>
          <p:cNvSpPr txBox="1">
            <a:spLocks/>
          </p:cNvSpPr>
          <p:nvPr/>
        </p:nvSpPr>
        <p:spPr>
          <a:xfrm>
            <a:off x="3043403" y="763051"/>
            <a:ext cx="6094291" cy="3203553"/>
          </a:xfrm>
          <a:prstGeom prst="rect">
            <a:avLst/>
          </a:prstGeom>
        </p:spPr>
        <p:txBody>
          <a:bodyPr vert="horz" lIns="91440" tIns="45720" rIns="91440" bIns="45720" rtlCol="0" anchor="b">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indent="0" algn="ctr">
              <a:buNone/>
            </a:pPr>
            <a:r>
              <a:rPr lang="en-GB" sz="6000" dirty="0">
                <a:solidFill>
                  <a:schemeClr val="bg1"/>
                </a:solidFill>
              </a:rPr>
              <a:t>BMGM 6002</a:t>
            </a:r>
          </a:p>
          <a:p>
            <a:pPr marL="0" indent="0" algn="ctr">
              <a:buNone/>
            </a:pPr>
            <a:r>
              <a:rPr lang="en-GB" sz="6000" dirty="0">
                <a:solidFill>
                  <a:schemeClr val="bg1"/>
                </a:solidFill>
              </a:rPr>
              <a:t>Week 2</a:t>
            </a:r>
          </a:p>
          <a:p>
            <a:pPr algn="ctr"/>
            <a:endParaRPr lang="en-US" sz="6000" dirty="0">
              <a:solidFill>
                <a:srgbClr val="FFFFFF"/>
              </a:solidFill>
            </a:endParaRPr>
          </a:p>
          <a:p>
            <a:pPr algn="ctr"/>
            <a:r>
              <a:rPr lang="en-US" sz="6000" dirty="0">
                <a:solidFill>
                  <a:srgbClr val="FFFFFF"/>
                </a:solidFill>
              </a:rPr>
              <a:t>The Marketing Mix</a:t>
            </a:r>
          </a:p>
          <a:p>
            <a:pPr algn="ctr"/>
            <a:endParaRPr lang="en-US" sz="6000" dirty="0">
              <a:solidFill>
                <a:srgbClr val="FFFFFF"/>
              </a:solidFill>
            </a:endParaRPr>
          </a:p>
          <a:p>
            <a:pPr algn="ctr"/>
            <a:r>
              <a:rPr lang="en-US" sz="7200" b="1" dirty="0">
                <a:solidFill>
                  <a:srgbClr val="FFFFFF"/>
                </a:solidFill>
              </a:rPr>
              <a:t>Product</a:t>
            </a:r>
          </a:p>
        </p:txBody>
      </p:sp>
    </p:spTree>
    <p:extLst>
      <p:ext uri="{BB962C8B-B14F-4D97-AF65-F5344CB8AC3E}">
        <p14:creationId xmlns:p14="http://schemas.microsoft.com/office/powerpoint/2010/main" val="1690465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54182" y="163777"/>
            <a:ext cx="4658591" cy="4930246"/>
          </a:xfrm>
        </p:spPr>
        <p:txBody>
          <a:bodyPr>
            <a:normAutofit/>
          </a:bodyPr>
          <a:lstStyle/>
          <a:p>
            <a:pPr algn="r"/>
            <a:r>
              <a:rPr lang="en-GB" dirty="0"/>
              <a:t>Learning objectives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983950" y="687376"/>
            <a:ext cx="5653868" cy="4562509"/>
          </a:xfrm>
        </p:spPr>
        <p:txBody>
          <a:bodyPr anchor="ctr">
            <a:normAutofit/>
          </a:bodyPr>
          <a:lstStyle/>
          <a:p>
            <a:pPr lvl="0"/>
            <a:r>
              <a:rPr lang="en-GB" dirty="0"/>
              <a:t>Understand the role of Product within the marketing mix</a:t>
            </a:r>
          </a:p>
          <a:p>
            <a:pPr lvl="0"/>
            <a:r>
              <a:rPr lang="en-GB" dirty="0"/>
              <a:t>Explore market trends within gastronomy</a:t>
            </a:r>
          </a:p>
          <a:p>
            <a:pPr lvl="0"/>
            <a:r>
              <a:rPr lang="en-GB" dirty="0"/>
              <a:t>Become analytical in thinking about restaurant concepts </a:t>
            </a:r>
          </a:p>
          <a:p>
            <a:pPr marL="0" lvl="0" indent="0">
              <a:buNone/>
            </a:pPr>
            <a:endParaRPr lang="en-GB" dirty="0"/>
          </a:p>
        </p:txBody>
      </p:sp>
    </p:spTree>
    <p:extLst>
      <p:ext uri="{BB962C8B-B14F-4D97-AF65-F5344CB8AC3E}">
        <p14:creationId xmlns:p14="http://schemas.microsoft.com/office/powerpoint/2010/main" val="1250562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6ED9E5-EFB3-336E-29B4-D46E364D26C4}"/>
              </a:ext>
            </a:extLst>
          </p:cNvPr>
          <p:cNvPicPr>
            <a:picLocks noChangeAspect="1"/>
          </p:cNvPicPr>
          <p:nvPr/>
        </p:nvPicPr>
        <p:blipFill>
          <a:blip r:embed="rId3"/>
          <a:stretch>
            <a:fillRect/>
          </a:stretch>
        </p:blipFill>
        <p:spPr>
          <a:xfrm>
            <a:off x="3161913" y="2467910"/>
            <a:ext cx="6589471" cy="3671707"/>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678147" y="841295"/>
            <a:ext cx="525599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t>The Marketing MIX</a:t>
            </a:r>
          </a:p>
        </p:txBody>
      </p:sp>
      <p:sp>
        <p:nvSpPr>
          <p:cNvPr id="7" name="TextBox 6">
            <a:extLst>
              <a:ext uri="{FF2B5EF4-FFF2-40B4-BE49-F238E27FC236}">
                <a16:creationId xmlns:a16="http://schemas.microsoft.com/office/drawing/2014/main" id="{FFBFFA69-01A2-4D79-AA30-02FA55D601FC}"/>
              </a:ext>
            </a:extLst>
          </p:cNvPr>
          <p:cNvSpPr txBox="1"/>
          <p:nvPr/>
        </p:nvSpPr>
        <p:spPr>
          <a:xfrm>
            <a:off x="5375920" y="352623"/>
            <a:ext cx="50993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dirty="0"/>
          </a:p>
        </p:txBody>
      </p:sp>
      <p:cxnSp>
        <p:nvCxnSpPr>
          <p:cNvPr id="12" name="Straight Arrow Connector 11">
            <a:extLst>
              <a:ext uri="{FF2B5EF4-FFF2-40B4-BE49-F238E27FC236}">
                <a16:creationId xmlns:a16="http://schemas.microsoft.com/office/drawing/2014/main" id="{8772C8E1-3C59-CC0C-9B51-A68BF6A8D121}"/>
              </a:ext>
            </a:extLst>
          </p:cNvPr>
          <p:cNvCxnSpPr>
            <a:cxnSpLocks/>
          </p:cNvCxnSpPr>
          <p:nvPr/>
        </p:nvCxnSpPr>
        <p:spPr>
          <a:xfrm>
            <a:off x="2148840" y="1598408"/>
            <a:ext cx="1371600" cy="2359638"/>
          </a:xfrm>
          <a:prstGeom prst="straightConnector1">
            <a:avLst/>
          </a:prstGeom>
          <a:ln w="76200">
            <a:solidFill>
              <a:srgbClr val="FF0000"/>
            </a:solidFill>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516780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0E6B59A-0B8D-20C0-D55F-4E027CD8CD54}"/>
              </a:ext>
            </a:extLst>
          </p:cNvPr>
          <p:cNvGrpSpPr/>
          <p:nvPr/>
        </p:nvGrpSpPr>
        <p:grpSpPr>
          <a:xfrm>
            <a:off x="3863084" y="2217899"/>
            <a:ext cx="4620506" cy="1025451"/>
            <a:chOff x="5986852" y="389099"/>
            <a:chExt cx="4620506" cy="1025451"/>
          </a:xfrm>
        </p:grpSpPr>
        <p:sp>
          <p:nvSpPr>
            <p:cNvPr id="4" name="TextBox 3">
              <a:extLst>
                <a:ext uri="{FF2B5EF4-FFF2-40B4-BE49-F238E27FC236}">
                  <a16:creationId xmlns:a16="http://schemas.microsoft.com/office/drawing/2014/main" id="{C4FE7623-4846-3E7B-EFA2-73092FD5B5CD}"/>
                </a:ext>
              </a:extLst>
            </p:cNvPr>
            <p:cNvSpPr txBox="1"/>
            <p:nvPr/>
          </p:nvSpPr>
          <p:spPr>
            <a:xfrm>
              <a:off x="5986852" y="389099"/>
              <a:ext cx="385501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What is the main difference between a product and a service?</a:t>
              </a:r>
            </a:p>
          </p:txBody>
        </p:sp>
        <p:pic>
          <p:nvPicPr>
            <p:cNvPr id="6" name="Picture 2" descr="Amazon.co.uk: Question of the Day : Alexa Skills">
              <a:extLst>
                <a:ext uri="{FF2B5EF4-FFF2-40B4-BE49-F238E27FC236}">
                  <a16:creationId xmlns:a16="http://schemas.microsoft.com/office/drawing/2014/main" id="{4DA9745C-1B3D-460C-8388-994E1BD07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81907" y="38909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524789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Product VS Service - What Are The Differences?">
            <a:hlinkClick r:id="" action="ppaction://media"/>
            <a:extLst>
              <a:ext uri="{FF2B5EF4-FFF2-40B4-BE49-F238E27FC236}">
                <a16:creationId xmlns:a16="http://schemas.microsoft.com/office/drawing/2014/main" id="{1582FA28-A2A2-E4AA-8B98-F641B01FECC5}"/>
              </a:ext>
            </a:extLst>
          </p:cNvPr>
          <p:cNvPicPr>
            <a:picLocks noGrp="1" noRot="1" noChangeAspect="1"/>
          </p:cNvPicPr>
          <p:nvPr>
            <p:ph idx="1"/>
            <a:videoFile r:link="rId1"/>
          </p:nvPr>
        </p:nvPicPr>
        <p:blipFill>
          <a:blip r:embed="rId3"/>
          <a:stretch>
            <a:fillRect/>
          </a:stretch>
        </p:blipFill>
        <p:spPr>
          <a:xfrm>
            <a:off x="765721" y="417273"/>
            <a:ext cx="10660558" cy="6023454"/>
          </a:xfrm>
          <a:prstGeom prst="rect">
            <a:avLst/>
          </a:prstGeom>
        </p:spPr>
      </p:pic>
    </p:spTree>
    <p:extLst>
      <p:ext uri="{BB962C8B-B14F-4D97-AF65-F5344CB8AC3E}">
        <p14:creationId xmlns:p14="http://schemas.microsoft.com/office/powerpoint/2010/main" val="427817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B02839-3AFD-3BCD-24E2-AB17063602E8}"/>
              </a:ext>
            </a:extLst>
          </p:cNvPr>
          <p:cNvSpPr>
            <a:spLocks noGrp="1"/>
          </p:cNvSpPr>
          <p:nvPr>
            <p:ph idx="1"/>
          </p:nvPr>
        </p:nvSpPr>
        <p:spPr>
          <a:xfrm>
            <a:off x="630810" y="609600"/>
            <a:ext cx="9939423" cy="5106838"/>
          </a:xfrm>
        </p:spPr>
        <p:txBody>
          <a:bodyPr/>
          <a:lstStyle/>
          <a:p>
            <a:pPr marL="0" indent="0">
              <a:buNone/>
            </a:pPr>
            <a:r>
              <a:rPr lang="en-GB" sz="4400" dirty="0">
                <a:solidFill>
                  <a:schemeClr val="bg1"/>
                </a:solidFill>
              </a:rPr>
              <a:t>ACTIVITY! </a:t>
            </a:r>
          </a:p>
          <a:p>
            <a:pPr marL="0" indent="0">
              <a:buNone/>
            </a:pPr>
            <a:r>
              <a:rPr lang="en-GB" sz="4400" dirty="0">
                <a:solidFill>
                  <a:schemeClr val="bg1"/>
                </a:solidFill>
              </a:rPr>
              <a:t>In the chat – list some services you can think of.</a:t>
            </a:r>
          </a:p>
        </p:txBody>
      </p:sp>
      <p:pic>
        <p:nvPicPr>
          <p:cNvPr id="3" name="Picture 2">
            <a:extLst>
              <a:ext uri="{FF2B5EF4-FFF2-40B4-BE49-F238E27FC236}">
                <a16:creationId xmlns:a16="http://schemas.microsoft.com/office/drawing/2014/main" id="{DF95CAB2-ED1D-DA5B-278F-36FF183B748B}"/>
              </a:ext>
            </a:extLst>
          </p:cNvPr>
          <p:cNvPicPr>
            <a:picLocks noChangeAspect="1"/>
          </p:cNvPicPr>
          <p:nvPr/>
        </p:nvPicPr>
        <p:blipFill rotWithShape="1">
          <a:blip r:embed="rId2"/>
          <a:srcRect l="2873" t="3355" r="3291" b="3563"/>
          <a:stretch/>
        </p:blipFill>
        <p:spPr>
          <a:xfrm>
            <a:off x="3761116" y="2269809"/>
            <a:ext cx="4422477" cy="4386907"/>
          </a:xfrm>
          <a:prstGeom prst="rect">
            <a:avLst/>
          </a:prstGeom>
        </p:spPr>
      </p:pic>
    </p:spTree>
    <p:extLst>
      <p:ext uri="{BB962C8B-B14F-4D97-AF65-F5344CB8AC3E}">
        <p14:creationId xmlns:p14="http://schemas.microsoft.com/office/powerpoint/2010/main" val="4159836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5E17-0196-49DF-8647-DD242F3625A7}"/>
              </a:ext>
            </a:extLst>
          </p:cNvPr>
          <p:cNvSpPr>
            <a:spLocks noGrp="1"/>
          </p:cNvSpPr>
          <p:nvPr>
            <p:ph type="title"/>
          </p:nvPr>
        </p:nvSpPr>
        <p:spPr>
          <a:xfrm>
            <a:off x="1422236" y="615843"/>
            <a:ext cx="4162486" cy="5457589"/>
          </a:xfrm>
        </p:spPr>
        <p:txBody>
          <a:bodyPr anchor="ctr">
            <a:normAutofit/>
          </a:bodyPr>
          <a:lstStyle/>
          <a:p>
            <a:r>
              <a:rPr lang="en-GB" sz="4000" dirty="0"/>
              <a:t>5 Key differences</a:t>
            </a:r>
          </a:p>
        </p:txBody>
      </p:sp>
      <p:graphicFrame>
        <p:nvGraphicFramePr>
          <p:cNvPr id="22" name="Content Placeholder 2">
            <a:extLst>
              <a:ext uri="{FF2B5EF4-FFF2-40B4-BE49-F238E27FC236}">
                <a16:creationId xmlns:a16="http://schemas.microsoft.com/office/drawing/2014/main" id="{64529E91-2B75-4A30-BF27-F6AB10000F6D}"/>
              </a:ext>
            </a:extLst>
          </p:cNvPr>
          <p:cNvGraphicFramePr>
            <a:graphicFrameLocks noGrp="1"/>
          </p:cNvGraphicFramePr>
          <p:nvPr>
            <p:ph idx="1"/>
          </p:nvPr>
        </p:nvGraphicFramePr>
        <p:xfrm>
          <a:off x="6371305" y="1165786"/>
          <a:ext cx="5509506" cy="45264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80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B54A4-A418-401E-AB7E-39D71CA9E633}"/>
              </a:ext>
            </a:extLst>
          </p:cNvPr>
          <p:cNvSpPr>
            <a:spLocks noGrp="1"/>
          </p:cNvSpPr>
          <p:nvPr>
            <p:ph type="title"/>
          </p:nvPr>
        </p:nvSpPr>
        <p:spPr>
          <a:xfrm>
            <a:off x="2291925" y="266170"/>
            <a:ext cx="9440332" cy="1325563"/>
          </a:xfrm>
        </p:spPr>
        <p:txBody>
          <a:bodyPr>
            <a:normAutofit/>
          </a:bodyPr>
          <a:lstStyle/>
          <a:p>
            <a:r>
              <a:rPr lang="en-GB" sz="5400" dirty="0"/>
              <a:t>Intangibility</a:t>
            </a:r>
          </a:p>
        </p:txBody>
      </p:sp>
      <p:sp>
        <p:nvSpPr>
          <p:cNvPr id="23" name="Content Placeholder 2">
            <a:extLst>
              <a:ext uri="{FF2B5EF4-FFF2-40B4-BE49-F238E27FC236}">
                <a16:creationId xmlns:a16="http://schemas.microsoft.com/office/drawing/2014/main" id="{79C01D18-00E1-4E80-9A5D-AC34079733F1}"/>
              </a:ext>
            </a:extLst>
          </p:cNvPr>
          <p:cNvSpPr>
            <a:spLocks noGrp="1"/>
          </p:cNvSpPr>
          <p:nvPr>
            <p:ph idx="1"/>
          </p:nvPr>
        </p:nvSpPr>
        <p:spPr>
          <a:xfrm>
            <a:off x="2226611" y="1450735"/>
            <a:ext cx="7956222" cy="4667250"/>
          </a:xfrm>
        </p:spPr>
        <p:txBody>
          <a:bodyPr>
            <a:normAutofit/>
          </a:bodyPr>
          <a:lstStyle/>
          <a:p>
            <a:endParaRPr lang="en-US" altLang="en-US" sz="2200" dirty="0"/>
          </a:p>
          <a:p>
            <a:pPr marL="0" indent="0">
              <a:buNone/>
            </a:pPr>
            <a:r>
              <a:rPr lang="en-US" altLang="en-US" sz="2200" dirty="0"/>
              <a:t>Services may be higher risk purchases because the customer can’t fully experience them before they’re bought. The risk associated with intangibility means that customers are less likely to try new services, or switch brands. </a:t>
            </a:r>
          </a:p>
          <a:p>
            <a:endParaRPr lang="en-US" altLang="en-US" sz="2200" dirty="0"/>
          </a:p>
          <a:p>
            <a:pPr marL="0" indent="0">
              <a:buNone/>
            </a:pPr>
            <a:r>
              <a:rPr lang="en-US" altLang="en-US" sz="2200" dirty="0"/>
              <a:t>Perceived risk can be reduced by making a service more tangible. Ways to do this include:</a:t>
            </a:r>
          </a:p>
          <a:p>
            <a:r>
              <a:rPr lang="en-US" altLang="en-US" sz="2200" dirty="0"/>
              <a:t>Create strong brand image </a:t>
            </a:r>
          </a:p>
          <a:p>
            <a:r>
              <a:rPr lang="en-US" altLang="en-US" sz="2200" dirty="0"/>
              <a:t>Give good customer service whenever dealing with customers</a:t>
            </a:r>
          </a:p>
          <a:p>
            <a:r>
              <a:rPr lang="en-US" altLang="en-US" sz="2200" dirty="0"/>
              <a:t>Engage in post-purchase communication</a:t>
            </a:r>
          </a:p>
        </p:txBody>
      </p:sp>
      <p:pic>
        <p:nvPicPr>
          <p:cNvPr id="27" name="Graphic 26" descr="Shopping cart">
            <a:extLst>
              <a:ext uri="{FF2B5EF4-FFF2-40B4-BE49-F238E27FC236}">
                <a16:creationId xmlns:a16="http://schemas.microsoft.com/office/drawing/2014/main" id="{2F54930E-461A-40CC-9989-509C0836E2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12211" y="471751"/>
            <a:ext cx="914400" cy="914400"/>
          </a:xfrm>
          <a:prstGeom prst="rect">
            <a:avLst/>
          </a:prstGeom>
        </p:spPr>
      </p:pic>
    </p:spTree>
    <p:extLst>
      <p:ext uri="{BB962C8B-B14F-4D97-AF65-F5344CB8AC3E}">
        <p14:creationId xmlns:p14="http://schemas.microsoft.com/office/powerpoint/2010/main" val="694859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7039-8A3A-4D4F-9417-EBC27C143399}"/>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err="1">
                <a:solidFill>
                  <a:srgbClr val="FFFFFF"/>
                </a:solidFill>
                <a:latin typeface="+mj-lt"/>
                <a:ea typeface="+mj-ea"/>
                <a:cs typeface="+mj-cs"/>
              </a:rPr>
              <a:t>Shostack’s</a:t>
            </a:r>
            <a:r>
              <a:rPr lang="en-US" sz="2600" kern="1200" dirty="0">
                <a:solidFill>
                  <a:srgbClr val="FFFFFF"/>
                </a:solidFill>
                <a:latin typeface="+mj-lt"/>
                <a:ea typeface="+mj-ea"/>
                <a:cs typeface="+mj-cs"/>
              </a:rPr>
              <a:t> spectrum </a:t>
            </a:r>
            <a:r>
              <a:rPr lang="en-US" sz="1600" kern="1200">
                <a:solidFill>
                  <a:srgbClr val="FFFFFF"/>
                </a:solidFill>
                <a:latin typeface="+mj-lt"/>
                <a:ea typeface="+mj-ea"/>
                <a:cs typeface="+mj-cs"/>
              </a:rPr>
              <a:t>(1977)</a:t>
            </a:r>
            <a:endParaRPr lang="en-US" sz="26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16CB6C31-473B-4777-A69C-175732927770}"/>
              </a:ext>
            </a:extLst>
          </p:cNvPr>
          <p:cNvPicPr>
            <a:picLocks noChangeAspect="1"/>
          </p:cNvPicPr>
          <p:nvPr/>
        </p:nvPicPr>
        <p:blipFill>
          <a:blip r:embed="rId3"/>
          <a:stretch>
            <a:fillRect/>
          </a:stretch>
        </p:blipFill>
        <p:spPr>
          <a:xfrm>
            <a:off x="3703782" y="985012"/>
            <a:ext cx="8077199" cy="4887975"/>
          </a:xfrm>
          <a:prstGeom prst="rect">
            <a:avLst/>
          </a:prstGeom>
        </p:spPr>
      </p:pic>
    </p:spTree>
    <p:extLst>
      <p:ext uri="{BB962C8B-B14F-4D97-AF65-F5344CB8AC3E}">
        <p14:creationId xmlns:p14="http://schemas.microsoft.com/office/powerpoint/2010/main" val="3697135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DB536-85F9-41A8-846B-94E06995B8C1}"/>
              </a:ext>
            </a:extLst>
          </p:cNvPr>
          <p:cNvSpPr>
            <a:spLocks noGrp="1"/>
          </p:cNvSpPr>
          <p:nvPr>
            <p:ph type="title"/>
          </p:nvPr>
        </p:nvSpPr>
        <p:spPr>
          <a:xfrm>
            <a:off x="965199" y="851517"/>
            <a:ext cx="5130795" cy="1461778"/>
          </a:xfrm>
        </p:spPr>
        <p:txBody>
          <a:bodyPr>
            <a:normAutofit/>
          </a:bodyPr>
          <a:lstStyle/>
          <a:p>
            <a:r>
              <a:rPr lang="en-GB" sz="4000" dirty="0"/>
              <a:t>Inseparability</a:t>
            </a:r>
          </a:p>
        </p:txBody>
      </p:sp>
      <p:sp>
        <p:nvSpPr>
          <p:cNvPr id="13" name="Content Placeholder 2">
            <a:extLst>
              <a:ext uri="{FF2B5EF4-FFF2-40B4-BE49-F238E27FC236}">
                <a16:creationId xmlns:a16="http://schemas.microsoft.com/office/drawing/2014/main" id="{CDD0CDE2-2050-43B9-AEAF-AB2366A98BB2}"/>
              </a:ext>
            </a:extLst>
          </p:cNvPr>
          <p:cNvSpPr>
            <a:spLocks noGrp="1"/>
          </p:cNvSpPr>
          <p:nvPr>
            <p:ph idx="1"/>
          </p:nvPr>
        </p:nvSpPr>
        <p:spPr>
          <a:xfrm>
            <a:off x="965199" y="2377440"/>
            <a:ext cx="6761481" cy="3629044"/>
          </a:xfrm>
        </p:spPr>
        <p:txBody>
          <a:bodyPr>
            <a:noAutofit/>
          </a:bodyPr>
          <a:lstStyle/>
          <a:p>
            <a:pPr marL="0" indent="0">
              <a:buNone/>
            </a:pPr>
            <a:r>
              <a:rPr lang="en-GB" sz="2000" dirty="0"/>
              <a:t>Services can’t come without service providers </a:t>
            </a:r>
            <a:r>
              <a:rPr lang="en-GB" sz="2000" i="1" dirty="0"/>
              <a:t>(you can’t have car insurance without being a customer of a car insurance company). </a:t>
            </a:r>
            <a:r>
              <a:rPr lang="en-GB" sz="2000" dirty="0"/>
              <a:t>Inseparability is sometimes called simultaneity, because the service is produced at the same time it is consumed.</a:t>
            </a:r>
          </a:p>
          <a:p>
            <a:endParaRPr lang="en-GB" sz="2000" dirty="0"/>
          </a:p>
          <a:p>
            <a:pPr marL="0" indent="0">
              <a:buNone/>
            </a:pPr>
            <a:r>
              <a:rPr lang="en-GB" sz="2000" u="sng" dirty="0"/>
              <a:t>Ways to manage inseparability include:</a:t>
            </a:r>
          </a:p>
          <a:p>
            <a:r>
              <a:rPr lang="en-GB" sz="2000" dirty="0"/>
              <a:t> Managing customer expectations of the service.</a:t>
            </a:r>
          </a:p>
          <a:p>
            <a:r>
              <a:rPr lang="en-GB" sz="2000" dirty="0"/>
              <a:t> Creating a “service blueprint” for staff which sets out the levels of quality expected. </a:t>
            </a:r>
          </a:p>
        </p:txBody>
      </p:sp>
      <p:pic>
        <p:nvPicPr>
          <p:cNvPr id="25" name="Graphic 16" descr="Link with solid fill">
            <a:extLst>
              <a:ext uri="{FF2B5EF4-FFF2-40B4-BE49-F238E27FC236}">
                <a16:creationId xmlns:a16="http://schemas.microsoft.com/office/drawing/2014/main" id="{08443CEF-85B9-48D0-BF96-BCFB9850795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p:blipFill>
        <p:spPr>
          <a:xfrm>
            <a:off x="7535330" y="2105470"/>
            <a:ext cx="3217333" cy="3217333"/>
          </a:xfrm>
          <a:prstGeom prst="rect">
            <a:avLst/>
          </a:prstGeom>
        </p:spPr>
      </p:pic>
    </p:spTree>
    <p:extLst>
      <p:ext uri="{BB962C8B-B14F-4D97-AF65-F5344CB8AC3E}">
        <p14:creationId xmlns:p14="http://schemas.microsoft.com/office/powerpoint/2010/main" val="3247728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DB536-85F9-41A8-846B-94E06995B8C1}"/>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dirty="0"/>
              <a:t>Variability</a:t>
            </a:r>
            <a:br>
              <a:rPr lang="en-US" sz="3400" dirty="0"/>
            </a:br>
            <a:br>
              <a:rPr lang="en-US" sz="3400" dirty="0"/>
            </a:br>
            <a:r>
              <a:rPr lang="en-US" sz="2400" dirty="0"/>
              <a:t>Unlike products, </a:t>
            </a:r>
            <a:r>
              <a:rPr lang="en-US" sz="2400" dirty="0" err="1"/>
              <a:t>standardising</a:t>
            </a:r>
            <a:r>
              <a:rPr lang="en-US" sz="2400" dirty="0"/>
              <a:t> the quality of a service can be difficult. Services are run by people and there is always room for human error and technological issues – this creates variability.</a:t>
            </a:r>
          </a:p>
        </p:txBody>
      </p:sp>
      <p:graphicFrame>
        <p:nvGraphicFramePr>
          <p:cNvPr id="13" name="Content Placeholder 2">
            <a:extLst>
              <a:ext uri="{FF2B5EF4-FFF2-40B4-BE49-F238E27FC236}">
                <a16:creationId xmlns:a16="http://schemas.microsoft.com/office/drawing/2014/main" id="{6AAC9B42-3098-4B61-98CA-23EAF1082CF3}"/>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8737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944EE-33E8-48CD-88E0-789EFE463972}"/>
              </a:ext>
            </a:extLst>
          </p:cNvPr>
          <p:cNvSpPr>
            <a:spLocks noGrp="1"/>
          </p:cNvSpPr>
          <p:nvPr>
            <p:ph type="title"/>
          </p:nvPr>
        </p:nvSpPr>
        <p:spPr>
          <a:xfrm>
            <a:off x="-2419381" y="895505"/>
            <a:ext cx="9833548" cy="1325563"/>
          </a:xfrm>
        </p:spPr>
        <p:txBody>
          <a:bodyPr>
            <a:normAutofit/>
          </a:bodyPr>
          <a:lstStyle/>
          <a:p>
            <a:pPr algn="ctr"/>
            <a:r>
              <a:rPr lang="en-GB" sz="4000" dirty="0"/>
              <a:t>Perishability</a:t>
            </a:r>
          </a:p>
        </p:txBody>
      </p:sp>
      <p:sp>
        <p:nvSpPr>
          <p:cNvPr id="3" name="Content Placeholder 2">
            <a:extLst>
              <a:ext uri="{FF2B5EF4-FFF2-40B4-BE49-F238E27FC236}">
                <a16:creationId xmlns:a16="http://schemas.microsoft.com/office/drawing/2014/main" id="{8BAE800E-345B-40AC-B442-271D95FF838B}"/>
              </a:ext>
            </a:extLst>
          </p:cNvPr>
          <p:cNvSpPr>
            <a:spLocks noGrp="1"/>
          </p:cNvSpPr>
          <p:nvPr>
            <p:ph idx="1"/>
          </p:nvPr>
        </p:nvSpPr>
        <p:spPr>
          <a:xfrm>
            <a:off x="1179226" y="2082012"/>
            <a:ext cx="9833548" cy="2693976"/>
          </a:xfrm>
        </p:spPr>
        <p:txBody>
          <a:bodyPr>
            <a:noAutofit/>
          </a:bodyPr>
          <a:lstStyle/>
          <a:p>
            <a:pPr marL="0" indent="0">
              <a:buNone/>
            </a:pPr>
            <a:r>
              <a:rPr lang="en-US" sz="2000" dirty="0">
                <a:solidFill>
                  <a:srgbClr val="000000"/>
                </a:solidFill>
              </a:rPr>
              <a:t>Services have perishability – they cannot be owned or stored for later use or sale. They only exist at the time they are made and consumed </a:t>
            </a:r>
            <a:r>
              <a:rPr lang="en-US" sz="2000" i="1" dirty="0">
                <a:solidFill>
                  <a:srgbClr val="000000"/>
                </a:solidFill>
              </a:rPr>
              <a:t>(car insurance isn’t needed until you drive the car. Netflix isn’t streaming if you aren’t on the page). </a:t>
            </a:r>
          </a:p>
          <a:p>
            <a:pPr marL="0" indent="0">
              <a:buNone/>
            </a:pPr>
            <a:endParaRPr lang="en-US" sz="2000" dirty="0">
              <a:solidFill>
                <a:srgbClr val="000000"/>
              </a:solidFill>
            </a:endParaRPr>
          </a:p>
          <a:p>
            <a:pPr marL="0" indent="0">
              <a:buNone/>
            </a:pPr>
            <a:r>
              <a:rPr lang="en-US" sz="2000" dirty="0">
                <a:solidFill>
                  <a:srgbClr val="000000"/>
                </a:solidFill>
              </a:rPr>
              <a:t>Perishability is the main source of supply and demand problems that service businesses face. Capacity and demand management are important when trying to deal with the perishability of services.</a:t>
            </a:r>
          </a:p>
          <a:p>
            <a:pPr marL="0" indent="0">
              <a:buNone/>
            </a:pPr>
            <a:endParaRPr lang="en-US" sz="2000" dirty="0">
              <a:solidFill>
                <a:srgbClr val="000000"/>
              </a:solidFill>
            </a:endParaRPr>
          </a:p>
          <a:p>
            <a:pPr marL="0" indent="0">
              <a:buNone/>
            </a:pPr>
            <a:r>
              <a:rPr lang="en-GB" sz="2000" b="0" i="0" dirty="0">
                <a:solidFill>
                  <a:srgbClr val="040C28"/>
                </a:solidFill>
                <a:effectLst/>
              </a:rPr>
              <a:t>Restaurant covers are perishable products</a:t>
            </a:r>
            <a:r>
              <a:rPr lang="en-GB" sz="2000" b="0" i="0" dirty="0">
                <a:solidFill>
                  <a:srgbClr val="474747"/>
                </a:solidFill>
                <a:effectLst/>
              </a:rPr>
              <a:t>. It means that if the table remains empty, we have lost the revenue associated with it during that service. There is no way to recover it. We can't sell that table the next day and make up for the lost revenue</a:t>
            </a:r>
            <a:endParaRPr lang="en-US" sz="2000" dirty="0">
              <a:solidFill>
                <a:srgbClr val="000000"/>
              </a:solidFill>
            </a:endParaRPr>
          </a:p>
        </p:txBody>
      </p:sp>
    </p:spTree>
    <p:extLst>
      <p:ext uri="{BB962C8B-B14F-4D97-AF65-F5344CB8AC3E}">
        <p14:creationId xmlns:p14="http://schemas.microsoft.com/office/powerpoint/2010/main" val="1871829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944EE-33E8-48CD-88E0-789EFE463972}"/>
              </a:ext>
            </a:extLst>
          </p:cNvPr>
          <p:cNvSpPr>
            <a:spLocks noGrp="1"/>
          </p:cNvSpPr>
          <p:nvPr>
            <p:ph type="title"/>
          </p:nvPr>
        </p:nvSpPr>
        <p:spPr>
          <a:xfrm>
            <a:off x="-2586529" y="885674"/>
            <a:ext cx="9833548" cy="1325563"/>
          </a:xfrm>
        </p:spPr>
        <p:txBody>
          <a:bodyPr>
            <a:normAutofit/>
          </a:bodyPr>
          <a:lstStyle/>
          <a:p>
            <a:pPr algn="ctr"/>
            <a:r>
              <a:rPr lang="en-GB" sz="4000" dirty="0"/>
              <a:t>Not owned</a:t>
            </a:r>
          </a:p>
        </p:txBody>
      </p:sp>
      <p:sp>
        <p:nvSpPr>
          <p:cNvPr id="3" name="Content Placeholder 2">
            <a:extLst>
              <a:ext uri="{FF2B5EF4-FFF2-40B4-BE49-F238E27FC236}">
                <a16:creationId xmlns:a16="http://schemas.microsoft.com/office/drawing/2014/main" id="{8BAE800E-345B-40AC-B442-271D95FF838B}"/>
              </a:ext>
            </a:extLst>
          </p:cNvPr>
          <p:cNvSpPr>
            <a:spLocks noGrp="1"/>
          </p:cNvSpPr>
          <p:nvPr>
            <p:ph idx="1"/>
          </p:nvPr>
        </p:nvSpPr>
        <p:spPr>
          <a:xfrm>
            <a:off x="1179226" y="2082012"/>
            <a:ext cx="9833548" cy="2693976"/>
          </a:xfrm>
        </p:spPr>
        <p:txBody>
          <a:bodyPr>
            <a:normAutofit/>
          </a:bodyPr>
          <a:lstStyle/>
          <a:p>
            <a:pPr marL="0" indent="0">
              <a:buNone/>
            </a:pPr>
            <a:r>
              <a:rPr lang="en-US" sz="2000" dirty="0"/>
              <a:t>It’s difficult for consumers to own a service, but people enjoy ownership of products. For example, they could be more inclined to want to buy and collect DVDs rather than have a Netflix subscription. </a:t>
            </a:r>
          </a:p>
          <a:p>
            <a:pPr marL="0" indent="0">
              <a:buNone/>
            </a:pPr>
            <a:endParaRPr lang="en-US" sz="2000" dirty="0"/>
          </a:p>
          <a:p>
            <a:pPr marL="0" indent="0">
              <a:buNone/>
            </a:pPr>
            <a:r>
              <a:rPr lang="en-US" sz="2000" dirty="0"/>
              <a:t>How marketers deal with non-ownership:</a:t>
            </a:r>
          </a:p>
          <a:p>
            <a:r>
              <a:rPr lang="en-GB" sz="2000" dirty="0"/>
              <a:t>Emphasise the ease of renting rather than owning (e.g., a house)</a:t>
            </a:r>
            <a:endParaRPr lang="en-US" sz="2000" dirty="0"/>
          </a:p>
          <a:p>
            <a:r>
              <a:rPr lang="en-US" sz="2000" dirty="0"/>
              <a:t>Price attractively</a:t>
            </a:r>
          </a:p>
        </p:txBody>
      </p:sp>
    </p:spTree>
    <p:extLst>
      <p:ext uri="{BB962C8B-B14F-4D97-AF65-F5344CB8AC3E}">
        <p14:creationId xmlns:p14="http://schemas.microsoft.com/office/powerpoint/2010/main" val="3311192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818535" y="1172547"/>
            <a:ext cx="6801321" cy="1737360"/>
          </a:xfrm>
        </p:spPr>
        <p:txBody>
          <a:bodyPr vert="horz" lIns="91440" tIns="45720" rIns="91440" bIns="45720" rtlCol="0" anchor="ctr">
            <a:normAutofit fontScale="90000"/>
          </a:bodyPr>
          <a:lstStyle/>
          <a:p>
            <a:pPr algn="r"/>
            <a:r>
              <a:rPr lang="en-GB" sz="5600" b="1" dirty="0"/>
              <a:t>Developing product and the product lifecycle</a:t>
            </a:r>
            <a:endParaRPr lang="en-GB" sz="5600" b="1" kern="1200" dirty="0">
              <a:solidFill>
                <a:schemeClr val="tx1"/>
              </a:solidFill>
              <a:latin typeface="+mj-lt"/>
              <a:ea typeface="+mj-ea"/>
              <a:cs typeface="+mj-cs"/>
            </a:endParaRPr>
          </a:p>
        </p:txBody>
      </p:sp>
      <p:pic>
        <p:nvPicPr>
          <p:cNvPr id="6" name="Picture 5">
            <a:extLst>
              <a:ext uri="{FF2B5EF4-FFF2-40B4-BE49-F238E27FC236}">
                <a16:creationId xmlns:a16="http://schemas.microsoft.com/office/drawing/2014/main" id="{46CAE4AA-A94D-F1C2-3873-BBFE432AEBD6}"/>
              </a:ext>
            </a:extLst>
          </p:cNvPr>
          <p:cNvPicPr>
            <a:picLocks noChangeAspect="1"/>
          </p:cNvPicPr>
          <p:nvPr/>
        </p:nvPicPr>
        <p:blipFill>
          <a:blip r:embed="rId2"/>
          <a:stretch>
            <a:fillRect/>
          </a:stretch>
        </p:blipFill>
        <p:spPr>
          <a:xfrm>
            <a:off x="2474886" y="2951364"/>
            <a:ext cx="6703749" cy="3519468"/>
          </a:xfrm>
          <a:prstGeom prst="rect">
            <a:avLst/>
          </a:prstGeom>
        </p:spPr>
      </p:pic>
      <p:pic>
        <p:nvPicPr>
          <p:cNvPr id="7" name="Picture 6">
            <a:extLst>
              <a:ext uri="{FF2B5EF4-FFF2-40B4-BE49-F238E27FC236}">
                <a16:creationId xmlns:a16="http://schemas.microsoft.com/office/drawing/2014/main" id="{A80A9A68-749E-4C55-8E1E-1C2305A955E3}"/>
              </a:ext>
            </a:extLst>
          </p:cNvPr>
          <p:cNvPicPr>
            <a:picLocks noChangeAspect="1"/>
          </p:cNvPicPr>
          <p:nvPr/>
        </p:nvPicPr>
        <p:blipFill>
          <a:blip r:embed="rId3"/>
          <a:stretch>
            <a:fillRect/>
          </a:stretch>
        </p:blipFill>
        <p:spPr>
          <a:xfrm rot="667594">
            <a:off x="8004466" y="242415"/>
            <a:ext cx="2130723" cy="2764021"/>
          </a:xfrm>
          <a:prstGeom prst="rect">
            <a:avLst/>
          </a:prstGeom>
        </p:spPr>
      </p:pic>
      <p:pic>
        <p:nvPicPr>
          <p:cNvPr id="8" name="Picture 7">
            <a:extLst>
              <a:ext uri="{FF2B5EF4-FFF2-40B4-BE49-F238E27FC236}">
                <a16:creationId xmlns:a16="http://schemas.microsoft.com/office/drawing/2014/main" id="{E64F7C4D-887C-FA98-9EE1-87D106DAF71B}"/>
              </a:ext>
            </a:extLst>
          </p:cNvPr>
          <p:cNvPicPr>
            <a:picLocks noChangeAspect="1"/>
          </p:cNvPicPr>
          <p:nvPr/>
        </p:nvPicPr>
        <p:blipFill>
          <a:blip r:embed="rId4"/>
          <a:stretch>
            <a:fillRect/>
          </a:stretch>
        </p:blipFill>
        <p:spPr>
          <a:xfrm rot="1764848">
            <a:off x="9296685" y="2670918"/>
            <a:ext cx="2446229" cy="3168772"/>
          </a:xfrm>
          <a:prstGeom prst="rect">
            <a:avLst/>
          </a:prstGeom>
        </p:spPr>
      </p:pic>
    </p:spTree>
    <p:extLst>
      <p:ext uri="{BB962C8B-B14F-4D97-AF65-F5344CB8AC3E}">
        <p14:creationId xmlns:p14="http://schemas.microsoft.com/office/powerpoint/2010/main" val="932574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ffee, Cup, Coffee Beans, Coffee Cup, Beans">
            <a:extLst>
              <a:ext uri="{FF2B5EF4-FFF2-40B4-BE49-F238E27FC236}">
                <a16:creationId xmlns:a16="http://schemas.microsoft.com/office/drawing/2014/main" id="{1DDBC8A0-98A0-4CDF-9882-CF8834FA148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37998"/>
          <a:stretch/>
        </p:blipFill>
        <p:spPr bwMode="auto">
          <a:xfrm>
            <a:off x="5797848"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75507" y="230408"/>
            <a:ext cx="4803636" cy="1311664"/>
          </a:xfrm>
        </p:spPr>
        <p:txBody>
          <a:bodyPr>
            <a:normAutofit/>
          </a:bodyPr>
          <a:lstStyle/>
          <a:p>
            <a:r>
              <a:rPr lang="en-GB" dirty="0">
                <a:solidFill>
                  <a:srgbClr val="000000"/>
                </a:solidFill>
              </a:rPr>
              <a:t>Product</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67910" y="2015834"/>
            <a:ext cx="4706803" cy="3788830"/>
          </a:xfrm>
        </p:spPr>
        <p:txBody>
          <a:bodyPr anchor="ctr">
            <a:normAutofit lnSpcReduction="10000"/>
          </a:bodyPr>
          <a:lstStyle/>
          <a:p>
            <a:pPr marL="0" indent="0">
              <a:buNone/>
            </a:pPr>
            <a:r>
              <a:rPr lang="en-GB" sz="2000" dirty="0">
                <a:solidFill>
                  <a:srgbClr val="000000"/>
                </a:solidFill>
              </a:rPr>
              <a:t>The most basic element of the Ps. It is the good or service being exchanged for money, and it needs to provide value to the consumer in some way. </a:t>
            </a:r>
          </a:p>
          <a:p>
            <a:pPr marL="0" indent="0">
              <a:buNone/>
            </a:pPr>
            <a:r>
              <a:rPr lang="en-GB" sz="2000" dirty="0">
                <a:solidFill>
                  <a:srgbClr val="000000"/>
                </a:solidFill>
              </a:rPr>
              <a:t>A coffee purchased at a coffee shop is a product with service attributes. </a:t>
            </a:r>
          </a:p>
          <a:p>
            <a:pPr marL="0" indent="0">
              <a:buNone/>
            </a:pPr>
            <a:r>
              <a:rPr lang="en-GB" sz="2000" dirty="0">
                <a:solidFill>
                  <a:srgbClr val="000000"/>
                </a:solidFill>
              </a:rPr>
              <a:t>Consumers interpret product in a number of ways (Sethna and Blythe, 2019):</a:t>
            </a:r>
          </a:p>
          <a:p>
            <a:r>
              <a:rPr lang="en-GB" sz="2000" dirty="0">
                <a:solidFill>
                  <a:srgbClr val="000000"/>
                </a:solidFill>
              </a:rPr>
              <a:t>Cognitively </a:t>
            </a:r>
            <a:r>
              <a:rPr lang="en-GB" sz="2000" i="1" dirty="0">
                <a:solidFill>
                  <a:srgbClr val="000000"/>
                </a:solidFill>
              </a:rPr>
              <a:t>(mentally – e.g. quality)</a:t>
            </a:r>
          </a:p>
          <a:p>
            <a:r>
              <a:rPr lang="en-GB" sz="2000" dirty="0">
                <a:solidFill>
                  <a:srgbClr val="000000"/>
                </a:solidFill>
              </a:rPr>
              <a:t>Affectively </a:t>
            </a:r>
            <a:r>
              <a:rPr lang="en-GB" sz="2000" i="1" dirty="0">
                <a:solidFill>
                  <a:srgbClr val="000000"/>
                </a:solidFill>
              </a:rPr>
              <a:t>(emotionally – e.g. happy/anxious)</a:t>
            </a:r>
          </a:p>
          <a:p>
            <a:r>
              <a:rPr lang="en-GB" sz="2000" dirty="0">
                <a:solidFill>
                  <a:srgbClr val="000000"/>
                </a:solidFill>
              </a:rPr>
              <a:t>Conatively </a:t>
            </a:r>
            <a:r>
              <a:rPr lang="en-GB" sz="2000" i="1" dirty="0">
                <a:solidFill>
                  <a:srgbClr val="000000"/>
                </a:solidFill>
              </a:rPr>
              <a:t>(behaviourally – e.g. usage)</a:t>
            </a:r>
          </a:p>
          <a:p>
            <a:endParaRPr lang="en-GB" sz="1700" i="1" dirty="0">
              <a:solidFill>
                <a:srgbClr val="000000"/>
              </a:solidFill>
            </a:endParaRPr>
          </a:p>
          <a:p>
            <a:pPr marL="0" indent="0">
              <a:buNone/>
            </a:pPr>
            <a:endParaRPr lang="en-GB" sz="1700" dirty="0">
              <a:solidFill>
                <a:srgbClr val="000000"/>
              </a:solidFill>
            </a:endParaRPr>
          </a:p>
        </p:txBody>
      </p:sp>
    </p:spTree>
    <p:extLst>
      <p:ext uri="{BB962C8B-B14F-4D97-AF65-F5344CB8AC3E}">
        <p14:creationId xmlns:p14="http://schemas.microsoft.com/office/powerpoint/2010/main" val="4042775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FA85-2A75-479C-8B0C-EB42F62BC0F9}"/>
              </a:ext>
            </a:extLst>
          </p:cNvPr>
          <p:cNvSpPr>
            <a:spLocks noGrp="1"/>
          </p:cNvSpPr>
          <p:nvPr>
            <p:ph type="title"/>
          </p:nvPr>
        </p:nvSpPr>
        <p:spPr>
          <a:xfrm>
            <a:off x="6234330" y="803325"/>
            <a:ext cx="5314536" cy="1325563"/>
          </a:xfrm>
        </p:spPr>
        <p:txBody>
          <a:bodyPr>
            <a:normAutofit/>
          </a:bodyPr>
          <a:lstStyle/>
          <a:p>
            <a:r>
              <a:rPr lang="en-GB" dirty="0"/>
              <a:t>Value propositions</a:t>
            </a:r>
          </a:p>
        </p:txBody>
      </p:sp>
      <p:sp>
        <p:nvSpPr>
          <p:cNvPr id="3" name="Content Placeholder 2">
            <a:extLst>
              <a:ext uri="{FF2B5EF4-FFF2-40B4-BE49-F238E27FC236}">
                <a16:creationId xmlns:a16="http://schemas.microsoft.com/office/drawing/2014/main" id="{3CC292A8-9733-43A8-9A8A-2B9B1F1B6024}"/>
              </a:ext>
            </a:extLst>
          </p:cNvPr>
          <p:cNvSpPr>
            <a:spLocks noGrp="1"/>
          </p:cNvSpPr>
          <p:nvPr>
            <p:ph idx="1"/>
          </p:nvPr>
        </p:nvSpPr>
        <p:spPr>
          <a:xfrm>
            <a:off x="5842952" y="1829376"/>
            <a:ext cx="5705914" cy="4225299"/>
          </a:xfrm>
        </p:spPr>
        <p:txBody>
          <a:bodyPr anchor="t">
            <a:normAutofit/>
          </a:bodyPr>
          <a:lstStyle/>
          <a:p>
            <a:pPr marL="0" indent="0">
              <a:buNone/>
            </a:pPr>
            <a:endParaRPr lang="en-GB" sz="1400" dirty="0"/>
          </a:p>
          <a:p>
            <a:pPr marL="0" indent="0">
              <a:buNone/>
            </a:pPr>
            <a:r>
              <a:rPr lang="en-GB" sz="1800" dirty="0"/>
              <a:t>A value proposition is the “the full mix of benefits on which a product is differentiated and positioned. It is the answer to the customer’s question ‘why should I buy your product?’” - Kotler et al. (2018, p.232).</a:t>
            </a:r>
          </a:p>
          <a:p>
            <a:pPr marL="0" indent="0">
              <a:buNone/>
            </a:pPr>
            <a:endParaRPr lang="en-GB" sz="1800" dirty="0"/>
          </a:p>
          <a:p>
            <a:pPr marL="0" indent="0">
              <a:buNone/>
            </a:pPr>
            <a:r>
              <a:rPr lang="en-GB" sz="1800" dirty="0"/>
              <a:t>To know the answer to this we’re going to explore the following:</a:t>
            </a:r>
          </a:p>
          <a:p>
            <a:r>
              <a:rPr lang="en-GB" sz="1800" dirty="0"/>
              <a:t>Brand positioning</a:t>
            </a:r>
          </a:p>
          <a:p>
            <a:r>
              <a:rPr lang="en-GB" sz="1800" dirty="0"/>
              <a:t>Objective/subjective positioning</a:t>
            </a:r>
          </a:p>
          <a:p>
            <a:r>
              <a:rPr lang="en-GB" sz="1800" dirty="0"/>
              <a:t>Competitive advantage and USP</a:t>
            </a:r>
          </a:p>
          <a:p>
            <a:r>
              <a:rPr lang="en-GB" sz="1800" dirty="0"/>
              <a:t>Positioning statements</a:t>
            </a:r>
          </a:p>
        </p:txBody>
      </p:sp>
      <p:pic>
        <p:nvPicPr>
          <p:cNvPr id="11" name="Picture 4">
            <a:extLst>
              <a:ext uri="{FF2B5EF4-FFF2-40B4-BE49-F238E27FC236}">
                <a16:creationId xmlns:a16="http://schemas.microsoft.com/office/drawing/2014/main" id="{A5033546-E811-43BF-9439-DF407CDD1598}"/>
              </a:ext>
            </a:extLst>
          </p:cNvPr>
          <p:cNvPicPr>
            <a:picLocks noChangeAspect="1"/>
          </p:cNvPicPr>
          <p:nvPr/>
        </p:nvPicPr>
        <p:blipFill rotWithShape="1">
          <a:blip r:embed="rId3"/>
          <a:srcRect l="41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Tree>
    <p:extLst>
      <p:ext uri="{BB962C8B-B14F-4D97-AF65-F5344CB8AC3E}">
        <p14:creationId xmlns:p14="http://schemas.microsoft.com/office/powerpoint/2010/main" val="2585326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547666" y="1849185"/>
            <a:ext cx="4601109" cy="4396869"/>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Oval 19">
            <a:extLst>
              <a:ext uri="{FF2B5EF4-FFF2-40B4-BE49-F238E27FC236}">
                <a16:creationId xmlns:a16="http://schemas.microsoft.com/office/drawing/2014/main" id="{CAB507D7-AAF9-41A9-9BE7-15F09ECA4767}"/>
              </a:ext>
            </a:extLst>
          </p:cNvPr>
          <p:cNvSpPr/>
          <p:nvPr/>
        </p:nvSpPr>
        <p:spPr>
          <a:xfrm>
            <a:off x="995289" y="2243895"/>
            <a:ext cx="3801794" cy="3607448"/>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Oval 21">
            <a:extLst>
              <a:ext uri="{FF2B5EF4-FFF2-40B4-BE49-F238E27FC236}">
                <a16:creationId xmlns:a16="http://schemas.microsoft.com/office/drawing/2014/main" id="{1DEB34AA-7E49-491E-BFBC-A47B4A249323}"/>
              </a:ext>
            </a:extLst>
          </p:cNvPr>
          <p:cNvSpPr/>
          <p:nvPr/>
        </p:nvSpPr>
        <p:spPr>
          <a:xfrm>
            <a:off x="1422596" y="2685396"/>
            <a:ext cx="2884462" cy="2724445"/>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p:txBody>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8732897" y="6136321"/>
            <a:ext cx="3233622" cy="393700"/>
          </a:xfrm>
        </p:spPr>
        <p:txBody>
          <a:bodyPr>
            <a:normAutofit/>
          </a:bodyPr>
          <a:lstStyle/>
          <a:p>
            <a:pPr marL="0" indent="0" algn="r">
              <a:buNone/>
            </a:pPr>
            <a:r>
              <a:rPr lang="en-GB" sz="180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867341" y="3120412"/>
            <a:ext cx="1961758" cy="1854412"/>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3AF1621D-2CB3-4C4B-8C83-8540D6407169}"/>
              </a:ext>
            </a:extLst>
          </p:cNvPr>
          <p:cNvSpPr txBox="1"/>
          <p:nvPr/>
        </p:nvSpPr>
        <p:spPr>
          <a:xfrm>
            <a:off x="1990921" y="3724452"/>
            <a:ext cx="1838178" cy="646331"/>
          </a:xfrm>
          <a:prstGeom prst="rect">
            <a:avLst/>
          </a:prstGeom>
          <a:noFill/>
        </p:spPr>
        <p:txBody>
          <a:bodyPr wrap="square" rtlCol="0">
            <a:spAutoFit/>
          </a:bodyPr>
          <a:lstStyle/>
          <a:p>
            <a:pPr algn="ctr"/>
            <a:r>
              <a:rPr lang="en-GB" b="1" dirty="0">
                <a:solidFill>
                  <a:schemeClr val="bg1"/>
                </a:solidFill>
              </a:rPr>
              <a:t>Core benefit /</a:t>
            </a:r>
          </a:p>
          <a:p>
            <a:pPr algn="ctr"/>
            <a:r>
              <a:rPr lang="en-GB" b="1" dirty="0">
                <a:solidFill>
                  <a:schemeClr val="bg1"/>
                </a:solidFill>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5874632" y="1946732"/>
            <a:ext cx="2027695" cy="1477328"/>
          </a:xfrm>
          <a:prstGeom prst="rect">
            <a:avLst/>
          </a:prstGeom>
          <a:noFill/>
        </p:spPr>
        <p:txBody>
          <a:bodyPr wrap="square" rtlCol="0">
            <a:spAutoFit/>
          </a:bodyPr>
          <a:lstStyle/>
          <a:p>
            <a:r>
              <a:rPr lang="en-GB" b="1" dirty="0"/>
              <a:t>Basic product:</a:t>
            </a:r>
          </a:p>
          <a:p>
            <a:r>
              <a:rPr lang="en-GB" dirty="0"/>
              <a:t>- quality</a:t>
            </a:r>
          </a:p>
          <a:p>
            <a:r>
              <a:rPr lang="en-GB" dirty="0"/>
              <a:t>- design features</a:t>
            </a:r>
          </a:p>
          <a:p>
            <a:r>
              <a:rPr lang="en-GB" dirty="0"/>
              <a:t>- brand identity</a:t>
            </a:r>
          </a:p>
          <a:p>
            <a:r>
              <a:rPr lang="en-GB" dirty="0"/>
              <a:t>- packaging</a:t>
            </a:r>
          </a:p>
        </p:txBody>
      </p:sp>
      <p:sp>
        <p:nvSpPr>
          <p:cNvPr id="25" name="TextBox 24">
            <a:extLst>
              <a:ext uri="{FF2B5EF4-FFF2-40B4-BE49-F238E27FC236}">
                <a16:creationId xmlns:a16="http://schemas.microsoft.com/office/drawing/2014/main" id="{85400F71-9D58-440A-8363-B1E29297E6CC}"/>
              </a:ext>
            </a:extLst>
          </p:cNvPr>
          <p:cNvSpPr txBox="1"/>
          <p:nvPr/>
        </p:nvSpPr>
        <p:spPr>
          <a:xfrm>
            <a:off x="7922058" y="2931366"/>
            <a:ext cx="3050344" cy="1477328"/>
          </a:xfrm>
          <a:prstGeom prst="rect">
            <a:avLst/>
          </a:prstGeom>
          <a:noFill/>
        </p:spPr>
        <p:txBody>
          <a:bodyPr wrap="square" rtlCol="0">
            <a:spAutoFit/>
          </a:bodyPr>
          <a:lstStyle/>
          <a:p>
            <a:r>
              <a:rPr lang="en-GB" b="1" dirty="0"/>
              <a:t>Augmented product:</a:t>
            </a:r>
          </a:p>
          <a:p>
            <a:r>
              <a:rPr lang="en-GB" dirty="0"/>
              <a:t>- customer service</a:t>
            </a:r>
          </a:p>
          <a:p>
            <a:r>
              <a:rPr lang="en-GB" dirty="0"/>
              <a:t>- delivery</a:t>
            </a:r>
          </a:p>
          <a:p>
            <a:r>
              <a:rPr lang="en-GB" dirty="0"/>
              <a:t>- warranties and guarantees</a:t>
            </a:r>
          </a:p>
          <a:p>
            <a:r>
              <a:rPr lang="en-GB" dirty="0"/>
              <a:t>- additional products </a:t>
            </a:r>
          </a:p>
        </p:txBody>
      </p:sp>
      <p:sp>
        <p:nvSpPr>
          <p:cNvPr id="26" name="TextBox 25">
            <a:extLst>
              <a:ext uri="{FF2B5EF4-FFF2-40B4-BE49-F238E27FC236}">
                <a16:creationId xmlns:a16="http://schemas.microsoft.com/office/drawing/2014/main" id="{26B7A0EB-3EF5-4B01-B00F-9ACAA431E508}"/>
              </a:ext>
            </a:extLst>
          </p:cNvPr>
          <p:cNvSpPr txBox="1"/>
          <p:nvPr/>
        </p:nvSpPr>
        <p:spPr>
          <a:xfrm>
            <a:off x="9978285" y="4679370"/>
            <a:ext cx="1988234" cy="923330"/>
          </a:xfrm>
          <a:prstGeom prst="rect">
            <a:avLst/>
          </a:prstGeom>
          <a:noFill/>
        </p:spPr>
        <p:txBody>
          <a:bodyPr wrap="square" rtlCol="0">
            <a:spAutoFit/>
          </a:bodyPr>
          <a:lstStyle/>
          <a:p>
            <a:r>
              <a:rPr lang="en-GB" b="1" dirty="0"/>
              <a:t>Perceived product:</a:t>
            </a:r>
          </a:p>
          <a:p>
            <a:r>
              <a:rPr lang="en-GB" dirty="0"/>
              <a:t>- value</a:t>
            </a:r>
          </a:p>
          <a:p>
            <a:r>
              <a:rPr lang="en-GB" dirty="0"/>
              <a:t>- brand image</a:t>
            </a: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3829099" y="3374889"/>
            <a:ext cx="204553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4417255" y="4348919"/>
            <a:ext cx="3485072"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4417255" y="5409841"/>
            <a:ext cx="556103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725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vironmental charity to receive Starbucks 5p cup charge in UK rollout | UK  Fundraising">
            <a:extLst>
              <a:ext uri="{FF2B5EF4-FFF2-40B4-BE49-F238E27FC236}">
                <a16:creationId xmlns:a16="http://schemas.microsoft.com/office/drawing/2014/main" id="{739643FE-ABDD-48E7-89FC-46B0C8FDAED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8471" r="9527"/>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27054" y="202699"/>
            <a:ext cx="4803636" cy="1311664"/>
          </a:xfrm>
        </p:spPr>
        <p:txBody>
          <a:bodyPr>
            <a:normAutofit/>
          </a:bodyPr>
          <a:lstStyle/>
          <a:p>
            <a:r>
              <a:rPr lang="en-GB" dirty="0">
                <a:solidFill>
                  <a:srgbClr val="000000"/>
                </a:solidFill>
              </a:rPr>
              <a:t>Case study: </a:t>
            </a:r>
            <a:br>
              <a:rPr lang="en-GB" dirty="0">
                <a:solidFill>
                  <a:srgbClr val="000000"/>
                </a:solidFill>
              </a:rPr>
            </a:br>
            <a:r>
              <a:rPr lang="en-GB" dirty="0">
                <a:solidFill>
                  <a:srgbClr val="000000"/>
                </a:solidFill>
              </a:rPr>
              <a:t>a Starbucks coffee</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16089" y="1884716"/>
            <a:ext cx="4447747" cy="3857993"/>
          </a:xfrm>
        </p:spPr>
        <p:txBody>
          <a:bodyPr anchor="ctr">
            <a:noAutofit/>
          </a:bodyPr>
          <a:lstStyle/>
          <a:p>
            <a:pPr marL="0" indent="0">
              <a:buNone/>
            </a:pPr>
            <a:r>
              <a:rPr lang="en-GB" sz="1800" b="1" dirty="0">
                <a:solidFill>
                  <a:srgbClr val="000000"/>
                </a:solidFill>
              </a:rPr>
              <a:t>Core product:</a:t>
            </a:r>
            <a:r>
              <a:rPr lang="en-GB" sz="1800" dirty="0">
                <a:solidFill>
                  <a:srgbClr val="000000"/>
                </a:solidFill>
              </a:rPr>
              <a:t> coffee </a:t>
            </a:r>
          </a:p>
          <a:p>
            <a:pPr marL="0" indent="0">
              <a:buNone/>
            </a:pPr>
            <a:r>
              <a:rPr lang="en-GB" sz="1800" b="1" dirty="0">
                <a:solidFill>
                  <a:srgbClr val="000000"/>
                </a:solidFill>
              </a:rPr>
              <a:t>Basic product:</a:t>
            </a:r>
            <a:r>
              <a:rPr lang="en-GB" sz="1800" dirty="0">
                <a:solidFill>
                  <a:srgbClr val="000000"/>
                </a:solidFill>
              </a:rPr>
              <a:t> a luxury coffee, high quality (high cost!), very good brand identity.</a:t>
            </a:r>
          </a:p>
          <a:p>
            <a:pPr marL="0" indent="0">
              <a:buNone/>
            </a:pPr>
            <a:r>
              <a:rPr lang="en-GB" sz="1800" b="1" dirty="0">
                <a:solidFill>
                  <a:srgbClr val="000000"/>
                </a:solidFill>
              </a:rPr>
              <a:t>Augmented product:</a:t>
            </a:r>
            <a:r>
              <a:rPr lang="en-GB" sz="1800" dirty="0">
                <a:solidFill>
                  <a:srgbClr val="000000"/>
                </a:solidFill>
              </a:rPr>
              <a:t> lots of extras and potential substitutions (</a:t>
            </a:r>
            <a:r>
              <a:rPr lang="en-GB" sz="1800" i="1" dirty="0">
                <a:solidFill>
                  <a:srgbClr val="000000"/>
                </a:solidFill>
              </a:rPr>
              <a:t>types of milk, flavourings, sizing</a:t>
            </a:r>
            <a:r>
              <a:rPr lang="en-GB" sz="1800" dirty="0">
                <a:solidFill>
                  <a:srgbClr val="000000"/>
                </a:solidFill>
              </a:rPr>
              <a:t>). You can add food to your order. Good customer service in the shop. You pick it up, at the counter or via drive through. Guaranteed quality – they will make a new drink if you’re unhappy. </a:t>
            </a:r>
          </a:p>
          <a:p>
            <a:pPr marL="0" indent="0">
              <a:buNone/>
            </a:pPr>
            <a:r>
              <a:rPr lang="en-GB" sz="1800" b="1" dirty="0">
                <a:solidFill>
                  <a:srgbClr val="000000"/>
                </a:solidFill>
              </a:rPr>
              <a:t>Perceived product:</a:t>
            </a:r>
            <a:r>
              <a:rPr lang="en-GB" sz="1800" dirty="0">
                <a:solidFill>
                  <a:srgbClr val="000000"/>
                </a:solidFill>
              </a:rPr>
              <a:t> good value for money (</a:t>
            </a:r>
            <a:r>
              <a:rPr lang="en-GB" sz="1800" i="1" dirty="0">
                <a:solidFill>
                  <a:srgbClr val="000000"/>
                </a:solidFill>
              </a:rPr>
              <a:t>depends on your own opinion!</a:t>
            </a:r>
            <a:r>
              <a:rPr lang="en-GB" sz="1800" dirty="0">
                <a:solidFill>
                  <a:srgbClr val="000000"/>
                </a:solidFill>
              </a:rPr>
              <a:t>). Most people who like coffee would say Starbucks is a good brand. </a:t>
            </a:r>
          </a:p>
        </p:txBody>
      </p:sp>
    </p:spTree>
    <p:extLst>
      <p:ext uri="{BB962C8B-B14F-4D97-AF65-F5344CB8AC3E}">
        <p14:creationId xmlns:p14="http://schemas.microsoft.com/office/powerpoint/2010/main" val="1811335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Products don’t live forever:</a:t>
            </a:r>
          </a:p>
        </p:txBody>
      </p:sp>
      <p:pic>
        <p:nvPicPr>
          <p:cNvPr id="3" name="Picture 2" descr="Image result for product lifecycle">
            <a:extLst>
              <a:ext uri="{FF2B5EF4-FFF2-40B4-BE49-F238E27FC236}">
                <a16:creationId xmlns:a16="http://schemas.microsoft.com/office/drawing/2014/main" id="{703FA251-538B-B133-4471-93D5400C36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60173" y="961812"/>
            <a:ext cx="6945052" cy="4930987"/>
          </a:xfrm>
          <a:prstGeom prst="rect">
            <a:avLst/>
          </a:prstGeom>
          <a:noFill/>
          <a:extLst>
            <a:ext uri="{909E8E84-426E-40DD-AFC4-6F175D3DCCD1}">
              <a14:hiddenFill xmlns:a14="http://schemas.microsoft.com/office/drawing/2010/main">
                <a:solidFill>
                  <a:srgbClr val="FFFFFF"/>
                </a:solidFill>
              </a14:hiddenFill>
            </a:ext>
          </a:extLst>
        </p:spPr>
      </p:pic>
      <p:sp>
        <p:nvSpPr>
          <p:cNvPr id="6" name="Freeform: Shape 5">
            <a:extLst>
              <a:ext uri="{FF2B5EF4-FFF2-40B4-BE49-F238E27FC236}">
                <a16:creationId xmlns:a16="http://schemas.microsoft.com/office/drawing/2014/main" id="{E0355CC4-140D-E14B-B603-C1C25DB05DB2}"/>
              </a:ext>
            </a:extLst>
          </p:cNvPr>
          <p:cNvSpPr/>
          <p:nvPr/>
        </p:nvSpPr>
        <p:spPr>
          <a:xfrm>
            <a:off x="10143662" y="395454"/>
            <a:ext cx="523875" cy="566358"/>
          </a:xfrm>
          <a:custGeom>
            <a:avLst/>
            <a:gdLst>
              <a:gd name="connsiteX0" fmla="*/ 0 w 523875"/>
              <a:gd name="connsiteY0" fmla="*/ 566358 h 566358"/>
              <a:gd name="connsiteX1" fmla="*/ 295275 w 523875"/>
              <a:gd name="connsiteY1" fmla="*/ 4383 h 566358"/>
              <a:gd name="connsiteX2" fmla="*/ 523875 w 523875"/>
              <a:gd name="connsiteY2" fmla="*/ 290133 h 566358"/>
              <a:gd name="connsiteX3" fmla="*/ 523875 w 523875"/>
              <a:gd name="connsiteY3" fmla="*/ 290133 h 566358"/>
            </a:gdLst>
            <a:ahLst/>
            <a:cxnLst>
              <a:cxn ang="0">
                <a:pos x="connsiteX0" y="connsiteY0"/>
              </a:cxn>
              <a:cxn ang="0">
                <a:pos x="connsiteX1" y="connsiteY1"/>
              </a:cxn>
              <a:cxn ang="0">
                <a:pos x="connsiteX2" y="connsiteY2"/>
              </a:cxn>
              <a:cxn ang="0">
                <a:pos x="connsiteX3" y="connsiteY3"/>
              </a:cxn>
            </a:cxnLst>
            <a:rect l="l" t="t" r="r" b="b"/>
            <a:pathLst>
              <a:path w="523875" h="566358">
                <a:moveTo>
                  <a:pt x="0" y="566358"/>
                </a:moveTo>
                <a:cubicBezTo>
                  <a:pt x="103981" y="308389"/>
                  <a:pt x="207963" y="50420"/>
                  <a:pt x="295275" y="4383"/>
                </a:cubicBezTo>
                <a:cubicBezTo>
                  <a:pt x="382587" y="-41654"/>
                  <a:pt x="523875" y="290133"/>
                  <a:pt x="523875" y="290133"/>
                </a:cubicBezTo>
                <a:lnTo>
                  <a:pt x="523875" y="29013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E1132A5-3112-7FEC-1288-2C8FFD22C8CD}"/>
              </a:ext>
            </a:extLst>
          </p:cNvPr>
          <p:cNvSpPr/>
          <p:nvPr/>
        </p:nvSpPr>
        <p:spPr>
          <a:xfrm>
            <a:off x="9067995" y="827535"/>
            <a:ext cx="1161855" cy="1814645"/>
          </a:xfrm>
          <a:custGeom>
            <a:avLst/>
            <a:gdLst>
              <a:gd name="connsiteX0" fmla="*/ 18855 w 1161855"/>
              <a:gd name="connsiteY0" fmla="*/ 1772790 h 1814645"/>
              <a:gd name="connsiteX1" fmla="*/ 37905 w 1161855"/>
              <a:gd name="connsiteY1" fmla="*/ 1725165 h 1814645"/>
              <a:gd name="connsiteX2" fmla="*/ 752280 w 1161855"/>
              <a:gd name="connsiteY2" fmla="*/ 86865 h 1814645"/>
              <a:gd name="connsiteX3" fmla="*/ 1161855 w 1161855"/>
              <a:gd name="connsiteY3" fmla="*/ 372615 h 1814645"/>
            </a:gdLst>
            <a:ahLst/>
            <a:cxnLst>
              <a:cxn ang="0">
                <a:pos x="connsiteX0" y="connsiteY0"/>
              </a:cxn>
              <a:cxn ang="0">
                <a:pos x="connsiteX1" y="connsiteY1"/>
              </a:cxn>
              <a:cxn ang="0">
                <a:pos x="connsiteX2" y="connsiteY2"/>
              </a:cxn>
              <a:cxn ang="0">
                <a:pos x="connsiteX3" y="connsiteY3"/>
              </a:cxn>
            </a:cxnLst>
            <a:rect l="l" t="t" r="r" b="b"/>
            <a:pathLst>
              <a:path w="1161855" h="1814645">
                <a:moveTo>
                  <a:pt x="18855" y="1772790"/>
                </a:moveTo>
                <a:cubicBezTo>
                  <a:pt x="-32739" y="1889471"/>
                  <a:pt x="37905" y="1725165"/>
                  <a:pt x="37905" y="1725165"/>
                </a:cubicBezTo>
                <a:cubicBezTo>
                  <a:pt x="160143" y="1444177"/>
                  <a:pt x="564955" y="312290"/>
                  <a:pt x="752280" y="86865"/>
                </a:cubicBezTo>
                <a:cubicBezTo>
                  <a:pt x="939605" y="-138560"/>
                  <a:pt x="1050730" y="117027"/>
                  <a:pt x="1161855" y="372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4139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Products don’t live forever:</a:t>
            </a:r>
          </a:p>
        </p:txBody>
      </p:sp>
      <p:pic>
        <p:nvPicPr>
          <p:cNvPr id="3" name="Picture 2" descr="Image result for product lifecycle">
            <a:extLst>
              <a:ext uri="{FF2B5EF4-FFF2-40B4-BE49-F238E27FC236}">
                <a16:creationId xmlns:a16="http://schemas.microsoft.com/office/drawing/2014/main" id="{703FA251-538B-B133-4471-93D5400C36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60173" y="961812"/>
            <a:ext cx="6945052" cy="4930987"/>
          </a:xfrm>
          <a:prstGeom prst="rect">
            <a:avLst/>
          </a:prstGeom>
          <a:noFill/>
          <a:extLst>
            <a:ext uri="{909E8E84-426E-40DD-AFC4-6F175D3DCCD1}">
              <a14:hiddenFill xmlns:a14="http://schemas.microsoft.com/office/drawing/2010/main">
                <a:solidFill>
                  <a:srgbClr val="FFFFFF"/>
                </a:solidFill>
              </a14:hiddenFill>
            </a:ext>
          </a:extLst>
        </p:spPr>
      </p:pic>
      <p:sp>
        <p:nvSpPr>
          <p:cNvPr id="6" name="Freeform: Shape 5">
            <a:extLst>
              <a:ext uri="{FF2B5EF4-FFF2-40B4-BE49-F238E27FC236}">
                <a16:creationId xmlns:a16="http://schemas.microsoft.com/office/drawing/2014/main" id="{E0355CC4-140D-E14B-B603-C1C25DB05DB2}"/>
              </a:ext>
            </a:extLst>
          </p:cNvPr>
          <p:cNvSpPr/>
          <p:nvPr/>
        </p:nvSpPr>
        <p:spPr>
          <a:xfrm>
            <a:off x="10143662" y="395454"/>
            <a:ext cx="523875" cy="566358"/>
          </a:xfrm>
          <a:custGeom>
            <a:avLst/>
            <a:gdLst>
              <a:gd name="connsiteX0" fmla="*/ 0 w 523875"/>
              <a:gd name="connsiteY0" fmla="*/ 566358 h 566358"/>
              <a:gd name="connsiteX1" fmla="*/ 295275 w 523875"/>
              <a:gd name="connsiteY1" fmla="*/ 4383 h 566358"/>
              <a:gd name="connsiteX2" fmla="*/ 523875 w 523875"/>
              <a:gd name="connsiteY2" fmla="*/ 290133 h 566358"/>
              <a:gd name="connsiteX3" fmla="*/ 523875 w 523875"/>
              <a:gd name="connsiteY3" fmla="*/ 290133 h 566358"/>
            </a:gdLst>
            <a:ahLst/>
            <a:cxnLst>
              <a:cxn ang="0">
                <a:pos x="connsiteX0" y="connsiteY0"/>
              </a:cxn>
              <a:cxn ang="0">
                <a:pos x="connsiteX1" y="connsiteY1"/>
              </a:cxn>
              <a:cxn ang="0">
                <a:pos x="connsiteX2" y="connsiteY2"/>
              </a:cxn>
              <a:cxn ang="0">
                <a:pos x="connsiteX3" y="connsiteY3"/>
              </a:cxn>
            </a:cxnLst>
            <a:rect l="l" t="t" r="r" b="b"/>
            <a:pathLst>
              <a:path w="523875" h="566358">
                <a:moveTo>
                  <a:pt x="0" y="566358"/>
                </a:moveTo>
                <a:cubicBezTo>
                  <a:pt x="103981" y="308389"/>
                  <a:pt x="207963" y="50420"/>
                  <a:pt x="295275" y="4383"/>
                </a:cubicBezTo>
                <a:cubicBezTo>
                  <a:pt x="382587" y="-41654"/>
                  <a:pt x="523875" y="290133"/>
                  <a:pt x="523875" y="290133"/>
                </a:cubicBezTo>
                <a:lnTo>
                  <a:pt x="523875" y="29013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E1132A5-3112-7FEC-1288-2C8FFD22C8CD}"/>
              </a:ext>
            </a:extLst>
          </p:cNvPr>
          <p:cNvSpPr/>
          <p:nvPr/>
        </p:nvSpPr>
        <p:spPr>
          <a:xfrm>
            <a:off x="9067995" y="827535"/>
            <a:ext cx="1161855" cy="1814645"/>
          </a:xfrm>
          <a:custGeom>
            <a:avLst/>
            <a:gdLst>
              <a:gd name="connsiteX0" fmla="*/ 18855 w 1161855"/>
              <a:gd name="connsiteY0" fmla="*/ 1772790 h 1814645"/>
              <a:gd name="connsiteX1" fmla="*/ 37905 w 1161855"/>
              <a:gd name="connsiteY1" fmla="*/ 1725165 h 1814645"/>
              <a:gd name="connsiteX2" fmla="*/ 752280 w 1161855"/>
              <a:gd name="connsiteY2" fmla="*/ 86865 h 1814645"/>
              <a:gd name="connsiteX3" fmla="*/ 1161855 w 1161855"/>
              <a:gd name="connsiteY3" fmla="*/ 372615 h 1814645"/>
            </a:gdLst>
            <a:ahLst/>
            <a:cxnLst>
              <a:cxn ang="0">
                <a:pos x="connsiteX0" y="connsiteY0"/>
              </a:cxn>
              <a:cxn ang="0">
                <a:pos x="connsiteX1" y="connsiteY1"/>
              </a:cxn>
              <a:cxn ang="0">
                <a:pos x="connsiteX2" y="connsiteY2"/>
              </a:cxn>
              <a:cxn ang="0">
                <a:pos x="connsiteX3" y="connsiteY3"/>
              </a:cxn>
            </a:cxnLst>
            <a:rect l="l" t="t" r="r" b="b"/>
            <a:pathLst>
              <a:path w="1161855" h="1814645">
                <a:moveTo>
                  <a:pt x="18855" y="1772790"/>
                </a:moveTo>
                <a:cubicBezTo>
                  <a:pt x="-32739" y="1889471"/>
                  <a:pt x="37905" y="1725165"/>
                  <a:pt x="37905" y="1725165"/>
                </a:cubicBezTo>
                <a:cubicBezTo>
                  <a:pt x="160143" y="1444177"/>
                  <a:pt x="564955" y="312290"/>
                  <a:pt x="752280" y="86865"/>
                </a:cubicBezTo>
                <a:cubicBezTo>
                  <a:pt x="939605" y="-138560"/>
                  <a:pt x="1050730" y="117027"/>
                  <a:pt x="1161855" y="372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7158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Case study: Chiquito</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849116" y="2110108"/>
            <a:ext cx="4803636" cy="3812471"/>
          </a:xfrm>
        </p:spPr>
        <p:txBody>
          <a:bodyPr anchor="ctr">
            <a:noAutofit/>
          </a:bodyPr>
          <a:lstStyle/>
          <a:p>
            <a:pPr marL="0" indent="0">
              <a:buNone/>
            </a:pPr>
            <a:r>
              <a:rPr lang="en-GB" sz="1400" b="1" dirty="0">
                <a:solidFill>
                  <a:srgbClr val="000000"/>
                </a:solidFill>
              </a:rPr>
              <a:t>Introduction:</a:t>
            </a:r>
            <a:r>
              <a:rPr lang="en-GB" sz="1400" dirty="0">
                <a:solidFill>
                  <a:srgbClr val="000000"/>
                </a:solidFill>
              </a:rPr>
              <a:t> Chiquito was a restaurant chain owned by TRG and founded in 1989 based in the United Kingdom specialising in Tex-Mex foods. It dubs itself as 'The Original Mexican Grill &amp; Bar' and has been described as the United Kingdom's best known Mexican chain.</a:t>
            </a:r>
          </a:p>
          <a:p>
            <a:pPr marL="0" indent="0">
              <a:buNone/>
            </a:pPr>
            <a:r>
              <a:rPr lang="en-GB" sz="1400" b="1" dirty="0">
                <a:solidFill>
                  <a:srgbClr val="000000"/>
                </a:solidFill>
              </a:rPr>
              <a:t>Growth:</a:t>
            </a:r>
            <a:r>
              <a:rPr lang="en-GB" sz="1400" dirty="0">
                <a:solidFill>
                  <a:srgbClr val="000000"/>
                </a:solidFill>
              </a:rPr>
              <a:t> from 1990-2012 the brand experienced steady growth and expanded to 68 outlets across the UK.</a:t>
            </a:r>
          </a:p>
          <a:p>
            <a:pPr marL="0" indent="0">
              <a:buNone/>
            </a:pPr>
            <a:r>
              <a:rPr lang="en-GB" sz="1400" b="1" dirty="0">
                <a:solidFill>
                  <a:srgbClr val="000000"/>
                </a:solidFill>
              </a:rPr>
              <a:t>Maturity:</a:t>
            </a:r>
            <a:r>
              <a:rPr lang="en-GB" sz="1400" dirty="0">
                <a:solidFill>
                  <a:srgbClr val="000000"/>
                </a:solidFill>
              </a:rPr>
              <a:t> in 2013 the brand reached its peak and was beginning to show signs of slowed growth as Brazilian and other South American cuisine brands began to rise, </a:t>
            </a:r>
            <a:r>
              <a:rPr lang="en-GB" sz="1400" dirty="0" err="1">
                <a:solidFill>
                  <a:srgbClr val="000000"/>
                </a:solidFill>
              </a:rPr>
              <a:t>e.g</a:t>
            </a:r>
            <a:r>
              <a:rPr lang="en-GB" sz="1400" dirty="0">
                <a:solidFill>
                  <a:srgbClr val="000000"/>
                </a:solidFill>
              </a:rPr>
              <a:t> </a:t>
            </a:r>
            <a:r>
              <a:rPr lang="en-GB" sz="1400" dirty="0" err="1">
                <a:solidFill>
                  <a:srgbClr val="000000"/>
                </a:solidFill>
              </a:rPr>
              <a:t>Nandos</a:t>
            </a:r>
            <a:r>
              <a:rPr lang="en-GB" sz="1400" dirty="0">
                <a:solidFill>
                  <a:srgbClr val="000000"/>
                </a:solidFill>
              </a:rPr>
              <a:t>, Viva </a:t>
            </a:r>
            <a:r>
              <a:rPr lang="en-GB" sz="1400" dirty="0" err="1">
                <a:solidFill>
                  <a:srgbClr val="000000"/>
                </a:solidFill>
              </a:rPr>
              <a:t>brazil</a:t>
            </a:r>
            <a:r>
              <a:rPr lang="en-GB" sz="1400" dirty="0">
                <a:solidFill>
                  <a:srgbClr val="000000"/>
                </a:solidFill>
              </a:rPr>
              <a:t>, Chilango, Taco Bell etc.. </a:t>
            </a:r>
          </a:p>
          <a:p>
            <a:pPr marL="0" indent="0">
              <a:buNone/>
            </a:pPr>
            <a:r>
              <a:rPr lang="en-GB" sz="1400" b="1" dirty="0">
                <a:solidFill>
                  <a:srgbClr val="000000"/>
                </a:solidFill>
              </a:rPr>
              <a:t>Decline:</a:t>
            </a:r>
            <a:r>
              <a:rPr lang="en-GB" sz="1400" dirty="0">
                <a:solidFill>
                  <a:srgbClr val="000000"/>
                </a:solidFill>
              </a:rPr>
              <a:t> from 2014 onwards, the brand experienced like for like sales decline and issued 3 profit warnings between 2015 and 2017. In 2023, the brand was sold along with Frankie and </a:t>
            </a:r>
            <a:r>
              <a:rPr lang="en-GB" sz="1400" dirty="0" err="1">
                <a:solidFill>
                  <a:srgbClr val="000000"/>
                </a:solidFill>
              </a:rPr>
              <a:t>Bennys</a:t>
            </a:r>
            <a:r>
              <a:rPr lang="en-GB" sz="1400" dirty="0">
                <a:solidFill>
                  <a:srgbClr val="000000"/>
                </a:solidFill>
              </a:rPr>
              <a:t> to big Table group for 7.5 million and now has only 20 restaurants remaining</a:t>
            </a:r>
          </a:p>
          <a:p>
            <a:pPr marL="0" indent="0">
              <a:buNone/>
            </a:pPr>
            <a:r>
              <a:rPr lang="en-GB" sz="1400" b="1" dirty="0">
                <a:solidFill>
                  <a:srgbClr val="000000"/>
                </a:solidFill>
              </a:rPr>
              <a:t>Extension strategies: </a:t>
            </a:r>
            <a:r>
              <a:rPr lang="en-GB" sz="1400" dirty="0">
                <a:solidFill>
                  <a:srgbClr val="000000"/>
                </a:solidFill>
              </a:rPr>
              <a:t>Menu Overhaul: A new menu was introduced, shifting away from the previous “Tex-Mex” focus. Brand Shift: The goal was to revitalize the business under the leadership of CEO Andy McCue. Smaller Portions: Aligning with changing consumer preferences.</a:t>
            </a:r>
          </a:p>
        </p:txBody>
      </p:sp>
      <p:pic>
        <p:nvPicPr>
          <p:cNvPr id="5" name="Picture 4">
            <a:extLst>
              <a:ext uri="{FF2B5EF4-FFF2-40B4-BE49-F238E27FC236}">
                <a16:creationId xmlns:a16="http://schemas.microsoft.com/office/drawing/2014/main" id="{F5C3230D-1508-8B7F-8BE4-BF5BF081F090}"/>
              </a:ext>
            </a:extLst>
          </p:cNvPr>
          <p:cNvPicPr>
            <a:picLocks noChangeAspect="1"/>
          </p:cNvPicPr>
          <p:nvPr/>
        </p:nvPicPr>
        <p:blipFill>
          <a:blip r:embed="rId3"/>
          <a:stretch>
            <a:fillRect/>
          </a:stretch>
        </p:blipFill>
        <p:spPr>
          <a:xfrm>
            <a:off x="5608634" y="987929"/>
            <a:ext cx="6513052" cy="4882142"/>
          </a:xfrm>
          <a:prstGeom prst="rect">
            <a:avLst/>
          </a:prstGeom>
        </p:spPr>
      </p:pic>
    </p:spTree>
    <p:extLst>
      <p:ext uri="{BB962C8B-B14F-4D97-AF65-F5344CB8AC3E}">
        <p14:creationId xmlns:p14="http://schemas.microsoft.com/office/powerpoint/2010/main" val="561210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product lifecycle">
            <a:extLst>
              <a:ext uri="{FF2B5EF4-FFF2-40B4-BE49-F238E27FC236}">
                <a16:creationId xmlns:a16="http://schemas.microsoft.com/office/drawing/2014/main" id="{AB5AF2C7-7FAB-4871-8D09-3D99690F44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60173" y="961812"/>
            <a:ext cx="6945052" cy="4930987"/>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a:extLst>
              <a:ext uri="{FF2B5EF4-FFF2-40B4-BE49-F238E27FC236}">
                <a16:creationId xmlns:a16="http://schemas.microsoft.com/office/drawing/2014/main" id="{D6C5F627-9B2C-203A-FA97-F4B633C7D001}"/>
              </a:ext>
            </a:extLst>
          </p:cNvPr>
          <p:cNvGrpSpPr/>
          <p:nvPr/>
        </p:nvGrpSpPr>
        <p:grpSpPr>
          <a:xfrm>
            <a:off x="488622" y="3102803"/>
            <a:ext cx="3671551" cy="1200329"/>
            <a:chOff x="5644700" y="389099"/>
            <a:chExt cx="3671551" cy="1200329"/>
          </a:xfrm>
        </p:grpSpPr>
        <p:sp>
          <p:nvSpPr>
            <p:cNvPr id="7" name="TextBox 6">
              <a:extLst>
                <a:ext uri="{FF2B5EF4-FFF2-40B4-BE49-F238E27FC236}">
                  <a16:creationId xmlns:a16="http://schemas.microsoft.com/office/drawing/2014/main" id="{4CEF43ED-E909-F018-6058-DE0995C12C67}"/>
                </a:ext>
              </a:extLst>
            </p:cNvPr>
            <p:cNvSpPr txBox="1"/>
            <p:nvPr/>
          </p:nvSpPr>
          <p:spPr>
            <a:xfrm>
              <a:off x="5644700" y="389099"/>
              <a:ext cx="2903812"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sz="1800" kern="1200" dirty="0">
                  <a:latin typeface="+mj-lt"/>
                  <a:ea typeface="+mj-ea"/>
                  <a:cs typeface="+mj-cs"/>
                </a:rPr>
                <a:t>What about your placement restaurant?</a:t>
              </a:r>
            </a:p>
            <a:p>
              <a:pPr defTabSz="457200"/>
              <a:r>
                <a:rPr kumimoji="0" lang="en-US" b="0" i="0" u="none" strike="noStrike" cap="none" spc="0" normalizeH="0" baseline="0" noProof="0" dirty="0">
                  <a:ln>
                    <a:noFill/>
                  </a:ln>
                  <a:effectLst/>
                  <a:uLnTx/>
                  <a:uFillTx/>
                  <a:latin typeface="+mj-lt"/>
                  <a:ea typeface="+mj-ea"/>
                  <a:cs typeface="+mj-cs"/>
                </a:rPr>
                <a:t>Where would you place it and why? </a:t>
              </a:r>
              <a:endParaRPr kumimoji="0" lang="en-GB" sz="1800" b="0" i="0" u="none" strike="noStrike" kern="0" cap="none" spc="0" normalizeH="0" baseline="0" noProof="0" dirty="0">
                <a:ln>
                  <a:noFill/>
                </a:ln>
                <a:effectLst/>
                <a:uLnTx/>
                <a:uFillTx/>
                <a:latin typeface="Abadi" panose="020B0604020202020204" pitchFamily="34" charset="0"/>
              </a:endParaRPr>
            </a:p>
          </p:txBody>
        </p:sp>
        <p:pic>
          <p:nvPicPr>
            <p:cNvPr id="8" name="Picture 2" descr="Amazon.co.uk: Question of the Day : Alexa Skills">
              <a:extLst>
                <a:ext uri="{FF2B5EF4-FFF2-40B4-BE49-F238E27FC236}">
                  <a16:creationId xmlns:a16="http://schemas.microsoft.com/office/drawing/2014/main" id="{C7DED864-CCAC-76FC-BA2D-79FE5AB8E1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0800" y="38909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814793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336E7-AA0A-8A9E-6135-F0A06EF21FAC}"/>
              </a:ext>
            </a:extLst>
          </p:cNvPr>
          <p:cNvSpPr>
            <a:spLocks noGrp="1"/>
          </p:cNvSpPr>
          <p:nvPr>
            <p:ph type="title"/>
          </p:nvPr>
        </p:nvSpPr>
        <p:spPr/>
        <p:txBody>
          <a:bodyPr/>
          <a:lstStyle/>
          <a:p>
            <a:r>
              <a:rPr lang="en-GB" dirty="0"/>
              <a:t>What came first, the customer or the product?</a:t>
            </a:r>
          </a:p>
        </p:txBody>
      </p:sp>
      <p:sp>
        <p:nvSpPr>
          <p:cNvPr id="3" name="Content Placeholder 2">
            <a:extLst>
              <a:ext uri="{FF2B5EF4-FFF2-40B4-BE49-F238E27FC236}">
                <a16:creationId xmlns:a16="http://schemas.microsoft.com/office/drawing/2014/main" id="{C1CA2190-DAD8-B3D3-CD8D-129DFDC56008}"/>
              </a:ext>
            </a:extLst>
          </p:cNvPr>
          <p:cNvSpPr>
            <a:spLocks noGrp="1"/>
          </p:cNvSpPr>
          <p:nvPr>
            <p:ph idx="1"/>
          </p:nvPr>
        </p:nvSpPr>
        <p:spPr/>
        <p:txBody>
          <a:bodyPr/>
          <a:lstStyle/>
          <a:p>
            <a:pPr marL="0" indent="0">
              <a:buNone/>
            </a:pPr>
            <a:r>
              <a:rPr lang="en-GB" b="0" i="0" dirty="0">
                <a:effectLst/>
                <a:latin typeface="Neue Montreal"/>
              </a:rPr>
              <a:t>“Recruiting a select group of founding customers before building a product is one of the most effective ways to accelerate product-market fit. Bear in mind that it is important to focus on paying customers, not just a group of advisors”.</a:t>
            </a:r>
          </a:p>
          <a:p>
            <a:pPr marL="0" indent="0">
              <a:buNone/>
            </a:pPr>
            <a:r>
              <a:rPr lang="en-GB" sz="1000" dirty="0">
                <a:hlinkClick r:id="rId2"/>
              </a:rPr>
              <a:t>https://www.highalpha.com/blog/what-comes-first-the-customer-or-the-product</a:t>
            </a:r>
            <a:endParaRPr lang="en-GB" sz="1000" dirty="0"/>
          </a:p>
          <a:p>
            <a:pPr marL="0" indent="0">
              <a:buNone/>
            </a:pPr>
            <a:endParaRPr lang="en-GB" sz="1000" dirty="0"/>
          </a:p>
        </p:txBody>
      </p:sp>
      <p:pic>
        <p:nvPicPr>
          <p:cNvPr id="5" name="Picture 4">
            <a:extLst>
              <a:ext uri="{FF2B5EF4-FFF2-40B4-BE49-F238E27FC236}">
                <a16:creationId xmlns:a16="http://schemas.microsoft.com/office/drawing/2014/main" id="{1C66293D-7073-75F2-1599-9DDAAF709CF8}"/>
              </a:ext>
            </a:extLst>
          </p:cNvPr>
          <p:cNvPicPr>
            <a:picLocks noChangeAspect="1"/>
          </p:cNvPicPr>
          <p:nvPr/>
        </p:nvPicPr>
        <p:blipFill>
          <a:blip r:embed="rId3"/>
          <a:stretch>
            <a:fillRect/>
          </a:stretch>
        </p:blipFill>
        <p:spPr>
          <a:xfrm>
            <a:off x="8897424" y="3093678"/>
            <a:ext cx="2771795" cy="2762270"/>
          </a:xfrm>
          <a:prstGeom prst="rect">
            <a:avLst/>
          </a:prstGeom>
        </p:spPr>
      </p:pic>
      <p:pic>
        <p:nvPicPr>
          <p:cNvPr id="6" name="Picture 5">
            <a:extLst>
              <a:ext uri="{FF2B5EF4-FFF2-40B4-BE49-F238E27FC236}">
                <a16:creationId xmlns:a16="http://schemas.microsoft.com/office/drawing/2014/main" id="{E08AA154-76E8-4C28-4390-3DD448C11BB5}"/>
              </a:ext>
            </a:extLst>
          </p:cNvPr>
          <p:cNvPicPr>
            <a:picLocks noChangeAspect="1"/>
          </p:cNvPicPr>
          <p:nvPr/>
        </p:nvPicPr>
        <p:blipFill>
          <a:blip r:embed="rId4"/>
          <a:stretch>
            <a:fillRect/>
          </a:stretch>
        </p:blipFill>
        <p:spPr>
          <a:xfrm>
            <a:off x="3294577" y="3516194"/>
            <a:ext cx="4903504" cy="3045334"/>
          </a:xfrm>
          <a:prstGeom prst="rect">
            <a:avLst/>
          </a:prstGeom>
        </p:spPr>
      </p:pic>
    </p:spTree>
    <p:extLst>
      <p:ext uri="{BB962C8B-B14F-4D97-AF65-F5344CB8AC3E}">
        <p14:creationId xmlns:p14="http://schemas.microsoft.com/office/powerpoint/2010/main" val="2195629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4">
            <a:extLst>
              <a:ext uri="{FF2B5EF4-FFF2-40B4-BE49-F238E27FC236}">
                <a16:creationId xmlns:a16="http://schemas.microsoft.com/office/drawing/2014/main" id="{42776B4C-43A9-8F13-FDEA-108B2C742197}"/>
              </a:ext>
            </a:extLst>
          </p:cNvPr>
          <p:cNvPicPr>
            <a:picLocks noChangeAspect="1"/>
          </p:cNvPicPr>
          <p:nvPr/>
        </p:nvPicPr>
        <p:blipFill>
          <a:blip r:embed="rId4"/>
          <a:stretch>
            <a:fillRect/>
          </a:stretch>
        </p:blipFill>
        <p:spPr>
          <a:xfrm>
            <a:off x="1522289" y="6208069"/>
            <a:ext cx="9173109" cy="649167"/>
          </a:xfrm>
          <a:prstGeom prst="rect">
            <a:avLst/>
          </a:prstGeom>
        </p:spPr>
      </p:pic>
      <p:sp>
        <p:nvSpPr>
          <p:cNvPr id="3" name="Rectangle 2">
            <a:extLst>
              <a:ext uri="{FF2B5EF4-FFF2-40B4-BE49-F238E27FC236}">
                <a16:creationId xmlns:a16="http://schemas.microsoft.com/office/drawing/2014/main" id="{374176FC-C5CA-4C29-8F86-CC15430DF6D6}"/>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5D7B4052-9CB7-7FFA-570A-8A980D483C74}"/>
              </a:ext>
            </a:extLst>
          </p:cNvPr>
          <p:cNvSpPr txBox="1"/>
          <p:nvPr/>
        </p:nvSpPr>
        <p:spPr>
          <a:xfrm>
            <a:off x="416210" y="1909049"/>
            <a:ext cx="5172526" cy="3450613"/>
          </a:xfrm>
          <a:prstGeom prst="rect">
            <a:avLst/>
          </a:prstGeom>
        </p:spPr>
        <p:txBody>
          <a:bodyPr vert="horz" lIns="91440" tIns="45720" rIns="91440" bIns="45720" rtlCol="0" anchor="t">
            <a:normAutofit/>
          </a:bodyPr>
          <a:lstStyle/>
          <a:p>
            <a:pPr indent="-228600">
              <a:lnSpc>
                <a:spcPct val="120000"/>
              </a:lnSpc>
              <a:spcAft>
                <a:spcPts val="600"/>
              </a:spcAft>
              <a:buClr>
                <a:schemeClr val="accent1"/>
              </a:buClr>
              <a:buSzPct val="100000"/>
              <a:buFont typeface="Arial" panose="020B0604020202020204" pitchFamily="34" charset="0"/>
              <a:buChar char="•"/>
            </a:pPr>
            <a:r>
              <a:rPr lang="en-US" altLang="en-US" sz="2800" b="1" dirty="0"/>
              <a:t>How  can we find out more about our customers?</a:t>
            </a:r>
          </a:p>
          <a:p>
            <a:pPr indent="-228600">
              <a:lnSpc>
                <a:spcPct val="120000"/>
              </a:lnSpc>
              <a:spcAft>
                <a:spcPts val="600"/>
              </a:spcAft>
              <a:buClr>
                <a:schemeClr val="accent1"/>
              </a:buClr>
              <a:buSzPct val="100000"/>
              <a:buFont typeface="Arial" panose="020B0604020202020204" pitchFamily="34" charset="0"/>
              <a:buChar char="•"/>
            </a:pPr>
            <a:r>
              <a:rPr lang="en-US" altLang="en-US" sz="2800" b="1" dirty="0"/>
              <a:t>List some examples of primary and secondary research.</a:t>
            </a:r>
          </a:p>
          <a:p>
            <a:pPr>
              <a:lnSpc>
                <a:spcPct val="120000"/>
              </a:lnSpc>
              <a:spcAft>
                <a:spcPts val="600"/>
              </a:spcAft>
              <a:buClr>
                <a:schemeClr val="accent1"/>
              </a:buClr>
              <a:buSzPct val="100000"/>
            </a:pPr>
            <a:endParaRPr lang="en-US" dirty="0"/>
          </a:p>
        </p:txBody>
      </p:sp>
      <p:sp>
        <p:nvSpPr>
          <p:cNvPr id="19" name="TextBox 18">
            <a:extLst>
              <a:ext uri="{FF2B5EF4-FFF2-40B4-BE49-F238E27FC236}">
                <a16:creationId xmlns:a16="http://schemas.microsoft.com/office/drawing/2014/main" id="{5D260BD0-A4F2-CFEF-9FDC-1AAD8DA02C18}"/>
              </a:ext>
            </a:extLst>
          </p:cNvPr>
          <p:cNvSpPr txBox="1"/>
          <p:nvPr/>
        </p:nvSpPr>
        <p:spPr>
          <a:xfrm>
            <a:off x="2063552" y="332657"/>
            <a:ext cx="381642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Activity</a:t>
            </a:r>
          </a:p>
        </p:txBody>
      </p:sp>
      <p:pic>
        <p:nvPicPr>
          <p:cNvPr id="2" name="Picture 1">
            <a:extLst>
              <a:ext uri="{FF2B5EF4-FFF2-40B4-BE49-F238E27FC236}">
                <a16:creationId xmlns:a16="http://schemas.microsoft.com/office/drawing/2014/main" id="{FDA6A1F1-2880-F49C-E14E-EF1DFA00AC45}"/>
              </a:ext>
            </a:extLst>
          </p:cNvPr>
          <p:cNvPicPr>
            <a:picLocks noChangeAspect="1"/>
          </p:cNvPicPr>
          <p:nvPr/>
        </p:nvPicPr>
        <p:blipFill>
          <a:blip r:embed="rId5"/>
          <a:stretch>
            <a:fillRect/>
          </a:stretch>
        </p:blipFill>
        <p:spPr>
          <a:xfrm>
            <a:off x="5663953" y="1772817"/>
            <a:ext cx="3906697" cy="2599729"/>
          </a:xfrm>
          <a:prstGeom prst="rect">
            <a:avLst/>
          </a:prstGeom>
        </p:spPr>
      </p:pic>
    </p:spTree>
    <p:extLst>
      <p:ext uri="{BB962C8B-B14F-4D97-AF65-F5344CB8AC3E}">
        <p14:creationId xmlns:p14="http://schemas.microsoft.com/office/powerpoint/2010/main" val="12858594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4">
            <a:extLst>
              <a:ext uri="{FF2B5EF4-FFF2-40B4-BE49-F238E27FC236}">
                <a16:creationId xmlns:a16="http://schemas.microsoft.com/office/drawing/2014/main" id="{42776B4C-43A9-8F13-FDEA-108B2C742197}"/>
              </a:ext>
            </a:extLst>
          </p:cNvPr>
          <p:cNvPicPr>
            <a:picLocks noChangeAspect="1"/>
          </p:cNvPicPr>
          <p:nvPr/>
        </p:nvPicPr>
        <p:blipFill>
          <a:blip r:embed="rId4"/>
          <a:stretch>
            <a:fillRect/>
          </a:stretch>
        </p:blipFill>
        <p:spPr>
          <a:xfrm>
            <a:off x="1522289" y="6208069"/>
            <a:ext cx="9173109" cy="649167"/>
          </a:xfrm>
          <a:prstGeom prst="rect">
            <a:avLst/>
          </a:prstGeom>
        </p:spPr>
      </p:pic>
      <p:sp>
        <p:nvSpPr>
          <p:cNvPr id="3" name="Rectangle 2">
            <a:extLst>
              <a:ext uri="{FF2B5EF4-FFF2-40B4-BE49-F238E27FC236}">
                <a16:creationId xmlns:a16="http://schemas.microsoft.com/office/drawing/2014/main" id="{374176FC-C5CA-4C29-8F86-CC15430DF6D6}"/>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5D7B4052-9CB7-7FFA-570A-8A980D483C74}"/>
              </a:ext>
            </a:extLst>
          </p:cNvPr>
          <p:cNvSpPr txBox="1"/>
          <p:nvPr/>
        </p:nvSpPr>
        <p:spPr>
          <a:xfrm>
            <a:off x="2063552" y="1909049"/>
            <a:ext cx="3525184" cy="3450613"/>
          </a:xfrm>
          <a:prstGeom prst="rect">
            <a:avLst/>
          </a:prstGeom>
        </p:spPr>
        <p:txBody>
          <a:bodyPr vert="horz" lIns="91440" tIns="45720" rIns="91440" bIns="45720" rtlCol="0" anchor="t">
            <a:normAutofit/>
          </a:bodyPr>
          <a:lstStyle/>
          <a:p>
            <a:pPr indent="-228600">
              <a:lnSpc>
                <a:spcPct val="120000"/>
              </a:lnSpc>
              <a:spcAft>
                <a:spcPts val="600"/>
              </a:spcAft>
              <a:buClr>
                <a:schemeClr val="accent1"/>
              </a:buClr>
              <a:buSzPct val="100000"/>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BB96B5A3-30CA-2502-7DE1-07BA3AE131F7}"/>
              </a:ext>
            </a:extLst>
          </p:cNvPr>
          <p:cNvPicPr>
            <a:picLocks noChangeAspect="1"/>
          </p:cNvPicPr>
          <p:nvPr/>
        </p:nvPicPr>
        <p:blipFill>
          <a:blip r:embed="rId5"/>
          <a:stretch>
            <a:fillRect/>
          </a:stretch>
        </p:blipFill>
        <p:spPr>
          <a:xfrm>
            <a:off x="2063552" y="490558"/>
            <a:ext cx="8031162" cy="5015445"/>
          </a:xfrm>
          <a:prstGeom prst="rect">
            <a:avLst/>
          </a:prstGeom>
        </p:spPr>
      </p:pic>
      <p:sp>
        <p:nvSpPr>
          <p:cNvPr id="8" name="TextBox 7">
            <a:extLst>
              <a:ext uri="{FF2B5EF4-FFF2-40B4-BE49-F238E27FC236}">
                <a16:creationId xmlns:a16="http://schemas.microsoft.com/office/drawing/2014/main" id="{7C58B3E6-8A64-0A3E-95FA-07C20B5FB30A}"/>
              </a:ext>
            </a:extLst>
          </p:cNvPr>
          <p:cNvSpPr txBox="1"/>
          <p:nvPr/>
        </p:nvSpPr>
        <p:spPr>
          <a:xfrm>
            <a:off x="3215681" y="5658353"/>
            <a:ext cx="5567429" cy="369332"/>
          </a:xfrm>
          <a:prstGeom prst="rect">
            <a:avLst/>
          </a:prstGeom>
          <a:noFill/>
        </p:spPr>
        <p:txBody>
          <a:bodyPr wrap="square">
            <a:spAutoFit/>
          </a:bodyPr>
          <a:lstStyle/>
          <a:p>
            <a:r>
              <a:rPr lang="en-GB" dirty="0"/>
              <a:t>https://www.ons.gov.uk/aboutus/whatwedo/statistics</a:t>
            </a:r>
          </a:p>
        </p:txBody>
      </p:sp>
    </p:spTree>
    <p:extLst>
      <p:ext uri="{BB962C8B-B14F-4D97-AF65-F5344CB8AC3E}">
        <p14:creationId xmlns:p14="http://schemas.microsoft.com/office/powerpoint/2010/main" val="1244101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815C4A3-263E-436B-E8A2-95F6EC309082}"/>
              </a:ext>
            </a:extLst>
          </p:cNvPr>
          <p:cNvSpPr txBox="1"/>
          <p:nvPr/>
        </p:nvSpPr>
        <p:spPr>
          <a:xfrm>
            <a:off x="2351584" y="6237312"/>
            <a:ext cx="7344816" cy="369332"/>
          </a:xfrm>
          <a:prstGeom prst="rect">
            <a:avLst/>
          </a:prstGeom>
          <a:noFill/>
        </p:spPr>
        <p:txBody>
          <a:bodyPr wrap="square">
            <a:spAutoFit/>
          </a:bodyPr>
          <a:lstStyle/>
          <a:p>
            <a:r>
              <a:rPr lang="en-GB" dirty="0">
                <a:hlinkClick r:id="rId2"/>
              </a:rPr>
              <a:t>Acorn | Geodemographic Segmentation | Acorn Data | CACI</a:t>
            </a:r>
            <a:endParaRPr lang="en-GB" dirty="0"/>
          </a:p>
        </p:txBody>
      </p:sp>
      <p:pic>
        <p:nvPicPr>
          <p:cNvPr id="9" name="Picture 8">
            <a:extLst>
              <a:ext uri="{FF2B5EF4-FFF2-40B4-BE49-F238E27FC236}">
                <a16:creationId xmlns:a16="http://schemas.microsoft.com/office/drawing/2014/main" id="{A4C0E6C9-DF6A-CEDF-EC04-5621575218AC}"/>
              </a:ext>
            </a:extLst>
          </p:cNvPr>
          <p:cNvPicPr>
            <a:picLocks noChangeAspect="1"/>
          </p:cNvPicPr>
          <p:nvPr/>
        </p:nvPicPr>
        <p:blipFill>
          <a:blip r:embed="rId3"/>
          <a:stretch>
            <a:fillRect/>
          </a:stretch>
        </p:blipFill>
        <p:spPr>
          <a:xfrm>
            <a:off x="1631504" y="152961"/>
            <a:ext cx="7912510" cy="4093488"/>
          </a:xfrm>
          <a:prstGeom prst="rect">
            <a:avLst/>
          </a:prstGeom>
        </p:spPr>
      </p:pic>
      <p:pic>
        <p:nvPicPr>
          <p:cNvPr id="5" name="Picture 4">
            <a:extLst>
              <a:ext uri="{FF2B5EF4-FFF2-40B4-BE49-F238E27FC236}">
                <a16:creationId xmlns:a16="http://schemas.microsoft.com/office/drawing/2014/main" id="{9E932386-B120-B177-C689-A2077743F437}"/>
              </a:ext>
            </a:extLst>
          </p:cNvPr>
          <p:cNvPicPr>
            <a:picLocks noChangeAspect="1"/>
          </p:cNvPicPr>
          <p:nvPr/>
        </p:nvPicPr>
        <p:blipFill>
          <a:blip r:embed="rId4"/>
          <a:stretch>
            <a:fillRect/>
          </a:stretch>
        </p:blipFill>
        <p:spPr>
          <a:xfrm>
            <a:off x="1634707" y="3435430"/>
            <a:ext cx="3237158" cy="2800453"/>
          </a:xfrm>
          <a:prstGeom prst="rect">
            <a:avLst/>
          </a:prstGeom>
        </p:spPr>
      </p:pic>
    </p:spTree>
    <p:extLst>
      <p:ext uri="{BB962C8B-B14F-4D97-AF65-F5344CB8AC3E}">
        <p14:creationId xmlns:p14="http://schemas.microsoft.com/office/powerpoint/2010/main" val="42197729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E39D-FB85-D0E6-AAAA-FADE264DF02D}"/>
              </a:ext>
            </a:extLst>
          </p:cNvPr>
          <p:cNvSpPr>
            <a:spLocks noGrp="1"/>
          </p:cNvSpPr>
          <p:nvPr>
            <p:ph type="title"/>
          </p:nvPr>
        </p:nvSpPr>
        <p:spPr/>
        <p:txBody>
          <a:bodyPr/>
          <a:lstStyle/>
          <a:p>
            <a:r>
              <a:rPr lang="en-GB" dirty="0"/>
              <a:t>Market intelligence</a:t>
            </a:r>
          </a:p>
        </p:txBody>
      </p:sp>
      <p:pic>
        <p:nvPicPr>
          <p:cNvPr id="5" name="Content Placeholder 4">
            <a:extLst>
              <a:ext uri="{FF2B5EF4-FFF2-40B4-BE49-F238E27FC236}">
                <a16:creationId xmlns:a16="http://schemas.microsoft.com/office/drawing/2014/main" id="{AA536AB0-9171-FF47-CE88-CABFEEA282DC}"/>
              </a:ext>
            </a:extLst>
          </p:cNvPr>
          <p:cNvPicPr>
            <a:picLocks noGrp="1" noChangeAspect="1"/>
          </p:cNvPicPr>
          <p:nvPr>
            <p:ph idx="1"/>
          </p:nvPr>
        </p:nvPicPr>
        <p:blipFill>
          <a:blip r:embed="rId3"/>
          <a:stretch>
            <a:fillRect/>
          </a:stretch>
        </p:blipFill>
        <p:spPr>
          <a:xfrm>
            <a:off x="761529" y="1493332"/>
            <a:ext cx="5941922" cy="3871336"/>
          </a:xfrm>
        </p:spPr>
      </p:pic>
      <p:pic>
        <p:nvPicPr>
          <p:cNvPr id="7" name="Picture 6">
            <a:extLst>
              <a:ext uri="{FF2B5EF4-FFF2-40B4-BE49-F238E27FC236}">
                <a16:creationId xmlns:a16="http://schemas.microsoft.com/office/drawing/2014/main" id="{A7E50BF6-1DDD-C139-93CA-39E0D963B3D5}"/>
              </a:ext>
            </a:extLst>
          </p:cNvPr>
          <p:cNvPicPr>
            <a:picLocks noChangeAspect="1"/>
          </p:cNvPicPr>
          <p:nvPr/>
        </p:nvPicPr>
        <p:blipFill>
          <a:blip r:embed="rId4"/>
          <a:stretch>
            <a:fillRect/>
          </a:stretch>
        </p:blipFill>
        <p:spPr>
          <a:xfrm>
            <a:off x="8217470" y="1136499"/>
            <a:ext cx="2521084" cy="2431045"/>
          </a:xfrm>
          <a:prstGeom prst="rect">
            <a:avLst/>
          </a:prstGeom>
        </p:spPr>
      </p:pic>
      <p:sp>
        <p:nvSpPr>
          <p:cNvPr id="9" name="TextBox 8">
            <a:extLst>
              <a:ext uri="{FF2B5EF4-FFF2-40B4-BE49-F238E27FC236}">
                <a16:creationId xmlns:a16="http://schemas.microsoft.com/office/drawing/2014/main" id="{15C6BE5E-388D-D00D-F5AF-777C7579A1BF}"/>
              </a:ext>
            </a:extLst>
          </p:cNvPr>
          <p:cNvSpPr txBox="1"/>
          <p:nvPr/>
        </p:nvSpPr>
        <p:spPr>
          <a:xfrm>
            <a:off x="7706185" y="4015752"/>
            <a:ext cx="3523549" cy="1477328"/>
          </a:xfrm>
          <a:prstGeom prst="rect">
            <a:avLst/>
          </a:prstGeom>
          <a:noFill/>
        </p:spPr>
        <p:txBody>
          <a:bodyPr wrap="square">
            <a:spAutoFit/>
          </a:bodyPr>
          <a:lstStyle/>
          <a:p>
            <a:r>
              <a:rPr lang="en-GB" dirty="0"/>
              <a:t>Remember </a:t>
            </a:r>
            <a:r>
              <a:rPr lang="en-GB" dirty="0" err="1"/>
              <a:t>similarweb</a:t>
            </a:r>
            <a:r>
              <a:rPr lang="en-GB" dirty="0"/>
              <a:t>? </a:t>
            </a:r>
            <a:r>
              <a:rPr lang="en-GB" dirty="0">
                <a:hlinkClick r:id="rId5"/>
              </a:rPr>
              <a:t>https://pro.similarweb.com/</a:t>
            </a:r>
            <a:endParaRPr lang="en-GB" dirty="0"/>
          </a:p>
          <a:p>
            <a:r>
              <a:rPr lang="en-GB" dirty="0"/>
              <a:t>Try it for yourself – but beware, the free trail runs out, so perhaps save it for assessment time?</a:t>
            </a:r>
          </a:p>
        </p:txBody>
      </p:sp>
    </p:spTree>
    <p:extLst>
      <p:ext uri="{BB962C8B-B14F-4D97-AF65-F5344CB8AC3E}">
        <p14:creationId xmlns:p14="http://schemas.microsoft.com/office/powerpoint/2010/main" val="3376371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2EE367-53A9-122D-113E-DCC68D2879C2}"/>
              </a:ext>
            </a:extLst>
          </p:cNvPr>
          <p:cNvPicPr>
            <a:picLocks noChangeAspect="1"/>
          </p:cNvPicPr>
          <p:nvPr/>
        </p:nvPicPr>
        <p:blipFill>
          <a:blip r:embed="rId3"/>
          <a:stretch>
            <a:fillRect/>
          </a:stretch>
        </p:blipFill>
        <p:spPr>
          <a:xfrm>
            <a:off x="1445546" y="76200"/>
            <a:ext cx="9300907" cy="6193775"/>
          </a:xfrm>
          <a:prstGeom prst="rect">
            <a:avLst/>
          </a:prstGeom>
        </p:spPr>
      </p:pic>
      <p:sp>
        <p:nvSpPr>
          <p:cNvPr id="2" name="Title 1">
            <a:extLst>
              <a:ext uri="{FF2B5EF4-FFF2-40B4-BE49-F238E27FC236}">
                <a16:creationId xmlns:a16="http://schemas.microsoft.com/office/drawing/2014/main" id="{B41DC061-AF6E-6F54-97C5-5CB85DD4F17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57DB970-6C5B-E755-70CC-A35245B27A1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8102076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BDB64-E1BE-47C6-CC82-797444F5009D}"/>
              </a:ext>
            </a:extLst>
          </p:cNvPr>
          <p:cNvSpPr>
            <a:spLocks noGrp="1"/>
          </p:cNvSpPr>
          <p:nvPr>
            <p:ph type="title"/>
          </p:nvPr>
        </p:nvSpPr>
        <p:spPr/>
        <p:txBody>
          <a:bodyPr/>
          <a:lstStyle/>
          <a:p>
            <a:r>
              <a:rPr lang="en-GB" b="1" dirty="0">
                <a:latin typeface="+mn-lt"/>
              </a:rPr>
              <a:t>Segmentation and Targeting – </a:t>
            </a:r>
            <a:br>
              <a:rPr lang="en-GB" b="1" dirty="0">
                <a:latin typeface="+mn-lt"/>
              </a:rPr>
            </a:br>
            <a:r>
              <a:rPr lang="en-GB" b="1" dirty="0">
                <a:latin typeface="+mn-lt"/>
              </a:rPr>
              <a:t>recap from level 4</a:t>
            </a:r>
          </a:p>
        </p:txBody>
      </p:sp>
      <p:pic>
        <p:nvPicPr>
          <p:cNvPr id="4" name="Content Placeholder 3">
            <a:extLst>
              <a:ext uri="{FF2B5EF4-FFF2-40B4-BE49-F238E27FC236}">
                <a16:creationId xmlns:a16="http://schemas.microsoft.com/office/drawing/2014/main" id="{979B8042-C328-0B9C-4D1A-1A6958F33C54}"/>
              </a:ext>
            </a:extLst>
          </p:cNvPr>
          <p:cNvPicPr>
            <a:picLocks noGrp="1" noChangeAspect="1"/>
          </p:cNvPicPr>
          <p:nvPr>
            <p:ph idx="1"/>
          </p:nvPr>
        </p:nvPicPr>
        <p:blipFill>
          <a:blip r:embed="rId2"/>
          <a:stretch>
            <a:fillRect/>
          </a:stretch>
        </p:blipFill>
        <p:spPr>
          <a:xfrm>
            <a:off x="1191079" y="1940084"/>
            <a:ext cx="3524250" cy="3429000"/>
          </a:xfrm>
          <a:prstGeom prst="rect">
            <a:avLst/>
          </a:prstGeom>
        </p:spPr>
      </p:pic>
      <p:pic>
        <p:nvPicPr>
          <p:cNvPr id="5" name="Picture 4">
            <a:extLst>
              <a:ext uri="{FF2B5EF4-FFF2-40B4-BE49-F238E27FC236}">
                <a16:creationId xmlns:a16="http://schemas.microsoft.com/office/drawing/2014/main" id="{1A4B44A2-C82A-5CE0-0930-400A3A5BAE1D}"/>
              </a:ext>
            </a:extLst>
          </p:cNvPr>
          <p:cNvPicPr>
            <a:picLocks noChangeAspect="1"/>
          </p:cNvPicPr>
          <p:nvPr/>
        </p:nvPicPr>
        <p:blipFill>
          <a:blip r:embed="rId3"/>
          <a:stretch>
            <a:fillRect/>
          </a:stretch>
        </p:blipFill>
        <p:spPr>
          <a:xfrm>
            <a:off x="5399414" y="1940083"/>
            <a:ext cx="5428612" cy="3350373"/>
          </a:xfrm>
          <a:prstGeom prst="rect">
            <a:avLst/>
          </a:prstGeom>
        </p:spPr>
      </p:pic>
    </p:spTree>
    <p:extLst>
      <p:ext uri="{BB962C8B-B14F-4D97-AF65-F5344CB8AC3E}">
        <p14:creationId xmlns:p14="http://schemas.microsoft.com/office/powerpoint/2010/main" val="1370063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0" y="30554"/>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7550394" y="232945"/>
            <a:ext cx="3315780" cy="1899912"/>
          </a:xfrm>
        </p:spPr>
        <p:txBody>
          <a:bodyPr>
            <a:normAutofit/>
          </a:bodyPr>
          <a:lstStyle/>
          <a:p>
            <a:r>
              <a:rPr lang="en-GB" sz="3500" dirty="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7550394" y="1665718"/>
            <a:ext cx="4356684" cy="4044107"/>
          </a:xfrm>
        </p:spPr>
        <p:txBody>
          <a:bodyPr>
            <a:normAutofit/>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p:txBody>
      </p:sp>
    </p:spTree>
    <p:extLst>
      <p:ext uri="{BB962C8B-B14F-4D97-AF65-F5344CB8AC3E}">
        <p14:creationId xmlns:p14="http://schemas.microsoft.com/office/powerpoint/2010/main" val="3462930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37367" y="194807"/>
            <a:ext cx="3267982" cy="1463040"/>
          </a:xfrm>
        </p:spPr>
        <p:txBody>
          <a:bodyPr vert="horz" lIns="68580" tIns="34290" rIns="68580" bIns="34290" rtlCol="0" anchor="ctr">
            <a:normAutofit/>
          </a:bodyPr>
          <a:lstStyle/>
          <a:p>
            <a:r>
              <a:rPr lang="en-US" dirty="0"/>
              <a:t>Segmentation variables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569764" y="4124739"/>
            <a:ext cx="5622235"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6764093" y="19480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247530" y="1878530"/>
            <a:ext cx="5941545" cy="2141811"/>
          </a:xfrm>
          <a:prstGeom prst="rect">
            <a:avLst/>
          </a:prstGeom>
          <a:effectLst>
            <a:softEdge rad="31750"/>
          </a:effectLst>
        </p:spPr>
      </p:pic>
    </p:spTree>
    <p:extLst>
      <p:ext uri="{BB962C8B-B14F-4D97-AF65-F5344CB8AC3E}">
        <p14:creationId xmlns:p14="http://schemas.microsoft.com/office/powerpoint/2010/main" val="1455613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89C5DA-9B6B-089A-BB37-3216EB6D29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09224F-2FAB-BE1B-9929-F3795ABDA2B2}"/>
              </a:ext>
            </a:extLst>
          </p:cNvPr>
          <p:cNvSpPr>
            <a:spLocks noGrp="1"/>
          </p:cNvSpPr>
          <p:nvPr>
            <p:ph type="title"/>
          </p:nvPr>
        </p:nvSpPr>
        <p:spPr>
          <a:xfrm>
            <a:off x="351451" y="35625"/>
            <a:ext cx="11209178" cy="994172"/>
          </a:xfrm>
        </p:spPr>
        <p:txBody>
          <a:bodyPr>
            <a:noAutofit/>
          </a:bodyPr>
          <a:lstStyle/>
          <a:p>
            <a:r>
              <a:rPr lang="en-GB" sz="4000" dirty="0">
                <a:latin typeface="+mn-lt"/>
              </a:rPr>
              <a:t>Different types of targeting – do you remember any?</a:t>
            </a:r>
          </a:p>
        </p:txBody>
      </p:sp>
      <p:pic>
        <p:nvPicPr>
          <p:cNvPr id="4" name="Picture 3">
            <a:extLst>
              <a:ext uri="{FF2B5EF4-FFF2-40B4-BE49-F238E27FC236}">
                <a16:creationId xmlns:a16="http://schemas.microsoft.com/office/drawing/2014/main" id="{3DE4FF00-F49C-5C4B-9E9B-41B006425DA5}"/>
              </a:ext>
            </a:extLst>
          </p:cNvPr>
          <p:cNvPicPr>
            <a:picLocks noChangeAspect="1"/>
          </p:cNvPicPr>
          <p:nvPr/>
        </p:nvPicPr>
        <p:blipFill>
          <a:blip r:embed="rId2"/>
          <a:stretch>
            <a:fillRect/>
          </a:stretch>
        </p:blipFill>
        <p:spPr>
          <a:xfrm>
            <a:off x="142446" y="1029797"/>
            <a:ext cx="3689814" cy="1829338"/>
          </a:xfrm>
          <a:prstGeom prst="rect">
            <a:avLst/>
          </a:prstGeom>
        </p:spPr>
      </p:pic>
      <p:pic>
        <p:nvPicPr>
          <p:cNvPr id="8" name="Content Placeholder 7">
            <a:extLst>
              <a:ext uri="{FF2B5EF4-FFF2-40B4-BE49-F238E27FC236}">
                <a16:creationId xmlns:a16="http://schemas.microsoft.com/office/drawing/2014/main" id="{09D47203-9B99-DBB8-7319-A52828856853}"/>
              </a:ext>
            </a:extLst>
          </p:cNvPr>
          <p:cNvPicPr>
            <a:picLocks noGrp="1" noChangeAspect="1"/>
          </p:cNvPicPr>
          <p:nvPr>
            <p:ph idx="1"/>
          </p:nvPr>
        </p:nvPicPr>
        <p:blipFill>
          <a:blip r:embed="rId3"/>
          <a:stretch>
            <a:fillRect/>
          </a:stretch>
        </p:blipFill>
        <p:spPr>
          <a:xfrm>
            <a:off x="552189" y="3428999"/>
            <a:ext cx="2727110" cy="2233749"/>
          </a:xfrm>
          <a:prstGeom prst="rect">
            <a:avLst/>
          </a:prstGeom>
        </p:spPr>
      </p:pic>
      <p:pic>
        <p:nvPicPr>
          <p:cNvPr id="9" name="Picture 8">
            <a:extLst>
              <a:ext uri="{FF2B5EF4-FFF2-40B4-BE49-F238E27FC236}">
                <a16:creationId xmlns:a16="http://schemas.microsoft.com/office/drawing/2014/main" id="{4D836113-5CFD-9E1F-78AD-A00F2C151C26}"/>
              </a:ext>
            </a:extLst>
          </p:cNvPr>
          <p:cNvPicPr>
            <a:picLocks noChangeAspect="1"/>
          </p:cNvPicPr>
          <p:nvPr/>
        </p:nvPicPr>
        <p:blipFill>
          <a:blip r:embed="rId4"/>
          <a:stretch>
            <a:fillRect/>
          </a:stretch>
        </p:blipFill>
        <p:spPr>
          <a:xfrm>
            <a:off x="8731238" y="845818"/>
            <a:ext cx="3101669" cy="2095442"/>
          </a:xfrm>
          <a:prstGeom prst="rect">
            <a:avLst/>
          </a:prstGeom>
        </p:spPr>
      </p:pic>
      <p:pic>
        <p:nvPicPr>
          <p:cNvPr id="10" name="Picture 9">
            <a:extLst>
              <a:ext uri="{FF2B5EF4-FFF2-40B4-BE49-F238E27FC236}">
                <a16:creationId xmlns:a16="http://schemas.microsoft.com/office/drawing/2014/main" id="{1FB4F619-9AEA-80E0-DCB9-74F3237A6EEF}"/>
              </a:ext>
            </a:extLst>
          </p:cNvPr>
          <p:cNvPicPr>
            <a:picLocks noChangeAspect="1"/>
          </p:cNvPicPr>
          <p:nvPr/>
        </p:nvPicPr>
        <p:blipFill>
          <a:blip r:embed="rId5"/>
          <a:stretch>
            <a:fillRect/>
          </a:stretch>
        </p:blipFill>
        <p:spPr>
          <a:xfrm>
            <a:off x="8532494" y="4258492"/>
            <a:ext cx="3687596" cy="1497164"/>
          </a:xfrm>
          <a:prstGeom prst="rect">
            <a:avLst/>
          </a:prstGeom>
        </p:spPr>
      </p:pic>
      <p:sp>
        <p:nvSpPr>
          <p:cNvPr id="11" name="TextBox 10">
            <a:extLst>
              <a:ext uri="{FF2B5EF4-FFF2-40B4-BE49-F238E27FC236}">
                <a16:creationId xmlns:a16="http://schemas.microsoft.com/office/drawing/2014/main" id="{9B212D03-7ACA-2A05-B84C-2FEB370E38F3}"/>
              </a:ext>
            </a:extLst>
          </p:cNvPr>
          <p:cNvSpPr txBox="1"/>
          <p:nvPr/>
        </p:nvSpPr>
        <p:spPr>
          <a:xfrm>
            <a:off x="4447903" y="1678577"/>
            <a:ext cx="3540034" cy="3139321"/>
          </a:xfrm>
          <a:prstGeom prst="rect">
            <a:avLst/>
          </a:prstGeom>
          <a:noFill/>
        </p:spPr>
        <p:txBody>
          <a:bodyPr wrap="square" rtlCol="0">
            <a:spAutoFit/>
          </a:bodyPr>
          <a:lstStyle/>
          <a:p>
            <a:pPr marL="285750" indent="-285750">
              <a:buFont typeface="Arial" panose="020B0604020202020204" pitchFamily="34" charset="0"/>
              <a:buChar char="•"/>
            </a:pPr>
            <a:r>
              <a:rPr lang="en-GB" sz="3600" dirty="0"/>
              <a:t>Undifferentiated</a:t>
            </a:r>
          </a:p>
          <a:p>
            <a:pPr marL="285750" indent="-285750">
              <a:buFont typeface="Arial" panose="020B0604020202020204" pitchFamily="34" charset="0"/>
              <a:buChar char="•"/>
            </a:pPr>
            <a:r>
              <a:rPr lang="en-GB" sz="3600" dirty="0"/>
              <a:t>Differentiated</a:t>
            </a:r>
          </a:p>
          <a:p>
            <a:pPr marL="285750" indent="-285750">
              <a:buFont typeface="Arial" panose="020B0604020202020204" pitchFamily="34" charset="0"/>
              <a:buChar char="•"/>
            </a:pPr>
            <a:r>
              <a:rPr lang="en-GB" sz="3600" dirty="0"/>
              <a:t>Concentrated</a:t>
            </a:r>
          </a:p>
          <a:p>
            <a:pPr marL="285750" indent="-285750">
              <a:buFont typeface="Arial" panose="020B0604020202020204" pitchFamily="34" charset="0"/>
              <a:buChar char="•"/>
            </a:pPr>
            <a:r>
              <a:rPr lang="en-GB" sz="3600" dirty="0"/>
              <a:t>Customised</a:t>
            </a:r>
          </a:p>
          <a:p>
            <a:pPr marL="285750" indent="-285750">
              <a:buFont typeface="Arial" panose="020B0604020202020204" pitchFamily="34" charset="0"/>
              <a:buChar char="•"/>
            </a:pPr>
            <a:endParaRPr lang="en-GB" sz="3600" dirty="0"/>
          </a:p>
          <a:p>
            <a:endParaRPr lang="en-GB" dirty="0"/>
          </a:p>
        </p:txBody>
      </p:sp>
    </p:spTree>
    <p:extLst>
      <p:ext uri="{BB962C8B-B14F-4D97-AF65-F5344CB8AC3E}">
        <p14:creationId xmlns:p14="http://schemas.microsoft.com/office/powerpoint/2010/main" val="224731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2152650" y="4735719"/>
            <a:ext cx="7886700" cy="1114382"/>
          </a:xfrm>
        </p:spPr>
        <p:txBody>
          <a:bodyPr vert="horz" lIns="91440" tIns="45720" rIns="91440" bIns="45720" rtlCol="0" anchor="ctr">
            <a:normAutofit/>
          </a:bodyPr>
          <a:lstStyle/>
          <a:p>
            <a:pPr algn="ctr"/>
            <a:endParaRPr lang="en-US" sz="4500" dirty="0"/>
          </a:p>
        </p:txBody>
      </p:sp>
      <p:pic>
        <p:nvPicPr>
          <p:cNvPr id="3" name="Online Media 2" title="4 Crucial Strategies for Selecting Target Markets">
            <a:hlinkClick r:id="" action="ppaction://media"/>
            <a:extLst>
              <a:ext uri="{FF2B5EF4-FFF2-40B4-BE49-F238E27FC236}">
                <a16:creationId xmlns:a16="http://schemas.microsoft.com/office/drawing/2014/main" id="{7D814034-EABB-25D2-ECA4-822617CDDCF0}"/>
              </a:ext>
            </a:extLst>
          </p:cNvPr>
          <p:cNvPicPr>
            <a:picLocks noRot="1" noChangeAspect="1"/>
          </p:cNvPicPr>
          <p:nvPr>
            <a:videoFile r:link="rId1"/>
          </p:nvPr>
        </p:nvPicPr>
        <p:blipFill>
          <a:blip r:embed="rId4"/>
          <a:stretch>
            <a:fillRect/>
          </a:stretch>
        </p:blipFill>
        <p:spPr>
          <a:xfrm>
            <a:off x="1894115" y="688585"/>
            <a:ext cx="8570269" cy="484220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3D1C8-9F80-F032-5D36-9B67A0F85B7E}"/>
              </a:ext>
            </a:extLst>
          </p:cNvPr>
          <p:cNvSpPr>
            <a:spLocks noGrp="1"/>
          </p:cNvSpPr>
          <p:nvPr>
            <p:ph type="title"/>
          </p:nvPr>
        </p:nvSpPr>
        <p:spPr/>
        <p:txBody>
          <a:bodyPr/>
          <a:lstStyle/>
          <a:p>
            <a:pPr algn="ctr"/>
            <a:r>
              <a:rPr lang="en-GB" b="1" dirty="0">
                <a:latin typeface="+mn-lt"/>
              </a:rPr>
              <a:t>Trending products in the restaurant sector</a:t>
            </a:r>
          </a:p>
        </p:txBody>
      </p:sp>
      <p:sp>
        <p:nvSpPr>
          <p:cNvPr id="3" name="Content Placeholder 2">
            <a:extLst>
              <a:ext uri="{FF2B5EF4-FFF2-40B4-BE49-F238E27FC236}">
                <a16:creationId xmlns:a16="http://schemas.microsoft.com/office/drawing/2014/main" id="{BA87985C-B10D-8B36-59A2-03DA035720CE}"/>
              </a:ext>
            </a:extLst>
          </p:cNvPr>
          <p:cNvSpPr>
            <a:spLocks noGrp="1"/>
          </p:cNvSpPr>
          <p:nvPr>
            <p:ph idx="1"/>
          </p:nvPr>
        </p:nvSpPr>
        <p:spPr/>
        <p:txBody>
          <a:bodyPr>
            <a:normAutofit/>
          </a:bodyPr>
          <a:lstStyle/>
          <a:p>
            <a:r>
              <a:rPr lang="en-GB" sz="3200" b="1" dirty="0"/>
              <a:t>Group Activity </a:t>
            </a:r>
            <a:r>
              <a:rPr lang="en-GB" sz="3200" dirty="0"/>
              <a:t>– what are the current and future trends in the restaurant sector? </a:t>
            </a:r>
          </a:p>
          <a:p>
            <a:r>
              <a:rPr lang="en-GB" sz="3200" dirty="0"/>
              <a:t>Spend 20 minutes researching this and create a list to report back </a:t>
            </a:r>
          </a:p>
        </p:txBody>
      </p:sp>
      <p:pic>
        <p:nvPicPr>
          <p:cNvPr id="5" name="Picture 4">
            <a:extLst>
              <a:ext uri="{FF2B5EF4-FFF2-40B4-BE49-F238E27FC236}">
                <a16:creationId xmlns:a16="http://schemas.microsoft.com/office/drawing/2014/main" id="{BD80E7CD-1193-8DDC-5A85-D86C6EA95077}"/>
              </a:ext>
            </a:extLst>
          </p:cNvPr>
          <p:cNvPicPr>
            <a:picLocks noChangeAspect="1"/>
          </p:cNvPicPr>
          <p:nvPr/>
        </p:nvPicPr>
        <p:blipFill>
          <a:blip r:embed="rId2"/>
          <a:stretch>
            <a:fillRect/>
          </a:stretch>
        </p:blipFill>
        <p:spPr>
          <a:xfrm>
            <a:off x="3567041" y="3753590"/>
            <a:ext cx="4524375" cy="2628900"/>
          </a:xfrm>
          <a:prstGeom prst="rect">
            <a:avLst/>
          </a:prstGeom>
        </p:spPr>
      </p:pic>
    </p:spTree>
    <p:extLst>
      <p:ext uri="{BB962C8B-B14F-4D97-AF65-F5344CB8AC3E}">
        <p14:creationId xmlns:p14="http://schemas.microsoft.com/office/powerpoint/2010/main" val="21238739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519A9-5E2E-F3D2-ABEA-8DAF648A1FB2}"/>
              </a:ext>
            </a:extLst>
          </p:cNvPr>
          <p:cNvSpPr>
            <a:spLocks noGrp="1"/>
          </p:cNvSpPr>
          <p:nvPr>
            <p:ph type="title"/>
          </p:nvPr>
        </p:nvSpPr>
        <p:spPr/>
        <p:txBody>
          <a:bodyPr/>
          <a:lstStyle/>
          <a:p>
            <a:r>
              <a:rPr lang="en-GB" dirty="0"/>
              <a:t>Destination Dining</a:t>
            </a:r>
          </a:p>
        </p:txBody>
      </p:sp>
      <p:sp>
        <p:nvSpPr>
          <p:cNvPr id="3" name="Content Placeholder 2">
            <a:extLst>
              <a:ext uri="{FF2B5EF4-FFF2-40B4-BE49-F238E27FC236}">
                <a16:creationId xmlns:a16="http://schemas.microsoft.com/office/drawing/2014/main" id="{B728FDD2-F21C-42A6-22B1-7731A80C3EF9}"/>
              </a:ext>
            </a:extLst>
          </p:cNvPr>
          <p:cNvSpPr>
            <a:spLocks noGrp="1"/>
          </p:cNvSpPr>
          <p:nvPr>
            <p:ph idx="1"/>
          </p:nvPr>
        </p:nvSpPr>
        <p:spPr>
          <a:xfrm>
            <a:off x="351934" y="1599467"/>
            <a:ext cx="11481847" cy="3575934"/>
          </a:xfrm>
        </p:spPr>
        <p:txBody>
          <a:bodyPr>
            <a:normAutofit/>
          </a:bodyPr>
          <a:lstStyle/>
          <a:p>
            <a:pPr marL="0" indent="0">
              <a:buNone/>
            </a:pPr>
            <a:r>
              <a:rPr lang="en-GB" i="1" dirty="0"/>
              <a:t>“In an era where travel and food have become inseparable companions, culinary enthusiasts and </a:t>
            </a:r>
            <a:r>
              <a:rPr lang="en-GB" i="1" dirty="0" err="1"/>
              <a:t>wanderlusters</a:t>
            </a:r>
            <a:r>
              <a:rPr lang="en-GB" i="1" dirty="0"/>
              <a:t> alike are embarking on a gastronomic journey like never before. From the cobblestone streets of historic Charleston to the bustling metropolis of New York City, the pristine landscapes of Iceland to the sun-soaked shores of Ibiza, our world is adorned with a myriad of destinations that beckon the intrepid diner. "Destination Dining" is a fun culinary expedition that transcends borders and ignites the taste buds of those with a passion for exploring diverse </a:t>
            </a:r>
            <a:r>
              <a:rPr lang="en-GB" i="1" dirty="0" err="1"/>
              <a:t>flavors</a:t>
            </a:r>
            <a:r>
              <a:rPr lang="en-GB" i="1" dirty="0"/>
              <a:t>”.</a:t>
            </a:r>
          </a:p>
          <a:p>
            <a:pPr marL="0" indent="0">
              <a:buNone/>
            </a:pPr>
            <a:r>
              <a:rPr lang="en-GB" sz="1000" i="1" dirty="0"/>
              <a:t>https://www.vivantmagazine.com/destination-dining</a:t>
            </a:r>
          </a:p>
        </p:txBody>
      </p:sp>
      <p:pic>
        <p:nvPicPr>
          <p:cNvPr id="5" name="Picture 4">
            <a:extLst>
              <a:ext uri="{FF2B5EF4-FFF2-40B4-BE49-F238E27FC236}">
                <a16:creationId xmlns:a16="http://schemas.microsoft.com/office/drawing/2014/main" id="{153EE069-FD3C-671C-8CA6-B5948C062F9A}"/>
              </a:ext>
            </a:extLst>
          </p:cNvPr>
          <p:cNvPicPr>
            <a:picLocks noChangeAspect="1"/>
          </p:cNvPicPr>
          <p:nvPr/>
        </p:nvPicPr>
        <p:blipFill>
          <a:blip r:embed="rId2"/>
          <a:stretch>
            <a:fillRect/>
          </a:stretch>
        </p:blipFill>
        <p:spPr>
          <a:xfrm>
            <a:off x="4854089" y="4857636"/>
            <a:ext cx="2013369" cy="1883938"/>
          </a:xfrm>
          <a:prstGeom prst="rect">
            <a:avLst/>
          </a:prstGeom>
        </p:spPr>
      </p:pic>
    </p:spTree>
    <p:extLst>
      <p:ext uri="{BB962C8B-B14F-4D97-AF65-F5344CB8AC3E}">
        <p14:creationId xmlns:p14="http://schemas.microsoft.com/office/powerpoint/2010/main" val="1865140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A4894-B344-F881-FAF3-AAA0DB2C3442}"/>
              </a:ext>
            </a:extLst>
          </p:cNvPr>
          <p:cNvSpPr>
            <a:spLocks noGrp="1"/>
          </p:cNvSpPr>
          <p:nvPr>
            <p:ph type="title"/>
          </p:nvPr>
        </p:nvSpPr>
        <p:spPr/>
        <p:txBody>
          <a:bodyPr/>
          <a:lstStyle/>
          <a:p>
            <a:r>
              <a:rPr lang="en-GB" b="1" dirty="0"/>
              <a:t>Individual Activity linked to your assessment</a:t>
            </a:r>
          </a:p>
        </p:txBody>
      </p:sp>
      <p:sp>
        <p:nvSpPr>
          <p:cNvPr id="3" name="Content Placeholder 2">
            <a:extLst>
              <a:ext uri="{FF2B5EF4-FFF2-40B4-BE49-F238E27FC236}">
                <a16:creationId xmlns:a16="http://schemas.microsoft.com/office/drawing/2014/main" id="{F8131E35-2B44-03A9-92CF-61FDF947F2BD}"/>
              </a:ext>
            </a:extLst>
          </p:cNvPr>
          <p:cNvSpPr>
            <a:spLocks noGrp="1"/>
          </p:cNvSpPr>
          <p:nvPr>
            <p:ph idx="1"/>
          </p:nvPr>
        </p:nvSpPr>
        <p:spPr/>
        <p:txBody>
          <a:bodyPr/>
          <a:lstStyle/>
          <a:p>
            <a:pPr marL="0" indent="0">
              <a:buNone/>
            </a:pPr>
            <a:endParaRPr lang="en-GB" sz="3200" dirty="0">
              <a:effectLst/>
              <a:latin typeface="Arial" panose="020B0604020202020204" pitchFamily="34" charset="0"/>
              <a:ea typeface="Times New Roman" panose="02020603050405020304" pitchFamily="18" charset="0"/>
            </a:endParaRPr>
          </a:p>
          <a:p>
            <a:pPr marL="0" indent="0">
              <a:buNone/>
            </a:pPr>
            <a:r>
              <a:rPr lang="en-GB" sz="3200" dirty="0">
                <a:effectLst/>
                <a:latin typeface="Arial" panose="020B0604020202020204" pitchFamily="34" charset="0"/>
                <a:ea typeface="Times New Roman" panose="02020603050405020304" pitchFamily="18" charset="0"/>
              </a:rPr>
              <a:t>Develop a restaurant concept:</a:t>
            </a:r>
          </a:p>
          <a:p>
            <a:pPr marL="0" indent="0">
              <a:buNone/>
            </a:pPr>
            <a:endParaRPr lang="en-GB" sz="3200" dirty="0">
              <a:effectLst/>
              <a:latin typeface="Arial" panose="020B0604020202020204" pitchFamily="34" charset="0"/>
              <a:ea typeface="Times New Roman" panose="02020603050405020304" pitchFamily="18" charset="0"/>
            </a:endParaRPr>
          </a:p>
          <a:p>
            <a:r>
              <a:rPr lang="en-GB" dirty="0">
                <a:effectLst/>
                <a:latin typeface="Arial" panose="020B0604020202020204" pitchFamily="34" charset="0"/>
                <a:ea typeface="Times New Roman" panose="02020603050405020304" pitchFamily="18" charset="0"/>
              </a:rPr>
              <a:t>Explain what the product is and, using trend and comparator data, identify why you think it will work and who it will appeal to. </a:t>
            </a:r>
          </a:p>
          <a:p>
            <a:r>
              <a:rPr lang="en-GB" dirty="0">
                <a:latin typeface="Arial" panose="020B0604020202020204" pitchFamily="34" charset="0"/>
                <a:ea typeface="Times New Roman" panose="02020603050405020304" pitchFamily="18" charset="0"/>
              </a:rPr>
              <a:t>Think about the SWOT and PESTLE analysis when justifying your restaurant concept.</a:t>
            </a:r>
            <a:endParaRPr lang="en-GB" dirty="0">
              <a:effectLst/>
              <a:latin typeface="Arial" panose="020B0604020202020204" pitchFamily="34"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126C828C-AF76-3632-1E0D-972DD56AE145}"/>
              </a:ext>
            </a:extLst>
          </p:cNvPr>
          <p:cNvPicPr>
            <a:picLocks noChangeAspect="1"/>
          </p:cNvPicPr>
          <p:nvPr/>
        </p:nvPicPr>
        <p:blipFill>
          <a:blip r:embed="rId2"/>
          <a:stretch>
            <a:fillRect/>
          </a:stretch>
        </p:blipFill>
        <p:spPr>
          <a:xfrm>
            <a:off x="10103861" y="0"/>
            <a:ext cx="2143125" cy="2143125"/>
          </a:xfrm>
          <a:prstGeom prst="rect">
            <a:avLst/>
          </a:prstGeom>
          <a:effectLst>
            <a:softEdge rad="228600"/>
          </a:effectLst>
        </p:spPr>
      </p:pic>
    </p:spTree>
    <p:extLst>
      <p:ext uri="{BB962C8B-B14F-4D97-AF65-F5344CB8AC3E}">
        <p14:creationId xmlns:p14="http://schemas.microsoft.com/office/powerpoint/2010/main" val="2565937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55320" y="365125"/>
            <a:ext cx="5120114" cy="1692794"/>
          </a:xfrm>
        </p:spPr>
        <p:txBody>
          <a:bodyPr>
            <a:normAutofit/>
          </a:bodyPr>
          <a:lstStyle/>
          <a:p>
            <a:r>
              <a:rPr lang="en-GB"/>
              <a:t>References</a:t>
            </a:r>
            <a:endParaRPr lang="en-GB" dirty="0"/>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1905" y="1697886"/>
            <a:ext cx="5120113" cy="3462228"/>
          </a:xfrm>
        </p:spPr>
        <p:txBody>
          <a:bodyPr>
            <a:normAutofit/>
          </a:bodyPr>
          <a:lstStyle/>
          <a:p>
            <a:r>
              <a:rPr lang="en-GB" sz="2400" dirty="0"/>
              <a:t>Masterson, R., Phillips, N., and Pickton, D. (2017). </a:t>
            </a:r>
            <a:r>
              <a:rPr lang="en-GB" sz="2400" i="1" dirty="0"/>
              <a:t>Marketing: an introduction</a:t>
            </a:r>
            <a:r>
              <a:rPr lang="en-GB" sz="2400" dirty="0"/>
              <a:t> (4th edition). London; Sage. </a:t>
            </a:r>
          </a:p>
          <a:p>
            <a:r>
              <a:rPr lang="en-GB" sz="2400" dirty="0"/>
              <a:t>Sethna, Z., and Blythe, J. (2019). </a:t>
            </a:r>
            <a:r>
              <a:rPr lang="en-GB" sz="2400" i="1" dirty="0"/>
              <a:t>Consumer Behaviour</a:t>
            </a:r>
            <a:r>
              <a:rPr lang="en-GB" sz="2400" dirty="0"/>
              <a:t>. London; Sage. </a:t>
            </a:r>
          </a:p>
          <a:p>
            <a:r>
              <a:rPr lang="en-GB" sz="2400" dirty="0" err="1"/>
              <a:t>Shostack</a:t>
            </a:r>
            <a:r>
              <a:rPr lang="en-GB" sz="2400" dirty="0"/>
              <a:t>, G. L. (1977). ‘Breaking free from product marketing’. </a:t>
            </a:r>
            <a:r>
              <a:rPr lang="en-GB" sz="2400" i="1" dirty="0"/>
              <a:t>Journal of Marketing </a:t>
            </a:r>
            <a:r>
              <a:rPr lang="en-GB" sz="2400" dirty="0"/>
              <a:t>Vol. 41, </a:t>
            </a:r>
            <a:r>
              <a:rPr lang="en-GB" sz="2400" dirty="0" err="1"/>
              <a:t>Iss</a:t>
            </a:r>
            <a:r>
              <a:rPr lang="en-GB" sz="2400" dirty="0"/>
              <a:t>. 2, pp. 73-80. </a:t>
            </a:r>
          </a:p>
          <a:p>
            <a:endParaRPr lang="en-GB" sz="1500" dirty="0"/>
          </a:p>
        </p:txBody>
      </p:sp>
      <p:pic>
        <p:nvPicPr>
          <p:cNvPr id="2050" name="Picture 2" descr="Man, Reading, Touchscreen, Blog, Digital, Tablet">
            <a:extLst>
              <a:ext uri="{FF2B5EF4-FFF2-40B4-BE49-F238E27FC236}">
                <a16:creationId xmlns:a16="http://schemas.microsoft.com/office/drawing/2014/main" id="{285C282E-545B-4E46-BD05-6DB58E48A9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38" r="31114"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5638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AB04E-D764-EC8C-9DFB-9BC59A136F3C}"/>
              </a:ext>
            </a:extLst>
          </p:cNvPr>
          <p:cNvPicPr>
            <a:picLocks noGrp="1" noChangeAspect="1"/>
          </p:cNvPicPr>
          <p:nvPr>
            <p:ph idx="1"/>
          </p:nvPr>
        </p:nvPicPr>
        <p:blipFill>
          <a:blip r:embed="rId3"/>
          <a:stretch>
            <a:fillRect/>
          </a:stretch>
        </p:blipFill>
        <p:spPr>
          <a:xfrm>
            <a:off x="1964035" y="242154"/>
            <a:ext cx="8263930" cy="5387937"/>
          </a:xfrm>
          <a:prstGeom prst="rect">
            <a:avLst/>
          </a:prstGeom>
        </p:spPr>
      </p:pic>
      <p:sp>
        <p:nvSpPr>
          <p:cNvPr id="6" name="Title 5">
            <a:extLst>
              <a:ext uri="{FF2B5EF4-FFF2-40B4-BE49-F238E27FC236}">
                <a16:creationId xmlns:a16="http://schemas.microsoft.com/office/drawing/2014/main" id="{E6E2029B-046F-ED62-E91C-868108EE7274}"/>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6515895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874f3b3-a093-4a34-a43a-63ab676756bf"/>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0</TotalTime>
  <Words>4788</Words>
  <Application>Microsoft Office PowerPoint</Application>
  <PresentationFormat>Widescreen</PresentationFormat>
  <Paragraphs>280</Paragraphs>
  <Slides>39</Slides>
  <Notes>22</Notes>
  <HiddenSlides>0</HiddenSlides>
  <MMClips>2</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39</vt:i4>
      </vt:variant>
    </vt:vector>
  </HeadingPairs>
  <TitlesOfParts>
    <vt:vector size="57" baseType="lpstr">
      <vt:lpstr>-apple-system</vt:lpstr>
      <vt:lpstr>Cabin-semi-bold</vt:lpstr>
      <vt:lpstr>Google Sans</vt:lpstr>
      <vt:lpstr>Neue Montreal</vt:lpstr>
      <vt:lpstr>SourceSansPro</vt:lpstr>
      <vt:lpstr>Abadi</vt:lpstr>
      <vt:lpstr>Aptos</vt:lpstr>
      <vt:lpstr>Arial</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Learning objectives</vt:lpstr>
      <vt:lpstr>PowerPoint Presentation</vt:lpstr>
      <vt:lpstr>PowerPoint Presentation</vt:lpstr>
      <vt:lpstr>PowerPoint Presentation</vt:lpstr>
      <vt:lpstr>PowerPoint Presentation</vt:lpstr>
      <vt:lpstr>5 Key differences</vt:lpstr>
      <vt:lpstr>Intangibility</vt:lpstr>
      <vt:lpstr>Shostack’s spectrum (1977)</vt:lpstr>
      <vt:lpstr>Inseparability</vt:lpstr>
      <vt:lpstr>Variability  Unlike products, standardising the quality of a service can be difficult. Services are run by people and there is always room for human error and technological issues – this creates variability.</vt:lpstr>
      <vt:lpstr>Perishability</vt:lpstr>
      <vt:lpstr>Not owned</vt:lpstr>
      <vt:lpstr>Developing product and the product lifecycle</vt:lpstr>
      <vt:lpstr>Product</vt:lpstr>
      <vt:lpstr>Value propositions</vt:lpstr>
      <vt:lpstr>What makes a product?</vt:lpstr>
      <vt:lpstr>Case study:  a Starbucks coffee</vt:lpstr>
      <vt:lpstr>Products don’t live forever:</vt:lpstr>
      <vt:lpstr>Products don’t live forever:</vt:lpstr>
      <vt:lpstr>Case study: Chiquito</vt:lpstr>
      <vt:lpstr>PowerPoint Presentation</vt:lpstr>
      <vt:lpstr>What came first, the customer or the product?</vt:lpstr>
      <vt:lpstr>PowerPoint Presentation</vt:lpstr>
      <vt:lpstr>PowerPoint Presentation</vt:lpstr>
      <vt:lpstr>PowerPoint Presentation</vt:lpstr>
      <vt:lpstr>Market intelligence</vt:lpstr>
      <vt:lpstr>PowerPoint Presentation</vt:lpstr>
      <vt:lpstr>Segmentation and Targeting –  recap from level 4</vt:lpstr>
      <vt:lpstr>Market segments:</vt:lpstr>
      <vt:lpstr>Segmentation variables</vt:lpstr>
      <vt:lpstr>Different types of targeting – do you remember any?</vt:lpstr>
      <vt:lpstr>PowerPoint Presentation</vt:lpstr>
      <vt:lpstr>Trending products in the restaurant sector</vt:lpstr>
      <vt:lpstr>Destination Dining</vt:lpstr>
      <vt:lpstr>Individual Activity linked to your assessment</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consumer decision making process</dc:title>
  <dc:creator>Lauren Thomas</dc:creator>
  <cp:lastModifiedBy>Ruth Taylor Davies</cp:lastModifiedBy>
  <cp:revision>11</cp:revision>
  <dcterms:created xsi:type="dcterms:W3CDTF">2021-01-01T14:01:11Z</dcterms:created>
  <dcterms:modified xsi:type="dcterms:W3CDTF">2025-01-09T15:13:22Z</dcterms:modified>
</cp:coreProperties>
</file>