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8"/>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70" r:id="rId14"/>
    <p:sldId id="271" r:id="rId15"/>
    <p:sldId id="272"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2BD864-D254-85CD-A4AD-5BD5FB5CDAD4}" v="495" dt="2022-03-21T20:00:26.635"/>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50" d="100"/>
          <a:sy n="50" d="100"/>
        </p:scale>
        <p:origin x="12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E19B93FE-ABC8-479F-91F6-AF9EC71228F3}">
      <dgm:prSet/>
      <dgm:spPr/>
      <dgm:t>
        <a:bodyPr/>
        <a:lstStyle/>
        <a:p>
          <a:r>
            <a:rPr lang="en-GB" dirty="0"/>
            <a:t>Ana Maria </a:t>
          </a:r>
          <a:r>
            <a:rPr lang="en-GB" dirty="0" err="1"/>
            <a:t>Costache</a:t>
          </a:r>
          <a:r>
            <a:rPr lang="en-GB" dirty="0"/>
            <a:t>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1A76E624-4980-4952-83DC-35AB5195B27B}" type="pres">
      <dgm:prSet presAssocID="{27FEBA29-2FBD-42BD-9B7C-1FB9693A789E}" presName="linear" presStyleCnt="0">
        <dgm:presLayoutVars>
          <dgm:animLvl val="lvl"/>
          <dgm:resizeHandles val="exact"/>
        </dgm:presLayoutVars>
      </dgm:prSet>
      <dgm:spPr/>
    </dgm:pt>
    <dgm:pt modelId="{1249A7E2-CA26-4E9A-9667-D728F3B7B77D}" type="pres">
      <dgm:prSet presAssocID="{E19B93FE-ABC8-479F-91F6-AF9EC71228F3}" presName="parentText" presStyleLbl="node1" presStyleIdx="0" presStyleCnt="6">
        <dgm:presLayoutVars>
          <dgm:chMax val="0"/>
          <dgm:bulletEnabled val="1"/>
        </dgm:presLayoutVars>
      </dgm:prSet>
      <dgm:spPr/>
    </dgm:pt>
    <dgm:pt modelId="{D22353D6-F35B-462C-B6C6-5B7ED295321A}" type="pres">
      <dgm:prSet presAssocID="{C85FC5E2-E372-49A5-8987-270963EBF6DD}" presName="spacer" presStyleCnt="0"/>
      <dgm:spPr/>
    </dgm:pt>
    <dgm:pt modelId="{D4D28659-B936-4D83-8D1B-6D9EB0DB73B2}" type="pres">
      <dgm:prSet presAssocID="{B95683C6-1367-4ADE-B873-1F99979BA181}" presName="parentText" presStyleLbl="node1" presStyleIdx="1" presStyleCnt="6">
        <dgm:presLayoutVars>
          <dgm:chMax val="0"/>
          <dgm:bulletEnabled val="1"/>
        </dgm:presLayoutVars>
      </dgm:prSet>
      <dgm:spPr/>
    </dgm:pt>
    <dgm:pt modelId="{606AFD95-AAD0-483E-9517-E31D9BB96106}" type="pres">
      <dgm:prSet presAssocID="{25DC0476-17B8-4A04-8D4B-8FB177DE179E}" presName="spacer" presStyleCnt="0"/>
      <dgm:spPr/>
    </dgm:pt>
    <dgm:pt modelId="{6B0B009F-C933-40EE-8806-647EFDE38851}" type="pres">
      <dgm:prSet presAssocID="{7340BFA0-54FC-46A7-A186-B3D1EB555E02}" presName="parentText" presStyleLbl="node1" presStyleIdx="2" presStyleCnt="6">
        <dgm:presLayoutVars>
          <dgm:chMax val="0"/>
          <dgm:bulletEnabled val="1"/>
        </dgm:presLayoutVars>
      </dgm:prSet>
      <dgm:spPr/>
    </dgm:pt>
    <dgm:pt modelId="{0E5EAB6F-A3D3-4536-ACA3-F1D8CE520C2D}" type="pres">
      <dgm:prSet presAssocID="{38417725-043C-4E69-860D-3EE5F765C043}" presName="spacer" presStyleCnt="0"/>
      <dgm:spPr/>
    </dgm:pt>
    <dgm:pt modelId="{F98C6DE5-EC55-48FE-98EA-7153CFB9A4AE}" type="pres">
      <dgm:prSet presAssocID="{EDB6905D-C5E3-4869-8288-79E642937FA0}" presName="parentText" presStyleLbl="node1" presStyleIdx="3" presStyleCnt="6">
        <dgm:presLayoutVars>
          <dgm:chMax val="0"/>
          <dgm:bulletEnabled val="1"/>
        </dgm:presLayoutVars>
      </dgm:prSet>
      <dgm:spPr/>
    </dgm:pt>
    <dgm:pt modelId="{B12A1221-3761-4CCA-9463-1C3D9F92A057}" type="pres">
      <dgm:prSet presAssocID="{90EBD579-96DA-47D1-9C5C-B10F9012A08F}" presName="spacer" presStyleCnt="0"/>
      <dgm:spPr/>
    </dgm:pt>
    <dgm:pt modelId="{C2A77D1F-CC21-4E06-8AF9-7B4F9A838217}" type="pres">
      <dgm:prSet presAssocID="{85BE5B3E-A832-4A79-92FD-AC9B50C70FB4}" presName="parentText" presStyleLbl="node1" presStyleIdx="4" presStyleCnt="6">
        <dgm:presLayoutVars>
          <dgm:chMax val="0"/>
          <dgm:bulletEnabled val="1"/>
        </dgm:presLayoutVars>
      </dgm:prSet>
      <dgm:spPr/>
    </dgm:pt>
    <dgm:pt modelId="{E826B8A8-226A-4AFC-B398-39F85E958A1D}" type="pres">
      <dgm:prSet presAssocID="{DECB843A-0170-4517-BCC6-B4D819D4B6A4}" presName="spacer" presStyleCnt="0"/>
      <dgm:spPr/>
    </dgm:pt>
    <dgm:pt modelId="{6C8B57AF-A0E2-4089-9B32-967BB7FDCA0E}" type="pres">
      <dgm:prSet presAssocID="{07C9F984-46EC-4229-A68D-469EA2F03ED8}" presName="parentText" presStyleLbl="node1" presStyleIdx="5" presStyleCnt="6">
        <dgm:presLayoutVars>
          <dgm:chMax val="0"/>
          <dgm:bulletEnabled val="1"/>
        </dgm:presLayoutVars>
      </dgm:prSet>
      <dgm:spPr/>
    </dgm:pt>
  </dgm:ptLst>
  <dgm:cxnLst>
    <dgm:cxn modelId="{7BA0B91C-CE93-45F4-80B6-0BD68280BA78}" type="presOf" srcId="{27FEBA29-2FBD-42BD-9B7C-1FB9693A789E}" destId="{1A76E624-4980-4952-83DC-35AB5195B27B}" srcOrd="0" destOrd="0" presId="urn:microsoft.com/office/officeart/2005/8/layout/vList2"/>
    <dgm:cxn modelId="{5D2C7126-EFAD-4DD6-A030-646422E98D08}" srcId="{27FEBA29-2FBD-42BD-9B7C-1FB9693A789E}" destId="{E19B93FE-ABC8-479F-91F6-AF9EC71228F3}" srcOrd="0" destOrd="0" parTransId="{49201CCA-6379-4FA2-BEC5-027FF3AEB56E}" sibTransId="{C85FC5E2-E372-49A5-8987-270963EBF6DD}"/>
    <dgm:cxn modelId="{CFD75D74-3778-43DD-8294-B9ADAE472E77}" srcId="{27FEBA29-2FBD-42BD-9B7C-1FB9693A789E}" destId="{7340BFA0-54FC-46A7-A186-B3D1EB555E02}" srcOrd="2" destOrd="0" parTransId="{A02D66D3-EB6A-4B64-B201-DEFA5883ABA2}" sibTransId="{38417725-043C-4E69-860D-3EE5F765C043}"/>
    <dgm:cxn modelId="{88B91B5A-9C9F-4E65-A478-7B5DA4977739}" type="presOf" srcId="{B95683C6-1367-4ADE-B873-1F99979BA181}" destId="{D4D28659-B936-4D83-8D1B-6D9EB0DB73B2}" srcOrd="0" destOrd="0" presId="urn:microsoft.com/office/officeart/2005/8/layout/vList2"/>
    <dgm:cxn modelId="{44096780-6CE8-4F2C-B0BB-025013478DE0}" srcId="{27FEBA29-2FBD-42BD-9B7C-1FB9693A789E}" destId="{07C9F984-46EC-4229-A68D-469EA2F03ED8}" srcOrd="5" destOrd="0" parTransId="{CB315773-5555-4B78-9458-AD0553C1FAE0}" sibTransId="{53884F7D-7980-4980-B15D-F891E6493E9D}"/>
    <dgm:cxn modelId="{AF5FDC90-4CBB-44BF-AFB6-71F4972E7F91}" type="presOf" srcId="{E19B93FE-ABC8-479F-91F6-AF9EC71228F3}" destId="{1249A7E2-CA26-4E9A-9667-D728F3B7B77D}" srcOrd="0" destOrd="0" presId="urn:microsoft.com/office/officeart/2005/8/layout/vList2"/>
    <dgm:cxn modelId="{67DBF695-5FEB-45D3-A366-E5961964190E}" type="presOf" srcId="{07C9F984-46EC-4229-A68D-469EA2F03ED8}" destId="{6C8B57AF-A0E2-4089-9B32-967BB7FDCA0E}"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6E390DA1-AB66-46CF-9B21-0A96EE95776B}" type="presOf" srcId="{EDB6905D-C5E3-4869-8288-79E642937FA0}" destId="{F98C6DE5-EC55-48FE-98EA-7153CFB9A4AE}" srcOrd="0" destOrd="0" presId="urn:microsoft.com/office/officeart/2005/8/layout/vList2"/>
    <dgm:cxn modelId="{A2FBD2A6-10D9-4CC0-B2CF-7909B543846E}" type="presOf" srcId="{85BE5B3E-A832-4A79-92FD-AC9B50C70FB4}" destId="{C2A77D1F-CC21-4E06-8AF9-7B4F9A838217}"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8CEFACE1-2867-4664-9133-14D1D84435B2}" type="presOf" srcId="{7340BFA0-54FC-46A7-A186-B3D1EB555E02}" destId="{6B0B009F-C933-40EE-8806-647EFDE38851}" srcOrd="0" destOrd="0" presId="urn:microsoft.com/office/officeart/2005/8/layout/vList2"/>
    <dgm:cxn modelId="{8415993D-BC14-4FFD-95E4-BA8DCFCD6FD8}" type="presParOf" srcId="{1A76E624-4980-4952-83DC-35AB5195B27B}" destId="{1249A7E2-CA26-4E9A-9667-D728F3B7B77D}" srcOrd="0" destOrd="0" presId="urn:microsoft.com/office/officeart/2005/8/layout/vList2"/>
    <dgm:cxn modelId="{F979AAD6-67CE-4698-97A5-CD12B83BB74F}" type="presParOf" srcId="{1A76E624-4980-4952-83DC-35AB5195B27B}" destId="{D22353D6-F35B-462C-B6C6-5B7ED295321A}" srcOrd="1" destOrd="0" presId="urn:microsoft.com/office/officeart/2005/8/layout/vList2"/>
    <dgm:cxn modelId="{234BCF66-B98B-46FA-BD97-4ED6E5BC6E6C}" type="presParOf" srcId="{1A76E624-4980-4952-83DC-35AB5195B27B}" destId="{D4D28659-B936-4D83-8D1B-6D9EB0DB73B2}" srcOrd="2" destOrd="0" presId="urn:microsoft.com/office/officeart/2005/8/layout/vList2"/>
    <dgm:cxn modelId="{93605F01-EFE6-432F-B21E-5F0A8F21A359}" type="presParOf" srcId="{1A76E624-4980-4952-83DC-35AB5195B27B}" destId="{606AFD95-AAD0-483E-9517-E31D9BB96106}" srcOrd="3" destOrd="0" presId="urn:microsoft.com/office/officeart/2005/8/layout/vList2"/>
    <dgm:cxn modelId="{4F6EB28F-45E0-4E9A-8F0C-E2B6749727D5}" type="presParOf" srcId="{1A76E624-4980-4952-83DC-35AB5195B27B}" destId="{6B0B009F-C933-40EE-8806-647EFDE38851}" srcOrd="4" destOrd="0" presId="urn:microsoft.com/office/officeart/2005/8/layout/vList2"/>
    <dgm:cxn modelId="{C2B7F9B5-8F68-456C-BDE5-FD8B62CFB5A8}" type="presParOf" srcId="{1A76E624-4980-4952-83DC-35AB5195B27B}" destId="{0E5EAB6F-A3D3-4536-ACA3-F1D8CE520C2D}" srcOrd="5" destOrd="0" presId="urn:microsoft.com/office/officeart/2005/8/layout/vList2"/>
    <dgm:cxn modelId="{077A6AF9-70B7-4569-9F6B-F649F5666DFF}" type="presParOf" srcId="{1A76E624-4980-4952-83DC-35AB5195B27B}" destId="{F98C6DE5-EC55-48FE-98EA-7153CFB9A4AE}" srcOrd="6" destOrd="0" presId="urn:microsoft.com/office/officeart/2005/8/layout/vList2"/>
    <dgm:cxn modelId="{14439E58-7979-4ADC-A522-5290DF1C53E6}" type="presParOf" srcId="{1A76E624-4980-4952-83DC-35AB5195B27B}" destId="{B12A1221-3761-4CCA-9463-1C3D9F92A057}" srcOrd="7" destOrd="0" presId="urn:microsoft.com/office/officeart/2005/8/layout/vList2"/>
    <dgm:cxn modelId="{BDE694BB-474B-4CE8-A021-84E6F9BA0629}" type="presParOf" srcId="{1A76E624-4980-4952-83DC-35AB5195B27B}" destId="{C2A77D1F-CC21-4E06-8AF9-7B4F9A838217}" srcOrd="8" destOrd="0" presId="urn:microsoft.com/office/officeart/2005/8/layout/vList2"/>
    <dgm:cxn modelId="{C3AC9401-C5EA-4EA2-BCE1-2AEB7728922B}" type="presParOf" srcId="{1A76E624-4980-4952-83DC-35AB5195B27B}" destId="{E826B8A8-226A-4AFC-B398-39F85E958A1D}" srcOrd="9" destOrd="0" presId="urn:microsoft.com/office/officeart/2005/8/layout/vList2"/>
    <dgm:cxn modelId="{A73DC625-0C8B-4B69-BA4D-1D75C6F66DA8}" type="presParOf" srcId="{1A76E624-4980-4952-83DC-35AB5195B27B}" destId="{6C8B57AF-A0E2-4089-9B32-967BB7FDCA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9A7E2-CA26-4E9A-9667-D728F3B7B77D}">
      <dsp:nvSpPr>
        <dsp:cNvPr id="0" name=""/>
        <dsp:cNvSpPr/>
      </dsp:nvSpPr>
      <dsp:spPr>
        <a:xfrm>
          <a:off x="0" y="473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Ana Maria </a:t>
          </a:r>
          <a:r>
            <a:rPr lang="en-GB" sz="2400" kern="1200" dirty="0" err="1"/>
            <a:t>Costache</a:t>
          </a:r>
          <a:r>
            <a:rPr lang="en-GB" sz="2400" kern="1200" dirty="0"/>
            <a:t> 2108826</a:t>
          </a:r>
          <a:endParaRPr lang="en-US" sz="2400" kern="1200" dirty="0"/>
        </a:p>
      </dsp:txBody>
      <dsp:txXfrm>
        <a:off x="26730" y="74056"/>
        <a:ext cx="10004939" cy="494099"/>
      </dsp:txXfrm>
    </dsp:sp>
    <dsp:sp modelId="{D4D28659-B936-4D83-8D1B-6D9EB0DB73B2}">
      <dsp:nvSpPr>
        <dsp:cNvPr id="0" name=""/>
        <dsp:cNvSpPr/>
      </dsp:nvSpPr>
      <dsp:spPr>
        <a:xfrm>
          <a:off x="0" y="66400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Corina Florina Cazacu 2108194</a:t>
          </a:r>
          <a:endParaRPr lang="en-US" sz="2400" kern="1200"/>
        </a:p>
      </dsp:txBody>
      <dsp:txXfrm>
        <a:off x="26730" y="690736"/>
        <a:ext cx="10004939" cy="494099"/>
      </dsp:txXfrm>
    </dsp:sp>
    <dsp:sp modelId="{6B0B009F-C933-40EE-8806-647EFDE38851}">
      <dsp:nvSpPr>
        <dsp:cNvPr id="0" name=""/>
        <dsp:cNvSpPr/>
      </dsp:nvSpPr>
      <dsp:spPr>
        <a:xfrm>
          <a:off x="0" y="128068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err="1"/>
            <a:t>Rares</a:t>
          </a:r>
          <a:r>
            <a:rPr lang="en-GB" sz="2400" kern="1200" dirty="0"/>
            <a:t> Andrei </a:t>
          </a:r>
          <a:r>
            <a:rPr lang="en-GB" sz="2400" kern="1200" dirty="0" err="1"/>
            <a:t>Scobeniuc</a:t>
          </a:r>
          <a:r>
            <a:rPr lang="en-GB" sz="2400" kern="1200" dirty="0"/>
            <a:t> 2112787</a:t>
          </a:r>
          <a:endParaRPr lang="en-US" sz="2400" kern="1200" dirty="0"/>
        </a:p>
      </dsp:txBody>
      <dsp:txXfrm>
        <a:off x="26730" y="1307416"/>
        <a:ext cx="10004939" cy="494099"/>
      </dsp:txXfrm>
    </dsp:sp>
    <dsp:sp modelId="{F98C6DE5-EC55-48FE-98EA-7153CFB9A4AE}">
      <dsp:nvSpPr>
        <dsp:cNvPr id="0" name=""/>
        <dsp:cNvSpPr/>
      </dsp:nvSpPr>
      <dsp:spPr>
        <a:xfrm>
          <a:off x="0" y="189736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Stefania Claudia Bulete 2106754</a:t>
          </a:r>
          <a:endParaRPr lang="en-US" sz="2400" kern="1200" dirty="0"/>
        </a:p>
      </dsp:txBody>
      <dsp:txXfrm>
        <a:off x="26730" y="1924096"/>
        <a:ext cx="10004939" cy="494099"/>
      </dsp:txXfrm>
    </dsp:sp>
    <dsp:sp modelId="{C2A77D1F-CC21-4E06-8AF9-7B4F9A838217}">
      <dsp:nvSpPr>
        <dsp:cNvPr id="0" name=""/>
        <dsp:cNvSpPr/>
      </dsp:nvSpPr>
      <dsp:spPr>
        <a:xfrm>
          <a:off x="0" y="251404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Lecturer : Khaza Ahmed</a:t>
          </a:r>
          <a:endParaRPr lang="en-US" sz="2400" kern="1200"/>
        </a:p>
      </dsp:txBody>
      <dsp:txXfrm>
        <a:off x="26730" y="2540776"/>
        <a:ext cx="10004939" cy="494099"/>
      </dsp:txXfrm>
    </dsp:sp>
    <dsp:sp modelId="{6C8B57AF-A0E2-4089-9B32-967BB7FDCA0E}">
      <dsp:nvSpPr>
        <dsp:cNvPr id="0" name=""/>
        <dsp:cNvSpPr/>
      </dsp:nvSpPr>
      <dsp:spPr>
        <a:xfrm>
          <a:off x="0" y="31307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Effective Teamwork and Communication BMSW4002</a:t>
          </a:r>
          <a:endParaRPr lang="en-US" sz="2400" kern="1200"/>
        </a:p>
      </dsp:txBody>
      <dsp:txXfrm>
        <a:off x="26730" y="3157456"/>
        <a:ext cx="10004939" cy="49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Defensiveness:</a:t>
          </a:r>
          <a:r>
            <a:rPr lang="en-US" sz="2800" i="1" kern="1200" dirty="0"/>
            <a:t> </a:t>
          </a:r>
          <a:r>
            <a:rPr lang="en-US" sz="28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Filtering:</a:t>
          </a:r>
          <a:r>
            <a:rPr lang="en-US" sz="2800" i="1" kern="1200" dirty="0"/>
            <a:t> </a:t>
          </a:r>
          <a:r>
            <a:rPr lang="en-US" sz="2800" kern="1200" dirty="0"/>
            <a:t>Filtering the barriers in effective communication as is the deliberate manipulation of someone's opinion or information to make it more favorable to the receiver (</a:t>
          </a:r>
          <a:r>
            <a:rPr lang="en-US" sz="2800" kern="1200" dirty="0" err="1"/>
            <a:t>Tebruegge</a:t>
          </a:r>
          <a:r>
            <a:rPr lang="en-US" sz="2800" kern="1200" dirty="0"/>
            <a:t> </a:t>
          </a:r>
          <a:r>
            <a:rPr lang="en-US" sz="2800" i="1" kern="1200" dirty="0"/>
            <a:t>et al., </a:t>
          </a:r>
          <a:r>
            <a:rPr lang="en-US" sz="28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3/21/2022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21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0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3/21/2022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3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186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28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2247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935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3/21/2022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7368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3/21/2022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896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611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51263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3/21/2022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248873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5" r:id="rId6"/>
    <p:sldLayoutId id="2147483800" r:id="rId7"/>
    <p:sldLayoutId id="2147483801" r:id="rId8"/>
    <p:sldLayoutId id="2147483802" r:id="rId9"/>
    <p:sldLayoutId id="2147483803" r:id="rId10"/>
    <p:sldLayoutId id="2147483804"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1066800" y="642594"/>
            <a:ext cx="10058400" cy="1371600"/>
          </a:xfrm>
        </p:spPr>
        <p:txBody>
          <a:bodyPr>
            <a:normAutofit/>
          </a:bodyPr>
          <a:lstStyle/>
          <a:p>
            <a:pPr algn="ctr"/>
            <a:r>
              <a:rPr lang="en-US" sz="2600" b="1">
                <a:effectLst/>
                <a:latin typeface="Arial" panose="020B0604020202020204" pitchFamily="34" charset="0"/>
                <a:ea typeface="Arial" panose="020B0604020202020204" pitchFamily="34" charset="0"/>
              </a:rPr>
              <a:t>Strategies for Effective Communication in a Business Setting.</a:t>
            </a:r>
            <a:br>
              <a:rPr lang="en-US" sz="2600" b="1">
                <a:effectLst/>
                <a:latin typeface="Arial" panose="020B0604020202020204" pitchFamily="34" charset="0"/>
                <a:ea typeface="Arial" panose="020B0604020202020204" pitchFamily="34" charset="0"/>
              </a:rPr>
            </a:br>
            <a:br>
              <a:rPr lang="en-GB" sz="2600"/>
            </a:br>
            <a:endParaRPr lang="en-GB" sz="26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503533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43">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5">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47">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a:xfrm>
            <a:off x="1066800" y="642594"/>
            <a:ext cx="10058400" cy="137160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5" name="Rectangle 20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 name="Rectangle 207">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117" name="Rectangle 209">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118" name="Rectangle 211">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9" name="Rectangle 213">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0" name="Rectangle 215">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sp>
        <p:nvSpPr>
          <p:cNvPr id="14" name="Rectangle 13">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56" name="Rectangle 5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a:xfrm>
            <a:off x="1066800" y="642594"/>
            <a:ext cx="10058400" cy="1371600"/>
          </a:xfrm>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a:t>
            </a:r>
            <a:r>
              <a:rPr lang="en-US" sz="3000" b="1" dirty="0" err="1">
                <a:latin typeface="Times New Roman" pitchFamily="18" charset="0"/>
                <a:cs typeface="Times New Roman" pitchFamily="18" charset="0"/>
              </a:rPr>
              <a:t>organisation</a:t>
            </a:r>
            <a:r>
              <a:rPr lang="en-US" sz="3000" b="1" dirty="0">
                <a:latin typeface="Times New Roman" pitchFamily="18" charset="0"/>
                <a:cs typeface="Times New Roman" pitchFamily="18" charset="0"/>
              </a:rPr>
              <a:t> and their external stakeholders</a:t>
            </a:r>
            <a:endParaRPr lang="en-GB" sz="3000"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90" name="Rectangle 8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0" name="Rectangle 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5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5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a:xfrm>
            <a:off x="1066800" y="642594"/>
            <a:ext cx="10058400" cy="1371600"/>
          </a:xfrm>
        </p:spPr>
        <p:txBody>
          <a:bodyPr>
            <a:normAutofit/>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a:xfrm>
            <a:off x="1066800" y="642594"/>
            <a:ext cx="10058400" cy="13716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BDED5-E407-483C-9434-0F7DE284D2D0}"/>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16E5BFD9-A1A2-48C5-9205-F5CDF050A1AD}"/>
              </a:ext>
            </a:extLst>
          </p:cNvPr>
          <p:cNvGraphicFramePr>
            <a:graphicFrameLocks noGrp="1"/>
          </p:cNvGraphicFramePr>
          <p:nvPr>
            <p:extLst>
              <p:ext uri="{D42A27DB-BD31-4B8C-83A1-F6EECF244321}">
                <p14:modId xmlns:p14="http://schemas.microsoft.com/office/powerpoint/2010/main" val="928496971"/>
              </p:ext>
            </p:extLst>
          </p:nvPr>
        </p:nvGraphicFramePr>
        <p:xfrm>
          <a:off x="0" y="800100"/>
          <a:ext cx="12192000" cy="5257800"/>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930227496"/>
                    </a:ext>
                  </a:extLst>
                </a:gridCol>
                <a:gridCol w="6096000">
                  <a:extLst>
                    <a:ext uri="{9D8B030D-6E8A-4147-A177-3AD203B41FA5}">
                      <a16:colId xmlns:a16="http://schemas.microsoft.com/office/drawing/2014/main" val="108814549"/>
                    </a:ext>
                  </a:extLst>
                </a:gridCol>
              </a:tblGrid>
              <a:tr h="876300">
                <a:tc>
                  <a:txBody>
                    <a:bodyPr/>
                    <a:lstStyle/>
                    <a:p>
                      <a:pPr algn="ctr" fontAlgn="base"/>
                      <a:r>
                        <a:rPr lang="en-GB" sz="2400" dirty="0">
                          <a:effectLst/>
                        </a:rPr>
                        <a:t>Teamwork Evaluation ​</a:t>
                      </a:r>
                      <a:endParaRPr lang="en-GB" b="1" dirty="0">
                        <a:solidFill>
                          <a:srgbClr val="FFFFFF"/>
                        </a:solidFill>
                        <a:effectLst/>
                      </a:endParaRPr>
                    </a:p>
                  </a:txBody>
                  <a:tcPr/>
                </a:tc>
                <a:tc>
                  <a:txBody>
                    <a:bodyPr/>
                    <a:lstStyle/>
                    <a:p>
                      <a:pPr algn="ctr" fontAlgn="base"/>
                      <a:r>
                        <a:rPr lang="en-GB" sz="2400" dirty="0">
                          <a:effectLst/>
                        </a:rPr>
                        <a:t>Team responses. ​</a:t>
                      </a:r>
                      <a:endParaRPr lang="en-GB" b="1" dirty="0">
                        <a:solidFill>
                          <a:srgbClr val="FFFFFF"/>
                        </a:solidFill>
                        <a:effectLst/>
                      </a:endParaRPr>
                    </a:p>
                  </a:txBody>
                  <a:tcPr/>
                </a:tc>
                <a:extLst>
                  <a:ext uri="{0D108BD9-81ED-4DB2-BD59-A6C34878D82A}">
                    <a16:rowId xmlns:a16="http://schemas.microsoft.com/office/drawing/2014/main" val="767379724"/>
                  </a:ext>
                </a:extLst>
              </a:tr>
              <a:tr h="876300">
                <a:tc>
                  <a:txBody>
                    <a:bodyPr/>
                    <a:lstStyle/>
                    <a:p>
                      <a:pPr fontAlgn="base"/>
                      <a:r>
                        <a:rPr lang="en-GB" sz="1800" dirty="0">
                          <a:effectLst/>
                        </a:rPr>
                        <a:t>Who was in your team? ​</a:t>
                      </a:r>
                      <a:endParaRPr lang="en-GB" dirty="0">
                        <a:effectLst/>
                      </a:endParaRPr>
                    </a:p>
                  </a:txBody>
                  <a:tcPr/>
                </a:tc>
                <a:tc>
                  <a:txBody>
                    <a:bodyPr/>
                    <a:lstStyle/>
                    <a:p>
                      <a:pPr fontAlgn="auto"/>
                      <a:r>
                        <a:rPr lang="en-GB" sz="1800" dirty="0">
                          <a:effectLst/>
                        </a:rPr>
                        <a:t>​Ana Maria Costache</a:t>
                      </a:r>
                      <a:endParaRPr lang="en-GB" sz="1800" dirty="0">
                        <a:effectLst/>
                        <a:latin typeface="Calibri" panose="020F0502020204030204" pitchFamily="34" charset="0"/>
                      </a:endParaRPr>
                    </a:p>
                  </a:txBody>
                  <a:tcPr/>
                </a:tc>
                <a:extLst>
                  <a:ext uri="{0D108BD9-81ED-4DB2-BD59-A6C34878D82A}">
                    <a16:rowId xmlns:a16="http://schemas.microsoft.com/office/drawing/2014/main" val="532441430"/>
                  </a:ext>
                </a:extLst>
              </a:tr>
              <a:tr h="876300">
                <a:tc>
                  <a:txBody>
                    <a:bodyPr/>
                    <a:lstStyle/>
                    <a:p>
                      <a:pPr fontAlgn="base"/>
                      <a:r>
                        <a:rPr lang="en-GB" sz="1800" dirty="0">
                          <a:effectLst/>
                        </a:rPr>
                        <a:t>What were the key strengths of your team? ​</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a:t>
                      </a:r>
                      <a:r>
                        <a:rPr lang="en-GB" sz="1800" dirty="0" err="1">
                          <a:effectLst/>
                        </a:rPr>
                        <a:t>languege</a:t>
                      </a:r>
                      <a:r>
                        <a:rPr lang="en-GB" sz="1800" dirty="0">
                          <a:effectLst/>
                        </a:rPr>
                        <a:t>, friendship relation</a:t>
                      </a:r>
                      <a:endParaRPr lang="en-GB" sz="1800" dirty="0">
                        <a:effectLst/>
                        <a:latin typeface="Calibri" panose="020F0502020204030204" pitchFamily="34" charset="0"/>
                      </a:endParaRPr>
                    </a:p>
                  </a:txBody>
                  <a:tcPr/>
                </a:tc>
                <a:extLst>
                  <a:ext uri="{0D108BD9-81ED-4DB2-BD59-A6C34878D82A}">
                    <a16:rowId xmlns:a16="http://schemas.microsoft.com/office/drawing/2014/main" val="3387924478"/>
                  </a:ext>
                </a:extLst>
              </a:tr>
              <a:tr h="876300">
                <a:tc>
                  <a:txBody>
                    <a:bodyPr/>
                    <a:lstStyle/>
                    <a:p>
                      <a:pPr fontAlgn="base"/>
                      <a:r>
                        <a:rPr lang="en-GB" sz="1800" dirty="0">
                          <a:effectLst/>
                        </a:rPr>
                        <a:t>What were the challenges that you overcame as a team?​</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​we live too far</a:t>
                      </a:r>
                      <a:endParaRPr lang="en-GB" sz="1800" dirty="0">
                        <a:effectLst/>
                        <a:latin typeface="Calibri" panose="020F0502020204030204" pitchFamily="34" charset="0"/>
                      </a:endParaRPr>
                    </a:p>
                  </a:txBody>
                  <a:tcPr/>
                </a:tc>
                <a:extLst>
                  <a:ext uri="{0D108BD9-81ED-4DB2-BD59-A6C34878D82A}">
                    <a16:rowId xmlns:a16="http://schemas.microsoft.com/office/drawing/2014/main" val="4294692547"/>
                  </a:ext>
                </a:extLst>
              </a:tr>
              <a:tr h="876300">
                <a:tc>
                  <a:txBody>
                    <a:bodyPr/>
                    <a:lstStyle/>
                    <a:p>
                      <a:pPr fontAlgn="base"/>
                      <a:r>
                        <a:rPr lang="en-GB" sz="1800" dirty="0">
                          <a:effectLst/>
                        </a:rPr>
                        <a:t>What would you do differently if you worked as a team again?​</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​face -to -face </a:t>
                      </a:r>
                      <a:endParaRPr lang="en-GB" sz="1800" dirty="0">
                        <a:effectLst/>
                        <a:latin typeface="Calibri" panose="020F0502020204030204" pitchFamily="34" charset="0"/>
                      </a:endParaRPr>
                    </a:p>
                  </a:txBody>
                  <a:tcPr/>
                </a:tc>
                <a:extLst>
                  <a:ext uri="{0D108BD9-81ED-4DB2-BD59-A6C34878D82A}">
                    <a16:rowId xmlns:a16="http://schemas.microsoft.com/office/drawing/2014/main" val="2329281932"/>
                  </a:ext>
                </a:extLst>
              </a:tr>
              <a:tr h="876300">
                <a:tc>
                  <a:txBody>
                    <a:bodyPr/>
                    <a:lstStyle/>
                    <a:p>
                      <a:pPr fontAlgn="base"/>
                      <a:r>
                        <a:rPr lang="en-GB" sz="1800" dirty="0">
                          <a:effectLst/>
                        </a:rPr>
                        <a:t>How would you rate your team working? Out of 10? ​</a:t>
                      </a:r>
                      <a:endParaRPr lang="en-GB" dirty="0">
                        <a:effectLst/>
                      </a:endParaRPr>
                    </a:p>
                  </a:txBody>
                  <a:tcPr/>
                </a:tc>
                <a:tc>
                  <a:txBody>
                    <a:bodyPr/>
                    <a:lstStyle/>
                    <a:p>
                      <a:pPr fontAlgn="base"/>
                      <a:r>
                        <a:rPr lang="en-GB" sz="1800" dirty="0">
                          <a:effectLst/>
                        </a:rPr>
                        <a:t> ​9,9</a:t>
                      </a:r>
                      <a:endParaRPr lang="en-GB" dirty="0">
                        <a:effectLst/>
                      </a:endParaRPr>
                    </a:p>
                  </a:txBody>
                  <a:tcPr/>
                </a:tc>
                <a:extLst>
                  <a:ext uri="{0D108BD9-81ED-4DB2-BD59-A6C34878D82A}">
                    <a16:rowId xmlns:a16="http://schemas.microsoft.com/office/drawing/2014/main" val="1470391013"/>
                  </a:ext>
                </a:extLst>
              </a:tr>
            </a:tbl>
          </a:graphicData>
        </a:graphic>
      </p:graphicFrame>
    </p:spTree>
    <p:extLst>
      <p:ext uri="{BB962C8B-B14F-4D97-AF65-F5344CB8AC3E}">
        <p14:creationId xmlns:p14="http://schemas.microsoft.com/office/powerpoint/2010/main" val="551132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CB1-CAD9-42F6-948E-F4C8D630971A}"/>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E445AB1D-A626-47D9-B4B8-06D54EB555BE}"/>
              </a:ext>
            </a:extLst>
          </p:cNvPr>
          <p:cNvGraphicFramePr>
            <a:graphicFrameLocks noGrp="1"/>
          </p:cNvGraphicFramePr>
          <p:nvPr>
            <p:extLst>
              <p:ext uri="{D42A27DB-BD31-4B8C-83A1-F6EECF244321}">
                <p14:modId xmlns:p14="http://schemas.microsoft.com/office/powerpoint/2010/main" val="2828384151"/>
              </p:ext>
            </p:extLst>
          </p:nvPr>
        </p:nvGraphicFramePr>
        <p:xfrm>
          <a:off x="0" y="800100"/>
          <a:ext cx="12192000" cy="5257800"/>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3125888960"/>
                    </a:ext>
                  </a:extLst>
                </a:gridCol>
                <a:gridCol w="6096000">
                  <a:extLst>
                    <a:ext uri="{9D8B030D-6E8A-4147-A177-3AD203B41FA5}">
                      <a16:colId xmlns:a16="http://schemas.microsoft.com/office/drawing/2014/main" val="2380985411"/>
                    </a:ext>
                  </a:extLst>
                </a:gridCol>
              </a:tblGrid>
              <a:tr h="876300">
                <a:tc>
                  <a:txBody>
                    <a:bodyPr/>
                    <a:lstStyle/>
                    <a:p>
                      <a:pPr algn="ctr" fontAlgn="base"/>
                      <a:r>
                        <a:rPr lang="en-GB" sz="2400" dirty="0">
                          <a:effectLst/>
                        </a:rPr>
                        <a:t>Teamwork Evaluation ​</a:t>
                      </a:r>
                      <a:endParaRPr lang="en-GB" b="1" dirty="0">
                        <a:solidFill>
                          <a:srgbClr val="FFFFFF"/>
                        </a:solidFill>
                        <a:effectLst/>
                      </a:endParaRPr>
                    </a:p>
                  </a:txBody>
                  <a:tcPr/>
                </a:tc>
                <a:tc>
                  <a:txBody>
                    <a:bodyPr/>
                    <a:lstStyle/>
                    <a:p>
                      <a:pPr algn="ctr" fontAlgn="base"/>
                      <a:r>
                        <a:rPr lang="en-GB" sz="2400" dirty="0">
                          <a:effectLst/>
                        </a:rPr>
                        <a:t>Team responses. ​</a:t>
                      </a:r>
                      <a:endParaRPr lang="en-GB" b="1" dirty="0">
                        <a:solidFill>
                          <a:srgbClr val="FFFFFF"/>
                        </a:solidFill>
                        <a:effectLst/>
                      </a:endParaRPr>
                    </a:p>
                  </a:txBody>
                  <a:tcPr/>
                </a:tc>
                <a:extLst>
                  <a:ext uri="{0D108BD9-81ED-4DB2-BD59-A6C34878D82A}">
                    <a16:rowId xmlns:a16="http://schemas.microsoft.com/office/drawing/2014/main" val="2642187101"/>
                  </a:ext>
                </a:extLst>
              </a:tr>
              <a:tr h="876300">
                <a:tc>
                  <a:txBody>
                    <a:bodyPr/>
                    <a:lstStyle/>
                    <a:p>
                      <a:pPr fontAlgn="base"/>
                      <a:r>
                        <a:rPr lang="en-GB" sz="1800" dirty="0">
                          <a:effectLst/>
                        </a:rPr>
                        <a:t>Who was in your team? ​</a:t>
                      </a:r>
                      <a:endParaRPr lang="en-GB" dirty="0">
                        <a:effectLst/>
                      </a:endParaRPr>
                    </a:p>
                  </a:txBody>
                  <a:tcPr/>
                </a:tc>
                <a:tc>
                  <a:txBody>
                    <a:bodyPr/>
                    <a:lstStyle/>
                    <a:p>
                      <a:pPr fontAlgn="auto"/>
                      <a:r>
                        <a:rPr lang="en-GB" sz="1800" dirty="0">
                          <a:effectLst/>
                        </a:rPr>
                        <a:t>​Rares Andrei  </a:t>
                      </a:r>
                      <a:r>
                        <a:rPr lang="en-GB" sz="1800" dirty="0" err="1">
                          <a:effectLst/>
                        </a:rPr>
                        <a:t>Scobeniuc</a:t>
                      </a:r>
                      <a:endParaRPr lang="en-GB" sz="1800" dirty="0" err="1">
                        <a:effectLst/>
                        <a:latin typeface="Calibri" panose="020F0502020204030204" pitchFamily="34" charset="0"/>
                      </a:endParaRPr>
                    </a:p>
                  </a:txBody>
                  <a:tcPr/>
                </a:tc>
                <a:extLst>
                  <a:ext uri="{0D108BD9-81ED-4DB2-BD59-A6C34878D82A}">
                    <a16:rowId xmlns:a16="http://schemas.microsoft.com/office/drawing/2014/main" val="3971376190"/>
                  </a:ext>
                </a:extLst>
              </a:tr>
              <a:tr h="876300">
                <a:tc>
                  <a:txBody>
                    <a:bodyPr/>
                    <a:lstStyle/>
                    <a:p>
                      <a:pPr fontAlgn="base"/>
                      <a:r>
                        <a:rPr lang="en-GB" sz="1800" dirty="0">
                          <a:effectLst/>
                        </a:rPr>
                        <a:t>What were the key strengths of your team? ​</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​we can communicate  </a:t>
                      </a:r>
                      <a:r>
                        <a:rPr lang="en-GB" sz="1800" dirty="0" err="1">
                          <a:effectLst/>
                        </a:rPr>
                        <a:t>ofden</a:t>
                      </a:r>
                      <a:endParaRPr lang="en-GB" sz="1800" dirty="0" err="1">
                        <a:effectLst/>
                        <a:latin typeface="Calibri" panose="020F0502020204030204" pitchFamily="34" charset="0"/>
                      </a:endParaRPr>
                    </a:p>
                  </a:txBody>
                  <a:tcPr/>
                </a:tc>
                <a:extLst>
                  <a:ext uri="{0D108BD9-81ED-4DB2-BD59-A6C34878D82A}">
                    <a16:rowId xmlns:a16="http://schemas.microsoft.com/office/drawing/2014/main" val="3239001506"/>
                  </a:ext>
                </a:extLst>
              </a:tr>
              <a:tr h="876300">
                <a:tc>
                  <a:txBody>
                    <a:bodyPr/>
                    <a:lstStyle/>
                    <a:p>
                      <a:pPr fontAlgn="base"/>
                      <a:r>
                        <a:rPr lang="en-GB" sz="1800" dirty="0">
                          <a:effectLst/>
                        </a:rPr>
                        <a:t>What were the challenges that you overcame as a team?​</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​we are working full time</a:t>
                      </a:r>
                      <a:endParaRPr lang="en-GB" sz="1800" dirty="0">
                        <a:effectLst/>
                        <a:latin typeface="Calibri" panose="020F0502020204030204" pitchFamily="34" charset="0"/>
                      </a:endParaRPr>
                    </a:p>
                  </a:txBody>
                  <a:tcPr/>
                </a:tc>
                <a:extLst>
                  <a:ext uri="{0D108BD9-81ED-4DB2-BD59-A6C34878D82A}">
                    <a16:rowId xmlns:a16="http://schemas.microsoft.com/office/drawing/2014/main" val="284901608"/>
                  </a:ext>
                </a:extLst>
              </a:tr>
              <a:tr h="876300">
                <a:tc>
                  <a:txBody>
                    <a:bodyPr/>
                    <a:lstStyle/>
                    <a:p>
                      <a:pPr fontAlgn="base"/>
                      <a:r>
                        <a:rPr lang="en-GB" sz="1800" dirty="0">
                          <a:effectLst/>
                        </a:rPr>
                        <a:t>What would you do differently if you worked as a team again?​</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​face-to-face meetings</a:t>
                      </a:r>
                      <a:endParaRPr lang="en-GB" sz="1800" dirty="0">
                        <a:effectLst/>
                        <a:latin typeface="Calibri" panose="020F0502020204030204" pitchFamily="34" charset="0"/>
                      </a:endParaRPr>
                    </a:p>
                  </a:txBody>
                  <a:tcPr/>
                </a:tc>
                <a:extLst>
                  <a:ext uri="{0D108BD9-81ED-4DB2-BD59-A6C34878D82A}">
                    <a16:rowId xmlns:a16="http://schemas.microsoft.com/office/drawing/2014/main" val="2552210605"/>
                  </a:ext>
                </a:extLst>
              </a:tr>
              <a:tr h="876300">
                <a:tc>
                  <a:txBody>
                    <a:bodyPr/>
                    <a:lstStyle/>
                    <a:p>
                      <a:pPr fontAlgn="base"/>
                      <a:r>
                        <a:rPr lang="en-GB" sz="1800" dirty="0">
                          <a:effectLst/>
                        </a:rPr>
                        <a:t>How would you rate your team working? Out of 10? ​</a:t>
                      </a:r>
                      <a:endParaRPr lang="en-GB" dirty="0">
                        <a:effectLst/>
                      </a:endParaRPr>
                    </a:p>
                  </a:txBody>
                  <a:tcPr/>
                </a:tc>
                <a:tc>
                  <a:txBody>
                    <a:bodyPr/>
                    <a:lstStyle/>
                    <a:p>
                      <a:pPr fontAlgn="base"/>
                      <a:r>
                        <a:rPr lang="en-GB" sz="1800" dirty="0">
                          <a:effectLst/>
                        </a:rPr>
                        <a:t> ​9,9</a:t>
                      </a:r>
                      <a:endParaRPr lang="en-GB" dirty="0">
                        <a:effectLst/>
                      </a:endParaRPr>
                    </a:p>
                  </a:txBody>
                  <a:tcPr/>
                </a:tc>
                <a:extLst>
                  <a:ext uri="{0D108BD9-81ED-4DB2-BD59-A6C34878D82A}">
                    <a16:rowId xmlns:a16="http://schemas.microsoft.com/office/drawing/2014/main" val="366513036"/>
                  </a:ext>
                </a:extLst>
              </a:tr>
            </a:tbl>
          </a:graphicData>
        </a:graphic>
      </p:graphicFrame>
    </p:spTree>
    <p:extLst>
      <p:ext uri="{BB962C8B-B14F-4D97-AF65-F5344CB8AC3E}">
        <p14:creationId xmlns:p14="http://schemas.microsoft.com/office/powerpoint/2010/main" val="3904248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9FF1-EECB-42BE-8F68-0C5F969ACCD6}"/>
              </a:ext>
            </a:extLst>
          </p:cNvPr>
          <p:cNvSpPr>
            <a:spLocks noGrp="1"/>
          </p:cNvSpPr>
          <p:nvPr>
            <p:ph type="title"/>
          </p:nvPr>
        </p:nvSpPr>
        <p:spPr/>
        <p:txBody>
          <a:bodyPr/>
          <a:lstStyle/>
          <a:p>
            <a:endParaRPr lang="en-GB"/>
          </a:p>
        </p:txBody>
      </p:sp>
      <p:graphicFrame>
        <p:nvGraphicFramePr>
          <p:cNvPr id="4" name="Table 3">
            <a:extLst>
              <a:ext uri="{FF2B5EF4-FFF2-40B4-BE49-F238E27FC236}">
                <a16:creationId xmlns:a16="http://schemas.microsoft.com/office/drawing/2014/main" id="{B834A328-0CD1-4849-BDBA-3D1C50F873C1}"/>
              </a:ext>
            </a:extLst>
          </p:cNvPr>
          <p:cNvGraphicFramePr>
            <a:graphicFrameLocks noGrp="1"/>
          </p:cNvGraphicFramePr>
          <p:nvPr>
            <p:extLst>
              <p:ext uri="{D42A27DB-BD31-4B8C-83A1-F6EECF244321}">
                <p14:modId xmlns:p14="http://schemas.microsoft.com/office/powerpoint/2010/main" val="1450481894"/>
              </p:ext>
            </p:extLst>
          </p:nvPr>
        </p:nvGraphicFramePr>
        <p:xfrm>
          <a:off x="0" y="345281"/>
          <a:ext cx="12191999" cy="5715942"/>
        </p:xfrm>
        <a:graphic>
          <a:graphicData uri="http://schemas.openxmlformats.org/drawingml/2006/table">
            <a:tbl>
              <a:tblPr firstRow="1" bandRow="1">
                <a:tableStyleId>{5C22544A-7EE6-4342-B048-85BDC9FD1C3A}</a:tableStyleId>
              </a:tblPr>
              <a:tblGrid>
                <a:gridCol w="5997773">
                  <a:extLst>
                    <a:ext uri="{9D8B030D-6E8A-4147-A177-3AD203B41FA5}">
                      <a16:colId xmlns:a16="http://schemas.microsoft.com/office/drawing/2014/main" val="3467346736"/>
                    </a:ext>
                  </a:extLst>
                </a:gridCol>
                <a:gridCol w="6194226">
                  <a:extLst>
                    <a:ext uri="{9D8B030D-6E8A-4147-A177-3AD203B41FA5}">
                      <a16:colId xmlns:a16="http://schemas.microsoft.com/office/drawing/2014/main" val="2722720434"/>
                    </a:ext>
                  </a:extLst>
                </a:gridCol>
              </a:tblGrid>
              <a:tr h="952657">
                <a:tc>
                  <a:txBody>
                    <a:bodyPr/>
                    <a:lstStyle/>
                    <a:p>
                      <a:pPr algn="ctr" fontAlgn="base"/>
                      <a:r>
                        <a:rPr lang="en-GB" sz="2400" dirty="0">
                          <a:effectLst/>
                        </a:rPr>
                        <a:t>Teamwork Evaluation ​</a:t>
                      </a:r>
                      <a:endParaRPr lang="en-GB" b="1" dirty="0">
                        <a:solidFill>
                          <a:srgbClr val="FFFFFF"/>
                        </a:solidFill>
                        <a:effectLst/>
                      </a:endParaRPr>
                    </a:p>
                  </a:txBody>
                  <a:tcPr/>
                </a:tc>
                <a:tc>
                  <a:txBody>
                    <a:bodyPr/>
                    <a:lstStyle/>
                    <a:p>
                      <a:pPr algn="ctr" fontAlgn="base"/>
                      <a:r>
                        <a:rPr lang="en-GB" sz="2400" dirty="0">
                          <a:effectLst/>
                        </a:rPr>
                        <a:t>Team responses. ​</a:t>
                      </a:r>
                      <a:endParaRPr lang="en-GB" b="1" dirty="0">
                        <a:solidFill>
                          <a:srgbClr val="FFFFFF"/>
                        </a:solidFill>
                        <a:effectLst/>
                      </a:endParaRPr>
                    </a:p>
                  </a:txBody>
                  <a:tcPr/>
                </a:tc>
                <a:extLst>
                  <a:ext uri="{0D108BD9-81ED-4DB2-BD59-A6C34878D82A}">
                    <a16:rowId xmlns:a16="http://schemas.microsoft.com/office/drawing/2014/main" val="2411350502"/>
                  </a:ext>
                </a:extLst>
              </a:tr>
              <a:tr h="952657">
                <a:tc>
                  <a:txBody>
                    <a:bodyPr/>
                    <a:lstStyle/>
                    <a:p>
                      <a:pPr fontAlgn="base"/>
                      <a:r>
                        <a:rPr lang="en-GB" sz="1800" dirty="0">
                          <a:effectLst/>
                        </a:rPr>
                        <a:t>Who was in your team? ​</a:t>
                      </a:r>
                      <a:endParaRPr lang="en-GB" dirty="0">
                        <a:effectLst/>
                      </a:endParaRPr>
                    </a:p>
                  </a:txBody>
                  <a:tcPr/>
                </a:tc>
                <a:tc>
                  <a:txBody>
                    <a:bodyPr/>
                    <a:lstStyle/>
                    <a:p>
                      <a:pPr fontAlgn="auto"/>
                      <a:r>
                        <a:rPr lang="en-GB" sz="1800" dirty="0">
                          <a:effectLst/>
                        </a:rPr>
                        <a:t>​Stefania </a:t>
                      </a:r>
                      <a:r>
                        <a:rPr lang="en-GB" sz="1800" dirty="0" err="1">
                          <a:effectLst/>
                        </a:rPr>
                        <a:t>Bulete</a:t>
                      </a:r>
                    </a:p>
                    <a:p>
                      <a:pPr lvl="0">
                        <a:buNone/>
                      </a:pPr>
                      <a:endParaRPr lang="en-GB" sz="1800" dirty="0">
                        <a:effectLst/>
                      </a:endParaRPr>
                    </a:p>
                    <a:p>
                      <a:pPr lvl="0">
                        <a:buNone/>
                      </a:pPr>
                      <a:endParaRPr lang="en-GB" sz="1800" dirty="0">
                        <a:effectLst/>
                      </a:endParaRPr>
                    </a:p>
                  </a:txBody>
                  <a:tcPr/>
                </a:tc>
                <a:extLst>
                  <a:ext uri="{0D108BD9-81ED-4DB2-BD59-A6C34878D82A}">
                    <a16:rowId xmlns:a16="http://schemas.microsoft.com/office/drawing/2014/main" val="4085386836"/>
                  </a:ext>
                </a:extLst>
              </a:tr>
              <a:tr h="952657">
                <a:tc>
                  <a:txBody>
                    <a:bodyPr/>
                    <a:lstStyle/>
                    <a:p>
                      <a:pPr fontAlgn="base"/>
                      <a:r>
                        <a:rPr lang="en-GB" sz="1800" dirty="0">
                          <a:effectLst/>
                        </a:rPr>
                        <a:t>What were the key strengths of your team? ​</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​communication(our  </a:t>
                      </a:r>
                      <a:r>
                        <a:rPr lang="en-GB" sz="1800" dirty="0" err="1">
                          <a:effectLst/>
                        </a:rPr>
                        <a:t>languege</a:t>
                      </a:r>
                      <a:r>
                        <a:rPr lang="en-GB" sz="1800" dirty="0">
                          <a:effectLst/>
                        </a:rPr>
                        <a:t>)</a:t>
                      </a:r>
                    </a:p>
                    <a:p>
                      <a:pPr lvl="0">
                        <a:buNone/>
                      </a:pPr>
                      <a:endParaRPr lang="en-GB" sz="1800" dirty="0">
                        <a:effectLst/>
                      </a:endParaRPr>
                    </a:p>
                    <a:p>
                      <a:pPr lvl="0">
                        <a:buNone/>
                      </a:pPr>
                      <a:endParaRPr lang="en-GB" sz="1800" dirty="0">
                        <a:effectLst/>
                      </a:endParaRPr>
                    </a:p>
                  </a:txBody>
                  <a:tcPr/>
                </a:tc>
                <a:extLst>
                  <a:ext uri="{0D108BD9-81ED-4DB2-BD59-A6C34878D82A}">
                    <a16:rowId xmlns:a16="http://schemas.microsoft.com/office/drawing/2014/main" val="3475489148"/>
                  </a:ext>
                </a:extLst>
              </a:tr>
              <a:tr h="952657">
                <a:tc>
                  <a:txBody>
                    <a:bodyPr/>
                    <a:lstStyle/>
                    <a:p>
                      <a:pPr fontAlgn="base"/>
                      <a:r>
                        <a:rPr lang="en-GB" sz="1800" dirty="0">
                          <a:effectLst/>
                        </a:rPr>
                        <a:t>What were the challenges that you overcame as a team?​</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​not the same schedule, free time ..etc</a:t>
                      </a:r>
                      <a:endParaRPr lang="en-GB" sz="1800" dirty="0">
                        <a:effectLst/>
                        <a:latin typeface="Calibri" panose="020F0502020204030204" pitchFamily="34" charset="0"/>
                      </a:endParaRPr>
                    </a:p>
                  </a:txBody>
                  <a:tcPr/>
                </a:tc>
                <a:extLst>
                  <a:ext uri="{0D108BD9-81ED-4DB2-BD59-A6C34878D82A}">
                    <a16:rowId xmlns:a16="http://schemas.microsoft.com/office/drawing/2014/main" val="247002256"/>
                  </a:ext>
                </a:extLst>
              </a:tr>
              <a:tr h="952657">
                <a:tc>
                  <a:txBody>
                    <a:bodyPr/>
                    <a:lstStyle/>
                    <a:p>
                      <a:pPr fontAlgn="base"/>
                      <a:r>
                        <a:rPr lang="en-GB" sz="1800" dirty="0">
                          <a:effectLst/>
                        </a:rPr>
                        <a:t>What would you do differently if you worked as a team again?​</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​maybe I will try to meet them face to face</a:t>
                      </a:r>
                      <a:endParaRPr lang="en-GB" sz="1800" dirty="0">
                        <a:effectLst/>
                        <a:latin typeface="Calibri" panose="020F0502020204030204" pitchFamily="34" charset="0"/>
                      </a:endParaRPr>
                    </a:p>
                  </a:txBody>
                  <a:tcPr/>
                </a:tc>
                <a:extLst>
                  <a:ext uri="{0D108BD9-81ED-4DB2-BD59-A6C34878D82A}">
                    <a16:rowId xmlns:a16="http://schemas.microsoft.com/office/drawing/2014/main" val="859211011"/>
                  </a:ext>
                </a:extLst>
              </a:tr>
              <a:tr h="952657">
                <a:tc>
                  <a:txBody>
                    <a:bodyPr/>
                    <a:lstStyle/>
                    <a:p>
                      <a:pPr fontAlgn="base"/>
                      <a:r>
                        <a:rPr lang="en-GB" sz="1800" dirty="0">
                          <a:effectLst/>
                        </a:rPr>
                        <a:t>How would you rate your team working? Out of 10? ​</a:t>
                      </a:r>
                      <a:endParaRPr lang="en-GB" dirty="0">
                        <a:effectLst/>
                      </a:endParaRPr>
                    </a:p>
                  </a:txBody>
                  <a:tcPr/>
                </a:tc>
                <a:tc>
                  <a:txBody>
                    <a:bodyPr/>
                    <a:lstStyle/>
                    <a:p>
                      <a:pPr fontAlgn="base"/>
                      <a:r>
                        <a:rPr lang="en-GB" sz="1800" dirty="0">
                          <a:effectLst/>
                        </a:rPr>
                        <a:t> ​9.9</a:t>
                      </a:r>
                      <a:endParaRPr lang="en-GB" dirty="0">
                        <a:effectLst/>
                      </a:endParaRPr>
                    </a:p>
                  </a:txBody>
                  <a:tcPr/>
                </a:tc>
                <a:extLst>
                  <a:ext uri="{0D108BD9-81ED-4DB2-BD59-A6C34878D82A}">
                    <a16:rowId xmlns:a16="http://schemas.microsoft.com/office/drawing/2014/main" val="2295839231"/>
                  </a:ext>
                </a:extLst>
              </a:tr>
            </a:tbl>
          </a:graphicData>
        </a:graphic>
      </p:graphicFrame>
    </p:spTree>
    <p:extLst>
      <p:ext uri="{BB962C8B-B14F-4D97-AF65-F5344CB8AC3E}">
        <p14:creationId xmlns:p14="http://schemas.microsoft.com/office/powerpoint/2010/main" val="2337400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fontScale="92500" lnSpcReduction="2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3761</TotalTime>
  <Words>2626</Words>
  <Application>Microsoft Office PowerPoint</Application>
  <PresentationFormat>Widescreen</PresentationFormat>
  <Paragraphs>111</Paragraphs>
  <Slides>16</Slides>
  <Notes>9</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SavonVTI</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organisation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Corina Cazacu</cp:lastModifiedBy>
  <cp:revision>69</cp:revision>
  <dcterms:created xsi:type="dcterms:W3CDTF">2022-03-07T22:29:17Z</dcterms:created>
  <dcterms:modified xsi:type="dcterms:W3CDTF">2022-03-21T20:00:30Z</dcterms:modified>
</cp:coreProperties>
</file>