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5" r:id="rId6"/>
    <p:sldId id="272" r:id="rId7"/>
    <p:sldId id="258" r:id="rId8"/>
    <p:sldId id="302" r:id="rId9"/>
    <p:sldId id="301" r:id="rId10"/>
    <p:sldId id="261" r:id="rId11"/>
    <p:sldId id="280" r:id="rId12"/>
    <p:sldId id="300" r:id="rId13"/>
    <p:sldId id="299" r:id="rId14"/>
    <p:sldId id="293" r:id="rId15"/>
    <p:sldId id="294" r:id="rId16"/>
    <p:sldId id="292" r:id="rId17"/>
    <p:sldId id="295" r:id="rId18"/>
    <p:sldId id="296" r:id="rId19"/>
    <p:sldId id="297" r:id="rId20"/>
    <p:sldId id="298" r:id="rId21"/>
    <p:sldId id="308" r:id="rId22"/>
    <p:sldId id="263" r:id="rId23"/>
    <p:sldId id="264" r:id="rId24"/>
    <p:sldId id="265" r:id="rId25"/>
    <p:sldId id="266" r:id="rId26"/>
    <p:sldId id="281" r:id="rId27"/>
    <p:sldId id="282" r:id="rId28"/>
    <p:sldId id="283" r:id="rId29"/>
    <p:sldId id="284" r:id="rId30"/>
    <p:sldId id="285" r:id="rId31"/>
    <p:sldId id="306" r:id="rId32"/>
    <p:sldId id="286" r:id="rId33"/>
    <p:sldId id="303" r:id="rId34"/>
    <p:sldId id="304" r:id="rId35"/>
    <p:sldId id="307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72" autoAdjust="0"/>
    <p:restoredTop sz="94660"/>
  </p:normalViewPr>
  <p:slideViewPr>
    <p:cSldViewPr>
      <p:cViewPr varScale="1">
        <p:scale>
          <a:sx n="99" d="100"/>
          <a:sy n="99" d="100"/>
        </p:scale>
        <p:origin x="57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25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95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05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9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8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01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44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32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92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18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3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FC7D9-8DB9-47D9-9A0D-0760351545B2}" type="datetimeFigureOut">
              <a:rPr lang="en-GB" smtClean="0"/>
              <a:t>28/11/2019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493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545" y="188641"/>
            <a:ext cx="7772400" cy="11585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Literature </a:t>
            </a:r>
            <a:r>
              <a:rPr lang="en-GB" dirty="0" smtClean="0"/>
              <a:t>Review, Systematic Review of Meta-Analysis?</a:t>
            </a:r>
            <a:endParaRPr lang="en-GB" dirty="0"/>
          </a:p>
        </p:txBody>
      </p:sp>
      <p:pic>
        <p:nvPicPr>
          <p:cNvPr id="1026" name="Picture 2" descr="http://library.lincoln.ac.nz/Global/Library/ST-Test/purpose-wheel-col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268760"/>
            <a:ext cx="5437624" cy="531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lipartbest.com/cliparts/Rcd/KpR/RcdKpRzMi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484784"/>
            <a:ext cx="357308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xQTEhUSExQWExUXGRkXGBgYGBUaGhwaHRwWFxoYGhYeHSggGRslHBgeIjEhJSotLy4uFx8zODMsNygtLisBCgoKDg0OGhAQGywmICQ1Ny0sNCwsLCwsLC4sLCwsLCwsLCwsLCwsLCwsLCwsLCwsLCwsLC0sLCwsLCwsLCwsLP/AABEIAJgA0gMBIgACEQEDEQH/xAAcAAEAAQUBAQAAAAAAAAAAAAAABgEDBAUHCAL/xABJEAACAQMCAwYCBQkDCQkAAAABAgMABBESIQUGMQcTQVFhcSKRFDJCgaEjM1JicoKSsdGiweEXJFNUc5Oy0vAIFSU0RGOzwvH/xAAaAQEAAwEBAQAAAAAAAAAAAAAAAgMEAQUG/8QALhEAAgIBAQgBAwIHAAAAAAAAAAECEQMSBAUTITFBUWEiFDJxQvEGFYGRweHw/9oADAMBAAIRAxEAPwDuNKUoBSlKAUpSgFKUoBSlU1UBWqZqCc79p1vYu0KKbi4A3RSAqk9BI/h54GTXJ+L9qHEpzkTC3H6MKgfNmyTUXJLqTjjlLoek6rXlq1564jGdS3kp31YfS4O+cEEdD5CujcndsoZhFxBFiJ2E6Z0E/rp1T3yR7UU0zssUonX6VbjmVgGUhgRkEEEEeBB8a+6kVlaUpQClKUApSlAKUpQClKUApSlAKUpQClKUApSlAKUpQFuWQKCSQAASSdgAPEnwFcV5+7UZUuWjsLiOSF4dOoLnRJqcF0bozaQMdRuKvdu3Mzh47CJyFKGScD7QJxGhPlsxI9Vrj7pn/Dwquc6dF+LFqWplXbqWJJJyWJyST1JPUkmt/wAL5OvJwGWLu1O4aVtGfZdz8wKlHZry/bPEt22ZZgxUhsaY2Hko6nBByc9R0rohrHky6XRthByXhHEeM8o3VspkdFeNd2eNtQUfrAgEe4zWiFeiXQMCpAIIwQfEHbFedzEULIwwUZkI8ipII/CpY56lYa0uia9nfaFJw5u6l1S2jEZXJLRdBqTP2MdU+8evofh99HNGssTrJG4BVlOQRXkIN1H31v8AlTnC64e3+bsDGTqeF8lG8yP0Gx4itEJ9mZcuHvE9UUrm/B+2OxkUd93ls/irKXX3EijBHyO3Spjy/wAyW16HNrKJghAYgNgE7jqB5VdZmarqbelKUOClKUApSlAKUpQClKUApSlAKUpQClKUAqhNa3inH7a3YJcXEUBYal7x1TIBwcFiAfYVyjtJ7UFlRrWwbIbaScZGQfsxHY7+LeR28xxuiUYuTpED7QOOLd3886kGPUEjbzVBpBzncE5I96j1T7kTgqfRWu/o63UhcqseV+FFOk6Q22snJweo0gYq1f8ADbO5aOW3t5okyHmbS0cPdruwA6sx6fB+NZZSV8zfjTpJf97Np2RRMIZ3P1GkGnIPVVwxz4jcD3U1OpZlUFmYKAMksQAB5knoPU1GOBcahiV42IjjBBg0o5Voiin4SoOTq1ZHXpWxh4bFcYuJYlLyxd2RliDESXCEZxncZI8ayz5yt8kaIxcVp7m4DAjIOQehB2+dc75/5Xi/LXMchjlCd40Y0kHfTrx1Xpud+lSPjUb2sYlgkIAaNO6f40wzKg0JkMHGdgGxtjFYn0abv5GlKSBl0Fz1KjJCKgACICWO+onUcnpSL0fJPkSjj4r01/o0/D+XrGMJbmFryZlDu4IyoP2mJYBB5AbnHjWk575YS0ZJIS3dSZGljkqwGcA9SpGeu4xUsunSyiaWGFdIZe8VRglcgEjG2oZ2ztUR57vbuR4/pEBt4xkxLkNkn7TMpI14OMeFWY8mqS5/3fP+iIZ8KxfHv66URgV2/wD7PdqRa3Mu+HmCj10IuSPPdsfca5ny3ybNfRM1tJC8qZ1wMzI4H2WUnIcN57YOxrv/AGd8BNlYQ27DEgBaTx+NiWbfx3OPYCtmOLXMwZ8ilyRJKUpVpmFKUoBSlKAUpSgFKUoBSlKAUpSgFKUoCEdrHKjX9p+SGZ4SZIx+lsQ0f7w6eoFedZLaQIJDG6oWKaiMDUMkqAcZIA3wNvHFewDXGO3LlqdnS9jBkhRNDqo/NfEWL6R1Vs7nfBA8KhONotxZKddiH8j3t73VxDbIrxhWbLEgpIyEAJ+kTp6Y6+NTPguhraExYKBFG2diBgg+RBByPSuZcA4/PaFzCVAcfEGXUCR9VhuNxn/9q5wjmW4gkaQOHEjF3RgNLE+IxjQfb02NYJ45zck6rt592ens+XhSurOk2XB0RyyBlzn4QzaN+uI86R8qzrXhksYCwTaU6BHQSBfRGyGC+hJxUe5e56hmkEcqdwzEBWLBkLHwJwNOfXb2qVcejkNtMIsiTu30aeurHh6nG1VVOLqRflyY8i+KLUfBcusk0sk7qdSg6VRW/SWNQBkeZJq7Nb1gckd/9HYXHeZEjCPvRh+70pjOd/ratzvUR7ROZZRObaGQoiKO8KbMXOSV1dQAMdPOu8NzlTZGOXg9C/z7xlI4zbIytK5GoA5CKCG+LHicdKjvMPN813EsTpHGqkMSmo6iOnX6o9N/eo/67knck5yfc+NS7kHkSbiLh947ZWAkl6atxqSPzbH2ugz4mr47PBtcua6GbNmbblNkm7CeX5Hne+OViQNEvhrY41e4Ube5PlXcQKxOF8Pjt4khhUJGg0qo6Af18c+tZlbkqVHmylqdilKV0iKUpQClKUApSlAKUpQClKoTQFaVamuFX6zBfcgV9lqA+qV8hqqDQFa+XTOx3BqpNNVAcw5r7HbeYtJaN9Fc/YxmIn0XqmfTb0rlfGeROIWpPeWrMoye8iIkTA8SQcr+8BXozmDmOC0TXM+Cfqou7ufJV8ffoPEiuNcy8yz3rkyMUiGQkKk6QPN/9I3vsMbDxNGWUI9Q9peJdTmhbIz4ex3/AK12rgEF1DDEpIuE0KcOdEibbrqxhx74Pqag0kYI0kZB8K3XDeaLiL4XAnTw1HTIPTUAQ4/aGfU1klNSVIng3hCUvnyJdcvcuNKIsOdi7OHZR5ogUhm/aOPfoeW808vyLdXHcxO0aaWd2IwNSg5eRyBljnx3P3VN5Od9vht3zj7TxAf2ST+FRi/uHnmM8hAJCqEXOgBSSCc/Xb4j8RHjTHLTdlu07ZiUbjK2fPKfBOG6le+u2IyMxRw3QT0Dz939XzxgevjXoLg1zbvEv0V43iAwvdlSoxtgadq89F6+rW4aJ+8hkeGQ/ajOM+WodG9iDV0dpXRo876xyfyR6ToTXGOG9pd8gAcQ3GPEqY2P7RXK59lHtWXJ2p3ZG1tAh8zJI39nSv8AOr1nh5LFmg+51zNM1D+zTjNzd28s1yUJ750QImlQqhRtudXxahn0NffM3HrhLmO2txGuYzK7yKz7Z0BVQMu5O+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+jU4wbTZxs1/EVhv7qWWQJcQxYihBw8Y+FHkkA3BZiwGrqAm2KjMli8VtHJBPPEzzCCRhLI2qKSbuyMMxCkDBDLg9fOt7O4sJZ4+5YRu/e2ywwsUbKopiUIMIQ675x+cz4VppL1V4daZOptcDMoBLZRxLKdA3yoViRjwrBJzU3+TfBY3BX4MyXhAW6jgMtwYGjkeJO/n/JyKY9bBtWo5VlIDEgEHzNSXhHOdz3fdfQri7licxPJGI1jbG4bUzDDFSpI82NRe649C15E6FpY4oZCzwo8o1SmPQp0A4OIyd/MVNuz+xlSCWWZTG9xM04jJBKIVREBx0bSgJHhmp4XP9RVnUK+JquaONcUnh7u14fc28upSJO+tRgAgkHLkEEbb7VpbiHmIxMzS6QFJKq1mHI6kBkj2O22CPeuqN1qjjO3z/CrnzMzR51guTKBKSzM4DEsxZt992OSfGrlYPBPzEY9MfLNZcsgUFj0Aya8yd6meXP7mfVUdwBknHvivmeUIrOeigk/0/wCvOtVFBqHeznUSMgH6qD0HTPrXElVs9Ddm68u35HGDSS6t9jOXiUR27xPmP51lA1rIriN/hH3ArgH2yN/ur5eLuvjj6DdkzsR44/RPjt5U+N1TX5PY2j+F5LC82z5FOutf4NoQPv8A7vGmgVjSyjVEw6MSv8QyPxA+dZdGqqz5VqjZ8t8sz3veGJ4olR+7y+piW0o5OkYGMOPGpLb9lEp/OX3+7hUf8Ravrsrkwtwv/vA/OKLH8jU9teOWzu8SzxNJGMsgdSyjGTkZ2Ar0o4YqEXR6GKENK5EY4d2biNO7/wC8L4oCSFWRUALEsxwo8STWu49ylDYNBeRSXDv30cDmSVpMxykoQcjbDEH3Fbm25/SSSMxwSPayTC2S51RhTITp2iJ16dW2cetZfNPEbGWC7guZCqQ933xCvmNm0yRMhC/E31SNOfI+IqTVqjRF6WmR7if/AJm0UHfVKSPHR3Tg/dqKfhWsg5gt4heEyKQJ3CoCCzsUj+FE6sS+Rjz9M1uG5Xs0nt0uDc3slzrWOVpSoVUQzacRumzBT4HJAzWwg41ZxWCXqWgUK3cxxKkfeaxK0AjU+HxA+PTNZ1s/lml7VztI3fJ1m0NjawuNLpDGrjbZgoBHzrB5xkjubG9jjcO8Kk4U5KTRYmQEeepRWr4xzxLHBOfoxguoFWYwTMrB4SyqWjkjJDEZwfI1h8C43DLxBZY8rHfxmKaNgQyXUSg6WXwYw5Geh0DfetJlOg8CvhPbwzruJI0cH9pQ399Z9RTs2ciz+jt9a1lltuufhjdu73/2ZX/rYSupHBSlKAh/ayf/AAm7/Y/+wrW8U46tpC9yyPIqYJEYBOCeu5Ax61u+0uAvwu8UDUe5Yge2/wDdUI5kcvwqY7Za3DHy+qrGtODnGSIS6oksPGuIOMxcPC5wQZrmMeuSqaj0rU84X/0H6NcRWkH06Z8zBFVmaNELz6ZCATsANW3UVk8r2d26wyy3x0hYyIYY41jK6R8LswZ3yMZORWBxeynuuNCP6SYo4LcurQqA6iVguli+oam0/WUA4xWdxdk0zf8AGeZ4bayW6tow5uNAgRVVO8kk+oDjH3+1WIrLiFuqTNNLeyHaS3X6NFEuc/VYrq0qcDOrNQ6dGslNsdUq8Ouor1AQCxtHVlYr4EoxY/Lp4dVsOKwzIHhkSRWAIKsDke3n6VGmCF8S5h4qs9tAYLSA3LOqFpJJdGhNZ16QPDpg1KOD291FHKbqdLhzlk0xCIKAv1RuSwyM5O9ajnqfRJw6XONF7GpPksqyRHPlu43qRcTkPcy6cau7fGfPS2PxpTOnnfgv5iP9kVcvoGkjkCEAIqlyf1mCJGP13P4A10Llfs7t7rh9nOssluzQpr7vQVZsbkqykBs9SOtW+0awhsre0sLcaQ0jTyZALPoGNbudy2tl/hx0GKy8HTJzZkeHTJzZAOLj8jL+yx+W9YVyAUiBzpLRg+oyNj71tnQEEEZByCPQ7GtTf2sKaRh9RIKqjHOx66ScYrNBJ0bN17w4GPLhUW3kVKvJmcVC90+fBSR7j6uPI5qzLNpi1t+juPXyxWHc3JZgZSAAcrEvxEnqC3t5VlQ27SsHkGlFOVQ9SfAt/SuON1fRc/2PY3bn/lOzZZZX85dI9Wvb8FyHh7NFBED8eVCesmCY19NT6Vz4Z32rNhkDKGHQgEffWRYMRcWp8RdW3/zRj+8/OuuXPZlYPIZNMy6iWKLNIqZJyfhB2HoKvjjeWN2fLxx8WNnOOAXZS04loYo4j1BhsQe7dcg+B2qRcyWENtw+Oa3QRvZFJoyoGcZRZQx+1rUnOetfHF+XoIb24s4Y+6hnskyFz9YvPGzZOctjTuc+FYdzbXc0KWcsaBMoJpg4KtGjK2EjxqDNpAwRgZPWvWxYrxpGiPw5Gby1w4PxW5J2t7eUXMUWMDvZ4owHwNsKAcerVXm4knjf6P0S3PTYsFOfwxWfY2ZS7kuAwCyRxoUA8ULYbOcH4SB+7Vy64dG7XRZnxdRrFIuRjAVkDL+tg9fQVJ7NLsT1ojdvLJZ8S4ZZuTJBrMlvIxyVSSF4mgyeoV2yN+jAeQq8kvdWbk5K2fFTJIuxxGZFfVt4L3ur51ueLcMWYW3xaWtpI5I2xk/BjIJ9QKzYoEXvSsYHfNql2yHbAUlh03Arn0shxEaDtLmWeZUgIldbS9aTT8X5NoCEBxncy6SvqlXObOWZJjacRsQe/UwvLGDp70ALhsEga1G2euNvAVteG2tva6u4ijg1YLaQFJx0z6f4193HMsEYJeeJR6umN/vp9M13GszOV37vil9DsBMkN2q56FgYpNv2o8/vCprXL+Eccgl4xavBNHL3kM8L6XB+rpmXYeOzfcxrqFZ5KnRJMUpSuHTS85j/ADC7/wBhL/wNUBtSs1kiF1XvLdU3I21R6ckZ++uqXEIdGRhlWBUjzBGCPlUU/wAmfC/9Tj+cn/NVuLLw75dSMo2aThV6kEUcTTRkoiqTqUZwAM4zt0r6sbm2imnuFmUvP3evVIpGEDBVXf4R8R2qQL2e8MH/AKG3/gBqp7PuGf6jb/wCpvOn+k5o9mjm4nZiYXLSRCVUMervF+oTnSRnBGfOtUJ+ELKJx9ESRW1alZU3ByCdJAJz5ippDyJw1TkWNt98SN+BBFZdvypYodSWVqh6ZWCEH5hajxY+Dun2Qi959sMfHcQuAQcbPgjGCFwdwfH0qz/lKsD1uVPusv8Ay1023sIkzojRM9dKKM++BV7ux5D5VzjehpIP2M3evhMIyDoMkf3K7Y/s4rm/M/F/pd5LcDdM93Fvkd2hIBHhhm1NkdQRXSO1TjncWv0aM6ZbnKDGxWPbvHB8NiF92FckVQAABgDYDyxXn7VkpaTPtM6WkM2BmtVw8agZj9aQk+y9FHp/jW2I6g752xWsFrCWxHIYz+qxx/CdjWRK00bdybbi2PM8uSDl+O3s++BxAR5wNeWDHxJBI69cf1rYVjcPtDGrAtryxbPTqB4dPCsmk3crPKzyjLJKUej8l6wXNxagdTdW2P8AfR16Orz9yrbiS/s0Ofzyvscfm1eUfigr0CK27N9hq2b7CBc62dz9Ot54bZrhBBLG2lkXBLxMMlv2TWudeJNnu+HAY/0txGP5CunClbY5ZxVJlzimc1XgHGHIybGAfaOqaRh6hdKgn94VeXkjiLY7ziKIPERWy5I/adjg/dXRKAU4033GlEC/ybsxBk4letjqFdIwf4FB/GrjdltowxJLdyb5+K5lP99TqlRcm+52iHRdmPDRjVAZMDGXklbPv8W9Z1ryJw2MYWxtvdokc/NgTUjpUTpr7HgdtC5kht4YnOxZIo1Y+7KATWwpSgFKUoBSlKAUpSgFKUoBSlKAjXO/LAvrfQDolQ64X/RfHRvND0I/pXEJY3jkeGVDHLGcOh8PIg/aU+DDrXpMio9zZyhb3yr3uUkTISVMB1z4dMMv6pyKpy4lNeyrLiU17OC3+e7bG/TOOunPxfhmsOSWLRj4SMYxt+AG+alXMHK91ZZaZe8iG/fxg6MDxdN2jPzG3WtHDGh+NQhz9oBf5isE8bj91mzdm9pbuhPG8alq8lbbOhdXXAzVyq1RjgEnAA3JO23ic1Dqzw27lfklPZdad5xENgEQRM+/UM57tSPuDj767UKgfZDwVorZ7mQYa4YMoPURKNMefIndvZh41PcV6mKOmCR6OKOmKRWlKVYWClKUApVCaaqArSvnVVc0BWlfOqq6qArSqZpQFaUpQClKUApSlAKUpQCqEUpQFNNRzinIdhOSz26Kx6tHmNvPqmKUoc6mpPZXZZ2a4A8u+c/zzWVw3s1sImDmNpiNx3rs656g6CdOfupSuaUNCJgq42GwqtKV06KUpQClKUBQ1Gp+CXEinNxoYjG2phudydxnI+RAxSlALPglyq6GuTgE4I1ZI0nTnJOMMc+tX24PO2zXB0+moE+XQ7YG23XGTSlABwmfSFNw2zBid84BkyoOdgVZR+561f4Nw2WIgPMZAF3zqyWOCTuemcn97HQClKA2/wB9KUo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32" name="Picture 8" descr="http://www.saintjohnvianney.org/wp-content/uploads/2013/09/language-arts-clip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082" y="4509120"/>
            <a:ext cx="25050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Reviewing and Summarising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8"/>
          </a:xfrm>
        </p:spPr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Descriptive literature review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0070C0"/>
                </a:solidFill>
              </a:rPr>
              <a:t>Systematic Review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Meta Analysis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Image result for systematic re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12976"/>
            <a:ext cx="5796136" cy="341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18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Descriptive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7859216" cy="44973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dirty="0">
                <a:solidFill>
                  <a:srgbClr val="FF0000"/>
                </a:solidFill>
              </a:rPr>
              <a:t>S</a:t>
            </a:r>
            <a:r>
              <a:rPr lang="en-GB" sz="3000" dirty="0" smtClean="0">
                <a:solidFill>
                  <a:srgbClr val="FF0000"/>
                </a:solidFill>
              </a:rPr>
              <a:t>hows </a:t>
            </a:r>
            <a:r>
              <a:rPr lang="en-GB" sz="3000" dirty="0">
                <a:solidFill>
                  <a:srgbClr val="FF0000"/>
                </a:solidFill>
              </a:rPr>
              <a:t>your readers that you have an in-depth grasp of your subject; and that you understand where your own research fits into and adds to an existing body of agreed knowledge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reports on and surveys current </a:t>
            </a:r>
            <a:r>
              <a:rPr lang="en-GB" dirty="0" smtClean="0"/>
              <a:t>evidence.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provides a theoretic overview of the </a:t>
            </a:r>
            <a:r>
              <a:rPr lang="en-GB" dirty="0" smtClean="0"/>
              <a:t>topic.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critically analyses current </a:t>
            </a:r>
            <a:r>
              <a:rPr lang="en-GB" dirty="0" smtClean="0"/>
              <a:t>information.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Presents current literature in an organised </a:t>
            </a:r>
            <a:r>
              <a:rPr lang="en-GB" dirty="0" smtClean="0"/>
              <a:t>manner.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56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Purpose of a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760640"/>
          </a:xfrm>
        </p:spPr>
        <p:txBody>
          <a:bodyPr>
            <a:normAutofit fontScale="250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Identifies gaps in current knowledge</a:t>
            </a:r>
            <a:r>
              <a:rPr lang="en-GB" sz="8800" dirty="0" smtClean="0"/>
              <a:t>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Avoids reinventing the wheel – i.e. it saves you wasting time researching something that’s already been done</a:t>
            </a:r>
            <a:r>
              <a:rPr lang="en-GB" sz="8800" dirty="0" smtClean="0">
                <a:solidFill>
                  <a:srgbClr val="0070C0"/>
                </a:solidFill>
              </a:rPr>
              <a:t>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Allows you to show that you are building on a foundation of existing knowledge and ideas – i.e. carrying on from where others have already reached</a:t>
            </a:r>
            <a:r>
              <a:rPr lang="en-GB" sz="8800" dirty="0" smtClean="0"/>
              <a:t>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Identifies other people working in the same field. Knowing who’s already working in your area and getting in touch with them can be an invaluable source of knowledge and support</a:t>
            </a:r>
            <a:r>
              <a:rPr lang="en-GB" sz="8800" dirty="0" smtClean="0">
                <a:solidFill>
                  <a:srgbClr val="0070C0"/>
                </a:solidFill>
              </a:rPr>
              <a:t>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Demonstrates the depth of your knowledge about your research</a:t>
            </a:r>
            <a:r>
              <a:rPr lang="en-GB" sz="8800" dirty="0" smtClean="0"/>
              <a:t>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Identifies the important works in your area and shows that you’ve read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4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r>
              <a:rPr lang="en-GB" dirty="0"/>
              <a:t>Purpose of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62500" lnSpcReduction="20000"/>
          </a:bodyPr>
          <a:lstStyle/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Provides an intellectual context for your own work, and enables you to position your project in relation to others in the field</a:t>
            </a:r>
            <a:r>
              <a:rPr lang="en-GB" dirty="0" smtClean="0"/>
              <a:t>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Identifies opposing views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Puts your own work in perspective – are you doing something completely new, revisiting an old controversy in the light of new evidence, </a:t>
            </a:r>
            <a:r>
              <a:rPr lang="en-GB" dirty="0" err="1"/>
              <a:t>etc</a:t>
            </a:r>
            <a:r>
              <a:rPr lang="en-GB" dirty="0" smtClean="0"/>
              <a:t>?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Demonstrates your research skills – i.e. you not only know about work in your area, you also know how to access it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Identifies information and ideas that may be relevant to your project</a:t>
            </a:r>
            <a:r>
              <a:rPr lang="en-GB" dirty="0" smtClean="0"/>
              <a:t>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Identifies methods that may be relevant to your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614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Use a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To provide background information supporting qualitative or quantitative </a:t>
            </a:r>
            <a:r>
              <a:rPr lang="en-GB" dirty="0" smtClean="0">
                <a:solidFill>
                  <a:srgbClr val="FF0000"/>
                </a:solidFill>
              </a:rPr>
              <a:t>primary </a:t>
            </a:r>
            <a:r>
              <a:rPr lang="en-GB" dirty="0" smtClean="0">
                <a:solidFill>
                  <a:srgbClr val="FF0000"/>
                </a:solidFill>
              </a:rPr>
              <a:t>research </a:t>
            </a:r>
            <a:r>
              <a:rPr lang="en-GB" dirty="0" smtClean="0">
                <a:solidFill>
                  <a:srgbClr val="00B050"/>
                </a:solidFill>
              </a:rPr>
              <a:t>i.e. </a:t>
            </a:r>
            <a:r>
              <a:rPr lang="en-GB" dirty="0" smtClean="0">
                <a:solidFill>
                  <a:srgbClr val="00B050"/>
                </a:solidFill>
              </a:rPr>
              <a:t>dissertation.</a:t>
            </a:r>
            <a:endParaRPr lang="en-GB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Is specific to the topic area and research question but </a:t>
            </a:r>
            <a:r>
              <a:rPr lang="en-GB" dirty="0" smtClean="0">
                <a:solidFill>
                  <a:srgbClr val="7030A0"/>
                </a:solidFill>
              </a:rPr>
              <a:t>a </a:t>
            </a:r>
            <a:r>
              <a:rPr lang="en-GB" dirty="0" smtClean="0">
                <a:solidFill>
                  <a:srgbClr val="7030A0"/>
                </a:solidFill>
              </a:rPr>
              <a:t>position statement in its own right is not needed.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Identifies </a:t>
            </a:r>
            <a:r>
              <a:rPr lang="en-GB" dirty="0" smtClean="0"/>
              <a:t>findings or outcomes that can be compared to data collection you have carried out.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47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Focuses </a:t>
            </a:r>
            <a:r>
              <a:rPr lang="en-GB" dirty="0"/>
              <a:t>on a </a:t>
            </a:r>
            <a:r>
              <a:rPr lang="en-GB" dirty="0" smtClean="0"/>
              <a:t>well </a:t>
            </a:r>
            <a:r>
              <a:rPr lang="en-GB" dirty="0" smtClean="0"/>
              <a:t>defined research </a:t>
            </a:r>
            <a:r>
              <a:rPr lang="en-GB" dirty="0"/>
              <a:t>question </a:t>
            </a:r>
            <a:r>
              <a:rPr lang="en-GB" dirty="0" smtClean="0"/>
              <a:t>and tries </a:t>
            </a:r>
            <a:r>
              <a:rPr lang="en-GB" dirty="0"/>
              <a:t>to identify, appraise, select and </a:t>
            </a:r>
            <a:r>
              <a:rPr lang="en-GB" dirty="0" smtClean="0"/>
              <a:t>synthesise </a:t>
            </a:r>
            <a:r>
              <a:rPr lang="en-GB" u="sng" dirty="0">
                <a:solidFill>
                  <a:srgbClr val="7030A0"/>
                </a:solidFill>
              </a:rPr>
              <a:t>all high quality research evidence </a:t>
            </a:r>
            <a:r>
              <a:rPr lang="en-GB" dirty="0"/>
              <a:t>relevant </a:t>
            </a:r>
            <a:r>
              <a:rPr lang="en-GB" dirty="0" smtClean="0"/>
              <a:t>to answer </a:t>
            </a:r>
            <a:r>
              <a:rPr lang="en-GB" dirty="0"/>
              <a:t>that </a:t>
            </a:r>
            <a:r>
              <a:rPr lang="en-GB" dirty="0" smtClean="0"/>
              <a:t>question.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u="sng" dirty="0">
                <a:solidFill>
                  <a:srgbClr val="FF0000"/>
                </a:solidFill>
              </a:rPr>
              <a:t>A systematic review </a:t>
            </a:r>
            <a:r>
              <a:rPr lang="en-GB" u="sng" dirty="0" smtClean="0">
                <a:solidFill>
                  <a:srgbClr val="FF0000"/>
                </a:solidFill>
              </a:rPr>
              <a:t>must be an exhaustive </a:t>
            </a:r>
            <a:r>
              <a:rPr lang="en-GB" u="sng" dirty="0">
                <a:solidFill>
                  <a:srgbClr val="FF0000"/>
                </a:solidFill>
              </a:rPr>
              <a:t>summary of </a:t>
            </a:r>
            <a:r>
              <a:rPr lang="en-GB" u="sng" dirty="0" smtClean="0">
                <a:solidFill>
                  <a:srgbClr val="FF0000"/>
                </a:solidFill>
              </a:rPr>
              <a:t>all current </a:t>
            </a:r>
            <a:r>
              <a:rPr lang="en-GB" u="sng" dirty="0">
                <a:solidFill>
                  <a:srgbClr val="FF0000"/>
                </a:solidFill>
              </a:rPr>
              <a:t>literature relevant to </a:t>
            </a:r>
            <a:r>
              <a:rPr lang="en-GB" u="sng" dirty="0" smtClean="0">
                <a:solidFill>
                  <a:srgbClr val="FF0000"/>
                </a:solidFill>
              </a:rPr>
              <a:t>the</a:t>
            </a:r>
            <a:r>
              <a:rPr lang="en-GB" u="sng" dirty="0">
                <a:solidFill>
                  <a:srgbClr val="FF0000"/>
                </a:solidFill>
              </a:rPr>
              <a:t> research </a:t>
            </a:r>
            <a:r>
              <a:rPr lang="en-GB" u="sng" dirty="0" smtClean="0">
                <a:solidFill>
                  <a:srgbClr val="FF0000"/>
                </a:solidFill>
              </a:rPr>
              <a:t>question to answer a </a:t>
            </a:r>
            <a:r>
              <a:rPr lang="en-GB" u="sng" dirty="0" smtClean="0">
                <a:solidFill>
                  <a:srgbClr val="FF0000"/>
                </a:solidFill>
              </a:rPr>
              <a:t>spec </a:t>
            </a:r>
            <a:r>
              <a:rPr lang="en-GB" u="sng" dirty="0" err="1" smtClean="0">
                <a:solidFill>
                  <a:srgbClr val="FF0000"/>
                </a:solidFill>
              </a:rPr>
              <a:t>ific</a:t>
            </a:r>
            <a:r>
              <a:rPr lang="en-GB" u="sng" dirty="0" smtClean="0">
                <a:solidFill>
                  <a:srgbClr val="FF0000"/>
                </a:solidFill>
              </a:rPr>
              <a:t> </a:t>
            </a:r>
            <a:r>
              <a:rPr lang="en-GB" u="sng" dirty="0" smtClean="0">
                <a:solidFill>
                  <a:srgbClr val="FF0000"/>
                </a:solidFill>
              </a:rPr>
              <a:t>question.</a:t>
            </a:r>
            <a:endParaRPr lang="en-GB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84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review Titles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dirty="0" smtClean="0"/>
              <a:t>Systematic </a:t>
            </a:r>
            <a:r>
              <a:rPr lang="en-GB" sz="3100" dirty="0"/>
              <a:t>review of the health benefits of physical activity and fitness in school-aged children and </a:t>
            </a:r>
            <a:r>
              <a:rPr lang="en-GB" sz="3100" dirty="0" smtClean="0"/>
              <a:t>youth.</a:t>
            </a:r>
          </a:p>
          <a:p>
            <a:endParaRPr lang="en-GB" sz="3100" dirty="0"/>
          </a:p>
          <a:p>
            <a:r>
              <a:rPr lang="en-GB" sz="3100" dirty="0"/>
              <a:t>Criterion-related validity of field-based fitness tests in youth: a systematic </a:t>
            </a:r>
            <a:r>
              <a:rPr lang="en-GB" sz="3100" dirty="0" smtClean="0"/>
              <a:t>review.</a:t>
            </a:r>
          </a:p>
          <a:p>
            <a:endParaRPr lang="en-GB" sz="3100" dirty="0" smtClean="0"/>
          </a:p>
          <a:p>
            <a:r>
              <a:rPr lang="en-GB" sz="3100" dirty="0"/>
              <a:t>Consumer understanding and use of nutrition labelling: a systematic </a:t>
            </a:r>
            <a:r>
              <a:rPr lang="en-GB" sz="3100" dirty="0" smtClean="0"/>
              <a:t>review.</a:t>
            </a:r>
          </a:p>
          <a:p>
            <a:endParaRPr lang="en-GB" sz="3100" dirty="0"/>
          </a:p>
          <a:p>
            <a:r>
              <a:rPr lang="en-GB" sz="3100" dirty="0"/>
              <a:t>Nutritional quality of organic foods: a systematic </a:t>
            </a:r>
            <a:r>
              <a:rPr lang="en-GB" sz="3100" dirty="0" smtClean="0"/>
              <a:t>review.</a:t>
            </a:r>
          </a:p>
          <a:p>
            <a:endParaRPr lang="en-GB" sz="3100" dirty="0"/>
          </a:p>
          <a:p>
            <a:r>
              <a:rPr lang="en-GB" sz="3100" dirty="0"/>
              <a:t>Systematic review of progressive resistance strength training in older </a:t>
            </a:r>
            <a:r>
              <a:rPr lang="en-GB" sz="3100" dirty="0" smtClean="0"/>
              <a:t>adults.</a:t>
            </a:r>
            <a:endParaRPr lang="en-GB" sz="31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768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facets of the Systematic Reviews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There is </a:t>
            </a:r>
            <a:r>
              <a:rPr lang="en-GB" dirty="0" smtClean="0"/>
              <a:t>need </a:t>
            </a:r>
            <a:r>
              <a:rPr lang="en-GB" dirty="0" smtClean="0"/>
              <a:t>for </a:t>
            </a:r>
            <a:r>
              <a:rPr lang="en-GB" dirty="0" smtClean="0"/>
              <a:t>a summative ana</a:t>
            </a:r>
            <a:r>
              <a:rPr lang="en-GB" dirty="0" smtClean="0"/>
              <a:t>lysis around a specific question.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right question.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Team work.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Literature searches – breadth v </a:t>
            </a:r>
            <a:r>
              <a:rPr lang="en-GB" dirty="0" smtClean="0"/>
              <a:t>depth.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Best available </a:t>
            </a:r>
            <a:r>
              <a:rPr lang="en-GB" dirty="0" smtClean="0"/>
              <a:t>evidence.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Currentness of </a:t>
            </a:r>
            <a:r>
              <a:rPr lang="en-GB" dirty="0" smtClean="0"/>
              <a:t>information.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Developing an effective </a:t>
            </a:r>
            <a:r>
              <a:rPr lang="en-GB" dirty="0" smtClean="0"/>
              <a:t>hierarchy.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Clarity of </a:t>
            </a:r>
            <a:r>
              <a:rPr lang="en-GB" dirty="0" smtClean="0"/>
              <a:t>outcomes.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03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Hierarchical Levels of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The quality of the research being used is therefore critical.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For </a:t>
            </a:r>
            <a:r>
              <a:rPr lang="en-GB" dirty="0" smtClean="0"/>
              <a:t>example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from other systematic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 well designed randomised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from a </a:t>
            </a:r>
            <a:r>
              <a:rPr lang="en-GB" dirty="0" err="1" smtClean="0"/>
              <a:t>pseudorandomised</a:t>
            </a:r>
            <a:r>
              <a:rPr lang="en-GB" dirty="0" smtClean="0"/>
              <a:t> trails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from comparative studies; non randomised, concurrent controls case-studies etc.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from historical comparative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from case series and cohort studies i.e. post-test or pre-test/post-test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18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Evidence Heirarchy</a:t>
            </a:r>
          </a:p>
        </p:txBody>
      </p:sp>
      <p:pic>
        <p:nvPicPr>
          <p:cNvPr id="5123" name="Picture 2" descr="Image result for hierarchy of evide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44824"/>
            <a:ext cx="6679406" cy="445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1456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 identification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Identify how many ‘articles’ are recovered from each source.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Include these within the hierarchical classification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4067944" y="2636912"/>
            <a:ext cx="64807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58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factor</a:t>
            </a:r>
            <a:r>
              <a:rPr lang="en-GB" dirty="0"/>
              <a:t> (IF)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107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measure of the frequency with which the average article in a journal has been cited in a particular year. It is used to measure the importance or rank of a journal by calculating the times it's articles are cited.</a:t>
            </a:r>
          </a:p>
        </p:txBody>
      </p:sp>
      <p:sp>
        <p:nvSpPr>
          <p:cNvPr id="4" name="AutoShape 2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81128"/>
            <a:ext cx="773719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839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Inclusion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order to be included in the current systematic review, studies needed to </a:t>
            </a:r>
            <a:r>
              <a:rPr lang="en-GB" dirty="0">
                <a:solidFill>
                  <a:srgbClr val="0070C0"/>
                </a:solidFill>
              </a:rPr>
              <a:t>(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) measure one or more features of built or biophysical environments</a:t>
            </a:r>
            <a:r>
              <a:rPr lang="en-GB" dirty="0"/>
              <a:t>; </a:t>
            </a:r>
            <a:r>
              <a:rPr lang="en-GB" dirty="0">
                <a:solidFill>
                  <a:srgbClr val="00B050"/>
                </a:solidFill>
              </a:rPr>
              <a:t>(ii) measure BMI, overweight or obesity;</a:t>
            </a: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(iii) be quantitative and analytic in approach</a:t>
            </a:r>
            <a:r>
              <a:rPr lang="en-GB" dirty="0"/>
              <a:t>;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(iv) report separate results for youth (aged 0–18 years); </a:t>
            </a:r>
            <a:r>
              <a:rPr lang="en-GB" dirty="0">
                <a:solidFill>
                  <a:srgbClr val="FF0000"/>
                </a:solidFill>
              </a:rPr>
              <a:t>(v) be written in English</a:t>
            </a:r>
            <a:r>
              <a:rPr lang="en-GB" dirty="0"/>
              <a:t>; and (vi) be published in a </a:t>
            </a:r>
            <a:r>
              <a:rPr lang="en-GB" dirty="0" smtClean="0"/>
              <a:t>peer-reviewed </a:t>
            </a:r>
            <a:r>
              <a:rPr lang="en-GB" dirty="0"/>
              <a:t>journal </a:t>
            </a:r>
            <a:r>
              <a:rPr lang="en-GB" dirty="0" smtClean="0"/>
              <a:t>after </a:t>
            </a:r>
            <a:r>
              <a:rPr lang="en-GB" dirty="0"/>
              <a:t>31 May 2008.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20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Exclusion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Studies were excluded if they only examined features of the home and/or school environments, assessed built environmental characteristics thought to influence obesity through food consumption (e.g. fast food restaurants, food stores) and/or measured social environmental variables (e.g. crime, safety, neighbourhood socioeconomic status, neighbourhood stress, neighbourhood demoralization, collective efficacy, social capital and population size or density). </a:t>
            </a:r>
          </a:p>
        </p:txBody>
      </p:sp>
    </p:spTree>
    <p:extLst>
      <p:ext uri="{BB962C8B-B14F-4D97-AF65-F5344CB8AC3E}">
        <p14:creationId xmlns:p14="http://schemas.microsoft.com/office/powerpoint/2010/main" val="4158459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-171451"/>
            <a:ext cx="622818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Study Inclusion Algorithm (PRISMA)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1600" dirty="0"/>
              <a:t>Preferred Reporting Items for Systematic Reviews and Meta-Analyses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64296"/>
            <a:ext cx="6111902" cy="5993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2474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algorithm outlines the process by which the final articles will be / have been identified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860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the Results Table/s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This is the key information for the study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Author/s and date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Participants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Measures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Outcomes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93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80728"/>
            <a:ext cx="8280919" cy="579718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15616" y="40466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Systematic review table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803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Description and thematic review of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Use the table to describe the support for or contradictions from the studies.</a:t>
            </a:r>
          </a:p>
          <a:p>
            <a:pPr marL="0" indent="0">
              <a:buNone/>
            </a:pPr>
            <a:r>
              <a:rPr lang="en-GB" dirty="0" smtClean="0"/>
              <a:t>Author/s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Participants</a:t>
            </a:r>
          </a:p>
          <a:p>
            <a:pPr marL="0" indent="0">
              <a:buNone/>
            </a:pPr>
            <a:r>
              <a:rPr lang="en-GB" dirty="0" smtClean="0"/>
              <a:t>Research design			Categorical </a:t>
            </a:r>
          </a:p>
          <a:p>
            <a:pPr marL="0" indent="0">
              <a:buNone/>
            </a:pPr>
            <a:r>
              <a:rPr lang="en-GB" dirty="0" smtClean="0"/>
              <a:t>Intervention</a:t>
            </a:r>
          </a:p>
          <a:p>
            <a:pPr marL="0" indent="0">
              <a:buNone/>
            </a:pPr>
            <a:r>
              <a:rPr lang="en-GB" dirty="0" smtClean="0"/>
              <a:t>Measures</a:t>
            </a:r>
          </a:p>
          <a:p>
            <a:pPr marL="0" indent="0">
              <a:buNone/>
            </a:pPr>
            <a:r>
              <a:rPr lang="en-GB" dirty="0" smtClean="0"/>
              <a:t>Outcomes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					</a:t>
            </a:r>
            <a:r>
              <a:rPr lang="en-GB" dirty="0" smtClean="0">
                <a:solidFill>
                  <a:srgbClr val="FF0000"/>
                </a:solidFill>
              </a:rPr>
              <a:t>    Outcomes</a:t>
            </a:r>
            <a:r>
              <a:rPr lang="en-GB" dirty="0" smtClean="0">
                <a:solidFill>
                  <a:srgbClr val="FF0000"/>
                </a:solidFill>
              </a:rPr>
              <a:t>				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483768" y="3365376"/>
            <a:ext cx="2406348" cy="3516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2915816" y="3789040"/>
            <a:ext cx="1974300" cy="720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2555776" y="4077072"/>
            <a:ext cx="2334340" cy="8464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2195736" y="4279539"/>
            <a:ext cx="2808312" cy="27871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own Arrow 15"/>
          <p:cNvSpPr/>
          <p:nvPr/>
        </p:nvSpPr>
        <p:spPr>
          <a:xfrm>
            <a:off x="5868144" y="4172942"/>
            <a:ext cx="432048" cy="10717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788024" y="4414237"/>
            <a:ext cx="259228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Combined to summarise</a:t>
            </a:r>
          </a:p>
          <a:p>
            <a:pPr algn="ctr"/>
            <a:r>
              <a:rPr lang="en-GB" sz="1600" dirty="0" smtClean="0"/>
              <a:t>Summate or refute</a:t>
            </a:r>
            <a:endParaRPr lang="en-GB" sz="16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2195736" y="4423555"/>
            <a:ext cx="2808312" cy="52211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85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Description and Collation of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Identify the key themes from the results (use sub-headings if you want).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7030A0"/>
                </a:solidFill>
              </a:rPr>
              <a:t>Write these in a way that relates to your position statement </a:t>
            </a:r>
          </a:p>
          <a:p>
            <a:pPr marL="0" indent="0">
              <a:buNone/>
            </a:pPr>
            <a:endParaRPr lang="en-GB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u="sng" dirty="0" smtClean="0">
                <a:solidFill>
                  <a:srgbClr val="FF0000"/>
                </a:solidFill>
              </a:rPr>
              <a:t>Critically Describe </a:t>
            </a:r>
            <a:r>
              <a:rPr lang="en-GB" dirty="0" smtClean="0"/>
              <a:t>these findings and include all the authors that support and refute the findings.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You probably need around 5 to 7 key themes to review.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Review your introduction to check that you have general theory and literature relating to every theme.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42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64065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Conducting a Systematic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6413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Develop the research question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Exhaustive review of literature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Hierarchical evaluation of literature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Compiling the information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Clarifying current evidence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/>
              <a:t>	Developing a position statement.</a:t>
            </a:r>
          </a:p>
          <a:p>
            <a:endParaRPr lang="en-GB" dirty="0"/>
          </a:p>
        </p:txBody>
      </p:sp>
      <p:sp>
        <p:nvSpPr>
          <p:cNvPr id="5" name="Curved Left Arrow 4"/>
          <p:cNvSpPr/>
          <p:nvPr/>
        </p:nvSpPr>
        <p:spPr>
          <a:xfrm>
            <a:off x="7524328" y="1844824"/>
            <a:ext cx="432048" cy="8640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Curved Left Arrow 5"/>
          <p:cNvSpPr/>
          <p:nvPr/>
        </p:nvSpPr>
        <p:spPr>
          <a:xfrm>
            <a:off x="7925417" y="3375310"/>
            <a:ext cx="432048" cy="84577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Curved Right Arrow 6"/>
          <p:cNvSpPr/>
          <p:nvPr/>
        </p:nvSpPr>
        <p:spPr>
          <a:xfrm>
            <a:off x="1835696" y="2636912"/>
            <a:ext cx="360040" cy="882415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Curved Right Arrow 7"/>
          <p:cNvSpPr/>
          <p:nvPr/>
        </p:nvSpPr>
        <p:spPr>
          <a:xfrm>
            <a:off x="2483768" y="4077072"/>
            <a:ext cx="36004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Curved Left Arrow 8"/>
          <p:cNvSpPr/>
          <p:nvPr/>
        </p:nvSpPr>
        <p:spPr>
          <a:xfrm>
            <a:off x="7596336" y="4725144"/>
            <a:ext cx="432048" cy="93610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38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Meta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08" y="1196752"/>
            <a:ext cx="8229600" cy="129614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800" dirty="0" smtClean="0"/>
              <a:t>The use of </a:t>
            </a:r>
            <a:r>
              <a:rPr lang="en-GB" sz="2800" u="sng" dirty="0" smtClean="0">
                <a:solidFill>
                  <a:srgbClr val="7030A0"/>
                </a:solidFill>
              </a:rPr>
              <a:t>statistical analysis </a:t>
            </a:r>
            <a:r>
              <a:rPr lang="en-GB" sz="2800" dirty="0" smtClean="0"/>
              <a:t>to combine and summarise the results of other studies in order to provide greater statistical power to an outcome.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02274" y="2630782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Study B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Schools in England</a:t>
            </a:r>
          </a:p>
          <a:p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 smtClean="0">
                <a:solidFill>
                  <a:srgbClr val="FF0000"/>
                </a:solidFill>
              </a:rPr>
              <a:t> schools (n=123)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Lunch time activity classes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Improved motivation in pm classes – </a:t>
            </a:r>
            <a:r>
              <a:rPr lang="en-GB" dirty="0" err="1" smtClean="0">
                <a:solidFill>
                  <a:srgbClr val="FF0000"/>
                </a:solidFill>
              </a:rPr>
              <a:t>Inc</a:t>
            </a:r>
            <a:r>
              <a:rPr lang="en-GB" dirty="0" smtClean="0">
                <a:solidFill>
                  <a:srgbClr val="FF0000"/>
                </a:solidFill>
              </a:rPr>
              <a:t> 22%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No change </a:t>
            </a:r>
            <a:r>
              <a:rPr lang="en-GB" dirty="0" err="1" smtClean="0">
                <a:solidFill>
                  <a:srgbClr val="FF0000"/>
                </a:solidFill>
              </a:rPr>
              <a:t>inCognitive</a:t>
            </a:r>
            <a:r>
              <a:rPr lang="en-GB" dirty="0" smtClean="0">
                <a:solidFill>
                  <a:srgbClr val="FF0000"/>
                </a:solidFill>
              </a:rPr>
              <a:t> function – 0%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Worse class disruption – up by  2%.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0857" y="2645220"/>
            <a:ext cx="43841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Study A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Schools in Wales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6 schools (n=245)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Lunch time activity classes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Improved motivation in pm classes – </a:t>
            </a:r>
            <a:r>
              <a:rPr lang="en-GB" dirty="0" err="1" smtClean="0">
                <a:solidFill>
                  <a:srgbClr val="0070C0"/>
                </a:solidFill>
              </a:rPr>
              <a:t>Inc</a:t>
            </a:r>
            <a:r>
              <a:rPr lang="en-GB" dirty="0" smtClean="0">
                <a:solidFill>
                  <a:srgbClr val="0070C0"/>
                </a:solidFill>
              </a:rPr>
              <a:t> 22%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Improved Cognitive function – </a:t>
            </a:r>
            <a:r>
              <a:rPr lang="en-GB" dirty="0" err="1" smtClean="0">
                <a:solidFill>
                  <a:srgbClr val="0070C0"/>
                </a:solidFill>
              </a:rPr>
              <a:t>Inc</a:t>
            </a:r>
            <a:r>
              <a:rPr lang="en-GB" dirty="0" smtClean="0">
                <a:solidFill>
                  <a:srgbClr val="0070C0"/>
                </a:solidFill>
              </a:rPr>
              <a:t> 12%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Reduced class disruption – </a:t>
            </a:r>
            <a:r>
              <a:rPr lang="en-GB" dirty="0">
                <a:solidFill>
                  <a:srgbClr val="0070C0"/>
                </a:solidFill>
              </a:rPr>
              <a:t>D</a:t>
            </a:r>
            <a:r>
              <a:rPr lang="en-GB" dirty="0" smtClean="0">
                <a:solidFill>
                  <a:srgbClr val="0070C0"/>
                </a:solidFill>
              </a:rPr>
              <a:t>ec 13%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5922427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You can just add this data together!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1595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conduct a meta-analysis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the outcomes of research with more power.</a:t>
            </a:r>
          </a:p>
          <a:p>
            <a:endParaRPr lang="en-GB" dirty="0" smtClean="0"/>
          </a:p>
          <a:p>
            <a:r>
              <a:rPr lang="en-GB" dirty="0" smtClean="0"/>
              <a:t>To summate and clarify inconsistencies in current research.</a:t>
            </a:r>
          </a:p>
          <a:p>
            <a:endParaRPr lang="en-GB" dirty="0" smtClean="0"/>
          </a:p>
          <a:p>
            <a:r>
              <a:rPr lang="en-GB" dirty="0" smtClean="0"/>
              <a:t>To evaluate </a:t>
            </a:r>
            <a:r>
              <a:rPr lang="en-GB" dirty="0" smtClean="0">
                <a:solidFill>
                  <a:srgbClr val="FF0000"/>
                </a:solidFill>
              </a:rPr>
              <a:t>‘</a:t>
            </a:r>
            <a:r>
              <a:rPr lang="en-GB" i="1" dirty="0" smtClean="0">
                <a:solidFill>
                  <a:srgbClr val="FF0000"/>
                </a:solidFill>
              </a:rPr>
              <a:t>the effect’ </a:t>
            </a:r>
            <a:r>
              <a:rPr lang="en-GB" dirty="0" smtClean="0"/>
              <a:t>across different samples.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0834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 Analysis and Effect </a:t>
            </a:r>
            <a:r>
              <a:rPr lang="en-GB" dirty="0" smtClean="0"/>
              <a:t>Size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Effect size is a</a:t>
            </a:r>
            <a:r>
              <a:rPr lang="en-GB" dirty="0" smtClean="0">
                <a:solidFill>
                  <a:srgbClr val="0070C0"/>
                </a:solidFill>
              </a:rPr>
              <a:t> way </a:t>
            </a:r>
            <a:r>
              <a:rPr lang="en-GB" dirty="0">
                <a:solidFill>
                  <a:srgbClr val="0070C0"/>
                </a:solidFill>
              </a:rPr>
              <a:t>of quantifying the </a:t>
            </a:r>
            <a:r>
              <a:rPr lang="en-GB" dirty="0" smtClean="0">
                <a:solidFill>
                  <a:srgbClr val="0070C0"/>
                </a:solidFill>
              </a:rPr>
              <a:t>relationship between two variables.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Larger numbers may </a:t>
            </a:r>
            <a:r>
              <a:rPr lang="en-GB" dirty="0" smtClean="0"/>
              <a:t>affect statistical significance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Minimised heterogeneity of data, random effects and fixed effects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Minimised random and systematic errors or biases.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Develops </a:t>
            </a:r>
            <a:r>
              <a:rPr lang="en-GB" dirty="0" smtClean="0"/>
              <a:t>stronger correlations and regressions.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5858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 of a Meta-analysis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Outcomes may </a:t>
            </a:r>
            <a:r>
              <a:rPr lang="en-GB" dirty="0" smtClean="0">
                <a:solidFill>
                  <a:srgbClr val="FF0000"/>
                </a:solidFill>
              </a:rPr>
              <a:t>be different from the individual / component studies.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Outcomes or finding </a:t>
            </a:r>
            <a:r>
              <a:rPr lang="en-GB" dirty="0" smtClean="0">
                <a:solidFill>
                  <a:srgbClr val="0070C0"/>
                </a:solidFill>
              </a:rPr>
              <a:t>have great potential for </a:t>
            </a:r>
            <a:r>
              <a:rPr lang="en-GB" dirty="0" smtClean="0">
                <a:solidFill>
                  <a:srgbClr val="0070C0"/>
                </a:solidFill>
              </a:rPr>
              <a:t>wider interpretation and application of recommendations and advice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2213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pic>
        <p:nvPicPr>
          <p:cNvPr id="1026" name="Picture 2" descr="Image result for searching the litera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60" y="1628800"/>
            <a:ext cx="8373756" cy="362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1025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the Evidence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Use a wide range of sources – not just journals.</a:t>
            </a:r>
          </a:p>
          <a:p>
            <a:endParaRPr lang="en-GB" dirty="0" smtClean="0"/>
          </a:p>
          <a:p>
            <a:r>
              <a:rPr lang="en-GB" dirty="0" smtClean="0"/>
              <a:t>Minimise bias.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0070C0"/>
                </a:solidFill>
              </a:rPr>
              <a:t>Be aware positive outcome get published more often that negative outcomes.</a:t>
            </a:r>
          </a:p>
          <a:p>
            <a:endParaRPr lang="en-GB" dirty="0" smtClean="0"/>
          </a:p>
          <a:p>
            <a:r>
              <a:rPr lang="en-GB" dirty="0" smtClean="0"/>
              <a:t>Decide key </a:t>
            </a:r>
            <a:r>
              <a:rPr lang="en-GB" dirty="0" smtClean="0"/>
              <a:t>words (these should be reported at the bottom of your abstract).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Seek and yea shall receive!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9470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for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WEB – google </a:t>
            </a:r>
            <a:r>
              <a:rPr lang="en-GB" sz="2200" dirty="0" smtClean="0"/>
              <a:t>scholar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Library</a:t>
            </a:r>
            <a:endParaRPr lang="en-GB" sz="2200" dirty="0" smtClean="0"/>
          </a:p>
          <a:p>
            <a:pPr>
              <a:lnSpc>
                <a:spcPct val="150000"/>
              </a:lnSpc>
            </a:pPr>
            <a:r>
              <a:rPr lang="en-GB" sz="2200" dirty="0" smtClean="0"/>
              <a:t>On-line </a:t>
            </a:r>
            <a:r>
              <a:rPr lang="en-GB" sz="2200" dirty="0" smtClean="0"/>
              <a:t>library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Publishers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Audio / visual 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Newspapers and </a:t>
            </a:r>
            <a:r>
              <a:rPr lang="en-GB" sz="2200" dirty="0" smtClean="0"/>
              <a:t>magazines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Government and </a:t>
            </a:r>
            <a:r>
              <a:rPr lang="en-GB" sz="2200" dirty="0" smtClean="0"/>
              <a:t>legal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 smtClean="0"/>
              <a:t>Business and Industry specific </a:t>
            </a:r>
            <a:endParaRPr lang="en-GB" sz="2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5259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8800" dirty="0" smtClean="0"/>
              <a:t>Hand </a:t>
            </a:r>
            <a:r>
              <a:rPr lang="en-GB" sz="8800" dirty="0"/>
              <a:t>searching 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Scan reference lists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Personal communication</a:t>
            </a:r>
          </a:p>
          <a:p>
            <a:pPr>
              <a:lnSpc>
                <a:spcPct val="170000"/>
              </a:lnSpc>
            </a:pPr>
            <a:r>
              <a:rPr lang="en-GB" sz="8800" dirty="0">
                <a:solidFill>
                  <a:srgbClr val="FF0000"/>
                </a:solidFill>
              </a:rPr>
              <a:t>Specialist data bases.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Conference proceedings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Dissertations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Abstracts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Unpublished studies</a:t>
            </a:r>
          </a:p>
          <a:p>
            <a:pPr>
              <a:lnSpc>
                <a:spcPct val="170000"/>
              </a:lnSpc>
            </a:pPr>
            <a:r>
              <a:rPr lang="en-GB" sz="8800" dirty="0"/>
              <a:t>Newspapers</a:t>
            </a:r>
          </a:p>
          <a:p>
            <a:pPr>
              <a:lnSpc>
                <a:spcPct val="2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4182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en-GB" dirty="0" smtClean="0"/>
              <a:t>Searching by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8352928" cy="5040560"/>
          </a:xfrm>
        </p:spPr>
        <p:txBody>
          <a:bodyPr>
            <a:normAutofit fontScale="850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Important </a:t>
            </a:r>
            <a:r>
              <a:rPr lang="en-GB" dirty="0" smtClean="0">
                <a:solidFill>
                  <a:schemeClr val="tx1"/>
                </a:solidFill>
              </a:rPr>
              <a:t>authors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Theories </a:t>
            </a:r>
            <a:r>
              <a:rPr lang="en-GB" dirty="0">
                <a:solidFill>
                  <a:schemeClr val="tx1"/>
                </a:solidFill>
              </a:rPr>
              <a:t>/ concepts </a:t>
            </a:r>
            <a:endParaRPr lang="en-GB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Key </a:t>
            </a:r>
            <a:r>
              <a:rPr lang="en-GB" dirty="0">
                <a:solidFill>
                  <a:schemeClr val="tx1"/>
                </a:solidFill>
              </a:rPr>
              <a:t>research reports or legislation </a:t>
            </a:r>
            <a:endParaRPr lang="en-GB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Major </a:t>
            </a:r>
            <a:r>
              <a:rPr lang="en-GB" dirty="0" smtClean="0">
                <a:solidFill>
                  <a:schemeClr val="tx1"/>
                </a:solidFill>
              </a:rPr>
              <a:t>themes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Key words</a:t>
            </a: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pPr algn="l"/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 smtClean="0">
                <a:solidFill>
                  <a:srgbClr val="FF0000"/>
                </a:solidFill>
              </a:rPr>
              <a:t>lternative </a:t>
            </a:r>
            <a:r>
              <a:rPr lang="en-GB" dirty="0">
                <a:solidFill>
                  <a:srgbClr val="FF0000"/>
                </a:solidFill>
              </a:rPr>
              <a:t>terms (synonyms) – words used interchangeably to mean the same thing e.g. a synonym of </a:t>
            </a:r>
            <a:r>
              <a:rPr lang="en-GB" dirty="0" smtClean="0">
                <a:solidFill>
                  <a:srgbClr val="0070C0"/>
                </a:solidFill>
              </a:rPr>
              <a:t>environment can be habitat, domain, territory etc.</a:t>
            </a:r>
          </a:p>
          <a:p>
            <a:pPr algn="l"/>
            <a:endParaRPr lang="en-GB" dirty="0" smtClean="0">
              <a:solidFill>
                <a:srgbClr val="0070C0"/>
              </a:solidFill>
            </a:endParaRPr>
          </a:p>
          <a:p>
            <a:pPr algn="l"/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 smtClean="0">
                <a:solidFill>
                  <a:srgbClr val="FF0000"/>
                </a:solidFill>
              </a:rPr>
              <a:t>elated </a:t>
            </a:r>
            <a:r>
              <a:rPr lang="en-GB" dirty="0">
                <a:solidFill>
                  <a:srgbClr val="FF0000"/>
                </a:solidFill>
              </a:rPr>
              <a:t>terms / concepts e.g</a:t>
            </a:r>
            <a:r>
              <a:rPr lang="en-GB" dirty="0" smtClean="0">
                <a:solidFill>
                  <a:srgbClr val="FF0000"/>
                </a:solidFill>
              </a:rPr>
              <a:t>. for youth </a:t>
            </a:r>
            <a:r>
              <a:rPr lang="en-GB" dirty="0">
                <a:solidFill>
                  <a:srgbClr val="FF0000"/>
                </a:solidFill>
              </a:rPr>
              <a:t>related words such as girls, boys, </a:t>
            </a:r>
            <a:r>
              <a:rPr lang="en-GB" dirty="0" smtClean="0">
                <a:solidFill>
                  <a:srgbClr val="FF0000"/>
                </a:solidFill>
              </a:rPr>
              <a:t>teenagers may yield useful results.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8557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200" dirty="0" smtClean="0"/>
              <a:t>Learn to use University data base search engines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00B050"/>
                </a:solidFill>
              </a:rPr>
              <a:t>Use Boolean Operators</a:t>
            </a:r>
          </a:p>
          <a:p>
            <a:pPr marL="0" indent="0" algn="ctr">
              <a:buNone/>
            </a:pPr>
            <a:r>
              <a:rPr lang="en-GB" sz="2400" dirty="0" smtClean="0"/>
              <a:t>AND</a:t>
            </a:r>
          </a:p>
          <a:p>
            <a:pPr marL="0" indent="0" algn="ctr">
              <a:buNone/>
            </a:pPr>
            <a:r>
              <a:rPr lang="en-GB" sz="2400" dirty="0" smtClean="0"/>
              <a:t>OR</a:t>
            </a:r>
          </a:p>
          <a:p>
            <a:pPr marL="0" indent="0" algn="ctr">
              <a:buNone/>
            </a:pPr>
            <a:r>
              <a:rPr lang="en-GB" sz="2400" dirty="0" smtClean="0"/>
              <a:t>NOT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Fitness AND training	</a:t>
            </a:r>
            <a:r>
              <a:rPr lang="en-GB" sz="2400" dirty="0" smtClean="0"/>
              <a:t>	is not		</a:t>
            </a:r>
            <a:r>
              <a:rPr lang="en-GB" sz="2400" dirty="0" smtClean="0">
                <a:solidFill>
                  <a:srgbClr val="0070C0"/>
                </a:solidFill>
              </a:rPr>
              <a:t>Fitness Training </a:t>
            </a:r>
          </a:p>
          <a:p>
            <a:pPr marL="0" indent="0" algn="ctr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 smtClean="0"/>
              <a:t>And this is different from </a:t>
            </a:r>
            <a:r>
              <a:rPr lang="en-GB" sz="2400" dirty="0" smtClean="0">
                <a:solidFill>
                  <a:srgbClr val="00B050"/>
                </a:solidFill>
              </a:rPr>
              <a:t>“fitness training”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To combine terms and narrow or broaden searches.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Truncate search terms</a:t>
            </a:r>
          </a:p>
          <a:p>
            <a:pPr marL="0" indent="0">
              <a:buNone/>
            </a:pPr>
            <a:r>
              <a:rPr lang="en-GB" sz="2400" dirty="0" smtClean="0"/>
              <a:t>	Teach* = Teach; teacher, teaching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Wildcard operator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 smtClean="0"/>
              <a:t>behavio?r</a:t>
            </a:r>
            <a:r>
              <a:rPr lang="en-GB" sz="2400" dirty="0" smtClean="0"/>
              <a:t> = behaviour or </a:t>
            </a:r>
            <a:r>
              <a:rPr lang="en-GB" sz="2400" dirty="0" err="1" smtClean="0"/>
              <a:t>behavior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Spelling variants – check for commonly misspelt words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98617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Boolean Operators in Google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>
                <a:solidFill>
                  <a:srgbClr val="00B050"/>
                </a:solidFill>
              </a:rPr>
              <a:t>AND:</a:t>
            </a:r>
            <a:r>
              <a:rPr lang="en-GB" dirty="0"/>
              <a:t>   </a:t>
            </a:r>
            <a:r>
              <a:rPr lang="en-GB" dirty="0" smtClean="0"/>
              <a:t>Fitness</a:t>
            </a:r>
            <a:r>
              <a:rPr lang="en-GB" dirty="0"/>
              <a:t>  AND </a:t>
            </a:r>
            <a:r>
              <a:rPr lang="en-GB" dirty="0" smtClean="0"/>
              <a:t>“Training”</a:t>
            </a:r>
            <a:r>
              <a:rPr lang="en-GB" dirty="0"/>
              <a:t>  or </a:t>
            </a:r>
            <a:r>
              <a:rPr lang="en-GB" dirty="0" smtClean="0"/>
              <a:t>fitness and “Training”</a:t>
            </a:r>
            <a:endParaRPr lang="en-GB" dirty="0"/>
          </a:p>
          <a:p>
            <a:pPr fontAlgn="base"/>
            <a:r>
              <a:rPr lang="en-GB" dirty="0">
                <a:solidFill>
                  <a:srgbClr val="00B050"/>
                </a:solidFill>
              </a:rPr>
              <a:t>OR:</a:t>
            </a:r>
            <a:r>
              <a:rPr lang="en-GB" dirty="0"/>
              <a:t>  </a:t>
            </a:r>
            <a:r>
              <a:rPr lang="en-GB" dirty="0" smtClean="0"/>
              <a:t>Fitness</a:t>
            </a:r>
            <a:r>
              <a:rPr lang="en-GB" dirty="0"/>
              <a:t>  OR  </a:t>
            </a:r>
            <a:r>
              <a:rPr lang="en-GB" dirty="0" smtClean="0"/>
              <a:t>“Training”</a:t>
            </a:r>
            <a:endParaRPr lang="en-GB" dirty="0"/>
          </a:p>
          <a:p>
            <a:pPr fontAlgn="base"/>
            <a:r>
              <a:rPr lang="en-GB" dirty="0">
                <a:solidFill>
                  <a:srgbClr val="00B050"/>
                </a:solidFill>
              </a:rPr>
              <a:t>NOT:</a:t>
            </a:r>
            <a:r>
              <a:rPr lang="en-GB" dirty="0"/>
              <a:t>  </a:t>
            </a:r>
            <a:r>
              <a:rPr lang="en-GB" dirty="0" smtClean="0"/>
              <a:t>Fitness</a:t>
            </a:r>
            <a:r>
              <a:rPr lang="en-GB" dirty="0"/>
              <a:t>  </a:t>
            </a:r>
            <a:r>
              <a:rPr lang="en-GB" dirty="0" smtClean="0"/>
              <a:t>-“Training”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Check with your web bowser before you search for exact format and terminology.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6453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Provenance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Author credibility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Type of information provided i.e. supported by evidence or discussion conjecture?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Research objectivity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Value of research (impact factor?)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4950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Cochrane Collaboration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Very large group of specialists who systematically review randomises trials within health and medical research.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Intervention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Diagnostic test accuracy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Methodological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Qualitative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Prognosis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Overview of systematic reviews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007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Equator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en-GB" dirty="0" smtClean="0"/>
              <a:t>To achieve accurate, complete and transparent reporting of health related research.</a:t>
            </a:r>
          </a:p>
          <a:p>
            <a:endParaRPr lang="en-GB" dirty="0" smtClean="0"/>
          </a:p>
          <a:p>
            <a:r>
              <a:rPr lang="en-GB" dirty="0" smtClean="0"/>
              <a:t>Brings together researchers, medical journal editors, peer reviewers, research funding bodies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11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EBSCO / ProQuest / ERIC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Includes a whole range of databases relating to educational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891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1420</Words>
  <Application>Microsoft Office PowerPoint</Application>
  <PresentationFormat>On-screen Show (4:3)</PresentationFormat>
  <Paragraphs>267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Office Theme</vt:lpstr>
      <vt:lpstr>Literature Review, Systematic Review of Meta-Analysis?</vt:lpstr>
      <vt:lpstr>Reviewing and Summarising Research </vt:lpstr>
      <vt:lpstr>Descriptive Literature Review</vt:lpstr>
      <vt:lpstr>Purpose of a literature Review</vt:lpstr>
      <vt:lpstr>Purpose of a literature Review</vt:lpstr>
      <vt:lpstr>When to Use a Literature Review</vt:lpstr>
      <vt:lpstr>Systematic Review</vt:lpstr>
      <vt:lpstr>Systematic review Titles</vt:lpstr>
      <vt:lpstr>Key facets of the Systematic Reviews</vt:lpstr>
      <vt:lpstr>Hierarchical Levels of Evidence</vt:lpstr>
      <vt:lpstr>Evidence Heirarchy</vt:lpstr>
      <vt:lpstr>Source identification</vt:lpstr>
      <vt:lpstr>impact factor (IF) </vt:lpstr>
      <vt:lpstr>Inclusion criteria</vt:lpstr>
      <vt:lpstr>Exclusion criteria</vt:lpstr>
      <vt:lpstr>Study Inclusion Algorithm (PRISMA) Preferred Reporting Items for Systematic Reviews and Meta-Analyses</vt:lpstr>
      <vt:lpstr>Developing the Results Table/s</vt:lpstr>
      <vt:lpstr>PowerPoint Presentation</vt:lpstr>
      <vt:lpstr> Description and thematic review of Findings</vt:lpstr>
      <vt:lpstr>Description and Collation of Findings</vt:lpstr>
      <vt:lpstr>Conducting a Systematic Review</vt:lpstr>
      <vt:lpstr>Meta Analysis</vt:lpstr>
      <vt:lpstr>Why conduct a meta-analysis</vt:lpstr>
      <vt:lpstr>Meta Analysis and Effect Size </vt:lpstr>
      <vt:lpstr>Outcomes of a Meta-analysis</vt:lpstr>
      <vt:lpstr>Searching the Literature</vt:lpstr>
      <vt:lpstr>Finding the Evidence</vt:lpstr>
      <vt:lpstr>Searching for information</vt:lpstr>
      <vt:lpstr>Searching by Title</vt:lpstr>
      <vt:lpstr>Learn to use University data base search engines</vt:lpstr>
      <vt:lpstr>Boolean Operators in Google</vt:lpstr>
      <vt:lpstr>Provenance of research</vt:lpstr>
      <vt:lpstr>Cochrane Collaboration</vt:lpstr>
      <vt:lpstr>Equator network</vt:lpstr>
      <vt:lpstr>EBSCO / ProQuest / ERIC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in Health and Physical Activity</dc:title>
  <dc:creator>Administrator</dc:creator>
  <cp:lastModifiedBy>David Gardner</cp:lastModifiedBy>
  <cp:revision>33</cp:revision>
  <dcterms:created xsi:type="dcterms:W3CDTF">2015-09-29T19:06:55Z</dcterms:created>
  <dcterms:modified xsi:type="dcterms:W3CDTF">2019-11-28T13:42:04Z</dcterms:modified>
</cp:coreProperties>
</file>