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sldIdLst>
    <p:sldId id="256" r:id="rId2"/>
    <p:sldId id="257" r:id="rId3"/>
    <p:sldId id="258" r:id="rId4"/>
    <p:sldId id="270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3" r:id="rId14"/>
    <p:sldId id="269" r:id="rId15"/>
    <p:sldId id="268" r:id="rId16"/>
    <p:sldId id="274" r:id="rId17"/>
    <p:sldId id="27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60"/>
    <p:restoredTop sz="94674"/>
  </p:normalViewPr>
  <p:slideViewPr>
    <p:cSldViewPr snapToGrid="0" snapToObjects="1">
      <p:cViewPr varScale="1">
        <p:scale>
          <a:sx n="98" d="100"/>
          <a:sy n="98" d="100"/>
        </p:scale>
        <p:origin x="216" y="9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4DB085-6DF5-874E-BADF-9E561E64E2C5}" type="doc">
      <dgm:prSet loTypeId="urn:microsoft.com/office/officeart/2005/8/layout/cycle2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165202-94ED-C244-A83C-D4A7A936ABD7}">
      <dgm:prSet phldrT="[Text]"/>
      <dgm:spPr/>
      <dgm:t>
        <a:bodyPr/>
        <a:lstStyle/>
        <a:p>
          <a:r>
            <a:rPr lang="en-US" dirty="0" smtClean="0"/>
            <a:t>Create advertisement</a:t>
          </a:r>
          <a:endParaRPr lang="en-US" dirty="0"/>
        </a:p>
      </dgm:t>
    </dgm:pt>
    <dgm:pt modelId="{BA872E48-52AE-E643-A38E-9FEFAA9EFB5F}" type="parTrans" cxnId="{883F971D-3ABC-4447-B2A9-8B4BFB6E34CD}">
      <dgm:prSet/>
      <dgm:spPr/>
      <dgm:t>
        <a:bodyPr/>
        <a:lstStyle/>
        <a:p>
          <a:endParaRPr lang="en-US"/>
        </a:p>
      </dgm:t>
    </dgm:pt>
    <dgm:pt modelId="{B3B11509-47A8-2342-B706-5A1DC414C8F3}" type="sibTrans" cxnId="{883F971D-3ABC-4447-B2A9-8B4BFB6E34CD}">
      <dgm:prSet/>
      <dgm:spPr/>
      <dgm:t>
        <a:bodyPr/>
        <a:lstStyle/>
        <a:p>
          <a:endParaRPr lang="en-US"/>
        </a:p>
      </dgm:t>
    </dgm:pt>
    <dgm:pt modelId="{47AE28E9-414D-734D-AE67-A228815BBE2A}">
      <dgm:prSet phldrT="[Text]"/>
      <dgm:spPr/>
      <dgm:t>
        <a:bodyPr/>
        <a:lstStyle/>
        <a:p>
          <a:r>
            <a:rPr lang="en-US" dirty="0" smtClean="0"/>
            <a:t>Receive online applications</a:t>
          </a:r>
          <a:endParaRPr lang="en-US" dirty="0"/>
        </a:p>
      </dgm:t>
    </dgm:pt>
    <dgm:pt modelId="{2357F3A8-93AD-CE49-8488-5D61A8B0795A}" type="parTrans" cxnId="{102C39CA-9CBD-B140-B72E-EADAF15E429A}">
      <dgm:prSet/>
      <dgm:spPr/>
      <dgm:t>
        <a:bodyPr/>
        <a:lstStyle/>
        <a:p>
          <a:endParaRPr lang="en-US"/>
        </a:p>
      </dgm:t>
    </dgm:pt>
    <dgm:pt modelId="{0EF5A943-D3F7-014F-AFF1-4132BFC36D66}" type="sibTrans" cxnId="{102C39CA-9CBD-B140-B72E-EADAF15E429A}">
      <dgm:prSet/>
      <dgm:spPr/>
      <dgm:t>
        <a:bodyPr/>
        <a:lstStyle/>
        <a:p>
          <a:endParaRPr lang="en-US"/>
        </a:p>
      </dgm:t>
    </dgm:pt>
    <dgm:pt modelId="{14473EE9-1E55-8643-BE72-5A55C67BDD1B}">
      <dgm:prSet phldrT="[Text]"/>
      <dgm:spPr/>
      <dgm:t>
        <a:bodyPr/>
        <a:lstStyle/>
        <a:p>
          <a:r>
            <a:rPr lang="en-US" dirty="0" smtClean="0"/>
            <a:t>Decide which candidates to invite to assessment day</a:t>
          </a:r>
          <a:endParaRPr lang="en-US" dirty="0"/>
        </a:p>
      </dgm:t>
    </dgm:pt>
    <dgm:pt modelId="{DC9ABB62-C2D3-D640-8209-B36D02E4E7CC}" type="parTrans" cxnId="{3159FFEC-2219-B748-BED8-FE47D06AD09A}">
      <dgm:prSet/>
      <dgm:spPr/>
      <dgm:t>
        <a:bodyPr/>
        <a:lstStyle/>
        <a:p>
          <a:endParaRPr lang="en-US"/>
        </a:p>
      </dgm:t>
    </dgm:pt>
    <dgm:pt modelId="{0B97586D-58A5-7548-830B-6EED1B8A29F5}" type="sibTrans" cxnId="{3159FFEC-2219-B748-BED8-FE47D06AD09A}">
      <dgm:prSet/>
      <dgm:spPr/>
      <dgm:t>
        <a:bodyPr/>
        <a:lstStyle/>
        <a:p>
          <a:endParaRPr lang="en-US"/>
        </a:p>
      </dgm:t>
    </dgm:pt>
    <dgm:pt modelId="{5A2D01AD-75FE-D148-83BB-6C3363A79773}">
      <dgm:prSet phldrT="[Text]"/>
      <dgm:spPr/>
      <dgm:t>
        <a:bodyPr/>
        <a:lstStyle/>
        <a:p>
          <a:r>
            <a:rPr lang="en-US" dirty="0" smtClean="0"/>
            <a:t>Hold group and 1-1 interviews at assessment day</a:t>
          </a:r>
          <a:endParaRPr lang="en-US" dirty="0"/>
        </a:p>
      </dgm:t>
    </dgm:pt>
    <dgm:pt modelId="{7B0779D4-8790-1B44-A0D0-80969BF5BBF9}" type="parTrans" cxnId="{57F83F70-17F7-E649-8092-EB20B74DD7AC}">
      <dgm:prSet/>
      <dgm:spPr/>
      <dgm:t>
        <a:bodyPr/>
        <a:lstStyle/>
        <a:p>
          <a:endParaRPr lang="en-US"/>
        </a:p>
      </dgm:t>
    </dgm:pt>
    <dgm:pt modelId="{9A5067EF-1B1C-5840-BDE2-8E8F1520DB97}" type="sibTrans" cxnId="{57F83F70-17F7-E649-8092-EB20B74DD7AC}">
      <dgm:prSet/>
      <dgm:spPr/>
      <dgm:t>
        <a:bodyPr/>
        <a:lstStyle/>
        <a:p>
          <a:endParaRPr lang="en-US"/>
        </a:p>
      </dgm:t>
    </dgm:pt>
    <dgm:pt modelId="{545FA6A8-8975-7B4F-BF07-8E70C85F9914}">
      <dgm:prSet phldrT="[Text]"/>
      <dgm:spPr/>
      <dgm:t>
        <a:bodyPr/>
        <a:lstStyle/>
        <a:p>
          <a:r>
            <a:rPr lang="en-US" dirty="0" smtClean="0"/>
            <a:t>Review applications</a:t>
          </a:r>
          <a:endParaRPr lang="en-US" dirty="0"/>
        </a:p>
      </dgm:t>
    </dgm:pt>
    <dgm:pt modelId="{C999BC59-A87A-D444-8995-32D797F928E8}" type="parTrans" cxnId="{5761CBAC-CEB1-F64E-AF54-188E29D1B7C2}">
      <dgm:prSet/>
      <dgm:spPr/>
      <dgm:t>
        <a:bodyPr/>
        <a:lstStyle/>
        <a:p>
          <a:endParaRPr lang="en-US"/>
        </a:p>
      </dgm:t>
    </dgm:pt>
    <dgm:pt modelId="{27FA7A85-508A-3C4F-9E96-5EB7FD1AE54E}" type="sibTrans" cxnId="{5761CBAC-CEB1-F64E-AF54-188E29D1B7C2}">
      <dgm:prSet/>
      <dgm:spPr/>
      <dgm:t>
        <a:bodyPr/>
        <a:lstStyle/>
        <a:p>
          <a:endParaRPr lang="en-US"/>
        </a:p>
      </dgm:t>
    </dgm:pt>
    <dgm:pt modelId="{4C10B585-3353-CD4E-ACC5-351E0E0EEB57}">
      <dgm:prSet/>
      <dgm:spPr/>
      <dgm:t>
        <a:bodyPr/>
        <a:lstStyle/>
        <a:p>
          <a:r>
            <a:rPr lang="en-US" smtClean="0"/>
            <a:t>Decision Making/Job Offer</a:t>
          </a:r>
          <a:endParaRPr lang="en-US" dirty="0"/>
        </a:p>
      </dgm:t>
    </dgm:pt>
    <dgm:pt modelId="{94062CFD-C65E-D74E-89D3-F4502D13E6CB}" type="parTrans" cxnId="{5DE5D130-5187-9243-AFE2-D89680F4AE4F}">
      <dgm:prSet/>
      <dgm:spPr/>
      <dgm:t>
        <a:bodyPr/>
        <a:lstStyle/>
        <a:p>
          <a:endParaRPr lang="en-US"/>
        </a:p>
      </dgm:t>
    </dgm:pt>
    <dgm:pt modelId="{7ED3A3D9-4904-524F-B91A-8F5D18DDCBEB}" type="sibTrans" cxnId="{5DE5D130-5187-9243-AFE2-D89680F4AE4F}">
      <dgm:prSet/>
      <dgm:spPr/>
      <dgm:t>
        <a:bodyPr/>
        <a:lstStyle/>
        <a:p>
          <a:endParaRPr lang="en-US"/>
        </a:p>
      </dgm:t>
    </dgm:pt>
    <dgm:pt modelId="{8588A314-B5A6-C242-857E-31D040BB7062}" type="pres">
      <dgm:prSet presAssocID="{C44DB085-6DF5-874E-BADF-9E561E64E2C5}" presName="cycle" presStyleCnt="0">
        <dgm:presLayoutVars>
          <dgm:dir/>
          <dgm:resizeHandles val="exact"/>
        </dgm:presLayoutVars>
      </dgm:prSet>
      <dgm:spPr/>
    </dgm:pt>
    <dgm:pt modelId="{E890CB39-1707-C046-B304-540515B2DCED}" type="pres">
      <dgm:prSet presAssocID="{92165202-94ED-C244-A83C-D4A7A936ABD7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5C6AD9-338F-FF4E-B2A6-CB4A3475A5EA}" type="pres">
      <dgm:prSet presAssocID="{B3B11509-47A8-2342-B706-5A1DC414C8F3}" presName="sibTrans" presStyleLbl="sibTrans2D1" presStyleIdx="0" presStyleCnt="6" custScaleX="141330"/>
      <dgm:spPr/>
    </dgm:pt>
    <dgm:pt modelId="{36C2120C-905B-4841-A640-F48114339065}" type="pres">
      <dgm:prSet presAssocID="{B3B11509-47A8-2342-B706-5A1DC414C8F3}" presName="connectorText" presStyleLbl="sibTrans2D1" presStyleIdx="0" presStyleCnt="6"/>
      <dgm:spPr/>
    </dgm:pt>
    <dgm:pt modelId="{4C0F0A02-37E0-DA47-A874-8191B686797A}" type="pres">
      <dgm:prSet presAssocID="{47AE28E9-414D-734D-AE67-A228815BBE2A}" presName="node" presStyleLbl="node1" presStyleIdx="1" presStyleCnt="6" custRadScaleRad="100445" custRadScaleInc="476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527C02-AADE-B041-AF72-5E51E1E92309}" type="pres">
      <dgm:prSet presAssocID="{0EF5A943-D3F7-014F-AFF1-4132BFC36D66}" presName="sibTrans" presStyleLbl="sibTrans2D1" presStyleIdx="1" presStyleCnt="6" custLinFactNeighborX="-7073" custLinFactNeighborY="3264"/>
      <dgm:spPr/>
    </dgm:pt>
    <dgm:pt modelId="{16CBB193-83FA-2D43-8C2C-BB8174FCA706}" type="pres">
      <dgm:prSet presAssocID="{0EF5A943-D3F7-014F-AFF1-4132BFC36D66}" presName="connectorText" presStyleLbl="sibTrans2D1" presStyleIdx="1" presStyleCnt="6"/>
      <dgm:spPr/>
    </dgm:pt>
    <dgm:pt modelId="{8571FD09-7ACB-3C48-89E1-58D9AEAF7B53}" type="pres">
      <dgm:prSet presAssocID="{14473EE9-1E55-8643-BE72-5A55C67BDD1B}" presName="node" presStyleLbl="node1" presStyleIdx="2" presStyleCnt="6" custRadScaleRad="102618" custRadScaleInc="-446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ADBE9EB-7705-6041-BADC-8380173A2440}" type="pres">
      <dgm:prSet presAssocID="{0B97586D-58A5-7548-830B-6EED1B8A29F5}" presName="sibTrans" presStyleLbl="sibTrans2D1" presStyleIdx="2" presStyleCnt="6" custScaleX="182698" custLinFactNeighborX="-13266" custLinFactNeighborY="5717"/>
      <dgm:spPr/>
    </dgm:pt>
    <dgm:pt modelId="{4A9A700F-ACBB-5446-968A-F8C287B89567}" type="pres">
      <dgm:prSet presAssocID="{0B97586D-58A5-7548-830B-6EED1B8A29F5}" presName="connectorText" presStyleLbl="sibTrans2D1" presStyleIdx="2" presStyleCnt="6"/>
      <dgm:spPr/>
    </dgm:pt>
    <dgm:pt modelId="{A113288E-D9F9-B244-9B94-0F26E77735E7}" type="pres">
      <dgm:prSet presAssocID="{5A2D01AD-75FE-D148-83BB-6C3363A79773}" presName="node" presStyleLbl="node1" presStyleIdx="3" presStyleCnt="6" custRadScaleRad="84537" custRadScaleInc="-1089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F0FB0C1-3682-834B-B913-FAC5652326F1}" type="pres">
      <dgm:prSet presAssocID="{9A5067EF-1B1C-5840-BDE2-8E8F1520DB97}" presName="sibTrans" presStyleLbl="sibTrans2D1" presStyleIdx="3" presStyleCnt="6" custScaleX="153228"/>
      <dgm:spPr/>
    </dgm:pt>
    <dgm:pt modelId="{319FCC79-794E-924C-A56D-3A8BF9660846}" type="pres">
      <dgm:prSet presAssocID="{9A5067EF-1B1C-5840-BDE2-8E8F1520DB97}" presName="connectorText" presStyleLbl="sibTrans2D1" presStyleIdx="3" presStyleCnt="6"/>
      <dgm:spPr/>
    </dgm:pt>
    <dgm:pt modelId="{4EB36EC7-D273-B54D-AB8D-6697D0EF08BC}" type="pres">
      <dgm:prSet presAssocID="{545FA6A8-8975-7B4F-BF07-8E70C85F9914}" presName="node" presStyleLbl="node1" presStyleIdx="4" presStyleCnt="6" custRadScaleRad="99884" custRadScaleInc="-414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740276A-B527-EF45-A6D4-FD01B4888626}" type="pres">
      <dgm:prSet presAssocID="{27FA7A85-508A-3C4F-9E96-5EB7FD1AE54E}" presName="sibTrans" presStyleLbl="sibTrans2D1" presStyleIdx="4" presStyleCnt="6" custScaleX="120959"/>
      <dgm:spPr/>
    </dgm:pt>
    <dgm:pt modelId="{043137F0-73B8-624D-8E8E-43162437CC40}" type="pres">
      <dgm:prSet presAssocID="{27FA7A85-508A-3C4F-9E96-5EB7FD1AE54E}" presName="connectorText" presStyleLbl="sibTrans2D1" presStyleIdx="4" presStyleCnt="6"/>
      <dgm:spPr/>
    </dgm:pt>
    <dgm:pt modelId="{A6171DE1-8437-2A49-93A8-5D645BDD4C67}" type="pres">
      <dgm:prSet presAssocID="{4C10B585-3353-CD4E-ACC5-351E0E0EEB57}" presName="node" presStyleLbl="node1" presStyleIdx="5" presStyleCnt="6">
        <dgm:presLayoutVars>
          <dgm:bulletEnabled val="1"/>
        </dgm:presLayoutVars>
      </dgm:prSet>
      <dgm:spPr/>
    </dgm:pt>
    <dgm:pt modelId="{282460D2-B0F8-174D-8C2F-2256195EF80F}" type="pres">
      <dgm:prSet presAssocID="{7ED3A3D9-4904-524F-B91A-8F5D18DDCBEB}" presName="sibTrans" presStyleLbl="sibTrans2D1" presStyleIdx="5" presStyleCnt="6"/>
      <dgm:spPr/>
    </dgm:pt>
    <dgm:pt modelId="{14F431B1-E9C6-064E-B900-0B1C051CF7FE}" type="pres">
      <dgm:prSet presAssocID="{7ED3A3D9-4904-524F-B91A-8F5D18DDCBEB}" presName="connectorText" presStyleLbl="sibTrans2D1" presStyleIdx="5" presStyleCnt="6"/>
      <dgm:spPr/>
    </dgm:pt>
  </dgm:ptLst>
  <dgm:cxnLst>
    <dgm:cxn modelId="{29C1ECAC-4EDE-7A40-A9D1-29CEC6912A97}" type="presOf" srcId="{B3B11509-47A8-2342-B706-5A1DC414C8F3}" destId="{36C2120C-905B-4841-A640-F48114339065}" srcOrd="1" destOrd="0" presId="urn:microsoft.com/office/officeart/2005/8/layout/cycle2"/>
    <dgm:cxn modelId="{55487F73-7CD5-2646-855D-5F8B85C48A79}" type="presOf" srcId="{0EF5A943-D3F7-014F-AFF1-4132BFC36D66}" destId="{16CBB193-83FA-2D43-8C2C-BB8174FCA706}" srcOrd="1" destOrd="0" presId="urn:microsoft.com/office/officeart/2005/8/layout/cycle2"/>
    <dgm:cxn modelId="{436FA9E8-EA75-8F45-B236-A05380A7D108}" type="presOf" srcId="{7ED3A3D9-4904-524F-B91A-8F5D18DDCBEB}" destId="{14F431B1-E9C6-064E-B900-0B1C051CF7FE}" srcOrd="1" destOrd="0" presId="urn:microsoft.com/office/officeart/2005/8/layout/cycle2"/>
    <dgm:cxn modelId="{ED6D2CE3-E278-2943-951D-D181F440FCA5}" type="presOf" srcId="{7ED3A3D9-4904-524F-B91A-8F5D18DDCBEB}" destId="{282460D2-B0F8-174D-8C2F-2256195EF80F}" srcOrd="0" destOrd="0" presId="urn:microsoft.com/office/officeart/2005/8/layout/cycle2"/>
    <dgm:cxn modelId="{E79287FC-9B7C-B64B-BAE9-7C8517E213BC}" type="presOf" srcId="{9A5067EF-1B1C-5840-BDE2-8E8F1520DB97}" destId="{3F0FB0C1-3682-834B-B913-FAC5652326F1}" srcOrd="0" destOrd="0" presId="urn:microsoft.com/office/officeart/2005/8/layout/cycle2"/>
    <dgm:cxn modelId="{1AA3D811-8D11-D64A-8E52-19F912B8E902}" type="presOf" srcId="{545FA6A8-8975-7B4F-BF07-8E70C85F9914}" destId="{4EB36EC7-D273-B54D-AB8D-6697D0EF08BC}" srcOrd="0" destOrd="0" presId="urn:microsoft.com/office/officeart/2005/8/layout/cycle2"/>
    <dgm:cxn modelId="{3CCA0B8D-F4B4-4342-95B8-04DF5E4F4C99}" type="presOf" srcId="{47AE28E9-414D-734D-AE67-A228815BBE2A}" destId="{4C0F0A02-37E0-DA47-A874-8191B686797A}" srcOrd="0" destOrd="0" presId="urn:microsoft.com/office/officeart/2005/8/layout/cycle2"/>
    <dgm:cxn modelId="{340FD244-3B8E-F942-B9C1-D4B3813038B8}" type="presOf" srcId="{27FA7A85-508A-3C4F-9E96-5EB7FD1AE54E}" destId="{0740276A-B527-EF45-A6D4-FD01B4888626}" srcOrd="0" destOrd="0" presId="urn:microsoft.com/office/officeart/2005/8/layout/cycle2"/>
    <dgm:cxn modelId="{57F83F70-17F7-E649-8092-EB20B74DD7AC}" srcId="{C44DB085-6DF5-874E-BADF-9E561E64E2C5}" destId="{5A2D01AD-75FE-D148-83BB-6C3363A79773}" srcOrd="3" destOrd="0" parTransId="{7B0779D4-8790-1B44-A0D0-80969BF5BBF9}" sibTransId="{9A5067EF-1B1C-5840-BDE2-8E8F1520DB97}"/>
    <dgm:cxn modelId="{102C39CA-9CBD-B140-B72E-EADAF15E429A}" srcId="{C44DB085-6DF5-874E-BADF-9E561E64E2C5}" destId="{47AE28E9-414D-734D-AE67-A228815BBE2A}" srcOrd="1" destOrd="0" parTransId="{2357F3A8-93AD-CE49-8488-5D61A8B0795A}" sibTransId="{0EF5A943-D3F7-014F-AFF1-4132BFC36D66}"/>
    <dgm:cxn modelId="{2EA6D916-9DBB-3848-8E95-097932BA6C6D}" type="presOf" srcId="{9A5067EF-1B1C-5840-BDE2-8E8F1520DB97}" destId="{319FCC79-794E-924C-A56D-3A8BF9660846}" srcOrd="1" destOrd="0" presId="urn:microsoft.com/office/officeart/2005/8/layout/cycle2"/>
    <dgm:cxn modelId="{5761CBAC-CEB1-F64E-AF54-188E29D1B7C2}" srcId="{C44DB085-6DF5-874E-BADF-9E561E64E2C5}" destId="{545FA6A8-8975-7B4F-BF07-8E70C85F9914}" srcOrd="4" destOrd="0" parTransId="{C999BC59-A87A-D444-8995-32D797F928E8}" sibTransId="{27FA7A85-508A-3C4F-9E96-5EB7FD1AE54E}"/>
    <dgm:cxn modelId="{3159FFEC-2219-B748-BED8-FE47D06AD09A}" srcId="{C44DB085-6DF5-874E-BADF-9E561E64E2C5}" destId="{14473EE9-1E55-8643-BE72-5A55C67BDD1B}" srcOrd="2" destOrd="0" parTransId="{DC9ABB62-C2D3-D640-8209-B36D02E4E7CC}" sibTransId="{0B97586D-58A5-7548-830B-6EED1B8A29F5}"/>
    <dgm:cxn modelId="{0923D155-0AB1-D641-A959-2B4F4CCFDB81}" type="presOf" srcId="{92165202-94ED-C244-A83C-D4A7A936ABD7}" destId="{E890CB39-1707-C046-B304-540515B2DCED}" srcOrd="0" destOrd="0" presId="urn:microsoft.com/office/officeart/2005/8/layout/cycle2"/>
    <dgm:cxn modelId="{883F971D-3ABC-4447-B2A9-8B4BFB6E34CD}" srcId="{C44DB085-6DF5-874E-BADF-9E561E64E2C5}" destId="{92165202-94ED-C244-A83C-D4A7A936ABD7}" srcOrd="0" destOrd="0" parTransId="{BA872E48-52AE-E643-A38E-9FEFAA9EFB5F}" sibTransId="{B3B11509-47A8-2342-B706-5A1DC414C8F3}"/>
    <dgm:cxn modelId="{2BB8B00B-91E9-6044-8B87-6D027AE9F1B3}" type="presOf" srcId="{14473EE9-1E55-8643-BE72-5A55C67BDD1B}" destId="{8571FD09-7ACB-3C48-89E1-58D9AEAF7B53}" srcOrd="0" destOrd="0" presId="urn:microsoft.com/office/officeart/2005/8/layout/cycle2"/>
    <dgm:cxn modelId="{AB1D2AA5-DD1D-6F4F-8109-26EE142F32B8}" type="presOf" srcId="{4C10B585-3353-CD4E-ACC5-351E0E0EEB57}" destId="{A6171DE1-8437-2A49-93A8-5D645BDD4C67}" srcOrd="0" destOrd="0" presId="urn:microsoft.com/office/officeart/2005/8/layout/cycle2"/>
    <dgm:cxn modelId="{CB6D4216-738B-7547-9022-9CE1D3781810}" type="presOf" srcId="{0B97586D-58A5-7548-830B-6EED1B8A29F5}" destId="{DADBE9EB-7705-6041-BADC-8380173A2440}" srcOrd="0" destOrd="0" presId="urn:microsoft.com/office/officeart/2005/8/layout/cycle2"/>
    <dgm:cxn modelId="{53ECB17F-E09A-104A-9EB6-00D398FD1D58}" type="presOf" srcId="{0B97586D-58A5-7548-830B-6EED1B8A29F5}" destId="{4A9A700F-ACBB-5446-968A-F8C287B89567}" srcOrd="1" destOrd="0" presId="urn:microsoft.com/office/officeart/2005/8/layout/cycle2"/>
    <dgm:cxn modelId="{02AEEEBD-17A7-F444-98F4-92F23677A8C0}" type="presOf" srcId="{0EF5A943-D3F7-014F-AFF1-4132BFC36D66}" destId="{5E527C02-AADE-B041-AF72-5E51E1E92309}" srcOrd="0" destOrd="0" presId="urn:microsoft.com/office/officeart/2005/8/layout/cycle2"/>
    <dgm:cxn modelId="{00E272A1-79A0-DA4C-A517-ADD83F0E79F7}" type="presOf" srcId="{27FA7A85-508A-3C4F-9E96-5EB7FD1AE54E}" destId="{043137F0-73B8-624D-8E8E-43162437CC40}" srcOrd="1" destOrd="0" presId="urn:microsoft.com/office/officeart/2005/8/layout/cycle2"/>
    <dgm:cxn modelId="{5DE5D130-5187-9243-AFE2-D89680F4AE4F}" srcId="{C44DB085-6DF5-874E-BADF-9E561E64E2C5}" destId="{4C10B585-3353-CD4E-ACC5-351E0E0EEB57}" srcOrd="5" destOrd="0" parTransId="{94062CFD-C65E-D74E-89D3-F4502D13E6CB}" sibTransId="{7ED3A3D9-4904-524F-B91A-8F5D18DDCBEB}"/>
    <dgm:cxn modelId="{2FBC087E-6A66-F946-82C5-B782F05BBF62}" type="presOf" srcId="{5A2D01AD-75FE-D148-83BB-6C3363A79773}" destId="{A113288E-D9F9-B244-9B94-0F26E77735E7}" srcOrd="0" destOrd="0" presId="urn:microsoft.com/office/officeart/2005/8/layout/cycle2"/>
    <dgm:cxn modelId="{F9DB171C-6F1D-424B-8C1B-26B4E580E8C6}" type="presOf" srcId="{C44DB085-6DF5-874E-BADF-9E561E64E2C5}" destId="{8588A314-B5A6-C242-857E-31D040BB7062}" srcOrd="0" destOrd="0" presId="urn:microsoft.com/office/officeart/2005/8/layout/cycle2"/>
    <dgm:cxn modelId="{21E1EB55-CD2B-4A46-A774-985699C73425}" type="presOf" srcId="{B3B11509-47A8-2342-B706-5A1DC414C8F3}" destId="{3F5C6AD9-338F-FF4E-B2A6-CB4A3475A5EA}" srcOrd="0" destOrd="0" presId="urn:microsoft.com/office/officeart/2005/8/layout/cycle2"/>
    <dgm:cxn modelId="{4599B1A6-A89D-FA45-945A-A4989BA3091D}" type="presParOf" srcId="{8588A314-B5A6-C242-857E-31D040BB7062}" destId="{E890CB39-1707-C046-B304-540515B2DCED}" srcOrd="0" destOrd="0" presId="urn:microsoft.com/office/officeart/2005/8/layout/cycle2"/>
    <dgm:cxn modelId="{C1D141E1-DD26-D946-8352-A6AAEE5E1F6D}" type="presParOf" srcId="{8588A314-B5A6-C242-857E-31D040BB7062}" destId="{3F5C6AD9-338F-FF4E-B2A6-CB4A3475A5EA}" srcOrd="1" destOrd="0" presId="urn:microsoft.com/office/officeart/2005/8/layout/cycle2"/>
    <dgm:cxn modelId="{6C73DC90-2EF4-614C-8AA1-42C65C855E8E}" type="presParOf" srcId="{3F5C6AD9-338F-FF4E-B2A6-CB4A3475A5EA}" destId="{36C2120C-905B-4841-A640-F48114339065}" srcOrd="0" destOrd="0" presId="urn:microsoft.com/office/officeart/2005/8/layout/cycle2"/>
    <dgm:cxn modelId="{D8B14F7A-412C-F04F-85A1-3FC9A518B96D}" type="presParOf" srcId="{8588A314-B5A6-C242-857E-31D040BB7062}" destId="{4C0F0A02-37E0-DA47-A874-8191B686797A}" srcOrd="2" destOrd="0" presId="urn:microsoft.com/office/officeart/2005/8/layout/cycle2"/>
    <dgm:cxn modelId="{77AC6A46-2877-BF40-BE69-22538A557DCA}" type="presParOf" srcId="{8588A314-B5A6-C242-857E-31D040BB7062}" destId="{5E527C02-AADE-B041-AF72-5E51E1E92309}" srcOrd="3" destOrd="0" presId="urn:microsoft.com/office/officeart/2005/8/layout/cycle2"/>
    <dgm:cxn modelId="{FF79FEF4-570E-0046-AAF7-26F10F439D89}" type="presParOf" srcId="{5E527C02-AADE-B041-AF72-5E51E1E92309}" destId="{16CBB193-83FA-2D43-8C2C-BB8174FCA706}" srcOrd="0" destOrd="0" presId="urn:microsoft.com/office/officeart/2005/8/layout/cycle2"/>
    <dgm:cxn modelId="{9CDB99A3-5035-0F49-BC99-09FD4BC5B049}" type="presParOf" srcId="{8588A314-B5A6-C242-857E-31D040BB7062}" destId="{8571FD09-7ACB-3C48-89E1-58D9AEAF7B53}" srcOrd="4" destOrd="0" presId="urn:microsoft.com/office/officeart/2005/8/layout/cycle2"/>
    <dgm:cxn modelId="{02B1A226-56C9-F64A-8338-2B6D97A8DEE6}" type="presParOf" srcId="{8588A314-B5A6-C242-857E-31D040BB7062}" destId="{DADBE9EB-7705-6041-BADC-8380173A2440}" srcOrd="5" destOrd="0" presId="urn:microsoft.com/office/officeart/2005/8/layout/cycle2"/>
    <dgm:cxn modelId="{41C7E69A-6C65-BA43-B47E-AACC1C7749AB}" type="presParOf" srcId="{DADBE9EB-7705-6041-BADC-8380173A2440}" destId="{4A9A700F-ACBB-5446-968A-F8C287B89567}" srcOrd="0" destOrd="0" presId="urn:microsoft.com/office/officeart/2005/8/layout/cycle2"/>
    <dgm:cxn modelId="{706547CB-0033-3B4D-9721-9FC45A356EE6}" type="presParOf" srcId="{8588A314-B5A6-C242-857E-31D040BB7062}" destId="{A113288E-D9F9-B244-9B94-0F26E77735E7}" srcOrd="6" destOrd="0" presId="urn:microsoft.com/office/officeart/2005/8/layout/cycle2"/>
    <dgm:cxn modelId="{D2590CC2-1A63-624D-AA50-7F4C05FCF78E}" type="presParOf" srcId="{8588A314-B5A6-C242-857E-31D040BB7062}" destId="{3F0FB0C1-3682-834B-B913-FAC5652326F1}" srcOrd="7" destOrd="0" presId="urn:microsoft.com/office/officeart/2005/8/layout/cycle2"/>
    <dgm:cxn modelId="{0A3EF170-37A9-9F4B-B433-ADBF6F1A6FEB}" type="presParOf" srcId="{3F0FB0C1-3682-834B-B913-FAC5652326F1}" destId="{319FCC79-794E-924C-A56D-3A8BF9660846}" srcOrd="0" destOrd="0" presId="urn:microsoft.com/office/officeart/2005/8/layout/cycle2"/>
    <dgm:cxn modelId="{6CDFE555-E6F1-3243-BBE0-EE6B1DFEC4C9}" type="presParOf" srcId="{8588A314-B5A6-C242-857E-31D040BB7062}" destId="{4EB36EC7-D273-B54D-AB8D-6697D0EF08BC}" srcOrd="8" destOrd="0" presId="urn:microsoft.com/office/officeart/2005/8/layout/cycle2"/>
    <dgm:cxn modelId="{F7FC8908-433B-1042-8D42-E75AF80F57F2}" type="presParOf" srcId="{8588A314-B5A6-C242-857E-31D040BB7062}" destId="{0740276A-B527-EF45-A6D4-FD01B4888626}" srcOrd="9" destOrd="0" presId="urn:microsoft.com/office/officeart/2005/8/layout/cycle2"/>
    <dgm:cxn modelId="{5CEC5070-3078-F241-A9AB-2C13AEA48900}" type="presParOf" srcId="{0740276A-B527-EF45-A6D4-FD01B4888626}" destId="{043137F0-73B8-624D-8E8E-43162437CC40}" srcOrd="0" destOrd="0" presId="urn:microsoft.com/office/officeart/2005/8/layout/cycle2"/>
    <dgm:cxn modelId="{99DFF4D6-DBFB-AA43-9EF5-F41CB5AAB775}" type="presParOf" srcId="{8588A314-B5A6-C242-857E-31D040BB7062}" destId="{A6171DE1-8437-2A49-93A8-5D645BDD4C67}" srcOrd="10" destOrd="0" presId="urn:microsoft.com/office/officeart/2005/8/layout/cycle2"/>
    <dgm:cxn modelId="{67CB6034-B473-874A-AD64-C8B17912C74C}" type="presParOf" srcId="{8588A314-B5A6-C242-857E-31D040BB7062}" destId="{282460D2-B0F8-174D-8C2F-2256195EF80F}" srcOrd="11" destOrd="0" presId="urn:microsoft.com/office/officeart/2005/8/layout/cycle2"/>
    <dgm:cxn modelId="{F59A05E3-9A38-2F4C-96B3-5B6107F36380}" type="presParOf" srcId="{282460D2-B0F8-174D-8C2F-2256195EF80F}" destId="{14F431B1-E9C6-064E-B900-0B1C051CF7F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90CB39-1707-C046-B304-540515B2DCED}">
      <dsp:nvSpPr>
        <dsp:cNvPr id="0" name=""/>
        <dsp:cNvSpPr/>
      </dsp:nvSpPr>
      <dsp:spPr>
        <a:xfrm>
          <a:off x="4714819" y="1093"/>
          <a:ext cx="1085961" cy="108596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dirty="0" smtClean="0"/>
            <a:t>Create advertisement</a:t>
          </a:r>
          <a:endParaRPr lang="en-US" sz="900" kern="1200" dirty="0"/>
        </a:p>
      </dsp:txBody>
      <dsp:txXfrm>
        <a:off x="4873854" y="160128"/>
        <a:ext cx="767891" cy="767891"/>
      </dsp:txXfrm>
    </dsp:sp>
    <dsp:sp modelId="{3F5C6AD9-338F-FF4E-B2A6-CB4A3475A5EA}">
      <dsp:nvSpPr>
        <dsp:cNvPr id="0" name=""/>
        <dsp:cNvSpPr/>
      </dsp:nvSpPr>
      <dsp:spPr>
        <a:xfrm rot="1830003">
          <a:off x="5750992" y="780268"/>
          <a:ext cx="437781" cy="3665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700" kern="1200"/>
        </a:p>
      </dsp:txBody>
      <dsp:txXfrm>
        <a:off x="5758599" y="825667"/>
        <a:ext cx="327827" cy="219908"/>
      </dsp:txXfrm>
    </dsp:sp>
    <dsp:sp modelId="{4C0F0A02-37E0-DA47-A874-8191B686797A}">
      <dsp:nvSpPr>
        <dsp:cNvPr id="0" name=""/>
        <dsp:cNvSpPr/>
      </dsp:nvSpPr>
      <dsp:spPr>
        <a:xfrm>
          <a:off x="6154093" y="848892"/>
          <a:ext cx="1085961" cy="108596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dirty="0" smtClean="0"/>
            <a:t>Receive online applications</a:t>
          </a:r>
          <a:endParaRPr lang="en-US" sz="900" kern="1200" dirty="0"/>
        </a:p>
      </dsp:txBody>
      <dsp:txXfrm>
        <a:off x="6313128" y="1007927"/>
        <a:ext cx="767891" cy="767891"/>
      </dsp:txXfrm>
    </dsp:sp>
    <dsp:sp modelId="{5E527C02-AADE-B041-AF72-5E51E1E92309}">
      <dsp:nvSpPr>
        <dsp:cNvPr id="0" name=""/>
        <dsp:cNvSpPr/>
      </dsp:nvSpPr>
      <dsp:spPr>
        <a:xfrm rot="5335282">
          <a:off x="6560272" y="2006492"/>
          <a:ext cx="265623" cy="3665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700" kern="1200"/>
        </a:p>
      </dsp:txBody>
      <dsp:txXfrm>
        <a:off x="6599365" y="2039958"/>
        <a:ext cx="185936" cy="219908"/>
      </dsp:txXfrm>
    </dsp:sp>
    <dsp:sp modelId="{8571FD09-7ACB-3C48-89E1-58D9AEAF7B53}">
      <dsp:nvSpPr>
        <dsp:cNvPr id="0" name=""/>
        <dsp:cNvSpPr/>
      </dsp:nvSpPr>
      <dsp:spPr>
        <a:xfrm>
          <a:off x="6183970" y="2435749"/>
          <a:ext cx="1085961" cy="108596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dirty="0" smtClean="0"/>
            <a:t>Decide which candidates to invite to assessment day</a:t>
          </a:r>
          <a:endParaRPr lang="en-US" sz="900" kern="1200" dirty="0"/>
        </a:p>
      </dsp:txBody>
      <dsp:txXfrm>
        <a:off x="6343005" y="2594784"/>
        <a:ext cx="767891" cy="767891"/>
      </dsp:txXfrm>
    </dsp:sp>
    <dsp:sp modelId="{DADBE9EB-7705-6041-BADC-8380173A2440}">
      <dsp:nvSpPr>
        <dsp:cNvPr id="0" name=""/>
        <dsp:cNvSpPr/>
      </dsp:nvSpPr>
      <dsp:spPr>
        <a:xfrm rot="9454147">
          <a:off x="5805553" y="3101030"/>
          <a:ext cx="405080" cy="3665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700" kern="1200"/>
        </a:p>
      </dsp:txBody>
      <dsp:txXfrm rot="10800000">
        <a:off x="5911347" y="3153354"/>
        <a:ext cx="295126" cy="219908"/>
      </dsp:txXfrm>
    </dsp:sp>
    <dsp:sp modelId="{A113288E-D9F9-B244-9B94-0F26E77735E7}">
      <dsp:nvSpPr>
        <dsp:cNvPr id="0" name=""/>
        <dsp:cNvSpPr/>
      </dsp:nvSpPr>
      <dsp:spPr>
        <a:xfrm>
          <a:off x="4793481" y="3009744"/>
          <a:ext cx="1085961" cy="108596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dirty="0" smtClean="0"/>
            <a:t>Hold group and 1-1 interviews at assessment day</a:t>
          </a:r>
          <a:endParaRPr lang="en-US" sz="900" kern="1200" dirty="0"/>
        </a:p>
      </dsp:txBody>
      <dsp:txXfrm>
        <a:off x="4952516" y="3168779"/>
        <a:ext cx="767891" cy="767891"/>
      </dsp:txXfrm>
    </dsp:sp>
    <dsp:sp modelId="{3F0FB0C1-3682-834B-B913-FAC5652326F1}">
      <dsp:nvSpPr>
        <dsp:cNvPr id="0" name=""/>
        <dsp:cNvSpPr/>
      </dsp:nvSpPr>
      <dsp:spPr>
        <a:xfrm rot="11991733">
          <a:off x="4412659" y="3106030"/>
          <a:ext cx="389120" cy="3665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700" kern="1200"/>
        </a:p>
      </dsp:txBody>
      <dsp:txXfrm rot="10800000">
        <a:off x="4519343" y="3198011"/>
        <a:ext cx="279166" cy="219908"/>
      </dsp:txXfrm>
    </dsp:sp>
    <dsp:sp modelId="{4EB36EC7-D273-B54D-AB8D-6697D0EF08BC}">
      <dsp:nvSpPr>
        <dsp:cNvPr id="0" name=""/>
        <dsp:cNvSpPr/>
      </dsp:nvSpPr>
      <dsp:spPr>
        <a:xfrm>
          <a:off x="3321476" y="2477983"/>
          <a:ext cx="1085961" cy="108596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dirty="0" smtClean="0"/>
            <a:t>Review applications</a:t>
          </a:r>
          <a:endParaRPr lang="en-US" sz="900" kern="1200" dirty="0"/>
        </a:p>
      </dsp:txBody>
      <dsp:txXfrm>
        <a:off x="3480511" y="2637018"/>
        <a:ext cx="767891" cy="767891"/>
      </dsp:txXfrm>
    </dsp:sp>
    <dsp:sp modelId="{0740276A-B527-EF45-A6D4-FD01B4888626}">
      <dsp:nvSpPr>
        <dsp:cNvPr id="0" name=""/>
        <dsp:cNvSpPr/>
      </dsp:nvSpPr>
      <dsp:spPr>
        <a:xfrm rot="16159315">
          <a:off x="3670338" y="2015789"/>
          <a:ext cx="368780" cy="3665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700" kern="1200"/>
        </a:p>
      </dsp:txBody>
      <dsp:txXfrm rot="10800000">
        <a:off x="3725966" y="2144064"/>
        <a:ext cx="258826" cy="219908"/>
      </dsp:txXfrm>
    </dsp:sp>
    <dsp:sp modelId="{A6171DE1-8437-2A49-93A8-5D645BDD4C67}">
      <dsp:nvSpPr>
        <dsp:cNvPr id="0" name=""/>
        <dsp:cNvSpPr/>
      </dsp:nvSpPr>
      <dsp:spPr>
        <a:xfrm>
          <a:off x="3301816" y="816890"/>
          <a:ext cx="1085961" cy="108596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900" kern="1200" smtClean="0"/>
            <a:t>Decision Making/Job Offer</a:t>
          </a:r>
          <a:endParaRPr lang="en-US" sz="900" kern="1200" dirty="0"/>
        </a:p>
      </dsp:txBody>
      <dsp:txXfrm>
        <a:off x="3460851" y="975925"/>
        <a:ext cx="767891" cy="767891"/>
      </dsp:txXfrm>
    </dsp:sp>
    <dsp:sp modelId="{282460D2-B0F8-174D-8C2F-2256195EF80F}">
      <dsp:nvSpPr>
        <dsp:cNvPr id="0" name=""/>
        <dsp:cNvSpPr/>
      </dsp:nvSpPr>
      <dsp:spPr>
        <a:xfrm rot="19800000">
          <a:off x="4399618" y="772809"/>
          <a:ext cx="289185" cy="36651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700" kern="1200"/>
        </a:p>
      </dsp:txBody>
      <dsp:txXfrm>
        <a:off x="4405429" y="867800"/>
        <a:ext cx="202430" cy="2199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C100F-1C91-BF47-849D-9DB4B8BAB272}" type="datetimeFigureOut">
              <a:rPr lang="en-US" smtClean="0"/>
              <a:t>4/25/19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94D3E-A4EF-D447-A1CD-3A786FBB2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C100F-1C91-BF47-849D-9DB4B8BAB272}" type="datetimeFigureOut">
              <a:rPr lang="en-US" smtClean="0"/>
              <a:t>4/25/19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94D3E-A4EF-D447-A1CD-3A786FBB2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C100F-1C91-BF47-849D-9DB4B8BAB272}" type="datetimeFigureOut">
              <a:rPr lang="en-US" smtClean="0"/>
              <a:t>4/25/19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94D3E-A4EF-D447-A1CD-3A786FBB2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C100F-1C91-BF47-849D-9DB4B8BAB272}" type="datetimeFigureOut">
              <a:rPr lang="en-US" smtClean="0"/>
              <a:t>4/25/19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94D3E-A4EF-D447-A1CD-3A786FBB2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C100F-1C91-BF47-849D-9DB4B8BAB272}" type="datetimeFigureOut">
              <a:rPr lang="en-US" smtClean="0"/>
              <a:t>4/25/19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94D3E-A4EF-D447-A1CD-3A786FBB2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C100F-1C91-BF47-849D-9DB4B8BAB272}" type="datetimeFigureOut">
              <a:rPr lang="en-US" smtClean="0"/>
              <a:t>4/25/19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94D3E-A4EF-D447-A1CD-3A786FBB2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C100F-1C91-BF47-849D-9DB4B8BAB272}" type="datetimeFigureOut">
              <a:rPr lang="en-US" smtClean="0"/>
              <a:t>4/25/19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94D3E-A4EF-D447-A1CD-3A786FBB2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C100F-1C91-BF47-849D-9DB4B8BAB272}" type="datetimeFigureOut">
              <a:rPr lang="en-US" smtClean="0"/>
              <a:t>4/25/19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94D3E-A4EF-D447-A1CD-3A786FBB2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C100F-1C91-BF47-849D-9DB4B8BAB272}" type="datetimeFigureOut">
              <a:rPr lang="en-US" smtClean="0"/>
              <a:t>4/25/19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94D3E-A4EF-D447-A1CD-3A786FBB2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C100F-1C91-BF47-849D-9DB4B8BAB272}" type="datetimeFigureOut">
              <a:rPr lang="en-US" smtClean="0"/>
              <a:t>4/25/19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94D3E-A4EF-D447-A1CD-3A786FBB2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C100F-1C91-BF47-849D-9DB4B8BAB272}" type="datetimeFigureOut">
              <a:rPr lang="en-US" smtClean="0"/>
              <a:t>4/25/19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94D3E-A4EF-D447-A1CD-3A786FBB222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AC100F-1C91-BF47-849D-9DB4B8BAB272}" type="datetimeFigureOut">
              <a:rPr lang="en-US" smtClean="0"/>
              <a:t>4/25/19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594D3E-A4EF-D447-A1CD-3A786FBB22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261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Relationship Id="rId3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4" Type="http://schemas.openxmlformats.org/officeDocument/2006/relationships/image" Target="../media/image2.tif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Relationship Id="rId3" Type="http://schemas.openxmlformats.org/officeDocument/2006/relationships/image" Target="../media/image1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4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4" Type="http://schemas.openxmlformats.org/officeDocument/2006/relationships/image" Target="../media/image1.tiff"/><Relationship Id="rId5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Relationship Id="rId3" Type="http://schemas.openxmlformats.org/officeDocument/2006/relationships/image" Target="../media/image2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Relationship Id="rId3" Type="http://schemas.openxmlformats.org/officeDocument/2006/relationships/image" Target="../media/image2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7" Type="http://schemas.openxmlformats.org/officeDocument/2006/relationships/image" Target="../media/image1.tiff"/><Relationship Id="rId8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Relationship Id="rId3" Type="http://schemas.openxmlformats.org/officeDocument/2006/relationships/image" Target="../media/image2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Relationship Id="rId3" Type="http://schemas.openxmlformats.org/officeDocument/2006/relationships/image" Target="../media/image2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Relationship Id="rId3" Type="http://schemas.openxmlformats.org/officeDocument/2006/relationships/image" Target="../media/image2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Relationship Id="rId3" Type="http://schemas.openxmlformats.org/officeDocument/2006/relationships/image" Target="../media/image2.tif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Relationship Id="rId3" Type="http://schemas.openxmlformats.org/officeDocument/2006/relationships/image" Target="../media/image2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Relationship Id="rId3" Type="http://schemas.openxmlformats.org/officeDocument/2006/relationships/image" Target="../media/image2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Relationship Id="rId3" Type="http://schemas.openxmlformats.org/officeDocument/2006/relationships/image" Target="../media/image2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Relationship Id="rId3" Type="http://schemas.openxmlformats.org/officeDocument/2006/relationships/image" Target="../media/image1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Relationship Id="rId3" Type="http://schemas.openxmlformats.org/officeDocument/2006/relationships/image" Target="../media/image1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0428" y="2453623"/>
            <a:ext cx="9144000" cy="2387600"/>
          </a:xfrm>
        </p:spPr>
        <p:txBody>
          <a:bodyPr/>
          <a:lstStyle/>
          <a:p>
            <a:r>
              <a:rPr lang="en-US" dirty="0"/>
              <a:t>Merlin Entertainments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13914" y="5035589"/>
            <a:ext cx="6801612" cy="1239894"/>
          </a:xfrm>
        </p:spPr>
        <p:txBody>
          <a:bodyPr/>
          <a:lstStyle/>
          <a:p>
            <a:r>
              <a:rPr lang="en-US" dirty="0"/>
              <a:t>Olivia Griffiths 1703630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593" y="175877"/>
            <a:ext cx="3042920" cy="215397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5525" y="175877"/>
            <a:ext cx="2390309" cy="2110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5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3200400" y="556053"/>
            <a:ext cx="8991600" cy="4571999"/>
          </a:xfrm>
        </p:spPr>
        <p:txBody>
          <a:bodyPr>
            <a:normAutofit/>
          </a:bodyPr>
          <a:lstStyle/>
          <a:p>
            <a:r>
              <a:rPr lang="en-US" sz="3200" b="1" u="sng" dirty="0"/>
              <a:t>Contents:</a:t>
            </a:r>
            <a:br>
              <a:rPr lang="en-US" sz="3200" b="1" u="sng" dirty="0"/>
            </a:br>
            <a:r>
              <a:rPr lang="en-US" sz="3200" dirty="0"/>
              <a:t/>
            </a:r>
            <a:br>
              <a:rPr lang="en-US" sz="3200" dirty="0"/>
            </a:br>
            <a:r>
              <a:rPr lang="en-US" sz="2200" dirty="0" smtClean="0"/>
              <a:t>3</a:t>
            </a:r>
            <a:r>
              <a:rPr lang="en-US" sz="2200" dirty="0" smtClean="0"/>
              <a:t>,4,5</a:t>
            </a:r>
            <a:r>
              <a:rPr lang="en-US" sz="2200" dirty="0" smtClean="0"/>
              <a:t> </a:t>
            </a:r>
            <a:r>
              <a:rPr lang="en-US" sz="2200" dirty="0"/>
              <a:t>- Key company facts</a:t>
            </a:r>
            <a:br>
              <a:rPr lang="en-US" sz="2200" dirty="0"/>
            </a:br>
            <a:r>
              <a:rPr lang="en-US" sz="2200" dirty="0" smtClean="0"/>
              <a:t>6&amp;7 - Environmental </a:t>
            </a:r>
            <a:r>
              <a:rPr lang="en-US" sz="2200" dirty="0"/>
              <a:t>analysis</a:t>
            </a:r>
            <a:br>
              <a:rPr lang="en-US" sz="2200" dirty="0"/>
            </a:br>
            <a:r>
              <a:rPr lang="en-US" sz="2200" dirty="0" smtClean="0"/>
              <a:t>8,9 &amp; 10 - Performance </a:t>
            </a:r>
            <a:r>
              <a:rPr lang="en-US" sz="2200" dirty="0"/>
              <a:t>management audit</a:t>
            </a:r>
            <a:br>
              <a:rPr lang="en-US" sz="2200" dirty="0"/>
            </a:br>
            <a:r>
              <a:rPr lang="en-US" sz="2200" dirty="0" smtClean="0"/>
              <a:t>11, 12 &amp; 13 - Finance </a:t>
            </a:r>
            <a:r>
              <a:rPr lang="en-US" sz="2200" dirty="0"/>
              <a:t>audit</a:t>
            </a:r>
            <a:br>
              <a:rPr lang="en-US" sz="2200" dirty="0"/>
            </a:br>
            <a:r>
              <a:rPr lang="en-US" sz="2200" dirty="0" smtClean="0"/>
              <a:t>14- Summary</a:t>
            </a:r>
            <a:r>
              <a:rPr lang="en-US" sz="2200" dirty="0"/>
              <a:t/>
            </a:r>
            <a:br>
              <a:rPr lang="en-US" sz="2200" dirty="0"/>
            </a:br>
            <a:r>
              <a:rPr lang="en-US" sz="2200" dirty="0" smtClean="0"/>
              <a:t>15, 16 &amp; 17- References</a:t>
            </a:r>
            <a:r>
              <a:rPr lang="en-US" sz="3200" dirty="0"/>
              <a:t/>
            </a:r>
            <a:br>
              <a:rPr lang="en-US" sz="3200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133" y="3119352"/>
            <a:ext cx="5708311" cy="321860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593" y="175877"/>
            <a:ext cx="848850" cy="60087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7394" y="175877"/>
            <a:ext cx="1688440" cy="1490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098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6858" y="727725"/>
            <a:ext cx="10515600" cy="1325563"/>
          </a:xfrm>
        </p:spPr>
        <p:txBody>
          <a:bodyPr/>
          <a:lstStyle/>
          <a:p>
            <a:r>
              <a:rPr lang="en-US" dirty="0"/>
              <a:t>Key Company Facts </a:t>
            </a:r>
            <a:r>
              <a:rPr lang="mr-IN" dirty="0"/>
              <a:t>–</a:t>
            </a:r>
            <a:r>
              <a:rPr lang="en-US" dirty="0"/>
              <a:t> Merlin Entertainments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72760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Second largest entertainment company </a:t>
            </a:r>
            <a:r>
              <a:rPr lang="en-US" dirty="0" smtClean="0"/>
              <a:t>worldwide </a:t>
            </a:r>
            <a:r>
              <a:rPr lang="en-US" dirty="0"/>
              <a:t>(</a:t>
            </a:r>
            <a:r>
              <a:rPr lang="en-US" dirty="0" err="1"/>
              <a:t>Proactiveinvestors</a:t>
            </a:r>
            <a:r>
              <a:rPr lang="en-US" dirty="0"/>
              <a:t> UK, 2016</a:t>
            </a:r>
            <a:r>
              <a:rPr lang="en-US" dirty="0" smtClean="0"/>
              <a:t>).</a:t>
            </a:r>
          </a:p>
          <a:p>
            <a:r>
              <a:rPr lang="en-US" dirty="0" smtClean="0"/>
              <a:t>Tertiary sector.</a:t>
            </a:r>
            <a:endParaRPr lang="en-US" dirty="0"/>
          </a:p>
          <a:p>
            <a:r>
              <a:rPr lang="en-US" dirty="0"/>
              <a:t>67 million visitors in 2018 </a:t>
            </a:r>
            <a:r>
              <a:rPr lang="en-US" dirty="0"/>
              <a:t>(</a:t>
            </a:r>
            <a:r>
              <a:rPr lang="en-US" dirty="0" err="1"/>
              <a:t>Merlinentertainments.biz</a:t>
            </a:r>
            <a:r>
              <a:rPr lang="en-US" dirty="0"/>
              <a:t>, 2019</a:t>
            </a:r>
            <a:r>
              <a:rPr lang="en-US" dirty="0" smtClean="0"/>
              <a:t>).</a:t>
            </a:r>
          </a:p>
          <a:p>
            <a:r>
              <a:rPr lang="en-US" dirty="0" smtClean="0"/>
              <a:t>At </a:t>
            </a:r>
            <a:r>
              <a:rPr lang="en-US" dirty="0"/>
              <a:t>least 27,000 </a:t>
            </a:r>
            <a:r>
              <a:rPr lang="en-US" dirty="0" smtClean="0"/>
              <a:t>employees </a:t>
            </a:r>
            <a:r>
              <a:rPr lang="en-US" dirty="0"/>
              <a:t>(</a:t>
            </a:r>
            <a:r>
              <a:rPr lang="en-US" dirty="0" err="1"/>
              <a:t>Merlinentertainments.biz</a:t>
            </a:r>
            <a:r>
              <a:rPr lang="en-US" dirty="0"/>
              <a:t>, 2018</a:t>
            </a:r>
            <a:r>
              <a:rPr lang="en-US" dirty="0" smtClean="0"/>
              <a:t>).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1141" y="0"/>
            <a:ext cx="1442634" cy="12736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593" y="175877"/>
            <a:ext cx="848850" cy="600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006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85605" y="2442471"/>
            <a:ext cx="6184416" cy="43513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8604" y="1457577"/>
            <a:ext cx="696921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charset="0"/>
              <a:buChar char="•"/>
            </a:pPr>
            <a:r>
              <a:rPr lang="en-US" sz="2800" dirty="0" smtClean="0"/>
              <a:t>25 countries. </a:t>
            </a:r>
            <a:r>
              <a:rPr lang="en-US" sz="2800" dirty="0" smtClean="0">
                <a:solidFill>
                  <a:srgbClr val="FF0000"/>
                </a:solidFill>
              </a:rPr>
              <a:t> </a:t>
            </a:r>
            <a:endParaRPr lang="en-US" sz="2800" dirty="0">
              <a:solidFill>
                <a:srgbClr val="FF0000"/>
              </a:solidFill>
            </a:endParaRPr>
          </a:p>
          <a:p>
            <a:pPr marL="457200" indent="-457200">
              <a:buFont typeface="Arial" charset="0"/>
              <a:buChar char="•"/>
            </a:pPr>
            <a:r>
              <a:rPr lang="en-US" sz="2800" dirty="0" smtClean="0"/>
              <a:t>125 </a:t>
            </a:r>
            <a:r>
              <a:rPr lang="en-US" sz="2800" dirty="0"/>
              <a:t>attractions divided into theme </a:t>
            </a:r>
            <a:r>
              <a:rPr lang="en-US" sz="2800" dirty="0" smtClean="0"/>
              <a:t>parks, </a:t>
            </a:r>
            <a:r>
              <a:rPr lang="en-US" sz="2800" dirty="0" err="1" smtClean="0"/>
              <a:t>Legoland</a:t>
            </a:r>
            <a:r>
              <a:rPr lang="en-US" sz="2800" dirty="0" smtClean="0"/>
              <a:t> </a:t>
            </a:r>
            <a:r>
              <a:rPr lang="en-US" sz="2800" dirty="0"/>
              <a:t>and </a:t>
            </a:r>
            <a:r>
              <a:rPr lang="en-US" sz="2800" dirty="0" smtClean="0"/>
              <a:t>midway </a:t>
            </a:r>
            <a:r>
              <a:rPr lang="en-US" sz="2800" dirty="0"/>
              <a:t>(</a:t>
            </a:r>
            <a:r>
              <a:rPr lang="en-US" sz="2800" dirty="0" err="1"/>
              <a:t>Merlinentertainments.biz</a:t>
            </a:r>
            <a:r>
              <a:rPr lang="en-US" sz="2800" dirty="0"/>
              <a:t>, 2018</a:t>
            </a:r>
            <a:r>
              <a:rPr lang="en-US" sz="2800" dirty="0" smtClean="0"/>
              <a:t>).</a:t>
            </a:r>
            <a:endParaRPr lang="en-US" sz="2800" dirty="0" smtClean="0"/>
          </a:p>
          <a:p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48033" y="445913"/>
            <a:ext cx="10515600" cy="1325563"/>
          </a:xfrm>
        </p:spPr>
        <p:txBody>
          <a:bodyPr/>
          <a:lstStyle/>
          <a:p>
            <a:r>
              <a:rPr lang="en-US" dirty="0"/>
              <a:t>Key Company Facts </a:t>
            </a:r>
            <a:r>
              <a:rPr lang="mr-IN" dirty="0"/>
              <a:t>–</a:t>
            </a:r>
            <a:r>
              <a:rPr lang="en-US" dirty="0"/>
              <a:t> Merlin Entertainments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604" y="98324"/>
            <a:ext cx="972302" cy="68825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36179" y="0"/>
            <a:ext cx="1255821" cy="1108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04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6562" y="193482"/>
            <a:ext cx="10515600" cy="1325563"/>
          </a:xfrm>
        </p:spPr>
        <p:txBody>
          <a:bodyPr/>
          <a:lstStyle/>
          <a:p>
            <a:r>
              <a:rPr lang="en-US" dirty="0"/>
              <a:t>Alton Towers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19045"/>
            <a:ext cx="10515600" cy="4351338"/>
          </a:xfrm>
        </p:spPr>
        <p:txBody>
          <a:bodyPr/>
          <a:lstStyle/>
          <a:p>
            <a:r>
              <a:rPr lang="en-US" dirty="0"/>
              <a:t>UK’s largest theme </a:t>
            </a:r>
            <a:r>
              <a:rPr lang="en-US" dirty="0" smtClean="0"/>
              <a:t>park.</a:t>
            </a:r>
            <a:endParaRPr lang="en-US" dirty="0"/>
          </a:p>
          <a:p>
            <a:r>
              <a:rPr lang="en-US" dirty="0"/>
              <a:t>Suffered from Smiler accident in 2015</a:t>
            </a:r>
            <a:r>
              <a:rPr lang="mr-IN" dirty="0"/>
              <a:t>–</a:t>
            </a:r>
            <a:r>
              <a:rPr lang="en-US" dirty="0"/>
              <a:t> fined £</a:t>
            </a:r>
            <a:r>
              <a:rPr lang="en-US" dirty="0" smtClean="0"/>
              <a:t>5million </a:t>
            </a:r>
            <a:r>
              <a:rPr lang="en-US" dirty="0" smtClean="0"/>
              <a:t>the </a:t>
            </a:r>
            <a:r>
              <a:rPr lang="en-US" dirty="0"/>
              <a:t>Guardian, 2016</a:t>
            </a:r>
            <a:r>
              <a:rPr lang="en-US" dirty="0" smtClean="0"/>
              <a:t>).</a:t>
            </a:r>
            <a:endParaRPr lang="en-US" dirty="0"/>
          </a:p>
          <a:p>
            <a:r>
              <a:rPr lang="en-US" dirty="0" smtClean="0"/>
              <a:t>Also includes other attractions.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9248" y="3455430"/>
            <a:ext cx="5482281" cy="28147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319" y="3694714"/>
            <a:ext cx="4561747" cy="322515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775" y="240949"/>
            <a:ext cx="1240750" cy="87828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17394" y="175877"/>
            <a:ext cx="1688440" cy="1490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900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365124"/>
            <a:ext cx="10515600" cy="1325563"/>
          </a:xfrm>
        </p:spPr>
        <p:txBody>
          <a:bodyPr/>
          <a:lstStyle/>
          <a:p>
            <a:r>
              <a:rPr lang="en-US" u="sng" dirty="0"/>
              <a:t>Environmental Analysis- Alton Towers (Internal)-SWOT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138923"/>
              </p:ext>
            </p:extLst>
          </p:nvPr>
        </p:nvGraphicFramePr>
        <p:xfrm>
          <a:off x="2229709" y="1690687"/>
          <a:ext cx="8128000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2243138">
                <a:tc>
                  <a:txBody>
                    <a:bodyPr/>
                    <a:lstStyle/>
                    <a:p>
                      <a:r>
                        <a:rPr lang="en-US" u="sng" dirty="0"/>
                        <a:t>Strengths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sz="1400" dirty="0"/>
                        <a:t>Part of Merlin</a:t>
                      </a:r>
                      <a:r>
                        <a:rPr lang="en-US" sz="1400" baseline="0" dirty="0"/>
                        <a:t> Entertainments group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sz="1400" baseline="0" dirty="0"/>
                        <a:t>Appeals to all ages and types of people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sz="1400" baseline="0" dirty="0"/>
                        <a:t>Recovered quickly and professionally from crash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sz="1400" dirty="0"/>
                        <a:t>Always adding</a:t>
                      </a:r>
                      <a:r>
                        <a:rPr lang="en-US" sz="1400" baseline="0" dirty="0"/>
                        <a:t> new attractions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sz="1400" baseline="0" dirty="0"/>
                        <a:t>Large area to develop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sz="1400" baseline="0" dirty="0"/>
                        <a:t>Lots of new food places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sz="1400" baseline="0" dirty="0"/>
                        <a:t>Development of technology- e-tickets, app, VR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sz="1400" baseline="0" dirty="0"/>
                        <a:t>Education </a:t>
                      </a:r>
                      <a:r>
                        <a:rPr lang="en-US" sz="1400" baseline="0" dirty="0" smtClean="0"/>
                        <a:t>workshops </a:t>
                      </a:r>
                      <a:r>
                        <a:rPr lang="en-US" sz="1800" b="0" i="0" u="none" strike="noStrike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(Alton Towers, 2017) </a:t>
                      </a:r>
                      <a:endParaRPr lang="en-US" sz="1400" baseline="0" dirty="0"/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sz="1400" baseline="0" dirty="0"/>
                        <a:t>Other attractions- golf, spa, waterpark, pods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u="sng" dirty="0"/>
                        <a:t>Weaknesses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dirty="0" smtClean="0">
                          <a:solidFill>
                            <a:schemeClr val="bg1"/>
                          </a:solidFill>
                        </a:rPr>
                        <a:t>Expensive </a:t>
                      </a:r>
                      <a:r>
                        <a:rPr lang="it-IT" sz="1800" b="0" i="0" u="none" strike="noStrike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it-IT" sz="1800" b="0" i="0" u="none" strike="noStrike" kern="1200" dirty="0" err="1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Mirror</a:t>
                      </a:r>
                      <a:r>
                        <a:rPr lang="it-IT" sz="1800" b="0" i="0" u="none" strike="noStrike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2017)</a:t>
                      </a:r>
                      <a:endParaRPr lang="en-US" sz="2400" b="0" u="none" dirty="0" smtClean="0">
                        <a:solidFill>
                          <a:schemeClr val="bg1"/>
                        </a:solidFill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dirty="0" smtClean="0">
                          <a:solidFill>
                            <a:schemeClr val="bg1"/>
                          </a:solidFill>
                        </a:rPr>
                        <a:t>Location</a:t>
                      </a:r>
                      <a:endParaRPr lang="en-US" b="0" u="none" dirty="0">
                        <a:solidFill>
                          <a:schemeClr val="bg1"/>
                        </a:solidFill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dirty="0">
                          <a:solidFill>
                            <a:schemeClr val="bg1"/>
                          </a:solidFill>
                        </a:rPr>
                        <a:t>Reputation</a:t>
                      </a:r>
                      <a:r>
                        <a:rPr lang="en-US" b="0" u="none" baseline="0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="0" u="none" baseline="0" dirty="0" smtClean="0">
                          <a:solidFill>
                            <a:schemeClr val="bg1"/>
                          </a:solidFill>
                        </a:rPr>
                        <a:t>damage </a:t>
                      </a:r>
                      <a:r>
                        <a:rPr lang="de-DE" sz="1800" b="1" i="0" u="none" strike="noStrike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de-DE" sz="1800" b="0" i="0" u="none" strike="noStrike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(BBC News, 2015)</a:t>
                      </a:r>
                      <a:endParaRPr lang="en-US" b="0" u="none" baseline="0" dirty="0">
                        <a:solidFill>
                          <a:schemeClr val="bg1"/>
                        </a:solidFill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baseline="0" dirty="0">
                          <a:solidFill>
                            <a:schemeClr val="bg1"/>
                          </a:solidFill>
                        </a:rPr>
                        <a:t>Planning permission problems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baseline="0" dirty="0">
                          <a:solidFill>
                            <a:schemeClr val="bg1"/>
                          </a:solidFill>
                        </a:rPr>
                        <a:t>Customers complain of wide spread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baseline="0" dirty="0" err="1" smtClean="0">
                          <a:solidFill>
                            <a:schemeClr val="bg1"/>
                          </a:solidFill>
                        </a:rPr>
                        <a:t>Neighbours</a:t>
                      </a:r>
                      <a:r>
                        <a:rPr lang="en-US" b="0" u="none" baseline="0" dirty="0" smtClean="0">
                          <a:solidFill>
                            <a:schemeClr val="bg1"/>
                          </a:solidFill>
                        </a:rPr>
                        <a:t>/noise pollution </a:t>
                      </a:r>
                      <a:r>
                        <a:rPr lang="en-US" sz="1800" b="0" i="0" u="none" strike="noStrike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(the Guardian, 2004).</a:t>
                      </a:r>
                      <a:endParaRPr lang="en-US" b="0" u="none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baseline="0" dirty="0" smtClean="0">
                          <a:solidFill>
                            <a:schemeClr val="bg1"/>
                          </a:solidFill>
                        </a:rPr>
                        <a:t>Family </a:t>
                      </a:r>
                      <a:r>
                        <a:rPr lang="en-US" b="0" u="none" baseline="0" dirty="0">
                          <a:solidFill>
                            <a:schemeClr val="bg1"/>
                          </a:solidFill>
                        </a:rPr>
                        <a:t>attraction- busy only holidays</a:t>
                      </a:r>
                      <a:endParaRPr lang="en-US" b="0" u="none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 u="sng" dirty="0"/>
                        <a:t>Opportunities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/>
                        <a:t>Expansion opportunities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Could</a:t>
                      </a:r>
                      <a:r>
                        <a:rPr lang="en-US" baseline="0" dirty="0">
                          <a:solidFill>
                            <a:schemeClr val="tx1"/>
                          </a:solidFill>
                        </a:rPr>
                        <a:t> work with local farmers/produce/small hotels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>
                          <a:solidFill>
                            <a:schemeClr val="tx1"/>
                          </a:solidFill>
                        </a:rPr>
                        <a:t>Healthier/vegan food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>
                          <a:solidFill>
                            <a:schemeClr val="tx1"/>
                          </a:solidFill>
                        </a:rPr>
                        <a:t>Leaders in ‘green trend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’</a:t>
                      </a:r>
                      <a:endParaRPr lang="en-US" baseline="0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>
                          <a:solidFill>
                            <a:schemeClr val="tx1"/>
                          </a:solidFill>
                        </a:rPr>
                        <a:t>Develop technologies further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>
                          <a:solidFill>
                            <a:schemeClr val="tx1"/>
                          </a:solidFill>
                        </a:rPr>
                        <a:t>Increase in staycations (Brexit)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u="sng" dirty="0"/>
                        <a:t>Threats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dirty="0"/>
                        <a:t>Brexit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dirty="0"/>
                        <a:t>Other theme parks (not Merlin Group)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dirty="0"/>
                        <a:t>Weather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dirty="0">
                          <a:solidFill>
                            <a:schemeClr val="tx1"/>
                          </a:solidFill>
                        </a:rPr>
                        <a:t>Social Media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dirty="0" smtClean="0">
                          <a:solidFill>
                            <a:schemeClr val="tx1"/>
                          </a:solidFill>
                        </a:rPr>
                        <a:t>Terrorism </a:t>
                      </a:r>
                      <a:r>
                        <a:rPr lang="en-US" sz="18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800" b="0" i="0" u="none" strike="noStrike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Thetimes.co.uk</a:t>
                      </a:r>
                      <a:r>
                        <a:rPr lang="en-US" sz="18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2017).</a:t>
                      </a:r>
                      <a:endParaRPr lang="en-US" b="0" u="none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dirty="0">
                          <a:solidFill>
                            <a:schemeClr val="tx1"/>
                          </a:solidFill>
                        </a:rPr>
                        <a:t>Ban</a:t>
                      </a:r>
                      <a:r>
                        <a:rPr lang="en-US" b="0" u="none" baseline="0" dirty="0">
                          <a:solidFill>
                            <a:schemeClr val="tx1"/>
                          </a:solidFill>
                        </a:rPr>
                        <a:t> on taking children out of school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="0" u="none" baseline="0" dirty="0">
                          <a:solidFill>
                            <a:schemeClr val="tx1"/>
                          </a:solidFill>
                        </a:rPr>
                        <a:t>Aging </a:t>
                      </a:r>
                      <a:r>
                        <a:rPr lang="en-US" b="0" u="none" baseline="0" dirty="0" smtClean="0">
                          <a:solidFill>
                            <a:schemeClr val="tx1"/>
                          </a:solidFill>
                        </a:rPr>
                        <a:t>population </a:t>
                      </a:r>
                      <a:r>
                        <a:rPr lang="sk-SK" sz="18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sk-SK" sz="1800" b="0" i="0" u="none" strike="noStrike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Ons.gov.uk</a:t>
                      </a:r>
                      <a:r>
                        <a:rPr lang="sk-SK" sz="18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2019).</a:t>
                      </a:r>
                      <a:endParaRPr lang="en-US" b="0" u="none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92" y="175877"/>
            <a:ext cx="1196101" cy="8466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01088" y="175878"/>
            <a:ext cx="1504746" cy="1328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38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2237" y="355293"/>
            <a:ext cx="10515600" cy="1325563"/>
          </a:xfrm>
        </p:spPr>
        <p:txBody>
          <a:bodyPr/>
          <a:lstStyle/>
          <a:p>
            <a:r>
              <a:rPr lang="en-US" u="sng" dirty="0"/>
              <a:t>Environmental Analysis- (External) PESTEL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119434"/>
              </p:ext>
            </p:extLst>
          </p:nvPr>
        </p:nvGraphicFramePr>
        <p:xfrm>
          <a:off x="838201" y="1498141"/>
          <a:ext cx="11209636" cy="4785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827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86827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868272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868272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977465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759083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</a:tblGrid>
              <a:tr h="478940">
                <a:tc>
                  <a:txBody>
                    <a:bodyPr/>
                    <a:lstStyle/>
                    <a:p>
                      <a:r>
                        <a:rPr lang="en-US" sz="3200" dirty="0"/>
                        <a:t>P</a:t>
                      </a:r>
                      <a:r>
                        <a:rPr lang="en-US" sz="1400" dirty="0"/>
                        <a:t>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E</a:t>
                      </a:r>
                      <a:r>
                        <a:rPr lang="en-US" sz="1400" dirty="0"/>
                        <a:t>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S</a:t>
                      </a:r>
                      <a:r>
                        <a:rPr lang="en-US" sz="1400" dirty="0"/>
                        <a:t>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T</a:t>
                      </a:r>
                      <a:r>
                        <a:rPr lang="en-US" sz="1400" dirty="0"/>
                        <a:t>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E</a:t>
                      </a:r>
                      <a:r>
                        <a:rPr lang="en-US" sz="1400" dirty="0"/>
                        <a:t>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L</a:t>
                      </a:r>
                      <a:r>
                        <a:rPr lang="en-US" sz="1400" dirty="0"/>
                        <a:t>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978848">
                <a:tc>
                  <a:txBody>
                    <a:bodyPr/>
                    <a:lstStyle/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 smtClean="0"/>
                        <a:t>Brexit </a:t>
                      </a:r>
                      <a:r>
                        <a:rPr lang="mr-IN" dirty="0" smtClean="0"/>
                        <a:t>–</a:t>
                      </a:r>
                      <a:r>
                        <a:rPr lang="en-US" dirty="0" smtClean="0"/>
                        <a:t> importing items, taxes, staff,</a:t>
                      </a:r>
                      <a:r>
                        <a:rPr lang="en-US" baseline="0" dirty="0" smtClean="0"/>
                        <a:t> holidays.</a:t>
                      </a:r>
                      <a:endParaRPr lang="en-US" dirty="0"/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/>
                        <a:t>Minimum wage</a:t>
                      </a:r>
                      <a:r>
                        <a:rPr lang="en-US" baseline="0" dirty="0"/>
                        <a:t> </a:t>
                      </a:r>
                      <a:r>
                        <a:rPr lang="en-US" baseline="0" dirty="0" smtClean="0"/>
                        <a:t>increase.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 smtClean="0"/>
                        <a:t>Tax</a:t>
                      </a:r>
                      <a:r>
                        <a:rPr lang="en-US" baseline="0" dirty="0" smtClean="0"/>
                        <a:t> increases.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 smtClean="0"/>
                        <a:t>Inflation.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 smtClean="0"/>
                        <a:t>Other emerging markets.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 smtClean="0"/>
                        <a:t>Levels</a:t>
                      </a:r>
                      <a:r>
                        <a:rPr lang="en-US" baseline="0" dirty="0" smtClean="0"/>
                        <a:t> of disposable income.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 smtClean="0"/>
                        <a:t>Employment rates.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/>
                        <a:t>Media coverage which </a:t>
                      </a:r>
                      <a:r>
                        <a:rPr lang="en-US" dirty="0" smtClean="0"/>
                        <a:t>discourages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/>
                        <a:t>people from </a:t>
                      </a:r>
                      <a:r>
                        <a:rPr lang="en-US" baseline="0" dirty="0" smtClean="0"/>
                        <a:t>visiting.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 smtClean="0"/>
                        <a:t>Aging population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 smtClean="0"/>
                        <a:t>Lifestyle</a:t>
                      </a:r>
                      <a:r>
                        <a:rPr lang="en-US" baseline="0" dirty="0" smtClean="0"/>
                        <a:t> changes.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 smtClean="0"/>
                        <a:t>Risk of terrorism.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/>
                        <a:t>Need to stay at forefront of </a:t>
                      </a:r>
                      <a:r>
                        <a:rPr lang="en-US" dirty="0" smtClean="0"/>
                        <a:t>technology.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 smtClean="0"/>
                        <a:t>Virtual</a:t>
                      </a:r>
                      <a:r>
                        <a:rPr lang="en-US" baseline="0" dirty="0" smtClean="0"/>
                        <a:t> and augmented reality incorporated into attraction.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 smtClean="0"/>
                        <a:t>Advances in machinery for rides.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 smtClean="0"/>
                        <a:t>Internet use increase.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 smtClean="0"/>
                        <a:t>Smartphone/ app increase.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 smtClean="0"/>
                        <a:t>Weather </a:t>
                      </a:r>
                      <a:r>
                        <a:rPr lang="mr-IN" dirty="0" smtClean="0"/>
                        <a:t>–</a:t>
                      </a:r>
                      <a:r>
                        <a:rPr lang="en-US" dirty="0" smtClean="0"/>
                        <a:t> staycations/lack</a:t>
                      </a:r>
                      <a:r>
                        <a:rPr lang="en-US" baseline="0" dirty="0" smtClean="0"/>
                        <a:t> of visitors. 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 smtClean="0"/>
                        <a:t>Sustainability</a:t>
                      </a:r>
                      <a:r>
                        <a:rPr lang="en-US" baseline="0" dirty="0" smtClean="0"/>
                        <a:t> and r</a:t>
                      </a:r>
                      <a:r>
                        <a:rPr lang="en-US" dirty="0" smtClean="0"/>
                        <a:t>enewable energy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dirty="0" smtClean="0"/>
                        <a:t>opportunities. </a:t>
                      </a:r>
                      <a:endParaRPr lang="en-US" dirty="0"/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/>
                        <a:t>Health and Safety </a:t>
                      </a:r>
                      <a:r>
                        <a:rPr lang="en-US" dirty="0" smtClean="0"/>
                        <a:t>Laws.</a:t>
                      </a:r>
                      <a:endParaRPr lang="en-US" dirty="0"/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/>
                        <a:t>Planning </a:t>
                      </a:r>
                      <a:r>
                        <a:rPr lang="en-US" dirty="0" smtClean="0"/>
                        <a:t>permission.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dirty="0" smtClean="0"/>
                        <a:t>Smiler</a:t>
                      </a:r>
                      <a:r>
                        <a:rPr lang="en-US" baseline="0" dirty="0" smtClean="0"/>
                        <a:t> accident.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 smtClean="0"/>
                        <a:t>Employment laws.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 smtClean="0"/>
                        <a:t>Green laws.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en-US" baseline="0" dirty="0" smtClean="0"/>
                        <a:t>Environment protection laws.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98" y="175877"/>
            <a:ext cx="1140541" cy="8073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6984" y="155409"/>
            <a:ext cx="960853" cy="848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96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1844" y="795721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>Performance Management </a:t>
            </a:r>
            <a:r>
              <a:rPr lang="en-US" dirty="0"/>
              <a:t>Audit- </a:t>
            </a:r>
            <a:r>
              <a:rPr lang="en-US" sz="2700" dirty="0"/>
              <a:t>Recruitment and Selection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025418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2787" y="146380"/>
            <a:ext cx="1073058" cy="7595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73757" y="58302"/>
            <a:ext cx="1167331" cy="103057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745088" y="6044978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Merlin.csod.com</a:t>
            </a:r>
            <a:r>
              <a:rPr lang="en-US" dirty="0"/>
              <a:t>, 2019)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42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0484" y="63840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Performance Management </a:t>
            </a:r>
            <a:r>
              <a:rPr lang="en-US" dirty="0"/>
              <a:t>Audit-</a:t>
            </a:r>
            <a:r>
              <a:rPr lang="en-US" sz="2400" dirty="0"/>
              <a:t>Equality and Diversity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u="sng" dirty="0" smtClean="0"/>
              <a:t>Gender inequality</a:t>
            </a:r>
          </a:p>
          <a:p>
            <a:r>
              <a:rPr lang="en-US" sz="2000" dirty="0" smtClean="0"/>
              <a:t>Board </a:t>
            </a:r>
            <a:r>
              <a:rPr lang="en-US" sz="2000" dirty="0"/>
              <a:t>of </a:t>
            </a:r>
            <a:r>
              <a:rPr lang="en-US" sz="2000" dirty="0" smtClean="0"/>
              <a:t>executives (9 men, 3 </a:t>
            </a:r>
            <a:r>
              <a:rPr lang="en-US" sz="2000" dirty="0"/>
              <a:t>women</a:t>
            </a:r>
            <a:r>
              <a:rPr lang="en-US" sz="2000" dirty="0" smtClean="0"/>
              <a:t>)(</a:t>
            </a:r>
            <a:r>
              <a:rPr lang="en-US" sz="2000" dirty="0" err="1"/>
              <a:t>Merlinentertainments.biz</a:t>
            </a:r>
            <a:r>
              <a:rPr lang="en-US" sz="2000" dirty="0"/>
              <a:t>, 2018</a:t>
            </a:r>
            <a:r>
              <a:rPr lang="en-US" sz="2000" dirty="0" smtClean="0"/>
              <a:t>). </a:t>
            </a:r>
          </a:p>
          <a:p>
            <a:r>
              <a:rPr lang="en-US" sz="2000" dirty="0" smtClean="0"/>
              <a:t>Gender pay </a:t>
            </a:r>
            <a:r>
              <a:rPr lang="en-US" sz="2000" dirty="0"/>
              <a:t>gap </a:t>
            </a:r>
            <a:r>
              <a:rPr lang="en-US" sz="2000" dirty="0"/>
              <a:t>(</a:t>
            </a:r>
            <a:r>
              <a:rPr lang="en-US" sz="2000" dirty="0" err="1"/>
              <a:t>Annualreports.com</a:t>
            </a:r>
            <a:r>
              <a:rPr lang="en-US" sz="2000" dirty="0"/>
              <a:t>, 2019</a:t>
            </a:r>
            <a:r>
              <a:rPr lang="en-US" sz="2000" dirty="0" smtClean="0"/>
              <a:t>). </a:t>
            </a:r>
          </a:p>
          <a:p>
            <a:r>
              <a:rPr lang="en-US" sz="2000" dirty="0" smtClean="0"/>
              <a:t>Merlin’s goals and initiatives for women.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u="sng" dirty="0" smtClean="0"/>
              <a:t>Recruiting disabled staff</a:t>
            </a:r>
          </a:p>
          <a:p>
            <a:r>
              <a:rPr lang="en-US" sz="2000" dirty="0" smtClean="0"/>
              <a:t>‘Managing Inclusivity’ for line managers.</a:t>
            </a:r>
            <a:endParaRPr lang="en-US" sz="2000" u="sng" dirty="0" smtClean="0"/>
          </a:p>
          <a:p>
            <a:r>
              <a:rPr lang="en-US" sz="2000" dirty="0" smtClean="0"/>
              <a:t>BALPAA </a:t>
            </a:r>
            <a:r>
              <a:rPr lang="mr-IN" sz="2000" dirty="0" smtClean="0"/>
              <a:t>–</a:t>
            </a:r>
            <a:r>
              <a:rPr lang="en-US" sz="2000" dirty="0" smtClean="0"/>
              <a:t> for </a:t>
            </a:r>
            <a:r>
              <a:rPr lang="en-US" sz="2000" dirty="0"/>
              <a:t>guests/user </a:t>
            </a:r>
            <a:r>
              <a:rPr lang="en-US" sz="2000" dirty="0" smtClean="0"/>
              <a:t>friendly </a:t>
            </a:r>
            <a:r>
              <a:rPr lang="en-US" sz="2000" dirty="0"/>
              <a:t>(</a:t>
            </a:r>
            <a:r>
              <a:rPr lang="en-US" sz="2000" dirty="0" err="1"/>
              <a:t>Merlinannualpass.co.uk</a:t>
            </a:r>
            <a:r>
              <a:rPr lang="en-US" sz="2000" dirty="0"/>
              <a:t>, 2019</a:t>
            </a:r>
            <a:r>
              <a:rPr lang="en-US" sz="2000" dirty="0" smtClean="0"/>
              <a:t>).</a:t>
            </a:r>
            <a:r>
              <a:rPr lang="en-US" sz="2000" dirty="0"/>
              <a:t/>
            </a:r>
            <a:br>
              <a:rPr lang="en-US" sz="2000" dirty="0"/>
            </a:br>
            <a:endParaRPr lang="en-US" sz="2000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093" y="146059"/>
            <a:ext cx="1119391" cy="7923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5902" y="55430"/>
            <a:ext cx="1000182" cy="883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25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3018" y="77674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>Performance Management </a:t>
            </a:r>
            <a:r>
              <a:rPr lang="en-US" dirty="0"/>
              <a:t>Audit-</a:t>
            </a:r>
            <a:r>
              <a:rPr lang="en-US" sz="2700" dirty="0"/>
              <a:t>Performance Management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Spark an Idea.</a:t>
            </a:r>
          </a:p>
          <a:p>
            <a:r>
              <a:rPr lang="en-US" dirty="0" smtClean="0"/>
              <a:t>STAR Rewards.</a:t>
            </a:r>
          </a:p>
          <a:p>
            <a:r>
              <a:rPr lang="en-GB" dirty="0"/>
              <a:t>T</a:t>
            </a:r>
            <a:r>
              <a:rPr lang="en-GB" dirty="0" smtClean="0"/>
              <a:t>op </a:t>
            </a:r>
            <a:r>
              <a:rPr lang="en-GB" dirty="0"/>
              <a:t>20 ‘Best Big Companies to Work For’ </a:t>
            </a:r>
            <a:r>
              <a:rPr lang="mr-IN" dirty="0" smtClean="0"/>
              <a:t>–</a:t>
            </a:r>
            <a:r>
              <a:rPr lang="en-GB" dirty="0" smtClean="0"/>
              <a:t> </a:t>
            </a:r>
            <a:r>
              <a:rPr lang="en-GB" dirty="0"/>
              <a:t>Sunday </a:t>
            </a:r>
            <a:r>
              <a:rPr lang="en-GB" dirty="0" smtClean="0"/>
              <a:t>Times.</a:t>
            </a:r>
          </a:p>
          <a:p>
            <a:r>
              <a:rPr lang="en-GB" dirty="0" smtClean="0"/>
              <a:t> </a:t>
            </a:r>
            <a:r>
              <a:rPr lang="en-GB" dirty="0" smtClean="0"/>
              <a:t>Employee Surveys.</a:t>
            </a:r>
          </a:p>
          <a:p>
            <a:r>
              <a:rPr lang="en-US" dirty="0" smtClean="0"/>
              <a:t>Customer Surveys (</a:t>
            </a:r>
            <a:r>
              <a:rPr lang="en-US" dirty="0" err="1" smtClean="0"/>
              <a:t>Merlinentertainments.biz</a:t>
            </a:r>
            <a:r>
              <a:rPr lang="en-US" dirty="0"/>
              <a:t>, 2018). </a:t>
            </a:r>
            <a:endParaRPr lang="en-GB" dirty="0">
              <a:solidFill>
                <a:srgbClr val="FF0000"/>
              </a:solidFill>
            </a:endParaRPr>
          </a:p>
          <a:p>
            <a:endParaRPr 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167" y="107051"/>
            <a:ext cx="1098871" cy="7778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7999" y="107051"/>
            <a:ext cx="1128002" cy="99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066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Financial 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42167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u="sng" dirty="0" smtClean="0"/>
              <a:t>Gross Profit Margin</a:t>
            </a:r>
          </a:p>
          <a:p>
            <a:r>
              <a:rPr lang="en-US" sz="1400" dirty="0" smtClean="0"/>
              <a:t>(2015) 1,085,000,000/1,278,000,000=84.99%</a:t>
            </a:r>
          </a:p>
          <a:p>
            <a:r>
              <a:rPr lang="en-US" sz="1400" dirty="0" smtClean="0"/>
              <a:t>(2016) 1,230,000,000/1,457,000,000=84.42%</a:t>
            </a:r>
          </a:p>
          <a:p>
            <a:endParaRPr lang="en-US" sz="1400" dirty="0" smtClean="0"/>
          </a:p>
          <a:p>
            <a:pPr marL="0" indent="0">
              <a:buNone/>
            </a:pPr>
            <a:r>
              <a:rPr lang="en-US" sz="1400" u="sng" dirty="0" smtClean="0"/>
              <a:t>Net Profit Margin</a:t>
            </a:r>
          </a:p>
          <a:p>
            <a:r>
              <a:rPr lang="en-US" sz="1400" dirty="0" smtClean="0"/>
              <a:t>(2015) 170,000,000/1,278,000,000=13.3%</a:t>
            </a:r>
          </a:p>
          <a:p>
            <a:r>
              <a:rPr lang="en-US" sz="1400" dirty="0" smtClean="0"/>
              <a:t>(2016) 211,000,000/1,457,000,000=14.48%</a:t>
            </a:r>
          </a:p>
          <a:p>
            <a:endParaRPr lang="en-US" sz="1400" dirty="0" smtClean="0"/>
          </a:p>
          <a:p>
            <a:pPr marL="0" indent="0">
              <a:buNone/>
            </a:pPr>
            <a:r>
              <a:rPr lang="en-US" sz="1400" u="sng" dirty="0" smtClean="0"/>
              <a:t>ROCE</a:t>
            </a:r>
          </a:p>
          <a:p>
            <a:r>
              <a:rPr lang="en-US" sz="1400" dirty="0" smtClean="0"/>
              <a:t>(2015) 174,600,000/2,478,000,000x100= 7.05</a:t>
            </a:r>
          </a:p>
          <a:p>
            <a:r>
              <a:rPr lang="en-US" sz="1400" dirty="0" smtClean="0"/>
              <a:t>(2016) 215,600,000/2,959,000,000x100 = 7.29</a:t>
            </a:r>
          </a:p>
          <a:p>
            <a:endParaRPr lang="en-US" sz="1400" dirty="0" smtClean="0"/>
          </a:p>
          <a:p>
            <a:pPr marL="0" indent="0">
              <a:buNone/>
            </a:pPr>
            <a:r>
              <a:rPr lang="en-US" sz="1400" u="sng" dirty="0" smtClean="0"/>
              <a:t>Total Assets Turnover</a:t>
            </a:r>
          </a:p>
          <a:p>
            <a:r>
              <a:rPr lang="en-US" sz="1400" dirty="0" smtClean="0"/>
              <a:t>(2015) 1,278,000,000/2,478,000,000= 0.52times</a:t>
            </a:r>
          </a:p>
          <a:p>
            <a:r>
              <a:rPr lang="en-US" sz="1400" dirty="0" smtClean="0"/>
              <a:t>(2016) 1,457,000,000/2,959,000,000=0.49times</a:t>
            </a:r>
            <a:endParaRPr lang="en-US"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23" y="48676"/>
            <a:ext cx="1014656" cy="71823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5884" y="175878"/>
            <a:ext cx="1599950" cy="1412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44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Financial 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500" u="sng" dirty="0" smtClean="0"/>
              <a:t>Fixed Assets Turnover</a:t>
            </a:r>
          </a:p>
          <a:p>
            <a:r>
              <a:rPr lang="en-US" sz="1500" dirty="0" smtClean="0"/>
              <a:t>(2015) 1,278,000,000/2,475,000,000=0.51 times</a:t>
            </a:r>
          </a:p>
          <a:p>
            <a:r>
              <a:rPr lang="en-US" sz="1500" dirty="0" smtClean="0"/>
              <a:t>(2016) 1,457,000,000/2,958,000,000=0.49 times</a:t>
            </a:r>
          </a:p>
          <a:p>
            <a:endParaRPr lang="en-US" sz="1500" dirty="0"/>
          </a:p>
          <a:p>
            <a:pPr marL="0" indent="0">
              <a:buNone/>
            </a:pPr>
            <a:r>
              <a:rPr lang="en-US" sz="1500" u="sng" dirty="0" smtClean="0"/>
              <a:t>Working Capital Turnover</a:t>
            </a:r>
          </a:p>
          <a:p>
            <a:r>
              <a:rPr lang="en-US" sz="1500" dirty="0" smtClean="0"/>
              <a:t>(2015) 1,278,000,000/3,000,000=426 times</a:t>
            </a:r>
          </a:p>
          <a:p>
            <a:r>
              <a:rPr lang="en-US" sz="1500" dirty="0" smtClean="0"/>
              <a:t>(2016) 1,457,000,000/1,000,000=1457 times</a:t>
            </a:r>
          </a:p>
          <a:p>
            <a:endParaRPr lang="en-US" sz="1500" dirty="0" smtClean="0"/>
          </a:p>
          <a:p>
            <a:pPr marL="0" indent="0">
              <a:buNone/>
            </a:pPr>
            <a:r>
              <a:rPr lang="en-US" sz="1500" u="sng" dirty="0" smtClean="0"/>
              <a:t>Liquidity- Current Ratio</a:t>
            </a:r>
          </a:p>
          <a:p>
            <a:r>
              <a:rPr lang="en-US" sz="1500" dirty="0" smtClean="0"/>
              <a:t>(2015) 260,000,000/257,000,000= 1.01</a:t>
            </a:r>
          </a:p>
          <a:p>
            <a:r>
              <a:rPr lang="en-US" sz="1500" dirty="0" smtClean="0"/>
              <a:t>(2016) 340,000,000/339,000,000=1.002</a:t>
            </a:r>
          </a:p>
          <a:p>
            <a:endParaRPr lang="en-US" sz="1500" dirty="0"/>
          </a:p>
          <a:p>
            <a:pPr marL="0" indent="0">
              <a:buNone/>
            </a:pPr>
            <a:r>
              <a:rPr lang="en-US" sz="1500" u="sng" dirty="0" smtClean="0"/>
              <a:t>Quick Ratio</a:t>
            </a:r>
          </a:p>
          <a:p>
            <a:r>
              <a:rPr lang="en-US" sz="1500" dirty="0" smtClean="0"/>
              <a:t>(2015) 260,000,000-30,000,000/257,000,000=0.89</a:t>
            </a:r>
          </a:p>
          <a:p>
            <a:r>
              <a:rPr lang="en-US" sz="1500" dirty="0" smtClean="0"/>
              <a:t>(2016) 340,000,00-36,000,000/339,000,000= 0.89</a:t>
            </a:r>
          </a:p>
          <a:p>
            <a:endParaRPr lang="en-US" sz="14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811" y="64689"/>
            <a:ext cx="984569" cy="69694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23127" y="175878"/>
            <a:ext cx="1582706" cy="1397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598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3671" y="394622"/>
            <a:ext cx="10515600" cy="1325563"/>
          </a:xfrm>
        </p:spPr>
        <p:txBody>
          <a:bodyPr/>
          <a:lstStyle/>
          <a:p>
            <a:r>
              <a:rPr lang="en-US" dirty="0"/>
              <a:t>Financial 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u="sng" dirty="0" smtClean="0"/>
              <a:t>Debtor Days</a:t>
            </a:r>
          </a:p>
          <a:p>
            <a:r>
              <a:rPr lang="en-US" sz="1400" dirty="0" smtClean="0"/>
              <a:t>(2015) 76,000,000x365/1,278,000,000 = 21.7days</a:t>
            </a:r>
          </a:p>
          <a:p>
            <a:r>
              <a:rPr lang="en-US" sz="1400" dirty="0" smtClean="0"/>
              <a:t>(2016) 86,000,000x365/1,457,000,000 </a:t>
            </a:r>
            <a:r>
              <a:rPr lang="en-GB" sz="1400" dirty="0" smtClean="0"/>
              <a:t>=</a:t>
            </a:r>
            <a:r>
              <a:rPr lang="en-US" sz="1400" dirty="0" smtClean="0"/>
              <a:t>21.5 days</a:t>
            </a:r>
          </a:p>
          <a:p>
            <a:endParaRPr lang="en-US" sz="1400" dirty="0"/>
          </a:p>
          <a:p>
            <a:pPr marL="0" indent="0">
              <a:buNone/>
            </a:pPr>
            <a:r>
              <a:rPr lang="en-US" sz="1400" u="sng" dirty="0" smtClean="0"/>
              <a:t>Creditor Days</a:t>
            </a:r>
          </a:p>
          <a:p>
            <a:r>
              <a:rPr lang="en-US" sz="1400" dirty="0" smtClean="0"/>
              <a:t>(2015) 41,000,000x365/189,000,000 = 79.18 days</a:t>
            </a:r>
          </a:p>
          <a:p>
            <a:r>
              <a:rPr lang="en-US" sz="1400" dirty="0" smtClean="0"/>
              <a:t>(2016) 63,000,000x365/233,000,000 = 98.7 days</a:t>
            </a:r>
          </a:p>
          <a:p>
            <a:endParaRPr lang="en-US" sz="1400" dirty="0"/>
          </a:p>
          <a:p>
            <a:pPr marL="0" indent="0">
              <a:buNone/>
            </a:pPr>
            <a:r>
              <a:rPr lang="en-US" sz="1400" u="sng" dirty="0" smtClean="0"/>
              <a:t>Gearing </a:t>
            </a:r>
            <a:r>
              <a:rPr lang="mr-IN" sz="1400" u="sng" dirty="0" smtClean="0"/>
              <a:t>–</a:t>
            </a:r>
            <a:r>
              <a:rPr lang="en-US" sz="1400" u="sng" dirty="0" smtClean="0"/>
              <a:t> Debt Ratio</a:t>
            </a:r>
          </a:p>
          <a:p>
            <a:r>
              <a:rPr lang="en-US" sz="1400" dirty="0" smtClean="0"/>
              <a:t>(2015) Debts </a:t>
            </a:r>
            <a:r>
              <a:rPr lang="mr-IN" sz="1400" dirty="0" smtClean="0"/>
              <a:t>–</a:t>
            </a:r>
            <a:r>
              <a:rPr lang="en-US" sz="1400" dirty="0" smtClean="0"/>
              <a:t> 257,000,000 + 1,320,000,000 = 1,577,000,000</a:t>
            </a:r>
          </a:p>
          <a:p>
            <a:r>
              <a:rPr lang="en-US" sz="1400" dirty="0" smtClean="0"/>
              <a:t>Assets </a:t>
            </a:r>
            <a:r>
              <a:rPr lang="mr-IN" sz="1400" dirty="0" smtClean="0"/>
              <a:t>–</a:t>
            </a:r>
            <a:r>
              <a:rPr lang="en-US" sz="1400" dirty="0" smtClean="0"/>
              <a:t> 260,000,000 + 2,475,000,000 = (2,735,000,000) =  1,577,000,000/2,735,000,000 = 0.58</a:t>
            </a:r>
          </a:p>
          <a:p>
            <a:r>
              <a:rPr lang="en-US" sz="1400" dirty="0" smtClean="0"/>
              <a:t>(2016) Debts </a:t>
            </a:r>
            <a:r>
              <a:rPr lang="mr-IN" sz="1400" dirty="0" smtClean="0"/>
              <a:t>–</a:t>
            </a:r>
            <a:r>
              <a:rPr lang="en-US" sz="1400" dirty="0" smtClean="0"/>
              <a:t> 339,000,000 + 1,518,000,000 = 1,857,000,000</a:t>
            </a:r>
          </a:p>
          <a:p>
            <a:r>
              <a:rPr lang="en-US" sz="1400" dirty="0" smtClean="0"/>
              <a:t>Assets </a:t>
            </a:r>
            <a:r>
              <a:rPr lang="mr-IN" sz="1400" dirty="0" smtClean="0"/>
              <a:t>–</a:t>
            </a:r>
            <a:r>
              <a:rPr lang="en-US" sz="1400" dirty="0" smtClean="0"/>
              <a:t> 340,000,000 + 2,958,000,000 = (3,298,000,000) = 1,857,000,000/3,298,000,000= 0.56</a:t>
            </a:r>
            <a:endParaRPr lang="en-US"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812" y="64689"/>
            <a:ext cx="1089266" cy="771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96052" y="175878"/>
            <a:ext cx="1609782" cy="1421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634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9077" y="374957"/>
            <a:ext cx="10515600" cy="1325563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Recruitment- recruiting a wide range of people, disabilities, 50/50 gender. </a:t>
            </a:r>
          </a:p>
          <a:p>
            <a:r>
              <a:rPr lang="en-US" sz="2400" dirty="0" smtClean="0"/>
              <a:t>Positive initiatives.</a:t>
            </a:r>
          </a:p>
          <a:p>
            <a:r>
              <a:rPr lang="en-US" sz="2400" dirty="0" smtClean="0"/>
              <a:t>Performance management and motivational rewards for staff.</a:t>
            </a:r>
          </a:p>
          <a:p>
            <a:r>
              <a:rPr lang="en-US" sz="2400" dirty="0" smtClean="0"/>
              <a:t>PESTEL and SWOT show a lot of strengths and that Merlin Entertainments and Alton Towers are working with the new trends to overcome any problems.</a:t>
            </a:r>
          </a:p>
          <a:p>
            <a:r>
              <a:rPr lang="en-US" sz="2400" dirty="0" smtClean="0"/>
              <a:t>Did have a decrease due to Smiler accident in 2015, however is recovering now and managed to do so professionally. </a:t>
            </a:r>
          </a:p>
          <a:p>
            <a:r>
              <a:rPr lang="en-US" sz="2400" dirty="0" smtClean="0"/>
              <a:t>Profits and figures have managed to stay consistent and reliable. 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289" y="195542"/>
            <a:ext cx="1251660" cy="8860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5212" y="175877"/>
            <a:ext cx="1560621" cy="1377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305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365125"/>
            <a:ext cx="10515600" cy="1325563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000" u="sng" dirty="0"/>
              <a:t>References</a:t>
            </a:r>
            <a:endParaRPr lang="en-GB" sz="4000" b="1" u="sng" dirty="0"/>
          </a:p>
          <a:p>
            <a:r>
              <a:rPr lang="en-GB" dirty="0"/>
              <a:t>Alton Towers. (2017). </a:t>
            </a:r>
            <a:r>
              <a:rPr lang="en-GB" i="1" dirty="0"/>
              <a:t>Education Talks and Workshops</a:t>
            </a:r>
            <a:r>
              <a:rPr lang="en-GB" dirty="0"/>
              <a:t>. [online] Available at: https://</a:t>
            </a:r>
            <a:r>
              <a:rPr lang="en-GB" dirty="0" err="1"/>
              <a:t>www.altontowers.com</a:t>
            </a:r>
            <a:r>
              <a:rPr lang="en-GB" dirty="0"/>
              <a:t>/schools/educational-talks-and-workshops/ [Accessed 15 Apr. 2019].</a:t>
            </a:r>
          </a:p>
          <a:p>
            <a:r>
              <a:rPr lang="en-GB" dirty="0" err="1"/>
              <a:t>Annualreports.com</a:t>
            </a:r>
            <a:r>
              <a:rPr lang="en-GB" dirty="0"/>
              <a:t>. (2019). [online] Available at: http://</a:t>
            </a:r>
            <a:r>
              <a:rPr lang="en-GB" dirty="0" err="1"/>
              <a:t>www.annualreports.com</a:t>
            </a:r>
            <a:r>
              <a:rPr lang="en-GB" dirty="0"/>
              <a:t>/</a:t>
            </a:r>
            <a:r>
              <a:rPr lang="en-GB" dirty="0" err="1"/>
              <a:t>HostedData</a:t>
            </a:r>
            <a:r>
              <a:rPr lang="en-GB" dirty="0"/>
              <a:t>/</a:t>
            </a:r>
            <a:r>
              <a:rPr lang="en-GB" dirty="0" err="1"/>
              <a:t>AnnualReportArchive</a:t>
            </a:r>
            <a:r>
              <a:rPr lang="en-GB" dirty="0"/>
              <a:t>/M/LSE_MERL_2016.pdf [Accessed 18 Apr. 2019].</a:t>
            </a:r>
          </a:p>
          <a:p>
            <a:r>
              <a:rPr lang="en-GB" dirty="0"/>
              <a:t>BBC News. (2015). </a:t>
            </a:r>
            <a:r>
              <a:rPr lang="en-GB" i="1" dirty="0"/>
              <a:t>Will crash affect Alton Towers' reputation?</a:t>
            </a:r>
            <a:r>
              <a:rPr lang="en-GB" dirty="0"/>
              <a:t>. [online] Available at: https://</a:t>
            </a:r>
            <a:r>
              <a:rPr lang="en-GB" dirty="0" err="1"/>
              <a:t>www.bbc.co.uk</a:t>
            </a:r>
            <a:r>
              <a:rPr lang="en-GB" dirty="0"/>
              <a:t>/news/uk-england-stoke-staffordshire-32993933 [Accessed 11 Apr. 2019].</a:t>
            </a:r>
          </a:p>
          <a:p>
            <a:r>
              <a:rPr lang="en-GB" dirty="0"/>
              <a:t>Discover Derby. (2018). </a:t>
            </a:r>
            <a:r>
              <a:rPr lang="en-GB" i="1" dirty="0"/>
              <a:t>Alton Towers Resort</a:t>
            </a:r>
            <a:r>
              <a:rPr lang="en-GB" dirty="0"/>
              <a:t>. [online] Available at: https://</a:t>
            </a:r>
            <a:r>
              <a:rPr lang="en-GB" dirty="0" err="1"/>
              <a:t>www.visitderby.co.uk</a:t>
            </a:r>
            <a:r>
              <a:rPr lang="en-GB" dirty="0"/>
              <a:t>/things-to-do/great-base/</a:t>
            </a:r>
            <a:r>
              <a:rPr lang="en-GB" dirty="0" err="1"/>
              <a:t>alton</a:t>
            </a:r>
            <a:r>
              <a:rPr lang="en-GB" dirty="0"/>
              <a:t>-towers [Accessed 13 Apr. 2019].</a:t>
            </a:r>
          </a:p>
          <a:p>
            <a:r>
              <a:rPr lang="en-GB" dirty="0" err="1"/>
              <a:t>Merlin.csod.com</a:t>
            </a:r>
            <a:r>
              <a:rPr lang="en-GB" dirty="0"/>
              <a:t>. (2019). [online] Available at: https://</a:t>
            </a:r>
            <a:r>
              <a:rPr lang="en-GB" dirty="0" err="1"/>
              <a:t>merlin.csod.com</a:t>
            </a:r>
            <a:r>
              <a:rPr lang="en-GB" dirty="0"/>
              <a:t>/</a:t>
            </a:r>
            <a:r>
              <a:rPr lang="en-GB" dirty="0" err="1"/>
              <a:t>ux</a:t>
            </a:r>
            <a:r>
              <a:rPr lang="en-GB" dirty="0"/>
              <a:t>/</a:t>
            </a:r>
            <a:r>
              <a:rPr lang="en-GB" dirty="0" err="1"/>
              <a:t>ats</a:t>
            </a:r>
            <a:r>
              <a:rPr lang="en-GB" dirty="0"/>
              <a:t>/</a:t>
            </a:r>
            <a:r>
              <a:rPr lang="en-GB" dirty="0" err="1"/>
              <a:t>careersite</a:t>
            </a:r>
            <a:r>
              <a:rPr lang="en-GB" dirty="0"/>
              <a:t>/4/</a:t>
            </a:r>
            <a:r>
              <a:rPr lang="en-GB" dirty="0" err="1"/>
              <a:t>home?c</a:t>
            </a:r>
            <a:r>
              <a:rPr lang="en-GB" dirty="0"/>
              <a:t>=</a:t>
            </a:r>
            <a:r>
              <a:rPr lang="en-GB" dirty="0" err="1"/>
              <a:t>merlin&amp;cfdd</a:t>
            </a:r>
            <a:r>
              <a:rPr lang="en-GB" dirty="0"/>
              <a:t>[0][id]=21&amp;cfdd[0][options][0]=249 [Accessed 21 Apr. 2019].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73" y="365125"/>
            <a:ext cx="1283727" cy="9087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1813" y="202004"/>
            <a:ext cx="1540957" cy="1360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887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1057" y="364490"/>
            <a:ext cx="10515600" cy="1325563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/>
              <a:t>Merlinannualpass.co.uk</a:t>
            </a:r>
            <a:r>
              <a:rPr lang="en-GB" dirty="0"/>
              <a:t>. (2019). </a:t>
            </a:r>
            <a:r>
              <a:rPr lang="en-GB" i="1" dirty="0"/>
              <a:t>Disabled </a:t>
            </a:r>
            <a:r>
              <a:rPr lang="en-GB" i="1" dirty="0" err="1"/>
              <a:t>Passholders</a:t>
            </a:r>
            <a:r>
              <a:rPr lang="en-GB" i="1" dirty="0"/>
              <a:t> | Merlin Annual Pass UK Official Website</a:t>
            </a:r>
            <a:r>
              <a:rPr lang="en-GB" dirty="0"/>
              <a:t>. [online] Available at: https://</a:t>
            </a:r>
            <a:r>
              <a:rPr lang="en-GB" dirty="0" err="1"/>
              <a:t>www.merlinannualpass.co.uk</a:t>
            </a:r>
            <a:r>
              <a:rPr lang="en-GB" dirty="0"/>
              <a:t>/information/disabled-</a:t>
            </a:r>
            <a:r>
              <a:rPr lang="en-GB" dirty="0" err="1"/>
              <a:t>passholders</a:t>
            </a:r>
            <a:r>
              <a:rPr lang="en-GB" dirty="0"/>
              <a:t> [Accessed 17 Apr. 2019].</a:t>
            </a:r>
          </a:p>
          <a:p>
            <a:r>
              <a:rPr lang="en-GB" dirty="0" err="1"/>
              <a:t>Merlinentertainments.biz</a:t>
            </a:r>
            <a:r>
              <a:rPr lang="en-GB" dirty="0"/>
              <a:t>. (2018). </a:t>
            </a:r>
            <a:r>
              <a:rPr lang="en-GB" i="1" dirty="0"/>
              <a:t>Merlin Entertainments | Communities</a:t>
            </a:r>
            <a:r>
              <a:rPr lang="en-GB" dirty="0"/>
              <a:t>. [online] Available at: https://</a:t>
            </a:r>
            <a:r>
              <a:rPr lang="en-GB" dirty="0" err="1"/>
              <a:t>www.merlinentertainments.biz</a:t>
            </a:r>
            <a:r>
              <a:rPr lang="en-GB" dirty="0"/>
              <a:t>/responsible-business/people-and-communities/communities/ [Accessed 7 Apr. 2019].</a:t>
            </a:r>
          </a:p>
          <a:p>
            <a:r>
              <a:rPr lang="en-GB" dirty="0" err="1"/>
              <a:t>Merlinentertainments.biz</a:t>
            </a:r>
            <a:r>
              <a:rPr lang="en-GB" dirty="0"/>
              <a:t>. (2019). [online] Available at: https://</a:t>
            </a:r>
            <a:r>
              <a:rPr lang="en-GB" dirty="0" err="1"/>
              <a:t>www.merlinentertainments.biz</a:t>
            </a:r>
            <a:r>
              <a:rPr lang="en-GB" dirty="0"/>
              <a:t>/media/2139/2018-annual-report-and-accounts-screen-version.pdf [Accessed 17 Apr. 2019].</a:t>
            </a:r>
          </a:p>
          <a:p>
            <a:r>
              <a:rPr lang="en-GB" dirty="0"/>
              <a:t>Mirror. (2017). </a:t>
            </a:r>
            <a:r>
              <a:rPr lang="en-GB" i="1" dirty="0"/>
              <a:t>Alton Towers named the most expensive theme park in the UK - here's how to get the best deal at all the big four</a:t>
            </a:r>
            <a:r>
              <a:rPr lang="en-GB" dirty="0"/>
              <a:t>. [online] Available at: https://</a:t>
            </a:r>
            <a:r>
              <a:rPr lang="en-GB" dirty="0" err="1"/>
              <a:t>www.mirror.co.uk</a:t>
            </a:r>
            <a:r>
              <a:rPr lang="en-GB" dirty="0"/>
              <a:t>/money/alton-towers-named-most-expensive-10219060) [Accessed 18 Apr. 2019].</a:t>
            </a:r>
          </a:p>
          <a:p>
            <a:r>
              <a:rPr lang="en-GB" dirty="0" err="1"/>
              <a:t>Ons.gov.uk</a:t>
            </a:r>
            <a:r>
              <a:rPr lang="en-GB" dirty="0"/>
              <a:t>. (2019). </a:t>
            </a:r>
            <a:r>
              <a:rPr lang="en-GB" i="1" dirty="0"/>
              <a:t>Living longer - Office for National Statistics</a:t>
            </a:r>
            <a:r>
              <a:rPr lang="en-GB" dirty="0"/>
              <a:t>. [online] Available at: https://</a:t>
            </a:r>
            <a:r>
              <a:rPr lang="en-GB" dirty="0" err="1"/>
              <a:t>www.ons.gov.uk</a:t>
            </a:r>
            <a:r>
              <a:rPr lang="en-GB" dirty="0"/>
              <a:t>/</a:t>
            </a:r>
            <a:r>
              <a:rPr lang="en-GB" dirty="0" err="1"/>
              <a:t>peoplepopulationandcommunity</a:t>
            </a:r>
            <a:r>
              <a:rPr lang="en-GB" dirty="0"/>
              <a:t>/</a:t>
            </a:r>
            <a:r>
              <a:rPr lang="en-GB" dirty="0" err="1"/>
              <a:t>birthsdeathsandmarriages</a:t>
            </a:r>
            <a:r>
              <a:rPr lang="en-GB" dirty="0"/>
              <a:t>/ageing/articles/</a:t>
            </a:r>
            <a:r>
              <a:rPr lang="en-GB" dirty="0" err="1"/>
              <a:t>livinglongerhowourpopulationischangingandwhyitmatters</a:t>
            </a:r>
            <a:r>
              <a:rPr lang="en-GB" dirty="0"/>
              <a:t>/2018-08-13 [Accessed 20 Apr. 2019].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1813" y="202004"/>
            <a:ext cx="1540957" cy="13604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73" y="365125"/>
            <a:ext cx="1283727" cy="908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714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2863" y="249295"/>
            <a:ext cx="10515600" cy="1325563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Proactiveinvestors</a:t>
            </a:r>
            <a:r>
              <a:rPr lang="en-GB" dirty="0"/>
              <a:t> UK. (2016). </a:t>
            </a:r>
            <a:r>
              <a:rPr lang="en-GB" i="1" dirty="0"/>
              <a:t>Merlin Entertainments looks to regain the magic</a:t>
            </a:r>
            <a:r>
              <a:rPr lang="en-GB" dirty="0"/>
              <a:t>. [online] Available at: https://</a:t>
            </a:r>
            <a:r>
              <a:rPr lang="en-GB" dirty="0" err="1"/>
              <a:t>www.proactiveinvestors.co.uk</a:t>
            </a:r>
            <a:r>
              <a:rPr lang="en-GB" dirty="0"/>
              <a:t>/columns/fat-prophets/25992/merlin-entertainments-looks-to-regain-the-magic-25992.html [Accessed 15 Apr. 2019].</a:t>
            </a:r>
          </a:p>
          <a:p>
            <a:r>
              <a:rPr lang="en-GB" dirty="0"/>
              <a:t>the Guardian. (2004). </a:t>
            </a:r>
            <a:r>
              <a:rPr lang="en-GB" i="1" dirty="0"/>
              <a:t>Oblivion a thrill too far for Alton Towers</a:t>
            </a:r>
            <a:r>
              <a:rPr lang="en-GB" dirty="0"/>
              <a:t>. [online] Available at: https://</a:t>
            </a:r>
            <a:r>
              <a:rPr lang="en-GB" dirty="0" err="1"/>
              <a:t>www.theguardian.com</a:t>
            </a:r>
            <a:r>
              <a:rPr lang="en-GB" dirty="0"/>
              <a:t>/</a:t>
            </a:r>
            <a:r>
              <a:rPr lang="en-GB" dirty="0" err="1"/>
              <a:t>uk</a:t>
            </a:r>
            <a:r>
              <a:rPr lang="en-GB" dirty="0"/>
              <a:t>/2004/</a:t>
            </a:r>
            <a:r>
              <a:rPr lang="en-GB" dirty="0" err="1"/>
              <a:t>aug</a:t>
            </a:r>
            <a:r>
              <a:rPr lang="en-GB" dirty="0"/>
              <a:t>/03/</a:t>
            </a:r>
            <a:r>
              <a:rPr lang="en-GB" dirty="0" err="1"/>
              <a:t>davidward</a:t>
            </a:r>
            <a:r>
              <a:rPr lang="en-GB" dirty="0"/>
              <a:t> [Accessed 7 Apr. 2019].</a:t>
            </a:r>
          </a:p>
          <a:p>
            <a:r>
              <a:rPr lang="en-GB" dirty="0"/>
              <a:t>the Guardian. (2016). </a:t>
            </a:r>
            <a:r>
              <a:rPr lang="en-GB" i="1" dirty="0"/>
              <a:t>Alton Towers owner fined £5m over Smiler </a:t>
            </a:r>
            <a:r>
              <a:rPr lang="en-GB" i="1" dirty="0" err="1"/>
              <a:t>rollercaster</a:t>
            </a:r>
            <a:r>
              <a:rPr lang="en-GB" i="1" dirty="0"/>
              <a:t> crash</a:t>
            </a:r>
            <a:r>
              <a:rPr lang="en-GB" dirty="0"/>
              <a:t>. [online] Available at: https://</a:t>
            </a:r>
            <a:r>
              <a:rPr lang="en-GB" dirty="0" err="1"/>
              <a:t>www.theguardian.com</a:t>
            </a:r>
            <a:r>
              <a:rPr lang="en-GB" dirty="0"/>
              <a:t>/business/2016/</a:t>
            </a:r>
            <a:r>
              <a:rPr lang="en-GB" dirty="0" err="1"/>
              <a:t>sep</a:t>
            </a:r>
            <a:r>
              <a:rPr lang="en-GB" dirty="0"/>
              <a:t>/27/</a:t>
            </a:r>
            <a:r>
              <a:rPr lang="en-GB" dirty="0" err="1"/>
              <a:t>alton</a:t>
            </a:r>
            <a:r>
              <a:rPr lang="en-GB" dirty="0"/>
              <a:t>-towers-owner-fined-smiler-</a:t>
            </a:r>
            <a:r>
              <a:rPr lang="en-GB" dirty="0" err="1"/>
              <a:t>rollercaster</a:t>
            </a:r>
            <a:r>
              <a:rPr lang="en-GB" dirty="0"/>
              <a:t>-crash [Accessed 13 Apr. 2019].</a:t>
            </a:r>
          </a:p>
          <a:p>
            <a:r>
              <a:rPr lang="en-GB" dirty="0" err="1"/>
              <a:t>Thetimes.co.uk</a:t>
            </a:r>
            <a:r>
              <a:rPr lang="en-GB" dirty="0"/>
              <a:t>. (2017). </a:t>
            </a:r>
            <a:r>
              <a:rPr lang="en-GB" i="1" dirty="0"/>
              <a:t>Alton Towers-owner Merlin cautious of effect of terrorist attacks</a:t>
            </a:r>
            <a:r>
              <a:rPr lang="en-GB" dirty="0"/>
              <a:t>. [online] Available at: https://</a:t>
            </a:r>
            <a:r>
              <a:rPr lang="en-GB" dirty="0" err="1"/>
              <a:t>www.thetimes.co.uk</a:t>
            </a:r>
            <a:r>
              <a:rPr lang="en-GB" dirty="0"/>
              <a:t>/article/alton-towers-owner-merlin-cautious-of-effect-of-terrorist-attacks-hvdd0zzm0 [Accessed 21 Apr. 2019].</a:t>
            </a:r>
          </a:p>
          <a:p>
            <a:r>
              <a:rPr lang="en-GB" dirty="0" err="1"/>
              <a:t>TowersTimes</a:t>
            </a:r>
            <a:r>
              <a:rPr lang="en-GB" dirty="0"/>
              <a:t>. (2014). </a:t>
            </a:r>
            <a:r>
              <a:rPr lang="en-GB" i="1" dirty="0"/>
              <a:t>Old Park Maps - </a:t>
            </a:r>
            <a:r>
              <a:rPr lang="en-GB" i="1" dirty="0" err="1"/>
              <a:t>TowersTimes</a:t>
            </a:r>
            <a:r>
              <a:rPr lang="en-GB" dirty="0"/>
              <a:t>. [online] Available at: https://</a:t>
            </a:r>
            <a:r>
              <a:rPr lang="en-GB" dirty="0" err="1"/>
              <a:t>www.towerstimes.co.uk</a:t>
            </a:r>
            <a:r>
              <a:rPr lang="en-GB" dirty="0"/>
              <a:t>/history/old-park-maps/ [Accessed 20 Apr. 2019].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1813" y="202004"/>
            <a:ext cx="1540957" cy="13604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73" y="365125"/>
            <a:ext cx="1283727" cy="908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287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5308</TotalTime>
  <Words>782</Words>
  <Application>Microsoft Macintosh PowerPoint</Application>
  <PresentationFormat>Widescreen</PresentationFormat>
  <Paragraphs>181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Calibri</vt:lpstr>
      <vt:lpstr>Calibri Light</vt:lpstr>
      <vt:lpstr>Mangal</vt:lpstr>
      <vt:lpstr>Arial</vt:lpstr>
      <vt:lpstr>Office Theme</vt:lpstr>
      <vt:lpstr>Merlin Entertainments</vt:lpstr>
      <vt:lpstr>Contents:  3,4,5 - Key company facts 6&amp;7 - Environmental analysis 8,9 &amp; 10 - Performance management audit 11, 12 &amp; 13 - Finance audit 14- Summary 15, 16 &amp; 17- References  </vt:lpstr>
      <vt:lpstr>Key Company Facts – Merlin Entertainments</vt:lpstr>
      <vt:lpstr>Key Company Facts – Merlin Entertainments</vt:lpstr>
      <vt:lpstr>Alton Towers</vt:lpstr>
      <vt:lpstr>Environmental Analysis- Alton Towers (Internal)-SWOT</vt:lpstr>
      <vt:lpstr>Environmental Analysis- (External) PESTEL</vt:lpstr>
      <vt:lpstr>Performance Management Audit- Recruitment and Selection </vt:lpstr>
      <vt:lpstr>Performance Management Audit-Equality and Diversity </vt:lpstr>
      <vt:lpstr>Performance Management Audit-Performance Management </vt:lpstr>
      <vt:lpstr>Financial Audit</vt:lpstr>
      <vt:lpstr>Financial Audit</vt:lpstr>
      <vt:lpstr>Financial Audit</vt:lpstr>
      <vt:lpstr>Summary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Merlin Entertainments</dc:title>
  <dc:creator>Olivia Griffiths</dc:creator>
  <cp:lastModifiedBy>Olivia Griffiths</cp:lastModifiedBy>
  <cp:revision>31</cp:revision>
  <dcterms:created xsi:type="dcterms:W3CDTF">2019-04-22T21:57:16Z</dcterms:created>
  <dcterms:modified xsi:type="dcterms:W3CDTF">2019-04-26T14:51:12Z</dcterms:modified>
</cp:coreProperties>
</file>