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notesMasterIdLst>
    <p:notesMasterId r:id="rId13"/>
  </p:notesMasterIdLst>
  <p:sldIdLst>
    <p:sldId id="256" r:id="rId2"/>
    <p:sldId id="257" r:id="rId3"/>
    <p:sldId id="262" r:id="rId4"/>
    <p:sldId id="259" r:id="rId5"/>
    <p:sldId id="267" r:id="rId6"/>
    <p:sldId id="268" r:id="rId7"/>
    <p:sldId id="269" r:id="rId8"/>
    <p:sldId id="265" r:id="rId9"/>
    <p:sldId id="266" r:id="rId10"/>
    <p:sldId id="258" r:id="rId11"/>
    <p:sldId id="270" r:id="rId12"/>
  </p:sldIdLst>
  <p:sldSz cx="12192000" cy="6858000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icia Walton" initials="AW" lastIdx="2" clrIdx="0">
    <p:extLst>
      <p:ext uri="{19B8F6BF-5375-455C-9EA6-DF929625EA0E}">
        <p15:presenceInfo xmlns:p15="http://schemas.microsoft.com/office/powerpoint/2012/main" userId="48746f2ccbe39bba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69202" autoAdjust="0"/>
  </p:normalViewPr>
  <p:slideViewPr>
    <p:cSldViewPr snapToGrid="0">
      <p:cViewPr varScale="1">
        <p:scale>
          <a:sx n="43" d="100"/>
          <a:sy n="43" d="100"/>
        </p:scale>
        <p:origin x="6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38C631-12FC-4783-9CF3-A6CE1657C8E4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4421A9-D295-480E-8D9F-285B4B5A9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708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421A9-D295-480E-8D9F-285B4B5A97F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357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421A9-D295-480E-8D9F-285B4B5A9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117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421A9-D295-480E-8D9F-285B4B5A97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0508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421A9-D295-480E-8D9F-285B4B5A97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969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421A9-D295-480E-8D9F-285B4B5A97F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1422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421A9-D295-480E-8D9F-285B4B5A97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2655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421A9-D295-480E-8D9F-285B4B5A97F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5417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421A9-D295-480E-8D9F-285B4B5A97F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0568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421A9-D295-480E-8D9F-285B4B5A97F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536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B6740-A3DC-4B41-A334-F580918433A1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05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1EF82-0A36-483C-BA9E-1FFA72D8E404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79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D097C-87B9-4999-A256-0A00094EFC26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509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2E780-770F-4AA1-9663-F978A3AEF42F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565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AD0ED-04A2-44B3-B67F-4DBCDF423C9D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683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774A4-75C4-4FC0-AFC6-621A192DCACA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541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5C94E-6C5A-413D-801B-1AE9108AD3F2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4985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0DE7-B1BA-4A73-9C90-2C6C7554317D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68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B1CB-3A55-41D1-BF44-110749CB6BBA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298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C2F46-8039-4231-A359-B24B6AFFBF05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445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B88-0C4E-4565-BA18-56C6C38EE561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6484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34279-02B6-498B-8728-147B9F01BE42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47625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D3247-E572-483E-A038-E27D46BF2FC8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303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8CD13-6620-40E7-A994-EA7305D7824C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5996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2E52A-9839-4664-ABC7-5019D9A2ACCC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4959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1A3FA-E871-4A10-AF59-DBD031FE083A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85031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A7B1D-5CA9-4355-94CD-D8BD9A0BE433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008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D03BF-BA01-4BD7-BBEA-8E327D5484CF}" type="datetime1">
              <a:rPr lang="en-US" smtClean="0"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6092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jstor-org.ezproxy.uwtsd.ac.uk/stable/pdf/27755216.pdf" TargetMode="External"/><Relationship Id="rId2" Type="http://schemas.openxmlformats.org/officeDocument/2006/relationships/hyperlink" Target="https://www.amnesty.org.uk/issues/human-rights-act?&amp;gclid=EAIaIQobChMIu4fhlI313wIV6LftCh1ehAa6EAAYASAAEgIba_D_Bw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bc.co.uk/newsbeat/article/32692758/human-rights-act-versus-a-british-bill-of-right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researchbriefings.files.parliament.uk/documents/CBP-7193/CBP-7193.pdf" TargetMode="External"/><Relationship Id="rId2" Type="http://schemas.openxmlformats.org/officeDocument/2006/relationships/hyperlink" Target="https://www.equalityhumanrights.com/en/human-rights/human-rights-ac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law/2018/jan/13/brexit-eu-human-rights-act-european-charter" TargetMode="External"/><Relationship Id="rId5" Type="http://schemas.openxmlformats.org/officeDocument/2006/relationships/hyperlink" Target="https://www.independent.co.uk/news/uk/politics/scrap-human-rights-act-british-bill-of-rights-theresa-may-justice-secretary-liz-truss-a7204256.html" TargetMode="External"/><Relationship Id="rId4" Type="http://schemas.openxmlformats.org/officeDocument/2006/relationships/hyperlink" Target="https://researchbriefings.parliament.uk/ResearchBriefing/Summary/CBP-71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E8F5D-F9D1-431E-BB6A-D9AA3B498C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Current political and ethical landscape</a:t>
            </a:r>
            <a:br>
              <a:rPr lang="en-GB" dirty="0"/>
            </a:br>
            <a:r>
              <a:rPr lang="en-GB" dirty="0"/>
              <a:t>ecss6002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A84BA9-D338-4FD3-9E91-B08F2CF346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1600563</a:t>
            </a:r>
          </a:p>
          <a:p>
            <a:r>
              <a:rPr lang="en-GB" dirty="0"/>
              <a:t>Alicia Walton</a:t>
            </a:r>
          </a:p>
          <a:p>
            <a:r>
              <a:rPr lang="en-GB" dirty="0"/>
              <a:t>Assessment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A77DF4-940A-4726-9515-9C3884E7E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218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41DFF-A8A0-40F0-86E5-D85E93662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389C8-25E2-4840-9502-17AB1EFF3D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Applying an ‘intersectional perspective’, critically examining opposing political positions on a current issue of your choice.</a:t>
            </a:r>
          </a:p>
          <a:p>
            <a:r>
              <a:rPr lang="en-GB" dirty="0"/>
              <a:t>Replacing the Human Rights Act with a British Bill of Rights</a:t>
            </a:r>
          </a:p>
          <a:p>
            <a:r>
              <a:rPr lang="en-GB" dirty="0"/>
              <a:t>Human Rights Act</a:t>
            </a:r>
          </a:p>
          <a:p>
            <a:r>
              <a:rPr lang="en-GB" dirty="0"/>
              <a:t>Repeal of the Human Rights Act</a:t>
            </a:r>
          </a:p>
          <a:p>
            <a:r>
              <a:rPr lang="en-GB" dirty="0"/>
              <a:t>For and Against the British Bill of Rights</a:t>
            </a:r>
          </a:p>
          <a:p>
            <a:r>
              <a:rPr lang="en-GB" dirty="0"/>
              <a:t>Intersectional Perspective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F345C6-1EB2-4ED6-812E-EC97F52A0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435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55360-EF1B-4EC0-A9FD-1F2774CE2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topical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F50D1-F383-4B50-B103-6F2C9F5F55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‘Scrap the Human Rights Act and curtail the role of the European Court of Human Rights’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B2CC64-5741-469F-B952-B380D526F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44ADE-B978-479B-8AF5-FF3FD64BB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100" dirty="0"/>
              <a:t>(</a:t>
            </a:r>
            <a:r>
              <a:rPr lang="en-US" sz="1400" dirty="0"/>
              <a:t>Parliament</a:t>
            </a:r>
            <a:r>
              <a:rPr lang="en-US" sz="1100" dirty="0"/>
              <a:t>.uk, 2016)</a:t>
            </a:r>
          </a:p>
        </p:txBody>
      </p:sp>
    </p:spTree>
    <p:extLst>
      <p:ext uri="{BB962C8B-B14F-4D97-AF65-F5344CB8AC3E}">
        <p14:creationId xmlns:p14="http://schemas.microsoft.com/office/powerpoint/2010/main" val="1140201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62338-6934-4E42-9170-D63F9A6A2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rights act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BC93D8-7AF0-43E1-B5F6-2BE48E7618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565" t="35400" r="46650" b="13850"/>
          <a:stretch/>
        </p:blipFill>
        <p:spPr>
          <a:xfrm>
            <a:off x="2855769" y="1851308"/>
            <a:ext cx="6469812" cy="403196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AB5B00-68B1-406B-A418-142FCCCB6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9913B-35FA-4676-9DA7-5E13CF8B3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100" dirty="0"/>
              <a:t>(ECHR, 2018)</a:t>
            </a:r>
          </a:p>
        </p:txBody>
      </p:sp>
    </p:spTree>
    <p:extLst>
      <p:ext uri="{BB962C8B-B14F-4D97-AF65-F5344CB8AC3E}">
        <p14:creationId xmlns:p14="http://schemas.microsoft.com/office/powerpoint/2010/main" val="2080916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99F54-F06B-42C4-9A4F-5DD9CD60F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Repeal of the human rights 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B86DF-404C-4479-BC3A-137604460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David Cameron</a:t>
            </a:r>
          </a:p>
          <a:p>
            <a:r>
              <a:rPr lang="en-GB" sz="2800" dirty="0"/>
              <a:t>Sadiq Khan</a:t>
            </a:r>
          </a:p>
          <a:p>
            <a:r>
              <a:rPr lang="en-GB" sz="2800" dirty="0"/>
              <a:t>Theresa May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D0EE64-F3C4-4618-8B5E-65E7E02B6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77103-925A-4A16-8682-192F1CDEF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100" dirty="0"/>
              <a:t>(Horne </a:t>
            </a:r>
            <a:r>
              <a:rPr lang="en-US" sz="1100" i="1" dirty="0"/>
              <a:t>et al. </a:t>
            </a:r>
            <a:r>
              <a:rPr lang="en-US" sz="1100" dirty="0"/>
              <a:t>2015)</a:t>
            </a:r>
          </a:p>
        </p:txBody>
      </p:sp>
    </p:spTree>
    <p:extLst>
      <p:ext uri="{BB962C8B-B14F-4D97-AF65-F5344CB8AC3E}">
        <p14:creationId xmlns:p14="http://schemas.microsoft.com/office/powerpoint/2010/main" val="2475473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9B83A-883E-4C64-B70A-0EBFDD0E1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British bill of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91D58-0AAE-4918-AE2B-C9F255EB1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Human Rights Act subject to criticism </a:t>
            </a:r>
          </a:p>
          <a:p>
            <a:r>
              <a:rPr lang="en-GB" sz="2800" dirty="0"/>
              <a:t>Lack of respect</a:t>
            </a:r>
          </a:p>
          <a:p>
            <a:r>
              <a:rPr lang="en-GB" sz="2800" dirty="0"/>
              <a:t>Rights being violated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BCD1B-955E-46A8-9059-39D90EC57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C878E-1492-4FF3-B9EC-C6C52FE7C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100" dirty="0"/>
              <a:t>(BBC, 2019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46848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8AC75-C0B7-43BF-B937-2E8A85063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Against British bill of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6B172-7951-4AF1-8EE1-3BA95E908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Protected by the EU</a:t>
            </a:r>
          </a:p>
          <a:p>
            <a:r>
              <a:rPr lang="en-GB" sz="2800" dirty="0"/>
              <a:t>Losing effectiveness if scrapped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576890-A4D6-488B-8671-D8413A822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857DD-7EE0-4E88-B040-6FAB64405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2844" y="5883275"/>
            <a:ext cx="6672865" cy="365125"/>
          </a:xfrm>
        </p:spPr>
        <p:txBody>
          <a:bodyPr/>
          <a:lstStyle/>
          <a:p>
            <a:r>
              <a:rPr lang="en-US" sz="1100" dirty="0"/>
              <a:t>(Amnesty International UK, 2017) (The Guardian, 2019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29956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A0E8A-F397-4263-B4F3-9F2E70ABE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Intersectional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9C89D-2201-4316-A366-3FFFAB9FA2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Important and critical </a:t>
            </a:r>
            <a:r>
              <a:rPr lang="en-GB" sz="2400" dirty="0" err="1"/>
              <a:t>lense</a:t>
            </a:r>
            <a:r>
              <a:rPr lang="en-GB" sz="2400" dirty="0"/>
              <a:t> for human rights</a:t>
            </a:r>
          </a:p>
          <a:p>
            <a:r>
              <a:rPr lang="en-GB" sz="2400" dirty="0"/>
              <a:t>Inequality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610254-C747-4FB5-A232-F076A6F24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C9C3C1-7C46-4833-A1BC-7D017F0E7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100" dirty="0"/>
              <a:t>(Collins and Bilge, 2016)</a:t>
            </a:r>
          </a:p>
        </p:txBody>
      </p:sp>
    </p:spTree>
    <p:extLst>
      <p:ext uri="{BB962C8B-B14F-4D97-AF65-F5344CB8AC3E}">
        <p14:creationId xmlns:p14="http://schemas.microsoft.com/office/powerpoint/2010/main" val="3239930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FB912-FA59-46C3-9D04-8EAC9E445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63E20-7341-404E-9716-B1EA757173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Replacing the Human Rights Act with a British Bill of Rights</a:t>
            </a:r>
          </a:p>
          <a:p>
            <a:r>
              <a:rPr lang="en-GB" dirty="0"/>
              <a:t>Human Rights Act</a:t>
            </a:r>
          </a:p>
          <a:p>
            <a:r>
              <a:rPr lang="en-GB" dirty="0"/>
              <a:t>Repeal of the Human Rights Act</a:t>
            </a:r>
          </a:p>
          <a:p>
            <a:r>
              <a:rPr lang="en-GB" dirty="0"/>
              <a:t>For and Against the British Bill of Rights</a:t>
            </a:r>
          </a:p>
          <a:p>
            <a:r>
              <a:rPr lang="en-GB" dirty="0"/>
              <a:t>Intersectional Perspective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EF6AC0-39A1-4717-8541-C9F16ED72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104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F5383-0F5A-4BAF-AD64-C910936B1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7DEE8-D5D8-4997-BF43-86EC546F0E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Amnesty International UK. (2017) </a:t>
            </a:r>
            <a:r>
              <a:rPr lang="en-GB" i="1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Human Rights Act.</a:t>
            </a:r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Available at: </a:t>
            </a:r>
            <a:r>
              <a:rPr lang="en-GB" u="sng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  <a:hlinkClick r:id="rId2"/>
              </a:rPr>
              <a:t>https://www.amnesty.org.uk/issues/human-rights-act?&amp;gclid=EAIaIQobChMIu4fhlI313wIV6LftCh1ehAa6EAAYASAAEgIba_D_BwE</a:t>
            </a:r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(Accessed: 19</a:t>
            </a:r>
            <a:r>
              <a:rPr lang="en-GB" baseline="300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th</a:t>
            </a:r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January 2019).</a:t>
            </a:r>
            <a:endParaRPr lang="en-GB" dirty="0">
              <a:effectLst/>
            </a:endParaRPr>
          </a:p>
          <a:p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Amos, M. (2009) ‘Problems with the Human Rights Act 1998 and how to remedy them: Is a Bill of Rights the answer?’ </a:t>
            </a:r>
            <a:r>
              <a:rPr lang="en-GB" i="1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The Modern Law Review</a:t>
            </a:r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, Vol. 72, pp. 883-908. JSTOR [Online] Available at: </a:t>
            </a:r>
            <a:r>
              <a:rPr lang="en-GB" u="sng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  <a:hlinkClick r:id="rId3"/>
              </a:rPr>
              <a:t>https://www-jstor-org.ezproxy.uwtsd.ac.uk/stable/pdf/27755216.pdf</a:t>
            </a:r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(Accessed: 20</a:t>
            </a:r>
            <a:r>
              <a:rPr lang="en-GB" baseline="300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th</a:t>
            </a:r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January 2019).</a:t>
            </a:r>
            <a:endParaRPr lang="en-GB" dirty="0">
              <a:effectLst/>
            </a:endParaRPr>
          </a:p>
          <a:p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BBC. (2019) </a:t>
            </a:r>
            <a:r>
              <a:rPr lang="en-GB" i="1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Human Rights Act versus a British Bill of Rights</a:t>
            </a:r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. Available at: </a:t>
            </a:r>
            <a:r>
              <a:rPr lang="en-GB" u="sng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  <a:hlinkClick r:id="rId4"/>
              </a:rPr>
              <a:t>http://www.bbc.co.uk/newsbeat/article/32692758/human-rights-act-versus-a-british-bill-of-rights</a:t>
            </a:r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(Accessed: 20</a:t>
            </a:r>
            <a:r>
              <a:rPr lang="en-GB" baseline="300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th</a:t>
            </a:r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January 2019).</a:t>
            </a:r>
            <a:endParaRPr lang="en-GB" dirty="0">
              <a:effectLst/>
            </a:endParaRPr>
          </a:p>
          <a:p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Collins, P. and Bilge, S. (2016) </a:t>
            </a:r>
            <a:r>
              <a:rPr lang="en-GB" i="1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Intersectionality.</a:t>
            </a:r>
            <a:r>
              <a:rPr lang="en-GB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Cambridge: Polity Press.</a:t>
            </a:r>
            <a:endParaRPr lang="en-GB" dirty="0">
              <a:effectLst/>
            </a:endParaRPr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62E55A-7AC8-42C2-97DD-57026FA38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6284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C6F3A-39EF-4B9B-B365-567FF332C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905B6-E599-4FBE-B737-AD3BA3A2B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Equality and Human Rights Commission (ECHR). (2018) </a:t>
            </a:r>
            <a:r>
              <a:rPr lang="en-GB" sz="1600" i="1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The Human Rights Act.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Available at: </a:t>
            </a:r>
            <a:r>
              <a:rPr lang="en-GB" sz="1600" u="sng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  <a:hlinkClick r:id="rId2"/>
              </a:rPr>
              <a:t>https://www.equalityhumanrights.com/en/human-rights/human-rights-act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(Accessed: 15</a:t>
            </a:r>
            <a:r>
              <a:rPr lang="en-GB" sz="1600" baseline="300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th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January 2019).</a:t>
            </a:r>
            <a:endParaRPr lang="en-GB" sz="1600" dirty="0">
              <a:effectLst/>
            </a:endParaRPr>
          </a:p>
          <a:p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Horne, A., Dawson, J., Miller, V. and </a:t>
            </a:r>
            <a:r>
              <a:rPr lang="en-GB" sz="1600" dirty="0" err="1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Caird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, J. (2015) </a:t>
            </a:r>
            <a:r>
              <a:rPr lang="en-GB" sz="1600" i="1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A British Bill of Rights?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Available at: </a:t>
            </a:r>
            <a:r>
              <a:rPr lang="en-GB" sz="1600" u="sng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  <a:hlinkClick r:id="rId3"/>
              </a:rPr>
              <a:t>http://researchbriefings.files.parliament.uk/documents/CBP-7193/CBP-7193.pdf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(Accessed: 17</a:t>
            </a:r>
            <a:r>
              <a:rPr lang="en-GB" sz="1600" baseline="300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th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January 2019).</a:t>
            </a:r>
            <a:endParaRPr lang="en-GB" sz="1600" dirty="0">
              <a:effectLst/>
            </a:endParaRPr>
          </a:p>
          <a:p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Parliament.uk. (2016) </a:t>
            </a:r>
            <a:r>
              <a:rPr lang="en-GB" sz="1600" i="1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A British Bill of Rights?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Available at: </a:t>
            </a:r>
            <a:r>
              <a:rPr lang="en-GB" sz="1600" u="sng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  <a:hlinkClick r:id="rId4"/>
              </a:rPr>
              <a:t>https://researchbriefings.parliament.uk/ResearchBriefing/Summary/CBP-7193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(Accessed: 15</a:t>
            </a:r>
            <a:r>
              <a:rPr lang="en-GB" sz="1600" baseline="300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th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January 2019).</a:t>
            </a:r>
            <a:endParaRPr lang="en-GB" sz="1600" dirty="0">
              <a:effectLst/>
            </a:endParaRPr>
          </a:p>
          <a:p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Stone, J. (2016) </a:t>
            </a:r>
            <a:r>
              <a:rPr lang="en-GB" sz="1600" i="1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Plans to replace Human Rights Act with British Bill of Rights will go ahead, Justice Secretary confirms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. Available at: </a:t>
            </a:r>
            <a:r>
              <a:rPr lang="en-GB" sz="1600" u="sng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  <a:hlinkClick r:id="rId5"/>
              </a:rPr>
              <a:t>https://www.independent.co.uk/news/uk/politics/scrap-human-rights-act-british-bill-of-rights-theresa-may-justice-secretary-liz-truss-a7204256.html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(Accessed: 18</a:t>
            </a:r>
            <a:r>
              <a:rPr lang="en-GB" sz="1600" baseline="300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th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January 2019).</a:t>
            </a:r>
            <a:endParaRPr lang="en-GB" sz="1600" dirty="0">
              <a:effectLst/>
            </a:endParaRPr>
          </a:p>
          <a:p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The Guardian. (2019) </a:t>
            </a:r>
            <a:r>
              <a:rPr lang="en-GB" sz="1600" i="1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Brexit bill leaves a hole in UK human rights.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Available at: </a:t>
            </a:r>
            <a:r>
              <a:rPr lang="en-GB" sz="1600" u="sng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  <a:hlinkClick r:id="rId6"/>
              </a:rPr>
              <a:t>https://www.theguardian.com/law/2018/jan/13/brexit-eu-human-rights-act-european-charter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(Accessed: 19</a:t>
            </a:r>
            <a:r>
              <a:rPr lang="en-GB" sz="1600" baseline="300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th</a:t>
            </a:r>
            <a:r>
              <a:rPr lang="en-GB" sz="1600" dirty="0">
                <a:effectLst>
                  <a:outerShdw blurRad="50800" dist="38100" dir="2700000" algn="tl">
                    <a:srgbClr val="000000">
                      <a:alpha val="48000"/>
                    </a:srgbClr>
                  </a:outerShdw>
                </a:effectLst>
              </a:rPr>
              <a:t> January 2019).</a:t>
            </a:r>
            <a:endParaRPr lang="en-GB" sz="1600" dirty="0">
              <a:effectLst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F7F523-4548-4E7A-B7F4-1D08E6702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04220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19753</TotalTime>
  <Words>637</Words>
  <Application>Microsoft Office PowerPoint</Application>
  <PresentationFormat>Widescreen</PresentationFormat>
  <Paragraphs>73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Bookman Old Style</vt:lpstr>
      <vt:lpstr>Calibri</vt:lpstr>
      <vt:lpstr>Rockwell</vt:lpstr>
      <vt:lpstr>Damask</vt:lpstr>
      <vt:lpstr>Current political and ethical landscape ecss6002</vt:lpstr>
      <vt:lpstr>Introduction</vt:lpstr>
      <vt:lpstr>Current topical issue</vt:lpstr>
      <vt:lpstr>Human rights act</vt:lpstr>
      <vt:lpstr>Repeal of the human rights act</vt:lpstr>
      <vt:lpstr>For British bill of rights</vt:lpstr>
      <vt:lpstr>Against British bill of rights</vt:lpstr>
      <vt:lpstr>Intersectional perspective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and Equality SJSS6003</dc:title>
  <dc:creator>Alicia Walton</dc:creator>
  <cp:lastModifiedBy>Alicia Walton</cp:lastModifiedBy>
  <cp:revision>89</cp:revision>
  <cp:lastPrinted>2019-01-11T20:16:55Z</cp:lastPrinted>
  <dcterms:created xsi:type="dcterms:W3CDTF">2019-01-05T21:22:54Z</dcterms:created>
  <dcterms:modified xsi:type="dcterms:W3CDTF">2019-01-20T14:49:28Z</dcterms:modified>
</cp:coreProperties>
</file>