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0" r:id="rId1"/>
  </p:sldMasterIdLst>
  <p:notesMasterIdLst>
    <p:notesMasterId r:id="rId41"/>
  </p:notesMasterIdLst>
  <p:sldIdLst>
    <p:sldId id="257" r:id="rId2"/>
    <p:sldId id="300" r:id="rId3"/>
    <p:sldId id="302" r:id="rId4"/>
    <p:sldId id="303" r:id="rId5"/>
    <p:sldId id="304" r:id="rId6"/>
    <p:sldId id="306" r:id="rId7"/>
    <p:sldId id="307" r:id="rId8"/>
    <p:sldId id="308" r:id="rId9"/>
    <p:sldId id="309" r:id="rId10"/>
    <p:sldId id="310" r:id="rId11"/>
    <p:sldId id="311" r:id="rId12"/>
    <p:sldId id="312" r:id="rId13"/>
    <p:sldId id="313" r:id="rId14"/>
    <p:sldId id="314" r:id="rId15"/>
    <p:sldId id="315" r:id="rId16"/>
    <p:sldId id="316" r:id="rId17"/>
    <p:sldId id="317" r:id="rId18"/>
    <p:sldId id="318" r:id="rId19"/>
    <p:sldId id="319" r:id="rId20"/>
    <p:sldId id="320" r:id="rId21"/>
    <p:sldId id="321" r:id="rId22"/>
    <p:sldId id="322" r:id="rId23"/>
    <p:sldId id="323" r:id="rId24"/>
    <p:sldId id="324" r:id="rId25"/>
    <p:sldId id="325" r:id="rId26"/>
    <p:sldId id="326" r:id="rId27"/>
    <p:sldId id="327" r:id="rId28"/>
    <p:sldId id="328" r:id="rId29"/>
    <p:sldId id="329" r:id="rId30"/>
    <p:sldId id="330" r:id="rId31"/>
    <p:sldId id="331" r:id="rId32"/>
    <p:sldId id="350" r:id="rId33"/>
    <p:sldId id="351" r:id="rId34"/>
    <p:sldId id="332" r:id="rId35"/>
    <p:sldId id="333" r:id="rId36"/>
    <p:sldId id="334" r:id="rId37"/>
    <p:sldId id="335" r:id="rId38"/>
    <p:sldId id="349" r:id="rId39"/>
    <p:sldId id="297" r:id="rId4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CC"/>
    <a:srgbClr val="660066"/>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1944" y="-32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363646235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FC480DEF-2B98-4002-B2C6-0712EAE52221}" type="slidenum">
              <a:rPr lang="zh-CN" altLang="en-GB" smtClean="0"/>
              <a:pPr/>
              <a:t>8</a:t>
            </a:fld>
            <a:endParaRPr lang="en-GB" altLang="zh-CN"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6DC85BA0-19A4-4742-819D-B98152A1BF9F}" type="slidenum">
              <a:rPr lang="zh-CN" altLang="en-GB" smtClean="0"/>
              <a:pPr/>
              <a:t>10</a:t>
            </a:fld>
            <a:endParaRPr lang="en-GB" altLang="zh-CN"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E5E888F-AD7C-4F6A-A73D-54FB3CBF7A10}" type="slidenum">
              <a:rPr lang="zh-CN" altLang="en-GB" smtClean="0"/>
              <a:pPr/>
              <a:t>13</a:t>
            </a:fld>
            <a:endParaRPr lang="en-GB" altLang="zh-CN"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98B535D5-310B-4807-92AF-D1A2B67CEF21}" type="slidenum">
              <a:rPr lang="en-US" smtClean="0"/>
              <a:pPr/>
              <a:t>23</a:t>
            </a:fld>
            <a:endParaRPr lang="en-US"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A3FA2300-778C-4E9E-AB83-606D19CEE0F7}" type="slidenum">
              <a:rPr lang="en-US" smtClean="0"/>
              <a:pPr/>
              <a:t>28</a:t>
            </a:fld>
            <a:endParaRPr lang="en-US" smtClean="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B461B9C6-23E7-4A7D-9A25-9DE670987DAC}" type="slidenum">
              <a:rPr lang="en-US" smtClean="0"/>
              <a:pPr/>
              <a:t>34</a:t>
            </a:fld>
            <a:endParaRPr lang="en-US" smtClean="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5F5B835E-C25D-4AE0-9853-1F7CF9210E3B}" type="slidenum">
              <a:rPr lang="en-US" smtClean="0"/>
              <a:pPr/>
              <a:t>35</a:t>
            </a:fld>
            <a:endParaRPr lang="en-US" smtClean="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39</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a:prstGeom prst="rect">
            <a:avLst/>
          </a:prstGeom>
        </p:spPr>
        <p:txBody>
          <a:bodyPr/>
          <a:lstStyle/>
          <a:p>
            <a:endParaRPr lang="en-GB"/>
          </a:p>
        </p:txBody>
      </p:sp>
      <p:sp>
        <p:nvSpPr>
          <p:cNvPr id="17" name="Footer Placeholder 16"/>
          <p:cNvSpPr>
            <a:spLocks noGrp="1"/>
          </p:cNvSpPr>
          <p:nvPr>
            <p:ph type="ftr" sz="quarter" idx="11"/>
          </p:nvPr>
        </p:nvSpPr>
        <p:spPr>
          <a:xfrm>
            <a:off x="5410200" y="4205288"/>
            <a:ext cx="1295400" cy="457200"/>
          </a:xfrm>
          <a:prstGeom prst="rect">
            <a:avLst/>
          </a:prstGeo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51A0A728-58A8-4400-8922-32EBFA9DE44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smtClean="0"/>
              <a:t>Click to edit Master title style</a:t>
            </a:r>
            <a:endParaRPr kumimoji="0" lang="en-US" dirty="0"/>
          </a:p>
        </p:txBody>
      </p:sp>
      <p:sp>
        <p:nvSpPr>
          <p:cNvPr id="3" name="Content Placeholder 2"/>
          <p:cNvSpPr>
            <a:spLocks noGrp="1"/>
          </p:cNvSpPr>
          <p:nvPr>
            <p:ph sz="half" idx="1"/>
          </p:nvPr>
        </p:nvSpPr>
        <p:spPr>
          <a:xfrm>
            <a:off x="457200" y="1556792"/>
            <a:ext cx="4038600" cy="5040560"/>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556792"/>
            <a:ext cx="4038600" cy="5040560"/>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a:xfrm>
            <a:off x="6586536" y="612648"/>
            <a:ext cx="957264" cy="457200"/>
          </a:xfrm>
          <a:prstGeom prst="rect">
            <a:avLst/>
          </a:prstGeom>
        </p:spPr>
        <p:txBody>
          <a:bodyPr rtlCol="0"/>
          <a:lstStyle/>
          <a:p>
            <a:r>
              <a:rPr lang="en-GB" smtClean="0"/>
              <a:t>Dr Nik Whitehead</a:t>
            </a:r>
            <a:endParaRPr lang="en-GB"/>
          </a:p>
        </p:txBody>
      </p:sp>
      <p:sp>
        <p:nvSpPr>
          <p:cNvPr id="27" name="Slide Number Placeholder 26"/>
          <p:cNvSpPr>
            <a:spLocks noGrp="1"/>
          </p:cNvSpPr>
          <p:nvPr>
            <p:ph type="sldNum" sz="quarter" idx="11"/>
          </p:nvPr>
        </p:nvSpPr>
        <p:spPr/>
        <p:txBody>
          <a:bodyPr rtlCol="0"/>
          <a:lstStyle/>
          <a:p>
            <a:fld id="{4004316E-0BDD-430E-94E9-748E7FD875E3}" type="slidenum">
              <a:rPr lang="en-GB" smtClean="0"/>
              <a:pPr/>
              <a:t>‹#›</a:t>
            </a:fld>
            <a:endParaRPr lang="en-GB"/>
          </a:p>
        </p:txBody>
      </p:sp>
      <p:sp>
        <p:nvSpPr>
          <p:cNvPr id="28" name="Footer Placeholder 27"/>
          <p:cNvSpPr>
            <a:spLocks noGrp="1"/>
          </p:cNvSpPr>
          <p:nvPr>
            <p:ph type="ftr" sz="quarter" idx="12"/>
          </p:nvPr>
        </p:nvSpPr>
        <p:spPr>
          <a:xfrm>
            <a:off x="5257800" y="612648"/>
            <a:ext cx="1325880" cy="457200"/>
          </a:xfrm>
          <a:prstGeom prst="rect">
            <a:avLst/>
          </a:prstGeom>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5" name="Slide Number Placeholder 4"/>
          <p:cNvSpPr>
            <a:spLocks noGrp="1"/>
          </p:cNvSpPr>
          <p:nvPr>
            <p:ph type="sldNum" sz="quarter" idx="12"/>
          </p:nvPr>
        </p:nvSpPr>
        <p:spPr>
          <a:xfrm>
            <a:off x="8174736" y="2272"/>
            <a:ext cx="762000" cy="365760"/>
          </a:xfrm>
        </p:spPr>
        <p:txBody>
          <a:bodyPr/>
          <a:lstStyle/>
          <a:p>
            <a:fld id="{B07C7589-490C-489F-8478-54DCAA9AA8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3" name="Footer Placeholder 2"/>
          <p:cNvSpPr>
            <a:spLocks noGrp="1"/>
          </p:cNvSpPr>
          <p:nvPr>
            <p:ph type="ftr" sz="quarter" idx="11"/>
          </p:nvPr>
        </p:nvSpPr>
        <p:spPr>
          <a:xfrm>
            <a:off x="5257800" y="612648"/>
            <a:ext cx="1325880" cy="457200"/>
          </a:xfrm>
          <a:prstGeom prst="rect">
            <a:avLst/>
          </a:prstGeom>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511088"/>
            <a:ext cx="8229600" cy="5014256"/>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9347F20-F82F-4947-A7B4-706D91F163B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smtClean="0"/>
              <a:t>Research &amp; Development Methods (Short form)</a:t>
            </a:r>
            <a:endParaRPr lang="en-GB" dirty="0"/>
          </a:p>
        </p:txBody>
      </p:sp>
      <p:sp>
        <p:nvSpPr>
          <p:cNvPr id="3075" name="Rectangle 3"/>
          <p:cNvSpPr>
            <a:spLocks noGrp="1" noChangeArrowheads="1"/>
          </p:cNvSpPr>
          <p:nvPr>
            <p:ph type="subTitle" idx="1"/>
          </p:nvPr>
        </p:nvSpPr>
        <p:spPr/>
        <p:txBody>
          <a:bodyPr/>
          <a:lstStyle/>
          <a:p>
            <a:r>
              <a:rPr lang="en-GB"/>
              <a:t>M5X00616</a:t>
            </a:r>
          </a:p>
          <a:p>
            <a:r>
              <a:rPr lang="en-GB" smtClean="0"/>
              <a:t>Lecture </a:t>
            </a:r>
            <a:r>
              <a:rPr lang="en-GB" dirty="0" smtClean="0"/>
              <a:t>6</a:t>
            </a:r>
            <a:endParaRPr lang="en-GB" dirty="0" smtClean="0"/>
          </a:p>
          <a:p>
            <a:r>
              <a:rPr lang="en-GB" dirty="0" smtClean="0"/>
              <a:t>Aims, Objectives, and the Literature Review</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zh-CN" smtClean="0"/>
              <a:t>Formulate your research topic</a:t>
            </a:r>
            <a:endParaRPr lang="en-US" smtClean="0"/>
          </a:p>
        </p:txBody>
      </p:sp>
      <p:sp>
        <p:nvSpPr>
          <p:cNvPr id="6147" name="Rectangle 3"/>
          <p:cNvSpPr>
            <a:spLocks noGrp="1" noChangeArrowheads="1"/>
          </p:cNvSpPr>
          <p:nvPr>
            <p:ph idx="1"/>
          </p:nvPr>
        </p:nvSpPr>
        <p:spPr/>
        <p:txBody>
          <a:bodyPr>
            <a:normAutofit lnSpcReduction="10000"/>
          </a:bodyPr>
          <a:lstStyle/>
          <a:p>
            <a:r>
              <a:rPr lang="en-GB" altLang="zh-CN" smtClean="0"/>
              <a:t>What topic to research?</a:t>
            </a:r>
          </a:p>
          <a:p>
            <a:r>
              <a:rPr lang="en-GB" altLang="zh-CN" smtClean="0"/>
              <a:t>Where can I get ideas?</a:t>
            </a:r>
          </a:p>
          <a:p>
            <a:pPr lvl="1"/>
            <a:r>
              <a:rPr lang="en-GB" altLang="zh-CN" smtClean="0"/>
              <a:t>Your strengths and interests</a:t>
            </a:r>
          </a:p>
          <a:p>
            <a:pPr lvl="1"/>
            <a:r>
              <a:rPr lang="en-GB" altLang="zh-CN" smtClean="0"/>
              <a:t>Your modules</a:t>
            </a:r>
          </a:p>
          <a:p>
            <a:pPr lvl="1"/>
            <a:r>
              <a:rPr lang="en-GB" altLang="zh-CN" smtClean="0"/>
              <a:t>Past project titles</a:t>
            </a:r>
          </a:p>
          <a:p>
            <a:pPr lvl="1"/>
            <a:r>
              <a:rPr lang="en-GB" altLang="zh-CN" smtClean="0"/>
              <a:t>Lecturers’ ideas</a:t>
            </a:r>
          </a:p>
          <a:p>
            <a:pPr lvl="1"/>
            <a:r>
              <a:rPr lang="en-GB" altLang="zh-CN" smtClean="0"/>
              <a:t>The literature</a:t>
            </a:r>
          </a:p>
          <a:p>
            <a:pPr lvl="1"/>
            <a:r>
              <a:rPr lang="en-GB" altLang="zh-CN" smtClean="0"/>
              <a:t>Fit with career ambitions</a:t>
            </a:r>
          </a:p>
          <a:p>
            <a:r>
              <a:rPr lang="en-GB" altLang="zh-CN" smtClean="0"/>
              <a:t>Must be rooted in academic theory (you’ll compare your findings with previous studies &amp; the academic literature)</a:t>
            </a:r>
          </a:p>
          <a:p>
            <a:r>
              <a:rPr lang="en-GB" altLang="zh-CN" smtClean="0"/>
              <a:t>Can you gain access to the data you’ll need?</a:t>
            </a:r>
            <a:endParaRPr 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zh-CN" smtClean="0"/>
              <a:t>Research aims and objectives</a:t>
            </a:r>
            <a:endParaRPr lang="en-US" smtClean="0"/>
          </a:p>
        </p:txBody>
      </p:sp>
      <p:sp>
        <p:nvSpPr>
          <p:cNvPr id="8195" name="Rectangle 3"/>
          <p:cNvSpPr>
            <a:spLocks noGrp="1" noChangeArrowheads="1"/>
          </p:cNvSpPr>
          <p:nvPr>
            <p:ph idx="1"/>
          </p:nvPr>
        </p:nvSpPr>
        <p:spPr/>
        <p:txBody>
          <a:bodyPr/>
          <a:lstStyle/>
          <a:p>
            <a:r>
              <a:rPr lang="en-GB" altLang="zh-CN" smtClean="0"/>
              <a:t>Most research projects have one overarching aim (the broad thing you are trying to achieve, which is also usually the title of the research)</a:t>
            </a:r>
          </a:p>
          <a:p>
            <a:r>
              <a:rPr lang="en-GB" altLang="zh-CN" smtClean="0"/>
              <a:t>This aim is then broken down into research objectives (typically 3 or 4) – what you will do to achieve the aim </a:t>
            </a:r>
            <a:endParaRPr lang="en-US"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zh-CN" smtClean="0"/>
              <a:t>Research hypothesis</a:t>
            </a:r>
            <a:endParaRPr lang="en-US" smtClean="0"/>
          </a:p>
        </p:txBody>
      </p:sp>
      <p:sp>
        <p:nvSpPr>
          <p:cNvPr id="9219" name="Rectangle 3"/>
          <p:cNvSpPr>
            <a:spLocks noGrp="1" noChangeArrowheads="1"/>
          </p:cNvSpPr>
          <p:nvPr>
            <p:ph idx="1"/>
          </p:nvPr>
        </p:nvSpPr>
        <p:spPr/>
        <p:txBody>
          <a:bodyPr>
            <a:normAutofit/>
          </a:bodyPr>
          <a:lstStyle/>
          <a:p>
            <a:r>
              <a:rPr lang="en-GB" altLang="zh-CN" smtClean="0"/>
              <a:t>Instead of an aim, you may prefer to use a research hypothesis, which is a statement which needs to be proved or disproved. For example…</a:t>
            </a:r>
          </a:p>
          <a:p>
            <a:endParaRPr lang="en-GB" altLang="zh-CN" smtClean="0"/>
          </a:p>
          <a:p>
            <a:r>
              <a:rPr lang="en-GB" altLang="zh-CN" smtClean="0"/>
              <a:t>Websites created using rich internet applications have better usability than websites developed using HTML</a:t>
            </a:r>
          </a:p>
          <a:p>
            <a:endParaRPr lang="en-GB" altLang="zh-CN" smtClean="0"/>
          </a:p>
          <a:p>
            <a:r>
              <a:rPr lang="en-GB" altLang="zh-CN" smtClean="0"/>
              <a:t>You would then specify the objectives necessary to test that hypothesis</a:t>
            </a:r>
          </a:p>
          <a:p>
            <a:endParaRPr lang="en-US"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zh-CN" smtClean="0"/>
              <a:t>How to phrase research objectives</a:t>
            </a:r>
            <a:endParaRPr lang="en-US" dirty="0" smtClean="0"/>
          </a:p>
        </p:txBody>
      </p:sp>
      <p:sp>
        <p:nvSpPr>
          <p:cNvPr id="10243" name="Rectangle 3"/>
          <p:cNvSpPr>
            <a:spLocks noGrp="1" noChangeArrowheads="1"/>
          </p:cNvSpPr>
          <p:nvPr>
            <p:ph idx="1"/>
          </p:nvPr>
        </p:nvSpPr>
        <p:spPr/>
        <p:txBody>
          <a:bodyPr>
            <a:normAutofit fontScale="77500" lnSpcReduction="20000"/>
          </a:bodyPr>
          <a:lstStyle/>
          <a:p>
            <a:r>
              <a:rPr lang="en-GB" altLang="zh-CN" smtClean="0"/>
              <a:t>The phrasing of objectives must include higher order verbs that indicate that this is level 5 or 6 standard of work.  For example, ‘to evaluate critically…’, ‘to analyse the…’, ‘to design and develop…’, etc.  Don’t use verbs such as ‘list’, ‘state’ because they are too easy to achieve. </a:t>
            </a:r>
          </a:p>
          <a:p>
            <a:endParaRPr lang="en-GB" altLang="zh-CN" smtClean="0"/>
          </a:p>
          <a:p>
            <a:r>
              <a:rPr lang="en-GB" altLang="zh-CN" smtClean="0"/>
              <a:t>Research question: Why have organisations introduced project teams for software development?</a:t>
            </a:r>
          </a:p>
          <a:p>
            <a:endParaRPr lang="en-GB" altLang="zh-CN" smtClean="0"/>
          </a:p>
          <a:p>
            <a:r>
              <a:rPr lang="en-GB" altLang="zh-CN" smtClean="0"/>
              <a:t>Research objective: To analyse organisations’ objectives for software development project teams</a:t>
            </a:r>
          </a:p>
          <a:p>
            <a:endParaRPr lang="en-GB" altLang="zh-CN" smtClean="0"/>
          </a:p>
          <a:p>
            <a:r>
              <a:rPr lang="en-GB" altLang="zh-CN" smtClean="0"/>
              <a:t>Research question: How can the effectiveness of software development project teams be measured?</a:t>
            </a:r>
            <a:endParaRPr lang="en-US" smtClean="0"/>
          </a:p>
          <a:p>
            <a:endParaRPr lang="en-GB" altLang="zh-CN" smtClean="0"/>
          </a:p>
          <a:p>
            <a:r>
              <a:rPr lang="en-GB" altLang="zh-CN" smtClean="0"/>
              <a:t>Research objective: To establish suitable effectiveness criteria for software development project teams</a:t>
            </a:r>
            <a:endParaRPr lang="en-US"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zh-CN" smtClean="0"/>
              <a:t>Phrasing research objectives</a:t>
            </a:r>
            <a:endParaRPr lang="en-US" dirty="0" smtClean="0"/>
          </a:p>
        </p:txBody>
      </p:sp>
      <p:sp>
        <p:nvSpPr>
          <p:cNvPr id="12291" name="Rectangle 3"/>
          <p:cNvSpPr>
            <a:spLocks noGrp="1" noChangeArrowheads="1"/>
          </p:cNvSpPr>
          <p:nvPr>
            <p:ph idx="1"/>
          </p:nvPr>
        </p:nvSpPr>
        <p:spPr/>
        <p:txBody>
          <a:bodyPr/>
          <a:lstStyle/>
          <a:p>
            <a:r>
              <a:rPr lang="en-GB" altLang="zh-CN" smtClean="0"/>
              <a:t>Consider the SMART test.  Are your objectives:</a:t>
            </a:r>
          </a:p>
          <a:p>
            <a:pPr lvl="1"/>
            <a:r>
              <a:rPr lang="en-GB" altLang="zh-CN" smtClean="0"/>
              <a:t>Specific.  What precisely do you hope to achieve?</a:t>
            </a:r>
          </a:p>
          <a:p>
            <a:pPr lvl="1"/>
            <a:r>
              <a:rPr lang="en-GB" altLang="zh-CN" smtClean="0"/>
              <a:t>Measurable. How will you determine if you’ve achieved your objectives?</a:t>
            </a:r>
          </a:p>
          <a:p>
            <a:pPr lvl="1"/>
            <a:r>
              <a:rPr lang="en-GB" altLang="zh-CN" smtClean="0"/>
              <a:t>Achievable?</a:t>
            </a:r>
          </a:p>
          <a:p>
            <a:pPr lvl="1"/>
            <a:r>
              <a:rPr lang="en-GB" altLang="zh-CN" smtClean="0"/>
              <a:t>Realistic?</a:t>
            </a:r>
          </a:p>
          <a:p>
            <a:pPr lvl="1"/>
            <a:r>
              <a:rPr lang="en-GB" altLang="zh-CN" smtClean="0"/>
              <a:t>Timely?</a:t>
            </a:r>
          </a:p>
          <a:p>
            <a:pPr lvl="1"/>
            <a:endParaRPr lang="en-US"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zh-CN" smtClean="0"/>
              <a:t>Critical Review of Literature </a:t>
            </a:r>
            <a:endParaRPr lang="en-US" dirty="0" smtClean="0"/>
          </a:p>
        </p:txBody>
      </p:sp>
      <p:sp>
        <p:nvSpPr>
          <p:cNvPr id="13315" name="Rectangle 3"/>
          <p:cNvSpPr>
            <a:spLocks noGrp="1" noChangeArrowheads="1"/>
          </p:cNvSpPr>
          <p:nvPr>
            <p:ph idx="1"/>
          </p:nvPr>
        </p:nvSpPr>
        <p:spPr/>
        <p:txBody>
          <a:bodyPr>
            <a:normAutofit fontScale="92500" lnSpcReduction="20000"/>
          </a:bodyPr>
          <a:lstStyle/>
          <a:p>
            <a:r>
              <a:rPr lang="en-GB" altLang="zh-CN" smtClean="0"/>
              <a:t>The aim of a literature review is to provide the conceptual background to your particular research topic. </a:t>
            </a:r>
          </a:p>
          <a:p>
            <a:r>
              <a:rPr lang="en-GB" altLang="zh-CN" smtClean="0"/>
              <a:t>The literature review shows what other people asking similar questions have discovered: </a:t>
            </a:r>
          </a:p>
          <a:p>
            <a:pPr lvl="1"/>
            <a:r>
              <a:rPr lang="en-GB" altLang="zh-CN" smtClean="0"/>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 Jankowicz (2005, p. 161)</a:t>
            </a:r>
          </a:p>
          <a:p>
            <a:r>
              <a:rPr lang="en-GB" altLang="zh-CN" smtClean="0"/>
              <a:t>The review helps you understand the topic under consideration, but also provides you with a point of evaluation for your conclusions. </a:t>
            </a: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8"/>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2  </a:t>
            </a:r>
            <a:r>
              <a:rPr lang="en-US">
                <a:latin typeface="Arial" charset="0"/>
              </a:rPr>
              <a:t>The literature review process</a:t>
            </a:r>
          </a:p>
          <a:p>
            <a:pPr>
              <a:spcBef>
                <a:spcPct val="50000"/>
              </a:spcBef>
            </a:pPr>
            <a:r>
              <a:rPr lang="en-US" sz="800" i="1">
                <a:latin typeface="Arial" charset="0"/>
              </a:rPr>
              <a:t>Source</a:t>
            </a:r>
            <a:r>
              <a:rPr lang="en-US" sz="800">
                <a:latin typeface="Arial" charset="0"/>
              </a:rPr>
              <a:t>: © Mark Saunders, Philip Lewis, Adrian Thornhill and Martin Jenkins 2003</a:t>
            </a:r>
          </a:p>
        </p:txBody>
      </p:sp>
      <p:pic>
        <p:nvPicPr>
          <p:cNvPr id="14339" name="Picture 23" descr="C03NF001"/>
          <p:cNvPicPr>
            <a:picLocks noChangeAspect="1" noChangeArrowheads="1"/>
          </p:cNvPicPr>
          <p:nvPr/>
        </p:nvPicPr>
        <p:blipFill>
          <a:blip r:embed="rId3"/>
          <a:srcRect/>
          <a:stretch>
            <a:fillRect/>
          </a:stretch>
        </p:blipFill>
        <p:spPr bwMode="auto">
          <a:xfrm>
            <a:off x="2727325" y="422275"/>
            <a:ext cx="3641725" cy="5378450"/>
          </a:xfrm>
          <a:prstGeom prst="rect">
            <a:avLst/>
          </a:prstGeom>
          <a:noFill/>
          <a:ln w="9525">
            <a:noFill/>
            <a:miter lim="800000"/>
            <a:headEnd/>
            <a:tailEnd/>
          </a:ln>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ltLang="zh-CN" dirty="0" smtClean="0"/>
              <a:t>Literature sources</a:t>
            </a:r>
            <a:endParaRPr lang="en-US" dirty="0" smtClean="0"/>
          </a:p>
        </p:txBody>
      </p:sp>
      <p:sp>
        <p:nvSpPr>
          <p:cNvPr id="15363" name="Rectangle 3"/>
          <p:cNvSpPr>
            <a:spLocks noGrp="1" noChangeArrowheads="1"/>
          </p:cNvSpPr>
          <p:nvPr>
            <p:ph idx="1"/>
          </p:nvPr>
        </p:nvSpPr>
        <p:spPr/>
        <p:txBody>
          <a:bodyPr>
            <a:normAutofit lnSpcReduction="10000"/>
          </a:bodyPr>
          <a:lstStyle/>
          <a:p>
            <a:r>
              <a:rPr lang="en-GB" altLang="zh-CN" smtClean="0"/>
              <a:t>The literature review is not a summary, or annotated bibliography and must not drive the reader to ask, "Why am I reading this?" The review should build up an argument for your particular research and not simply stop when you feel sufficient literature has been reviewed.</a:t>
            </a:r>
          </a:p>
          <a:p>
            <a:r>
              <a:rPr lang="en-GB" altLang="zh-CN" smtClean="0"/>
              <a:t>There is a mass of secondary literature available and you should begin with general texts before moving to more specific material (macro and micro). </a:t>
            </a:r>
          </a:p>
          <a:p>
            <a:r>
              <a:rPr lang="en-GB" altLang="zh-CN" smtClean="0"/>
              <a:t>Use a range of sources &amp; viewpoints (e.g. academic, governmental, industrial sources)</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98450" y="5884863"/>
            <a:ext cx="8534400" cy="366712"/>
          </a:xfrm>
          <a:prstGeom prst="rect">
            <a:avLst/>
          </a:prstGeom>
          <a:noFill/>
          <a:ln w="9525">
            <a:noFill/>
            <a:miter lim="800000"/>
            <a:headEnd/>
            <a:tailEnd/>
          </a:ln>
        </p:spPr>
        <p:txBody>
          <a:bodyPr>
            <a:spAutoFit/>
          </a:bodyPr>
          <a:lstStyle/>
          <a:p>
            <a:pPr>
              <a:spcBef>
                <a:spcPct val="50000"/>
              </a:spcBef>
            </a:pPr>
            <a:r>
              <a:rPr lang="en-US">
                <a:latin typeface="Arial" charset="0"/>
              </a:rPr>
              <a:t>Figure 3 Literature sources available (Saunders et al 2007)</a:t>
            </a:r>
          </a:p>
        </p:txBody>
      </p:sp>
      <p:pic>
        <p:nvPicPr>
          <p:cNvPr id="16387" name="Picture 4" descr="C03NF002"/>
          <p:cNvPicPr>
            <a:picLocks noChangeAspect="1" noChangeArrowheads="1"/>
          </p:cNvPicPr>
          <p:nvPr/>
        </p:nvPicPr>
        <p:blipFill>
          <a:blip r:embed="rId3"/>
          <a:srcRect/>
          <a:stretch>
            <a:fillRect/>
          </a:stretch>
        </p:blipFill>
        <p:spPr bwMode="auto">
          <a:xfrm>
            <a:off x="436563" y="1192213"/>
            <a:ext cx="8251825" cy="45466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4  </a:t>
            </a:r>
            <a:r>
              <a:rPr lang="en-US">
                <a:latin typeface="Arial" charset="0"/>
              </a:rPr>
              <a:t>Types of secondary data</a:t>
            </a:r>
          </a:p>
          <a:p>
            <a:pPr>
              <a:spcBef>
                <a:spcPct val="50000"/>
              </a:spcBef>
            </a:pPr>
            <a:r>
              <a:rPr lang="en-US" sz="800" i="1">
                <a:latin typeface="Arial" charset="0"/>
              </a:rPr>
              <a:t>Source</a:t>
            </a:r>
            <a:r>
              <a:rPr lang="en-US" sz="800">
                <a:latin typeface="Arial" charset="0"/>
              </a:rPr>
              <a:t>: © Mark Saunders, Philip Lewis and Adrian Thornhill, 2007</a:t>
            </a:r>
          </a:p>
        </p:txBody>
      </p:sp>
      <p:pic>
        <p:nvPicPr>
          <p:cNvPr id="17411" name="Picture 3" descr="C08NF001"/>
          <p:cNvPicPr>
            <a:picLocks noChangeAspect="1" noChangeArrowheads="1"/>
          </p:cNvPicPr>
          <p:nvPr/>
        </p:nvPicPr>
        <p:blipFill>
          <a:blip r:embed="rId2"/>
          <a:srcRect/>
          <a:stretch>
            <a:fillRect/>
          </a:stretch>
        </p:blipFill>
        <p:spPr bwMode="auto">
          <a:xfrm>
            <a:off x="1120775" y="422275"/>
            <a:ext cx="6865938" cy="5424488"/>
          </a:xfrm>
          <a:prstGeom prst="rect">
            <a:avLst/>
          </a:prstGeom>
          <a:noFill/>
          <a:ln w="9525">
            <a:noFill/>
            <a:miter lim="800000"/>
            <a:headEnd/>
            <a:tailEnd/>
          </a:ln>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298450" y="5884863"/>
            <a:ext cx="8534400" cy="73501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5  </a:t>
            </a:r>
            <a:r>
              <a:rPr lang="en-US">
                <a:latin typeface="Arial" charset="0"/>
              </a:rPr>
              <a:t>Evaluating potential secondary data sources</a:t>
            </a:r>
          </a:p>
          <a:p>
            <a:pPr>
              <a:spcBef>
                <a:spcPct val="50000"/>
              </a:spcBef>
            </a:pPr>
            <a:r>
              <a:rPr lang="en-US" sz="800" i="1">
                <a:latin typeface="Arial" charset="0"/>
              </a:rPr>
              <a:t>Source</a:t>
            </a:r>
            <a:r>
              <a:rPr lang="en-US" sz="800">
                <a:latin typeface="Arial" charset="0"/>
              </a:rPr>
              <a:t>: © </a:t>
            </a:r>
            <a:r>
              <a:rPr lang="en-GB" altLang="zh-CN" sz="800">
                <a:latin typeface="Arial" charset="0"/>
                <a:ea typeface="宋体" charset="-122"/>
              </a:rPr>
              <a:t>Saunders, Lewis and Thornhill,</a:t>
            </a:r>
            <a:r>
              <a:rPr lang="en-US" sz="800">
                <a:latin typeface="Arial" charset="0"/>
              </a:rPr>
              <a:t> </a:t>
            </a:r>
            <a:r>
              <a:rPr lang="en-GB" altLang="zh-CN" sz="800" i="1">
                <a:latin typeface="Arial" charset="0"/>
                <a:ea typeface="宋体" charset="-122"/>
              </a:rPr>
              <a:t>Research Methods in Business</a:t>
            </a:r>
            <a:r>
              <a:rPr lang="en-GB" altLang="zh-CN" sz="800">
                <a:latin typeface="Arial" charset="0"/>
                <a:ea typeface="宋体" charset="-122"/>
              </a:rPr>
              <a:t>, 4th Edition</a:t>
            </a:r>
            <a:r>
              <a:rPr lang="en-GB" altLang="zh-CN" sz="800" i="1">
                <a:latin typeface="Arial" charset="0"/>
                <a:ea typeface="宋体" charset="-122"/>
              </a:rPr>
              <a:t> </a:t>
            </a:r>
            <a:r>
              <a:rPr lang="en-GB" altLang="zh-CN" sz="800">
                <a:latin typeface="Arial" charset="0"/>
                <a:ea typeface="宋体" charset="-122"/>
              </a:rPr>
              <a:t>© Pearson Education Limited 2007</a:t>
            </a:r>
            <a:endParaRPr lang="en-US" sz="800">
              <a:latin typeface="Arial" charset="0"/>
            </a:endParaRPr>
          </a:p>
          <a:p>
            <a:pPr>
              <a:spcBef>
                <a:spcPct val="50000"/>
              </a:spcBef>
            </a:pPr>
            <a:endParaRPr lang="en-US" sz="800">
              <a:latin typeface="Arial" charset="0"/>
            </a:endParaRPr>
          </a:p>
        </p:txBody>
      </p:sp>
      <p:pic>
        <p:nvPicPr>
          <p:cNvPr id="18435" name="Picture 3" descr="C08NF002"/>
          <p:cNvPicPr>
            <a:picLocks noChangeAspect="1" noChangeArrowheads="1"/>
          </p:cNvPicPr>
          <p:nvPr/>
        </p:nvPicPr>
        <p:blipFill>
          <a:blip r:embed="rId2"/>
          <a:srcRect/>
          <a:stretch>
            <a:fillRect/>
          </a:stretch>
        </p:blipFill>
        <p:spPr bwMode="auto">
          <a:xfrm>
            <a:off x="1198563" y="431800"/>
            <a:ext cx="6699250" cy="5386388"/>
          </a:xfrm>
          <a:prstGeom prst="rect">
            <a:avLst/>
          </a:prstGeom>
          <a:noFill/>
          <a:ln w="9525">
            <a:noFill/>
            <a:miter lim="800000"/>
            <a:headEnd/>
            <a:tailEnd/>
          </a:ln>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1026"/>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6  </a:t>
            </a:r>
            <a:r>
              <a:rPr lang="en-US">
                <a:latin typeface="Arial" charset="0"/>
              </a:rPr>
              <a:t>Searching the Internet</a:t>
            </a:r>
          </a:p>
          <a:p>
            <a:pPr>
              <a:spcBef>
                <a:spcPct val="50000"/>
              </a:spcBef>
            </a:pPr>
            <a:r>
              <a:rPr lang="en-US" sz="800" i="1">
                <a:latin typeface="Arial" charset="0"/>
              </a:rPr>
              <a:t>Source</a:t>
            </a:r>
            <a:r>
              <a:rPr lang="en-US" sz="800">
                <a:latin typeface="Arial" charset="0"/>
              </a:rPr>
              <a:t>: © Mark Saunders, Philip Lewis, Adrian Thornhill and Martin Jenkins, 2003</a:t>
            </a:r>
          </a:p>
        </p:txBody>
      </p:sp>
      <p:pic>
        <p:nvPicPr>
          <p:cNvPr id="19459" name="Picture 1028" descr="C03NF003"/>
          <p:cNvPicPr>
            <a:picLocks noChangeAspect="1" noChangeArrowheads="1"/>
          </p:cNvPicPr>
          <p:nvPr/>
        </p:nvPicPr>
        <p:blipFill>
          <a:blip r:embed="rId3"/>
          <a:srcRect/>
          <a:stretch>
            <a:fillRect/>
          </a:stretch>
        </p:blipFill>
        <p:spPr bwMode="auto">
          <a:xfrm>
            <a:off x="2478088" y="415925"/>
            <a:ext cx="4138612" cy="5416550"/>
          </a:xfrm>
          <a:prstGeom prst="rect">
            <a:avLst/>
          </a:prstGeom>
          <a:noFill/>
          <a:ln w="9525">
            <a:noFill/>
            <a:miter lim="800000"/>
            <a:headEnd/>
            <a:tailEnd/>
          </a:ln>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r>
              <a:rPr lang="en-GB" altLang="zh-CN" dirty="0" smtClean="0"/>
              <a:t>Using references </a:t>
            </a:r>
            <a:endParaRPr lang="en-US" dirty="0" smtClean="0"/>
          </a:p>
        </p:txBody>
      </p:sp>
      <p:sp>
        <p:nvSpPr>
          <p:cNvPr id="20483" name="Rectangle 3"/>
          <p:cNvSpPr>
            <a:spLocks noGrp="1" noChangeArrowheads="1"/>
          </p:cNvSpPr>
          <p:nvPr>
            <p:ph idx="1"/>
          </p:nvPr>
        </p:nvSpPr>
        <p:spPr/>
        <p:txBody>
          <a:bodyPr>
            <a:normAutofit fontScale="85000" lnSpcReduction="20000"/>
          </a:bodyPr>
          <a:lstStyle/>
          <a:p>
            <a:r>
              <a:rPr lang="en-GB" altLang="zh-CN" smtClean="0"/>
              <a:t>The steps to avoid mistakes and hours spent chasing references at the end of the dissertation are simple and obvious, yet often ignored.</a:t>
            </a:r>
          </a:p>
          <a:p>
            <a:r>
              <a:rPr lang="en-GB" altLang="zh-CN" smtClean="0"/>
              <a:t>Always keep notes tidy and file them systematically.</a:t>
            </a:r>
          </a:p>
          <a:p>
            <a:r>
              <a:rPr lang="en-GB" altLang="zh-CN" smtClean="0"/>
              <a:t>Understand what information you need to include in a bibliography and always put a full bibliographical reference, in the correct form, on every note taken. Include the page numbers of the reference. Keep a card index of all references.</a:t>
            </a:r>
          </a:p>
          <a:p>
            <a:r>
              <a:rPr lang="en-GB" altLang="zh-CN" smtClean="0"/>
              <a:t>If you copy a quotation into your notes for later use in your dissertation be sure to do so fully and without abbreviations, you can always abbreviate later. Check the quote thoroughly to make sure that you have not misrepresented the author's views. Remember to record the specific page number the quote comes from.</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GB" altLang="zh-CN" dirty="0" smtClean="0"/>
              <a:t>Using references</a:t>
            </a:r>
            <a:endParaRPr lang="en-US" dirty="0" smtClean="0"/>
          </a:p>
        </p:txBody>
      </p:sp>
      <p:sp>
        <p:nvSpPr>
          <p:cNvPr id="21507" name="Rectangle 3"/>
          <p:cNvSpPr>
            <a:spLocks noGrp="1" noChangeArrowheads="1"/>
          </p:cNvSpPr>
          <p:nvPr>
            <p:ph idx="1"/>
          </p:nvPr>
        </p:nvSpPr>
        <p:spPr/>
        <p:txBody>
          <a:bodyPr>
            <a:normAutofit lnSpcReduction="10000"/>
          </a:bodyPr>
          <a:lstStyle/>
          <a:p>
            <a:r>
              <a:rPr lang="en-GB" altLang="zh-CN" smtClean="0"/>
              <a:t>Be particularly careful when you copy statistical tables. Set them out neatly in the notes and check every figure.</a:t>
            </a:r>
          </a:p>
          <a:p>
            <a:r>
              <a:rPr lang="en-GB" altLang="zh-CN" smtClean="0"/>
              <a:t>If you are doing any statistical calculations, be particularly careful to set out the worksheets tidily and with plenty of spaces.  Check all calculations when you first make them.</a:t>
            </a:r>
          </a:p>
          <a:p>
            <a:r>
              <a:rPr lang="en-GB" altLang="zh-CN" smtClean="0"/>
              <a:t>Do not over-use direct quotes from authors and always discuss quotes that you do use.</a:t>
            </a:r>
          </a:p>
          <a:p>
            <a:r>
              <a:rPr lang="en-GB" altLang="zh-CN" smtClean="0"/>
              <a:t>Take time to clearly structure your review with a coherent and logical sequence of sub headings and summaries.</a:t>
            </a:r>
            <a:endParaRPr lang="en-US" smtClean="0"/>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zh-CN" smtClean="0"/>
              <a:t>Critical analysis</a:t>
            </a:r>
            <a:endParaRPr lang="en-US" smtClean="0"/>
          </a:p>
        </p:txBody>
      </p:sp>
      <p:sp>
        <p:nvSpPr>
          <p:cNvPr id="22531" name="Rectangle 3"/>
          <p:cNvSpPr>
            <a:spLocks noGrp="1" noChangeArrowheads="1"/>
          </p:cNvSpPr>
          <p:nvPr>
            <p:ph idx="1"/>
          </p:nvPr>
        </p:nvSpPr>
        <p:spPr/>
        <p:txBody>
          <a:bodyPr>
            <a:normAutofit/>
          </a:bodyPr>
          <a:lstStyle/>
          <a:p>
            <a:r>
              <a:rPr lang="en-GB" altLang="zh-CN" smtClean="0"/>
              <a:t>Students often fail to be sufficiently analytical or evaluative and try to compensate with a greater amount of information instead. Quantity cannot substitute for the quality of analysis.</a:t>
            </a:r>
          </a:p>
          <a:p>
            <a:r>
              <a:rPr lang="en-GB" altLang="zh-CN" smtClean="0"/>
              <a:t>The review should not be a simple recitation or list of what other authors have written; it is essential that you link ideas, compare and contrast the material and look for any trends or themes. </a:t>
            </a:r>
          </a:p>
          <a:p>
            <a:r>
              <a:rPr lang="en-GB" altLang="zh-CN" smtClean="0"/>
              <a:t>Literature cited must be up-to-date</a:t>
            </a:r>
          </a:p>
          <a:p>
            <a:endParaRPr lang="en-US"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GB" altLang="zh-CN" dirty="0" smtClean="0"/>
              <a:t>Critical literature reviews should… </a:t>
            </a:r>
            <a:endParaRPr lang="en-US" dirty="0" smtClean="0"/>
          </a:p>
        </p:txBody>
      </p:sp>
      <p:sp>
        <p:nvSpPr>
          <p:cNvPr id="23555" name="Rectangle 3"/>
          <p:cNvSpPr>
            <a:spLocks noGrp="1" noChangeArrowheads="1"/>
          </p:cNvSpPr>
          <p:nvPr>
            <p:ph idx="1"/>
          </p:nvPr>
        </p:nvSpPr>
        <p:spPr/>
        <p:txBody>
          <a:bodyPr>
            <a:normAutofit/>
          </a:bodyPr>
          <a:lstStyle/>
          <a:p>
            <a:r>
              <a:rPr lang="en-GB" altLang="zh-CN" dirty="0" smtClean="0"/>
              <a:t>Refer to &amp; assess research by recognised experts in the chosen topic area</a:t>
            </a:r>
          </a:p>
          <a:p>
            <a:r>
              <a:rPr lang="en-GB" altLang="zh-CN" dirty="0" smtClean="0"/>
              <a:t>Consider &amp; discuss research that supports and opposes your idea</a:t>
            </a:r>
          </a:p>
          <a:p>
            <a:r>
              <a:rPr lang="en-GB" altLang="zh-CN" dirty="0" smtClean="0"/>
              <a:t>Make reasoned judgements regarding the value of others’ research, showing clearly how it relates to your research</a:t>
            </a:r>
          </a:p>
          <a:p>
            <a:r>
              <a:rPr lang="en-GB" altLang="zh-CN" dirty="0" smtClean="0"/>
              <a:t>Justify your arguments with valid evidence in a logical manner</a:t>
            </a:r>
          </a:p>
          <a:p>
            <a:r>
              <a:rPr lang="en-GB" altLang="zh-CN" dirty="0" smtClean="0"/>
              <a:t>Distinguish clearly between fact and opinion</a:t>
            </a:r>
            <a:endParaRPr lang="en-US"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smtClean="0"/>
              <a:t>Citations and references</a:t>
            </a:r>
            <a:endParaRPr lang="en-US" smtClean="0"/>
          </a:p>
        </p:txBody>
      </p:sp>
      <p:sp>
        <p:nvSpPr>
          <p:cNvPr id="49155" name="Rectangle 3"/>
          <p:cNvSpPr>
            <a:spLocks noGrp="1" noChangeArrowheads="1"/>
          </p:cNvSpPr>
          <p:nvPr>
            <p:ph idx="1"/>
          </p:nvPr>
        </p:nvSpPr>
        <p:spPr/>
        <p:txBody>
          <a:bodyPr>
            <a:normAutofit fontScale="92500"/>
          </a:bodyPr>
          <a:lstStyle/>
          <a:p>
            <a:r>
              <a:rPr lang="en-US" smtClean="0"/>
              <a:t>When you refer to, or quote, the work of other people in your own work this is a citation; you are citing someone else's ideas. A citation in your text must always be immediately followed with some details about the source you have used. These details then refer the reader to a reference.</a:t>
            </a:r>
            <a:endParaRPr lang="en-US" smtClean="0">
              <a:hlinkClick r:id="" action="ppaction://noaction"/>
            </a:endParaRPr>
          </a:p>
          <a:p>
            <a:endParaRPr lang="en-US" smtClean="0"/>
          </a:p>
          <a:p>
            <a:endParaRPr lang="en-US" smtClean="0"/>
          </a:p>
          <a:p>
            <a:r>
              <a:rPr lang="en-US" smtClean="0"/>
              <a:t>A reference is a piece of text that lists all the information a reader needs in order to identify and locate the source that you have cited in your work.</a:t>
            </a:r>
            <a:br>
              <a:rPr lang="en-US" smtClean="0"/>
            </a:b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mtClean="0"/>
              <a:t>Why use a referencing system?</a:t>
            </a:r>
            <a:endParaRPr lang="en-US" smtClean="0"/>
          </a:p>
        </p:txBody>
      </p:sp>
      <p:sp>
        <p:nvSpPr>
          <p:cNvPr id="53251" name="Rectangle 3"/>
          <p:cNvSpPr>
            <a:spLocks noGrp="1" noChangeArrowheads="1"/>
          </p:cNvSpPr>
          <p:nvPr>
            <p:ph idx="1"/>
          </p:nvPr>
        </p:nvSpPr>
        <p:spPr/>
        <p:txBody>
          <a:bodyPr>
            <a:normAutofit fontScale="85000" lnSpcReduction="10000"/>
          </a:bodyPr>
          <a:lstStyle/>
          <a:p>
            <a:r>
              <a:rPr lang="en-US" smtClean="0"/>
              <a:t>Academic reasons:</a:t>
            </a:r>
          </a:p>
          <a:p>
            <a:r>
              <a:rPr lang="en-US" smtClean="0"/>
              <a:t>to show the variety of sources you have used </a:t>
            </a:r>
          </a:p>
          <a:p>
            <a:r>
              <a:rPr lang="en-US" smtClean="0"/>
              <a:t>to show that you have used relevant sources </a:t>
            </a:r>
          </a:p>
          <a:p>
            <a:r>
              <a:rPr lang="en-US" smtClean="0"/>
              <a:t>to support the ideas and arguments that you discuss in your work</a:t>
            </a:r>
          </a:p>
          <a:p>
            <a:pPr lvl="1"/>
            <a:r>
              <a:rPr lang="en-US" smtClean="0"/>
              <a:t>Often you will gain marks if you have used a wide range of different sources to justify and support your work. If you find information from sources that are not on your reading list it shows initiative and independent thought. </a:t>
            </a:r>
          </a:p>
          <a:p>
            <a:pPr lvl="1"/>
            <a:r>
              <a:rPr lang="en-US" smtClean="0"/>
              <a:t>If you do not include the details of the different sources of information that you use in your work it will not be possible for a tutor to see what you have read and judge if it is relevant and if you have discovered it yourself.</a:t>
            </a:r>
          </a:p>
          <a:p>
            <a:pPr lvl="1"/>
            <a:r>
              <a:rPr lang="en-US" smtClean="0"/>
              <a:t>If you do not include references in your work you are likely to lose marks.</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mtClean="0"/>
              <a:t>Why use a referencing system?</a:t>
            </a:r>
            <a:endParaRPr lang="en-US" smtClean="0"/>
          </a:p>
        </p:txBody>
      </p:sp>
      <p:sp>
        <p:nvSpPr>
          <p:cNvPr id="12291" name="Rectangle 3"/>
          <p:cNvSpPr>
            <a:spLocks noGrp="1" noChangeArrowheads="1"/>
          </p:cNvSpPr>
          <p:nvPr>
            <p:ph idx="1"/>
          </p:nvPr>
        </p:nvSpPr>
        <p:spPr/>
        <p:txBody>
          <a:bodyPr>
            <a:normAutofit fontScale="85000" lnSpcReduction="20000"/>
          </a:bodyPr>
          <a:lstStyle/>
          <a:p>
            <a:r>
              <a:rPr lang="en-US" smtClean="0"/>
              <a:t>Practical reasons:</a:t>
            </a:r>
          </a:p>
          <a:p>
            <a:r>
              <a:rPr lang="en-US" smtClean="0"/>
              <a:t>to help a reader to trace the sources you have used</a:t>
            </a:r>
          </a:p>
          <a:p>
            <a:r>
              <a:rPr lang="en-US" smtClean="0"/>
              <a:t>to help you to retrace the sources you have used in the past</a:t>
            </a:r>
          </a:p>
          <a:p>
            <a:pPr lvl="1"/>
            <a:r>
              <a:rPr lang="en-US" smtClean="0"/>
              <a:t>The number of sources available is increasing at a rapid pace. It is very difficult to find a specific source without knowing who the author(s) is/are or its title. Sometimes several items have the same title, therefore more information is required.</a:t>
            </a:r>
          </a:p>
          <a:p>
            <a:pPr lvl="1"/>
            <a:r>
              <a:rPr lang="en-US" smtClean="0"/>
              <a:t>A reference provides enough information about a source for it to be located quickly and efficiently. This helps your tutor to find the sources for themselves.</a:t>
            </a:r>
          </a:p>
          <a:p>
            <a:pPr lvl="1"/>
            <a:r>
              <a:rPr lang="en-US" smtClean="0"/>
              <a:t>Referencing can also be useful for you: if you wish to find a source that you have used in a previous assignment its details will be available in the reference list.</a:t>
            </a:r>
            <a:br>
              <a:rPr lang="en-US" smtClean="0"/>
            </a:br>
            <a:endParaRPr lang="en-US"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mtClean="0"/>
              <a:t>Why use a referencing system?</a:t>
            </a:r>
            <a:endParaRPr lang="en-US" smtClean="0"/>
          </a:p>
        </p:txBody>
      </p:sp>
      <p:sp>
        <p:nvSpPr>
          <p:cNvPr id="13315" name="Rectangle 3"/>
          <p:cNvSpPr>
            <a:spLocks noGrp="1" noChangeArrowheads="1"/>
          </p:cNvSpPr>
          <p:nvPr>
            <p:ph idx="1"/>
          </p:nvPr>
        </p:nvSpPr>
        <p:spPr/>
        <p:txBody>
          <a:bodyPr>
            <a:normAutofit fontScale="92500" lnSpcReduction="20000"/>
          </a:bodyPr>
          <a:lstStyle/>
          <a:p>
            <a:r>
              <a:rPr lang="en-US" smtClean="0"/>
              <a:t>Legal reasons to avoid plagiarism</a:t>
            </a:r>
          </a:p>
          <a:p>
            <a:r>
              <a:rPr lang="en-US" smtClean="0"/>
              <a:t>Plagiarism is the use of another person's ideas or work without acknowledging them.</a:t>
            </a:r>
          </a:p>
          <a:p>
            <a:r>
              <a:rPr lang="en-US" smtClean="0"/>
              <a:t>If you talk about someone's work or gain ideas from it without referencing the source, this is plagiarism.</a:t>
            </a:r>
          </a:p>
          <a:p>
            <a:r>
              <a:rPr lang="en-US" smtClean="0"/>
              <a:t>If you use a quotation from someone else's work or paraphrase (put their information in your own words) without referencing the source, this is plagiarism.</a:t>
            </a:r>
          </a:p>
          <a:p>
            <a:r>
              <a:rPr lang="en-US" smtClean="0"/>
              <a:t>The University takes plagiarism very seriously. If you do not reference the sources of information that you use in your work it is likely that you will be penalised at 40% or get a mark of zero. You may also face disciplinary action. </a:t>
            </a:r>
          </a:p>
          <a:p>
            <a:endParaRPr lang="en-US"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mtClean="0"/>
              <a:t>The numeric system of referencing</a:t>
            </a:r>
            <a:endParaRPr lang="en-US" smtClean="0"/>
          </a:p>
        </p:txBody>
      </p:sp>
      <p:sp>
        <p:nvSpPr>
          <p:cNvPr id="14339" name="Rectangle 3"/>
          <p:cNvSpPr>
            <a:spLocks noGrp="1" noChangeArrowheads="1"/>
          </p:cNvSpPr>
          <p:nvPr>
            <p:ph idx="1"/>
          </p:nvPr>
        </p:nvSpPr>
        <p:spPr/>
        <p:txBody>
          <a:bodyPr/>
          <a:lstStyle/>
          <a:p>
            <a:r>
              <a:rPr lang="en-GB" smtClean="0"/>
              <a:t>You MUST NOT use the Harvard system of referencing.  It is School policy that we use the numeric system.</a:t>
            </a:r>
          </a:p>
          <a:p>
            <a:endParaRPr lang="en-US" smtClean="0"/>
          </a:p>
        </p:txBody>
      </p:sp>
      <p:pic>
        <p:nvPicPr>
          <p:cNvPr id="14340" name="Picture 5" descr="Image of book with referencing labelled"/>
          <p:cNvPicPr>
            <a:picLocks noChangeAspect="1" noChangeArrowheads="1"/>
          </p:cNvPicPr>
          <p:nvPr/>
        </p:nvPicPr>
        <p:blipFill>
          <a:blip r:embed="rId2"/>
          <a:srcRect/>
          <a:stretch>
            <a:fillRect/>
          </a:stretch>
        </p:blipFill>
        <p:spPr bwMode="auto">
          <a:xfrm>
            <a:off x="1785918" y="2428868"/>
            <a:ext cx="5405438" cy="360045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mtClean="0"/>
              <a:t>Advantages of the numeric system</a:t>
            </a:r>
            <a:endParaRPr lang="en-US" smtClean="0"/>
          </a:p>
        </p:txBody>
      </p:sp>
      <p:sp>
        <p:nvSpPr>
          <p:cNvPr id="15363" name="Rectangle 3"/>
          <p:cNvSpPr>
            <a:spLocks noGrp="1" noChangeArrowheads="1"/>
          </p:cNvSpPr>
          <p:nvPr>
            <p:ph idx="1"/>
          </p:nvPr>
        </p:nvSpPr>
        <p:spPr/>
        <p:txBody>
          <a:bodyPr/>
          <a:lstStyle/>
          <a:p>
            <a:r>
              <a:rPr lang="en-US" smtClean="0"/>
              <a:t>A running number within the text </a:t>
            </a:r>
          </a:p>
          <a:p>
            <a:r>
              <a:rPr lang="en-US" smtClean="0"/>
              <a:t>Easy to compile the reference list for the end of your paper, because the list is created as you prepare your paper </a:t>
            </a:r>
          </a:p>
          <a:p>
            <a:r>
              <a:rPr lang="en-US" smtClean="0"/>
              <a:t>The references list is arranged in the order the citation appears in the text/</a:t>
            </a:r>
            <a:r>
              <a:rPr lang="en-GB" smtClean="0"/>
              <a:t>main body of your work, </a:t>
            </a:r>
            <a:r>
              <a:rPr lang="en-US" smtClean="0"/>
              <a:t>not alphabetical order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smtClean="0"/>
              <a:t>Disadvantages of the numeric system</a:t>
            </a:r>
            <a:endParaRPr lang="en-US" smtClean="0"/>
          </a:p>
        </p:txBody>
      </p:sp>
      <p:sp>
        <p:nvSpPr>
          <p:cNvPr id="16387" name="Rectangle 3"/>
          <p:cNvSpPr>
            <a:spLocks noGrp="1" noChangeArrowheads="1"/>
          </p:cNvSpPr>
          <p:nvPr>
            <p:ph idx="1"/>
          </p:nvPr>
        </p:nvSpPr>
        <p:spPr/>
        <p:txBody>
          <a:bodyPr>
            <a:normAutofit/>
          </a:bodyPr>
          <a:lstStyle/>
          <a:p>
            <a:r>
              <a:rPr lang="en-US" smtClean="0"/>
              <a:t>The reference list is not organised alphabetically and therefore may be more difficult to browse (e.g. for a specific author). </a:t>
            </a:r>
          </a:p>
          <a:p>
            <a:endParaRPr lang="en-US" smtClean="0"/>
          </a:p>
          <a:p>
            <a:r>
              <a:rPr lang="en-US" smtClean="0"/>
              <a:t>It can be difficult to insert a reference into your work at a later date as this will cause the numbers of the citations after the insertion to be shifted down (in order to maintain the numerical sequence). However, software can overcome this. </a:t>
            </a:r>
          </a:p>
          <a:p>
            <a:endParaRPr lang="en-US"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r>
              <a:rPr lang="en-GB" dirty="0" smtClean="0"/>
              <a:t>Using citations within your report</a:t>
            </a:r>
            <a:endParaRPr lang="en-US" dirty="0" smtClean="0"/>
          </a:p>
        </p:txBody>
      </p:sp>
      <p:sp>
        <p:nvSpPr>
          <p:cNvPr id="17411" name="Rectangle 3"/>
          <p:cNvSpPr>
            <a:spLocks noGrp="1" noChangeArrowheads="1"/>
          </p:cNvSpPr>
          <p:nvPr>
            <p:ph idx="1"/>
          </p:nvPr>
        </p:nvSpPr>
        <p:spPr/>
        <p:txBody>
          <a:bodyPr>
            <a:normAutofit fontScale="92500" lnSpcReduction="20000"/>
          </a:bodyPr>
          <a:lstStyle/>
          <a:p>
            <a:r>
              <a:rPr lang="en-US" smtClean="0"/>
              <a:t>When using the numeric style, a citation generally requires only the name of the author(s) and the number of the reference. E.g.:</a:t>
            </a:r>
          </a:p>
          <a:p>
            <a:endParaRPr lang="en-US" smtClean="0"/>
          </a:p>
          <a:p>
            <a:r>
              <a:rPr lang="en-US" smtClean="0"/>
              <a:t>One author of one work:</a:t>
            </a:r>
          </a:p>
          <a:p>
            <a:pPr lvl="1"/>
            <a:r>
              <a:rPr lang="en-US" smtClean="0"/>
              <a:t>As Deitel [1] outlines: 'It would be dangerous to enable applets arriving from anywhere on the World Wide Web to be able to read files on the client system.'</a:t>
            </a:r>
          </a:p>
          <a:p>
            <a:endParaRPr lang="en-US" smtClean="0"/>
          </a:p>
          <a:p>
            <a:r>
              <a:rPr lang="en-US" smtClean="0"/>
              <a:t>Two or three authors of one work:</a:t>
            </a:r>
          </a:p>
          <a:p>
            <a:pPr lvl="1"/>
            <a:r>
              <a:rPr lang="en-US" smtClean="0"/>
              <a:t>Rossetti and Revonsuo [2] recently stated...</a:t>
            </a:r>
          </a:p>
          <a:p>
            <a:endParaRPr lang="en-US" smtClean="0"/>
          </a:p>
          <a:p>
            <a:r>
              <a:rPr lang="en-US" smtClean="0"/>
              <a:t>Four or more authors of one work:</a:t>
            </a:r>
          </a:p>
          <a:p>
            <a:pPr lvl="1"/>
            <a:r>
              <a:rPr lang="en-US" smtClean="0"/>
              <a:t>Chavarria et al [3] contend that…</a:t>
            </a:r>
          </a:p>
          <a:p>
            <a:endParaRPr lang="en-US" smtClean="0"/>
          </a:p>
          <a:p>
            <a:endParaRPr lang="en-US"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dirty="0" smtClean="0"/>
              <a:t>Using citations within your report</a:t>
            </a:r>
            <a:endParaRPr lang="en-US" dirty="0" smtClean="0"/>
          </a:p>
        </p:txBody>
      </p:sp>
      <p:sp>
        <p:nvSpPr>
          <p:cNvPr id="41987" name="Rectangle 3"/>
          <p:cNvSpPr>
            <a:spLocks noGrp="1" noChangeArrowheads="1"/>
          </p:cNvSpPr>
          <p:nvPr>
            <p:ph idx="1"/>
          </p:nvPr>
        </p:nvSpPr>
        <p:spPr/>
        <p:txBody>
          <a:bodyPr>
            <a:normAutofit/>
          </a:bodyPr>
          <a:lstStyle/>
          <a:p>
            <a:r>
              <a:rPr lang="en-US" dirty="0" smtClean="0"/>
              <a:t>When the authors are not mentioned in the text, numbers are used to indicate the texts being referred to:</a:t>
            </a:r>
          </a:p>
          <a:p>
            <a:pPr lvl="1"/>
            <a:r>
              <a:rPr lang="en-US" dirty="0" smtClean="0"/>
              <a:t>Experiments have been reported using quantum dot </a:t>
            </a:r>
            <a:r>
              <a:rPr lang="en-US" dirty="0" err="1" smtClean="0"/>
              <a:t>qubits</a:t>
            </a:r>
            <a:r>
              <a:rPr lang="en-US" dirty="0" smtClean="0"/>
              <a:t> [4-6]</a:t>
            </a:r>
          </a:p>
          <a:p>
            <a:endParaRPr lang="en-US" dirty="0" smtClean="0"/>
          </a:p>
          <a:p>
            <a:endParaRPr lang="en-US" dirty="0" smtClean="0"/>
          </a:p>
          <a:p>
            <a:pPr>
              <a:buNone/>
            </a:pPr>
            <a:r>
              <a:rPr lang="en-US" dirty="0" smtClean="0"/>
              <a:t>TIP</a:t>
            </a:r>
          </a:p>
          <a:p>
            <a:r>
              <a:rPr lang="en-US" dirty="0" smtClean="0"/>
              <a:t>Where possible, try to use author names within the text as this flags to the ‘expert’ reader that you are citing the right sources</a:t>
            </a:r>
          </a:p>
          <a:p>
            <a:pPr lvl="1"/>
            <a:endParaRPr lang="en-US" dirty="0" smtClean="0"/>
          </a:p>
          <a:p>
            <a:endParaRPr lang="en-US" dirty="0" smtClean="0"/>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a:bodyPr>
          <a:lstStyle/>
          <a:p>
            <a:r>
              <a:rPr lang="en-GB" dirty="0" smtClean="0"/>
              <a:t>Using citations within your report</a:t>
            </a:r>
            <a:endParaRPr lang="en-US" dirty="0" smtClean="0"/>
          </a:p>
        </p:txBody>
      </p:sp>
      <p:sp>
        <p:nvSpPr>
          <p:cNvPr id="43011" name="Rectangle 3"/>
          <p:cNvSpPr>
            <a:spLocks noGrp="1" noChangeArrowheads="1"/>
          </p:cNvSpPr>
          <p:nvPr>
            <p:ph idx="1"/>
          </p:nvPr>
        </p:nvSpPr>
        <p:spPr/>
        <p:txBody>
          <a:bodyPr>
            <a:normAutofit fontScale="92500" lnSpcReduction="10000"/>
          </a:bodyPr>
          <a:lstStyle/>
          <a:p>
            <a:r>
              <a:rPr lang="en-US" smtClean="0"/>
              <a:t>If you refer to an item of work more than once, you should use the first number given to that piece of work. Therefore, no matter how many times you may refer to a particular piece of work in your text, there will only need to be one entry giving the bibliographic details in your reference list. </a:t>
            </a:r>
            <a:endParaRPr lang="en-GB" smtClean="0"/>
          </a:p>
          <a:p>
            <a:endParaRPr lang="en-US" smtClean="0"/>
          </a:p>
          <a:p>
            <a:r>
              <a:rPr lang="en-US" smtClean="0"/>
              <a:t>If particular parts of the document are cited page numbers may be given after the numerals (3, pp. 23-24)</a:t>
            </a:r>
          </a:p>
          <a:p>
            <a:endParaRPr lang="en-US" smtClean="0"/>
          </a:p>
          <a:p>
            <a:r>
              <a:rPr lang="en-US" smtClean="0"/>
              <a:t>Superscript7, brackets (8) or square brackets [9] may be used.</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r>
              <a:rPr lang="en-GB" dirty="0" smtClean="0"/>
              <a:t>Using citations within your report</a:t>
            </a:r>
            <a:endParaRPr lang="en-US" dirty="0" smtClean="0"/>
          </a:p>
        </p:txBody>
      </p:sp>
      <p:sp>
        <p:nvSpPr>
          <p:cNvPr id="26627" name="Rectangle 3"/>
          <p:cNvSpPr>
            <a:spLocks noGrp="1" noChangeArrowheads="1"/>
          </p:cNvSpPr>
          <p:nvPr>
            <p:ph idx="1"/>
          </p:nvPr>
        </p:nvSpPr>
        <p:spPr/>
        <p:txBody>
          <a:bodyPr>
            <a:normAutofit fontScale="92500" lnSpcReduction="20000"/>
          </a:bodyPr>
          <a:lstStyle/>
          <a:p>
            <a:r>
              <a:rPr lang="en-GB" smtClean="0"/>
              <a:t>Try not to be boring!  Vary the way that you use references.  E.g.</a:t>
            </a:r>
          </a:p>
          <a:p>
            <a:pPr lvl="1"/>
            <a:endParaRPr lang="en-GB" smtClean="0"/>
          </a:p>
          <a:p>
            <a:pPr lvl="1"/>
            <a:r>
              <a:rPr lang="en-GB" smtClean="0"/>
              <a:t>In an investigation conducted in large factories, Gibbs reported that absenteeism was higher on the night shift than the day [1].   OR</a:t>
            </a:r>
          </a:p>
          <a:p>
            <a:pPr lvl="1"/>
            <a:endParaRPr lang="en-GB" smtClean="0"/>
          </a:p>
          <a:p>
            <a:pPr lvl="1"/>
            <a:r>
              <a:rPr lang="en-GB" smtClean="0"/>
              <a:t>In an investigation conducted in large factories, it has been reported that absenteeism was higher on the night shift than the day [1].   OR</a:t>
            </a:r>
          </a:p>
          <a:p>
            <a:pPr lvl="1"/>
            <a:endParaRPr lang="en-GB" smtClean="0"/>
          </a:p>
          <a:p>
            <a:pPr lvl="1"/>
            <a:r>
              <a:rPr lang="en-GB" smtClean="0"/>
              <a:t>In an investigation conducted in large factories, it has been reported that ‘absenteeism on the night shift was measured and found in every instance to be significantly higher than that on the day shift’ [1].</a:t>
            </a:r>
          </a:p>
          <a:p>
            <a:endParaRPr lang="en-GB" smtClean="0"/>
          </a:p>
          <a:p>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smtClean="0"/>
              <a:t>Use of direct quotes</a:t>
            </a:r>
            <a:endParaRPr lang="en-US" smtClean="0"/>
          </a:p>
        </p:txBody>
      </p:sp>
      <p:sp>
        <p:nvSpPr>
          <p:cNvPr id="62467" name="Rectangle 3"/>
          <p:cNvSpPr>
            <a:spLocks noGrp="1" noChangeArrowheads="1"/>
          </p:cNvSpPr>
          <p:nvPr>
            <p:ph idx="1"/>
          </p:nvPr>
        </p:nvSpPr>
        <p:spPr/>
        <p:txBody>
          <a:bodyPr>
            <a:normAutofit fontScale="92500" lnSpcReduction="10000"/>
          </a:bodyPr>
          <a:lstStyle/>
          <a:p>
            <a:r>
              <a:rPr lang="en-GB" smtClean="0"/>
              <a:t>Don’t over-use direct quotes (i.e. verbatim, exactly as stated in the original)</a:t>
            </a:r>
          </a:p>
          <a:p>
            <a:r>
              <a:rPr lang="en-US" smtClean="0"/>
              <a:t>You should aim to paraphrase information provided by an author in your own words as this helps to demonstrate to the reader your understanding of the information. </a:t>
            </a:r>
          </a:p>
          <a:p>
            <a:r>
              <a:rPr lang="en-US" smtClean="0"/>
              <a:t>Only quote directly from the text when you:</a:t>
            </a:r>
          </a:p>
          <a:p>
            <a:pPr lvl="1"/>
            <a:r>
              <a:rPr lang="en-US" smtClean="0"/>
              <a:t>Cannot present the information more succinctly or in any other way.</a:t>
            </a:r>
          </a:p>
          <a:p>
            <a:pPr lvl="1"/>
            <a:r>
              <a:rPr lang="en-US" smtClean="0"/>
              <a:t>Need to present a particular portion of an author’s text in your work to analyse it.</a:t>
            </a:r>
            <a:endParaRPr lang="en-GB" smtClean="0"/>
          </a:p>
          <a:p>
            <a:r>
              <a:rPr lang="en-GB" smtClean="0"/>
              <a:t>You must discuss any quotes you use. </a:t>
            </a:r>
          </a:p>
          <a:p>
            <a:r>
              <a:rPr lang="en-GB" smtClean="0"/>
              <a:t>You must provide page numbers for direct quotes.</a:t>
            </a:r>
          </a:p>
          <a:p>
            <a:endParaRPr lang="en-GB" smtClean="0"/>
          </a:p>
          <a:p>
            <a:endParaRPr lang="en-US" smtClean="0"/>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smtClean="0"/>
              <a:t>Use of direct quotes</a:t>
            </a:r>
            <a:endParaRPr lang="en-US" smtClean="0"/>
          </a:p>
        </p:txBody>
      </p:sp>
      <p:sp>
        <p:nvSpPr>
          <p:cNvPr id="62467" name="Rectangle 3"/>
          <p:cNvSpPr>
            <a:spLocks noGrp="1" noChangeArrowheads="1"/>
          </p:cNvSpPr>
          <p:nvPr>
            <p:ph idx="1"/>
          </p:nvPr>
        </p:nvSpPr>
        <p:spPr/>
        <p:txBody>
          <a:bodyPr>
            <a:normAutofit fontScale="92500" lnSpcReduction="10000"/>
          </a:bodyPr>
          <a:lstStyle/>
          <a:p>
            <a:r>
              <a:rPr lang="en-US" dirty="0" smtClean="0"/>
              <a:t>For a for a short quotation of 1 or 2 lines</a:t>
            </a:r>
          </a:p>
          <a:p>
            <a:pPr lvl="1"/>
            <a:r>
              <a:rPr lang="en-US" dirty="0" smtClean="0"/>
              <a:t>Include it in your sentence and put single quotation marks around it</a:t>
            </a:r>
          </a:p>
          <a:p>
            <a:endParaRPr lang="en-US" dirty="0" smtClean="0"/>
          </a:p>
          <a:p>
            <a:r>
              <a:rPr lang="en-US" dirty="0" smtClean="0"/>
              <a:t>For a long quotation consisting of at least one sentence/ two full lines</a:t>
            </a:r>
          </a:p>
          <a:p>
            <a:pPr lvl="1"/>
            <a:r>
              <a:rPr lang="en-US" dirty="0" smtClean="0"/>
              <a:t>Begin on a new line</a:t>
            </a:r>
          </a:p>
          <a:p>
            <a:pPr lvl="1"/>
            <a:r>
              <a:rPr lang="en-US" dirty="0" smtClean="0"/>
              <a:t>Indent one tab space for whole quotation</a:t>
            </a:r>
          </a:p>
          <a:p>
            <a:pPr lvl="1"/>
            <a:r>
              <a:rPr lang="en-US" dirty="0" smtClean="0"/>
              <a:t>Use exact wording and punctuation</a:t>
            </a:r>
          </a:p>
          <a:p>
            <a:pPr lvl="1"/>
            <a:r>
              <a:rPr lang="en-US" dirty="0" smtClean="0"/>
              <a:t>Use single spacing </a:t>
            </a:r>
          </a:p>
          <a:p>
            <a:pPr lvl="1"/>
            <a:r>
              <a:rPr lang="en-US" dirty="0" smtClean="0"/>
              <a:t>Use three dots (…) if you omit some of the original words</a:t>
            </a:r>
          </a:p>
          <a:p>
            <a:pPr lvl="1"/>
            <a:r>
              <a:rPr lang="en-US" dirty="0" smtClean="0"/>
              <a:t>Use square brackets if you insert words of your own</a:t>
            </a:r>
          </a:p>
          <a:p>
            <a:endParaRPr lang="en-US" dirty="0" smtClean="0"/>
          </a:p>
          <a:p>
            <a:endParaRPr lang="en-US" dirty="0" smtClean="0"/>
          </a:p>
          <a:p>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mtClean="0"/>
              <a:t>Example of a long quotation</a:t>
            </a:r>
            <a:endParaRPr lang="en-US" smtClean="0"/>
          </a:p>
        </p:txBody>
      </p:sp>
      <p:sp>
        <p:nvSpPr>
          <p:cNvPr id="23555" name="Rectangle 3"/>
          <p:cNvSpPr>
            <a:spLocks noGrp="1" noChangeArrowheads="1"/>
          </p:cNvSpPr>
          <p:nvPr>
            <p:ph idx="1"/>
          </p:nvPr>
        </p:nvSpPr>
        <p:spPr/>
        <p:txBody>
          <a:bodyPr>
            <a:normAutofit fontScale="85000" lnSpcReduction="20000"/>
          </a:bodyPr>
          <a:lstStyle/>
          <a:p>
            <a:r>
              <a:rPr lang="en-US" dirty="0" smtClean="0"/>
              <a:t>In his discussion about the issues that affect adversely the achievement of a ‘good’ degree, Johnson (2 pp. 5-6) suggests that,</a:t>
            </a:r>
          </a:p>
          <a:p>
            <a:endParaRPr lang="en-US" dirty="0" smtClean="0"/>
          </a:p>
          <a:p>
            <a:pPr lvl="1"/>
            <a:r>
              <a:rPr lang="en-US" dirty="0" smtClean="0"/>
              <a:t>   ‘Students get distracted very easily.  These distractions include nights out in Wind Street, alcohol-fuelled dancing at Oceana and long nights spent at the computer on MSN messenger or downloading music… Distractions offer students the chance to escape from the uncertainties [and hard work] that studying often brings’.               </a:t>
            </a:r>
          </a:p>
          <a:p>
            <a:endParaRPr lang="en-US" dirty="0" smtClean="0"/>
          </a:p>
          <a:p>
            <a:r>
              <a:rPr lang="en-US" dirty="0" smtClean="0"/>
              <a:t>This implies that a student should </a:t>
            </a:r>
            <a:r>
              <a:rPr lang="en-US" dirty="0" err="1" smtClean="0"/>
              <a:t>recognise</a:t>
            </a:r>
            <a:r>
              <a:rPr lang="en-US" dirty="0" smtClean="0"/>
              <a:t> that hard work is a necessary part of study at university and that hard work can result in an improvement in the degree classification gained.</a:t>
            </a:r>
          </a:p>
          <a:p>
            <a:endParaRPr lang="en-US" dirty="0" smtClean="0"/>
          </a:p>
          <a:p>
            <a:endParaRPr lang="en-US" dirty="0"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571472" y="285728"/>
            <a:ext cx="8241866" cy="6286544"/>
          </a:xfrm>
          <a:prstGeom prst="rect">
            <a:avLst/>
          </a:prstGeom>
          <a:noFill/>
          <a:ln w="9525">
            <a:noFill/>
            <a:miter lim="800000"/>
            <a:headEnd/>
            <a:tailEnd/>
          </a:ln>
          <a:effectLst/>
        </p:spPr>
      </p:pic>
    </p:spTree>
    <p:extLst>
      <p:ext uri="{BB962C8B-B14F-4D97-AF65-F5344CB8AC3E}">
        <p14:creationId xmlns:p14="http://schemas.microsoft.com/office/powerpoint/2010/main" val="12074556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500033" y="357166"/>
            <a:ext cx="8246285" cy="6239445"/>
          </a:xfrm>
          <a:prstGeom prst="rect">
            <a:avLst/>
          </a:prstGeom>
          <a:noFill/>
          <a:ln w="9525">
            <a:noFill/>
            <a:miter lim="800000"/>
            <a:headEnd/>
            <a:tailEnd/>
          </a:ln>
          <a:effectLst/>
        </p:spPr>
      </p:pic>
    </p:spTree>
    <p:extLst>
      <p:ext uri="{BB962C8B-B14F-4D97-AF65-F5344CB8AC3E}">
        <p14:creationId xmlns:p14="http://schemas.microsoft.com/office/powerpoint/2010/main" val="12974384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smtClean="0"/>
              <a:t>Analysis and evaluation</a:t>
            </a:r>
            <a:endParaRPr lang="en-US" smtClean="0"/>
          </a:p>
        </p:txBody>
      </p:sp>
      <p:sp>
        <p:nvSpPr>
          <p:cNvPr id="24579" name="Rectangle 3"/>
          <p:cNvSpPr>
            <a:spLocks noGrp="1" noChangeArrowheads="1"/>
          </p:cNvSpPr>
          <p:nvPr>
            <p:ph idx="1"/>
          </p:nvPr>
        </p:nvSpPr>
        <p:spPr/>
        <p:txBody>
          <a:bodyPr/>
          <a:lstStyle/>
          <a:p>
            <a:r>
              <a:rPr lang="en-GB" smtClean="0"/>
              <a:t>Avoid a biased review.  Try to cite references for and against your argument (it also makes for more interesting reading). </a:t>
            </a:r>
          </a:p>
          <a:p>
            <a:r>
              <a:rPr lang="en-GB" smtClean="0"/>
              <a:t>Be analytical.  Don’t just LIST the different arguments.  Pick the RELEVANT views and discuss them.  </a:t>
            </a:r>
          </a:p>
          <a:p>
            <a:r>
              <a:rPr lang="en-GB" smtClean="0"/>
              <a:t>Link ideas together. Try to compare and contrast views, and interpret what they mean.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smtClean="0"/>
              <a:t>Writing style</a:t>
            </a:r>
            <a:endParaRPr lang="en-US" smtClean="0"/>
          </a:p>
        </p:txBody>
      </p:sp>
      <p:sp>
        <p:nvSpPr>
          <p:cNvPr id="25603" name="Rectangle 3"/>
          <p:cNvSpPr>
            <a:spLocks noGrp="1" noChangeArrowheads="1"/>
          </p:cNvSpPr>
          <p:nvPr>
            <p:ph idx="1"/>
          </p:nvPr>
        </p:nvSpPr>
        <p:spPr/>
        <p:txBody>
          <a:bodyPr>
            <a:normAutofit lnSpcReduction="10000"/>
          </a:bodyPr>
          <a:lstStyle/>
          <a:p>
            <a:r>
              <a:rPr lang="en-GB" smtClean="0"/>
              <a:t>Write in the third person.  For example, rather than ‘ I found…’ you should say something like ‘It was evident…’.</a:t>
            </a:r>
          </a:p>
          <a:p>
            <a:r>
              <a:rPr lang="en-GB" smtClean="0"/>
              <a:t>Use a formal style of writing.  For example: </a:t>
            </a:r>
          </a:p>
          <a:p>
            <a:pPr lvl="1"/>
            <a:r>
              <a:rPr lang="en-GB" smtClean="0"/>
              <a:t>no contractions – ‘it’s’  should be ‘it is’, ‘don’t’ = ‘do not’.</a:t>
            </a:r>
          </a:p>
          <a:p>
            <a:pPr lvl="1"/>
            <a:r>
              <a:rPr lang="en-GB" smtClean="0"/>
              <a:t>Avoid slang – ‘if you pay peanuts you get monkeys’</a:t>
            </a:r>
          </a:p>
          <a:p>
            <a:r>
              <a:rPr lang="en-GB" smtClean="0"/>
              <a:t>Always, always, always: </a:t>
            </a:r>
          </a:p>
          <a:p>
            <a:pPr lvl="1"/>
            <a:r>
              <a:rPr lang="en-GB" smtClean="0"/>
              <a:t>SPELLCHECK your work.  </a:t>
            </a:r>
          </a:p>
          <a:p>
            <a:pPr lvl="1"/>
            <a:r>
              <a:rPr lang="en-GB" smtClean="0"/>
              <a:t>Also grammar check.  </a:t>
            </a:r>
          </a:p>
          <a:p>
            <a:pPr lvl="1"/>
            <a:r>
              <a:rPr lang="en-GB" smtClean="0"/>
              <a:t>Get somebody to proof-read your work where possible.</a:t>
            </a:r>
            <a:r>
              <a:rPr lang="en-US" smtClean="0"/>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smtClean="0"/>
              <a:t>Reference list</a:t>
            </a:r>
            <a:endParaRPr lang="en-US" smtClean="0"/>
          </a:p>
        </p:txBody>
      </p:sp>
      <p:sp>
        <p:nvSpPr>
          <p:cNvPr id="26627" name="Rectangle 3"/>
          <p:cNvSpPr>
            <a:spLocks noGrp="1" noChangeArrowheads="1"/>
          </p:cNvSpPr>
          <p:nvPr>
            <p:ph idx="1"/>
          </p:nvPr>
        </p:nvSpPr>
        <p:spPr/>
        <p:txBody>
          <a:bodyPr>
            <a:normAutofit fontScale="85000" lnSpcReduction="20000"/>
          </a:bodyPr>
          <a:lstStyle/>
          <a:p>
            <a:r>
              <a:rPr lang="en-US" smtClean="0"/>
              <a:t>At the end of your paper you must provide a list of all the references cited in the main body of the paper, citing the full bibliographical details of each reference. Each individual reference is made by putting together all the details needed to find a piece of information, in a specified order. Different details are needed for different formats of information.</a:t>
            </a:r>
          </a:p>
          <a:p>
            <a:endParaRPr lang="en-US" smtClean="0"/>
          </a:p>
          <a:p>
            <a:r>
              <a:rPr lang="en-US" smtClean="0"/>
              <a:t>The numeric style only requires that references are listed in numerical order. There is no single standard which defines the style or appearance of the reference. It is however, essential that references are correct, complete and consistent. It is important to use the same style, punctuation and order of details throughout your piece of work.</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smtClean="0"/>
              <a:t>Bibliography</a:t>
            </a:r>
            <a:endParaRPr lang="en-US" smtClean="0"/>
          </a:p>
        </p:txBody>
      </p:sp>
      <p:sp>
        <p:nvSpPr>
          <p:cNvPr id="27651" name="Rectangle 3"/>
          <p:cNvSpPr>
            <a:spLocks noGrp="1" noChangeArrowheads="1"/>
          </p:cNvSpPr>
          <p:nvPr>
            <p:ph idx="1"/>
          </p:nvPr>
        </p:nvSpPr>
        <p:spPr/>
        <p:txBody>
          <a:bodyPr/>
          <a:lstStyle/>
          <a:p>
            <a:r>
              <a:rPr lang="en-US" smtClean="0"/>
              <a:t>Sometimes you are requested to give a record of the information you have read for background reading. If you have read a source but did not cite it in your work the reference for this item should go in a bibliography. A bibliography is organised alphabetically by author surname and follows your ‘Reference’ list at the end of your work. </a:t>
            </a:r>
            <a:br>
              <a:rPr lang="en-US" smtClean="0"/>
            </a:br>
            <a:endParaRPr lang="en-US" smtClean="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smtClean="0"/>
              <a:t>Software to aid referencing </a:t>
            </a:r>
            <a:endParaRPr lang="en-US" smtClean="0"/>
          </a:p>
        </p:txBody>
      </p:sp>
      <p:sp>
        <p:nvSpPr>
          <p:cNvPr id="41987" name="Rectangle 3"/>
          <p:cNvSpPr>
            <a:spLocks noGrp="1" noChangeArrowheads="1"/>
          </p:cNvSpPr>
          <p:nvPr>
            <p:ph idx="1"/>
          </p:nvPr>
        </p:nvSpPr>
        <p:spPr/>
        <p:txBody>
          <a:bodyPr>
            <a:normAutofit/>
          </a:bodyPr>
          <a:lstStyle/>
          <a:p>
            <a:r>
              <a:rPr lang="en-US" dirty="0" smtClean="0"/>
              <a:t>Free reference managers</a:t>
            </a:r>
          </a:p>
          <a:p>
            <a:pPr lvl="1"/>
            <a:r>
              <a:rPr lang="en-US" dirty="0" err="1" smtClean="0"/>
              <a:t>Zotero,Mendeley</a:t>
            </a:r>
            <a:r>
              <a:rPr lang="en-US" dirty="0" smtClean="0"/>
              <a:t>, </a:t>
            </a:r>
            <a:r>
              <a:rPr lang="en-US" dirty="0" err="1" smtClean="0"/>
              <a:t>BibDesk</a:t>
            </a:r>
            <a:endParaRPr lang="en-US" dirty="0" smtClean="0"/>
          </a:p>
          <a:p>
            <a:r>
              <a:rPr lang="en-US" dirty="0" smtClean="0"/>
              <a:t>Other reference managers</a:t>
            </a:r>
          </a:p>
          <a:p>
            <a:pPr lvl="1"/>
            <a:r>
              <a:rPr lang="en-US" dirty="0" smtClean="0"/>
              <a:t>EndNote (web-based EndNote Basic </a:t>
            </a:r>
            <a:r>
              <a:rPr lang="en-US" smtClean="0"/>
              <a:t>is free)</a:t>
            </a:r>
            <a:endParaRPr lang="en-US" dirty="0" smtClean="0"/>
          </a:p>
          <a:p>
            <a:r>
              <a:rPr lang="en-US" dirty="0" smtClean="0"/>
              <a:t>These allow you to build a store of references that can be sorted, searched and automatically inserted into documents</a:t>
            </a:r>
          </a:p>
          <a:p>
            <a:r>
              <a:rPr lang="en-US" dirty="0" smtClean="0"/>
              <a:t>It takes a little time to set up but can save you a lot of time if you use the same references regularly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smtClean="0"/>
              <a:t>Coming Soon…</a:t>
            </a:r>
            <a:endParaRPr lang="en-US"/>
          </a:p>
        </p:txBody>
      </p:sp>
      <p:sp>
        <p:nvSpPr>
          <p:cNvPr id="100355" name="Rectangle 3"/>
          <p:cNvSpPr>
            <a:spLocks noGrp="1" noChangeArrowheads="1"/>
          </p:cNvSpPr>
          <p:nvPr>
            <p:ph idx="1"/>
          </p:nvPr>
        </p:nvSpPr>
        <p:spPr/>
        <p:txBody>
          <a:bodyPr/>
          <a:lstStyle/>
          <a:p>
            <a:r>
              <a:rPr lang="en-GB" dirty="0" smtClean="0"/>
              <a:t>Next session: Development methodologies</a:t>
            </a:r>
          </a:p>
          <a:p>
            <a:endParaRPr lang="en-GB" dirty="0" smtClean="0"/>
          </a:p>
          <a:p>
            <a:endParaRPr lang="en-GB" dirty="0" smtClean="0"/>
          </a:p>
        </p:txBody>
      </p:sp>
      <p:sp>
        <p:nvSpPr>
          <p:cNvPr id="6" name="Slide Number Placeholder 5"/>
          <p:cNvSpPr>
            <a:spLocks noGrp="1"/>
          </p:cNvSpPr>
          <p:nvPr>
            <p:ph type="sldNum" sz="quarter" idx="12"/>
          </p:nvPr>
        </p:nvSpPr>
        <p:spPr/>
        <p:txBody>
          <a:bodyPr/>
          <a:lstStyle/>
          <a:p>
            <a:fld id="{82B0CEF5-A40A-470B-BA13-25B297AB4A9C}" type="slidenum">
              <a:rPr lang="en-GB" smtClean="0"/>
              <a:pPr/>
              <a:t>39</a:t>
            </a:fld>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997</TotalTime>
  <Words>2715</Words>
  <Application>Microsoft Office PowerPoint</Application>
  <PresentationFormat>On-screen Show (4:3)</PresentationFormat>
  <Paragraphs>213</Paragraphs>
  <Slides>39</Slides>
  <Notes>9</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Urban</vt:lpstr>
      <vt:lpstr>Research &amp; Development Methods (Short form)</vt:lpstr>
      <vt:lpstr>Formulate your research topic</vt:lpstr>
      <vt:lpstr>Research aims and objectives</vt:lpstr>
      <vt:lpstr>Research hypothesis</vt:lpstr>
      <vt:lpstr>How to phrase research objectives</vt:lpstr>
      <vt:lpstr>Phrasing research objectives</vt:lpstr>
      <vt:lpstr>Critical Review of Literature </vt:lpstr>
      <vt:lpstr>PowerPoint Presentation</vt:lpstr>
      <vt:lpstr>Literature sources</vt:lpstr>
      <vt:lpstr>PowerPoint Presentation</vt:lpstr>
      <vt:lpstr>PowerPoint Presentation</vt:lpstr>
      <vt:lpstr>PowerPoint Presentation</vt:lpstr>
      <vt:lpstr>PowerPoint Presentation</vt:lpstr>
      <vt:lpstr>Using references </vt:lpstr>
      <vt:lpstr>Using references</vt:lpstr>
      <vt:lpstr>Critical analysis</vt:lpstr>
      <vt:lpstr>Critical literature reviews should… </vt:lpstr>
      <vt:lpstr>Citations and references</vt:lpstr>
      <vt:lpstr>Why use a referencing system?</vt:lpstr>
      <vt:lpstr>Why use a referencing system?</vt:lpstr>
      <vt:lpstr>Why use a referencing system?</vt:lpstr>
      <vt:lpstr>The numeric system of referencing</vt:lpstr>
      <vt:lpstr>Advantages of the numeric system</vt:lpstr>
      <vt:lpstr>Disadvantages of the numeric system</vt:lpstr>
      <vt:lpstr>Using citations within your report</vt:lpstr>
      <vt:lpstr>Using citations within your report</vt:lpstr>
      <vt:lpstr>Using citations within your report</vt:lpstr>
      <vt:lpstr>Using citations within your report</vt:lpstr>
      <vt:lpstr>Use of direct quotes</vt:lpstr>
      <vt:lpstr>Use of direct quotes</vt:lpstr>
      <vt:lpstr>Example of a long quotation</vt:lpstr>
      <vt:lpstr>PowerPoint Presentation</vt:lpstr>
      <vt:lpstr>PowerPoint Presentation</vt:lpstr>
      <vt:lpstr>Analysis and evaluation</vt:lpstr>
      <vt:lpstr>Writing style</vt:lpstr>
      <vt:lpstr>Reference list</vt:lpstr>
      <vt:lpstr>Bibliography</vt:lpstr>
      <vt:lpstr>Software to aid referencing </vt:lpstr>
      <vt:lpstr>Coming Soon…</vt:lpstr>
    </vt:vector>
  </TitlesOfParts>
  <Company>University of Akureyri</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Rees, John</cp:lastModifiedBy>
  <cp:revision>112</cp:revision>
  <dcterms:created xsi:type="dcterms:W3CDTF">2006-01-28T12:00:35Z</dcterms:created>
  <dcterms:modified xsi:type="dcterms:W3CDTF">2015-09-29T13:42:12Z</dcterms:modified>
</cp:coreProperties>
</file>