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3.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4.xml" ContentType="application/vnd.openxmlformats-officedocument.theme+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theme/theme5.xml" ContentType="application/vnd.openxmlformats-officedocument.theme+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theme/theme6.xml" ContentType="application/vnd.openxmlformats-officedocument.them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656" r:id="rId5"/>
    <p:sldMasterId id="2147483658" r:id="rId6"/>
    <p:sldMasterId id="2147483662" r:id="rId7"/>
    <p:sldMasterId id="2147483736" r:id="rId8"/>
    <p:sldMasterId id="2147483666" r:id="rId9"/>
  </p:sldMasterIdLst>
  <p:sldIdLst>
    <p:sldId id="256" r:id="rId10"/>
    <p:sldId id="259" r:id="rId11"/>
    <p:sldId id="257" r:id="rId12"/>
    <p:sldId id="260" r:id="rId13"/>
    <p:sldId id="261" r:id="rId14"/>
    <p:sldId id="262" r:id="rId15"/>
    <p:sldId id="263" r:id="rId16"/>
    <p:sldId id="264" r:id="rId17"/>
    <p:sldId id="265" r:id="rId18"/>
    <p:sldId id="266" r:id="rId19"/>
    <p:sldId id="268" r:id="rId20"/>
    <p:sldId id="269" r:id="rId21"/>
    <p:sldId id="270" r:id="rId22"/>
    <p:sldId id="267" r:id="rId23"/>
    <p:sldId id="271" r:id="rId24"/>
    <p:sldId id="272" r:id="rId25"/>
    <p:sldId id="273" r:id="rId26"/>
    <p:sldId id="274"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D4DC98-3904-6C07-1948-CB19C936A5A7}" v="9" dt="2024-10-13T06:51:53.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205"/>
    <p:restoredTop sz="96327"/>
  </p:normalViewPr>
  <p:slideViewPr>
    <p:cSldViewPr snapToGrid="0" snapToObjects="1">
      <p:cViewPr varScale="1">
        <p:scale>
          <a:sx n="84" d="100"/>
          <a:sy n="84" d="100"/>
        </p:scale>
        <p:origin x="39" y="19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slide" Target="slides/slide17.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slide" Target="slides/slide16.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32" Type="http://schemas.microsoft.com/office/2015/10/relationships/revisionInfo" Target="revisionInfo.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presProps" Target="presProps.xml"/><Relationship Id="rId10" Type="http://schemas.openxmlformats.org/officeDocument/2006/relationships/slide" Target="slides/slide1.xml"/><Relationship Id="rId19" Type="http://schemas.openxmlformats.org/officeDocument/2006/relationships/slide" Target="slides/slide10.xml"/><Relationship Id="rId31"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slide" Target="slides/slide18.xml"/><Relationship Id="rId30"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9.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2.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6.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6.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6.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dirty="0"/>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dirty="0"/>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567234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9714850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9663450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88607550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269438218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0583661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6370854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57995605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6.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4.xml"/><Relationship Id="rId1" Type="http://schemas.openxmlformats.org/officeDocument/2006/relationships/slideLayout" Target="../slideLayouts/slideLayout13.xml"/><Relationship Id="rId4" Type="http://schemas.openxmlformats.org/officeDocument/2006/relationships/image" Target="../media/image13.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7.xml"/><Relationship Id="rId2" Type="http://schemas.openxmlformats.org/officeDocument/2006/relationships/slideLayout" Target="../slideLayouts/slideLayout16.xml"/><Relationship Id="rId1" Type="http://schemas.openxmlformats.org/officeDocument/2006/relationships/slideLayout" Target="../slideLayouts/slideLayout15.xml"/><Relationship Id="rId5" Type="http://schemas.openxmlformats.org/officeDocument/2006/relationships/image" Target="../media/image15.pn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0.xml"/><Relationship Id="rId2" Type="http://schemas.openxmlformats.org/officeDocument/2006/relationships/slideLayout" Target="../slideLayouts/slideLayout19.xml"/><Relationship Id="rId1" Type="http://schemas.openxmlformats.org/officeDocument/2006/relationships/slideLayout" Target="../slideLayouts/slideLayout18.xml"/><Relationship Id="rId5" Type="http://schemas.openxmlformats.org/officeDocument/2006/relationships/image" Target="../media/image18.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28.xml"/><Relationship Id="rId3" Type="http://schemas.openxmlformats.org/officeDocument/2006/relationships/slideLayout" Target="../slideLayouts/slideLayout23.xml"/><Relationship Id="rId7" Type="http://schemas.openxmlformats.org/officeDocument/2006/relationships/slideLayout" Target="../slideLayouts/slideLayout27.xml"/><Relationship Id="rId2" Type="http://schemas.openxmlformats.org/officeDocument/2006/relationships/slideLayout" Target="../slideLayouts/slideLayout22.xml"/><Relationship Id="rId1" Type="http://schemas.openxmlformats.org/officeDocument/2006/relationships/slideLayout" Target="../slideLayouts/slideLayout21.xml"/><Relationship Id="rId6" Type="http://schemas.openxmlformats.org/officeDocument/2006/relationships/slideLayout" Target="../slideLayouts/slideLayout26.xml"/><Relationship Id="rId5" Type="http://schemas.openxmlformats.org/officeDocument/2006/relationships/slideLayout" Target="../slideLayouts/slideLayout25.xml"/><Relationship Id="rId4" Type="http://schemas.openxmlformats.org/officeDocument/2006/relationships/slideLayout" Target="../slideLayouts/slideLayout24.xml"/><Relationship Id="rId9" Type="http://schemas.openxmlformats.org/officeDocument/2006/relationships/theme" Target="../theme/theme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dirty="0"/>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4"/>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dirty="0"/>
              <a:t>Click to edit Master title style</a:t>
            </a:r>
            <a:endParaRPr lang="en-US" dirty="0"/>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dirty="0"/>
              <a:t>Click to edit Master text styles</a:t>
            </a:r>
          </a:p>
          <a:p>
            <a:pPr lvl="1"/>
            <a:r>
              <a:rPr lang="en-GB" dirty="0"/>
              <a:t>Second level</a:t>
            </a:r>
          </a:p>
          <a:p>
            <a:pPr lvl="2"/>
            <a:r>
              <a:rPr lang="en-GB" dirty="0"/>
              <a:t>Third level</a:t>
            </a:r>
          </a:p>
          <a:p>
            <a:pPr lvl="3"/>
            <a:r>
              <a:rPr lang="en-GB" dirty="0"/>
              <a:t>Fourth level</a:t>
            </a:r>
          </a:p>
          <a:p>
            <a:pPr lvl="4"/>
            <a:r>
              <a:rPr lang="en-GB" dirty="0"/>
              <a:t>Fifth level</a:t>
            </a:r>
            <a:endParaRPr lang="en-US" dirty="0"/>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hyperlink" Target="https://www.uwtsd.ac.uk/media/uwtsd-website/content-assets/documents/research/REICoP-July-2022.pdf" TargetMode="Externa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28E9A37-2D7E-989D-11DC-53E8CF1BE034}"/>
              </a:ext>
            </a:extLst>
          </p:cNvPr>
          <p:cNvSpPr>
            <a:spLocks noGrp="1"/>
          </p:cNvSpPr>
          <p:nvPr>
            <p:ph idx="1"/>
          </p:nvPr>
        </p:nvSpPr>
        <p:spPr/>
        <p:txBody>
          <a:bodyPr/>
          <a:lstStyle/>
          <a:p>
            <a:pPr marL="0" indent="0" algn="ctr">
              <a:buNone/>
            </a:pPr>
            <a:r>
              <a:rPr lang="en-GB" sz="4400" dirty="0">
                <a:solidFill>
                  <a:schemeClr val="bg1">
                    <a:lumMod val="95000"/>
                  </a:schemeClr>
                </a:solidFill>
              </a:rPr>
              <a:t>ECGE6003P/C</a:t>
            </a:r>
          </a:p>
          <a:p>
            <a:pPr marL="0" indent="0" algn="ctr">
              <a:buNone/>
            </a:pPr>
            <a:r>
              <a:rPr lang="en-GB" sz="4400" dirty="0">
                <a:solidFill>
                  <a:schemeClr val="bg1">
                    <a:lumMod val="95000"/>
                  </a:schemeClr>
                </a:solidFill>
              </a:rPr>
              <a:t>Completing your application for ethical approval</a:t>
            </a:r>
          </a:p>
          <a:p>
            <a:pPr marL="0" indent="0" algn="ctr">
              <a:buNone/>
            </a:pPr>
            <a:r>
              <a:rPr lang="en-GB" sz="4400" dirty="0">
                <a:solidFill>
                  <a:schemeClr val="bg1">
                    <a:lumMod val="95000"/>
                  </a:schemeClr>
                </a:solidFill>
              </a:rPr>
              <a:t>BA Inclusive Education 2025-26</a:t>
            </a:r>
          </a:p>
        </p:txBody>
      </p:sp>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489D-D4D5-99AC-A575-AA15A86F3C11}"/>
              </a:ext>
            </a:extLst>
          </p:cNvPr>
          <p:cNvSpPr>
            <a:spLocks noGrp="1"/>
          </p:cNvSpPr>
          <p:nvPr>
            <p:ph type="title"/>
          </p:nvPr>
        </p:nvSpPr>
        <p:spPr/>
        <p:txBody>
          <a:bodyPr/>
          <a:lstStyle/>
          <a:p>
            <a:pPr algn="ctr"/>
            <a:r>
              <a:rPr lang="en-GB" dirty="0"/>
              <a:t>Ethics form: Aims for this evening’s session</a:t>
            </a:r>
          </a:p>
        </p:txBody>
      </p:sp>
      <p:sp>
        <p:nvSpPr>
          <p:cNvPr id="3" name="Content Placeholder 2">
            <a:extLst>
              <a:ext uri="{FF2B5EF4-FFF2-40B4-BE49-F238E27FC236}">
                <a16:creationId xmlns:a16="http://schemas.microsoft.com/office/drawing/2014/main" id="{BB49278E-4141-966A-E136-A04CDED831BF}"/>
              </a:ext>
            </a:extLst>
          </p:cNvPr>
          <p:cNvSpPr>
            <a:spLocks noGrp="1"/>
          </p:cNvSpPr>
          <p:nvPr>
            <p:ph idx="1"/>
          </p:nvPr>
        </p:nvSpPr>
        <p:spPr/>
        <p:txBody>
          <a:bodyPr vert="horz" lIns="91440" tIns="45720" rIns="91440" bIns="45720" rtlCol="0" anchor="t">
            <a:normAutofit lnSpcReduction="10000"/>
          </a:bodyPr>
          <a:lstStyle/>
          <a:p>
            <a:r>
              <a:rPr lang="en-GB" dirty="0"/>
              <a:t>To understand the importance of applying for ethical approval</a:t>
            </a:r>
          </a:p>
          <a:p>
            <a:r>
              <a:rPr lang="en-GB" dirty="0"/>
              <a:t>To be aware of the core ethical guidance and ethical codes of practice that your research </a:t>
            </a:r>
            <a:r>
              <a:rPr lang="en-GB" b="1" u="sng" dirty="0"/>
              <a:t>must</a:t>
            </a:r>
            <a:r>
              <a:rPr lang="en-GB" dirty="0"/>
              <a:t> adhere to</a:t>
            </a:r>
          </a:p>
          <a:p>
            <a:r>
              <a:rPr lang="en-GB" dirty="0"/>
              <a:t>To start to complete the relevant sections of your ethics form</a:t>
            </a:r>
          </a:p>
          <a:p>
            <a:r>
              <a:rPr lang="en-GB" dirty="0"/>
              <a:t>To be able to finish completion of your ethics form and submit to your output tutor by December 1</a:t>
            </a:r>
            <a:r>
              <a:rPr lang="en-GB" baseline="30000" dirty="0"/>
              <a:t>st</a:t>
            </a:r>
            <a:r>
              <a:rPr lang="en-GB" dirty="0"/>
              <a:t> 2025.</a:t>
            </a:r>
          </a:p>
          <a:p>
            <a:endParaRPr lang="en-GB" dirty="0"/>
          </a:p>
          <a:p>
            <a:pPr marL="0" indent="0" algn="ctr">
              <a:buNone/>
            </a:pPr>
            <a:r>
              <a:rPr lang="en-GB" sz="1500" b="1" dirty="0">
                <a:solidFill>
                  <a:srgbClr val="FF0000"/>
                </a:solidFill>
              </a:rPr>
              <a:t>A Welsh medium version of these slides is available on Teams and Moodle </a:t>
            </a:r>
            <a:endParaRPr lang="en-GB" sz="1500" b="1" dirty="0">
              <a:solidFill>
                <a:srgbClr val="FF0000"/>
              </a:solidFill>
              <a:cs typeface="Calibri"/>
            </a:endParaRPr>
          </a:p>
        </p:txBody>
      </p:sp>
    </p:spTree>
    <p:extLst>
      <p:ext uri="{BB962C8B-B14F-4D97-AF65-F5344CB8AC3E}">
        <p14:creationId xmlns:p14="http://schemas.microsoft.com/office/powerpoint/2010/main" val="2919457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F4489D-D4D5-99AC-A575-AA15A86F3C11}"/>
              </a:ext>
            </a:extLst>
          </p:cNvPr>
          <p:cNvSpPr>
            <a:spLocks noGrp="1"/>
          </p:cNvSpPr>
          <p:nvPr>
            <p:ph type="title"/>
          </p:nvPr>
        </p:nvSpPr>
        <p:spPr/>
        <p:txBody>
          <a:bodyPr>
            <a:normAutofit fontScale="90000"/>
          </a:bodyPr>
          <a:lstStyle/>
          <a:p>
            <a:pPr algn="ctr"/>
            <a:br>
              <a:rPr lang="en-GB" dirty="0"/>
            </a:br>
            <a:r>
              <a:rPr lang="en-GB" dirty="0"/>
              <a:t>Completing your application for ethical approval</a:t>
            </a:r>
            <a:br>
              <a:rPr lang="en-GB" dirty="0"/>
            </a:br>
            <a:r>
              <a:rPr lang="en-GB" dirty="0"/>
              <a:t>Why is it so important?</a:t>
            </a:r>
            <a:br>
              <a:rPr lang="en-GB" dirty="0"/>
            </a:br>
            <a:endParaRPr lang="en-GB" dirty="0"/>
          </a:p>
        </p:txBody>
      </p:sp>
      <p:sp>
        <p:nvSpPr>
          <p:cNvPr id="3" name="Content Placeholder 2">
            <a:extLst>
              <a:ext uri="{FF2B5EF4-FFF2-40B4-BE49-F238E27FC236}">
                <a16:creationId xmlns:a16="http://schemas.microsoft.com/office/drawing/2014/main" id="{BB49278E-4141-966A-E136-A04CDED831BF}"/>
              </a:ext>
            </a:extLst>
          </p:cNvPr>
          <p:cNvSpPr>
            <a:spLocks noGrp="1"/>
          </p:cNvSpPr>
          <p:nvPr>
            <p:ph idx="1"/>
          </p:nvPr>
        </p:nvSpPr>
        <p:spPr/>
        <p:txBody>
          <a:bodyPr>
            <a:normAutofit lnSpcReduction="10000"/>
          </a:bodyPr>
          <a:lstStyle/>
          <a:p>
            <a:r>
              <a:rPr lang="en-GB" b="0" i="0" dirty="0">
                <a:solidFill>
                  <a:srgbClr val="040C28"/>
                </a:solidFill>
                <a:effectLst/>
                <a:latin typeface="Google Sans"/>
              </a:rPr>
              <a:t>To provide protection for you, the ‘principal researcher’</a:t>
            </a:r>
            <a:r>
              <a:rPr lang="en-GB" b="0" i="0" dirty="0">
                <a:solidFill>
                  <a:srgbClr val="202124"/>
                </a:solidFill>
                <a:effectLst/>
                <a:latin typeface="Google Sans"/>
              </a:rPr>
              <a:t>. By obtaining ethical approval the researcher is demonstrating that they have adhered to the accepted ethical standards of a genuine research study.</a:t>
            </a:r>
          </a:p>
          <a:p>
            <a:pPr marL="0" indent="0">
              <a:buNone/>
            </a:pPr>
            <a:endParaRPr lang="en-GB" b="0" i="0" dirty="0">
              <a:solidFill>
                <a:srgbClr val="040C28"/>
              </a:solidFill>
              <a:effectLst/>
              <a:latin typeface="Google Sans"/>
            </a:endParaRPr>
          </a:p>
          <a:p>
            <a:r>
              <a:rPr lang="en-GB" b="0" i="0" dirty="0">
                <a:solidFill>
                  <a:srgbClr val="040C28"/>
                </a:solidFill>
                <a:effectLst/>
                <a:latin typeface="Google Sans"/>
              </a:rPr>
              <a:t>To ensure that research is conducted without deception or intention to harm the participants of the study, whether knowingly or unknowingly</a:t>
            </a:r>
            <a:r>
              <a:rPr lang="en-GB" b="0" i="0" dirty="0">
                <a:solidFill>
                  <a:srgbClr val="4D5156"/>
                </a:solidFill>
                <a:effectLst/>
                <a:latin typeface="Google Sans"/>
              </a:rPr>
              <a:t>.</a:t>
            </a:r>
          </a:p>
          <a:p>
            <a:pPr marL="0" indent="0">
              <a:buNone/>
            </a:pPr>
            <a:endParaRPr lang="en-GB" dirty="0">
              <a:solidFill>
                <a:srgbClr val="4D5156"/>
              </a:solidFill>
              <a:latin typeface="Google Sans"/>
            </a:endParaRPr>
          </a:p>
          <a:p>
            <a:r>
              <a:rPr lang="en-GB" dirty="0">
                <a:solidFill>
                  <a:srgbClr val="4D5156"/>
                </a:solidFill>
                <a:latin typeface="Google Sans"/>
              </a:rPr>
              <a:t>To protect the reputation of the  institution (UWTSD)</a:t>
            </a:r>
            <a:endParaRPr lang="en-GB" dirty="0"/>
          </a:p>
        </p:txBody>
      </p:sp>
    </p:spTree>
    <p:extLst>
      <p:ext uri="{BB962C8B-B14F-4D97-AF65-F5344CB8AC3E}">
        <p14:creationId xmlns:p14="http://schemas.microsoft.com/office/powerpoint/2010/main" val="18500405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14530C-3AFA-FDA8-BB1F-6A1AB4D93064}"/>
              </a:ext>
            </a:extLst>
          </p:cNvPr>
          <p:cNvSpPr>
            <a:spLocks noGrp="1"/>
          </p:cNvSpPr>
          <p:nvPr>
            <p:ph type="title"/>
          </p:nvPr>
        </p:nvSpPr>
        <p:spPr/>
        <p:txBody>
          <a:bodyPr/>
          <a:lstStyle/>
          <a:p>
            <a:pPr algn="ctr"/>
            <a:r>
              <a:rPr lang="en-GB" dirty="0"/>
              <a:t>Have a copy of the form in front of you</a:t>
            </a:r>
          </a:p>
        </p:txBody>
      </p:sp>
      <p:sp>
        <p:nvSpPr>
          <p:cNvPr id="3" name="Content Placeholder 2">
            <a:extLst>
              <a:ext uri="{FF2B5EF4-FFF2-40B4-BE49-F238E27FC236}">
                <a16:creationId xmlns:a16="http://schemas.microsoft.com/office/drawing/2014/main" id="{509F4DAD-D496-FCAE-E62D-B900B60BE181}"/>
              </a:ext>
            </a:extLst>
          </p:cNvPr>
          <p:cNvSpPr>
            <a:spLocks noGrp="1"/>
          </p:cNvSpPr>
          <p:nvPr>
            <p:ph idx="1"/>
          </p:nvPr>
        </p:nvSpPr>
        <p:spPr/>
        <p:txBody>
          <a:bodyPr>
            <a:normAutofit/>
          </a:bodyPr>
          <a:lstStyle/>
          <a:p>
            <a:r>
              <a:rPr lang="en-GB" sz="3200" dirty="0"/>
              <a:t>Section A</a:t>
            </a:r>
          </a:p>
          <a:p>
            <a:r>
              <a:rPr lang="en-GB" sz="3200" dirty="0"/>
              <a:t>Complete questions 1-9</a:t>
            </a:r>
          </a:p>
          <a:p>
            <a:r>
              <a:rPr lang="en-GB" sz="3200" dirty="0"/>
              <a:t>Use your UWTSD student email address</a:t>
            </a:r>
          </a:p>
          <a:p>
            <a:r>
              <a:rPr lang="en-GB" sz="3200" dirty="0"/>
              <a:t>Programme of study: BA Inclusive Education</a:t>
            </a:r>
          </a:p>
          <a:p>
            <a:endParaRPr lang="en-GB" sz="3200" dirty="0"/>
          </a:p>
          <a:p>
            <a:r>
              <a:rPr lang="en-GB" sz="3200" dirty="0"/>
              <a:t>Section B confirms approval in principle for your research</a:t>
            </a:r>
          </a:p>
        </p:txBody>
      </p:sp>
    </p:spTree>
    <p:extLst>
      <p:ext uri="{BB962C8B-B14F-4D97-AF65-F5344CB8AC3E}">
        <p14:creationId xmlns:p14="http://schemas.microsoft.com/office/powerpoint/2010/main" val="15591052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A752-ED34-45F3-48E5-163A5DE57527}"/>
              </a:ext>
            </a:extLst>
          </p:cNvPr>
          <p:cNvSpPr>
            <a:spLocks noGrp="1"/>
          </p:cNvSpPr>
          <p:nvPr>
            <p:ph type="title"/>
          </p:nvPr>
        </p:nvSpPr>
        <p:spPr/>
        <p:txBody>
          <a:bodyPr/>
          <a:lstStyle/>
          <a:p>
            <a:pPr algn="ctr"/>
            <a:r>
              <a:rPr lang="en-GB" dirty="0"/>
              <a:t>Section C: Ethical guidance materials</a:t>
            </a:r>
          </a:p>
        </p:txBody>
      </p:sp>
      <p:sp>
        <p:nvSpPr>
          <p:cNvPr id="3" name="Content Placeholder 2">
            <a:extLst>
              <a:ext uri="{FF2B5EF4-FFF2-40B4-BE49-F238E27FC236}">
                <a16:creationId xmlns:a16="http://schemas.microsoft.com/office/drawing/2014/main" id="{11709162-44D6-653E-8D09-AB603ECA6831}"/>
              </a:ext>
            </a:extLst>
          </p:cNvPr>
          <p:cNvSpPr>
            <a:spLocks noGrp="1"/>
          </p:cNvSpPr>
          <p:nvPr>
            <p:ph idx="1"/>
          </p:nvPr>
        </p:nvSpPr>
        <p:spPr/>
        <p:txBody>
          <a:bodyPr>
            <a:normAutofit fontScale="70000" lnSpcReduction="20000"/>
          </a:bodyPr>
          <a:lstStyle/>
          <a:p>
            <a:r>
              <a:rPr lang="en-GB" b="1" i="1" u="sng" dirty="0">
                <a:solidFill>
                  <a:srgbClr val="000000"/>
                </a:solidFill>
                <a:effectLst/>
                <a:latin typeface="Times New Roman" panose="02020603050405020304" pitchFamily="18" charset="0"/>
              </a:rPr>
              <a:t>UWTSD Research Ethics &amp; Integrity Code of Practice:</a:t>
            </a:r>
          </a:p>
          <a:p>
            <a:pPr marL="0" indent="0">
              <a:buNone/>
            </a:pPr>
            <a:r>
              <a:rPr lang="en-GB" b="0" dirty="0">
                <a:solidFill>
                  <a:srgbClr val="000000"/>
                </a:solidFill>
                <a:effectLst/>
                <a:latin typeface="Times New Roman" panose="02020603050405020304" pitchFamily="18" charset="0"/>
              </a:rPr>
              <a:t>Clear policy, practices and procedures to support researchers</a:t>
            </a:r>
            <a:endParaRPr lang="en-GB" b="1" i="1" dirty="0">
              <a:solidFill>
                <a:srgbClr val="000000"/>
              </a:solidFill>
              <a:effectLst/>
              <a:latin typeface="Times New Roman" panose="02020603050405020304" pitchFamily="18" charset="0"/>
            </a:endParaRPr>
          </a:p>
          <a:p>
            <a:pPr marL="0" indent="0">
              <a:buNone/>
            </a:pPr>
            <a:r>
              <a:rPr lang="en-GB" sz="2200" b="0" dirty="0">
                <a:solidFill>
                  <a:srgbClr val="000000"/>
                </a:solidFill>
                <a:effectLst/>
                <a:latin typeface="Times New Roman" panose="02020603050405020304" pitchFamily="18" charset="0"/>
                <a:hlinkClick r:id="rId2"/>
              </a:rPr>
              <a:t>https://www.uwtsd.ac.uk/media/uwtsd-website/content-assets/documents/research/REICoP-July-2022.pdf</a:t>
            </a:r>
            <a:r>
              <a:rPr lang="en-GB" sz="2200" b="0" dirty="0">
                <a:solidFill>
                  <a:srgbClr val="000000"/>
                </a:solidFill>
                <a:effectLst/>
                <a:latin typeface="Times New Roman" panose="02020603050405020304" pitchFamily="18" charset="0"/>
              </a:rPr>
              <a:t> </a:t>
            </a:r>
          </a:p>
          <a:p>
            <a:pPr marL="0" indent="0">
              <a:buNone/>
            </a:pPr>
            <a:endParaRPr lang="en-GB" sz="2200" b="0" dirty="0">
              <a:solidFill>
                <a:srgbClr val="000000"/>
              </a:solidFill>
              <a:effectLst/>
              <a:latin typeface="Times New Roman" panose="02020603050405020304" pitchFamily="18" charset="0"/>
            </a:endParaRPr>
          </a:p>
          <a:p>
            <a:r>
              <a:rPr lang="en-GB" b="1" i="1" u="sng" dirty="0">
                <a:solidFill>
                  <a:srgbClr val="000000"/>
                </a:solidFill>
                <a:effectLst/>
                <a:latin typeface="Times New Roman" panose="02020603050405020304" pitchFamily="18" charset="0"/>
              </a:rPr>
              <a:t>UWTSD Research Data Management Policy:</a:t>
            </a:r>
          </a:p>
          <a:p>
            <a:pPr marL="0" indent="0">
              <a:buNone/>
            </a:pPr>
            <a:r>
              <a:rPr lang="en-GB" dirty="0">
                <a:solidFill>
                  <a:srgbClr val="000000"/>
                </a:solidFill>
                <a:latin typeface="Times New Roman" panose="02020603050405020304" pitchFamily="18" charset="0"/>
              </a:rPr>
              <a:t>Ensures research data is stored securely</a:t>
            </a:r>
          </a:p>
          <a:p>
            <a:pPr marL="0" indent="0">
              <a:buNone/>
            </a:pPr>
            <a:r>
              <a:rPr lang="en-GB" sz="2300" b="0" dirty="0">
                <a:solidFill>
                  <a:srgbClr val="000000"/>
                </a:solidFill>
                <a:effectLst/>
                <a:latin typeface="Times New Roman" panose="02020603050405020304" pitchFamily="18" charset="0"/>
                <a:hlinkClick r:id="rId2"/>
              </a:rPr>
              <a:t>https://www.uwtsd.ac.uk/media/uwtsd-website/content-assets/documents/research/REICoP-July-2022.pdf</a:t>
            </a:r>
            <a:r>
              <a:rPr lang="en-GB" sz="2300" b="0" dirty="0">
                <a:solidFill>
                  <a:srgbClr val="000000"/>
                </a:solidFill>
                <a:effectLst/>
                <a:latin typeface="Times New Roman" panose="02020603050405020304" pitchFamily="18" charset="0"/>
              </a:rPr>
              <a:t> </a:t>
            </a:r>
          </a:p>
          <a:p>
            <a:pPr marL="0" indent="0">
              <a:buNone/>
            </a:pPr>
            <a:endParaRPr lang="en-GB" sz="2300" b="0" dirty="0">
              <a:solidFill>
                <a:srgbClr val="000000"/>
              </a:solidFill>
              <a:effectLst/>
              <a:latin typeface="Times New Roman" panose="02020603050405020304" pitchFamily="18" charset="0"/>
            </a:endParaRPr>
          </a:p>
          <a:p>
            <a:r>
              <a:rPr lang="en-GB" b="1" i="1" u="sng" dirty="0">
                <a:solidFill>
                  <a:srgbClr val="000000"/>
                </a:solidFill>
                <a:effectLst/>
                <a:latin typeface="Times New Roman" panose="02020603050405020304" pitchFamily="18" charset="0"/>
              </a:rPr>
              <a:t>Ethical Guideline for Educational Research, BERA,</a:t>
            </a:r>
            <a:r>
              <a:rPr lang="en-GB" b="1" i="1" u="sng" dirty="0">
                <a:solidFill>
                  <a:srgbClr val="000000"/>
                </a:solidFill>
                <a:latin typeface="Times New Roman" panose="02020603050405020304" pitchFamily="18" charset="0"/>
              </a:rPr>
              <a:t>2024</a:t>
            </a:r>
            <a:r>
              <a:rPr lang="en-GB" b="1" i="0" u="sng" dirty="0">
                <a:solidFill>
                  <a:srgbClr val="000000"/>
                </a:solidFill>
                <a:effectLst/>
                <a:latin typeface="Times New Roman" panose="02020603050405020304" pitchFamily="18" charset="0"/>
              </a:rPr>
              <a:t>:  </a:t>
            </a:r>
          </a:p>
          <a:p>
            <a:pPr marL="0" indent="0">
              <a:buNone/>
            </a:pPr>
            <a:r>
              <a:rPr lang="en-GB" b="0" i="0" dirty="0">
                <a:solidFill>
                  <a:srgbClr val="000000"/>
                </a:solidFill>
                <a:effectLst/>
                <a:latin typeface="Times New Roman" panose="02020603050405020304" pitchFamily="18" charset="0"/>
              </a:rPr>
              <a:t>Guidance for anyone undertaking educational research (Available on module page on Moodle and on the Independent Project Teams page)</a:t>
            </a:r>
            <a:endParaRPr lang="en-GB" dirty="0"/>
          </a:p>
        </p:txBody>
      </p:sp>
    </p:spTree>
    <p:extLst>
      <p:ext uri="{BB962C8B-B14F-4D97-AF65-F5344CB8AC3E}">
        <p14:creationId xmlns:p14="http://schemas.microsoft.com/office/powerpoint/2010/main" val="32539348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E: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lstStyle/>
          <a:p>
            <a:pPr marL="514350" indent="-514350">
              <a:buAutoNum type="arabicPeriod"/>
            </a:pPr>
            <a:r>
              <a:rPr lang="en-GB" b="1" dirty="0"/>
              <a:t>Indicative title</a:t>
            </a:r>
            <a:r>
              <a:rPr lang="en-GB" dirty="0"/>
              <a:t>: Your working title should identify the </a:t>
            </a:r>
            <a:r>
              <a:rPr lang="en-GB" b="1" dirty="0"/>
              <a:t>topic</a:t>
            </a:r>
            <a:r>
              <a:rPr lang="en-GB" dirty="0"/>
              <a:t> and </a:t>
            </a:r>
            <a:r>
              <a:rPr lang="en-GB" b="1" dirty="0"/>
              <a:t>purpose</a:t>
            </a:r>
            <a:r>
              <a:rPr lang="en-GB" dirty="0"/>
              <a:t> of your research (e.g. A critical analysis of…; A critical evaluation of …; A comparative study of ….; )</a:t>
            </a:r>
          </a:p>
          <a:p>
            <a:pPr marL="0" indent="0">
              <a:buNone/>
            </a:pPr>
            <a:endParaRPr lang="en-GB" dirty="0"/>
          </a:p>
          <a:p>
            <a:pPr marL="0" indent="0">
              <a:buNone/>
            </a:pPr>
            <a:r>
              <a:rPr lang="en-GB" dirty="0"/>
              <a:t>3. </a:t>
            </a:r>
            <a:r>
              <a:rPr lang="en-GB" b="1" dirty="0"/>
              <a:t>Purpose of research activity</a:t>
            </a:r>
            <a:r>
              <a:rPr lang="en-GB" dirty="0"/>
              <a:t>: </a:t>
            </a:r>
            <a:r>
              <a:rPr lang="en-GB" dirty="0">
                <a:solidFill>
                  <a:srgbClr val="000000"/>
                </a:solidFill>
                <a:latin typeface="WordVisi_MSFontService"/>
              </a:rPr>
              <a:t>A</a:t>
            </a:r>
            <a:r>
              <a:rPr lang="en-GB" b="0" i="0" dirty="0">
                <a:solidFill>
                  <a:srgbClr val="000000"/>
                </a:solidFill>
                <a:effectLst/>
                <a:latin typeface="WordVisi_MSFontService"/>
              </a:rPr>
              <a:t> general statement of the problem area, with a focus on a specific research problem, followed by the justification for the proposed study (e.g. To identify best international practice in……; To evaluate the effectiveness of …….; To analyse the use of ……; )</a:t>
            </a:r>
            <a:endParaRPr lang="en-GB" dirty="0"/>
          </a:p>
        </p:txBody>
      </p:sp>
    </p:spTree>
    <p:extLst>
      <p:ext uri="{BB962C8B-B14F-4D97-AF65-F5344CB8AC3E}">
        <p14:creationId xmlns:p14="http://schemas.microsoft.com/office/powerpoint/2010/main" val="29573496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E: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lstStyle/>
          <a:p>
            <a:pPr marL="0" indent="0" algn="just" rtl="0" fontAlgn="base">
              <a:buNone/>
            </a:pPr>
            <a:r>
              <a:rPr lang="en-GB" dirty="0">
                <a:solidFill>
                  <a:srgbClr val="000000"/>
                </a:solidFill>
                <a:latin typeface="WordVisi_MSFontService"/>
              </a:rPr>
              <a:t>4. </a:t>
            </a:r>
            <a:r>
              <a:rPr lang="en-GB" b="1" dirty="0">
                <a:solidFill>
                  <a:srgbClr val="000000"/>
                </a:solidFill>
                <a:latin typeface="Arial" panose="020B0604020202020204" pitchFamily="34" charset="0"/>
                <a:cs typeface="Arial" panose="020B0604020202020204" pitchFamily="34" charset="0"/>
              </a:rPr>
              <a:t>Proposed research question</a:t>
            </a:r>
            <a:r>
              <a:rPr lang="en-GB" dirty="0">
                <a:solidFill>
                  <a:srgbClr val="000000"/>
                </a:solidFill>
                <a:latin typeface="WordVisi_MSFontService"/>
              </a:rPr>
              <a:t>: </a:t>
            </a:r>
            <a:r>
              <a:rPr lang="en-GB" sz="1800" dirty="0">
                <a:solidFill>
                  <a:srgbClr val="000000"/>
                </a:solidFill>
                <a:latin typeface="Arial" panose="020B0604020202020204" pitchFamily="34" charset="0"/>
              </a:rPr>
              <a:t>What is the </a:t>
            </a:r>
            <a:r>
              <a:rPr lang="en-GB" sz="1800" b="1" dirty="0">
                <a:solidFill>
                  <a:srgbClr val="000000"/>
                </a:solidFill>
                <a:latin typeface="Arial" panose="020B0604020202020204" pitchFamily="34" charset="0"/>
              </a:rPr>
              <a:t>ke</a:t>
            </a:r>
            <a:r>
              <a:rPr lang="en-GB" sz="1800" b="1" i="0" dirty="0">
                <a:solidFill>
                  <a:srgbClr val="000000"/>
                </a:solidFill>
                <a:effectLst/>
                <a:latin typeface="Arial" panose="020B0604020202020204" pitchFamily="34" charset="0"/>
              </a:rPr>
              <a:t>y research question </a:t>
            </a:r>
            <a:r>
              <a:rPr lang="en-GB" sz="1800" b="0" i="0" dirty="0">
                <a:solidFill>
                  <a:srgbClr val="000000"/>
                </a:solidFill>
                <a:effectLst/>
                <a:latin typeface="Arial" panose="020B0604020202020204" pitchFamily="34" charset="0"/>
              </a:rPr>
              <a:t>you will address?   It is important that you have gone further than just picking a generic topic area to be researched.  Decide which aspect of the topic you might investigate in detail. It is important to try to make this process as   specific   as   possible.   Narrow   questions   are   easier   to   investigate successfully. (e.g. If your </a:t>
            </a:r>
            <a:r>
              <a:rPr lang="en-GB" sz="1800" dirty="0">
                <a:solidFill>
                  <a:srgbClr val="000000"/>
                </a:solidFill>
                <a:latin typeface="Arial" panose="020B0604020202020204" pitchFamily="34" charset="0"/>
              </a:rPr>
              <a:t>indicative title is ‘A critical analysis of effective learning &amp; teaching support for learners with ASD’, your proposed key research question may be ‘What are the current strategies used to support learners with ASD?’ </a:t>
            </a:r>
          </a:p>
          <a:p>
            <a:pPr marL="0" indent="0" algn="just" rtl="0" fontAlgn="base">
              <a:buNone/>
            </a:pPr>
            <a:endParaRPr lang="en-GB" sz="1800" dirty="0">
              <a:solidFill>
                <a:srgbClr val="000000"/>
              </a:solidFill>
              <a:latin typeface="Arial" panose="020B0604020202020204" pitchFamily="34" charset="0"/>
            </a:endParaRPr>
          </a:p>
          <a:p>
            <a:pPr marL="0" indent="0" algn="just" rtl="0" fontAlgn="base">
              <a:buNone/>
            </a:pPr>
            <a:r>
              <a:rPr lang="en-GB" b="0" i="0" dirty="0">
                <a:solidFill>
                  <a:srgbClr val="000000"/>
                </a:solidFill>
                <a:effectLst/>
                <a:latin typeface="Arial" panose="020B0604020202020204" pitchFamily="34" charset="0"/>
              </a:rPr>
              <a:t>5. </a:t>
            </a:r>
            <a:r>
              <a:rPr lang="en-GB" b="1" dirty="0">
                <a:solidFill>
                  <a:srgbClr val="000000"/>
                </a:solidFill>
                <a:latin typeface="Arial" panose="020B0604020202020204" pitchFamily="34" charset="0"/>
              </a:rPr>
              <a:t>Aims of</a:t>
            </a:r>
            <a:r>
              <a:rPr lang="en-GB" b="1" i="0" dirty="0">
                <a:solidFill>
                  <a:srgbClr val="000000"/>
                </a:solidFill>
                <a:effectLst/>
                <a:latin typeface="Arial" panose="020B0604020202020204" pitchFamily="34" charset="0"/>
              </a:rPr>
              <a:t> research activity</a:t>
            </a:r>
            <a:r>
              <a:rPr lang="en-GB" b="0" i="0" dirty="0">
                <a:solidFill>
                  <a:srgbClr val="000000"/>
                </a:solidFill>
                <a:effectLst/>
                <a:latin typeface="Arial" panose="020B0604020202020204" pitchFamily="34" charset="0"/>
              </a:rPr>
              <a:t>: </a:t>
            </a:r>
            <a:r>
              <a:rPr lang="en-GB" sz="1800" b="0" i="0" dirty="0">
                <a:solidFill>
                  <a:srgbClr val="000000"/>
                </a:solidFill>
                <a:effectLst/>
                <a:latin typeface="Arial" panose="020B0604020202020204" pitchFamily="34" charset="0"/>
              </a:rPr>
              <a:t>Write a broad statement that summarise the overall objective of your research (e.g. It could be ‘To add to the knowledge in the area’; ‘To address an existing gap in the knowledge’)</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4225231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AF071-7D9E-8932-2247-7CF93541A505}"/>
              </a:ext>
            </a:extLst>
          </p:cNvPr>
          <p:cNvSpPr>
            <a:spLocks noGrp="1"/>
          </p:cNvSpPr>
          <p:nvPr>
            <p:ph type="title"/>
          </p:nvPr>
        </p:nvSpPr>
        <p:spPr/>
        <p:txBody>
          <a:bodyPr/>
          <a:lstStyle/>
          <a:p>
            <a:pPr algn="ctr"/>
            <a:r>
              <a:rPr lang="en-GB" dirty="0"/>
              <a:t>Section E: Details of research activity</a:t>
            </a:r>
          </a:p>
        </p:txBody>
      </p:sp>
      <p:sp>
        <p:nvSpPr>
          <p:cNvPr id="3" name="Content Placeholder 2">
            <a:extLst>
              <a:ext uri="{FF2B5EF4-FFF2-40B4-BE49-F238E27FC236}">
                <a16:creationId xmlns:a16="http://schemas.microsoft.com/office/drawing/2014/main" id="{976F1712-6AC8-AC56-272A-215DE1279D29}"/>
              </a:ext>
            </a:extLst>
          </p:cNvPr>
          <p:cNvSpPr>
            <a:spLocks noGrp="1"/>
          </p:cNvSpPr>
          <p:nvPr>
            <p:ph idx="1"/>
          </p:nvPr>
        </p:nvSpPr>
        <p:spPr/>
        <p:txBody>
          <a:bodyPr>
            <a:normAutofit fontScale="85000" lnSpcReduction="20000"/>
          </a:bodyPr>
          <a:lstStyle/>
          <a:p>
            <a:pPr marL="0" indent="0" algn="just" rtl="0" fontAlgn="base">
              <a:buNone/>
            </a:pPr>
            <a:r>
              <a:rPr lang="en-GB" b="0" i="0" dirty="0">
                <a:solidFill>
                  <a:srgbClr val="000000"/>
                </a:solidFill>
                <a:effectLst/>
                <a:latin typeface="Segoe UI" panose="020B0502040204020203" pitchFamily="34" charset="0"/>
              </a:rPr>
              <a:t>6. </a:t>
            </a:r>
            <a:r>
              <a:rPr lang="en-GB" b="1" i="0" dirty="0">
                <a:solidFill>
                  <a:srgbClr val="000000"/>
                </a:solidFill>
                <a:effectLst/>
                <a:latin typeface="Segoe UI" panose="020B0502040204020203" pitchFamily="34" charset="0"/>
              </a:rPr>
              <a:t>Objectives of research activity (use your research questions for content here):</a:t>
            </a:r>
          </a:p>
          <a:p>
            <a:pPr marL="0" indent="0" algn="just" rtl="0" fontAlgn="base">
              <a:buNone/>
            </a:pPr>
            <a:r>
              <a:rPr lang="en-GB" dirty="0">
                <a:solidFill>
                  <a:srgbClr val="000000"/>
                </a:solidFill>
                <a:latin typeface="Segoe UI" panose="020B0502040204020203" pitchFamily="34" charset="0"/>
              </a:rPr>
              <a:t>Specific, measurable statements that describe the steps that need to be accomplished to achieve the aims</a:t>
            </a:r>
          </a:p>
          <a:p>
            <a:pPr marL="0" indent="0" algn="just" rtl="0" fontAlgn="base">
              <a:buNone/>
            </a:pPr>
            <a:r>
              <a:rPr lang="en-GB" dirty="0">
                <a:solidFill>
                  <a:srgbClr val="000000"/>
                </a:solidFill>
                <a:latin typeface="Segoe UI" panose="020B0502040204020203" pitchFamily="34" charset="0"/>
              </a:rPr>
              <a:t>e.g.</a:t>
            </a:r>
          </a:p>
          <a:p>
            <a:pPr marL="0" indent="0" algn="just" rtl="0" fontAlgn="base">
              <a:buNone/>
            </a:pPr>
            <a:r>
              <a:rPr lang="en-GB" dirty="0">
                <a:solidFill>
                  <a:srgbClr val="000000"/>
                </a:solidFill>
                <a:latin typeface="Segoe UI" panose="020B0502040204020203" pitchFamily="34" charset="0"/>
              </a:rPr>
              <a:t> 1. To determine the impact of social &amp; emotional literacy resources on the regulation of learners with ASD’</a:t>
            </a:r>
          </a:p>
          <a:p>
            <a:pPr marL="0" indent="0" algn="just" rtl="0" fontAlgn="base">
              <a:buNone/>
            </a:pPr>
            <a:r>
              <a:rPr lang="en-GB" dirty="0">
                <a:solidFill>
                  <a:srgbClr val="000000"/>
                </a:solidFill>
                <a:latin typeface="Segoe UI" panose="020B0502040204020203" pitchFamily="34" charset="0"/>
              </a:rPr>
              <a:t>2. To assess the impact of therapy dogs on the regulation of learners with ASD</a:t>
            </a:r>
          </a:p>
          <a:p>
            <a:pPr marL="0" indent="0" algn="just" rtl="0" fontAlgn="base">
              <a:buNone/>
            </a:pPr>
            <a:r>
              <a:rPr lang="en-GB" dirty="0">
                <a:solidFill>
                  <a:srgbClr val="000000"/>
                </a:solidFill>
                <a:latin typeface="Segoe UI" panose="020B0502040204020203" pitchFamily="34" charset="0"/>
              </a:rPr>
              <a:t>3. To investigate the impact of a personal reward system on the regulation of learners with ASD</a:t>
            </a:r>
            <a:endParaRPr lang="en-GB" b="0" i="0" dirty="0">
              <a:solidFill>
                <a:srgbClr val="000000"/>
              </a:solidFill>
              <a:effectLst/>
              <a:latin typeface="Segoe UI" panose="020B0502040204020203" pitchFamily="34" charset="0"/>
            </a:endParaRPr>
          </a:p>
        </p:txBody>
      </p:sp>
    </p:spTree>
    <p:extLst>
      <p:ext uri="{BB962C8B-B14F-4D97-AF65-F5344CB8AC3E}">
        <p14:creationId xmlns:p14="http://schemas.microsoft.com/office/powerpoint/2010/main" val="27718243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26B4-BB75-EE1A-3ACE-5AC4109022F6}"/>
              </a:ext>
            </a:extLst>
          </p:cNvPr>
          <p:cNvSpPr>
            <a:spLocks noGrp="1"/>
          </p:cNvSpPr>
          <p:nvPr>
            <p:ph type="title"/>
          </p:nvPr>
        </p:nvSpPr>
        <p:spPr/>
        <p:txBody>
          <a:bodyPr/>
          <a:lstStyle/>
          <a:p>
            <a:pPr algn="ctr"/>
            <a:r>
              <a:rPr lang="en-GB" dirty="0"/>
              <a:t>Section E : Details of Research Activity</a:t>
            </a:r>
          </a:p>
        </p:txBody>
      </p:sp>
      <p:sp>
        <p:nvSpPr>
          <p:cNvPr id="3" name="Content Placeholder 2">
            <a:extLst>
              <a:ext uri="{FF2B5EF4-FFF2-40B4-BE49-F238E27FC236}">
                <a16:creationId xmlns:a16="http://schemas.microsoft.com/office/drawing/2014/main" id="{E53680B3-A88E-21A9-473D-21B629F85E35}"/>
              </a:ext>
            </a:extLst>
          </p:cNvPr>
          <p:cNvSpPr>
            <a:spLocks noGrp="1"/>
          </p:cNvSpPr>
          <p:nvPr>
            <p:ph idx="1"/>
          </p:nvPr>
        </p:nvSpPr>
        <p:spPr/>
        <p:txBody>
          <a:bodyPr>
            <a:normAutofit fontScale="85000" lnSpcReduction="20000"/>
          </a:bodyPr>
          <a:lstStyle/>
          <a:p>
            <a:pPr marL="0" indent="0">
              <a:buNone/>
            </a:pPr>
            <a:r>
              <a:rPr lang="en-GB" dirty="0"/>
              <a:t>7. </a:t>
            </a:r>
            <a:r>
              <a:rPr lang="en-GB" b="1" dirty="0"/>
              <a:t>Proposed methods: </a:t>
            </a:r>
          </a:p>
          <a:p>
            <a:pPr marL="0" indent="0">
              <a:buNone/>
            </a:pPr>
            <a:r>
              <a:rPr lang="en-GB" dirty="0"/>
              <a:t>Details about how you will conduct your research (the methods you will use; called your ‘methodology’)</a:t>
            </a:r>
          </a:p>
          <a:p>
            <a:pPr marL="0" indent="0">
              <a:buNone/>
            </a:pPr>
            <a:r>
              <a:rPr lang="en-GB" dirty="0"/>
              <a:t>e.g. </a:t>
            </a:r>
          </a:p>
          <a:p>
            <a:pPr marL="0" indent="0">
              <a:buNone/>
            </a:pPr>
            <a:r>
              <a:rPr lang="en-GB" dirty="0"/>
              <a:t>Desktop research (‘secondary research’), Literature review (‘secondary research’)</a:t>
            </a:r>
          </a:p>
          <a:p>
            <a:pPr marL="0" indent="0">
              <a:buNone/>
            </a:pPr>
            <a:endParaRPr lang="en-GB" dirty="0"/>
          </a:p>
          <a:p>
            <a:pPr marL="0" indent="0">
              <a:buNone/>
            </a:pPr>
            <a:r>
              <a:rPr lang="en-GB" dirty="0"/>
              <a:t>Interviews* (‘primary research’); Observations * (‘primary research’); Focus groups* (‘primary research’); Audio or video recordings * (‘primary research’), Questionnaires* (‘primary research’)</a:t>
            </a:r>
          </a:p>
          <a:p>
            <a:pPr marL="0" indent="0">
              <a:buNone/>
            </a:pPr>
            <a:r>
              <a:rPr lang="en-GB" sz="1900" b="1" dirty="0"/>
              <a:t>* Primary research will require additional meetings with your output tutor regarding completion of the ethics form as there are greater ethical implications when using primary research</a:t>
            </a:r>
          </a:p>
        </p:txBody>
      </p:sp>
    </p:spTree>
    <p:extLst>
      <p:ext uri="{BB962C8B-B14F-4D97-AF65-F5344CB8AC3E}">
        <p14:creationId xmlns:p14="http://schemas.microsoft.com/office/powerpoint/2010/main" val="26556156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26B4-BB75-EE1A-3ACE-5AC4109022F6}"/>
              </a:ext>
            </a:extLst>
          </p:cNvPr>
          <p:cNvSpPr>
            <a:spLocks noGrp="1"/>
          </p:cNvSpPr>
          <p:nvPr>
            <p:ph type="title"/>
          </p:nvPr>
        </p:nvSpPr>
        <p:spPr/>
        <p:txBody>
          <a:bodyPr/>
          <a:lstStyle/>
          <a:p>
            <a:pPr algn="ctr"/>
            <a:r>
              <a:rPr lang="en-GB" dirty="0"/>
              <a:t>Section E : Details of Research Activity</a:t>
            </a:r>
          </a:p>
        </p:txBody>
      </p:sp>
      <p:sp>
        <p:nvSpPr>
          <p:cNvPr id="3" name="Content Placeholder 2">
            <a:extLst>
              <a:ext uri="{FF2B5EF4-FFF2-40B4-BE49-F238E27FC236}">
                <a16:creationId xmlns:a16="http://schemas.microsoft.com/office/drawing/2014/main" id="{E53680B3-A88E-21A9-473D-21B629F85E35}"/>
              </a:ext>
            </a:extLst>
          </p:cNvPr>
          <p:cNvSpPr>
            <a:spLocks noGrp="1"/>
          </p:cNvSpPr>
          <p:nvPr>
            <p:ph idx="1"/>
          </p:nvPr>
        </p:nvSpPr>
        <p:spPr/>
        <p:txBody>
          <a:bodyPr>
            <a:normAutofit fontScale="92500" lnSpcReduction="10000"/>
          </a:bodyPr>
          <a:lstStyle/>
          <a:p>
            <a:pPr marL="0" indent="0">
              <a:buNone/>
            </a:pPr>
            <a:r>
              <a:rPr lang="en-GB" sz="3600" b="1" dirty="0"/>
              <a:t>8. Location of  research activity</a:t>
            </a:r>
          </a:p>
          <a:p>
            <a:pPr marL="0" indent="0">
              <a:buNone/>
            </a:pPr>
            <a:r>
              <a:rPr lang="en-GB" sz="3200" dirty="0"/>
              <a:t>If you are carrying out desktop research /literature review (secondary research), this is likely to be ‘At home’; ‘UWTSD campus library’</a:t>
            </a:r>
          </a:p>
          <a:p>
            <a:pPr marL="0" indent="0">
              <a:buNone/>
            </a:pPr>
            <a:endParaRPr lang="en-GB" sz="1900" b="1" dirty="0"/>
          </a:p>
          <a:p>
            <a:pPr marL="0" indent="0">
              <a:buNone/>
            </a:pPr>
            <a:r>
              <a:rPr lang="en-GB" sz="3200" dirty="0"/>
              <a:t>If you are planning to carry out primary research, this question will require additional meetings with your output tutor regarding completion of the ethics form as there are greater ethical implications when using primary research</a:t>
            </a:r>
          </a:p>
        </p:txBody>
      </p:sp>
    </p:spTree>
    <p:extLst>
      <p:ext uri="{BB962C8B-B14F-4D97-AF65-F5344CB8AC3E}">
        <p14:creationId xmlns:p14="http://schemas.microsoft.com/office/powerpoint/2010/main" val="9516294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1726B4-BB75-EE1A-3ACE-5AC4109022F6}"/>
              </a:ext>
            </a:extLst>
          </p:cNvPr>
          <p:cNvSpPr>
            <a:spLocks noGrp="1"/>
          </p:cNvSpPr>
          <p:nvPr>
            <p:ph type="title"/>
          </p:nvPr>
        </p:nvSpPr>
        <p:spPr/>
        <p:txBody>
          <a:bodyPr/>
          <a:lstStyle/>
          <a:p>
            <a:pPr algn="ctr"/>
            <a:r>
              <a:rPr lang="en-GB" dirty="0"/>
              <a:t>Section E : Details of Research Activity</a:t>
            </a:r>
          </a:p>
        </p:txBody>
      </p:sp>
      <p:sp>
        <p:nvSpPr>
          <p:cNvPr id="3" name="Content Placeholder 2">
            <a:extLst>
              <a:ext uri="{FF2B5EF4-FFF2-40B4-BE49-F238E27FC236}">
                <a16:creationId xmlns:a16="http://schemas.microsoft.com/office/drawing/2014/main" id="{E53680B3-A88E-21A9-473D-21B629F85E35}"/>
              </a:ext>
            </a:extLst>
          </p:cNvPr>
          <p:cNvSpPr>
            <a:spLocks noGrp="1"/>
          </p:cNvSpPr>
          <p:nvPr>
            <p:ph idx="1"/>
          </p:nvPr>
        </p:nvSpPr>
        <p:spPr>
          <a:xfrm>
            <a:off x="358219" y="1825625"/>
            <a:ext cx="11481847" cy="3302966"/>
          </a:xfrm>
        </p:spPr>
        <p:txBody>
          <a:bodyPr>
            <a:normAutofit fontScale="92500"/>
          </a:bodyPr>
          <a:lstStyle/>
          <a:p>
            <a:pPr marL="0" indent="0">
              <a:buNone/>
            </a:pPr>
            <a:r>
              <a:rPr lang="en-GB" b="1" dirty="0"/>
              <a:t>12-19:</a:t>
            </a:r>
            <a:r>
              <a:rPr lang="en-GB" sz="3200" dirty="0"/>
              <a:t> </a:t>
            </a:r>
            <a:r>
              <a:rPr lang="en-GB" b="1" i="0" dirty="0">
                <a:solidFill>
                  <a:srgbClr val="000000"/>
                </a:solidFill>
                <a:effectLst/>
              </a:rPr>
              <a:t>Does your research relate to one or more of the seven aims of the Well-being of Future Generations (Wales) Act 2015?</a:t>
            </a:r>
          </a:p>
          <a:p>
            <a:pPr marL="0" indent="0">
              <a:buNone/>
            </a:pPr>
            <a:r>
              <a:rPr lang="en-GB" dirty="0">
                <a:solidFill>
                  <a:srgbClr val="000000"/>
                </a:solidFill>
              </a:rPr>
              <a:t>Identify one (or more) of the 7 aims that your research will be addressing</a:t>
            </a:r>
          </a:p>
          <a:p>
            <a:pPr marL="0" indent="0">
              <a:buNone/>
            </a:pPr>
            <a:r>
              <a:rPr lang="en-GB" dirty="0">
                <a:solidFill>
                  <a:srgbClr val="000000"/>
                </a:solidFill>
              </a:rPr>
              <a:t>Give a short explanation for this.</a:t>
            </a:r>
          </a:p>
          <a:p>
            <a:pPr marL="0" indent="0">
              <a:buNone/>
            </a:pPr>
            <a:r>
              <a:rPr lang="en-GB" i="0" dirty="0">
                <a:solidFill>
                  <a:srgbClr val="000000"/>
                </a:solidFill>
                <a:effectLst/>
              </a:rPr>
              <a:t>e.g.</a:t>
            </a:r>
          </a:p>
          <a:p>
            <a:pPr marL="0" indent="0">
              <a:buNone/>
            </a:pPr>
            <a:r>
              <a:rPr lang="en-GB" dirty="0">
                <a:solidFill>
                  <a:srgbClr val="000000"/>
                </a:solidFill>
              </a:rPr>
              <a:t>‘By identifying effective strategies in supporting learners with ASD, my research will contribute towards a more resilient Wales and a healthier Wales.’</a:t>
            </a:r>
            <a:endParaRPr lang="en-GB" i="0" dirty="0">
              <a:solidFill>
                <a:srgbClr val="000000"/>
              </a:solidFill>
              <a:effectLst/>
            </a:endParaRPr>
          </a:p>
          <a:p>
            <a:pPr marL="0" indent="0">
              <a:buNone/>
            </a:pPr>
            <a:endParaRPr lang="en-GB" b="1" dirty="0"/>
          </a:p>
        </p:txBody>
      </p:sp>
    </p:spTree>
    <p:extLst>
      <p:ext uri="{BB962C8B-B14F-4D97-AF65-F5344CB8AC3E}">
        <p14:creationId xmlns:p14="http://schemas.microsoft.com/office/powerpoint/2010/main" val="313064698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D406-A657-90DC-1D2D-BE947CD10DF0}"/>
              </a:ext>
            </a:extLst>
          </p:cNvPr>
          <p:cNvSpPr>
            <a:spLocks noGrp="1"/>
          </p:cNvSpPr>
          <p:nvPr>
            <p:ph type="title"/>
          </p:nvPr>
        </p:nvSpPr>
        <p:spPr/>
        <p:txBody>
          <a:bodyPr/>
          <a:lstStyle/>
          <a:p>
            <a:pPr algn="ctr"/>
            <a:r>
              <a:rPr lang="en-GB" dirty="0"/>
              <a:t>Section F: Scope of Research Activity</a:t>
            </a:r>
          </a:p>
        </p:txBody>
      </p:sp>
      <p:sp>
        <p:nvSpPr>
          <p:cNvPr id="3" name="Content Placeholder 2">
            <a:extLst>
              <a:ext uri="{FF2B5EF4-FFF2-40B4-BE49-F238E27FC236}">
                <a16:creationId xmlns:a16="http://schemas.microsoft.com/office/drawing/2014/main" id="{2631FE9E-80D8-D5D7-182D-127A335531F1}"/>
              </a:ext>
            </a:extLst>
          </p:cNvPr>
          <p:cNvSpPr>
            <a:spLocks noGrp="1"/>
          </p:cNvSpPr>
          <p:nvPr>
            <p:ph idx="1"/>
          </p:nvPr>
        </p:nvSpPr>
        <p:spPr/>
        <p:txBody>
          <a:bodyPr/>
          <a:lstStyle/>
          <a:p>
            <a:pPr marL="0" indent="0">
              <a:buNone/>
            </a:pPr>
            <a:r>
              <a:rPr lang="en-GB" b="1" dirty="0"/>
              <a:t>1-7:</a:t>
            </a:r>
          </a:p>
          <a:p>
            <a:r>
              <a:rPr lang="en-GB" dirty="0"/>
              <a:t>If you are carrying out secondary research, your answer to these questions will be ‘No’</a:t>
            </a:r>
          </a:p>
          <a:p>
            <a:r>
              <a:rPr lang="en-GB" dirty="0"/>
              <a:t>If your research will include any of points 1-7, you need to tick ‘Yes’ in the appropriate box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127996130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12D406-A657-90DC-1D2D-BE947CD10DF0}"/>
              </a:ext>
            </a:extLst>
          </p:cNvPr>
          <p:cNvSpPr>
            <a:spLocks noGrp="1"/>
          </p:cNvSpPr>
          <p:nvPr>
            <p:ph type="title"/>
          </p:nvPr>
        </p:nvSpPr>
        <p:spPr/>
        <p:txBody>
          <a:bodyPr/>
          <a:lstStyle/>
          <a:p>
            <a:pPr algn="ctr"/>
            <a:r>
              <a:rPr lang="en-GB" dirty="0"/>
              <a:t>Section G: Participants</a:t>
            </a:r>
          </a:p>
        </p:txBody>
      </p:sp>
      <p:sp>
        <p:nvSpPr>
          <p:cNvPr id="3" name="Content Placeholder 2">
            <a:extLst>
              <a:ext uri="{FF2B5EF4-FFF2-40B4-BE49-F238E27FC236}">
                <a16:creationId xmlns:a16="http://schemas.microsoft.com/office/drawing/2014/main" id="{2631FE9E-80D8-D5D7-182D-127A335531F1}"/>
              </a:ext>
            </a:extLst>
          </p:cNvPr>
          <p:cNvSpPr>
            <a:spLocks noGrp="1"/>
          </p:cNvSpPr>
          <p:nvPr>
            <p:ph idx="1"/>
          </p:nvPr>
        </p:nvSpPr>
        <p:spPr/>
        <p:txBody>
          <a:bodyPr>
            <a:noAutofit/>
          </a:bodyPr>
          <a:lstStyle/>
          <a:p>
            <a:pPr marL="0" indent="0">
              <a:buNone/>
            </a:pPr>
            <a:r>
              <a:rPr lang="en-GB" sz="3200" b="1" dirty="0"/>
              <a:t>10-28:</a:t>
            </a:r>
          </a:p>
          <a:p>
            <a:r>
              <a:rPr lang="en-GB" sz="3200" dirty="0"/>
              <a:t>If you are carrying out secondary research, leave these sections blank.</a:t>
            </a:r>
          </a:p>
          <a:p>
            <a:r>
              <a:rPr lang="en-GB" sz="3200" dirty="0"/>
              <a:t>If your research will include participants (primary research), you need to answer questions 10-28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38192784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FDF9-366E-829B-CF19-6406E1B6F64E}"/>
              </a:ext>
            </a:extLst>
          </p:cNvPr>
          <p:cNvSpPr>
            <a:spLocks noGrp="1"/>
          </p:cNvSpPr>
          <p:nvPr>
            <p:ph type="title"/>
          </p:nvPr>
        </p:nvSpPr>
        <p:spPr/>
        <p:txBody>
          <a:bodyPr/>
          <a:lstStyle/>
          <a:p>
            <a:pPr algn="ctr"/>
            <a:r>
              <a:rPr lang="en-GB" dirty="0"/>
              <a:t>Section H: Anticipated Risks</a:t>
            </a:r>
          </a:p>
        </p:txBody>
      </p:sp>
      <p:sp>
        <p:nvSpPr>
          <p:cNvPr id="3" name="Content Placeholder 2">
            <a:extLst>
              <a:ext uri="{FF2B5EF4-FFF2-40B4-BE49-F238E27FC236}">
                <a16:creationId xmlns:a16="http://schemas.microsoft.com/office/drawing/2014/main" id="{3000BEDE-B60F-14EE-B048-EA016C6C5DAC}"/>
              </a:ext>
            </a:extLst>
          </p:cNvPr>
          <p:cNvSpPr>
            <a:spLocks noGrp="1"/>
          </p:cNvSpPr>
          <p:nvPr>
            <p:ph idx="1"/>
          </p:nvPr>
        </p:nvSpPr>
        <p:spPr/>
        <p:txBody>
          <a:bodyPr>
            <a:normAutofit fontScale="92500" lnSpcReduction="10000"/>
          </a:bodyPr>
          <a:lstStyle/>
          <a:p>
            <a:r>
              <a:rPr lang="en-GB" dirty="0"/>
              <a:t>Risk avoidance</a:t>
            </a:r>
          </a:p>
          <a:p>
            <a:r>
              <a:rPr lang="en-GB" dirty="0"/>
              <a:t>The left had column identifies potential risks</a:t>
            </a:r>
          </a:p>
          <a:p>
            <a:r>
              <a:rPr lang="en-GB" dirty="0"/>
              <a:t>The right hand column explains how these can be minimised or avoided</a:t>
            </a:r>
          </a:p>
          <a:p>
            <a:endParaRPr lang="en-GB" dirty="0"/>
          </a:p>
          <a:p>
            <a:r>
              <a:rPr lang="en-GB" dirty="0"/>
              <a:t>No need to complete questions 2 or 3 if you are carrying out secondary research</a:t>
            </a:r>
          </a:p>
          <a:p>
            <a:r>
              <a:rPr lang="en-GB" dirty="0"/>
              <a:t>If you are carrying out primary research, complete and arrange to meet with your output tutor as there are greater ethical implications to consider when carrying our  primary research</a:t>
            </a:r>
          </a:p>
        </p:txBody>
      </p:sp>
    </p:spTree>
    <p:extLst>
      <p:ext uri="{BB962C8B-B14F-4D97-AF65-F5344CB8AC3E}">
        <p14:creationId xmlns:p14="http://schemas.microsoft.com/office/powerpoint/2010/main" val="10505054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6FDF9-366E-829B-CF19-6406E1B6F64E}"/>
              </a:ext>
            </a:extLst>
          </p:cNvPr>
          <p:cNvSpPr>
            <a:spLocks noGrp="1"/>
          </p:cNvSpPr>
          <p:nvPr>
            <p:ph type="title"/>
          </p:nvPr>
        </p:nvSpPr>
        <p:spPr/>
        <p:txBody>
          <a:bodyPr/>
          <a:lstStyle/>
          <a:p>
            <a:pPr algn="ctr"/>
            <a:r>
              <a:rPr lang="en-GB" dirty="0"/>
              <a:t>Section H: Anticipated Risks</a:t>
            </a:r>
          </a:p>
        </p:txBody>
      </p:sp>
      <p:sp>
        <p:nvSpPr>
          <p:cNvPr id="3" name="Content Placeholder 2">
            <a:extLst>
              <a:ext uri="{FF2B5EF4-FFF2-40B4-BE49-F238E27FC236}">
                <a16:creationId xmlns:a16="http://schemas.microsoft.com/office/drawing/2014/main" id="{3000BEDE-B60F-14EE-B048-EA016C6C5DAC}"/>
              </a:ext>
            </a:extLst>
          </p:cNvPr>
          <p:cNvSpPr>
            <a:spLocks noGrp="1"/>
          </p:cNvSpPr>
          <p:nvPr>
            <p:ph idx="1"/>
          </p:nvPr>
        </p:nvSpPr>
        <p:spPr/>
        <p:txBody>
          <a:bodyPr>
            <a:normAutofit fontScale="77500" lnSpcReduction="20000"/>
          </a:bodyPr>
          <a:lstStyle/>
          <a:p>
            <a:pPr marL="0" indent="0">
              <a:buNone/>
            </a:pPr>
            <a:r>
              <a:rPr lang="en-GB" b="1" dirty="0"/>
              <a:t>It is vital that we assess the risks associated with our research.</a:t>
            </a:r>
          </a:p>
          <a:p>
            <a:pPr marL="0" indent="0">
              <a:buNone/>
            </a:pPr>
            <a:r>
              <a:rPr lang="en-GB" b="1" dirty="0"/>
              <a:t>4-5: </a:t>
            </a:r>
            <a:r>
              <a:rPr lang="en-GB" dirty="0"/>
              <a:t>Some examples have been provided for you</a:t>
            </a:r>
          </a:p>
          <a:p>
            <a:pPr marL="0" indent="0">
              <a:buNone/>
            </a:pPr>
            <a:r>
              <a:rPr lang="en-GB" b="1" dirty="0"/>
              <a:t>6: </a:t>
            </a:r>
            <a:r>
              <a:rPr lang="en-GB" dirty="0"/>
              <a:t>Consider any potential environmental risks and the way these could be avoided by more sustainable plans.</a:t>
            </a:r>
          </a:p>
          <a:p>
            <a:pPr marL="0" indent="0">
              <a:buNone/>
            </a:pPr>
            <a:r>
              <a:rPr lang="en-GB" b="1" dirty="0"/>
              <a:t>7-8: </a:t>
            </a:r>
            <a:r>
              <a:rPr lang="en-GB" dirty="0"/>
              <a:t>The answer is not applicable as you will not be allowed to carry out primary research involving children or vulnerable adults</a:t>
            </a:r>
          </a:p>
          <a:p>
            <a:pPr marL="0" indent="0">
              <a:buNone/>
            </a:pPr>
            <a:endParaRPr lang="en-GB" dirty="0"/>
          </a:p>
          <a:p>
            <a:r>
              <a:rPr lang="en-GB" dirty="0"/>
              <a:t>No need to complete </a:t>
            </a:r>
            <a:r>
              <a:rPr lang="en-GB" b="1" dirty="0"/>
              <a:t>Section I </a:t>
            </a:r>
            <a:r>
              <a:rPr lang="en-GB" dirty="0"/>
              <a:t>if you are carrying out secondary research</a:t>
            </a:r>
          </a:p>
          <a:p>
            <a:r>
              <a:rPr lang="en-GB" dirty="0"/>
              <a:t>If you are carrying out primary research, complete and arrange to meet with your output tutor as there are greater ethical implications to consider when carrying our  primary research</a:t>
            </a:r>
          </a:p>
          <a:p>
            <a:pPr marL="0" indent="0">
              <a:buNone/>
            </a:pPr>
            <a:endParaRPr lang="en-GB" b="1" dirty="0"/>
          </a:p>
        </p:txBody>
      </p:sp>
    </p:spTree>
    <p:extLst>
      <p:ext uri="{BB962C8B-B14F-4D97-AF65-F5344CB8AC3E}">
        <p14:creationId xmlns:p14="http://schemas.microsoft.com/office/powerpoint/2010/main" val="358359369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845F6-D192-089E-6A7D-2CFA4E6E1C2B}"/>
              </a:ext>
            </a:extLst>
          </p:cNvPr>
          <p:cNvSpPr>
            <a:spLocks noGrp="1"/>
          </p:cNvSpPr>
          <p:nvPr>
            <p:ph type="title"/>
          </p:nvPr>
        </p:nvSpPr>
        <p:spPr/>
        <p:txBody>
          <a:bodyPr/>
          <a:lstStyle/>
          <a:p>
            <a:pPr algn="ctr"/>
            <a:r>
              <a:rPr lang="en-GB" dirty="0"/>
              <a:t>Section J: Data Protection and Storage</a:t>
            </a:r>
          </a:p>
        </p:txBody>
      </p:sp>
      <p:sp>
        <p:nvSpPr>
          <p:cNvPr id="3" name="Content Placeholder 2">
            <a:extLst>
              <a:ext uri="{FF2B5EF4-FFF2-40B4-BE49-F238E27FC236}">
                <a16:creationId xmlns:a16="http://schemas.microsoft.com/office/drawing/2014/main" id="{B7A70E30-BEAC-BBB8-D851-14080DF9E161}"/>
              </a:ext>
            </a:extLst>
          </p:cNvPr>
          <p:cNvSpPr>
            <a:spLocks noGrp="1"/>
          </p:cNvSpPr>
          <p:nvPr>
            <p:ph idx="1"/>
          </p:nvPr>
        </p:nvSpPr>
        <p:spPr/>
        <p:txBody>
          <a:bodyPr>
            <a:normAutofit fontScale="92500" lnSpcReduction="10000"/>
          </a:bodyPr>
          <a:lstStyle/>
          <a:p>
            <a:r>
              <a:rPr lang="en-GB" b="1" i="0" dirty="0">
                <a:solidFill>
                  <a:srgbClr val="4D5156"/>
                </a:solidFill>
                <a:effectLst/>
                <a:latin typeface="arial" panose="020B0604020202020204" pitchFamily="34" charset="0"/>
              </a:rPr>
              <a:t>You have an </a:t>
            </a:r>
            <a:r>
              <a:rPr lang="en-GB" b="1" i="0" dirty="0">
                <a:solidFill>
                  <a:srgbClr val="5F6368"/>
                </a:solidFill>
                <a:effectLst/>
                <a:latin typeface="arial" panose="020B0604020202020204" pitchFamily="34" charset="0"/>
              </a:rPr>
              <a:t>ethical</a:t>
            </a:r>
            <a:r>
              <a:rPr lang="en-GB" b="1" i="0" dirty="0">
                <a:solidFill>
                  <a:srgbClr val="4D5156"/>
                </a:solidFill>
                <a:effectLst/>
                <a:latin typeface="arial" panose="020B0604020202020204" pitchFamily="34" charset="0"/>
              </a:rPr>
              <a:t> obligation to </a:t>
            </a:r>
            <a:r>
              <a:rPr lang="en-GB" b="1" i="0" dirty="0">
                <a:solidFill>
                  <a:srgbClr val="5F6368"/>
                </a:solidFill>
                <a:effectLst/>
                <a:latin typeface="arial" panose="020B0604020202020204" pitchFamily="34" charset="0"/>
              </a:rPr>
              <a:t>protect</a:t>
            </a:r>
            <a:r>
              <a:rPr lang="en-GB" b="1" i="0" dirty="0">
                <a:solidFill>
                  <a:srgbClr val="4D5156"/>
                </a:solidFill>
                <a:effectLst/>
                <a:latin typeface="arial" panose="020B0604020202020204" pitchFamily="34" charset="0"/>
              </a:rPr>
              <a:t> the confidentiality of personal information provided to you by research participants</a:t>
            </a:r>
          </a:p>
          <a:p>
            <a:pPr marL="0" indent="0">
              <a:buNone/>
            </a:pPr>
            <a:r>
              <a:rPr lang="en-GB" b="1" dirty="0"/>
              <a:t>1-4: </a:t>
            </a:r>
            <a:r>
              <a:rPr lang="en-GB" dirty="0"/>
              <a:t>The answer is ‘No’ as you will not be able to use Personal Data or Special Category Data as part of your research</a:t>
            </a:r>
          </a:p>
          <a:p>
            <a:pPr marL="0" indent="0">
              <a:buNone/>
            </a:pPr>
            <a:r>
              <a:rPr lang="en-GB" b="1" dirty="0"/>
              <a:t>7-10 and 12-21: </a:t>
            </a:r>
            <a:r>
              <a:rPr lang="en-GB" dirty="0"/>
              <a:t>Standard answers included (It is your responsibility to check each one applies to you)</a:t>
            </a:r>
          </a:p>
          <a:p>
            <a:pPr marL="0" indent="0">
              <a:buNone/>
            </a:pPr>
            <a:r>
              <a:rPr lang="en-GB" b="1" dirty="0"/>
              <a:t>5, 6 &amp; 11: </a:t>
            </a:r>
            <a:r>
              <a:rPr lang="en-GB" dirty="0"/>
              <a:t>Require you to answer ‘Yes’ or ‘No’</a:t>
            </a:r>
          </a:p>
          <a:p>
            <a:pPr marL="0" indent="0">
              <a:buNone/>
            </a:pPr>
            <a:r>
              <a:rPr lang="en-GB" b="1" dirty="0"/>
              <a:t>22-27: </a:t>
            </a:r>
            <a:r>
              <a:rPr lang="en-GB" dirty="0"/>
              <a:t>Standard answers included (It is your responsibility to check each one applies to you)</a:t>
            </a:r>
          </a:p>
          <a:p>
            <a:pPr marL="0" indent="0">
              <a:buNone/>
            </a:pPr>
            <a:endParaRPr lang="en-GB" b="1" dirty="0"/>
          </a:p>
        </p:txBody>
      </p:sp>
    </p:spTree>
    <p:extLst>
      <p:ext uri="{BB962C8B-B14F-4D97-AF65-F5344CB8AC3E}">
        <p14:creationId xmlns:p14="http://schemas.microsoft.com/office/powerpoint/2010/main" val="224734435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B87B7C-E1B1-E5C1-2356-DEE364E03B32}"/>
              </a:ext>
            </a:extLst>
          </p:cNvPr>
          <p:cNvSpPr>
            <a:spLocks noGrp="1"/>
          </p:cNvSpPr>
          <p:nvPr>
            <p:ph type="title"/>
          </p:nvPr>
        </p:nvSpPr>
        <p:spPr/>
        <p:txBody>
          <a:bodyPr/>
          <a:lstStyle/>
          <a:p>
            <a:pPr algn="ctr"/>
            <a:r>
              <a:rPr lang="en-GB" dirty="0"/>
              <a:t>Section K: Declaration</a:t>
            </a:r>
          </a:p>
        </p:txBody>
      </p:sp>
      <p:sp>
        <p:nvSpPr>
          <p:cNvPr id="3" name="Content Placeholder 2">
            <a:extLst>
              <a:ext uri="{FF2B5EF4-FFF2-40B4-BE49-F238E27FC236}">
                <a16:creationId xmlns:a16="http://schemas.microsoft.com/office/drawing/2014/main" id="{76B61AC5-1C33-BE3D-667C-1F9E66AFA27C}"/>
              </a:ext>
            </a:extLst>
          </p:cNvPr>
          <p:cNvSpPr>
            <a:spLocks noGrp="1"/>
          </p:cNvSpPr>
          <p:nvPr>
            <p:ph idx="1"/>
          </p:nvPr>
        </p:nvSpPr>
        <p:spPr/>
        <p:txBody>
          <a:bodyPr>
            <a:normAutofit/>
          </a:bodyPr>
          <a:lstStyle/>
          <a:p>
            <a:pPr marL="0" indent="0">
              <a:buNone/>
            </a:pPr>
            <a:r>
              <a:rPr lang="en-GB" sz="3600" b="1" dirty="0"/>
              <a:t>Checklist: </a:t>
            </a:r>
            <a:r>
              <a:rPr lang="en-GB" sz="3600" dirty="0"/>
              <a:t>Tick all points </a:t>
            </a:r>
            <a:r>
              <a:rPr lang="en-GB" sz="3600" b="1" dirty="0"/>
              <a:t>except</a:t>
            </a:r>
            <a:r>
              <a:rPr lang="en-GB" sz="3600" dirty="0"/>
              <a:t> points 4 and 5. Leave these </a:t>
            </a:r>
            <a:r>
              <a:rPr lang="en-GB" sz="3600" b="1" dirty="0"/>
              <a:t>unticked </a:t>
            </a:r>
            <a:r>
              <a:rPr lang="en-GB" sz="3600" dirty="0"/>
              <a:t>(unless directed differently by your output tutor).</a:t>
            </a:r>
          </a:p>
          <a:p>
            <a:pPr marL="0" indent="0">
              <a:buNone/>
            </a:pPr>
            <a:r>
              <a:rPr lang="en-GB" sz="3600" b="1" dirty="0"/>
              <a:t>1: </a:t>
            </a:r>
            <a:r>
              <a:rPr lang="en-GB" sz="3600" dirty="0"/>
              <a:t>Add your name and the date</a:t>
            </a:r>
          </a:p>
          <a:p>
            <a:pPr marL="0" indent="0">
              <a:buNone/>
            </a:pPr>
            <a:r>
              <a:rPr lang="en-GB" sz="3600" dirty="0"/>
              <a:t>Email to your output tutor </a:t>
            </a:r>
            <a:r>
              <a:rPr lang="en-GB" sz="3600" b="1" dirty="0"/>
              <a:t>by December 1</a:t>
            </a:r>
            <a:r>
              <a:rPr lang="en-GB" sz="3600" b="1" baseline="30000" dirty="0"/>
              <a:t>st</a:t>
            </a:r>
            <a:r>
              <a:rPr lang="en-GB" sz="3600" b="1" dirty="0"/>
              <a:t> 2025 </a:t>
            </a:r>
            <a:r>
              <a:rPr lang="en-GB" sz="3600" dirty="0"/>
              <a:t>to check the form and sign and date it.</a:t>
            </a:r>
          </a:p>
        </p:txBody>
      </p:sp>
    </p:spTree>
    <p:extLst>
      <p:ext uri="{BB962C8B-B14F-4D97-AF65-F5344CB8AC3E}">
        <p14:creationId xmlns:p14="http://schemas.microsoft.com/office/powerpoint/2010/main" val="149691953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2E80-442F-73C0-CA28-EBE5D7D989BF}"/>
              </a:ext>
            </a:extLst>
          </p:cNvPr>
          <p:cNvSpPr>
            <a:spLocks noGrp="1"/>
          </p:cNvSpPr>
          <p:nvPr>
            <p:ph type="title"/>
          </p:nvPr>
        </p:nvSpPr>
        <p:spPr/>
        <p:txBody>
          <a:bodyPr/>
          <a:lstStyle/>
          <a:p>
            <a:pPr algn="ctr"/>
            <a:r>
              <a:rPr lang="en-GB" dirty="0"/>
              <a:t>Any questions?</a:t>
            </a:r>
          </a:p>
        </p:txBody>
      </p:sp>
      <p:sp>
        <p:nvSpPr>
          <p:cNvPr id="3" name="Content Placeholder 2">
            <a:extLst>
              <a:ext uri="{FF2B5EF4-FFF2-40B4-BE49-F238E27FC236}">
                <a16:creationId xmlns:a16="http://schemas.microsoft.com/office/drawing/2014/main" id="{C784AC21-0880-1966-1972-2BA85F7986FB}"/>
              </a:ext>
            </a:extLst>
          </p:cNvPr>
          <p:cNvSpPr>
            <a:spLocks noGrp="1"/>
          </p:cNvSpPr>
          <p:nvPr>
            <p:ph idx="1"/>
          </p:nvPr>
        </p:nvSpPr>
        <p:spPr/>
        <p:txBody>
          <a:bodyPr>
            <a:normAutofit/>
          </a:bodyPr>
          <a:lstStyle/>
          <a:p>
            <a:r>
              <a:rPr lang="en-GB" sz="3600" dirty="0"/>
              <a:t>Next online session: </a:t>
            </a:r>
          </a:p>
          <a:p>
            <a:r>
              <a:rPr lang="en-GB" sz="3600" b="1" dirty="0"/>
              <a:t>Monday 1</a:t>
            </a:r>
            <a:r>
              <a:rPr lang="en-GB" sz="3600" b="1" baseline="30000" dirty="0"/>
              <a:t>st</a:t>
            </a:r>
            <a:r>
              <a:rPr lang="en-GB" sz="3600" b="1" dirty="0"/>
              <a:t> December 2025 </a:t>
            </a:r>
            <a:r>
              <a:rPr lang="en-GB" sz="3600" dirty="0"/>
              <a:t>- </a:t>
            </a:r>
            <a:r>
              <a:rPr lang="en-GB" sz="3600" b="1" dirty="0"/>
              <a:t>Writing the research </a:t>
            </a:r>
          </a:p>
          <a:p>
            <a:r>
              <a:rPr lang="en-GB" sz="3600" dirty="0"/>
              <a:t>Please keep in contact with your output tutor throughout this module to ensure that deadlines are met and appropriate guidance given to you.</a:t>
            </a:r>
          </a:p>
        </p:txBody>
      </p:sp>
    </p:spTree>
    <p:extLst>
      <p:ext uri="{BB962C8B-B14F-4D97-AF65-F5344CB8AC3E}">
        <p14:creationId xmlns:p14="http://schemas.microsoft.com/office/powerpoint/2010/main" val="2429304469"/>
      </p:ext>
    </p:extLst>
  </p:cSld>
  <p:clrMapOvr>
    <a:masterClrMapping/>
  </p:clrMapOvr>
</p:sld>
</file>

<file path=ppt/theme/theme1.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TaxCatchAll xmlns="d9a8f111-f499-48a8-b724-064b0d7e51ee" xsi:nil="true"/>
    <lcf76f155ced4ddcb4097134ff3c332f xmlns="9f8b6bd3-658c-499b-a11d-eb1fd1b1a001">
      <Terms xmlns="http://schemas.microsoft.com/office/infopath/2007/PartnerControls"/>
    </lcf76f155ced4ddcb4097134ff3c332f>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45A90D4AF1594DA85FD2E0F7B5AA8E" ma:contentTypeVersion="12" ma:contentTypeDescription="Create a new document." ma:contentTypeScope="" ma:versionID="d4af350b33b104fbc4c9327c43d70906">
  <xsd:schema xmlns:xsd="http://www.w3.org/2001/XMLSchema" xmlns:xs="http://www.w3.org/2001/XMLSchema" xmlns:p="http://schemas.microsoft.com/office/2006/metadata/properties" xmlns:ns2="9f8b6bd3-658c-499b-a11d-eb1fd1b1a001" xmlns:ns3="d9a8f111-f499-48a8-b724-064b0d7e51ee" targetNamespace="http://schemas.microsoft.com/office/2006/metadata/properties" ma:root="true" ma:fieldsID="d495ef9186fd2eb41404d8f70323b77b" ns2:_="" ns3:_="">
    <xsd:import namespace="9f8b6bd3-658c-499b-a11d-eb1fd1b1a001"/>
    <xsd:import namespace="d9a8f111-f499-48a8-b724-064b0d7e51ee"/>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element ref="ns2:lcf76f155ced4ddcb4097134ff3c332f" minOccurs="0"/>
                <xsd:element ref="ns3:TaxCatchAll" minOccurs="0"/>
                <xsd:element ref="ns2:MediaServiceOCR"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f8b6bd3-658c-499b-a11d-eb1fd1b1a001"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9" nillable="true" ma:displayName="Extracted Text" ma:internalName="MediaServiceOCR"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d9a8f111-f499-48a8-b724-064b0d7e51ee"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620d245a-018d-4075-ac76-a15507827afe}" ma:internalName="TaxCatchAll" ma:showField="CatchAllData" ma:web="d9a8f111-f499-48a8-b724-064b0d7e51e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AC92A13-FB1F-44FA-94C0-CF00650BA265}">
  <ds:schemaRefs>
    <ds:schemaRef ds:uri="http://schemas.microsoft.com/office/2006/metadata/properties"/>
    <ds:schemaRef ds:uri="http://schemas.microsoft.com/office/infopath/2007/PartnerControls"/>
    <ds:schemaRef ds:uri="d9a8f111-f499-48a8-b724-064b0d7e51ee"/>
    <ds:schemaRef ds:uri="9f8b6bd3-658c-499b-a11d-eb1fd1b1a001"/>
  </ds:schemaRefs>
</ds:datastoreItem>
</file>

<file path=customXml/itemProps2.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3.xml><?xml version="1.0" encoding="utf-8"?>
<ds:datastoreItem xmlns:ds="http://schemas.openxmlformats.org/officeDocument/2006/customXml" ds:itemID="{93674AC7-47F0-4B91-802C-7291F56EB7F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f8b6bd3-658c-499b-a11d-eb1fd1b1a001"/>
    <ds:schemaRef ds:uri="d9a8f111-f499-48a8-b724-064b0d7e51e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0</TotalTime>
  <Words>1473</Words>
  <Application>Microsoft Office PowerPoint</Application>
  <PresentationFormat>Widescreen</PresentationFormat>
  <Paragraphs>105</Paragraphs>
  <Slides>18</Slides>
  <Notes>0</Notes>
  <HiddenSlides>0</HiddenSlides>
  <MMClips>0</MMClips>
  <ScaleCrop>false</ScaleCrop>
  <HeadingPairs>
    <vt:vector size="6" baseType="variant">
      <vt:variant>
        <vt:lpstr>Fonts Used</vt:lpstr>
      </vt:variant>
      <vt:variant>
        <vt:i4>8</vt:i4>
      </vt:variant>
      <vt:variant>
        <vt:lpstr>Theme</vt:lpstr>
      </vt:variant>
      <vt:variant>
        <vt:i4>6</vt:i4>
      </vt:variant>
      <vt:variant>
        <vt:lpstr>Slide Titles</vt:lpstr>
      </vt:variant>
      <vt:variant>
        <vt:i4>18</vt:i4>
      </vt:variant>
    </vt:vector>
  </HeadingPairs>
  <TitlesOfParts>
    <vt:vector size="32" baseType="lpstr">
      <vt:lpstr>Google Sans</vt:lpstr>
      <vt:lpstr>WordVisi_MSFontService</vt:lpstr>
      <vt:lpstr>arial</vt:lpstr>
      <vt:lpstr>arial</vt:lpstr>
      <vt:lpstr>Calibri</vt:lpstr>
      <vt:lpstr>Calibri Light</vt:lpstr>
      <vt:lpstr>Segoe UI</vt:lpstr>
      <vt:lpstr>Times New Roman</vt:lpstr>
      <vt:lpstr>UWTSD Title Page 1</vt:lpstr>
      <vt:lpstr>UWTSD Text 1</vt:lpstr>
      <vt:lpstr>UWTSD Text 2</vt:lpstr>
      <vt:lpstr>UWTSD Text 3</vt:lpstr>
      <vt:lpstr>UWTSD Text 4</vt:lpstr>
      <vt:lpstr>UWTSD Logo Variations place image in Background</vt:lpstr>
      <vt:lpstr>PowerPoint Presentation</vt:lpstr>
      <vt:lpstr>Ethics form: Aims for this evening’s session</vt:lpstr>
      <vt:lpstr> Completing your application for ethical approval Why is it so important? </vt:lpstr>
      <vt:lpstr>Have a copy of the form in front of you</vt:lpstr>
      <vt:lpstr>Section C: Ethical guidance materials</vt:lpstr>
      <vt:lpstr>Section E: Details of research activity</vt:lpstr>
      <vt:lpstr>Section E: Details of research activity</vt:lpstr>
      <vt:lpstr>Section E: Details of research activity</vt:lpstr>
      <vt:lpstr>Section E : Details of Research Activity</vt:lpstr>
      <vt:lpstr>Section E : Details of Research Activity</vt:lpstr>
      <vt:lpstr>Section E : Details of Research Activity</vt:lpstr>
      <vt:lpstr>Section F: Scope of Research Activity</vt:lpstr>
      <vt:lpstr>Section G: Participants</vt:lpstr>
      <vt:lpstr>Section H: Anticipated Risks</vt:lpstr>
      <vt:lpstr>Section H: Anticipated Risks</vt:lpstr>
      <vt:lpstr>Section J: Data Protection and Storage</vt:lpstr>
      <vt:lpstr>Section K: Declaration</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Sue Ainsworth</cp:lastModifiedBy>
  <cp:revision>22</cp:revision>
  <dcterms:created xsi:type="dcterms:W3CDTF">2021-03-09T15:35:42Z</dcterms:created>
  <dcterms:modified xsi:type="dcterms:W3CDTF">2025-10-21T05:57:30Z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0x0101003964E2C53674C34B8D1B91829DC3B449</vt:lpwstr>
  </property>
</Properties>
</file>