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3"/>
  </p:notesMasterIdLst>
  <p:handoutMasterIdLst>
    <p:handoutMasterId r:id="rId14"/>
  </p:handoutMasterIdLst>
  <p:sldIdLst>
    <p:sldId id="333" r:id="rId2"/>
    <p:sldId id="258" r:id="rId3"/>
    <p:sldId id="334" r:id="rId4"/>
    <p:sldId id="335" r:id="rId5"/>
    <p:sldId id="336" r:id="rId6"/>
    <p:sldId id="337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30" autoAdjust="0"/>
    <p:restoredTop sz="94576" autoAdjust="0"/>
  </p:normalViewPr>
  <p:slideViewPr>
    <p:cSldViewPr>
      <p:cViewPr varScale="1">
        <p:scale>
          <a:sx n="72" d="100"/>
          <a:sy n="72" d="100"/>
        </p:scale>
        <p:origin x="121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976386-C15C-41DB-B451-F7AEFA11C848}" type="slidenum">
              <a:rPr lang="en-GB"/>
              <a:pPr/>
              <a:t>2</a:t>
            </a:fld>
            <a:endParaRPr lang="en-GB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517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660879-9167-47B2-9C2F-C3407BACF851}" type="slidenum">
              <a:rPr lang="en-GB"/>
              <a:pPr/>
              <a:t>3</a:t>
            </a:fld>
            <a:endParaRPr lang="en-GB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027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9C8ACD-B661-471E-97CB-95A89EE69545}" type="slidenum">
              <a:rPr lang="en-GB"/>
              <a:pPr/>
              <a:t>4</a:t>
            </a:fld>
            <a:endParaRPr lang="en-GB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091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775B6A-7318-4723-9B92-49C285267D64}" type="slidenum">
              <a:rPr lang="en-GB"/>
              <a:pPr/>
              <a:t>5</a:t>
            </a:fld>
            <a:endParaRPr lang="en-GB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086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EE9D54-2311-4F5D-9401-A89BC5E16654}" type="slidenum">
              <a:rPr lang="en-GB"/>
              <a:pPr/>
              <a:t>6</a:t>
            </a:fld>
            <a:endParaRPr lang="en-GB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465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37C612-0983-4D70-9964-4ACFF4C7099F}" type="slidenum">
              <a:rPr lang="en-GB"/>
              <a:pPr/>
              <a:t>7</a:t>
            </a:fld>
            <a:endParaRPr lang="en-GB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 cap="flat"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5098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50AA62-C8C3-4BDD-9DF5-4D8E6AA6DEC1}" type="slidenum">
              <a:rPr lang="en-GB"/>
              <a:pPr/>
              <a:t>8</a:t>
            </a:fld>
            <a:endParaRPr lang="en-GB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 cap="flat"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7755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B403B4-E8E3-40F2-A17D-7732BEACE42B}" type="slidenum">
              <a:rPr lang="en-GB"/>
              <a:pPr/>
              <a:t>9</a:t>
            </a:fld>
            <a:endParaRPr lang="en-GB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 cap="flat"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0377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782045-F4CB-4041-9CF1-524C813DA302}" type="slidenum">
              <a:rPr lang="en-GB"/>
              <a:pPr/>
              <a:t>10</a:t>
            </a:fld>
            <a:endParaRPr lang="en-GB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 cap="flat"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4409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4FFC42-2DA2-4E8C-A6B0-74EE7F67F8EA}" type="slidenum">
              <a:rPr lang="en-GB"/>
              <a:pPr/>
              <a:t>11</a:t>
            </a:fld>
            <a:endParaRPr lang="en-GB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36600"/>
            <a:ext cx="4857750" cy="3643313"/>
          </a:xfrm>
          <a:ln cap="flat"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132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05/11/2018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56214-EB63-4913-9353-A4ED58416A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BMSK 4004 Problem Solving and Decision Making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E374EE-C117-4469-99EA-413BF36693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Models 1</a:t>
            </a:r>
          </a:p>
        </p:txBody>
      </p:sp>
    </p:spTree>
    <p:extLst>
      <p:ext uri="{BB962C8B-B14F-4D97-AF65-F5344CB8AC3E}">
        <p14:creationId xmlns:p14="http://schemas.microsoft.com/office/powerpoint/2010/main" val="3099482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D83D-4066-4E64-A95A-BDDA501DCFA5}" type="slidenum">
              <a:rPr lang="en-GB"/>
              <a:pPr/>
              <a:t>2</a:t>
            </a:fld>
            <a:endParaRPr lang="en-GB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 sz="3000"/>
              <a:t>Issues Tackled by Decision Theory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sz="2200" dirty="0"/>
              <a:t>An assault on problems using all available techniques - rational and objective process</a:t>
            </a:r>
          </a:p>
          <a:p>
            <a:r>
              <a:rPr lang="en-GB" sz="2200" dirty="0"/>
              <a:t>Problems can be from a misbalance of - 	Resources</a:t>
            </a:r>
            <a:br>
              <a:rPr lang="en-GB" sz="2200" dirty="0"/>
            </a:br>
            <a:r>
              <a:rPr lang="en-GB" sz="2200" dirty="0"/>
              <a:t>					Opportunity</a:t>
            </a:r>
            <a:br>
              <a:rPr lang="en-GB" sz="2200" dirty="0"/>
            </a:br>
            <a:r>
              <a:rPr lang="en-GB" sz="2200" dirty="0"/>
              <a:t>					Objectives</a:t>
            </a:r>
            <a:br>
              <a:rPr lang="en-GB" sz="2200" dirty="0"/>
            </a:br>
            <a:r>
              <a:rPr lang="en-GB" sz="2200" dirty="0"/>
              <a:t>or a Sense of misguidedness and irrationality</a:t>
            </a:r>
            <a:br>
              <a:rPr lang="en-GB" sz="2200" dirty="0"/>
            </a:br>
            <a:r>
              <a:rPr lang="en-GB" sz="2200" dirty="0"/>
              <a:t>or Confusion of Prejudice v. Principle</a:t>
            </a:r>
            <a:br>
              <a:rPr lang="en-GB" sz="2200" dirty="0"/>
            </a:br>
            <a:r>
              <a:rPr lang="en-GB" sz="2200" dirty="0"/>
              <a:t>or Failure to make an assumption - misjudgement</a:t>
            </a:r>
            <a:br>
              <a:rPr lang="en-GB" sz="2200" dirty="0"/>
            </a:br>
            <a:r>
              <a:rPr lang="en-GB" sz="2200" dirty="0"/>
              <a:t>perhaps a Misunderstanding of </a:t>
            </a:r>
            <a:r>
              <a:rPr lang="en-GB" sz="2200" b="1" dirty="0"/>
              <a:t>UNCERTAINTY</a:t>
            </a:r>
            <a:r>
              <a:rPr lang="en-GB" sz="2200" dirty="0"/>
              <a:t> and </a:t>
            </a:r>
            <a:r>
              <a:rPr lang="en-GB" sz="2200" b="1" dirty="0"/>
              <a:t>RISK</a:t>
            </a:r>
            <a:endParaRPr lang="en-GB" sz="2200" dirty="0"/>
          </a:p>
          <a:p>
            <a:r>
              <a:rPr lang="en-GB" sz="2200" dirty="0"/>
              <a:t>Problem definition is not blame shifting</a:t>
            </a:r>
            <a:br>
              <a:rPr lang="en-GB" sz="2200" dirty="0"/>
            </a:b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636695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B97FA-17EA-41E5-BE37-96EA6873BEF7}" type="slidenum">
              <a:rPr lang="en-GB"/>
              <a:pPr/>
              <a:t>3</a:t>
            </a:fld>
            <a:endParaRPr lang="en-GB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/>
              <a:t>Uncertainty and Risk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dirty="0"/>
              <a:t>Uncertainty – is unquantified</a:t>
            </a:r>
          </a:p>
          <a:p>
            <a:r>
              <a:rPr lang="en-GB" dirty="0"/>
              <a:t>Risk – is quantified uncertainty</a:t>
            </a:r>
          </a:p>
          <a:p>
            <a:r>
              <a:rPr lang="en-GB" dirty="0"/>
              <a:t>Quantification pre event:</a:t>
            </a:r>
            <a:br>
              <a:rPr lang="en-GB" dirty="0"/>
            </a:br>
            <a:r>
              <a:rPr lang="en-GB" dirty="0"/>
              <a:t>Judgment</a:t>
            </a:r>
            <a:br>
              <a:rPr lang="en-GB" dirty="0"/>
            </a:br>
            <a:r>
              <a:rPr lang="en-GB" dirty="0"/>
              <a:t>Historical perspective - statistics</a:t>
            </a:r>
          </a:p>
          <a:p>
            <a:r>
              <a:rPr lang="en-GB" dirty="0"/>
              <a:t>The use of Expected Values theory </a:t>
            </a:r>
            <a:r>
              <a:rPr lang="en-GB" i="1" dirty="0"/>
              <a:t>may</a:t>
            </a:r>
            <a:r>
              <a:rPr lang="en-GB" dirty="0"/>
              <a:t> help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328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AC0E-F442-430C-8EC4-477EE7FF765B}" type="slidenum">
              <a:rPr lang="en-GB"/>
              <a:pPr/>
              <a:t>4</a:t>
            </a:fld>
            <a:endParaRPr lang="en-GB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/>
              <a:t>Objectives of Decision Theory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/>
              <a:t>Simplification</a:t>
            </a:r>
          </a:p>
          <a:p>
            <a:r>
              <a:rPr lang="en-GB"/>
              <a:t>Resolution</a:t>
            </a:r>
          </a:p>
        </p:txBody>
      </p:sp>
    </p:spTree>
    <p:extLst>
      <p:ext uri="{BB962C8B-B14F-4D97-AF65-F5344CB8AC3E}">
        <p14:creationId xmlns:p14="http://schemas.microsoft.com/office/powerpoint/2010/main" val="2346102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6B92A-6E55-4180-96A4-CF6E8BE5784B}" type="slidenum">
              <a:rPr lang="en-GB"/>
              <a:pPr/>
              <a:t>5</a:t>
            </a:fld>
            <a:endParaRPr lang="en-GB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/>
              <a:t>Philosophy of Knowledge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/>
              <a:t>Inductive and Deductive  Reasoning</a:t>
            </a:r>
          </a:p>
          <a:p>
            <a:r>
              <a:rPr lang="en-GB"/>
              <a:t>Apriori and aposteriori truths</a:t>
            </a:r>
          </a:p>
          <a:p>
            <a:r>
              <a:rPr lang="en-GB"/>
              <a:t>The power of reason - synthetic apriori</a:t>
            </a:r>
          </a:p>
        </p:txBody>
      </p:sp>
    </p:spTree>
    <p:extLst>
      <p:ext uri="{BB962C8B-B14F-4D97-AF65-F5344CB8AC3E}">
        <p14:creationId xmlns:p14="http://schemas.microsoft.com/office/powerpoint/2010/main" val="3978286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E4A98-917E-4D94-8401-5D92BE65A795}" type="slidenum">
              <a:rPr lang="en-GB"/>
              <a:pPr/>
              <a:t>6</a:t>
            </a:fld>
            <a:endParaRPr lang="en-GB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/>
              <a:t>The business context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sz="1800"/>
              <a:t>Complexity and chaos</a:t>
            </a:r>
          </a:p>
          <a:p>
            <a:r>
              <a:rPr lang="en-GB" sz="1800"/>
              <a:t>The changing environment -</a:t>
            </a:r>
            <a:br>
              <a:rPr lang="en-GB" sz="1800"/>
            </a:br>
            <a:r>
              <a:rPr lang="en-GB" sz="1800"/>
              <a:t>incrementalism</a:t>
            </a:r>
            <a:br>
              <a:rPr lang="en-GB" sz="1800"/>
            </a:br>
            <a:r>
              <a:rPr lang="en-GB" sz="1800"/>
              <a:t>or</a:t>
            </a:r>
            <a:br>
              <a:rPr lang="en-GB" sz="1800"/>
            </a:br>
            <a:r>
              <a:rPr lang="en-GB" sz="1800"/>
              <a:t>radical change</a:t>
            </a:r>
          </a:p>
          <a:p>
            <a:r>
              <a:rPr lang="en-GB" sz="1800"/>
              <a:t>Appropriate change and prediction</a:t>
            </a:r>
          </a:p>
          <a:p>
            <a:r>
              <a:rPr lang="en-GB" sz="1800"/>
              <a:t>Turbulence -</a:t>
            </a:r>
            <a:br>
              <a:rPr lang="en-GB" sz="1800"/>
            </a:br>
            <a:r>
              <a:rPr lang="en-GB" sz="1800"/>
              <a:t>Scenarios</a:t>
            </a:r>
            <a:br>
              <a:rPr lang="en-GB" sz="1800"/>
            </a:br>
            <a:r>
              <a:rPr lang="en-GB" sz="1800"/>
              <a:t>Model building </a:t>
            </a:r>
          </a:p>
          <a:p>
            <a:r>
              <a:rPr lang="en-GB" sz="1800"/>
              <a:t>Is it really about discriminating between projects?</a:t>
            </a:r>
          </a:p>
        </p:txBody>
      </p:sp>
    </p:spTree>
    <p:extLst>
      <p:ext uri="{BB962C8B-B14F-4D97-AF65-F5344CB8AC3E}">
        <p14:creationId xmlns:p14="http://schemas.microsoft.com/office/powerpoint/2010/main" val="786551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4485-A867-4D67-BBD5-452D51B13BC1}" type="slidenum">
              <a:rPr lang="en-GB"/>
              <a:pPr/>
              <a:t>7</a:t>
            </a:fld>
            <a:endParaRPr lang="en-GB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/>
              <a:t>Organizational Features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GB" sz="1800" b="1" i="1" dirty="0"/>
              <a:t>Organizations are complex systems with many features</a:t>
            </a:r>
            <a:r>
              <a:rPr lang="en-GB" sz="1800" i="1" dirty="0"/>
              <a:t>:</a:t>
            </a:r>
          </a:p>
          <a:p>
            <a:r>
              <a:rPr lang="en-GB" sz="1800" dirty="0"/>
              <a:t>Hierarchical Levels - Strategic and Operational</a:t>
            </a:r>
          </a:p>
          <a:p>
            <a:r>
              <a:rPr lang="en-GB" sz="1800" dirty="0"/>
              <a:t>Complex Plans and Objectives</a:t>
            </a:r>
          </a:p>
          <a:p>
            <a:r>
              <a:rPr lang="en-GB" sz="1800" dirty="0"/>
              <a:t>Structure and Systems</a:t>
            </a:r>
          </a:p>
          <a:p>
            <a:r>
              <a:rPr lang="en-GB" sz="1800" dirty="0"/>
              <a:t>Individual/Group/Organizational Behaviours</a:t>
            </a:r>
          </a:p>
          <a:p>
            <a:r>
              <a:rPr lang="en-GB" sz="1800" dirty="0"/>
              <a:t>Individuals whose goals and work is subordinated to a collective set of goals and activities</a:t>
            </a:r>
          </a:p>
          <a:p>
            <a:r>
              <a:rPr lang="en-GB" sz="1800" u="sng" dirty="0"/>
              <a:t>BUT</a:t>
            </a:r>
            <a:r>
              <a:rPr lang="en-GB" sz="1800" dirty="0"/>
              <a:t> Informal is powerful; politics, culture, stakeholders</a:t>
            </a:r>
          </a:p>
          <a:p>
            <a:r>
              <a:rPr lang="en-GB" sz="1800" dirty="0"/>
              <a:t>Should have clear distinctions between Authority, Responsibility, and Power</a:t>
            </a:r>
          </a:p>
        </p:txBody>
      </p:sp>
    </p:spTree>
    <p:extLst>
      <p:ext uri="{BB962C8B-B14F-4D97-AF65-F5344CB8AC3E}">
        <p14:creationId xmlns:p14="http://schemas.microsoft.com/office/powerpoint/2010/main" val="4113236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9EDB6-7DF1-4626-B950-5EAF1F639076}" type="slidenum">
              <a:rPr lang="en-GB"/>
              <a:pPr/>
              <a:t>8</a:t>
            </a:fld>
            <a:endParaRPr lang="en-GB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/>
              <a:t>Implications for Decision Making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sz="1800" dirty="0"/>
              <a:t>Complexity; unintended outcomes, one outcome can have other effects (what are often termed joint effects. Relationships between variables can produce non-linear (unpredictable) outcomes</a:t>
            </a:r>
          </a:p>
          <a:p>
            <a:r>
              <a:rPr lang="en-GB" sz="1800" dirty="0"/>
              <a:t>External environment supplies challenge - Threats  (avoid) and Opportunities (seize)</a:t>
            </a:r>
          </a:p>
          <a:p>
            <a:r>
              <a:rPr lang="en-GB" sz="1800" dirty="0"/>
              <a:t>All actions are products of decisions</a:t>
            </a:r>
          </a:p>
          <a:p>
            <a:r>
              <a:rPr lang="en-GB" sz="1800" dirty="0"/>
              <a:t>Many styles of decision:</a:t>
            </a:r>
            <a:br>
              <a:rPr lang="en-GB" sz="1800" dirty="0"/>
            </a:br>
            <a:r>
              <a:rPr lang="en-GB" sz="1800" dirty="0"/>
              <a:t>Scale, Property &amp; Plant, Service levels, Targets, Process Selection, Disciplinary etc.</a:t>
            </a:r>
            <a:br>
              <a:rPr lang="en-GB" sz="1800" dirty="0"/>
            </a:br>
            <a:r>
              <a:rPr lang="en-GB" sz="1800" i="1" dirty="0"/>
              <a:t>Decisions cannot be reduced to mathematical alternatives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2414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68491-58D1-49B5-AB5C-D4EF168AC923}" type="slidenum">
              <a:rPr lang="en-GB"/>
              <a:pPr/>
              <a:t>9</a:t>
            </a:fld>
            <a:endParaRPr lang="en-GB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/>
              <a:t>Types of decisions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GB" sz="2000" b="1" i="1" dirty="0"/>
              <a:t>Only 2 categories of decision</a:t>
            </a:r>
            <a:endParaRPr lang="en-GB" sz="2000" dirty="0"/>
          </a:p>
          <a:p>
            <a:r>
              <a:rPr lang="en-GB" sz="2000" b="1" dirty="0"/>
              <a:t>Structured</a:t>
            </a:r>
            <a:r>
              <a:rPr lang="en-GB" sz="2000" dirty="0"/>
              <a:t> - </a:t>
            </a:r>
            <a:br>
              <a:rPr lang="en-GB" sz="2000" dirty="0"/>
            </a:br>
            <a:r>
              <a:rPr lang="en-GB" sz="2000" dirty="0"/>
              <a:t>programmed, routine decisions, the execution of policies or rules, normally non consequential. (exceptions can exist)</a:t>
            </a:r>
          </a:p>
          <a:p>
            <a:r>
              <a:rPr lang="en-GB" sz="2000" b="1" dirty="0"/>
              <a:t>Unstructured</a:t>
            </a:r>
            <a:r>
              <a:rPr lang="en-GB" sz="2000" dirty="0"/>
              <a:t> - </a:t>
            </a:r>
            <a:br>
              <a:rPr lang="en-GB" sz="2000" dirty="0"/>
            </a:br>
            <a:r>
              <a:rPr lang="en-GB" sz="2000" dirty="0"/>
              <a:t>Ad hoc, non-repetitive, non-programmed, consequential.</a:t>
            </a:r>
            <a:br>
              <a:rPr lang="en-GB" sz="2000" dirty="0"/>
            </a:br>
            <a:r>
              <a:rPr lang="en-GB" sz="2000" dirty="0"/>
              <a:t> </a:t>
            </a:r>
            <a:r>
              <a:rPr lang="en-GB" sz="2000" u="sng" dirty="0"/>
              <a:t>The big strategic decision</a:t>
            </a:r>
            <a:r>
              <a:rPr lang="en-GB" sz="2000" dirty="0"/>
              <a:t>; Only made once, irreversible, long term and far reaching consequences. Political, lack of information - ambiguities and complexities</a:t>
            </a:r>
          </a:p>
          <a:p>
            <a:r>
              <a:rPr lang="en-GB" sz="2000" dirty="0"/>
              <a:t>Decisions can have features of both</a:t>
            </a:r>
          </a:p>
          <a:p>
            <a:r>
              <a:rPr lang="en-GB" sz="2000" dirty="0"/>
              <a:t>Frequent unstructured can become structured</a:t>
            </a:r>
          </a:p>
          <a:p>
            <a:r>
              <a:rPr lang="en-GB" sz="2000" dirty="0"/>
              <a:t>Decisions can be in a hierarchy, conflict possible and frequent</a:t>
            </a:r>
          </a:p>
        </p:txBody>
      </p:sp>
    </p:spTree>
    <p:extLst>
      <p:ext uri="{BB962C8B-B14F-4D97-AF65-F5344CB8AC3E}">
        <p14:creationId xmlns:p14="http://schemas.microsoft.com/office/powerpoint/2010/main" val="3499150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25152-0DCC-4C11-A8B1-3AA75590ED62}" type="slidenum">
              <a:rPr lang="en-GB"/>
              <a:pPr/>
              <a:t>10</a:t>
            </a:fld>
            <a:endParaRPr lang="en-GB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657350" y="260648"/>
            <a:ext cx="5829300" cy="864096"/>
          </a:xfrm>
          <a:noFill/>
          <a:ln/>
        </p:spPr>
        <p:txBody>
          <a:bodyPr/>
          <a:lstStyle/>
          <a:p>
            <a:r>
              <a:rPr lang="en-GB" sz="2700" dirty="0"/>
              <a:t>Decision Makers - Myths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980728"/>
            <a:ext cx="7859216" cy="4376514"/>
          </a:xfrm>
          <a:noFill/>
          <a:ln/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GB" sz="2000" i="1" dirty="0"/>
              <a:t>Decisions are not always good</a:t>
            </a:r>
            <a:br>
              <a:rPr lang="en-GB" sz="2000" i="1" dirty="0"/>
            </a:br>
            <a:r>
              <a:rPr lang="en-GB" sz="2000" dirty="0"/>
              <a:t>time and knowledge limited, objective reasoning or value judgment?</a:t>
            </a:r>
            <a:br>
              <a:rPr lang="en-GB" sz="2000" dirty="0"/>
            </a:br>
            <a:r>
              <a:rPr lang="en-GB" sz="2000" dirty="0"/>
              <a:t>many may have a stake, consistent? equitable? rational?</a:t>
            </a:r>
          </a:p>
          <a:p>
            <a:pPr>
              <a:lnSpc>
                <a:spcPct val="90000"/>
              </a:lnSpc>
            </a:pPr>
            <a:r>
              <a:rPr lang="en-GB" sz="2000" i="1" dirty="0"/>
              <a:t>Manager as reflective systematic planner</a:t>
            </a:r>
            <a:br>
              <a:rPr lang="en-GB" sz="2000" dirty="0"/>
            </a:br>
            <a:r>
              <a:rPr lang="en-GB" sz="2000" dirty="0"/>
              <a:t>50% of CEO’s activities last less than 9 minutes (Mintzberg 1973), Foreman - 1 decision every 48 seconds (Guest 1956)</a:t>
            </a:r>
            <a:br>
              <a:rPr lang="en-GB" sz="2000" dirty="0"/>
            </a:br>
            <a:r>
              <a:rPr lang="en-GB" sz="2000" dirty="0"/>
              <a:t>160 middle managers work for 30 minutes uninterrupted once every 2 days (Stewart 1967). Average attention span of a CE is 1 minute</a:t>
            </a:r>
          </a:p>
          <a:p>
            <a:pPr>
              <a:lnSpc>
                <a:spcPct val="90000"/>
              </a:lnSpc>
            </a:pPr>
            <a:r>
              <a:rPr lang="en-GB" sz="2000" i="1" dirty="0"/>
              <a:t>Managers Delegate</a:t>
            </a:r>
            <a:br>
              <a:rPr lang="en-GB" sz="2000" dirty="0"/>
            </a:br>
            <a:r>
              <a:rPr lang="en-GB" sz="2000" dirty="0"/>
              <a:t>reality - ritual, ceremony, negotiation, and operations</a:t>
            </a:r>
          </a:p>
          <a:p>
            <a:pPr>
              <a:lnSpc>
                <a:spcPct val="90000"/>
              </a:lnSpc>
            </a:pPr>
            <a:r>
              <a:rPr lang="en-GB" sz="2000" i="1" dirty="0"/>
              <a:t>Managers must have masses of information</a:t>
            </a:r>
            <a:br>
              <a:rPr lang="en-GB" sz="2000" dirty="0"/>
            </a:br>
            <a:r>
              <a:rPr lang="en-GB" sz="2000" dirty="0"/>
              <a:t>80% of the time verbal communication is preferred, written material is a burden.</a:t>
            </a:r>
          </a:p>
          <a:p>
            <a:pPr>
              <a:lnSpc>
                <a:spcPct val="90000"/>
              </a:lnSpc>
            </a:pPr>
            <a:r>
              <a:rPr lang="en-GB" sz="2000" i="1" dirty="0"/>
              <a:t>Management is a science</a:t>
            </a:r>
            <a:br>
              <a:rPr lang="en-GB" sz="2000" dirty="0"/>
            </a:br>
            <a:r>
              <a:rPr lang="en-GB" sz="2000" dirty="0"/>
              <a:t>Judgment and Intuition still highly valued</a:t>
            </a:r>
          </a:p>
        </p:txBody>
      </p:sp>
    </p:spTree>
    <p:extLst>
      <p:ext uri="{BB962C8B-B14F-4D97-AF65-F5344CB8AC3E}">
        <p14:creationId xmlns:p14="http://schemas.microsoft.com/office/powerpoint/2010/main" val="3209332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7B3A5-0716-4898-841C-D5313F3EA2FC}" type="slidenum">
              <a:rPr lang="en-GB"/>
              <a:pPr/>
              <a:t>11</a:t>
            </a:fld>
            <a:endParaRPr lang="en-GB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/>
              <a:t>Models of Decision Making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1" y="1556792"/>
            <a:ext cx="8229600" cy="4011612"/>
          </a:xfrm>
          <a:noFill/>
          <a:ln/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/>
              <a:t>The generic </a:t>
            </a:r>
            <a:r>
              <a:rPr lang="en-GB" sz="2000" b="1" i="1" dirty="0"/>
              <a:t>normative model of decision making</a:t>
            </a:r>
            <a:br>
              <a:rPr lang="en-GB" sz="2000" b="1" i="1" dirty="0"/>
            </a:br>
            <a:br>
              <a:rPr lang="en-GB" sz="2000" dirty="0"/>
            </a:br>
            <a:r>
              <a:rPr lang="en-GB" sz="2000" dirty="0"/>
              <a:t>goal &gt; criteria &gt; problem definition &gt; alternative solution-generation &gt; choice &gt; test &gt; implement &gt; feedback</a:t>
            </a:r>
            <a:br>
              <a:rPr lang="en-GB" sz="2000" dirty="0"/>
            </a:b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For strategic decisions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recognition, awareness, incubation &gt; trigger event &gt; diagnosis &gt; design [search and screen] &gt; choice &gt; implementation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Strategic Decisions “crafted”, long time building consensus, alternatives, implications, lack of information, disruption </a:t>
            </a:r>
            <a:br>
              <a:rPr lang="en-GB" sz="2000" dirty="0"/>
            </a:br>
            <a:r>
              <a:rPr lang="en-GB" sz="2000" dirty="0"/>
              <a:t>(Mintzberg)</a:t>
            </a:r>
            <a:br>
              <a:rPr lang="en-GB" sz="2000" dirty="0"/>
            </a:b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64518888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845</TotalTime>
  <Words>258</Words>
  <Application>Microsoft Office PowerPoint</Application>
  <PresentationFormat>On-screen Show (4:3)</PresentationFormat>
  <Paragraphs>74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Myriad Pro</vt:lpstr>
      <vt:lpstr>Verdana</vt:lpstr>
      <vt:lpstr>20140311PresentationUWTSDTemplate</vt:lpstr>
      <vt:lpstr>BMSK 4004 Problem Solving and Decision Making</vt:lpstr>
      <vt:lpstr>Issues Tackled by Decision Theory</vt:lpstr>
      <vt:lpstr>Uncertainty and Risk</vt:lpstr>
      <vt:lpstr>Objectives of Decision Theory</vt:lpstr>
      <vt:lpstr>Philosophy of Knowledge</vt:lpstr>
      <vt:lpstr>The business context</vt:lpstr>
      <vt:lpstr>Organizational Features</vt:lpstr>
      <vt:lpstr>Implications for Decision Making</vt:lpstr>
      <vt:lpstr>Types of decisions</vt:lpstr>
      <vt:lpstr>Decision Makers - Myths</vt:lpstr>
      <vt:lpstr>Models of Decision Making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Richard</cp:lastModifiedBy>
  <cp:revision>46</cp:revision>
  <cp:lastPrinted>2018-07-09T15:27:01Z</cp:lastPrinted>
  <dcterms:created xsi:type="dcterms:W3CDTF">2002-10-07T19:43:58Z</dcterms:created>
  <dcterms:modified xsi:type="dcterms:W3CDTF">2018-11-05T22:39:23Z</dcterms:modified>
</cp:coreProperties>
</file>