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69" r:id="rId17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83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oundRect">
            <a:avLst>
              <a:gd name="adj" fmla="val 2638"/>
            </a:avLst>
          </a:prstGeom>
        </p:spPr>
      </p:pic>
      <p:sp>
        <p:nvSpPr>
          <p:cNvPr id="5" name="AutoShape 5"/>
          <p:cNvSpPr/>
          <p:nvPr/>
        </p:nvSpPr>
        <p:spPr>
          <a:xfrm>
            <a:off x="0" y="0"/>
            <a:ext cx="16256000" cy="9144000"/>
          </a:xfrm>
          <a:prstGeom prst="roundRect">
            <a:avLst>
              <a:gd name="adj" fmla="val 2638"/>
            </a:avLst>
          </a:prstGeom>
          <a:solidFill>
            <a:srgbClr val="000000">
              <a:alpha val="0"/>
            </a:srgb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6" name="TextBox 6"/>
          <p:cNvSpPr txBox="1"/>
          <p:nvPr/>
        </p:nvSpPr>
        <p:spPr>
          <a:xfrm>
            <a:off x="203200" y="685800"/>
            <a:ext cx="10439400" cy="2438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60000"/>
              </a:lnSpc>
              <a:defRPr/>
            </a:pPr>
            <a:r>
              <a:rPr lang="en-US" sz="54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 Management Strategy </a:t>
            </a:r>
          </a:p>
          <a:p>
            <a:pPr indent="0" algn="l">
              <a:lnSpc>
                <a:spcPct val="160000"/>
              </a:lnSpc>
              <a:defRPr/>
            </a:pPr>
            <a:r>
              <a:rPr lang="en-US" sz="54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SQDN Engineering.</a:t>
            </a:r>
          </a:p>
          <a:p>
            <a:pPr indent="0" algn="l">
              <a:lnSpc>
                <a:spcPct val="160000"/>
              </a:lnSpc>
              <a:defRPr/>
            </a:pPr>
            <a:r>
              <a:rPr lang="en-US" sz="54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ID:2512612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2197100"/>
            <a:ext cx="14490700" cy="56134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2197100"/>
            <a:ext cx="3429000" cy="56134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1130300" y="2451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7" name="AutoShape 7"/>
          <p:cNvSpPr/>
          <p:nvPr/>
        </p:nvSpPr>
        <p:spPr>
          <a:xfrm>
            <a:off x="4559300" y="2197100"/>
            <a:ext cx="3429000" cy="56134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4813300" y="2451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9" name="AutoShape 9"/>
          <p:cNvSpPr/>
          <p:nvPr/>
        </p:nvSpPr>
        <p:spPr>
          <a:xfrm>
            <a:off x="8242300" y="2197100"/>
            <a:ext cx="3429000" cy="56134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496300" y="2451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11" name="AutoShape 11"/>
          <p:cNvSpPr/>
          <p:nvPr/>
        </p:nvSpPr>
        <p:spPr>
          <a:xfrm>
            <a:off x="11938000" y="2197100"/>
            <a:ext cx="3429000" cy="56134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2" name="AutoShape 12"/>
          <p:cNvSpPr/>
          <p:nvPr/>
        </p:nvSpPr>
        <p:spPr>
          <a:xfrm>
            <a:off x="12179300" y="2451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13" name="TextBox 13"/>
          <p:cNvSpPr txBox="1"/>
          <p:nvPr/>
        </p:nvSpPr>
        <p:spPr>
          <a:xfrm>
            <a:off x="876300" y="13081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9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30300" y="34544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State Overview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13300" y="34544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 dirty="0">
                <a:solidFill>
                  <a:srgbClr val="6B55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Critical Issues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496300" y="34544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Strategic Approach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2179300" y="34544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Expected Outcomes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016000" y="4718050"/>
            <a:ext cx="3302000" cy="3022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 dirty="0">
                <a:solidFill>
                  <a:srgbClr val="38383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Timber supplier challenges including supply chain disruptions, rising costs, and market volatility affecting operations and profitability.</a:t>
            </a:r>
            <a:endParaRPr lang="en-US" sz="11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4838701" y="4762500"/>
            <a:ext cx="3175000" cy="2641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 dirty="0">
                <a:solidFill>
                  <a:srgbClr val="38383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Key pain points: customer </a:t>
            </a:r>
            <a:r>
              <a:rPr lang="en-US" sz="1900" b="1" dirty="0">
                <a:latin typeface="Poppins" panose="00000500000000000000" pitchFamily="2" charset="0"/>
                <a:cs typeface="Poppins" panose="00000500000000000000" pitchFamily="2" charset="0"/>
              </a:rPr>
              <a:t>complaints, supplier relationships, product quality, and environmental </a:t>
            </a:r>
            <a:r>
              <a:rPr lang="en-US" sz="1900" b="1" dirty="0">
                <a:solidFill>
                  <a:srgbClr val="38383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compliance concerns</a:t>
            </a:r>
            <a:r>
              <a:rPr lang="en-US" b="1" dirty="0">
                <a:solidFill>
                  <a:srgbClr val="38383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  <a:endParaRPr lang="en-US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496300" y="4908550"/>
            <a:ext cx="2921000" cy="2641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 dirty="0">
                <a:solidFill>
                  <a:srgbClr val="38383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Systematic resolution framework implementing process improvements, supplier scorecards, and sustainability initiatives</a:t>
            </a:r>
            <a:r>
              <a:rPr lang="en-US" sz="1900" b="1" dirty="0">
                <a:solidFill>
                  <a:srgbClr val="3838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2179300" y="4546600"/>
            <a:ext cx="2921000" cy="3022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 dirty="0">
                <a:solidFill>
                  <a:srgbClr val="383838"/>
                </a:solidFill>
                <a:latin typeface="Poppins"/>
              </a:rPr>
              <a:t>Projected </a:t>
            </a:r>
            <a:r>
              <a:rPr lang="en-US" sz="1600" b="1" dirty="0">
                <a:latin typeface="Poppins"/>
              </a:rPr>
              <a:t>25% reduction</a:t>
            </a:r>
            <a:r>
              <a:rPr lang="en-US" sz="1900" b="1" dirty="0">
                <a:latin typeface="Poppins"/>
              </a:rPr>
              <a:t> in complaints, </a:t>
            </a:r>
            <a:r>
              <a:rPr lang="en-US" sz="1600" b="1" dirty="0">
                <a:latin typeface="Poppins"/>
              </a:rPr>
              <a:t>15% improvement</a:t>
            </a:r>
            <a:r>
              <a:rPr lang="en-US" sz="1900" b="1" dirty="0">
                <a:latin typeface="Poppins"/>
              </a:rPr>
              <a:t> in quality scores, and </a:t>
            </a:r>
            <a:r>
              <a:rPr lang="en-US" sz="1600" b="1" dirty="0">
                <a:latin typeface="Poppins"/>
              </a:rPr>
              <a:t>20% increase</a:t>
            </a:r>
            <a:r>
              <a:rPr lang="en-US" sz="1900" b="1" dirty="0">
                <a:latin typeface="Poppins"/>
              </a:rPr>
              <a:t> </a:t>
            </a:r>
            <a:r>
              <a:rPr lang="en-US" sz="1900" b="1" dirty="0">
                <a:solidFill>
                  <a:srgbClr val="383838"/>
                </a:solidFill>
                <a:latin typeface="Poppins"/>
              </a:rPr>
              <a:t>in supplier satisfaction metrics.</a:t>
            </a:r>
            <a:endParaRPr lang="en-US" sz="1100" dirty="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384300" y="2705100"/>
            <a:ext cx="241300" cy="241300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067300" y="2705100"/>
            <a:ext cx="241300" cy="24130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750300" y="2705100"/>
            <a:ext cx="241300" cy="24130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2433300" y="2705100"/>
            <a:ext cx="241300" cy="2413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143000"/>
            <a:ext cx="14490700" cy="7493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143000"/>
            <a:ext cx="14490700" cy="2463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5753100" y="3632200"/>
            <a:ext cx="95377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7" name="AutoShape 7"/>
          <p:cNvSpPr/>
          <p:nvPr/>
        </p:nvSpPr>
        <p:spPr>
          <a:xfrm>
            <a:off x="876300" y="3657600"/>
            <a:ext cx="14490700" cy="2463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6946900" y="6146800"/>
            <a:ext cx="83439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9" name="AutoShape 9"/>
          <p:cNvSpPr/>
          <p:nvPr/>
        </p:nvSpPr>
        <p:spPr>
          <a:xfrm>
            <a:off x="876300" y="6172200"/>
            <a:ext cx="14490700" cy="2463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153400" y="8661400"/>
            <a:ext cx="71501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9500" y="1143000"/>
            <a:ext cx="1727200" cy="24638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5900" y="3657600"/>
            <a:ext cx="3454400" cy="24638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2300" y="6172200"/>
            <a:ext cx="5194300" cy="246380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76300" y="495300"/>
            <a:ext cx="14490700" cy="431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4000" b="1" dirty="0">
                <a:solidFill>
                  <a:srgbClr val="6B551D"/>
                </a:solidFill>
                <a:latin typeface="&quot;Poltawski Nowy&quot;"/>
              </a:rPr>
              <a:t>Company Background &amp; Current Challenges</a:t>
            </a:r>
            <a:endParaRPr lang="en-US" sz="4000" dirty="0"/>
          </a:p>
        </p:txBody>
      </p:sp>
      <p:sp>
        <p:nvSpPr>
          <p:cNvPr id="15" name="TextBox 15"/>
          <p:cNvSpPr txBox="1"/>
          <p:nvPr/>
        </p:nvSpPr>
        <p:spPr>
          <a:xfrm>
            <a:off x="4432300" y="2247900"/>
            <a:ext cx="2794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5956300" y="1511300"/>
            <a:ext cx="9169400" cy="317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600" b="1" dirty="0">
                <a:solidFill>
                  <a:srgbClr val="6B551D"/>
                </a:solidFill>
                <a:latin typeface="&quot;Poltawski Nowy&quot;"/>
              </a:rPr>
              <a:t>SQDN Engineering</a:t>
            </a:r>
            <a:endParaRPr lang="en-US" sz="3600" dirty="0"/>
          </a:p>
        </p:txBody>
      </p:sp>
      <p:sp>
        <p:nvSpPr>
          <p:cNvPr id="17" name="TextBox 17"/>
          <p:cNvSpPr txBox="1"/>
          <p:nvPr/>
        </p:nvSpPr>
        <p:spPr>
          <a:xfrm>
            <a:off x="4406900" y="4762500"/>
            <a:ext cx="2794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7137400" y="3917950"/>
            <a:ext cx="7962900" cy="317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600" b="1" dirty="0">
                <a:solidFill>
                  <a:srgbClr val="6B551D"/>
                </a:solidFill>
                <a:latin typeface="&quot;Poltawski Nowy&quot;"/>
              </a:rPr>
              <a:t>Core Business</a:t>
            </a:r>
            <a:endParaRPr lang="en-US" sz="3600" dirty="0"/>
          </a:p>
        </p:txBody>
      </p:sp>
      <p:sp>
        <p:nvSpPr>
          <p:cNvPr id="19" name="TextBox 19"/>
          <p:cNvSpPr txBox="1"/>
          <p:nvPr/>
        </p:nvSpPr>
        <p:spPr>
          <a:xfrm>
            <a:off x="4406900" y="7277100"/>
            <a:ext cx="2794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8331200" y="6350000"/>
            <a:ext cx="6769100" cy="317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600" b="1" dirty="0">
                <a:solidFill>
                  <a:srgbClr val="6B551D"/>
                </a:solidFill>
                <a:latin typeface="&quot;Poltawski Nowy&quot;"/>
              </a:rPr>
              <a:t>Current Crisis</a:t>
            </a:r>
            <a:endParaRPr lang="en-US" sz="3600" dirty="0"/>
          </a:p>
        </p:txBody>
      </p:sp>
      <p:sp>
        <p:nvSpPr>
          <p:cNvPr id="21" name="TextBox 21"/>
          <p:cNvSpPr txBox="1"/>
          <p:nvPr/>
        </p:nvSpPr>
        <p:spPr>
          <a:xfrm>
            <a:off x="5943600" y="2197100"/>
            <a:ext cx="9169400" cy="812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solidFill>
                  <a:srgbClr val="383838"/>
                </a:solidFill>
                <a:latin typeface="Poppins"/>
              </a:rPr>
              <a:t>Medium-sized fencing company with 15 years of operation in the industry. Employs 120 staff across 3 regional branches, specializing in commercial and residential fencing solutions.</a:t>
            </a:r>
            <a:endParaRPr lang="en-US" sz="1600" dirty="0"/>
          </a:p>
        </p:txBody>
      </p:sp>
      <p:sp>
        <p:nvSpPr>
          <p:cNvPr id="22" name="TextBox 22"/>
          <p:cNvSpPr txBox="1"/>
          <p:nvPr/>
        </p:nvSpPr>
        <p:spPr>
          <a:xfrm>
            <a:off x="7137400" y="4572000"/>
            <a:ext cx="7962900" cy="1092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solidFill>
                  <a:srgbClr val="383838"/>
                </a:solidFill>
                <a:latin typeface="Poppins"/>
              </a:rPr>
              <a:t>Fencing and fencing supplies production accounts for 85% of revenue. Operates 2 manufacturing plants producing 12,000 linear meters of fencing materials monthly. Key products include timber, steel and composite fencing systems.</a:t>
            </a:r>
            <a:endParaRPr lang="en-US" sz="1600" dirty="0"/>
          </a:p>
        </p:txBody>
      </p:sp>
      <p:sp>
        <p:nvSpPr>
          <p:cNvPr id="23" name="TextBox 23"/>
          <p:cNvSpPr txBox="1"/>
          <p:nvPr/>
        </p:nvSpPr>
        <p:spPr>
          <a:xfrm>
            <a:off x="8369300" y="6864350"/>
            <a:ext cx="6769100" cy="163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solidFill>
                  <a:srgbClr val="383838"/>
                </a:solidFill>
                <a:latin typeface="Poppins"/>
              </a:rPr>
              <a:t>Supplier relationship breakdown with primary timber provider (40% of raw materials). Contract termination risks include: 35% cost increase for alternative suppliers, 6-8 week lead time delays, and potential breach of existing customer contracts worth $2.4M.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435100"/>
            <a:ext cx="14490700" cy="70612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435100"/>
            <a:ext cx="14490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8153400" y="1397000"/>
            <a:ext cx="71501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7" name="AutoShape 7"/>
          <p:cNvSpPr/>
          <p:nvPr/>
        </p:nvSpPr>
        <p:spPr>
          <a:xfrm>
            <a:off x="876300" y="3213100"/>
            <a:ext cx="14490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7251700" y="3175000"/>
            <a:ext cx="80518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9" name="AutoShape 9"/>
          <p:cNvSpPr/>
          <p:nvPr/>
        </p:nvSpPr>
        <p:spPr>
          <a:xfrm>
            <a:off x="876300" y="5003800"/>
            <a:ext cx="14490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6350000" y="4965700"/>
            <a:ext cx="89408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11" name="AutoShape 11"/>
          <p:cNvSpPr/>
          <p:nvPr/>
        </p:nvSpPr>
        <p:spPr>
          <a:xfrm>
            <a:off x="876300" y="6781800"/>
            <a:ext cx="14490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2" name="AutoShape 12"/>
          <p:cNvSpPr/>
          <p:nvPr/>
        </p:nvSpPr>
        <p:spPr>
          <a:xfrm>
            <a:off x="5461000" y="6743700"/>
            <a:ext cx="9842500" cy="127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500" y="1435100"/>
            <a:ext cx="6565900" cy="17145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9300" y="3213100"/>
            <a:ext cx="4927600" cy="171450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4800" y="5003800"/>
            <a:ext cx="3289300" cy="17145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000" y="6781800"/>
            <a:ext cx="1638300" cy="1714500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876300" y="622300"/>
            <a:ext cx="14490700" cy="546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6B551D"/>
                </a:solidFill>
                <a:latin typeface="&quot;Poltawski Nowy&quot;"/>
              </a:rPr>
              <a:t>Four Critical Issues Analysis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4432300" y="2146300"/>
            <a:ext cx="2794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8331200" y="1663700"/>
            <a:ext cx="4673600" cy="40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700" b="1">
                <a:solidFill>
                  <a:srgbClr val="6B551D"/>
                </a:solidFill>
                <a:latin typeface="&quot;Poltawski Nowy&quot;"/>
              </a:rPr>
              <a:t>Stage 1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4406900" y="3924300"/>
            <a:ext cx="2794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442200" y="3441700"/>
            <a:ext cx="5207000" cy="40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700" b="1">
                <a:solidFill>
                  <a:srgbClr val="6B551D"/>
                </a:solidFill>
                <a:latin typeface="&quot;Poltawski Nowy&quot;"/>
              </a:rPr>
              <a:t>Stage 2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4406900" y="5702300"/>
            <a:ext cx="2794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6540500" y="5232400"/>
            <a:ext cx="6718300" cy="40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700" b="1">
                <a:solidFill>
                  <a:srgbClr val="6B551D"/>
                </a:solidFill>
                <a:latin typeface="&quot;Poltawski Nowy&quot;"/>
              </a:rPr>
              <a:t>Stage 3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4406900" y="7493000"/>
            <a:ext cx="2794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4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5651500" y="7010400"/>
            <a:ext cx="4584700" cy="40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700" b="1">
                <a:solidFill>
                  <a:srgbClr val="6B551D"/>
                </a:solidFill>
                <a:latin typeface="&quot;Poltawski Nowy&quot;"/>
              </a:rPr>
              <a:t>Stage 4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8331200" y="2254250"/>
            <a:ext cx="4673600" cy="685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latin typeface="Poppins"/>
              </a:rPr>
              <a:t>Poor Customer Complaint Response </a:t>
            </a:r>
            <a:r>
              <a:rPr lang="en-US" sz="1800" b="1" dirty="0">
                <a:solidFill>
                  <a:srgbClr val="383838"/>
                </a:solidFill>
                <a:latin typeface="Poppins"/>
              </a:rPr>
              <a:t>Lack of interest in problem resolution</a:t>
            </a:r>
            <a:endParaRPr lang="en-US" sz="1100" dirty="0"/>
          </a:p>
        </p:txBody>
      </p:sp>
      <p:sp>
        <p:nvSpPr>
          <p:cNvPr id="27" name="TextBox 27"/>
          <p:cNvSpPr txBox="1"/>
          <p:nvPr/>
        </p:nvSpPr>
        <p:spPr>
          <a:xfrm>
            <a:off x="7442200" y="4025900"/>
            <a:ext cx="5207000" cy="685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latin typeface="Poppins"/>
              </a:rPr>
              <a:t>Deteriorated Buyer-Supplier Relationship </a:t>
            </a:r>
            <a:r>
              <a:rPr lang="en-US" sz="1800" b="1" dirty="0">
                <a:solidFill>
                  <a:srgbClr val="383838"/>
                </a:solidFill>
                <a:latin typeface="Poppins"/>
              </a:rPr>
              <a:t>Communication breakdown</a:t>
            </a:r>
            <a:endParaRPr lang="en-US" sz="1100" dirty="0"/>
          </a:p>
        </p:txBody>
      </p:sp>
      <p:sp>
        <p:nvSpPr>
          <p:cNvPr id="28" name="TextBox 28"/>
          <p:cNvSpPr txBox="1"/>
          <p:nvPr/>
        </p:nvSpPr>
        <p:spPr>
          <a:xfrm>
            <a:off x="6540500" y="5803900"/>
            <a:ext cx="6718300" cy="685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latin typeface="Poppins"/>
              </a:rPr>
              <a:t>Quality Control Failures </a:t>
            </a:r>
            <a:r>
              <a:rPr lang="en-US" sz="1800" b="1" dirty="0">
                <a:solidFill>
                  <a:srgbClr val="383838"/>
                </a:solidFill>
                <a:latin typeface="Poppins"/>
              </a:rPr>
              <a:t>Incomplete deliveries, incorrect sizes, poor treatment</a:t>
            </a:r>
            <a:endParaRPr lang="en-US" sz="1100" dirty="0"/>
          </a:p>
        </p:txBody>
      </p:sp>
      <p:sp>
        <p:nvSpPr>
          <p:cNvPr id="29" name="TextBox 29"/>
          <p:cNvSpPr txBox="1"/>
          <p:nvPr/>
        </p:nvSpPr>
        <p:spPr>
          <a:xfrm>
            <a:off x="5651500" y="7581900"/>
            <a:ext cx="4584700" cy="685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600" b="1" dirty="0">
                <a:latin typeface="Poppins"/>
              </a:rPr>
              <a:t>Environmental Non-Compliance </a:t>
            </a:r>
            <a:r>
              <a:rPr lang="en-US" sz="1800" b="1" dirty="0">
                <a:solidFill>
                  <a:srgbClr val="383838"/>
                </a:solidFill>
                <a:latin typeface="Poppins"/>
              </a:rPr>
              <a:t>Sustainability and packaging issues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409700"/>
            <a:ext cx="14490700" cy="952500"/>
          </a:xfrm>
          <a:prstGeom prst="roundRect">
            <a:avLst>
              <a:gd name="adj" fmla="val 8000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409700"/>
            <a:ext cx="3378200" cy="952500"/>
          </a:xfrm>
          <a:prstGeom prst="roundRect">
            <a:avLst>
              <a:gd name="adj" fmla="val 8000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4572000" y="1409700"/>
            <a:ext cx="3378200" cy="952500"/>
          </a:xfrm>
          <a:prstGeom prst="roundRect">
            <a:avLst>
              <a:gd name="adj" fmla="val 8000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7" name="AutoShape 7"/>
          <p:cNvSpPr/>
          <p:nvPr/>
        </p:nvSpPr>
        <p:spPr>
          <a:xfrm>
            <a:off x="8280400" y="1409700"/>
            <a:ext cx="3378200" cy="952500"/>
          </a:xfrm>
          <a:prstGeom prst="roundRect">
            <a:avLst>
              <a:gd name="adj" fmla="val 8000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11976100" y="1409700"/>
            <a:ext cx="3378200" cy="952500"/>
          </a:xfrm>
          <a:prstGeom prst="roundRect">
            <a:avLst>
              <a:gd name="adj" fmla="val 8000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9" name="AutoShape 9"/>
          <p:cNvSpPr/>
          <p:nvPr/>
        </p:nvSpPr>
        <p:spPr>
          <a:xfrm>
            <a:off x="876300" y="2527300"/>
            <a:ext cx="14490700" cy="59817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76300" y="2527300"/>
            <a:ext cx="4660900" cy="5981700"/>
          </a:xfrm>
          <a:prstGeom prst="roundRect">
            <a:avLst>
              <a:gd name="adj" fmla="val 2997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1" name="AutoShape 11"/>
          <p:cNvSpPr/>
          <p:nvPr/>
        </p:nvSpPr>
        <p:spPr>
          <a:xfrm>
            <a:off x="1130300" y="3721100"/>
            <a:ext cx="12700" cy="1346200"/>
          </a:xfrm>
          <a:prstGeom prst="rect">
            <a:avLst/>
          </a:prstGeom>
          <a:solidFill>
            <a:srgbClr val="B9873C"/>
          </a:solidFill>
        </p:spPr>
      </p:sp>
      <p:sp>
        <p:nvSpPr>
          <p:cNvPr id="12" name="AutoShape 12"/>
          <p:cNvSpPr/>
          <p:nvPr/>
        </p:nvSpPr>
        <p:spPr>
          <a:xfrm>
            <a:off x="5791200" y="2527300"/>
            <a:ext cx="4660900" cy="5981700"/>
          </a:xfrm>
          <a:prstGeom prst="roundRect">
            <a:avLst>
              <a:gd name="adj" fmla="val 2997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3" name="AutoShape 13"/>
          <p:cNvSpPr/>
          <p:nvPr/>
        </p:nvSpPr>
        <p:spPr>
          <a:xfrm>
            <a:off x="6045200" y="3314700"/>
            <a:ext cx="12700" cy="1676400"/>
          </a:xfrm>
          <a:prstGeom prst="rect">
            <a:avLst/>
          </a:prstGeom>
          <a:solidFill>
            <a:srgbClr val="B9873C"/>
          </a:solidFill>
        </p:spPr>
      </p:sp>
      <p:sp>
        <p:nvSpPr>
          <p:cNvPr id="14" name="AutoShape 14"/>
          <p:cNvSpPr/>
          <p:nvPr/>
        </p:nvSpPr>
        <p:spPr>
          <a:xfrm>
            <a:off x="10706100" y="2527300"/>
            <a:ext cx="4660900" cy="5981700"/>
          </a:xfrm>
          <a:prstGeom prst="roundRect">
            <a:avLst>
              <a:gd name="adj" fmla="val 2997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5" name="AutoShape 15"/>
          <p:cNvSpPr/>
          <p:nvPr/>
        </p:nvSpPr>
        <p:spPr>
          <a:xfrm>
            <a:off x="10960100" y="3721100"/>
            <a:ext cx="12700" cy="1676400"/>
          </a:xfrm>
          <a:prstGeom prst="rect">
            <a:avLst/>
          </a:prstGeom>
          <a:solidFill>
            <a:srgbClr val="B9873C"/>
          </a:solidFill>
        </p:spPr>
      </p:sp>
      <p:sp>
        <p:nvSpPr>
          <p:cNvPr id="16" name="TextBox 16"/>
          <p:cNvSpPr txBox="1"/>
          <p:nvPr/>
        </p:nvSpPr>
        <p:spPr>
          <a:xfrm>
            <a:off x="876300" y="609600"/>
            <a:ext cx="14490700" cy="533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500" b="1">
                <a:solidFill>
                  <a:srgbClr val="6B551D"/>
                </a:solidFill>
                <a:latin typeface="&quot;Poltawski Nowy&quot;"/>
              </a:rPr>
              <a:t>Issue 1: Customer Complaint Response Strategy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876300" y="2032000"/>
            <a:ext cx="3378200" cy="330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Response Time Target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4572000" y="2032000"/>
            <a:ext cx="3378200" cy="330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Resolution Rate Goal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8280400" y="2032000"/>
            <a:ext cx="3378200" cy="330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Escalation Levels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11976100" y="2032000"/>
            <a:ext cx="3378200" cy="330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Satisfaction Target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130300" y="2755900"/>
            <a:ext cx="4152900" cy="800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600" b="1">
                <a:solidFill>
                  <a:srgbClr val="6B551D"/>
                </a:solidFill>
                <a:latin typeface="&quot;Poltawski Nowy&quot;"/>
              </a:rPr>
              <a:t>Implement CRM System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6045200" y="2755900"/>
            <a:ext cx="4152900" cy="393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600" b="1">
                <a:solidFill>
                  <a:srgbClr val="6B551D"/>
                </a:solidFill>
                <a:latin typeface="&quot;Poltawski Nowy&quot;"/>
              </a:rPr>
              <a:t>Staff Training Program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0960100" y="2755900"/>
            <a:ext cx="4152900" cy="800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600" b="1">
                <a:solidFill>
                  <a:srgbClr val="6B551D"/>
                </a:solidFill>
                <a:latin typeface="&quot;Poltawski Nowy&quot;"/>
              </a:rPr>
              <a:t>Performance Monitoring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876300" y="1422400"/>
            <a:ext cx="3556000" cy="571500"/>
          </a:xfrm>
          <a:prstGeom prst="roundRect">
            <a:avLst>
              <a:gd name="adj" fmla="val 13333"/>
            </a:avLst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00000"/>
              </a:lnSpc>
              <a:defRPr/>
            </a:pPr>
            <a:r>
              <a:rPr lang="en-US" sz="3500" b="1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24h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4572000" y="1422400"/>
            <a:ext cx="3556000" cy="571500"/>
          </a:xfrm>
          <a:prstGeom prst="roundRect">
            <a:avLst>
              <a:gd name="adj" fmla="val 13333"/>
            </a:avLst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00000"/>
              </a:lnSpc>
              <a:defRPr/>
            </a:pPr>
            <a:r>
              <a:rPr lang="en-US" sz="3500" b="1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95%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8280400" y="1422400"/>
            <a:ext cx="3556000" cy="571500"/>
          </a:xfrm>
          <a:prstGeom prst="roundRect">
            <a:avLst>
              <a:gd name="adj" fmla="val 13333"/>
            </a:avLst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00000"/>
              </a:lnSpc>
              <a:defRPr/>
            </a:pPr>
            <a:r>
              <a:rPr lang="en-US" sz="3500" b="1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27" name="TextBox 27"/>
          <p:cNvSpPr txBox="1"/>
          <p:nvPr/>
        </p:nvSpPr>
        <p:spPr>
          <a:xfrm>
            <a:off x="11976100" y="1422400"/>
            <a:ext cx="3556000" cy="571500"/>
          </a:xfrm>
          <a:prstGeom prst="roundRect">
            <a:avLst>
              <a:gd name="adj" fmla="val 13333"/>
            </a:avLst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00000"/>
              </a:lnSpc>
              <a:defRPr/>
            </a:pPr>
            <a:r>
              <a:rPr lang="en-US" sz="3500" b="1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90%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84300" y="3721100"/>
            <a:ext cx="3898900" cy="1346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Establish structured complaint tracking and response system with automated escalation protocols for timely resolution.</a:t>
            </a:r>
            <a:endParaRPr lang="en-US" sz="1100"/>
          </a:p>
        </p:txBody>
      </p:sp>
      <p:sp>
        <p:nvSpPr>
          <p:cNvPr id="29" name="TextBox 29"/>
          <p:cNvSpPr txBox="1"/>
          <p:nvPr/>
        </p:nvSpPr>
        <p:spPr>
          <a:xfrm>
            <a:off x="1384300" y="5232400"/>
            <a:ext cx="3898900" cy="1003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Deploy customer relationship management software for tracking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1384300" y="64262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Create standardized response templates and procedures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84300" y="7277100"/>
            <a:ext cx="3898900" cy="1003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Implement automatic acknowledgment within 2 hours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6299200" y="3314700"/>
            <a:ext cx="3898900" cy="167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Comprehensive training on customer service excellence, active listening, and problem-solving techniques for supplier staff.</a:t>
            </a:r>
            <a:endParaRPr lang="en-US" sz="1100"/>
          </a:p>
        </p:txBody>
      </p:sp>
      <p:sp>
        <p:nvSpPr>
          <p:cNvPr id="33" name="TextBox 33"/>
          <p:cNvSpPr txBox="1"/>
          <p:nvPr/>
        </p:nvSpPr>
        <p:spPr>
          <a:xfrm>
            <a:off x="6299200" y="51689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Customer service excellence training for all staff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6299200" y="60198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Conflict resolution and negotiation skills development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6299200" y="68834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Regular workshops on industry best practices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11214100" y="3721100"/>
            <a:ext cx="3898900" cy="167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Establish key performance indicators and regular review processes to ensure continuous improvement in complaint handling.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1214100" y="55753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Weekly complaint resolution rate reviews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1214100" y="6426200"/>
            <a:ext cx="38989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Monthly customer satisfaction surveys and analysis</a:t>
            </a:r>
            <a:endParaRPr lang="en-US" sz="1100"/>
          </a:p>
        </p:txBody>
      </p:sp>
      <p:sp>
        <p:nvSpPr>
          <p:cNvPr id="39" name="TextBox 39"/>
          <p:cNvSpPr txBox="1"/>
          <p:nvPr/>
        </p:nvSpPr>
        <p:spPr>
          <a:xfrm>
            <a:off x="11214100" y="7277100"/>
            <a:ext cx="3898900" cy="1003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700" b="1">
                <a:solidFill>
                  <a:srgbClr val="383838"/>
                </a:solidFill>
                <a:latin typeface="Poppins"/>
              </a:rPr>
              <a:t>Quarterly performance improvement planning sessions</a:t>
            </a:r>
            <a:endParaRPr lang="en-US" sz="1100"/>
          </a:p>
        </p:txBody>
      </p:sp>
      <p:sp>
        <p:nvSpPr>
          <p:cNvPr id="40" name="TextBox 40"/>
          <p:cNvSpPr txBox="1"/>
          <p:nvPr/>
        </p:nvSpPr>
        <p:spPr>
          <a:xfrm>
            <a:off x="1003300" y="52959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003300" y="64770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2" name="TextBox 42"/>
          <p:cNvSpPr txBox="1"/>
          <p:nvPr/>
        </p:nvSpPr>
        <p:spPr>
          <a:xfrm>
            <a:off x="1003300" y="73406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3" name="TextBox 43"/>
          <p:cNvSpPr txBox="1"/>
          <p:nvPr/>
        </p:nvSpPr>
        <p:spPr>
          <a:xfrm>
            <a:off x="5918200" y="52197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4" name="TextBox 44"/>
          <p:cNvSpPr txBox="1"/>
          <p:nvPr/>
        </p:nvSpPr>
        <p:spPr>
          <a:xfrm>
            <a:off x="5918200" y="60833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5" name="TextBox 45"/>
          <p:cNvSpPr txBox="1"/>
          <p:nvPr/>
        </p:nvSpPr>
        <p:spPr>
          <a:xfrm>
            <a:off x="5918200" y="69342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6" name="TextBox 46"/>
          <p:cNvSpPr txBox="1"/>
          <p:nvPr/>
        </p:nvSpPr>
        <p:spPr>
          <a:xfrm>
            <a:off x="10833100" y="56261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7" name="TextBox 47"/>
          <p:cNvSpPr txBox="1"/>
          <p:nvPr/>
        </p:nvSpPr>
        <p:spPr>
          <a:xfrm>
            <a:off x="10833100" y="64770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48" name="TextBox 48"/>
          <p:cNvSpPr txBox="1"/>
          <p:nvPr/>
        </p:nvSpPr>
        <p:spPr>
          <a:xfrm>
            <a:off x="10833100" y="7340600"/>
            <a:ext cx="241300" cy="21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7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11049000" y="0"/>
            <a:ext cx="5194300" cy="9144000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876300" y="1663700"/>
            <a:ext cx="9283700" cy="69342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876300" y="2247900"/>
            <a:ext cx="2959100" cy="31369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7" name="AutoShape 7"/>
          <p:cNvSpPr/>
          <p:nvPr/>
        </p:nvSpPr>
        <p:spPr>
          <a:xfrm>
            <a:off x="876300" y="2247900"/>
            <a:ext cx="2959100" cy="3136900"/>
          </a:xfrm>
          <a:prstGeom prst="roundRect">
            <a:avLst>
              <a:gd name="adj" fmla="val 2145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876300" y="2247900"/>
            <a:ext cx="2959100" cy="190500"/>
          </a:xfrm>
          <a:prstGeom prst="roundRect">
            <a:avLst>
              <a:gd name="adj" fmla="val 50000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9" name="AutoShape 9"/>
          <p:cNvSpPr/>
          <p:nvPr/>
        </p:nvSpPr>
        <p:spPr>
          <a:xfrm>
            <a:off x="4038600" y="1955800"/>
            <a:ext cx="2959100" cy="3416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4038600" y="1955800"/>
            <a:ext cx="2959100" cy="3416300"/>
          </a:xfrm>
          <a:prstGeom prst="roundRect">
            <a:avLst>
              <a:gd name="adj" fmla="val 2145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11" name="AutoShape 11"/>
          <p:cNvSpPr/>
          <p:nvPr/>
        </p:nvSpPr>
        <p:spPr>
          <a:xfrm>
            <a:off x="4038600" y="1955800"/>
            <a:ext cx="2959100" cy="190500"/>
          </a:xfrm>
          <a:prstGeom prst="roundRect">
            <a:avLst>
              <a:gd name="adj" fmla="val 50000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2" name="AutoShape 12"/>
          <p:cNvSpPr/>
          <p:nvPr/>
        </p:nvSpPr>
        <p:spPr>
          <a:xfrm>
            <a:off x="7200900" y="1663700"/>
            <a:ext cx="2959100" cy="37084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3" name="AutoShape 13"/>
          <p:cNvSpPr/>
          <p:nvPr/>
        </p:nvSpPr>
        <p:spPr>
          <a:xfrm>
            <a:off x="7200900" y="1663700"/>
            <a:ext cx="2959100" cy="3708400"/>
          </a:xfrm>
          <a:prstGeom prst="roundRect">
            <a:avLst>
              <a:gd name="adj" fmla="val 2145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14" name="AutoShape 14"/>
          <p:cNvSpPr/>
          <p:nvPr/>
        </p:nvSpPr>
        <p:spPr>
          <a:xfrm>
            <a:off x="7200900" y="1663700"/>
            <a:ext cx="2959100" cy="190500"/>
          </a:xfrm>
          <a:prstGeom prst="roundRect">
            <a:avLst>
              <a:gd name="adj" fmla="val 50000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5" name="AutoShape 15"/>
          <p:cNvSpPr/>
          <p:nvPr/>
        </p:nvSpPr>
        <p:spPr>
          <a:xfrm>
            <a:off x="876300" y="6108700"/>
            <a:ext cx="2959100" cy="25019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6" name="AutoShape 16"/>
          <p:cNvSpPr/>
          <p:nvPr/>
        </p:nvSpPr>
        <p:spPr>
          <a:xfrm>
            <a:off x="876300" y="6108700"/>
            <a:ext cx="2959100" cy="2501900"/>
          </a:xfrm>
          <a:prstGeom prst="roundRect">
            <a:avLst>
              <a:gd name="adj" fmla="val 2538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17" name="AutoShape 17"/>
          <p:cNvSpPr/>
          <p:nvPr/>
        </p:nvSpPr>
        <p:spPr>
          <a:xfrm>
            <a:off x="876300" y="6108700"/>
            <a:ext cx="2959100" cy="190500"/>
          </a:xfrm>
          <a:prstGeom prst="roundRect">
            <a:avLst>
              <a:gd name="adj" fmla="val 50000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8" name="TextBox 18"/>
          <p:cNvSpPr txBox="1"/>
          <p:nvPr/>
        </p:nvSpPr>
        <p:spPr>
          <a:xfrm>
            <a:off x="876300" y="520700"/>
            <a:ext cx="9283700" cy="914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000" b="1">
                <a:solidFill>
                  <a:srgbClr val="6B551D"/>
                </a:solidFill>
                <a:latin typeface="&quot;Poltawski Nowy&quot;"/>
              </a:rPr>
              <a:t>Issue 2: Rebuilding Buyer-Supplier Relationships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130300" y="2628900"/>
            <a:ext cx="2463800" cy="342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Assessment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4292600" y="2336800"/>
            <a:ext cx="2463800" cy="685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Communication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442200" y="2044700"/>
            <a:ext cx="2463800" cy="342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Collaboration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1130300" y="6489700"/>
            <a:ext cx="2463800" cy="342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Partnership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130300" y="3111500"/>
            <a:ext cx="2463800" cy="1727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Current relationship audit to identify pain points and improvement opportunities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4292600" y="3162300"/>
            <a:ext cx="2463800" cy="201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Structured dialogue framework to establish transparent information exchange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7442200" y="2527300"/>
            <a:ext cx="2463800" cy="1155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Joint problem-solving initiatives to address mutual challenges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130300" y="6972300"/>
            <a:ext cx="2463800" cy="143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Long-term strategic alignment for sustainable value creation</a:t>
            </a:r>
            <a:endParaRPr lang="en-US" sz="11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244600"/>
            <a:ext cx="14490700" cy="73406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6438900" y="3886200"/>
            <a:ext cx="6223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8331200" y="3403600"/>
            <a:ext cx="6223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7" name="AutoShape 7"/>
          <p:cNvSpPr/>
          <p:nvPr/>
        </p:nvSpPr>
        <p:spPr>
          <a:xfrm>
            <a:off x="9499600" y="4660900"/>
            <a:ext cx="6223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8331200" y="5930900"/>
            <a:ext cx="6223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9" name="AutoShape 9"/>
          <p:cNvSpPr/>
          <p:nvPr/>
        </p:nvSpPr>
        <p:spPr>
          <a:xfrm>
            <a:off x="6438900" y="5448300"/>
            <a:ext cx="622300" cy="4953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400" y="2921000"/>
            <a:ext cx="3987800" cy="398780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876300" y="546100"/>
            <a:ext cx="14490700" cy="469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100" b="1">
                <a:solidFill>
                  <a:srgbClr val="6B551D"/>
                </a:solidFill>
                <a:latin typeface="&quot;Poltawski Nowy&quot;"/>
              </a:rPr>
              <a:t>Issue 3: Quality Control Solutions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876300" y="1841500"/>
            <a:ext cx="39497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20000"/>
              </a:lnSpc>
              <a:defRPr/>
            </a:pPr>
            <a:r>
              <a:rPr lang="en-US" sz="2300" b="1">
                <a:solidFill>
                  <a:srgbClr val="6B551D"/>
                </a:solidFill>
                <a:latin typeface="&quot;Poltawski Nowy&quot;"/>
              </a:rPr>
              <a:t>Specification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6680200" y="3987800"/>
            <a:ext cx="304800" cy="29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9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1417300" y="1244600"/>
            <a:ext cx="39497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300" b="1">
                <a:solidFill>
                  <a:srgbClr val="6B551D"/>
                </a:solidFill>
                <a:latin typeface="&quot;Poltawski Nowy&quot;"/>
              </a:rPr>
              <a:t>Inspection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8547100" y="3492500"/>
            <a:ext cx="304800" cy="29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9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1417300" y="3924300"/>
            <a:ext cx="39497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300" b="1">
                <a:solidFill>
                  <a:srgbClr val="6B551D"/>
                </a:solidFill>
                <a:latin typeface="&quot;Poltawski Nowy&quot;"/>
              </a:rPr>
              <a:t>Monitoring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715500" y="4762500"/>
            <a:ext cx="304800" cy="29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9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1417300" y="6311900"/>
            <a:ext cx="39497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300" b="1">
                <a:solidFill>
                  <a:srgbClr val="6B551D"/>
                </a:solidFill>
                <a:latin typeface="&quot;Poltawski Nowy&quot;"/>
              </a:rPr>
              <a:t>Corrective Action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8547100" y="6032500"/>
            <a:ext cx="304800" cy="29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9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4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876300" y="5537200"/>
            <a:ext cx="3949700" cy="711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20000"/>
              </a:lnSpc>
              <a:defRPr/>
            </a:pPr>
            <a:r>
              <a:rPr lang="en-US" sz="2300" b="1">
                <a:solidFill>
                  <a:srgbClr val="6B551D"/>
                </a:solidFill>
                <a:latin typeface="&quot;Poltawski Nowy&quot;"/>
              </a:rPr>
              <a:t>Continuous Improvement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6654800" y="5549900"/>
            <a:ext cx="304800" cy="292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9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5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876300" y="2336800"/>
            <a:ext cx="3949700" cy="177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Clear quality standards including timber moisture content ≤12%, knot size ≤25mm, and zero fungal decay. All lumber graded according to BS 4978 standards.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1417300" y="1739900"/>
            <a:ext cx="3949700" cy="177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Incoming material checks using digital moisture meters, visual grading, and random sampling for laboratory testing of mechanical properties and durability.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11417300" y="4419600"/>
            <a:ext cx="3949700" cy="1485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Ongoing process oversight through automated thickness gauges, real-time moisture sensors, and daily quality audits by certified inspectors.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11417300" y="6807200"/>
            <a:ext cx="3949700" cy="177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Immediate issue resolution protocol including material quarantine, root cause analysis within 4 hours, and reprocessing/removal of non-conforming batches.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876300" y="6388100"/>
            <a:ext cx="3949700" cy="177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50000"/>
              </a:lnSpc>
              <a:defRPr/>
            </a:pPr>
            <a:r>
              <a:rPr lang="en-US" sz="1500" b="1">
                <a:solidFill>
                  <a:srgbClr val="383838"/>
                </a:solidFill>
                <a:latin typeface="Poppins"/>
              </a:rPr>
              <a:t>Systematic enhancement through monthly quality review meetings, supplier scorecards, and annual process capability studies to reduce defects by ≥5% yearly.</a:t>
            </a:r>
            <a:endParaRPr lang="en-US" sz="11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2882900"/>
            <a:ext cx="14490700" cy="52705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5" name="AutoShape 5"/>
          <p:cNvSpPr/>
          <p:nvPr/>
        </p:nvSpPr>
        <p:spPr>
          <a:xfrm>
            <a:off x="889000" y="2908300"/>
            <a:ext cx="2971800" cy="927100"/>
          </a:xfrm>
          <a:prstGeom prst="rect">
            <a:avLst/>
          </a:prstGeom>
          <a:solidFill>
            <a:srgbClr val="CECCCC">
              <a:alpha val="33725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6" name="AutoShape 6"/>
          <p:cNvSpPr/>
          <p:nvPr/>
        </p:nvSpPr>
        <p:spPr>
          <a:xfrm>
            <a:off x="3860800" y="2908300"/>
            <a:ext cx="3263900" cy="927100"/>
          </a:xfrm>
          <a:prstGeom prst="rect">
            <a:avLst/>
          </a:prstGeom>
          <a:solidFill>
            <a:srgbClr val="CECCCC">
              <a:alpha val="33725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7" name="AutoShape 7"/>
          <p:cNvSpPr/>
          <p:nvPr/>
        </p:nvSpPr>
        <p:spPr>
          <a:xfrm>
            <a:off x="7137400" y="2908300"/>
            <a:ext cx="3048000" cy="927100"/>
          </a:xfrm>
          <a:prstGeom prst="rect">
            <a:avLst/>
          </a:prstGeom>
          <a:solidFill>
            <a:srgbClr val="CECCCC">
              <a:alpha val="33725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8" name="AutoShape 8"/>
          <p:cNvSpPr/>
          <p:nvPr/>
        </p:nvSpPr>
        <p:spPr>
          <a:xfrm>
            <a:off x="10185400" y="2908300"/>
            <a:ext cx="2730500" cy="927100"/>
          </a:xfrm>
          <a:prstGeom prst="rect">
            <a:avLst/>
          </a:prstGeom>
          <a:solidFill>
            <a:srgbClr val="CECCCC">
              <a:alpha val="33725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9" name="AutoShape 9"/>
          <p:cNvSpPr/>
          <p:nvPr/>
        </p:nvSpPr>
        <p:spPr>
          <a:xfrm>
            <a:off x="12928600" y="2908300"/>
            <a:ext cx="2413000" cy="927100"/>
          </a:xfrm>
          <a:prstGeom prst="rect">
            <a:avLst/>
          </a:prstGeom>
          <a:solidFill>
            <a:srgbClr val="CECCCC">
              <a:alpha val="33725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0" name="AutoShape 10"/>
          <p:cNvSpPr/>
          <p:nvPr/>
        </p:nvSpPr>
        <p:spPr>
          <a:xfrm>
            <a:off x="889000" y="3835400"/>
            <a:ext cx="29718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1" name="AutoShape 11"/>
          <p:cNvSpPr/>
          <p:nvPr/>
        </p:nvSpPr>
        <p:spPr>
          <a:xfrm>
            <a:off x="3860800" y="3835400"/>
            <a:ext cx="32639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2" name="AutoShape 12"/>
          <p:cNvSpPr/>
          <p:nvPr/>
        </p:nvSpPr>
        <p:spPr>
          <a:xfrm>
            <a:off x="7137400" y="3835400"/>
            <a:ext cx="3048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3" name="AutoShape 13"/>
          <p:cNvSpPr/>
          <p:nvPr/>
        </p:nvSpPr>
        <p:spPr>
          <a:xfrm>
            <a:off x="10185400" y="3835400"/>
            <a:ext cx="27305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4" name="AutoShape 14"/>
          <p:cNvSpPr/>
          <p:nvPr/>
        </p:nvSpPr>
        <p:spPr>
          <a:xfrm>
            <a:off x="12928600" y="3835400"/>
            <a:ext cx="2413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5" name="AutoShape 15"/>
          <p:cNvSpPr/>
          <p:nvPr/>
        </p:nvSpPr>
        <p:spPr>
          <a:xfrm>
            <a:off x="889000" y="4775200"/>
            <a:ext cx="29718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6" name="AutoShape 16"/>
          <p:cNvSpPr/>
          <p:nvPr/>
        </p:nvSpPr>
        <p:spPr>
          <a:xfrm>
            <a:off x="3860800" y="4775200"/>
            <a:ext cx="32639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7" name="AutoShape 17"/>
          <p:cNvSpPr/>
          <p:nvPr/>
        </p:nvSpPr>
        <p:spPr>
          <a:xfrm>
            <a:off x="7137400" y="4775200"/>
            <a:ext cx="3048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8" name="AutoShape 18"/>
          <p:cNvSpPr/>
          <p:nvPr/>
        </p:nvSpPr>
        <p:spPr>
          <a:xfrm>
            <a:off x="10185400" y="4775200"/>
            <a:ext cx="27305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19" name="AutoShape 19"/>
          <p:cNvSpPr/>
          <p:nvPr/>
        </p:nvSpPr>
        <p:spPr>
          <a:xfrm>
            <a:off x="12928600" y="4775200"/>
            <a:ext cx="2413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0" name="AutoShape 20"/>
          <p:cNvSpPr/>
          <p:nvPr/>
        </p:nvSpPr>
        <p:spPr>
          <a:xfrm>
            <a:off x="889000" y="5715000"/>
            <a:ext cx="29718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1" name="AutoShape 21"/>
          <p:cNvSpPr/>
          <p:nvPr/>
        </p:nvSpPr>
        <p:spPr>
          <a:xfrm>
            <a:off x="3860800" y="5715000"/>
            <a:ext cx="32639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2" name="AutoShape 22"/>
          <p:cNvSpPr/>
          <p:nvPr/>
        </p:nvSpPr>
        <p:spPr>
          <a:xfrm>
            <a:off x="7137400" y="5715000"/>
            <a:ext cx="3048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3" name="AutoShape 23"/>
          <p:cNvSpPr/>
          <p:nvPr/>
        </p:nvSpPr>
        <p:spPr>
          <a:xfrm>
            <a:off x="10185400" y="5715000"/>
            <a:ext cx="27305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4" name="AutoShape 24"/>
          <p:cNvSpPr/>
          <p:nvPr/>
        </p:nvSpPr>
        <p:spPr>
          <a:xfrm>
            <a:off x="12928600" y="5715000"/>
            <a:ext cx="2413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5" name="AutoShape 25"/>
          <p:cNvSpPr/>
          <p:nvPr/>
        </p:nvSpPr>
        <p:spPr>
          <a:xfrm>
            <a:off x="889000" y="6654800"/>
            <a:ext cx="2971800" cy="5588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6" name="AutoShape 26"/>
          <p:cNvSpPr/>
          <p:nvPr/>
        </p:nvSpPr>
        <p:spPr>
          <a:xfrm>
            <a:off x="3860800" y="6654800"/>
            <a:ext cx="3263900" cy="5588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7" name="AutoShape 27"/>
          <p:cNvSpPr/>
          <p:nvPr/>
        </p:nvSpPr>
        <p:spPr>
          <a:xfrm>
            <a:off x="7137400" y="6654800"/>
            <a:ext cx="3048000" cy="5588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8" name="AutoShape 28"/>
          <p:cNvSpPr/>
          <p:nvPr/>
        </p:nvSpPr>
        <p:spPr>
          <a:xfrm>
            <a:off x="10185400" y="6654800"/>
            <a:ext cx="2730500" cy="5588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29" name="AutoShape 29"/>
          <p:cNvSpPr/>
          <p:nvPr/>
        </p:nvSpPr>
        <p:spPr>
          <a:xfrm>
            <a:off x="12928600" y="6654800"/>
            <a:ext cx="2413000" cy="5588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0" name="AutoShape 30"/>
          <p:cNvSpPr/>
          <p:nvPr/>
        </p:nvSpPr>
        <p:spPr>
          <a:xfrm>
            <a:off x="889000" y="7213600"/>
            <a:ext cx="29718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1" name="AutoShape 31"/>
          <p:cNvSpPr/>
          <p:nvPr/>
        </p:nvSpPr>
        <p:spPr>
          <a:xfrm>
            <a:off x="3860800" y="7213600"/>
            <a:ext cx="32639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2" name="AutoShape 32"/>
          <p:cNvSpPr/>
          <p:nvPr/>
        </p:nvSpPr>
        <p:spPr>
          <a:xfrm>
            <a:off x="7137400" y="7213600"/>
            <a:ext cx="3048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3" name="AutoShape 33"/>
          <p:cNvSpPr/>
          <p:nvPr/>
        </p:nvSpPr>
        <p:spPr>
          <a:xfrm>
            <a:off x="10185400" y="7213600"/>
            <a:ext cx="27305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4" name="AutoShape 34"/>
          <p:cNvSpPr/>
          <p:nvPr/>
        </p:nvSpPr>
        <p:spPr>
          <a:xfrm>
            <a:off x="12928600" y="7213600"/>
            <a:ext cx="2413000" cy="927100"/>
          </a:xfrm>
          <a:prstGeom prst="rect">
            <a:avLst/>
          </a:prstGeom>
          <a:solidFill>
            <a:srgbClr val="000000">
              <a:alpha val="0"/>
            </a:srgbClr>
          </a:solidFill>
          <a:ln w="12700">
            <a:solidFill>
              <a:srgbClr val="918269">
                <a:alpha val="55686"/>
              </a:srgbClr>
            </a:solidFill>
          </a:ln>
        </p:spPr>
      </p:sp>
      <p:sp>
        <p:nvSpPr>
          <p:cNvPr id="35" name="TextBox 35"/>
          <p:cNvSpPr txBox="1"/>
          <p:nvPr/>
        </p:nvSpPr>
        <p:spPr>
          <a:xfrm>
            <a:off x="876300" y="9652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900" b="1">
                <a:solidFill>
                  <a:srgbClr val="6B551D"/>
                </a:solidFill>
                <a:latin typeface="&quot;Poltawski Nowy&quot;"/>
              </a:rPr>
              <a:t>Quality Standards &amp; Testing Protocols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876300" y="1854200"/>
            <a:ext cx="14490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Comprehensive quality assurance framework to address timber delivery, sizing, treatment, and overall quality issues through systematic testing and certification processes.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977900" y="2997200"/>
            <a:ext cx="27813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Quality Parameter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3962400" y="2997200"/>
            <a:ext cx="30734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Current Issue</a:t>
            </a:r>
            <a:endParaRPr lang="en-US" sz="1100"/>
          </a:p>
        </p:txBody>
      </p:sp>
      <p:sp>
        <p:nvSpPr>
          <p:cNvPr id="39" name="TextBox 39"/>
          <p:cNvSpPr txBox="1"/>
          <p:nvPr/>
        </p:nvSpPr>
        <p:spPr>
          <a:xfrm>
            <a:off x="7226300" y="2997200"/>
            <a:ext cx="2870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Testing Method</a:t>
            </a:r>
            <a:endParaRPr lang="en-US" sz="1100"/>
          </a:p>
        </p:txBody>
      </p:sp>
      <p:sp>
        <p:nvSpPr>
          <p:cNvPr id="40" name="TextBox 40"/>
          <p:cNvSpPr txBox="1"/>
          <p:nvPr/>
        </p:nvSpPr>
        <p:spPr>
          <a:xfrm>
            <a:off x="10287000" y="2997200"/>
            <a:ext cx="2552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Acceptance Criteria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017500" y="2997200"/>
            <a:ext cx="2235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Frequency</a:t>
            </a:r>
            <a:endParaRPr lang="en-US" sz="1100"/>
          </a:p>
        </p:txBody>
      </p:sp>
      <p:sp>
        <p:nvSpPr>
          <p:cNvPr id="42" name="TextBox 42"/>
          <p:cNvSpPr txBox="1"/>
          <p:nvPr/>
        </p:nvSpPr>
        <p:spPr>
          <a:xfrm>
            <a:off x="977900" y="3937000"/>
            <a:ext cx="27813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Timber Dimensions</a:t>
            </a:r>
            <a:endParaRPr lang="en-US" sz="1100"/>
          </a:p>
        </p:txBody>
      </p:sp>
      <p:sp>
        <p:nvSpPr>
          <p:cNvPr id="43" name="TextBox 43"/>
          <p:cNvSpPr txBox="1"/>
          <p:nvPr/>
        </p:nvSpPr>
        <p:spPr>
          <a:xfrm>
            <a:off x="3962400" y="3937000"/>
            <a:ext cx="30734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Incorrect sizes</a:t>
            </a:r>
            <a:endParaRPr lang="en-US" sz="1100"/>
          </a:p>
        </p:txBody>
      </p:sp>
      <p:sp>
        <p:nvSpPr>
          <p:cNvPr id="44" name="TextBox 44"/>
          <p:cNvSpPr txBox="1"/>
          <p:nvPr/>
        </p:nvSpPr>
        <p:spPr>
          <a:xfrm>
            <a:off x="7226300" y="3937000"/>
            <a:ext cx="28702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Precision measurement</a:t>
            </a:r>
            <a:endParaRPr lang="en-US" sz="1100"/>
          </a:p>
        </p:txBody>
      </p:sp>
      <p:sp>
        <p:nvSpPr>
          <p:cNvPr id="45" name="TextBox 45"/>
          <p:cNvSpPr txBox="1"/>
          <p:nvPr/>
        </p:nvSpPr>
        <p:spPr>
          <a:xfrm>
            <a:off x="10287000" y="3937000"/>
            <a:ext cx="25527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ea typeface="Poppins"/>
              </a:rPr>
              <a:t>±2mm tolerance</a:t>
            </a:r>
            <a:endParaRPr lang="en-US" sz="1100"/>
          </a:p>
        </p:txBody>
      </p:sp>
      <p:sp>
        <p:nvSpPr>
          <p:cNvPr id="46" name="TextBox 46"/>
          <p:cNvSpPr txBox="1"/>
          <p:nvPr/>
        </p:nvSpPr>
        <p:spPr>
          <a:xfrm>
            <a:off x="13017500" y="3937000"/>
            <a:ext cx="2235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100% inspection</a:t>
            </a:r>
            <a:endParaRPr lang="en-US" sz="1100"/>
          </a:p>
        </p:txBody>
      </p:sp>
      <p:sp>
        <p:nvSpPr>
          <p:cNvPr id="47" name="TextBox 47"/>
          <p:cNvSpPr txBox="1"/>
          <p:nvPr/>
        </p:nvSpPr>
        <p:spPr>
          <a:xfrm>
            <a:off x="977900" y="4876800"/>
            <a:ext cx="27813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Treatment Quality</a:t>
            </a:r>
            <a:endParaRPr lang="en-US" sz="1100"/>
          </a:p>
        </p:txBody>
      </p:sp>
      <p:sp>
        <p:nvSpPr>
          <p:cNvPr id="48" name="TextBox 48"/>
          <p:cNvSpPr txBox="1"/>
          <p:nvPr/>
        </p:nvSpPr>
        <p:spPr>
          <a:xfrm>
            <a:off x="3962400" y="4876800"/>
            <a:ext cx="30734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Incomplete/no treatment</a:t>
            </a:r>
            <a:endParaRPr lang="en-US" sz="1100"/>
          </a:p>
        </p:txBody>
      </p:sp>
      <p:sp>
        <p:nvSpPr>
          <p:cNvPr id="49" name="TextBox 49"/>
          <p:cNvSpPr txBox="1"/>
          <p:nvPr/>
        </p:nvSpPr>
        <p:spPr>
          <a:xfrm>
            <a:off x="7226300" y="4876800"/>
            <a:ext cx="2870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Chemical analysis</a:t>
            </a:r>
            <a:endParaRPr lang="en-US" sz="1100"/>
          </a:p>
        </p:txBody>
      </p:sp>
      <p:sp>
        <p:nvSpPr>
          <p:cNvPr id="50" name="TextBox 50"/>
          <p:cNvSpPr txBox="1"/>
          <p:nvPr/>
        </p:nvSpPr>
        <p:spPr>
          <a:xfrm>
            <a:off x="10287000" y="4876800"/>
            <a:ext cx="25527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Full penetration</a:t>
            </a:r>
            <a:endParaRPr lang="en-US" sz="1100"/>
          </a:p>
        </p:txBody>
      </p:sp>
      <p:sp>
        <p:nvSpPr>
          <p:cNvPr id="51" name="TextBox 51"/>
          <p:cNvSpPr txBox="1"/>
          <p:nvPr/>
        </p:nvSpPr>
        <p:spPr>
          <a:xfrm>
            <a:off x="13017500" y="4876800"/>
            <a:ext cx="2235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Every batch</a:t>
            </a:r>
            <a:endParaRPr lang="en-US" sz="1100"/>
          </a:p>
        </p:txBody>
      </p:sp>
      <p:sp>
        <p:nvSpPr>
          <p:cNvPr id="52" name="TextBox 52"/>
          <p:cNvSpPr txBox="1"/>
          <p:nvPr/>
        </p:nvSpPr>
        <p:spPr>
          <a:xfrm>
            <a:off x="977900" y="5803900"/>
            <a:ext cx="27813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Delivery Completeness</a:t>
            </a:r>
            <a:endParaRPr lang="en-US" sz="1100"/>
          </a:p>
        </p:txBody>
      </p:sp>
      <p:sp>
        <p:nvSpPr>
          <p:cNvPr id="53" name="TextBox 53"/>
          <p:cNvSpPr txBox="1"/>
          <p:nvPr/>
        </p:nvSpPr>
        <p:spPr>
          <a:xfrm>
            <a:off x="3962400" y="5803900"/>
            <a:ext cx="30734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Incomplete deliveries</a:t>
            </a:r>
            <a:endParaRPr lang="en-US" sz="1100"/>
          </a:p>
        </p:txBody>
      </p:sp>
      <p:sp>
        <p:nvSpPr>
          <p:cNvPr id="54" name="TextBox 54"/>
          <p:cNvSpPr txBox="1"/>
          <p:nvPr/>
        </p:nvSpPr>
        <p:spPr>
          <a:xfrm>
            <a:off x="7226300" y="5803900"/>
            <a:ext cx="2870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Quantity verification</a:t>
            </a:r>
            <a:endParaRPr lang="en-US" sz="1100"/>
          </a:p>
        </p:txBody>
      </p:sp>
      <p:sp>
        <p:nvSpPr>
          <p:cNvPr id="55" name="TextBox 55"/>
          <p:cNvSpPr txBox="1"/>
          <p:nvPr/>
        </p:nvSpPr>
        <p:spPr>
          <a:xfrm>
            <a:off x="10287000" y="5803900"/>
            <a:ext cx="2552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100% order fulfillment</a:t>
            </a:r>
            <a:endParaRPr lang="en-US" sz="1100"/>
          </a:p>
        </p:txBody>
      </p:sp>
      <p:sp>
        <p:nvSpPr>
          <p:cNvPr id="56" name="TextBox 56"/>
          <p:cNvSpPr txBox="1"/>
          <p:nvPr/>
        </p:nvSpPr>
        <p:spPr>
          <a:xfrm>
            <a:off x="13017500" y="5803900"/>
            <a:ext cx="2235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Every delivery</a:t>
            </a:r>
            <a:endParaRPr lang="en-US" sz="1100"/>
          </a:p>
        </p:txBody>
      </p:sp>
      <p:sp>
        <p:nvSpPr>
          <p:cNvPr id="57" name="TextBox 57"/>
          <p:cNvSpPr txBox="1"/>
          <p:nvPr/>
        </p:nvSpPr>
        <p:spPr>
          <a:xfrm>
            <a:off x="977900" y="6743700"/>
            <a:ext cx="27813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Wood Grade</a:t>
            </a:r>
            <a:endParaRPr lang="en-US" sz="1100"/>
          </a:p>
        </p:txBody>
      </p:sp>
      <p:sp>
        <p:nvSpPr>
          <p:cNvPr id="58" name="TextBox 58"/>
          <p:cNvSpPr txBox="1"/>
          <p:nvPr/>
        </p:nvSpPr>
        <p:spPr>
          <a:xfrm>
            <a:off x="3962400" y="6743700"/>
            <a:ext cx="30734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Poor quality timber</a:t>
            </a:r>
            <a:endParaRPr lang="en-US" sz="1100"/>
          </a:p>
        </p:txBody>
      </p:sp>
      <p:sp>
        <p:nvSpPr>
          <p:cNvPr id="59" name="TextBox 59"/>
          <p:cNvSpPr txBox="1"/>
          <p:nvPr/>
        </p:nvSpPr>
        <p:spPr>
          <a:xfrm>
            <a:off x="7226300" y="6743700"/>
            <a:ext cx="2870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Visual &amp; stress testing</a:t>
            </a:r>
            <a:endParaRPr lang="en-US" sz="1100"/>
          </a:p>
        </p:txBody>
      </p:sp>
      <p:sp>
        <p:nvSpPr>
          <p:cNvPr id="60" name="TextBox 60"/>
          <p:cNvSpPr txBox="1"/>
          <p:nvPr/>
        </p:nvSpPr>
        <p:spPr>
          <a:xfrm>
            <a:off x="10287000" y="6743700"/>
            <a:ext cx="25527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Grade A minimum</a:t>
            </a:r>
            <a:endParaRPr lang="en-US" sz="1100"/>
          </a:p>
        </p:txBody>
      </p:sp>
      <p:sp>
        <p:nvSpPr>
          <p:cNvPr id="61" name="TextBox 61"/>
          <p:cNvSpPr txBox="1"/>
          <p:nvPr/>
        </p:nvSpPr>
        <p:spPr>
          <a:xfrm>
            <a:off x="13017500" y="6743700"/>
            <a:ext cx="2235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Sample testing</a:t>
            </a:r>
            <a:endParaRPr lang="en-US" sz="1100"/>
          </a:p>
        </p:txBody>
      </p:sp>
      <p:sp>
        <p:nvSpPr>
          <p:cNvPr id="62" name="TextBox 62"/>
          <p:cNvSpPr txBox="1"/>
          <p:nvPr/>
        </p:nvSpPr>
        <p:spPr>
          <a:xfrm>
            <a:off x="977900" y="7302500"/>
            <a:ext cx="27813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Moisture Content</a:t>
            </a:r>
            <a:endParaRPr lang="en-US" sz="1100"/>
          </a:p>
        </p:txBody>
      </p:sp>
      <p:sp>
        <p:nvSpPr>
          <p:cNvPr id="63" name="TextBox 63"/>
          <p:cNvSpPr txBox="1"/>
          <p:nvPr/>
        </p:nvSpPr>
        <p:spPr>
          <a:xfrm>
            <a:off x="3962400" y="7302500"/>
            <a:ext cx="30734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Improper drying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7226300" y="7302500"/>
            <a:ext cx="28702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Digital moisture meter</a:t>
            </a:r>
            <a:endParaRPr lang="en-US" sz="1100"/>
          </a:p>
        </p:txBody>
      </p:sp>
      <p:sp>
        <p:nvSpPr>
          <p:cNvPr id="65" name="TextBox 65"/>
          <p:cNvSpPr txBox="1"/>
          <p:nvPr/>
        </p:nvSpPr>
        <p:spPr>
          <a:xfrm>
            <a:off x="10287000" y="7302500"/>
            <a:ext cx="2552700" cy="368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12-15% range</a:t>
            </a:r>
            <a:endParaRPr lang="en-US" sz="1100"/>
          </a:p>
        </p:txBody>
      </p:sp>
      <p:sp>
        <p:nvSpPr>
          <p:cNvPr id="66" name="TextBox 66"/>
          <p:cNvSpPr txBox="1"/>
          <p:nvPr/>
        </p:nvSpPr>
        <p:spPr>
          <a:xfrm>
            <a:off x="13017500" y="7302500"/>
            <a:ext cx="22352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Random sampling</a:t>
            </a:r>
            <a:endParaRPr lang="en-US" sz="11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0" y="0"/>
            <a:ext cx="5194300" cy="9144000"/>
          </a:xfrm>
          <a:prstGeom prst="roundRect">
            <a:avLst>
              <a:gd name="adj" fmla="val 3422"/>
            </a:avLst>
          </a:prstGeom>
        </p:spPr>
      </p:pic>
      <p:sp>
        <p:nvSpPr>
          <p:cNvPr id="5" name="AutoShape 5"/>
          <p:cNvSpPr/>
          <p:nvPr/>
        </p:nvSpPr>
        <p:spPr>
          <a:xfrm>
            <a:off x="6083300" y="1651000"/>
            <a:ext cx="9283700" cy="69596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6083300" y="1651000"/>
            <a:ext cx="2921000" cy="4584700"/>
          </a:xfrm>
          <a:prstGeom prst="roundRect">
            <a:avLst>
              <a:gd name="adj" fmla="val 3913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7" name="AutoShape 7"/>
          <p:cNvSpPr/>
          <p:nvPr/>
        </p:nvSpPr>
        <p:spPr>
          <a:xfrm>
            <a:off x="6426200" y="1841500"/>
            <a:ext cx="558800" cy="558800"/>
          </a:xfrm>
          <a:prstGeom prst="roundRect">
            <a:avLst>
              <a:gd name="adj" fmla="val 50000"/>
            </a:avLst>
          </a:prstGeom>
          <a:solidFill>
            <a:srgbClr val="604E29"/>
          </a:solidFill>
        </p:spPr>
      </p:sp>
      <p:sp>
        <p:nvSpPr>
          <p:cNvPr id="8" name="AutoShape 8"/>
          <p:cNvSpPr/>
          <p:nvPr/>
        </p:nvSpPr>
        <p:spPr>
          <a:xfrm>
            <a:off x="9258300" y="1651000"/>
            <a:ext cx="2921000" cy="4584700"/>
          </a:xfrm>
          <a:prstGeom prst="roundRect">
            <a:avLst>
              <a:gd name="adj" fmla="val 3913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9" name="AutoShape 9"/>
          <p:cNvSpPr/>
          <p:nvPr/>
        </p:nvSpPr>
        <p:spPr>
          <a:xfrm>
            <a:off x="9601200" y="1841500"/>
            <a:ext cx="558800" cy="558800"/>
          </a:xfrm>
          <a:prstGeom prst="roundRect">
            <a:avLst>
              <a:gd name="adj" fmla="val 50000"/>
            </a:avLst>
          </a:prstGeom>
          <a:solidFill>
            <a:srgbClr val="604E29"/>
          </a:solidFill>
        </p:spPr>
      </p:sp>
      <p:sp>
        <p:nvSpPr>
          <p:cNvPr id="10" name="AutoShape 10"/>
          <p:cNvSpPr/>
          <p:nvPr/>
        </p:nvSpPr>
        <p:spPr>
          <a:xfrm>
            <a:off x="12433300" y="1651000"/>
            <a:ext cx="2921000" cy="4584700"/>
          </a:xfrm>
          <a:prstGeom prst="roundRect">
            <a:avLst>
              <a:gd name="adj" fmla="val 3913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1" name="AutoShape 11"/>
          <p:cNvSpPr/>
          <p:nvPr/>
        </p:nvSpPr>
        <p:spPr>
          <a:xfrm>
            <a:off x="12788900" y="1841500"/>
            <a:ext cx="558800" cy="558800"/>
          </a:xfrm>
          <a:prstGeom prst="roundRect">
            <a:avLst>
              <a:gd name="adj" fmla="val 50000"/>
            </a:avLst>
          </a:prstGeom>
          <a:solidFill>
            <a:srgbClr val="604E29"/>
          </a:solidFill>
        </p:spPr>
      </p:sp>
      <p:sp>
        <p:nvSpPr>
          <p:cNvPr id="12" name="AutoShape 12"/>
          <p:cNvSpPr/>
          <p:nvPr/>
        </p:nvSpPr>
        <p:spPr>
          <a:xfrm>
            <a:off x="6083300" y="6426200"/>
            <a:ext cx="9283700" cy="2184400"/>
          </a:xfrm>
          <a:prstGeom prst="roundRect">
            <a:avLst>
              <a:gd name="adj" fmla="val 5232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3" name="AutoShape 13"/>
          <p:cNvSpPr/>
          <p:nvPr/>
        </p:nvSpPr>
        <p:spPr>
          <a:xfrm>
            <a:off x="6426200" y="6616700"/>
            <a:ext cx="558800" cy="558800"/>
          </a:xfrm>
          <a:prstGeom prst="roundRect">
            <a:avLst>
              <a:gd name="adj" fmla="val 50000"/>
            </a:avLst>
          </a:prstGeom>
          <a:solidFill>
            <a:srgbClr val="604E29"/>
          </a:solidFill>
        </p:spPr>
      </p:sp>
      <p:sp>
        <p:nvSpPr>
          <p:cNvPr id="14" name="TextBox 14"/>
          <p:cNvSpPr txBox="1"/>
          <p:nvPr/>
        </p:nvSpPr>
        <p:spPr>
          <a:xfrm>
            <a:off x="6083300" y="520700"/>
            <a:ext cx="92837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Issue 4: Environmental Compliance Strategy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324600" y="2603500"/>
            <a:ext cx="24130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Sustainable Sourcing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9512300" y="2603500"/>
            <a:ext cx="2413000" cy="673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Eco-Packaging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2687300" y="2603500"/>
            <a:ext cx="2413000" cy="1016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Chemical Transparency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6324600" y="7378700"/>
            <a:ext cx="8775700" cy="330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200" b="1">
                <a:solidFill>
                  <a:srgbClr val="6B551D"/>
                </a:solidFill>
                <a:latin typeface="&quot;Poltawski Nowy&quot;"/>
              </a:rPr>
              <a:t>Carbon Footprint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6324600" y="3416300"/>
            <a:ext cx="2413000" cy="1993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400" b="1">
                <a:solidFill>
                  <a:srgbClr val="383838"/>
                </a:solidFill>
                <a:latin typeface="Poppins"/>
              </a:rPr>
              <a:t>Certified timber procurement from responsibly managed forests with FSC and PEFC certification standards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9512300" y="3416300"/>
            <a:ext cx="2413000" cy="1701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400" b="1">
                <a:solidFill>
                  <a:srgbClr val="383838"/>
                </a:solidFill>
                <a:latin typeface="Poppins"/>
              </a:rPr>
              <a:t>Implementation of reusable and biodegradable packaging materials to minimize waste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2687300" y="3759200"/>
            <a:ext cx="2413000" cy="2273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400" b="1">
                <a:solidFill>
                  <a:srgbClr val="383838"/>
                </a:solidFill>
                <a:latin typeface="Poppins"/>
              </a:rPr>
              <a:t>Full disclosure of treatment chemicals used in production processes and their environmental impact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6324600" y="7848600"/>
            <a:ext cx="8775700" cy="558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400" b="1">
                <a:solidFill>
                  <a:srgbClr val="383838"/>
                </a:solidFill>
                <a:latin typeface="Poppins"/>
              </a:rPr>
              <a:t>Ambitious emission reduction targets aligned with Paris Agreement goals and net-zero commitments</a:t>
            </a:r>
            <a:endParaRPr lang="en-US" sz="1100"/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4"/>
          <a:srcRect t="9000" b="9000"/>
          <a:stretch>
            <a:fillRect/>
          </a:stretch>
        </p:blipFill>
        <p:spPr>
          <a:xfrm>
            <a:off x="6591300" y="2032000"/>
            <a:ext cx="215900" cy="17780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5"/>
          <a:srcRect t="21000" b="21000"/>
          <a:stretch>
            <a:fillRect/>
          </a:stretch>
        </p:blipFill>
        <p:spPr>
          <a:xfrm>
            <a:off x="9728200" y="2032000"/>
            <a:ext cx="304800" cy="17780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6"/>
          <a:srcRect t="9000" b="9000"/>
          <a:stretch>
            <a:fillRect/>
          </a:stretch>
        </p:blipFill>
        <p:spPr>
          <a:xfrm>
            <a:off x="12954000" y="2032000"/>
            <a:ext cx="215900" cy="177800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7"/>
          <a:srcRect t="21000" b="21000"/>
          <a:stretch>
            <a:fillRect/>
          </a:stretch>
        </p:blipFill>
        <p:spPr>
          <a:xfrm>
            <a:off x="6553200" y="6807200"/>
            <a:ext cx="304800" cy="17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6121400"/>
            <a:ext cx="12700" cy="1447800"/>
          </a:xfrm>
          <a:prstGeom prst="rect">
            <a:avLst/>
          </a:prstGeom>
          <a:solidFill>
            <a:srgbClr val="B9873C"/>
          </a:solidFill>
        </p:spPr>
      </p:sp>
      <p:sp>
        <p:nvSpPr>
          <p:cNvPr id="5" name="AutoShape 5"/>
          <p:cNvSpPr/>
          <p:nvPr/>
        </p:nvSpPr>
        <p:spPr>
          <a:xfrm>
            <a:off x="6934200" y="1803400"/>
            <a:ext cx="8445500" cy="6083300"/>
          </a:xfrm>
          <a:prstGeom prst="roundRect">
            <a:avLst>
              <a:gd name="adj" fmla="val 2296"/>
            </a:avLst>
          </a:prstGeom>
          <a:solidFill>
            <a:srgbClr val="CECCCC">
              <a:alpha val="33725"/>
            </a:srgbClr>
          </a:solidFill>
        </p:spPr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00" y="1803400"/>
            <a:ext cx="8115300" cy="6083300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76300" y="660400"/>
            <a:ext cx="14490700" cy="571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800" b="1">
                <a:solidFill>
                  <a:srgbClr val="6B551D"/>
                </a:solidFill>
                <a:latin typeface="&quot;Poltawski Nowy&quot;"/>
              </a:rPr>
              <a:t>Environmental Impact Reduction Plan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876300" y="1866900"/>
            <a:ext cx="5422900" cy="431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Sustainability Framework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876300" y="2578100"/>
            <a:ext cx="5422900" cy="3263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Comprehensive environmental compliance program addressing sustainable sourcing, packaging waste reduction, and chemical transparency to meet regulatory requirements and customer expectations. Implementation focuses on measurable improvements and third-party certifications for accountability.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130300" y="6121400"/>
            <a:ext cx="5168900" cy="1447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Target: Achieve 50% reduction in packaging waste and 100% certified sustainable timber sourcing within 18 months.</a:t>
            </a:r>
            <a:endParaRPr lang="en-US" sz="11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066800"/>
            <a:ext cx="14490700" cy="75946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102600" y="1066800"/>
            <a:ext cx="12700" cy="7594600"/>
          </a:xfrm>
          <a:prstGeom prst="roundRect">
            <a:avLst>
              <a:gd name="adj" fmla="val 50000"/>
            </a:avLst>
          </a:prstGeom>
          <a:solidFill>
            <a:srgbClr val="796B38"/>
          </a:solidFill>
        </p:spPr>
      </p:sp>
      <p:sp>
        <p:nvSpPr>
          <p:cNvPr id="6" name="AutoShape 6"/>
          <p:cNvSpPr/>
          <p:nvPr/>
        </p:nvSpPr>
        <p:spPr>
          <a:xfrm>
            <a:off x="876300" y="1066800"/>
            <a:ext cx="7239000" cy="1778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7" name="AutoShape 7"/>
          <p:cNvSpPr/>
          <p:nvPr/>
        </p:nvSpPr>
        <p:spPr>
          <a:xfrm>
            <a:off x="7835900" y="10668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8" name="AutoShape 8"/>
          <p:cNvSpPr/>
          <p:nvPr/>
        </p:nvSpPr>
        <p:spPr>
          <a:xfrm>
            <a:off x="7112000" y="12573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9" name="AutoShape 9"/>
          <p:cNvSpPr/>
          <p:nvPr/>
        </p:nvSpPr>
        <p:spPr>
          <a:xfrm>
            <a:off x="876300" y="1130300"/>
            <a:ext cx="5981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115300" y="2095500"/>
            <a:ext cx="7239000" cy="18034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1" name="AutoShape 11"/>
          <p:cNvSpPr/>
          <p:nvPr/>
        </p:nvSpPr>
        <p:spPr>
          <a:xfrm>
            <a:off x="7835900" y="20955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2" name="AutoShape 12"/>
          <p:cNvSpPr/>
          <p:nvPr/>
        </p:nvSpPr>
        <p:spPr>
          <a:xfrm>
            <a:off x="8382000" y="22733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13" name="AutoShape 13"/>
          <p:cNvSpPr/>
          <p:nvPr/>
        </p:nvSpPr>
        <p:spPr>
          <a:xfrm>
            <a:off x="9385300" y="2146300"/>
            <a:ext cx="5981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4" name="AutoShape 14"/>
          <p:cNvSpPr/>
          <p:nvPr/>
        </p:nvSpPr>
        <p:spPr>
          <a:xfrm>
            <a:off x="876300" y="3187700"/>
            <a:ext cx="7239000" cy="1905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5" name="AutoShape 15"/>
          <p:cNvSpPr/>
          <p:nvPr/>
        </p:nvSpPr>
        <p:spPr>
          <a:xfrm>
            <a:off x="7835900" y="31877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6" name="AutoShape 16"/>
          <p:cNvSpPr/>
          <p:nvPr/>
        </p:nvSpPr>
        <p:spPr>
          <a:xfrm>
            <a:off x="7112000" y="33782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17" name="AutoShape 17"/>
          <p:cNvSpPr/>
          <p:nvPr/>
        </p:nvSpPr>
        <p:spPr>
          <a:xfrm>
            <a:off x="876300" y="3251200"/>
            <a:ext cx="5981700" cy="1714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8" name="AutoShape 18"/>
          <p:cNvSpPr/>
          <p:nvPr/>
        </p:nvSpPr>
        <p:spPr>
          <a:xfrm>
            <a:off x="8115300" y="4254500"/>
            <a:ext cx="7239000" cy="2032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9" name="AutoShape 19"/>
          <p:cNvSpPr/>
          <p:nvPr/>
        </p:nvSpPr>
        <p:spPr>
          <a:xfrm>
            <a:off x="7835900" y="42545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20" name="AutoShape 20"/>
          <p:cNvSpPr/>
          <p:nvPr/>
        </p:nvSpPr>
        <p:spPr>
          <a:xfrm>
            <a:off x="8382000" y="44323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21" name="AutoShape 21"/>
          <p:cNvSpPr/>
          <p:nvPr/>
        </p:nvSpPr>
        <p:spPr>
          <a:xfrm>
            <a:off x="9385300" y="4305300"/>
            <a:ext cx="5981700" cy="1968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22" name="AutoShape 22"/>
          <p:cNvSpPr/>
          <p:nvPr/>
        </p:nvSpPr>
        <p:spPr>
          <a:xfrm>
            <a:off x="876300" y="5435600"/>
            <a:ext cx="7239000" cy="2032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23" name="AutoShape 23"/>
          <p:cNvSpPr/>
          <p:nvPr/>
        </p:nvSpPr>
        <p:spPr>
          <a:xfrm>
            <a:off x="7835900" y="54356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24" name="AutoShape 24"/>
          <p:cNvSpPr/>
          <p:nvPr/>
        </p:nvSpPr>
        <p:spPr>
          <a:xfrm>
            <a:off x="7112000" y="56261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25" name="AutoShape 25"/>
          <p:cNvSpPr/>
          <p:nvPr/>
        </p:nvSpPr>
        <p:spPr>
          <a:xfrm>
            <a:off x="876300" y="5499100"/>
            <a:ext cx="5981700" cy="1968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26" name="AutoShape 26"/>
          <p:cNvSpPr/>
          <p:nvPr/>
        </p:nvSpPr>
        <p:spPr>
          <a:xfrm>
            <a:off x="8115300" y="6629400"/>
            <a:ext cx="7239000" cy="20320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27" name="AutoShape 27"/>
          <p:cNvSpPr/>
          <p:nvPr/>
        </p:nvSpPr>
        <p:spPr>
          <a:xfrm>
            <a:off x="7835900" y="6629400"/>
            <a:ext cx="558800" cy="381000"/>
          </a:xfrm>
          <a:prstGeom prst="roundRect">
            <a:avLst>
              <a:gd name="adj" fmla="val 2666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28" name="AutoShape 28"/>
          <p:cNvSpPr/>
          <p:nvPr/>
        </p:nvSpPr>
        <p:spPr>
          <a:xfrm>
            <a:off x="8382000" y="6819900"/>
            <a:ext cx="749300" cy="12700"/>
          </a:xfrm>
          <a:prstGeom prst="rect">
            <a:avLst/>
          </a:prstGeom>
          <a:solidFill>
            <a:srgbClr val="796B38"/>
          </a:solidFill>
        </p:spPr>
      </p:sp>
      <p:sp>
        <p:nvSpPr>
          <p:cNvPr id="29" name="AutoShape 29"/>
          <p:cNvSpPr/>
          <p:nvPr/>
        </p:nvSpPr>
        <p:spPr>
          <a:xfrm>
            <a:off x="9385300" y="6692900"/>
            <a:ext cx="5981700" cy="1968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30" name="TextBox 30"/>
          <p:cNvSpPr txBox="1"/>
          <p:nvPr/>
        </p:nvSpPr>
        <p:spPr>
          <a:xfrm>
            <a:off x="876300" y="469900"/>
            <a:ext cx="14490700" cy="406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600" b="1">
                <a:solidFill>
                  <a:srgbClr val="6B551D"/>
                </a:solidFill>
                <a:latin typeface="&quot;Poltawski Nowy&quot;"/>
              </a:rPr>
              <a:t>Implementation Timeline &amp; Resource Allocation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8051800" y="11303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76300" y="11303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1-2</a:t>
            </a:r>
            <a:endParaRPr lang="en-US" sz="1100"/>
          </a:p>
        </p:txBody>
      </p:sp>
      <p:sp>
        <p:nvSpPr>
          <p:cNvPr id="33" name="TextBox 33"/>
          <p:cNvSpPr txBox="1"/>
          <p:nvPr/>
        </p:nvSpPr>
        <p:spPr>
          <a:xfrm>
            <a:off x="8026400" y="21590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9385300" y="21463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3-4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8026400" y="32512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876300" y="32512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5-6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8026400" y="43180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4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9385300" y="43053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7-9</a:t>
            </a:r>
            <a:endParaRPr lang="en-US" sz="1100"/>
          </a:p>
        </p:txBody>
      </p:sp>
      <p:sp>
        <p:nvSpPr>
          <p:cNvPr id="39" name="TextBox 39"/>
          <p:cNvSpPr txBox="1"/>
          <p:nvPr/>
        </p:nvSpPr>
        <p:spPr>
          <a:xfrm>
            <a:off x="8026400" y="54991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5</a:t>
            </a:r>
            <a:endParaRPr lang="en-US" sz="1100"/>
          </a:p>
        </p:txBody>
      </p:sp>
      <p:sp>
        <p:nvSpPr>
          <p:cNvPr id="40" name="TextBox 40"/>
          <p:cNvSpPr txBox="1"/>
          <p:nvPr/>
        </p:nvSpPr>
        <p:spPr>
          <a:xfrm>
            <a:off x="876300" y="54991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10-12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8026400" y="6692900"/>
            <a:ext cx="3048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16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6</a:t>
            </a:r>
            <a:endParaRPr lang="en-US" sz="1100"/>
          </a:p>
        </p:txBody>
      </p:sp>
      <p:sp>
        <p:nvSpPr>
          <p:cNvPr id="42" name="TextBox 42"/>
          <p:cNvSpPr txBox="1"/>
          <p:nvPr/>
        </p:nvSpPr>
        <p:spPr>
          <a:xfrm>
            <a:off x="9385300" y="6692900"/>
            <a:ext cx="5981700" cy="304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000" b="1">
                <a:solidFill>
                  <a:srgbClr val="6B551D"/>
                </a:solidFill>
                <a:latin typeface="&quot;Poltawski Nowy&quot;"/>
              </a:rPr>
              <a:t>Month 13-18</a:t>
            </a:r>
            <a:endParaRPr lang="en-US" sz="1100"/>
          </a:p>
        </p:txBody>
      </p:sp>
      <p:sp>
        <p:nvSpPr>
          <p:cNvPr id="43" name="TextBox 43"/>
          <p:cNvSpPr txBox="1"/>
          <p:nvPr/>
        </p:nvSpPr>
        <p:spPr>
          <a:xfrm>
            <a:off x="876300" y="15494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Assessment &amp; Planning</a:t>
            </a:r>
            <a:endParaRPr lang="en-US" sz="1100"/>
          </a:p>
        </p:txBody>
      </p:sp>
      <p:sp>
        <p:nvSpPr>
          <p:cNvPr id="44" name="TextBox 44"/>
          <p:cNvSpPr txBox="1"/>
          <p:nvPr/>
        </p:nvSpPr>
        <p:spPr>
          <a:xfrm>
            <a:off x="1130300" y="1943100"/>
            <a:ext cx="5727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5 analysts, 2 project managers</a:t>
            </a:r>
            <a:endParaRPr lang="en-US" sz="1100"/>
          </a:p>
        </p:txBody>
      </p:sp>
      <p:sp>
        <p:nvSpPr>
          <p:cNvPr id="45" name="TextBox 45"/>
          <p:cNvSpPr txBox="1"/>
          <p:nvPr/>
        </p:nvSpPr>
        <p:spPr>
          <a:xfrm>
            <a:off x="1130300" y="23368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Project charter, requirements document</a:t>
            </a:r>
            <a:endParaRPr lang="en-US" sz="1100"/>
          </a:p>
        </p:txBody>
      </p:sp>
      <p:sp>
        <p:nvSpPr>
          <p:cNvPr id="46" name="TextBox 46"/>
          <p:cNvSpPr txBox="1"/>
          <p:nvPr/>
        </p:nvSpPr>
        <p:spPr>
          <a:xfrm>
            <a:off x="9385300" y="25781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System Implementation</a:t>
            </a:r>
            <a:endParaRPr lang="en-US" sz="1100"/>
          </a:p>
        </p:txBody>
      </p:sp>
      <p:sp>
        <p:nvSpPr>
          <p:cNvPr id="47" name="TextBox 47"/>
          <p:cNvSpPr txBox="1"/>
          <p:nvPr/>
        </p:nvSpPr>
        <p:spPr>
          <a:xfrm>
            <a:off x="9639300" y="2971800"/>
            <a:ext cx="5727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8 developers, 3 QA specialists</a:t>
            </a:r>
            <a:endParaRPr lang="en-US" sz="1100"/>
          </a:p>
        </p:txBody>
      </p:sp>
      <p:sp>
        <p:nvSpPr>
          <p:cNvPr id="48" name="TextBox 48"/>
          <p:cNvSpPr txBox="1"/>
          <p:nvPr/>
        </p:nvSpPr>
        <p:spPr>
          <a:xfrm>
            <a:off x="9639300" y="33655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Core system modules, test cases</a:t>
            </a:r>
            <a:endParaRPr lang="en-US" sz="1100"/>
          </a:p>
        </p:txBody>
      </p:sp>
      <p:sp>
        <p:nvSpPr>
          <p:cNvPr id="49" name="TextBox 49"/>
          <p:cNvSpPr txBox="1"/>
          <p:nvPr/>
        </p:nvSpPr>
        <p:spPr>
          <a:xfrm>
            <a:off x="876300" y="36703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Staff Training</a:t>
            </a:r>
            <a:endParaRPr lang="en-US" sz="1100"/>
          </a:p>
        </p:txBody>
      </p:sp>
      <p:sp>
        <p:nvSpPr>
          <p:cNvPr id="50" name="TextBox 50"/>
          <p:cNvSpPr txBox="1"/>
          <p:nvPr/>
        </p:nvSpPr>
        <p:spPr>
          <a:xfrm>
            <a:off x="1130300" y="4064000"/>
            <a:ext cx="5727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2 trainers, all department leads</a:t>
            </a:r>
            <a:endParaRPr lang="en-US" sz="1100"/>
          </a:p>
        </p:txBody>
      </p:sp>
      <p:sp>
        <p:nvSpPr>
          <p:cNvPr id="51" name="TextBox 51"/>
          <p:cNvSpPr txBox="1"/>
          <p:nvPr/>
        </p:nvSpPr>
        <p:spPr>
          <a:xfrm>
            <a:off x="1130300" y="44577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Training materials, certification records</a:t>
            </a:r>
            <a:endParaRPr lang="en-US" sz="1100"/>
          </a:p>
        </p:txBody>
      </p:sp>
      <p:sp>
        <p:nvSpPr>
          <p:cNvPr id="52" name="TextBox 52"/>
          <p:cNvSpPr txBox="1"/>
          <p:nvPr/>
        </p:nvSpPr>
        <p:spPr>
          <a:xfrm>
            <a:off x="9385300" y="47371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Process Integration</a:t>
            </a:r>
            <a:endParaRPr lang="en-US" sz="1100"/>
          </a:p>
        </p:txBody>
      </p:sp>
      <p:sp>
        <p:nvSpPr>
          <p:cNvPr id="53" name="TextBox 53"/>
          <p:cNvSpPr txBox="1"/>
          <p:nvPr/>
        </p:nvSpPr>
        <p:spPr>
          <a:xfrm>
            <a:off x="9639300" y="51181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4 integration specialists, 1 change manager</a:t>
            </a:r>
            <a:endParaRPr lang="en-US" sz="1100"/>
          </a:p>
        </p:txBody>
      </p:sp>
      <p:sp>
        <p:nvSpPr>
          <p:cNvPr id="54" name="TextBox 54"/>
          <p:cNvSpPr txBox="1"/>
          <p:nvPr/>
        </p:nvSpPr>
        <p:spPr>
          <a:xfrm>
            <a:off x="9639300" y="57785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Integrated workflows, SOP documentation</a:t>
            </a:r>
            <a:endParaRPr lang="en-US" sz="1100"/>
          </a:p>
        </p:txBody>
      </p:sp>
      <p:sp>
        <p:nvSpPr>
          <p:cNvPr id="55" name="TextBox 55"/>
          <p:cNvSpPr txBox="1"/>
          <p:nvPr/>
        </p:nvSpPr>
        <p:spPr>
          <a:xfrm>
            <a:off x="876300" y="59309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r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Performance Monitoring</a:t>
            </a:r>
            <a:endParaRPr lang="en-US" sz="1100"/>
          </a:p>
        </p:txBody>
      </p:sp>
      <p:sp>
        <p:nvSpPr>
          <p:cNvPr id="56" name="TextBox 56"/>
          <p:cNvSpPr txBox="1"/>
          <p:nvPr/>
        </p:nvSpPr>
        <p:spPr>
          <a:xfrm>
            <a:off x="1130300" y="63119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3 data analysts, 1 business intelligence lead</a:t>
            </a:r>
            <a:endParaRPr lang="en-US" sz="1100"/>
          </a:p>
        </p:txBody>
      </p:sp>
      <p:sp>
        <p:nvSpPr>
          <p:cNvPr id="57" name="TextBox 57"/>
          <p:cNvSpPr txBox="1"/>
          <p:nvPr/>
        </p:nvSpPr>
        <p:spPr>
          <a:xfrm>
            <a:off x="1130300" y="69596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KPI dashboard, first quarterly report</a:t>
            </a:r>
            <a:endParaRPr lang="en-US" sz="1100"/>
          </a:p>
        </p:txBody>
      </p:sp>
      <p:sp>
        <p:nvSpPr>
          <p:cNvPr id="58" name="TextBox 58"/>
          <p:cNvSpPr txBox="1"/>
          <p:nvPr/>
        </p:nvSpPr>
        <p:spPr>
          <a:xfrm>
            <a:off x="9385300" y="7112000"/>
            <a:ext cx="5981700" cy="254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Continuous Improvement</a:t>
            </a:r>
            <a:endParaRPr lang="en-US" sz="1100"/>
          </a:p>
        </p:txBody>
      </p:sp>
      <p:sp>
        <p:nvSpPr>
          <p:cNvPr id="59" name="TextBox 59"/>
          <p:cNvSpPr txBox="1"/>
          <p:nvPr/>
        </p:nvSpPr>
        <p:spPr>
          <a:xfrm>
            <a:off x="9639300" y="75057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Resource: 2 process engineers, steering committee</a:t>
            </a:r>
            <a:endParaRPr lang="en-US" sz="1100"/>
          </a:p>
        </p:txBody>
      </p:sp>
      <p:sp>
        <p:nvSpPr>
          <p:cNvPr id="60" name="TextBox 60"/>
          <p:cNvSpPr txBox="1"/>
          <p:nvPr/>
        </p:nvSpPr>
        <p:spPr>
          <a:xfrm>
            <a:off x="9639300" y="8153400"/>
            <a:ext cx="5727700" cy="508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300" b="1">
                <a:solidFill>
                  <a:srgbClr val="383838"/>
                </a:solidFill>
                <a:latin typeface="Poppins"/>
              </a:rPr>
              <a:t>Deliverables: Optimization plan, final project report</a:t>
            </a:r>
            <a:endParaRPr lang="en-US" sz="1100"/>
          </a:p>
        </p:txBody>
      </p:sp>
      <p:sp>
        <p:nvSpPr>
          <p:cNvPr id="61" name="TextBox 61"/>
          <p:cNvSpPr txBox="1"/>
          <p:nvPr/>
        </p:nvSpPr>
        <p:spPr>
          <a:xfrm>
            <a:off x="749300" y="19812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2" name="TextBox 62"/>
          <p:cNvSpPr txBox="1"/>
          <p:nvPr/>
        </p:nvSpPr>
        <p:spPr>
          <a:xfrm>
            <a:off x="749300" y="23749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3" name="TextBox 63"/>
          <p:cNvSpPr txBox="1"/>
          <p:nvPr/>
        </p:nvSpPr>
        <p:spPr>
          <a:xfrm>
            <a:off x="9258300" y="30099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9258300" y="34036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5" name="TextBox 65"/>
          <p:cNvSpPr txBox="1"/>
          <p:nvPr/>
        </p:nvSpPr>
        <p:spPr>
          <a:xfrm>
            <a:off x="749300" y="41021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6" name="TextBox 66"/>
          <p:cNvSpPr txBox="1"/>
          <p:nvPr/>
        </p:nvSpPr>
        <p:spPr>
          <a:xfrm>
            <a:off x="749300" y="44958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9258300" y="51689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8" name="TextBox 68"/>
          <p:cNvSpPr txBox="1"/>
          <p:nvPr/>
        </p:nvSpPr>
        <p:spPr>
          <a:xfrm>
            <a:off x="9258300" y="58166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69" name="TextBox 69"/>
          <p:cNvSpPr txBox="1"/>
          <p:nvPr/>
        </p:nvSpPr>
        <p:spPr>
          <a:xfrm>
            <a:off x="749300" y="63500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70" name="TextBox 70"/>
          <p:cNvSpPr txBox="1"/>
          <p:nvPr/>
        </p:nvSpPr>
        <p:spPr>
          <a:xfrm>
            <a:off x="749300" y="70104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71" name="TextBox 71"/>
          <p:cNvSpPr txBox="1"/>
          <p:nvPr/>
        </p:nvSpPr>
        <p:spPr>
          <a:xfrm>
            <a:off x="9258300" y="75438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9258300" y="8191500"/>
            <a:ext cx="241300" cy="1651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3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6134100"/>
            <a:ext cx="5422900" cy="1689100"/>
          </a:xfrm>
          <a:prstGeom prst="roundRect">
            <a:avLst>
              <a:gd name="adj" fmla="val 4511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6134100"/>
            <a:ext cx="5422900" cy="1689100"/>
          </a:xfrm>
          <a:prstGeom prst="roundRect">
            <a:avLst>
              <a:gd name="adj" fmla="val 4511"/>
            </a:avLst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6934200" y="1803400"/>
            <a:ext cx="8445500" cy="6083300"/>
          </a:xfrm>
          <a:prstGeom prst="roundRect">
            <a:avLst>
              <a:gd name="adj" fmla="val 2296"/>
            </a:avLst>
          </a:prstGeom>
          <a:solidFill>
            <a:srgbClr val="CECCCC">
              <a:alpha val="33725"/>
            </a:srgbClr>
          </a:solidFill>
        </p:spPr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00" y="1803400"/>
            <a:ext cx="8115300" cy="6083300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876300" y="660400"/>
            <a:ext cx="14490700" cy="571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800" b="1">
                <a:solidFill>
                  <a:srgbClr val="6B551D"/>
                </a:solidFill>
                <a:latin typeface="&quot;Poltawski Nowy&quot;"/>
              </a:rPr>
              <a:t>Expected Outcomes &amp; Performance Metrics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876300" y="1879600"/>
            <a:ext cx="5422900" cy="431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Success Indicators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876300" y="2590800"/>
            <a:ext cx="5422900" cy="3263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The comprehensive supplier management strategy targets measurable improvements across all four critical areas. Expected outcomes include 95% complaint resolution rate, 30% reduction in quality defects, 100% environmental compliance, and strengthened long-term partnership stability with reduced supply chain risks.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876300" y="6184900"/>
            <a:ext cx="5689600" cy="1231900"/>
          </a:xfrm>
          <a:prstGeom prst="roundRect">
            <a:avLst>
              <a:gd name="adj" fmla="val 7216"/>
            </a:avLst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00000"/>
              </a:lnSpc>
              <a:defRPr/>
            </a:pPr>
            <a:r>
              <a:rPr lang="en-US" sz="7500" b="1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18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876300" y="7467600"/>
            <a:ext cx="54229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Month ROI Breakeven</a:t>
            </a:r>
            <a:endParaRPr lang="en-US" sz="11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574800"/>
            <a:ext cx="14490700" cy="68707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574800"/>
            <a:ext cx="4660900" cy="6870700"/>
          </a:xfrm>
          <a:prstGeom prst="roundRect">
            <a:avLst>
              <a:gd name="adj" fmla="val 3269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1130300" y="1816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7" name="AutoShape 7"/>
          <p:cNvSpPr/>
          <p:nvPr/>
        </p:nvSpPr>
        <p:spPr>
          <a:xfrm>
            <a:off x="5791200" y="1574800"/>
            <a:ext cx="4660900" cy="6870700"/>
          </a:xfrm>
          <a:prstGeom prst="roundRect">
            <a:avLst>
              <a:gd name="adj" fmla="val 3269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6045200" y="1816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9" name="AutoShape 9"/>
          <p:cNvSpPr/>
          <p:nvPr/>
        </p:nvSpPr>
        <p:spPr>
          <a:xfrm>
            <a:off x="10706100" y="1574800"/>
            <a:ext cx="4660900" cy="6870700"/>
          </a:xfrm>
          <a:prstGeom prst="roundRect">
            <a:avLst>
              <a:gd name="adj" fmla="val 3269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10960100" y="1816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11" name="TextBox 11"/>
          <p:cNvSpPr txBox="1"/>
          <p:nvPr/>
        </p:nvSpPr>
        <p:spPr>
          <a:xfrm>
            <a:off x="876300" y="6858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900" b="1">
                <a:solidFill>
                  <a:srgbClr val="6B551D"/>
                </a:solidFill>
                <a:latin typeface="&quot;Poltawski Nowy&quot;"/>
              </a:rPr>
              <a:t>Risk Mitigation &amp; Contingency Planning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1130300" y="2832100"/>
            <a:ext cx="4152900" cy="444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Implementation Risks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6045200" y="2832100"/>
            <a:ext cx="4152900" cy="444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Supplier Risks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0960100" y="2832100"/>
            <a:ext cx="4152900" cy="4445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Market Risks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1384300" y="3467100"/>
            <a:ext cx="3898900" cy="226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System adoption challenges: Conduct phased rollouts with pilot groups, provide comprehensive training programs, and establish user feedback channels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384300" y="5930900"/>
            <a:ext cx="3898900" cy="2260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Staff resistance: Implement change management initiatives, create incentive programs, and identify internal champions to drive adoption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6299200" y="3467100"/>
            <a:ext cx="3898900" cy="1879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Continued non-compliance: Establish clear SLAs with penalty clauses, conduct regular audits, and maintain alternative supplier shortlist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6299200" y="5562600"/>
            <a:ext cx="3898900" cy="1879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Relationship deterioration: Schedule quarterly business reviews, implement joint improvement programs, and develop escalation protocols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1214100" y="3467100"/>
            <a:ext cx="3898900" cy="1879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Alternative supplier sourcing: Maintain diversified supplier portfolio, conduct annual market scans, and pre-qualify backup vendors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11214100" y="5562600"/>
            <a:ext cx="3898900" cy="1879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Cost implications: Implement price hedging strategies, negotiate volume discounts, and establish cost-sharing agreements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003300" y="35306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1003300" y="59944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5918200" y="35306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5918200" y="56134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10833100" y="35306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0833100" y="5613400"/>
            <a:ext cx="241300" cy="24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algn="ctr">
              <a:lnSpc>
                <a:spcPct val="100000"/>
              </a:lnSpc>
              <a:defRPr/>
            </a:pPr>
            <a:r>
              <a:rPr lang="en-US" sz="1900" b="0">
                <a:solidFill>
                  <a:srgbClr val="383838"/>
                </a:solidFill>
                <a:highlight>
                  <a:srgbClr val="000000">
                    <a:alpha val="0"/>
                  </a:srgbClr>
                </a:highlight>
                <a:ea typeface="Poppins"/>
              </a:rPr>
              <a:t>●</a:t>
            </a:r>
            <a:endParaRPr lang="en-US" sz="1100"/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384300" y="2070100"/>
            <a:ext cx="241300" cy="2413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000" b="11000"/>
          <a:stretch>
            <a:fillRect/>
          </a:stretch>
        </p:blipFill>
        <p:spPr>
          <a:xfrm>
            <a:off x="6261100" y="2070100"/>
            <a:ext cx="304800" cy="2413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214100" y="2070100"/>
            <a:ext cx="241300" cy="2413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816100"/>
            <a:ext cx="14490700" cy="63627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816100"/>
            <a:ext cx="3429000" cy="63627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1130300" y="2070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7" name="AutoShape 7"/>
          <p:cNvSpPr/>
          <p:nvPr/>
        </p:nvSpPr>
        <p:spPr>
          <a:xfrm>
            <a:off x="4559300" y="1816100"/>
            <a:ext cx="3429000" cy="63627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4813300" y="2070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9" name="AutoShape 9"/>
          <p:cNvSpPr/>
          <p:nvPr/>
        </p:nvSpPr>
        <p:spPr>
          <a:xfrm>
            <a:off x="8242300" y="1816100"/>
            <a:ext cx="3429000" cy="63627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496300" y="2070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11" name="AutoShape 11"/>
          <p:cNvSpPr/>
          <p:nvPr/>
        </p:nvSpPr>
        <p:spPr>
          <a:xfrm>
            <a:off x="11938000" y="1816100"/>
            <a:ext cx="3429000" cy="6362700"/>
          </a:xfrm>
          <a:prstGeom prst="roundRect">
            <a:avLst>
              <a:gd name="adj" fmla="val 4444"/>
            </a:avLst>
          </a:prstGeom>
          <a:solidFill>
            <a:srgbClr val="CECCCC">
              <a:alpha val="33725"/>
            </a:srgbClr>
          </a:solidFill>
        </p:spPr>
      </p:sp>
      <p:sp>
        <p:nvSpPr>
          <p:cNvPr id="12" name="AutoShape 12"/>
          <p:cNvSpPr/>
          <p:nvPr/>
        </p:nvSpPr>
        <p:spPr>
          <a:xfrm>
            <a:off x="12179300" y="2070100"/>
            <a:ext cx="749300" cy="749300"/>
          </a:xfrm>
          <a:prstGeom prst="roundRect">
            <a:avLst>
              <a:gd name="adj" fmla="val 49152"/>
            </a:avLst>
          </a:prstGeom>
          <a:solidFill>
            <a:srgbClr val="604E29"/>
          </a:solidFill>
        </p:spPr>
      </p:sp>
      <p:sp>
        <p:nvSpPr>
          <p:cNvPr id="13" name="TextBox 13"/>
          <p:cNvSpPr txBox="1"/>
          <p:nvPr/>
        </p:nvSpPr>
        <p:spPr>
          <a:xfrm>
            <a:off x="876300" y="939800"/>
            <a:ext cx="14490700" cy="596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900" b="1">
                <a:solidFill>
                  <a:srgbClr val="6B551D"/>
                </a:solidFill>
                <a:latin typeface="&quot;Poltawski Nowy&quot;"/>
              </a:rPr>
              <a:t>Relationship Building Framework &amp; Best Practices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130300" y="30861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Communication Protocols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4813300" y="30861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Performance Management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8496300" y="3086100"/>
            <a:ext cx="2921000" cy="901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Collaborative Innovation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2179300" y="3086100"/>
            <a:ext cx="2921000" cy="1358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900" b="1">
                <a:solidFill>
                  <a:srgbClr val="6B551D"/>
                </a:solidFill>
                <a:latin typeface="&quot;Poltawski Nowy&quot;"/>
              </a:rPr>
              <a:t>Strategic Partnership Development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130300" y="4165600"/>
            <a:ext cx="2921000" cy="3771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Regular meetings, clear communication channels, and structured information sharing. Specific tactics include weekly syncs and dedicated Slack channels for real-time collaboration.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4813300" y="4165600"/>
            <a:ext cx="2921000" cy="3390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KPIs, scorecards, and quarterly business reviews to measure success. Includes balanced scorecard approach with financial, customer, process and growth metrics.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8496300" y="4165600"/>
            <a:ext cx="2921000" cy="3390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Joint problem-solving sessions and co-development initiatives. Features shared technology platforms and innovation labs for cross-functional ideation.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2179300" y="4622800"/>
            <a:ext cx="2921000" cy="3022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Long-term planning with mutual benefits focus. Includes joint sustainability initiatives and 3-year roadmap development with shared objectives.</a:t>
            </a:r>
            <a:endParaRPr lang="en-US" sz="11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rcRect t="11000" b="11000"/>
          <a:stretch>
            <a:fillRect/>
          </a:stretch>
        </p:blipFill>
        <p:spPr>
          <a:xfrm>
            <a:off x="1346200" y="2324100"/>
            <a:ext cx="304800" cy="241300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067300" y="2324100"/>
            <a:ext cx="241300" cy="24130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5"/>
          <a:srcRect l="14000" r="14000"/>
          <a:stretch>
            <a:fillRect/>
          </a:stretch>
        </p:blipFill>
        <p:spPr>
          <a:xfrm>
            <a:off x="8788400" y="2324100"/>
            <a:ext cx="177800" cy="24130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6"/>
          <a:srcRect t="11000" b="11000"/>
          <a:stretch>
            <a:fillRect/>
          </a:stretch>
        </p:blipFill>
        <p:spPr>
          <a:xfrm>
            <a:off x="12407900" y="2324100"/>
            <a:ext cx="304800" cy="2413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76300" y="1536700"/>
            <a:ext cx="14490700" cy="69215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5" name="AutoShape 5"/>
          <p:cNvSpPr/>
          <p:nvPr/>
        </p:nvSpPr>
        <p:spPr>
          <a:xfrm>
            <a:off x="876300" y="1536700"/>
            <a:ext cx="3378200" cy="4876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6" name="AutoShape 6"/>
          <p:cNvSpPr/>
          <p:nvPr/>
        </p:nvSpPr>
        <p:spPr>
          <a:xfrm>
            <a:off x="876300" y="1536700"/>
            <a:ext cx="558800" cy="546100"/>
          </a:xfrm>
          <a:prstGeom prst="roundRect">
            <a:avLst>
              <a:gd name="adj" fmla="val 2790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7" name="AutoShape 7"/>
          <p:cNvSpPr/>
          <p:nvPr/>
        </p:nvSpPr>
        <p:spPr>
          <a:xfrm>
            <a:off x="4572000" y="1536700"/>
            <a:ext cx="3378200" cy="4876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8" name="AutoShape 8"/>
          <p:cNvSpPr/>
          <p:nvPr/>
        </p:nvSpPr>
        <p:spPr>
          <a:xfrm>
            <a:off x="4572000" y="1536700"/>
            <a:ext cx="558800" cy="546100"/>
          </a:xfrm>
          <a:prstGeom prst="roundRect">
            <a:avLst>
              <a:gd name="adj" fmla="val 2790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9" name="AutoShape 9"/>
          <p:cNvSpPr/>
          <p:nvPr/>
        </p:nvSpPr>
        <p:spPr>
          <a:xfrm>
            <a:off x="8280400" y="1536700"/>
            <a:ext cx="3378200" cy="4876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0" name="AutoShape 10"/>
          <p:cNvSpPr/>
          <p:nvPr/>
        </p:nvSpPr>
        <p:spPr>
          <a:xfrm>
            <a:off x="8280400" y="1536700"/>
            <a:ext cx="558800" cy="546100"/>
          </a:xfrm>
          <a:prstGeom prst="roundRect">
            <a:avLst>
              <a:gd name="adj" fmla="val 2790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1" name="AutoShape 11"/>
          <p:cNvSpPr/>
          <p:nvPr/>
        </p:nvSpPr>
        <p:spPr>
          <a:xfrm>
            <a:off x="11976100" y="1536700"/>
            <a:ext cx="3378200" cy="48768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2" name="AutoShape 12"/>
          <p:cNvSpPr/>
          <p:nvPr/>
        </p:nvSpPr>
        <p:spPr>
          <a:xfrm>
            <a:off x="11976100" y="1536700"/>
            <a:ext cx="558800" cy="546100"/>
          </a:xfrm>
          <a:prstGeom prst="roundRect">
            <a:avLst>
              <a:gd name="adj" fmla="val 2790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3" name="AutoShape 13"/>
          <p:cNvSpPr/>
          <p:nvPr/>
        </p:nvSpPr>
        <p:spPr>
          <a:xfrm>
            <a:off x="876300" y="7035800"/>
            <a:ext cx="14490700" cy="1422400"/>
          </a:xfrm>
          <a:prstGeom prst="rect">
            <a:avLst/>
          </a:prstGeom>
          <a:solidFill>
            <a:srgbClr val="000000">
              <a:alpha val="0"/>
            </a:srgbClr>
          </a:solidFill>
        </p:spPr>
      </p:sp>
      <p:sp>
        <p:nvSpPr>
          <p:cNvPr id="14" name="AutoShape 14"/>
          <p:cNvSpPr/>
          <p:nvPr/>
        </p:nvSpPr>
        <p:spPr>
          <a:xfrm>
            <a:off x="876300" y="7035800"/>
            <a:ext cx="558800" cy="546100"/>
          </a:xfrm>
          <a:prstGeom prst="roundRect">
            <a:avLst>
              <a:gd name="adj" fmla="val 27906"/>
            </a:avLst>
          </a:prstGeom>
          <a:solidFill>
            <a:srgbClr val="DFDFDF"/>
          </a:solidFill>
          <a:ln w="12700">
            <a:solidFill>
              <a:srgbClr val="796B38"/>
            </a:solidFill>
          </a:ln>
        </p:spPr>
      </p:sp>
      <p:sp>
        <p:nvSpPr>
          <p:cNvPr id="15" name="TextBox 15"/>
          <p:cNvSpPr txBox="1"/>
          <p:nvPr/>
        </p:nvSpPr>
        <p:spPr>
          <a:xfrm>
            <a:off x="876300" y="673100"/>
            <a:ext cx="14490700" cy="5842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3800" b="1">
                <a:solidFill>
                  <a:srgbClr val="6B551D"/>
                </a:solidFill>
                <a:latin typeface="&quot;Poltawski Nowy&quot;"/>
              </a:rPr>
              <a:t>References &amp; Sources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092200" y="1625600"/>
            <a:ext cx="3048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1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89100" y="1612900"/>
            <a:ext cx="2565400" cy="1320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Supplier Relationship Management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4762500" y="1625600"/>
            <a:ext cx="3048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2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5397500" y="1612900"/>
            <a:ext cx="2565400" cy="876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Supply Chain Sustainability</a:t>
            </a:r>
            <a:endParaRPr lang="en-US" sz="1100"/>
          </a:p>
        </p:txBody>
      </p:sp>
      <p:sp>
        <p:nvSpPr>
          <p:cNvPr id="20" name="TextBox 20"/>
          <p:cNvSpPr txBox="1"/>
          <p:nvPr/>
        </p:nvSpPr>
        <p:spPr>
          <a:xfrm>
            <a:off x="8470900" y="1625600"/>
            <a:ext cx="3048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9093200" y="1612900"/>
            <a:ext cx="2565400" cy="876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Quality Assurance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12166600" y="1625600"/>
            <a:ext cx="3048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4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2801600" y="1612900"/>
            <a:ext cx="2565400" cy="876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Environmental Compliance</a:t>
            </a:r>
            <a:endParaRPr lang="en-US" sz="1100"/>
          </a:p>
        </p:txBody>
      </p:sp>
      <p:sp>
        <p:nvSpPr>
          <p:cNvPr id="24" name="TextBox 24"/>
          <p:cNvSpPr txBox="1"/>
          <p:nvPr/>
        </p:nvSpPr>
        <p:spPr>
          <a:xfrm>
            <a:off x="1066800" y="7124700"/>
            <a:ext cx="304800" cy="3556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400" b="1">
                <a:solidFill>
                  <a:srgbClr val="6B551D"/>
                </a:solidFill>
                <a:highlight>
                  <a:srgbClr val="000000">
                    <a:alpha val="0"/>
                  </a:srgbClr>
                </a:highlight>
                <a:latin typeface="&quot;Poltawski Nowy&quot;"/>
              </a:rPr>
              <a:t>5</a:t>
            </a:r>
            <a:endParaRPr lang="en-US" sz="1100"/>
          </a:p>
        </p:txBody>
      </p:sp>
      <p:sp>
        <p:nvSpPr>
          <p:cNvPr id="25" name="TextBox 25"/>
          <p:cNvSpPr txBox="1"/>
          <p:nvPr/>
        </p:nvSpPr>
        <p:spPr>
          <a:xfrm>
            <a:off x="1689100" y="7112000"/>
            <a:ext cx="13665200" cy="4318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20000"/>
              </a:lnSpc>
              <a:defRPr/>
            </a:pPr>
            <a:r>
              <a:rPr lang="en-US" sz="2800" b="1">
                <a:solidFill>
                  <a:srgbClr val="6B551D"/>
                </a:solidFill>
                <a:latin typeface="&quot;Poltawski Nowy&quot;"/>
              </a:rPr>
              <a:t>Customer Experience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689100" y="3111500"/>
            <a:ext cx="2565400" cy="33020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TechTarget. (2025). </a:t>
            </a:r>
            <a:r>
              <a:rPr lang="en-US" sz="1900" b="1" i="1">
                <a:solidFill>
                  <a:srgbClr val="383838"/>
                </a:solidFill>
                <a:latin typeface="Poppins"/>
              </a:rPr>
              <a:t>Supplier Relationship Management Strategies for Digital Transformation</a:t>
            </a:r>
            <a:r>
              <a:rPr lang="en-US" sz="1900" b="1">
                <a:solidFill>
                  <a:srgbClr val="383838"/>
                </a:solidFill>
                <a:latin typeface="Poppins"/>
              </a:rPr>
              <a:t>. Enterprise Strategy Group.</a:t>
            </a:r>
            <a:endParaRPr lang="en-US" sz="1100"/>
          </a:p>
        </p:txBody>
      </p:sp>
      <p:sp>
        <p:nvSpPr>
          <p:cNvPr id="27" name="TextBox 27"/>
          <p:cNvSpPr txBox="1"/>
          <p:nvPr/>
        </p:nvSpPr>
        <p:spPr>
          <a:xfrm>
            <a:off x="5397500" y="2667000"/>
            <a:ext cx="2565400" cy="29337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CSCMP. (2024). </a:t>
            </a:r>
            <a:r>
              <a:rPr lang="en-US" sz="1900" b="1" i="1">
                <a:solidFill>
                  <a:srgbClr val="383838"/>
                </a:solidFill>
                <a:latin typeface="Poppins"/>
              </a:rPr>
              <a:t>Annual State of Supply Chain Sustainability Report</a:t>
            </a:r>
            <a:r>
              <a:rPr lang="en-US" sz="1900" b="1">
                <a:solidFill>
                  <a:srgbClr val="383838"/>
                </a:solidFill>
                <a:latin typeface="Poppins"/>
              </a:rPr>
              <a:t>. Council of Supply Chain Management Professionals.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9093200" y="2667000"/>
            <a:ext cx="2565400" cy="25654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UNECE. (2024). </a:t>
            </a:r>
            <a:r>
              <a:rPr lang="en-US" sz="1900" b="1" i="1">
                <a:solidFill>
                  <a:srgbClr val="383838"/>
                </a:solidFill>
                <a:latin typeface="Poppins"/>
              </a:rPr>
              <a:t>Best Practices in Forest Products Quality Assurance</a:t>
            </a:r>
            <a:r>
              <a:rPr lang="en-US" sz="1900" b="1">
                <a:solidFill>
                  <a:srgbClr val="383838"/>
                </a:solidFill>
                <a:latin typeface="Poppins"/>
              </a:rPr>
              <a:t>. United Nations Economic Commission for Europe.</a:t>
            </a:r>
            <a:endParaRPr lang="en-US" sz="1100"/>
          </a:p>
        </p:txBody>
      </p:sp>
      <p:sp>
        <p:nvSpPr>
          <p:cNvPr id="29" name="TextBox 29"/>
          <p:cNvSpPr txBox="1"/>
          <p:nvPr/>
        </p:nvSpPr>
        <p:spPr>
          <a:xfrm>
            <a:off x="12801600" y="2667000"/>
            <a:ext cx="2565400" cy="3670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Sustainable Packaging Coalition. (2024). </a:t>
            </a:r>
            <a:r>
              <a:rPr lang="en-US" sz="1900" b="1" i="1">
                <a:solidFill>
                  <a:srgbClr val="383838"/>
                </a:solidFill>
                <a:latin typeface="Poppins"/>
              </a:rPr>
              <a:t>Global Environmental Compliance Standards for Packaging Materials</a:t>
            </a:r>
            <a:r>
              <a:rPr lang="en-US" sz="1900" b="1">
                <a:solidFill>
                  <a:srgbClr val="383838"/>
                </a:solidFill>
                <a:latin typeface="Poppins"/>
              </a:rPr>
              <a:t>. GreenBlue Institute.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1689100" y="7734300"/>
            <a:ext cx="13665200" cy="7239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l">
              <a:lnSpc>
                <a:spcPct val="150000"/>
              </a:lnSpc>
              <a:defRPr/>
            </a:pPr>
            <a:r>
              <a:rPr lang="en-US" sz="1900" b="1">
                <a:solidFill>
                  <a:srgbClr val="383838"/>
                </a:solidFill>
                <a:latin typeface="Poppins"/>
              </a:rPr>
              <a:t>Consumer Federation of America. (2024). </a:t>
            </a:r>
            <a:r>
              <a:rPr lang="en-US" sz="1900" b="1" i="1">
                <a:solidFill>
                  <a:srgbClr val="383838"/>
                </a:solidFill>
                <a:latin typeface="Poppins"/>
              </a:rPr>
              <a:t>Modern Customer Complaint Management Frameworks</a:t>
            </a:r>
            <a:r>
              <a:rPr lang="en-US" sz="1900" b="1">
                <a:solidFill>
                  <a:srgbClr val="383838"/>
                </a:solidFill>
                <a:latin typeface="Poppins"/>
              </a:rPr>
              <a:t>. CFA Research Report Series.</a:t>
            </a:r>
            <a:endParaRPr lang="en-US" sz="11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solidFill>
            <a:srgbClr val="0D0A2C">
              <a:alpha val="74902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9000" b="29000"/>
          <a:stretch>
            <a:fillRect/>
          </a:stretch>
        </p:blipFill>
        <p:spPr>
          <a:xfrm>
            <a:off x="0" y="0"/>
            <a:ext cx="16256000" cy="9144000"/>
          </a:xfrm>
          <a:prstGeom prst="roundRect">
            <a:avLst>
              <a:gd name="adj" fmla="val 2638"/>
            </a:avLst>
          </a:prstGeom>
        </p:spPr>
      </p:pic>
      <p:sp>
        <p:nvSpPr>
          <p:cNvPr id="5" name="AutoShape 5"/>
          <p:cNvSpPr/>
          <p:nvPr/>
        </p:nvSpPr>
        <p:spPr>
          <a:xfrm>
            <a:off x="0" y="0"/>
            <a:ext cx="16256000" cy="9144000"/>
          </a:xfrm>
          <a:prstGeom prst="roundRect">
            <a:avLst>
              <a:gd name="adj" fmla="val 2638"/>
            </a:avLst>
          </a:prstGeom>
          <a:solidFill>
            <a:srgbClr val="FFFFFF">
              <a:alpha val="73725"/>
            </a:srgbClr>
          </a:solidFill>
        </p:spPr>
      </p:sp>
      <p:sp>
        <p:nvSpPr>
          <p:cNvPr id="6" name="TextBox 6"/>
          <p:cNvSpPr txBox="1"/>
          <p:nvPr/>
        </p:nvSpPr>
        <p:spPr>
          <a:xfrm>
            <a:off x="876300" y="3289300"/>
            <a:ext cx="14490700" cy="749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60000"/>
              </a:lnSpc>
              <a:defRPr/>
            </a:pPr>
            <a:r>
              <a:rPr lang="en-US" sz="4900" b="1">
                <a:solidFill>
                  <a:srgbClr val="6B551D"/>
                </a:solidFill>
                <a:latin typeface="&quot;Poltawski Nowy&quot;"/>
              </a:rPr>
              <a:t>Questions &amp; Discussion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1765300" y="4572000"/>
            <a:ext cx="14490700" cy="1511300"/>
          </a:xfrm>
          <a:prstGeom prst="rect">
            <a:avLst/>
          </a:prstGeom>
          <a:solidFill>
            <a:srgbClr val="000000">
              <a:alpha val="0"/>
            </a:srgbClr>
          </a:solidFill>
        </p:spPr>
        <p:txBody>
          <a:bodyPr lIns="0" tIns="0" rIns="0" bIns="0" rtlCol="0" anchor="ctr"/>
          <a:lstStyle/>
          <a:p>
            <a:pPr indent="0" algn="ctr">
              <a:lnSpc>
                <a:spcPct val="160000"/>
              </a:lnSpc>
              <a:defRPr/>
            </a:pP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1357</Words>
  <Application>Microsoft Office PowerPoint</Application>
  <PresentationFormat>Custom</PresentationFormat>
  <Paragraphs>228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"Poltawski Nowy"</vt:lpstr>
      <vt:lpstr>Arial</vt:lpstr>
      <vt:lpstr>Calibri</vt:lpstr>
      <vt:lpstr>Poppins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Jahid Ahmed</cp:lastModifiedBy>
  <cp:revision>8</cp:revision>
  <dcterms:created xsi:type="dcterms:W3CDTF">2006-08-16T00:00:00Z</dcterms:created>
  <dcterms:modified xsi:type="dcterms:W3CDTF">2026-01-18T20:10:16Z</dcterms:modified>
</cp:coreProperties>
</file>