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7B_FA4261EC.xml" ContentType="application/vnd.ms-powerpoint.comments+xml"/>
  <Override PartName="/ppt/notesSlides/notesSlide7.xml" ContentType="application/vnd.openxmlformats-officedocument.presentationml.notesSlide+xml"/>
  <Override PartName="/ppt/comments/modernComment_11E_0.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4"/>
    <p:sldMasterId id="2147483666" r:id="rId5"/>
    <p:sldMasterId id="2147483668" r:id="rId6"/>
    <p:sldMasterId id="2147483670" r:id="rId7"/>
    <p:sldMasterId id="2147483672" r:id="rId8"/>
    <p:sldMasterId id="2147483674" r:id="rId9"/>
    <p:sldMasterId id="2147483677" r:id="rId10"/>
    <p:sldMasterId id="2147483679" r:id="rId11"/>
    <p:sldMasterId id="2147483681" r:id="rId12"/>
    <p:sldMasterId id="2147483683" r:id="rId13"/>
    <p:sldMasterId id="2147483696" r:id="rId14"/>
    <p:sldMasterId id="2147483701" r:id="rId15"/>
    <p:sldMasterId id="2147483705" r:id="rId16"/>
    <p:sldMasterId id="2147483709" r:id="rId17"/>
    <p:sldMasterId id="2147483721" r:id="rId18"/>
    <p:sldMasterId id="2147483733" r:id="rId19"/>
  </p:sldMasterIdLst>
  <p:notesMasterIdLst>
    <p:notesMasterId r:id="rId48"/>
  </p:notesMasterIdLst>
  <p:handoutMasterIdLst>
    <p:handoutMasterId r:id="rId49"/>
  </p:handoutMasterIdLst>
  <p:sldIdLst>
    <p:sldId id="256" r:id="rId20"/>
    <p:sldId id="377" r:id="rId21"/>
    <p:sldId id="308" r:id="rId22"/>
    <p:sldId id="324" r:id="rId23"/>
    <p:sldId id="338" r:id="rId24"/>
    <p:sldId id="349" r:id="rId25"/>
    <p:sldId id="379" r:id="rId26"/>
    <p:sldId id="286" r:id="rId27"/>
    <p:sldId id="328" r:id="rId28"/>
    <p:sldId id="337" r:id="rId29"/>
    <p:sldId id="339" r:id="rId30"/>
    <p:sldId id="336" r:id="rId31"/>
    <p:sldId id="307" r:id="rId32"/>
    <p:sldId id="322" r:id="rId33"/>
    <p:sldId id="381" r:id="rId34"/>
    <p:sldId id="374" r:id="rId35"/>
    <p:sldId id="370" r:id="rId36"/>
    <p:sldId id="376" r:id="rId37"/>
    <p:sldId id="375" r:id="rId38"/>
    <p:sldId id="371" r:id="rId39"/>
    <p:sldId id="329" r:id="rId40"/>
    <p:sldId id="343" r:id="rId41"/>
    <p:sldId id="382" r:id="rId42"/>
    <p:sldId id="341" r:id="rId43"/>
    <p:sldId id="373" r:id="rId44"/>
    <p:sldId id="372" r:id="rId45"/>
    <p:sldId id="347" r:id="rId46"/>
    <p:sldId id="378"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28" autoAdjust="0"/>
    <p:restoredTop sz="80320" autoAdjust="0"/>
  </p:normalViewPr>
  <p:slideViewPr>
    <p:cSldViewPr>
      <p:cViewPr varScale="1">
        <p:scale>
          <a:sx n="83" d="100"/>
          <a:sy n="83" d="100"/>
        </p:scale>
        <p:origin x="870" y="78"/>
      </p:cViewPr>
      <p:guideLst>
        <p:guide orient="horz" pos="2160"/>
        <p:guide pos="2880"/>
      </p:guideLst>
    </p:cSldViewPr>
  </p:slideViewPr>
  <p:notesTextViewPr>
    <p:cViewPr>
      <p:scale>
        <a:sx n="1" d="1"/>
        <a:sy n="1" d="1"/>
      </p:scale>
      <p:origin x="0" y="0"/>
    </p:cViewPr>
  </p:notesTextViewPr>
  <p:sorterViewPr>
    <p:cViewPr>
      <p:scale>
        <a:sx n="100" d="100"/>
        <a:sy n="100" d="100"/>
      </p:scale>
      <p:origin x="0" y="-3864"/>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commentAuthors" Target="commentAuthors.xml"/><Relationship Id="rId55"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handoutMaster" Target="handoutMasters/handoutMaster1.xml"/></Relationships>
</file>

<file path=ppt/comments/modernComment_11E_0.xml><?xml version="1.0" encoding="utf-8"?>
<p188:cmLst xmlns:a="http://schemas.openxmlformats.org/drawingml/2006/main" xmlns:r="http://schemas.openxmlformats.org/officeDocument/2006/relationships" xmlns:p188="http://schemas.microsoft.com/office/powerpoint/2018/8/main">
  <p188:cm id="{5FF21C76-9BB7-407C-972D-6B7490AE0924}" authorId="{51D3DEE7-25C9-028C-41A2-87B6CE667C1C}" created="2023-01-11T11:05:38.361">
    <pc:sldMkLst xmlns:pc="http://schemas.microsoft.com/office/powerpoint/2013/main/command">
      <pc:docMk/>
      <pc:sldMk cId="0" sldId="286"/>
    </pc:sldMkLst>
    <p188:replyLst>
      <p188:reply id="{7A20BEDB-6D19-4655-8FAB-C34085DAF8FC}" authorId="{23BABA43-0439-AF94-399A-704485BA6581}" created="2023-01-11T12:58:19.361">
        <p188:txBody>
          <a:bodyPr/>
          <a:lstStyle/>
          <a:p>
            <a:r>
              <a:rPr lang="en-GB"/>
              <a:t>These are all from multiple sources, but also generalised and well known elements so should get away without a ref anyway, best advice would be to draw on examples :) </a:t>
            </a:r>
          </a:p>
        </p188:txBody>
      </p188:reply>
      <p188:reply id="{919F49D5-7EDA-4E9B-92E7-AA902236C718}" authorId="{5E2C6981-00D0-720C-AFB0-468F5A5EDB7E}" created="2023-04-20T15:11:31.327">
        <p188:txBody>
          <a:bodyPr/>
          <a:lstStyle/>
          <a:p>
            <a:r>
              <a:rPr lang="en-GB"/>
              <a:t>refer to technology that assist with this - can assist with the 3 stages of socilaisation ( may be a significant cost outlay but ROI through retention  should ofset that)</a:t>
            </a:r>
          </a:p>
        </p188:txBody>
      </p188:reply>
    </p188:replyLst>
    <p188:txBody>
      <a:bodyPr/>
      <a:lstStyle/>
      <a:p>
        <a:r>
          <a:rPr lang="en-GB"/>
          <a:t>Reference needed for this too</a:t>
        </a:r>
      </a:p>
    </p188:txBody>
  </p188:cm>
</p188:cmLst>
</file>

<file path=ppt/comments/modernComment_17B_FA4261EC.xml><?xml version="1.0" encoding="utf-8"?>
<p188:cmLst xmlns:a="http://schemas.openxmlformats.org/drawingml/2006/main" xmlns:r="http://schemas.openxmlformats.org/officeDocument/2006/relationships" xmlns:p188="http://schemas.microsoft.com/office/powerpoint/2018/8/main">
  <p188:cm id="{2A4F79FA-37F4-4275-9068-77FD123FB1A8}" authorId="{51D3DEE7-25C9-028C-41A2-87B6CE667C1C}" created="2023-01-11T11:04:25.345">
    <pc:sldMkLst xmlns:pc="http://schemas.microsoft.com/office/powerpoint/2013/main/command">
      <pc:docMk/>
      <pc:sldMk cId="4198654444" sldId="379"/>
    </pc:sldMkLst>
    <p188:txBody>
      <a:bodyPr/>
      <a:lstStyle/>
      <a:p>
        <a:r>
          <a:rPr lang="en-GB"/>
          <a:t>If someone has time to find a recent link/ciation to this?</a:t>
        </a:r>
      </a:p>
    </p188:txBody>
  </p188:cm>
</p188:cmLst>
</file>

<file path=ppt/diagrams/_rels/data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29DFD4-8833-43F0-8655-627819B44DB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6DADA80-065C-49B3-917B-393B4AF77F76}">
      <dgm:prSet/>
      <dgm:spPr/>
      <dgm:t>
        <a:bodyPr/>
        <a:lstStyle/>
        <a:p>
          <a:r>
            <a:rPr lang="en-US"/>
            <a:t>Human Resources Management</a:t>
          </a:r>
          <a:br>
            <a:rPr lang="en-US"/>
          </a:br>
          <a:endParaRPr lang="en-US"/>
        </a:p>
      </dgm:t>
    </dgm:pt>
    <dgm:pt modelId="{02F4AF5F-012F-4736-ABD6-21176DC58B99}" type="parTrans" cxnId="{43C5FF01-06B6-4211-A7BA-C7F4B0E9759E}">
      <dgm:prSet/>
      <dgm:spPr/>
      <dgm:t>
        <a:bodyPr/>
        <a:lstStyle/>
        <a:p>
          <a:endParaRPr lang="en-US"/>
        </a:p>
      </dgm:t>
    </dgm:pt>
    <dgm:pt modelId="{AC498347-B978-45DE-8D20-DB6C48C8EAC6}" type="sibTrans" cxnId="{43C5FF01-06B6-4211-A7BA-C7F4B0E9759E}">
      <dgm:prSet/>
      <dgm:spPr/>
      <dgm:t>
        <a:bodyPr/>
        <a:lstStyle/>
        <a:p>
          <a:endParaRPr lang="en-US"/>
        </a:p>
      </dgm:t>
    </dgm:pt>
    <dgm:pt modelId="{CE4673A6-12DC-4A98-B493-66DA0DF47E36}">
      <dgm:prSet/>
      <dgm:spPr/>
      <dgm:t>
        <a:bodyPr/>
        <a:lstStyle/>
        <a:p>
          <a:r>
            <a:rPr lang="en-US"/>
            <a:t>The Role of HR</a:t>
          </a:r>
        </a:p>
      </dgm:t>
    </dgm:pt>
    <dgm:pt modelId="{1BFFB0A7-39BF-43DE-A596-150F669BE8C6}" type="parTrans" cxnId="{B602B191-CB02-4BEE-A7AA-369930690F66}">
      <dgm:prSet/>
      <dgm:spPr/>
      <dgm:t>
        <a:bodyPr/>
        <a:lstStyle/>
        <a:p>
          <a:endParaRPr lang="en-US"/>
        </a:p>
      </dgm:t>
    </dgm:pt>
    <dgm:pt modelId="{22ABD33C-3541-4CD4-B4A2-E1002CF3F0A7}" type="sibTrans" cxnId="{B602B191-CB02-4BEE-A7AA-369930690F66}">
      <dgm:prSet/>
      <dgm:spPr/>
      <dgm:t>
        <a:bodyPr/>
        <a:lstStyle/>
        <a:p>
          <a:endParaRPr lang="en-US"/>
        </a:p>
      </dgm:t>
    </dgm:pt>
    <dgm:pt modelId="{5E0394C8-FD06-492E-B6EA-A76BB970421B}">
      <dgm:prSet/>
      <dgm:spPr/>
      <dgm:t>
        <a:bodyPr/>
        <a:lstStyle/>
        <a:p>
          <a:r>
            <a:rPr lang="en-US"/>
            <a:t>The Future of HR</a:t>
          </a:r>
          <a:br>
            <a:rPr lang="en-US"/>
          </a:br>
          <a:endParaRPr lang="en-US"/>
        </a:p>
      </dgm:t>
    </dgm:pt>
    <dgm:pt modelId="{95E29743-5D6A-47EC-B4D0-A4AC791DFC10}" type="parTrans" cxnId="{E927AE5F-99E3-4720-B4D6-A97AA44C73D1}">
      <dgm:prSet/>
      <dgm:spPr/>
      <dgm:t>
        <a:bodyPr/>
        <a:lstStyle/>
        <a:p>
          <a:endParaRPr lang="en-US"/>
        </a:p>
      </dgm:t>
    </dgm:pt>
    <dgm:pt modelId="{EA974275-9E32-479B-88C7-11B6B6BF6554}" type="sibTrans" cxnId="{E927AE5F-99E3-4720-B4D6-A97AA44C73D1}">
      <dgm:prSet/>
      <dgm:spPr/>
      <dgm:t>
        <a:bodyPr/>
        <a:lstStyle/>
        <a:p>
          <a:endParaRPr lang="en-US"/>
        </a:p>
      </dgm:t>
    </dgm:pt>
    <dgm:pt modelId="{9D009327-9C2B-4689-8046-B58CE9E6557C}">
      <dgm:prSet/>
      <dgm:spPr/>
      <dgm:t>
        <a:bodyPr/>
        <a:lstStyle/>
        <a:p>
          <a:r>
            <a:rPr lang="en-US"/>
            <a:t>The Role of HR within different Organisations</a:t>
          </a:r>
        </a:p>
      </dgm:t>
    </dgm:pt>
    <dgm:pt modelId="{6C197DD6-6804-4B74-9C22-1601370B775E}" type="parTrans" cxnId="{F568A30E-860E-4EC6-848F-E7FCC1462273}">
      <dgm:prSet/>
      <dgm:spPr/>
      <dgm:t>
        <a:bodyPr/>
        <a:lstStyle/>
        <a:p>
          <a:endParaRPr lang="en-US"/>
        </a:p>
      </dgm:t>
    </dgm:pt>
    <dgm:pt modelId="{898AD444-5F8B-4218-BABE-9A110C94DACB}" type="sibTrans" cxnId="{F568A30E-860E-4EC6-848F-E7FCC1462273}">
      <dgm:prSet/>
      <dgm:spPr/>
      <dgm:t>
        <a:bodyPr/>
        <a:lstStyle/>
        <a:p>
          <a:endParaRPr lang="en-US"/>
        </a:p>
      </dgm:t>
    </dgm:pt>
    <dgm:pt modelId="{BA98268D-B87B-45C4-A458-780AB6568A37}" type="pres">
      <dgm:prSet presAssocID="{0529DFD4-8833-43F0-8655-627819B44DBC}" presName="outerComposite" presStyleCnt="0">
        <dgm:presLayoutVars>
          <dgm:chMax val="5"/>
          <dgm:dir/>
          <dgm:resizeHandles val="exact"/>
        </dgm:presLayoutVars>
      </dgm:prSet>
      <dgm:spPr/>
    </dgm:pt>
    <dgm:pt modelId="{E8BFA32F-97EE-43F3-8F33-4885D38D1B58}" type="pres">
      <dgm:prSet presAssocID="{0529DFD4-8833-43F0-8655-627819B44DBC}" presName="dummyMaxCanvas" presStyleCnt="0">
        <dgm:presLayoutVars/>
      </dgm:prSet>
      <dgm:spPr/>
    </dgm:pt>
    <dgm:pt modelId="{D8A9FFA9-6359-427F-8229-16827E0BDDAE}" type="pres">
      <dgm:prSet presAssocID="{0529DFD4-8833-43F0-8655-627819B44DBC}" presName="FourNodes_1" presStyleLbl="node1" presStyleIdx="0" presStyleCnt="4">
        <dgm:presLayoutVars>
          <dgm:bulletEnabled val="1"/>
        </dgm:presLayoutVars>
      </dgm:prSet>
      <dgm:spPr/>
    </dgm:pt>
    <dgm:pt modelId="{0FA7B7F4-355F-4734-B8FC-6374A26A02EE}" type="pres">
      <dgm:prSet presAssocID="{0529DFD4-8833-43F0-8655-627819B44DBC}" presName="FourNodes_2" presStyleLbl="node1" presStyleIdx="1" presStyleCnt="4">
        <dgm:presLayoutVars>
          <dgm:bulletEnabled val="1"/>
        </dgm:presLayoutVars>
      </dgm:prSet>
      <dgm:spPr/>
    </dgm:pt>
    <dgm:pt modelId="{A78A7FD5-99E5-4B4E-8A8B-18429E876E85}" type="pres">
      <dgm:prSet presAssocID="{0529DFD4-8833-43F0-8655-627819B44DBC}" presName="FourNodes_3" presStyleLbl="node1" presStyleIdx="2" presStyleCnt="4">
        <dgm:presLayoutVars>
          <dgm:bulletEnabled val="1"/>
        </dgm:presLayoutVars>
      </dgm:prSet>
      <dgm:spPr/>
    </dgm:pt>
    <dgm:pt modelId="{CB9BDD02-800D-4DD6-BEB6-74C3BC92A8D4}" type="pres">
      <dgm:prSet presAssocID="{0529DFD4-8833-43F0-8655-627819B44DBC}" presName="FourNodes_4" presStyleLbl="node1" presStyleIdx="3" presStyleCnt="4">
        <dgm:presLayoutVars>
          <dgm:bulletEnabled val="1"/>
        </dgm:presLayoutVars>
      </dgm:prSet>
      <dgm:spPr/>
    </dgm:pt>
    <dgm:pt modelId="{597D5A6C-0BEF-4EA6-8695-711CB080C494}" type="pres">
      <dgm:prSet presAssocID="{0529DFD4-8833-43F0-8655-627819B44DBC}" presName="FourConn_1-2" presStyleLbl="fgAccFollowNode1" presStyleIdx="0" presStyleCnt="3">
        <dgm:presLayoutVars>
          <dgm:bulletEnabled val="1"/>
        </dgm:presLayoutVars>
      </dgm:prSet>
      <dgm:spPr/>
    </dgm:pt>
    <dgm:pt modelId="{88B70A63-DD3F-405B-880C-D85EA046A375}" type="pres">
      <dgm:prSet presAssocID="{0529DFD4-8833-43F0-8655-627819B44DBC}" presName="FourConn_2-3" presStyleLbl="fgAccFollowNode1" presStyleIdx="1" presStyleCnt="3">
        <dgm:presLayoutVars>
          <dgm:bulletEnabled val="1"/>
        </dgm:presLayoutVars>
      </dgm:prSet>
      <dgm:spPr/>
    </dgm:pt>
    <dgm:pt modelId="{20FCB961-9699-4BE6-AD22-F18679EA9FDA}" type="pres">
      <dgm:prSet presAssocID="{0529DFD4-8833-43F0-8655-627819B44DBC}" presName="FourConn_3-4" presStyleLbl="fgAccFollowNode1" presStyleIdx="2" presStyleCnt="3">
        <dgm:presLayoutVars>
          <dgm:bulletEnabled val="1"/>
        </dgm:presLayoutVars>
      </dgm:prSet>
      <dgm:spPr/>
    </dgm:pt>
    <dgm:pt modelId="{E75FA8D3-DC0C-46C1-A601-3209A3F29307}" type="pres">
      <dgm:prSet presAssocID="{0529DFD4-8833-43F0-8655-627819B44DBC}" presName="FourNodes_1_text" presStyleLbl="node1" presStyleIdx="3" presStyleCnt="4">
        <dgm:presLayoutVars>
          <dgm:bulletEnabled val="1"/>
        </dgm:presLayoutVars>
      </dgm:prSet>
      <dgm:spPr/>
    </dgm:pt>
    <dgm:pt modelId="{1A970991-4E06-495C-8B72-8CBEF3E9B3D8}" type="pres">
      <dgm:prSet presAssocID="{0529DFD4-8833-43F0-8655-627819B44DBC}" presName="FourNodes_2_text" presStyleLbl="node1" presStyleIdx="3" presStyleCnt="4">
        <dgm:presLayoutVars>
          <dgm:bulletEnabled val="1"/>
        </dgm:presLayoutVars>
      </dgm:prSet>
      <dgm:spPr/>
    </dgm:pt>
    <dgm:pt modelId="{05894877-33AD-4CC1-876C-E58288CE817A}" type="pres">
      <dgm:prSet presAssocID="{0529DFD4-8833-43F0-8655-627819B44DBC}" presName="FourNodes_3_text" presStyleLbl="node1" presStyleIdx="3" presStyleCnt="4">
        <dgm:presLayoutVars>
          <dgm:bulletEnabled val="1"/>
        </dgm:presLayoutVars>
      </dgm:prSet>
      <dgm:spPr/>
    </dgm:pt>
    <dgm:pt modelId="{2915A78F-74BA-438A-9A67-24F3AF46D352}" type="pres">
      <dgm:prSet presAssocID="{0529DFD4-8833-43F0-8655-627819B44DBC}" presName="FourNodes_4_text" presStyleLbl="node1" presStyleIdx="3" presStyleCnt="4">
        <dgm:presLayoutVars>
          <dgm:bulletEnabled val="1"/>
        </dgm:presLayoutVars>
      </dgm:prSet>
      <dgm:spPr/>
    </dgm:pt>
  </dgm:ptLst>
  <dgm:cxnLst>
    <dgm:cxn modelId="{43C5FF01-06B6-4211-A7BA-C7F4B0E9759E}" srcId="{0529DFD4-8833-43F0-8655-627819B44DBC}" destId="{76DADA80-065C-49B3-917B-393B4AF77F76}" srcOrd="0" destOrd="0" parTransId="{02F4AF5F-012F-4736-ABD6-21176DC58B99}" sibTransId="{AC498347-B978-45DE-8D20-DB6C48C8EAC6}"/>
    <dgm:cxn modelId="{F568A30E-860E-4EC6-848F-E7FCC1462273}" srcId="{0529DFD4-8833-43F0-8655-627819B44DBC}" destId="{9D009327-9C2B-4689-8046-B58CE9E6557C}" srcOrd="3" destOrd="0" parTransId="{6C197DD6-6804-4B74-9C22-1601370B775E}" sibTransId="{898AD444-5F8B-4218-BABE-9A110C94DACB}"/>
    <dgm:cxn modelId="{2B4D6F31-A7CD-4747-8CDD-1DB35BE77FCF}" type="presOf" srcId="{EA974275-9E32-479B-88C7-11B6B6BF6554}" destId="{20FCB961-9699-4BE6-AD22-F18679EA9FDA}" srcOrd="0" destOrd="0" presId="urn:microsoft.com/office/officeart/2005/8/layout/vProcess5"/>
    <dgm:cxn modelId="{EDE2143C-0121-49E9-9D21-5C2D4420D472}" type="presOf" srcId="{5E0394C8-FD06-492E-B6EA-A76BB970421B}" destId="{05894877-33AD-4CC1-876C-E58288CE817A}" srcOrd="1" destOrd="0" presId="urn:microsoft.com/office/officeart/2005/8/layout/vProcess5"/>
    <dgm:cxn modelId="{8B1E713F-5C01-44BB-9CB2-9E2F8FF59031}" type="presOf" srcId="{AC498347-B978-45DE-8D20-DB6C48C8EAC6}" destId="{597D5A6C-0BEF-4EA6-8695-711CB080C494}" srcOrd="0" destOrd="0" presId="urn:microsoft.com/office/officeart/2005/8/layout/vProcess5"/>
    <dgm:cxn modelId="{E927AE5F-99E3-4720-B4D6-A97AA44C73D1}" srcId="{0529DFD4-8833-43F0-8655-627819B44DBC}" destId="{5E0394C8-FD06-492E-B6EA-A76BB970421B}" srcOrd="2" destOrd="0" parTransId="{95E29743-5D6A-47EC-B4D0-A4AC791DFC10}" sibTransId="{EA974275-9E32-479B-88C7-11B6B6BF6554}"/>
    <dgm:cxn modelId="{66F6D841-724A-49C0-9DA8-603660BFAD2D}" type="presOf" srcId="{CE4673A6-12DC-4A98-B493-66DA0DF47E36}" destId="{0FA7B7F4-355F-4734-B8FC-6374A26A02EE}" srcOrd="0" destOrd="0" presId="urn:microsoft.com/office/officeart/2005/8/layout/vProcess5"/>
    <dgm:cxn modelId="{29710163-1579-4FE8-A822-CA435C511A63}" type="presOf" srcId="{22ABD33C-3541-4CD4-B4A2-E1002CF3F0A7}" destId="{88B70A63-DD3F-405B-880C-D85EA046A375}" srcOrd="0" destOrd="0" presId="urn:microsoft.com/office/officeart/2005/8/layout/vProcess5"/>
    <dgm:cxn modelId="{B602B191-CB02-4BEE-A7AA-369930690F66}" srcId="{0529DFD4-8833-43F0-8655-627819B44DBC}" destId="{CE4673A6-12DC-4A98-B493-66DA0DF47E36}" srcOrd="1" destOrd="0" parTransId="{1BFFB0A7-39BF-43DE-A596-150F669BE8C6}" sibTransId="{22ABD33C-3541-4CD4-B4A2-E1002CF3F0A7}"/>
    <dgm:cxn modelId="{53CEB495-DA51-4E4A-AB38-649BD8BB7F2A}" type="presOf" srcId="{0529DFD4-8833-43F0-8655-627819B44DBC}" destId="{BA98268D-B87B-45C4-A458-780AB6568A37}" srcOrd="0" destOrd="0" presId="urn:microsoft.com/office/officeart/2005/8/layout/vProcess5"/>
    <dgm:cxn modelId="{213F2AA3-B6B7-4488-9ADA-1A0F011A21C7}" type="presOf" srcId="{CE4673A6-12DC-4A98-B493-66DA0DF47E36}" destId="{1A970991-4E06-495C-8B72-8CBEF3E9B3D8}" srcOrd="1" destOrd="0" presId="urn:microsoft.com/office/officeart/2005/8/layout/vProcess5"/>
    <dgm:cxn modelId="{5450BFC4-F79F-457F-81B5-6131152DB7E6}" type="presOf" srcId="{76DADA80-065C-49B3-917B-393B4AF77F76}" destId="{D8A9FFA9-6359-427F-8229-16827E0BDDAE}" srcOrd="0" destOrd="0" presId="urn:microsoft.com/office/officeart/2005/8/layout/vProcess5"/>
    <dgm:cxn modelId="{AB5A93D4-32C1-4433-A33D-7B7B48B96005}" type="presOf" srcId="{9D009327-9C2B-4689-8046-B58CE9E6557C}" destId="{2915A78F-74BA-438A-9A67-24F3AF46D352}" srcOrd="1" destOrd="0" presId="urn:microsoft.com/office/officeart/2005/8/layout/vProcess5"/>
    <dgm:cxn modelId="{1EA58BD9-BE3F-439F-BE88-1D38135F7536}" type="presOf" srcId="{5E0394C8-FD06-492E-B6EA-A76BB970421B}" destId="{A78A7FD5-99E5-4B4E-8A8B-18429E876E85}" srcOrd="0" destOrd="0" presId="urn:microsoft.com/office/officeart/2005/8/layout/vProcess5"/>
    <dgm:cxn modelId="{97CB87DE-F39F-42F3-9F3A-BB9B464BA1CB}" type="presOf" srcId="{76DADA80-065C-49B3-917B-393B4AF77F76}" destId="{E75FA8D3-DC0C-46C1-A601-3209A3F29307}" srcOrd="1" destOrd="0" presId="urn:microsoft.com/office/officeart/2005/8/layout/vProcess5"/>
    <dgm:cxn modelId="{96C938F9-C172-4AD1-AA57-AC96087FB5B5}" type="presOf" srcId="{9D009327-9C2B-4689-8046-B58CE9E6557C}" destId="{CB9BDD02-800D-4DD6-BEB6-74C3BC92A8D4}" srcOrd="0" destOrd="0" presId="urn:microsoft.com/office/officeart/2005/8/layout/vProcess5"/>
    <dgm:cxn modelId="{A4E0DF12-5ADC-4B64-9CCB-C51A87BBFA19}" type="presParOf" srcId="{BA98268D-B87B-45C4-A458-780AB6568A37}" destId="{E8BFA32F-97EE-43F3-8F33-4885D38D1B58}" srcOrd="0" destOrd="0" presId="urn:microsoft.com/office/officeart/2005/8/layout/vProcess5"/>
    <dgm:cxn modelId="{6B8734BB-DD38-4372-A46E-06C82B461478}" type="presParOf" srcId="{BA98268D-B87B-45C4-A458-780AB6568A37}" destId="{D8A9FFA9-6359-427F-8229-16827E0BDDAE}" srcOrd="1" destOrd="0" presId="urn:microsoft.com/office/officeart/2005/8/layout/vProcess5"/>
    <dgm:cxn modelId="{A8F8F2F1-2AC2-4C66-BFF4-6AF8E50C3E31}" type="presParOf" srcId="{BA98268D-B87B-45C4-A458-780AB6568A37}" destId="{0FA7B7F4-355F-4734-B8FC-6374A26A02EE}" srcOrd="2" destOrd="0" presId="urn:microsoft.com/office/officeart/2005/8/layout/vProcess5"/>
    <dgm:cxn modelId="{20B513B1-1FB3-4527-B597-0517EAE0F3D6}" type="presParOf" srcId="{BA98268D-B87B-45C4-A458-780AB6568A37}" destId="{A78A7FD5-99E5-4B4E-8A8B-18429E876E85}" srcOrd="3" destOrd="0" presId="urn:microsoft.com/office/officeart/2005/8/layout/vProcess5"/>
    <dgm:cxn modelId="{652FAD9A-B499-4A24-86E4-95AB3ABF48DA}" type="presParOf" srcId="{BA98268D-B87B-45C4-A458-780AB6568A37}" destId="{CB9BDD02-800D-4DD6-BEB6-74C3BC92A8D4}" srcOrd="4" destOrd="0" presId="urn:microsoft.com/office/officeart/2005/8/layout/vProcess5"/>
    <dgm:cxn modelId="{7DB71F15-D9D8-46A8-81A2-BF6B7E3DE33F}" type="presParOf" srcId="{BA98268D-B87B-45C4-A458-780AB6568A37}" destId="{597D5A6C-0BEF-4EA6-8695-711CB080C494}" srcOrd="5" destOrd="0" presId="urn:microsoft.com/office/officeart/2005/8/layout/vProcess5"/>
    <dgm:cxn modelId="{1CEE2D38-CF8D-4CB3-A8F2-4127D97A8485}" type="presParOf" srcId="{BA98268D-B87B-45C4-A458-780AB6568A37}" destId="{88B70A63-DD3F-405B-880C-D85EA046A375}" srcOrd="6" destOrd="0" presId="urn:microsoft.com/office/officeart/2005/8/layout/vProcess5"/>
    <dgm:cxn modelId="{C34854A1-60B4-4DD8-9394-8CE742D7F250}" type="presParOf" srcId="{BA98268D-B87B-45C4-A458-780AB6568A37}" destId="{20FCB961-9699-4BE6-AD22-F18679EA9FDA}" srcOrd="7" destOrd="0" presId="urn:microsoft.com/office/officeart/2005/8/layout/vProcess5"/>
    <dgm:cxn modelId="{9AB51C6E-8C0D-4AB5-BCE9-EB3DEDDE9536}" type="presParOf" srcId="{BA98268D-B87B-45C4-A458-780AB6568A37}" destId="{E75FA8D3-DC0C-46C1-A601-3209A3F29307}" srcOrd="8" destOrd="0" presId="urn:microsoft.com/office/officeart/2005/8/layout/vProcess5"/>
    <dgm:cxn modelId="{D8E8E25F-E641-4676-BA26-DE1A86A724CC}" type="presParOf" srcId="{BA98268D-B87B-45C4-A458-780AB6568A37}" destId="{1A970991-4E06-495C-8B72-8CBEF3E9B3D8}" srcOrd="9" destOrd="0" presId="urn:microsoft.com/office/officeart/2005/8/layout/vProcess5"/>
    <dgm:cxn modelId="{92B400F2-E286-45C2-B9BB-69925175C0FC}" type="presParOf" srcId="{BA98268D-B87B-45C4-A458-780AB6568A37}" destId="{05894877-33AD-4CC1-876C-E58288CE817A}" srcOrd="10" destOrd="0" presId="urn:microsoft.com/office/officeart/2005/8/layout/vProcess5"/>
    <dgm:cxn modelId="{92FF835C-455A-49CF-89C0-91DC7688996D}" type="presParOf" srcId="{BA98268D-B87B-45C4-A458-780AB6568A37}" destId="{2915A78F-74BA-438A-9A67-24F3AF46D35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237A67-FA11-484B-8C60-F1D84BA5B7E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9ECC99A-7CB5-4852-8220-7ABC18CC2623}">
      <dgm:prSet/>
      <dgm:spPr/>
      <dgm:t>
        <a:bodyPr/>
        <a:lstStyle/>
        <a:p>
          <a:pPr>
            <a:defRPr cap="all"/>
          </a:pPr>
          <a:r>
            <a:rPr lang="en-GB"/>
            <a:t>Costs assumed to be high</a:t>
          </a:r>
          <a:endParaRPr lang="en-US"/>
        </a:p>
      </dgm:t>
    </dgm:pt>
    <dgm:pt modelId="{875940F8-98CD-4675-9133-1870E0D228FE}" type="parTrans" cxnId="{E48E2E38-7A54-4E1B-852A-8806B95156AD}">
      <dgm:prSet/>
      <dgm:spPr/>
      <dgm:t>
        <a:bodyPr/>
        <a:lstStyle/>
        <a:p>
          <a:endParaRPr lang="en-US"/>
        </a:p>
      </dgm:t>
    </dgm:pt>
    <dgm:pt modelId="{FC429DE6-02F3-4F73-9890-D02A469E2705}" type="sibTrans" cxnId="{E48E2E38-7A54-4E1B-852A-8806B95156AD}">
      <dgm:prSet/>
      <dgm:spPr/>
      <dgm:t>
        <a:bodyPr/>
        <a:lstStyle/>
        <a:p>
          <a:endParaRPr lang="en-US"/>
        </a:p>
      </dgm:t>
    </dgm:pt>
    <dgm:pt modelId="{A6808FBC-3614-43C1-9C7C-CAE354E97C29}">
      <dgm:prSet/>
      <dgm:spPr/>
      <dgm:t>
        <a:bodyPr/>
        <a:lstStyle/>
        <a:p>
          <a:pPr>
            <a:defRPr cap="all"/>
          </a:pPr>
          <a:r>
            <a:rPr lang="en-GB"/>
            <a:t>Inconvenience</a:t>
          </a:r>
          <a:endParaRPr lang="en-US"/>
        </a:p>
      </dgm:t>
    </dgm:pt>
    <dgm:pt modelId="{D39A1FE2-4A11-41BA-8CE7-AE0D37251926}" type="parTrans" cxnId="{05EDCCC5-595F-493B-B32D-AC3E2BDCCFC1}">
      <dgm:prSet/>
      <dgm:spPr/>
      <dgm:t>
        <a:bodyPr/>
        <a:lstStyle/>
        <a:p>
          <a:endParaRPr lang="en-US"/>
        </a:p>
      </dgm:t>
    </dgm:pt>
    <dgm:pt modelId="{3C91CA9F-4635-4B66-8B33-8AAF907E1AB1}" type="sibTrans" cxnId="{05EDCCC5-595F-493B-B32D-AC3E2BDCCFC1}">
      <dgm:prSet/>
      <dgm:spPr/>
      <dgm:t>
        <a:bodyPr/>
        <a:lstStyle/>
        <a:p>
          <a:endParaRPr lang="en-US"/>
        </a:p>
      </dgm:t>
    </dgm:pt>
    <dgm:pt modelId="{B1CE2396-DB13-4914-AC48-E5B6799055E7}">
      <dgm:prSet/>
      <dgm:spPr/>
      <dgm:t>
        <a:bodyPr/>
        <a:lstStyle/>
        <a:p>
          <a:pPr>
            <a:defRPr cap="all"/>
          </a:pPr>
          <a:r>
            <a:rPr lang="en-GB"/>
            <a:t>Time taken</a:t>
          </a:r>
          <a:endParaRPr lang="en-US"/>
        </a:p>
      </dgm:t>
    </dgm:pt>
    <dgm:pt modelId="{BD4BCAAF-24A7-4D67-8924-A8FC0C1436CF}" type="parTrans" cxnId="{320403CA-5B47-4E84-8874-3E20CC2F55A8}">
      <dgm:prSet/>
      <dgm:spPr/>
      <dgm:t>
        <a:bodyPr/>
        <a:lstStyle/>
        <a:p>
          <a:endParaRPr lang="en-US"/>
        </a:p>
      </dgm:t>
    </dgm:pt>
    <dgm:pt modelId="{69FE2CC9-2000-48BD-A547-372C6F0409FC}" type="sibTrans" cxnId="{320403CA-5B47-4E84-8874-3E20CC2F55A8}">
      <dgm:prSet/>
      <dgm:spPr/>
      <dgm:t>
        <a:bodyPr/>
        <a:lstStyle/>
        <a:p>
          <a:endParaRPr lang="en-US"/>
        </a:p>
      </dgm:t>
    </dgm:pt>
    <dgm:pt modelId="{316BCD87-4048-497D-9493-D83A621DE0C3}">
      <dgm:prSet/>
      <dgm:spPr/>
      <dgm:t>
        <a:bodyPr/>
        <a:lstStyle/>
        <a:p>
          <a:pPr>
            <a:defRPr cap="all"/>
          </a:pPr>
          <a:r>
            <a:rPr lang="en-GB"/>
            <a:t>Information overload</a:t>
          </a:r>
          <a:endParaRPr lang="en-US"/>
        </a:p>
      </dgm:t>
    </dgm:pt>
    <dgm:pt modelId="{0B157FA0-4279-42EE-953E-F7AE6FB5A79F}" type="parTrans" cxnId="{DF34CD09-ED64-4F76-960D-E0D8F4E5C55F}">
      <dgm:prSet/>
      <dgm:spPr/>
      <dgm:t>
        <a:bodyPr/>
        <a:lstStyle/>
        <a:p>
          <a:endParaRPr lang="en-US"/>
        </a:p>
      </dgm:t>
    </dgm:pt>
    <dgm:pt modelId="{05BC8F8F-AF76-4F53-B027-6B6B7460695B}" type="sibTrans" cxnId="{DF34CD09-ED64-4F76-960D-E0D8F4E5C55F}">
      <dgm:prSet/>
      <dgm:spPr/>
      <dgm:t>
        <a:bodyPr/>
        <a:lstStyle/>
        <a:p>
          <a:endParaRPr lang="en-US"/>
        </a:p>
      </dgm:t>
    </dgm:pt>
    <dgm:pt modelId="{C8195960-21F0-4418-AF1D-A7E7241B26E1}">
      <dgm:prSet/>
      <dgm:spPr/>
      <dgm:t>
        <a:bodyPr/>
        <a:lstStyle/>
        <a:p>
          <a:pPr>
            <a:defRPr cap="all"/>
          </a:pPr>
          <a:r>
            <a:rPr lang="en-GB"/>
            <a:t>Done too quickly</a:t>
          </a:r>
          <a:endParaRPr lang="en-US"/>
        </a:p>
      </dgm:t>
    </dgm:pt>
    <dgm:pt modelId="{E4008974-11CA-4488-B4D9-D0BFCF63A1AF}" type="parTrans" cxnId="{C3D5C8A8-0EF0-48CD-8E7D-A1EE488A7ECF}">
      <dgm:prSet/>
      <dgm:spPr/>
      <dgm:t>
        <a:bodyPr/>
        <a:lstStyle/>
        <a:p>
          <a:endParaRPr lang="en-US"/>
        </a:p>
      </dgm:t>
    </dgm:pt>
    <dgm:pt modelId="{DAE456BC-A49B-473C-9578-9AE574A22C68}" type="sibTrans" cxnId="{C3D5C8A8-0EF0-48CD-8E7D-A1EE488A7ECF}">
      <dgm:prSet/>
      <dgm:spPr/>
      <dgm:t>
        <a:bodyPr/>
        <a:lstStyle/>
        <a:p>
          <a:endParaRPr lang="en-US"/>
        </a:p>
      </dgm:t>
    </dgm:pt>
    <dgm:pt modelId="{20BDA9C5-E307-472A-A004-2E0BA9A3A171}">
      <dgm:prSet/>
      <dgm:spPr/>
      <dgm:t>
        <a:bodyPr/>
        <a:lstStyle/>
        <a:p>
          <a:pPr>
            <a:defRPr cap="all"/>
          </a:pPr>
          <a:r>
            <a:rPr lang="en-GB"/>
            <a:t>Boring and mundane</a:t>
          </a:r>
          <a:endParaRPr lang="en-US"/>
        </a:p>
      </dgm:t>
    </dgm:pt>
    <dgm:pt modelId="{BB456372-1B7E-49C5-B71C-5E711C371419}" type="parTrans" cxnId="{6444F52E-7A19-4482-95AE-91B5DFFDD54C}">
      <dgm:prSet/>
      <dgm:spPr/>
      <dgm:t>
        <a:bodyPr/>
        <a:lstStyle/>
        <a:p>
          <a:endParaRPr lang="en-US"/>
        </a:p>
      </dgm:t>
    </dgm:pt>
    <dgm:pt modelId="{151D4AA2-CCDC-436F-BC8E-333FAA42EBC5}" type="sibTrans" cxnId="{6444F52E-7A19-4482-95AE-91B5DFFDD54C}">
      <dgm:prSet/>
      <dgm:spPr/>
      <dgm:t>
        <a:bodyPr/>
        <a:lstStyle/>
        <a:p>
          <a:endParaRPr lang="en-US"/>
        </a:p>
      </dgm:t>
    </dgm:pt>
    <dgm:pt modelId="{2B921F86-7555-4238-A382-E2031EF34CEA}" type="pres">
      <dgm:prSet presAssocID="{05237A67-FA11-484B-8C60-F1D84BA5B7E0}" presName="root" presStyleCnt="0">
        <dgm:presLayoutVars>
          <dgm:dir/>
          <dgm:resizeHandles val="exact"/>
        </dgm:presLayoutVars>
      </dgm:prSet>
      <dgm:spPr/>
    </dgm:pt>
    <dgm:pt modelId="{0DD1ACA7-BE04-48C0-8C80-2EF9E633467B}" type="pres">
      <dgm:prSet presAssocID="{99ECC99A-7CB5-4852-8220-7ABC18CC2623}" presName="compNode" presStyleCnt="0"/>
      <dgm:spPr/>
    </dgm:pt>
    <dgm:pt modelId="{06D10688-41CC-4373-8B84-98AF67B1ADD6}" type="pres">
      <dgm:prSet presAssocID="{99ECC99A-7CB5-4852-8220-7ABC18CC2623}" presName="iconBgRect" presStyleLbl="bgShp" presStyleIdx="0" presStyleCnt="6"/>
      <dgm:spPr/>
    </dgm:pt>
    <dgm:pt modelId="{3F1FEE0B-84EC-4A28-BEDD-C05865C87E40}" type="pres">
      <dgm:prSet presAssocID="{99ECC99A-7CB5-4852-8220-7ABC18CC262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CC1CB37-BB8F-4783-8B36-F43D28BC1CCB}" type="pres">
      <dgm:prSet presAssocID="{99ECC99A-7CB5-4852-8220-7ABC18CC2623}" presName="spaceRect" presStyleCnt="0"/>
      <dgm:spPr/>
    </dgm:pt>
    <dgm:pt modelId="{9C911745-E61D-4127-92C0-9C1E667FA05B}" type="pres">
      <dgm:prSet presAssocID="{99ECC99A-7CB5-4852-8220-7ABC18CC2623}" presName="textRect" presStyleLbl="revTx" presStyleIdx="0" presStyleCnt="6">
        <dgm:presLayoutVars>
          <dgm:chMax val="1"/>
          <dgm:chPref val="1"/>
        </dgm:presLayoutVars>
      </dgm:prSet>
      <dgm:spPr/>
    </dgm:pt>
    <dgm:pt modelId="{4FC341A4-BBDA-4C38-B950-528B475DD80D}" type="pres">
      <dgm:prSet presAssocID="{FC429DE6-02F3-4F73-9890-D02A469E2705}" presName="sibTrans" presStyleCnt="0"/>
      <dgm:spPr/>
    </dgm:pt>
    <dgm:pt modelId="{25AB8E93-697E-4826-89F5-FC5B3D33BC0F}" type="pres">
      <dgm:prSet presAssocID="{A6808FBC-3614-43C1-9C7C-CAE354E97C29}" presName="compNode" presStyleCnt="0"/>
      <dgm:spPr/>
    </dgm:pt>
    <dgm:pt modelId="{CB3F816B-204B-49D4-97C2-863450F339DB}" type="pres">
      <dgm:prSet presAssocID="{A6808FBC-3614-43C1-9C7C-CAE354E97C29}" presName="iconBgRect" presStyleLbl="bgShp" presStyleIdx="1" presStyleCnt="6"/>
      <dgm:spPr/>
    </dgm:pt>
    <dgm:pt modelId="{A1458F12-22DA-4DB9-B4D4-90328613D460}" type="pres">
      <dgm:prSet presAssocID="{A6808FBC-3614-43C1-9C7C-CAE354E97C2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B18644CA-B209-4639-987F-9BD7FA19343D}" type="pres">
      <dgm:prSet presAssocID="{A6808FBC-3614-43C1-9C7C-CAE354E97C29}" presName="spaceRect" presStyleCnt="0"/>
      <dgm:spPr/>
    </dgm:pt>
    <dgm:pt modelId="{8547BCFA-6647-4901-9A56-06DB4A36A5A1}" type="pres">
      <dgm:prSet presAssocID="{A6808FBC-3614-43C1-9C7C-CAE354E97C29}" presName="textRect" presStyleLbl="revTx" presStyleIdx="1" presStyleCnt="6">
        <dgm:presLayoutVars>
          <dgm:chMax val="1"/>
          <dgm:chPref val="1"/>
        </dgm:presLayoutVars>
      </dgm:prSet>
      <dgm:spPr/>
    </dgm:pt>
    <dgm:pt modelId="{C769E6DE-4A2D-4B22-A00F-896E91E37B0A}" type="pres">
      <dgm:prSet presAssocID="{3C91CA9F-4635-4B66-8B33-8AAF907E1AB1}" presName="sibTrans" presStyleCnt="0"/>
      <dgm:spPr/>
    </dgm:pt>
    <dgm:pt modelId="{BBF023F1-D1C0-40D7-AE4E-D1B249D05DB8}" type="pres">
      <dgm:prSet presAssocID="{B1CE2396-DB13-4914-AC48-E5B6799055E7}" presName="compNode" presStyleCnt="0"/>
      <dgm:spPr/>
    </dgm:pt>
    <dgm:pt modelId="{10AC6EF1-EC8E-495F-8A90-A66A3CDB6A2F}" type="pres">
      <dgm:prSet presAssocID="{B1CE2396-DB13-4914-AC48-E5B6799055E7}" presName="iconBgRect" presStyleLbl="bgShp" presStyleIdx="2" presStyleCnt="6"/>
      <dgm:spPr/>
    </dgm:pt>
    <dgm:pt modelId="{B705822F-2959-47CE-8A3F-D56D8D44139F}" type="pres">
      <dgm:prSet presAssocID="{B1CE2396-DB13-4914-AC48-E5B6799055E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688EDE0F-C6D5-4031-95E0-16D9BE8002B4}" type="pres">
      <dgm:prSet presAssocID="{B1CE2396-DB13-4914-AC48-E5B6799055E7}" presName="spaceRect" presStyleCnt="0"/>
      <dgm:spPr/>
    </dgm:pt>
    <dgm:pt modelId="{6644164C-F879-4659-BDBF-F676D40A70A0}" type="pres">
      <dgm:prSet presAssocID="{B1CE2396-DB13-4914-AC48-E5B6799055E7}" presName="textRect" presStyleLbl="revTx" presStyleIdx="2" presStyleCnt="6">
        <dgm:presLayoutVars>
          <dgm:chMax val="1"/>
          <dgm:chPref val="1"/>
        </dgm:presLayoutVars>
      </dgm:prSet>
      <dgm:spPr/>
    </dgm:pt>
    <dgm:pt modelId="{99E99A61-EF24-4739-A455-71E5BC827A66}" type="pres">
      <dgm:prSet presAssocID="{69FE2CC9-2000-48BD-A547-372C6F0409FC}" presName="sibTrans" presStyleCnt="0"/>
      <dgm:spPr/>
    </dgm:pt>
    <dgm:pt modelId="{7859AB72-5C39-412B-A86E-D9C497027AC6}" type="pres">
      <dgm:prSet presAssocID="{316BCD87-4048-497D-9493-D83A621DE0C3}" presName="compNode" presStyleCnt="0"/>
      <dgm:spPr/>
    </dgm:pt>
    <dgm:pt modelId="{5863AC84-1FF5-47F8-98C7-E0C968312B85}" type="pres">
      <dgm:prSet presAssocID="{316BCD87-4048-497D-9493-D83A621DE0C3}" presName="iconBgRect" presStyleLbl="bgShp" presStyleIdx="3" presStyleCnt="6"/>
      <dgm:spPr/>
    </dgm:pt>
    <dgm:pt modelId="{AB1FABE8-A477-460D-846F-1CFF71DCB280}" type="pres">
      <dgm:prSet presAssocID="{316BCD87-4048-497D-9493-D83A621DE0C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43A4AB19-EBFA-492D-ADF6-8F3A68E6ED2B}" type="pres">
      <dgm:prSet presAssocID="{316BCD87-4048-497D-9493-D83A621DE0C3}" presName="spaceRect" presStyleCnt="0"/>
      <dgm:spPr/>
    </dgm:pt>
    <dgm:pt modelId="{CB70CF72-3BF8-40EB-9B96-743D51A9917E}" type="pres">
      <dgm:prSet presAssocID="{316BCD87-4048-497D-9493-D83A621DE0C3}" presName="textRect" presStyleLbl="revTx" presStyleIdx="3" presStyleCnt="6">
        <dgm:presLayoutVars>
          <dgm:chMax val="1"/>
          <dgm:chPref val="1"/>
        </dgm:presLayoutVars>
      </dgm:prSet>
      <dgm:spPr/>
    </dgm:pt>
    <dgm:pt modelId="{BB89957A-D073-4BDA-A78E-D3F1D8DFC16F}" type="pres">
      <dgm:prSet presAssocID="{05BC8F8F-AF76-4F53-B027-6B6B7460695B}" presName="sibTrans" presStyleCnt="0"/>
      <dgm:spPr/>
    </dgm:pt>
    <dgm:pt modelId="{C0DFB53E-0742-40FD-865D-A1D9BF447A20}" type="pres">
      <dgm:prSet presAssocID="{C8195960-21F0-4418-AF1D-A7E7241B26E1}" presName="compNode" presStyleCnt="0"/>
      <dgm:spPr/>
    </dgm:pt>
    <dgm:pt modelId="{DB815A0A-0172-4ACC-B7D6-347FB1BDCB25}" type="pres">
      <dgm:prSet presAssocID="{C8195960-21F0-4418-AF1D-A7E7241B26E1}" presName="iconBgRect" presStyleLbl="bgShp" presStyleIdx="4" presStyleCnt="6"/>
      <dgm:spPr/>
    </dgm:pt>
    <dgm:pt modelId="{5724726C-B998-4A83-9F70-2D7DFBC9EC85}" type="pres">
      <dgm:prSet presAssocID="{C8195960-21F0-4418-AF1D-A7E7241B26E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un"/>
        </a:ext>
      </dgm:extLst>
    </dgm:pt>
    <dgm:pt modelId="{CFE27E8B-5270-42AD-B573-E5FF2F50F1DA}" type="pres">
      <dgm:prSet presAssocID="{C8195960-21F0-4418-AF1D-A7E7241B26E1}" presName="spaceRect" presStyleCnt="0"/>
      <dgm:spPr/>
    </dgm:pt>
    <dgm:pt modelId="{3E7F74B8-4CDE-4034-A7AD-79D163C5E762}" type="pres">
      <dgm:prSet presAssocID="{C8195960-21F0-4418-AF1D-A7E7241B26E1}" presName="textRect" presStyleLbl="revTx" presStyleIdx="4" presStyleCnt="6">
        <dgm:presLayoutVars>
          <dgm:chMax val="1"/>
          <dgm:chPref val="1"/>
        </dgm:presLayoutVars>
      </dgm:prSet>
      <dgm:spPr/>
    </dgm:pt>
    <dgm:pt modelId="{DC2C3785-4750-4239-8F9D-100F0412039C}" type="pres">
      <dgm:prSet presAssocID="{DAE456BC-A49B-473C-9578-9AE574A22C68}" presName="sibTrans" presStyleCnt="0"/>
      <dgm:spPr/>
    </dgm:pt>
    <dgm:pt modelId="{114BFA5F-3164-402F-ABD2-420C41B9C999}" type="pres">
      <dgm:prSet presAssocID="{20BDA9C5-E307-472A-A004-2E0BA9A3A171}" presName="compNode" presStyleCnt="0"/>
      <dgm:spPr/>
    </dgm:pt>
    <dgm:pt modelId="{89370EFA-FFDE-434E-A830-CF176B16B8C5}" type="pres">
      <dgm:prSet presAssocID="{20BDA9C5-E307-472A-A004-2E0BA9A3A171}" presName="iconBgRect" presStyleLbl="bgShp" presStyleIdx="5" presStyleCnt="6"/>
      <dgm:spPr/>
    </dgm:pt>
    <dgm:pt modelId="{EDBF5102-0B80-49DB-B16D-92BB0F3D4120}" type="pres">
      <dgm:prSet presAssocID="{20BDA9C5-E307-472A-A004-2E0BA9A3A17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ditation"/>
        </a:ext>
      </dgm:extLst>
    </dgm:pt>
    <dgm:pt modelId="{E8A535C6-10F3-4CF0-8B0A-EA138BB8B61A}" type="pres">
      <dgm:prSet presAssocID="{20BDA9C5-E307-472A-A004-2E0BA9A3A171}" presName="spaceRect" presStyleCnt="0"/>
      <dgm:spPr/>
    </dgm:pt>
    <dgm:pt modelId="{699B55D3-FC33-425F-AC8D-90283661F7FD}" type="pres">
      <dgm:prSet presAssocID="{20BDA9C5-E307-472A-A004-2E0BA9A3A171}" presName="textRect" presStyleLbl="revTx" presStyleIdx="5" presStyleCnt="6">
        <dgm:presLayoutVars>
          <dgm:chMax val="1"/>
          <dgm:chPref val="1"/>
        </dgm:presLayoutVars>
      </dgm:prSet>
      <dgm:spPr/>
    </dgm:pt>
  </dgm:ptLst>
  <dgm:cxnLst>
    <dgm:cxn modelId="{DF34CD09-ED64-4F76-960D-E0D8F4E5C55F}" srcId="{05237A67-FA11-484B-8C60-F1D84BA5B7E0}" destId="{316BCD87-4048-497D-9493-D83A621DE0C3}" srcOrd="3" destOrd="0" parTransId="{0B157FA0-4279-42EE-953E-F7AE6FB5A79F}" sibTransId="{05BC8F8F-AF76-4F53-B027-6B6B7460695B}"/>
    <dgm:cxn modelId="{8F9D431E-672B-4E5D-9F80-A5E5FC7B4503}" type="presOf" srcId="{A6808FBC-3614-43C1-9C7C-CAE354E97C29}" destId="{8547BCFA-6647-4901-9A56-06DB4A36A5A1}" srcOrd="0" destOrd="0" presId="urn:microsoft.com/office/officeart/2018/5/layout/IconCircleLabelList"/>
    <dgm:cxn modelId="{6444F52E-7A19-4482-95AE-91B5DFFDD54C}" srcId="{05237A67-FA11-484B-8C60-F1D84BA5B7E0}" destId="{20BDA9C5-E307-472A-A004-2E0BA9A3A171}" srcOrd="5" destOrd="0" parTransId="{BB456372-1B7E-49C5-B71C-5E711C371419}" sibTransId="{151D4AA2-CCDC-436F-BC8E-333FAA42EBC5}"/>
    <dgm:cxn modelId="{E48E2E38-7A54-4E1B-852A-8806B95156AD}" srcId="{05237A67-FA11-484B-8C60-F1D84BA5B7E0}" destId="{99ECC99A-7CB5-4852-8220-7ABC18CC2623}" srcOrd="0" destOrd="0" parTransId="{875940F8-98CD-4675-9133-1870E0D228FE}" sibTransId="{FC429DE6-02F3-4F73-9890-D02A469E2705}"/>
    <dgm:cxn modelId="{87957A3B-9C3A-45D7-A1D0-8832F4BCAF78}" type="presOf" srcId="{B1CE2396-DB13-4914-AC48-E5B6799055E7}" destId="{6644164C-F879-4659-BDBF-F676D40A70A0}" srcOrd="0" destOrd="0" presId="urn:microsoft.com/office/officeart/2018/5/layout/IconCircleLabelList"/>
    <dgm:cxn modelId="{EE3ADF44-1C2E-4E5A-8E6B-B4CA70AE19CD}" type="presOf" srcId="{20BDA9C5-E307-472A-A004-2E0BA9A3A171}" destId="{699B55D3-FC33-425F-AC8D-90283661F7FD}" srcOrd="0" destOrd="0" presId="urn:microsoft.com/office/officeart/2018/5/layout/IconCircleLabelList"/>
    <dgm:cxn modelId="{9FA5EA64-111F-4F7D-AB69-C6F7188C6455}" type="presOf" srcId="{C8195960-21F0-4418-AF1D-A7E7241B26E1}" destId="{3E7F74B8-4CDE-4034-A7AD-79D163C5E762}" srcOrd="0" destOrd="0" presId="urn:microsoft.com/office/officeart/2018/5/layout/IconCircleLabelList"/>
    <dgm:cxn modelId="{F2ED5684-ADC4-4242-A361-AFD4EAEE571E}" type="presOf" srcId="{316BCD87-4048-497D-9493-D83A621DE0C3}" destId="{CB70CF72-3BF8-40EB-9B96-743D51A9917E}" srcOrd="0" destOrd="0" presId="urn:microsoft.com/office/officeart/2018/5/layout/IconCircleLabelList"/>
    <dgm:cxn modelId="{43E75991-B928-400C-8892-D43F8203D32F}" type="presOf" srcId="{05237A67-FA11-484B-8C60-F1D84BA5B7E0}" destId="{2B921F86-7555-4238-A382-E2031EF34CEA}" srcOrd="0" destOrd="0" presId="urn:microsoft.com/office/officeart/2018/5/layout/IconCircleLabelList"/>
    <dgm:cxn modelId="{51B2AAA2-678B-4F76-B63A-81F282F94446}" type="presOf" srcId="{99ECC99A-7CB5-4852-8220-7ABC18CC2623}" destId="{9C911745-E61D-4127-92C0-9C1E667FA05B}" srcOrd="0" destOrd="0" presId="urn:microsoft.com/office/officeart/2018/5/layout/IconCircleLabelList"/>
    <dgm:cxn modelId="{C3D5C8A8-0EF0-48CD-8E7D-A1EE488A7ECF}" srcId="{05237A67-FA11-484B-8C60-F1D84BA5B7E0}" destId="{C8195960-21F0-4418-AF1D-A7E7241B26E1}" srcOrd="4" destOrd="0" parTransId="{E4008974-11CA-4488-B4D9-D0BFCF63A1AF}" sibTransId="{DAE456BC-A49B-473C-9578-9AE574A22C68}"/>
    <dgm:cxn modelId="{05EDCCC5-595F-493B-B32D-AC3E2BDCCFC1}" srcId="{05237A67-FA11-484B-8C60-F1D84BA5B7E0}" destId="{A6808FBC-3614-43C1-9C7C-CAE354E97C29}" srcOrd="1" destOrd="0" parTransId="{D39A1FE2-4A11-41BA-8CE7-AE0D37251926}" sibTransId="{3C91CA9F-4635-4B66-8B33-8AAF907E1AB1}"/>
    <dgm:cxn modelId="{320403CA-5B47-4E84-8874-3E20CC2F55A8}" srcId="{05237A67-FA11-484B-8C60-F1D84BA5B7E0}" destId="{B1CE2396-DB13-4914-AC48-E5B6799055E7}" srcOrd="2" destOrd="0" parTransId="{BD4BCAAF-24A7-4D67-8924-A8FC0C1436CF}" sibTransId="{69FE2CC9-2000-48BD-A547-372C6F0409FC}"/>
    <dgm:cxn modelId="{9862D22C-680D-4370-AD8E-0C4EE9506FDC}" type="presParOf" srcId="{2B921F86-7555-4238-A382-E2031EF34CEA}" destId="{0DD1ACA7-BE04-48C0-8C80-2EF9E633467B}" srcOrd="0" destOrd="0" presId="urn:microsoft.com/office/officeart/2018/5/layout/IconCircleLabelList"/>
    <dgm:cxn modelId="{79580E42-B18B-43CE-B394-A6DF413BAC63}" type="presParOf" srcId="{0DD1ACA7-BE04-48C0-8C80-2EF9E633467B}" destId="{06D10688-41CC-4373-8B84-98AF67B1ADD6}" srcOrd="0" destOrd="0" presId="urn:microsoft.com/office/officeart/2018/5/layout/IconCircleLabelList"/>
    <dgm:cxn modelId="{EECA993A-02CB-4867-8905-E84D18914DEE}" type="presParOf" srcId="{0DD1ACA7-BE04-48C0-8C80-2EF9E633467B}" destId="{3F1FEE0B-84EC-4A28-BEDD-C05865C87E40}" srcOrd="1" destOrd="0" presId="urn:microsoft.com/office/officeart/2018/5/layout/IconCircleLabelList"/>
    <dgm:cxn modelId="{003BF938-DAAC-4AF3-8770-742FC4281EAC}" type="presParOf" srcId="{0DD1ACA7-BE04-48C0-8C80-2EF9E633467B}" destId="{3CC1CB37-BB8F-4783-8B36-F43D28BC1CCB}" srcOrd="2" destOrd="0" presId="urn:microsoft.com/office/officeart/2018/5/layout/IconCircleLabelList"/>
    <dgm:cxn modelId="{56F6E278-DFFA-4061-9EAF-CE4067EBF0BD}" type="presParOf" srcId="{0DD1ACA7-BE04-48C0-8C80-2EF9E633467B}" destId="{9C911745-E61D-4127-92C0-9C1E667FA05B}" srcOrd="3" destOrd="0" presId="urn:microsoft.com/office/officeart/2018/5/layout/IconCircleLabelList"/>
    <dgm:cxn modelId="{108C7287-E058-4C41-AC5B-8ED817DEEECB}" type="presParOf" srcId="{2B921F86-7555-4238-A382-E2031EF34CEA}" destId="{4FC341A4-BBDA-4C38-B950-528B475DD80D}" srcOrd="1" destOrd="0" presId="urn:microsoft.com/office/officeart/2018/5/layout/IconCircleLabelList"/>
    <dgm:cxn modelId="{AE8CCEC7-0F70-42DE-A65D-ED5DB2B23E89}" type="presParOf" srcId="{2B921F86-7555-4238-A382-E2031EF34CEA}" destId="{25AB8E93-697E-4826-89F5-FC5B3D33BC0F}" srcOrd="2" destOrd="0" presId="urn:microsoft.com/office/officeart/2018/5/layout/IconCircleLabelList"/>
    <dgm:cxn modelId="{F7B2349B-5F5C-4538-BB6B-676153AEF294}" type="presParOf" srcId="{25AB8E93-697E-4826-89F5-FC5B3D33BC0F}" destId="{CB3F816B-204B-49D4-97C2-863450F339DB}" srcOrd="0" destOrd="0" presId="urn:microsoft.com/office/officeart/2018/5/layout/IconCircleLabelList"/>
    <dgm:cxn modelId="{33301C05-807E-4D81-BAAD-B555AF97C0F5}" type="presParOf" srcId="{25AB8E93-697E-4826-89F5-FC5B3D33BC0F}" destId="{A1458F12-22DA-4DB9-B4D4-90328613D460}" srcOrd="1" destOrd="0" presId="urn:microsoft.com/office/officeart/2018/5/layout/IconCircleLabelList"/>
    <dgm:cxn modelId="{E8FA8C62-0C64-489C-AD97-6C2C73DC20EB}" type="presParOf" srcId="{25AB8E93-697E-4826-89F5-FC5B3D33BC0F}" destId="{B18644CA-B209-4639-987F-9BD7FA19343D}" srcOrd="2" destOrd="0" presId="urn:microsoft.com/office/officeart/2018/5/layout/IconCircleLabelList"/>
    <dgm:cxn modelId="{049AA775-1471-46A4-98BD-04AF6F4B5002}" type="presParOf" srcId="{25AB8E93-697E-4826-89F5-FC5B3D33BC0F}" destId="{8547BCFA-6647-4901-9A56-06DB4A36A5A1}" srcOrd="3" destOrd="0" presId="urn:microsoft.com/office/officeart/2018/5/layout/IconCircleLabelList"/>
    <dgm:cxn modelId="{6B981C93-E22C-4619-8FF8-0D5CCD65E7E5}" type="presParOf" srcId="{2B921F86-7555-4238-A382-E2031EF34CEA}" destId="{C769E6DE-4A2D-4B22-A00F-896E91E37B0A}" srcOrd="3" destOrd="0" presId="urn:microsoft.com/office/officeart/2018/5/layout/IconCircleLabelList"/>
    <dgm:cxn modelId="{F924E65B-43DB-41AF-97A1-BF3ADD6C533E}" type="presParOf" srcId="{2B921F86-7555-4238-A382-E2031EF34CEA}" destId="{BBF023F1-D1C0-40D7-AE4E-D1B249D05DB8}" srcOrd="4" destOrd="0" presId="urn:microsoft.com/office/officeart/2018/5/layout/IconCircleLabelList"/>
    <dgm:cxn modelId="{3D79093D-0577-49B4-8C63-5DB22572D2F2}" type="presParOf" srcId="{BBF023F1-D1C0-40D7-AE4E-D1B249D05DB8}" destId="{10AC6EF1-EC8E-495F-8A90-A66A3CDB6A2F}" srcOrd="0" destOrd="0" presId="urn:microsoft.com/office/officeart/2018/5/layout/IconCircleLabelList"/>
    <dgm:cxn modelId="{E79BA0F9-0F92-4D04-AC19-2705873BBB48}" type="presParOf" srcId="{BBF023F1-D1C0-40D7-AE4E-D1B249D05DB8}" destId="{B705822F-2959-47CE-8A3F-D56D8D44139F}" srcOrd="1" destOrd="0" presId="urn:microsoft.com/office/officeart/2018/5/layout/IconCircleLabelList"/>
    <dgm:cxn modelId="{08BEA680-D26B-4EFB-BE6C-85D25796513C}" type="presParOf" srcId="{BBF023F1-D1C0-40D7-AE4E-D1B249D05DB8}" destId="{688EDE0F-C6D5-4031-95E0-16D9BE8002B4}" srcOrd="2" destOrd="0" presId="urn:microsoft.com/office/officeart/2018/5/layout/IconCircleLabelList"/>
    <dgm:cxn modelId="{05D35695-FDDD-4C1A-B58E-4765D4760AEA}" type="presParOf" srcId="{BBF023F1-D1C0-40D7-AE4E-D1B249D05DB8}" destId="{6644164C-F879-4659-BDBF-F676D40A70A0}" srcOrd="3" destOrd="0" presId="urn:microsoft.com/office/officeart/2018/5/layout/IconCircleLabelList"/>
    <dgm:cxn modelId="{3EF2FB55-FD2D-4B5A-91FC-1E3D52ACE33D}" type="presParOf" srcId="{2B921F86-7555-4238-A382-E2031EF34CEA}" destId="{99E99A61-EF24-4739-A455-71E5BC827A66}" srcOrd="5" destOrd="0" presId="urn:microsoft.com/office/officeart/2018/5/layout/IconCircleLabelList"/>
    <dgm:cxn modelId="{8973E70D-9554-43D2-89DE-9DE1A15F9E93}" type="presParOf" srcId="{2B921F86-7555-4238-A382-E2031EF34CEA}" destId="{7859AB72-5C39-412B-A86E-D9C497027AC6}" srcOrd="6" destOrd="0" presId="urn:microsoft.com/office/officeart/2018/5/layout/IconCircleLabelList"/>
    <dgm:cxn modelId="{B5442579-C543-4FE6-91D1-B10F699C8DC5}" type="presParOf" srcId="{7859AB72-5C39-412B-A86E-D9C497027AC6}" destId="{5863AC84-1FF5-47F8-98C7-E0C968312B85}" srcOrd="0" destOrd="0" presId="urn:microsoft.com/office/officeart/2018/5/layout/IconCircleLabelList"/>
    <dgm:cxn modelId="{9B5A6A48-0202-4A88-8A27-AAC2CDEE449A}" type="presParOf" srcId="{7859AB72-5C39-412B-A86E-D9C497027AC6}" destId="{AB1FABE8-A477-460D-846F-1CFF71DCB280}" srcOrd="1" destOrd="0" presId="urn:microsoft.com/office/officeart/2018/5/layout/IconCircleLabelList"/>
    <dgm:cxn modelId="{FC5E3BF7-4E44-4DFF-BA55-273131790526}" type="presParOf" srcId="{7859AB72-5C39-412B-A86E-D9C497027AC6}" destId="{43A4AB19-EBFA-492D-ADF6-8F3A68E6ED2B}" srcOrd="2" destOrd="0" presId="urn:microsoft.com/office/officeart/2018/5/layout/IconCircleLabelList"/>
    <dgm:cxn modelId="{507A923C-F69F-4624-B295-0E2817BE794B}" type="presParOf" srcId="{7859AB72-5C39-412B-A86E-D9C497027AC6}" destId="{CB70CF72-3BF8-40EB-9B96-743D51A9917E}" srcOrd="3" destOrd="0" presId="urn:microsoft.com/office/officeart/2018/5/layout/IconCircleLabelList"/>
    <dgm:cxn modelId="{92FBE519-E874-4DD7-8B41-F28FF4DF542B}" type="presParOf" srcId="{2B921F86-7555-4238-A382-E2031EF34CEA}" destId="{BB89957A-D073-4BDA-A78E-D3F1D8DFC16F}" srcOrd="7" destOrd="0" presId="urn:microsoft.com/office/officeart/2018/5/layout/IconCircleLabelList"/>
    <dgm:cxn modelId="{77E224E9-D931-4121-A97F-E27EA57DC33D}" type="presParOf" srcId="{2B921F86-7555-4238-A382-E2031EF34CEA}" destId="{C0DFB53E-0742-40FD-865D-A1D9BF447A20}" srcOrd="8" destOrd="0" presId="urn:microsoft.com/office/officeart/2018/5/layout/IconCircleLabelList"/>
    <dgm:cxn modelId="{5AACA45D-005F-4785-9855-11AF994F1EFA}" type="presParOf" srcId="{C0DFB53E-0742-40FD-865D-A1D9BF447A20}" destId="{DB815A0A-0172-4ACC-B7D6-347FB1BDCB25}" srcOrd="0" destOrd="0" presId="urn:microsoft.com/office/officeart/2018/5/layout/IconCircleLabelList"/>
    <dgm:cxn modelId="{AD99FA36-E0CC-4FDA-B0D9-3208B745F221}" type="presParOf" srcId="{C0DFB53E-0742-40FD-865D-A1D9BF447A20}" destId="{5724726C-B998-4A83-9F70-2D7DFBC9EC85}" srcOrd="1" destOrd="0" presId="urn:microsoft.com/office/officeart/2018/5/layout/IconCircleLabelList"/>
    <dgm:cxn modelId="{417640BD-A3DB-4481-94A7-F4CFBB70ABAF}" type="presParOf" srcId="{C0DFB53E-0742-40FD-865D-A1D9BF447A20}" destId="{CFE27E8B-5270-42AD-B573-E5FF2F50F1DA}" srcOrd="2" destOrd="0" presId="urn:microsoft.com/office/officeart/2018/5/layout/IconCircleLabelList"/>
    <dgm:cxn modelId="{E8349077-B4F4-4A14-8529-87C7AB03CB30}" type="presParOf" srcId="{C0DFB53E-0742-40FD-865D-A1D9BF447A20}" destId="{3E7F74B8-4CDE-4034-A7AD-79D163C5E762}" srcOrd="3" destOrd="0" presId="urn:microsoft.com/office/officeart/2018/5/layout/IconCircleLabelList"/>
    <dgm:cxn modelId="{496BFF0A-2B51-4361-9094-B437099AF8C9}" type="presParOf" srcId="{2B921F86-7555-4238-A382-E2031EF34CEA}" destId="{DC2C3785-4750-4239-8F9D-100F0412039C}" srcOrd="9" destOrd="0" presId="urn:microsoft.com/office/officeart/2018/5/layout/IconCircleLabelList"/>
    <dgm:cxn modelId="{380BA8A3-AEFF-47FF-B416-1A8E8203831A}" type="presParOf" srcId="{2B921F86-7555-4238-A382-E2031EF34CEA}" destId="{114BFA5F-3164-402F-ABD2-420C41B9C999}" srcOrd="10" destOrd="0" presId="urn:microsoft.com/office/officeart/2018/5/layout/IconCircleLabelList"/>
    <dgm:cxn modelId="{8D7726A1-DFCA-4BAE-8DF3-F8A7128ED07D}" type="presParOf" srcId="{114BFA5F-3164-402F-ABD2-420C41B9C999}" destId="{89370EFA-FFDE-434E-A830-CF176B16B8C5}" srcOrd="0" destOrd="0" presId="urn:microsoft.com/office/officeart/2018/5/layout/IconCircleLabelList"/>
    <dgm:cxn modelId="{D0EAD6FB-6438-4C66-8C83-369E2FD55E4C}" type="presParOf" srcId="{114BFA5F-3164-402F-ABD2-420C41B9C999}" destId="{EDBF5102-0B80-49DB-B16D-92BB0F3D4120}" srcOrd="1" destOrd="0" presId="urn:microsoft.com/office/officeart/2018/5/layout/IconCircleLabelList"/>
    <dgm:cxn modelId="{5689F1F5-0948-4FB7-A521-96A2B8A94D68}" type="presParOf" srcId="{114BFA5F-3164-402F-ABD2-420C41B9C999}" destId="{E8A535C6-10F3-4CF0-8B0A-EA138BB8B61A}" srcOrd="2" destOrd="0" presId="urn:microsoft.com/office/officeart/2018/5/layout/IconCircleLabelList"/>
    <dgm:cxn modelId="{7C595EAB-17F3-467D-81AB-EB3C9DC7DACF}" type="presParOf" srcId="{114BFA5F-3164-402F-ABD2-420C41B9C999}" destId="{699B55D3-FC33-425F-AC8D-90283661F7FD}"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9FFA9-6359-427F-8229-16827E0BDDAE}">
      <dsp:nvSpPr>
        <dsp:cNvPr id="0" name=""/>
        <dsp:cNvSpPr/>
      </dsp:nvSpPr>
      <dsp:spPr>
        <a:xfrm>
          <a:off x="0" y="0"/>
          <a:ext cx="3379907" cy="9472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Human Resources Management</a:t>
          </a:r>
          <a:br>
            <a:rPr lang="en-US" sz="1800" kern="1200"/>
          </a:br>
          <a:endParaRPr lang="en-US" sz="1800" kern="1200"/>
        </a:p>
      </dsp:txBody>
      <dsp:txXfrm>
        <a:off x="27744" y="27744"/>
        <a:ext cx="2277694" cy="891773"/>
      </dsp:txXfrm>
    </dsp:sp>
    <dsp:sp modelId="{0FA7B7F4-355F-4734-B8FC-6374A26A02EE}">
      <dsp:nvSpPr>
        <dsp:cNvPr id="0" name=""/>
        <dsp:cNvSpPr/>
      </dsp:nvSpPr>
      <dsp:spPr>
        <a:xfrm>
          <a:off x="283067" y="1119491"/>
          <a:ext cx="3379907" cy="947261"/>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Role of HR</a:t>
          </a:r>
        </a:p>
      </dsp:txBody>
      <dsp:txXfrm>
        <a:off x="310811" y="1147235"/>
        <a:ext cx="2425631" cy="891773"/>
      </dsp:txXfrm>
    </dsp:sp>
    <dsp:sp modelId="{A78A7FD5-99E5-4B4E-8A8B-18429E876E85}">
      <dsp:nvSpPr>
        <dsp:cNvPr id="0" name=""/>
        <dsp:cNvSpPr/>
      </dsp:nvSpPr>
      <dsp:spPr>
        <a:xfrm>
          <a:off x="561909" y="2238982"/>
          <a:ext cx="3379907" cy="947261"/>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Future of HR</a:t>
          </a:r>
          <a:br>
            <a:rPr lang="en-US" sz="1800" kern="1200"/>
          </a:br>
          <a:endParaRPr lang="en-US" sz="1800" kern="1200"/>
        </a:p>
      </dsp:txBody>
      <dsp:txXfrm>
        <a:off x="589653" y="2266726"/>
        <a:ext cx="2429856" cy="891773"/>
      </dsp:txXfrm>
    </dsp:sp>
    <dsp:sp modelId="{CB9BDD02-800D-4DD6-BEB6-74C3BC92A8D4}">
      <dsp:nvSpPr>
        <dsp:cNvPr id="0" name=""/>
        <dsp:cNvSpPr/>
      </dsp:nvSpPr>
      <dsp:spPr>
        <a:xfrm>
          <a:off x="844976" y="3358474"/>
          <a:ext cx="3379907" cy="94726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Role of HR within different Organisations</a:t>
          </a:r>
        </a:p>
      </dsp:txBody>
      <dsp:txXfrm>
        <a:off x="872720" y="3386218"/>
        <a:ext cx="2425631" cy="891773"/>
      </dsp:txXfrm>
    </dsp:sp>
    <dsp:sp modelId="{597D5A6C-0BEF-4EA6-8695-711CB080C494}">
      <dsp:nvSpPr>
        <dsp:cNvPr id="0" name=""/>
        <dsp:cNvSpPr/>
      </dsp:nvSpPr>
      <dsp:spPr>
        <a:xfrm>
          <a:off x="2764186" y="725516"/>
          <a:ext cx="615720" cy="6157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02723" y="725516"/>
        <a:ext cx="338646" cy="463329"/>
      </dsp:txXfrm>
    </dsp:sp>
    <dsp:sp modelId="{88B70A63-DD3F-405B-880C-D85EA046A375}">
      <dsp:nvSpPr>
        <dsp:cNvPr id="0" name=""/>
        <dsp:cNvSpPr/>
      </dsp:nvSpPr>
      <dsp:spPr>
        <a:xfrm>
          <a:off x="3047254" y="1845007"/>
          <a:ext cx="615720" cy="615720"/>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185791" y="1845007"/>
        <a:ext cx="338646" cy="463329"/>
      </dsp:txXfrm>
    </dsp:sp>
    <dsp:sp modelId="{20FCB961-9699-4BE6-AD22-F18679EA9FDA}">
      <dsp:nvSpPr>
        <dsp:cNvPr id="0" name=""/>
        <dsp:cNvSpPr/>
      </dsp:nvSpPr>
      <dsp:spPr>
        <a:xfrm>
          <a:off x="3326096" y="2964499"/>
          <a:ext cx="615720" cy="61572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64633" y="2964499"/>
        <a:ext cx="338646" cy="463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10688-41CC-4373-8B84-98AF67B1ADD6}">
      <dsp:nvSpPr>
        <dsp:cNvPr id="0" name=""/>
        <dsp:cNvSpPr/>
      </dsp:nvSpPr>
      <dsp:spPr>
        <a:xfrm>
          <a:off x="215282" y="698567"/>
          <a:ext cx="669093" cy="6690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FEE0B-84EC-4A28-BEDD-C05865C87E40}">
      <dsp:nvSpPr>
        <dsp:cNvPr id="0" name=""/>
        <dsp:cNvSpPr/>
      </dsp:nvSpPr>
      <dsp:spPr>
        <a:xfrm>
          <a:off x="357876" y="841160"/>
          <a:ext cx="383906" cy="3839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11745-E61D-4127-92C0-9C1E667FA05B}">
      <dsp:nvSpPr>
        <dsp:cNvPr id="0" name=""/>
        <dsp:cNvSpPr/>
      </dsp:nvSpPr>
      <dsp:spPr>
        <a:xfrm>
          <a:off x="1392" y="1576067"/>
          <a:ext cx="1096875" cy="43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Costs assumed to be high</a:t>
          </a:r>
          <a:endParaRPr lang="en-US" sz="1200" kern="1200"/>
        </a:p>
      </dsp:txBody>
      <dsp:txXfrm>
        <a:off x="1392" y="1576067"/>
        <a:ext cx="1096875" cy="438750"/>
      </dsp:txXfrm>
    </dsp:sp>
    <dsp:sp modelId="{CB3F816B-204B-49D4-97C2-863450F339DB}">
      <dsp:nvSpPr>
        <dsp:cNvPr id="0" name=""/>
        <dsp:cNvSpPr/>
      </dsp:nvSpPr>
      <dsp:spPr>
        <a:xfrm>
          <a:off x="1504110" y="698567"/>
          <a:ext cx="669093" cy="6690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458F12-22DA-4DB9-B4D4-90328613D460}">
      <dsp:nvSpPr>
        <dsp:cNvPr id="0" name=""/>
        <dsp:cNvSpPr/>
      </dsp:nvSpPr>
      <dsp:spPr>
        <a:xfrm>
          <a:off x="1646704" y="841160"/>
          <a:ext cx="383906" cy="3839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7BCFA-6647-4901-9A56-06DB4A36A5A1}">
      <dsp:nvSpPr>
        <dsp:cNvPr id="0" name=""/>
        <dsp:cNvSpPr/>
      </dsp:nvSpPr>
      <dsp:spPr>
        <a:xfrm>
          <a:off x="1290220" y="1576067"/>
          <a:ext cx="1096875" cy="43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Inconvenience</a:t>
          </a:r>
          <a:endParaRPr lang="en-US" sz="1200" kern="1200"/>
        </a:p>
      </dsp:txBody>
      <dsp:txXfrm>
        <a:off x="1290220" y="1576067"/>
        <a:ext cx="1096875" cy="438750"/>
      </dsp:txXfrm>
    </dsp:sp>
    <dsp:sp modelId="{10AC6EF1-EC8E-495F-8A90-A66A3CDB6A2F}">
      <dsp:nvSpPr>
        <dsp:cNvPr id="0" name=""/>
        <dsp:cNvSpPr/>
      </dsp:nvSpPr>
      <dsp:spPr>
        <a:xfrm>
          <a:off x="2792939" y="698567"/>
          <a:ext cx="669093" cy="66909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5822F-2959-47CE-8A3F-D56D8D44139F}">
      <dsp:nvSpPr>
        <dsp:cNvPr id="0" name=""/>
        <dsp:cNvSpPr/>
      </dsp:nvSpPr>
      <dsp:spPr>
        <a:xfrm>
          <a:off x="2935532" y="841160"/>
          <a:ext cx="383906" cy="3839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44164C-F879-4659-BDBF-F676D40A70A0}">
      <dsp:nvSpPr>
        <dsp:cNvPr id="0" name=""/>
        <dsp:cNvSpPr/>
      </dsp:nvSpPr>
      <dsp:spPr>
        <a:xfrm>
          <a:off x="2579048" y="1576067"/>
          <a:ext cx="1096875" cy="43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Time taken</a:t>
          </a:r>
          <a:endParaRPr lang="en-US" sz="1200" kern="1200"/>
        </a:p>
      </dsp:txBody>
      <dsp:txXfrm>
        <a:off x="2579048" y="1576067"/>
        <a:ext cx="1096875" cy="438750"/>
      </dsp:txXfrm>
    </dsp:sp>
    <dsp:sp modelId="{5863AC84-1FF5-47F8-98C7-E0C968312B85}">
      <dsp:nvSpPr>
        <dsp:cNvPr id="0" name=""/>
        <dsp:cNvSpPr/>
      </dsp:nvSpPr>
      <dsp:spPr>
        <a:xfrm>
          <a:off x="4081767" y="698567"/>
          <a:ext cx="669093" cy="6690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1FABE8-A477-460D-846F-1CFF71DCB280}">
      <dsp:nvSpPr>
        <dsp:cNvPr id="0" name=""/>
        <dsp:cNvSpPr/>
      </dsp:nvSpPr>
      <dsp:spPr>
        <a:xfrm>
          <a:off x="4224360" y="841160"/>
          <a:ext cx="383906" cy="3839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70CF72-3BF8-40EB-9B96-743D51A9917E}">
      <dsp:nvSpPr>
        <dsp:cNvPr id="0" name=""/>
        <dsp:cNvSpPr/>
      </dsp:nvSpPr>
      <dsp:spPr>
        <a:xfrm>
          <a:off x="3867876" y="1576067"/>
          <a:ext cx="1096875" cy="43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Information overload</a:t>
          </a:r>
          <a:endParaRPr lang="en-US" sz="1200" kern="1200"/>
        </a:p>
      </dsp:txBody>
      <dsp:txXfrm>
        <a:off x="3867876" y="1576067"/>
        <a:ext cx="1096875" cy="438750"/>
      </dsp:txXfrm>
    </dsp:sp>
    <dsp:sp modelId="{DB815A0A-0172-4ACC-B7D6-347FB1BDCB25}">
      <dsp:nvSpPr>
        <dsp:cNvPr id="0" name=""/>
        <dsp:cNvSpPr/>
      </dsp:nvSpPr>
      <dsp:spPr>
        <a:xfrm>
          <a:off x="5370595" y="698567"/>
          <a:ext cx="669093" cy="66909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4726C-B998-4A83-9F70-2D7DFBC9EC85}">
      <dsp:nvSpPr>
        <dsp:cNvPr id="0" name=""/>
        <dsp:cNvSpPr/>
      </dsp:nvSpPr>
      <dsp:spPr>
        <a:xfrm>
          <a:off x="5513189" y="841160"/>
          <a:ext cx="383906" cy="3839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7F74B8-4CDE-4034-A7AD-79D163C5E762}">
      <dsp:nvSpPr>
        <dsp:cNvPr id="0" name=""/>
        <dsp:cNvSpPr/>
      </dsp:nvSpPr>
      <dsp:spPr>
        <a:xfrm>
          <a:off x="5156704" y="1576067"/>
          <a:ext cx="1096875" cy="43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Done too quickly</a:t>
          </a:r>
          <a:endParaRPr lang="en-US" sz="1200" kern="1200"/>
        </a:p>
      </dsp:txBody>
      <dsp:txXfrm>
        <a:off x="5156704" y="1576067"/>
        <a:ext cx="1096875" cy="438750"/>
      </dsp:txXfrm>
    </dsp:sp>
    <dsp:sp modelId="{89370EFA-FFDE-434E-A830-CF176B16B8C5}">
      <dsp:nvSpPr>
        <dsp:cNvPr id="0" name=""/>
        <dsp:cNvSpPr/>
      </dsp:nvSpPr>
      <dsp:spPr>
        <a:xfrm>
          <a:off x="6659423" y="698567"/>
          <a:ext cx="669093" cy="6690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F5102-0B80-49DB-B16D-92BB0F3D4120}">
      <dsp:nvSpPr>
        <dsp:cNvPr id="0" name=""/>
        <dsp:cNvSpPr/>
      </dsp:nvSpPr>
      <dsp:spPr>
        <a:xfrm>
          <a:off x="6802017" y="841160"/>
          <a:ext cx="383906" cy="3839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9B55D3-FC33-425F-AC8D-90283661F7FD}">
      <dsp:nvSpPr>
        <dsp:cNvPr id="0" name=""/>
        <dsp:cNvSpPr/>
      </dsp:nvSpPr>
      <dsp:spPr>
        <a:xfrm>
          <a:off x="6445532" y="1576067"/>
          <a:ext cx="1096875" cy="43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Boring and mundane</a:t>
          </a:r>
          <a:endParaRPr lang="en-US" sz="1200" kern="1200"/>
        </a:p>
      </dsp:txBody>
      <dsp:txXfrm>
        <a:off x="6445532" y="1576067"/>
        <a:ext cx="1096875" cy="43875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189509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4/8/2024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177525449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inkedin.com/pulse/employee-life-cycle-elc-prerna-dhand-mukherje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mckinsey.com/industries/technology-media-and-telecommunications/our-insights/the-social-economy"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ideal.com/resume-screening/" TargetMode="External"/><Relationship Id="rId4" Type="http://schemas.openxmlformats.org/officeDocument/2006/relationships/hyperlink" Target="https://whatfix.com/solutions/digital-transformation/"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732596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088292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72700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382169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Employee Life Cycle (ELC) | LinkedIn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023446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200" dirty="0">
              <a:latin typeface="Arial Narrow" panose="020B0604020202020204" pitchFamily="34" charset="0"/>
              <a:cs typeface="Arial Narrow" panose="020B0604020202020204" pitchFamily="34" charset="0"/>
            </a:endParaRPr>
          </a:p>
          <a:p>
            <a:pPr eaLnBrk="1" hangingPunct="1"/>
            <a:endParaRPr lang="en-GB" sz="1200" dirty="0">
              <a:latin typeface="Arial Narrow" panose="020B0604020202020204" pitchFamily="34" charset="0"/>
              <a:cs typeface="Arial Narrow" panose="020B0604020202020204" pitchFamily="34" charset="0"/>
            </a:endParaRPr>
          </a:p>
          <a:p>
            <a:pPr eaLnBrk="1" hangingPunct="1"/>
            <a:r>
              <a:rPr lang="en-GB" sz="1200" dirty="0">
                <a:latin typeface="Arial Narrow" panose="020B0604020202020204" pitchFamily="34" charset="0"/>
                <a:cs typeface="Arial Narrow" panose="020B0604020202020204" pitchFamily="34" charset="0"/>
              </a:rPr>
              <a:t>Not having an effective induction process can be costly – both to the organisation and the individual</a:t>
            </a:r>
          </a:p>
          <a:p>
            <a:pPr eaLnBrk="1" hangingPunct="1"/>
            <a:r>
              <a:rPr lang="en-GB" sz="1200" dirty="0">
                <a:latin typeface="Arial Narrow" panose="020B0604020202020204" pitchFamily="34" charset="0"/>
                <a:cs typeface="Arial Narrow" panose="020B0604020202020204" pitchFamily="34" charset="0"/>
              </a:rPr>
              <a:t>The length and nature of the induction process depends on the complexity of the job and the background of the employee</a:t>
            </a:r>
          </a:p>
          <a:p>
            <a:pPr eaLnBrk="1" hangingPunct="1"/>
            <a:r>
              <a:rPr lang="en-GB" sz="1200" dirty="0">
                <a:latin typeface="Arial Narrow" panose="020B0604020202020204" pitchFamily="34" charset="0"/>
                <a:cs typeface="Arial Narrow" panose="020B0604020202020204" pitchFamily="34" charset="0"/>
              </a:rPr>
              <a:t>Employees who have a well thought out and executed induction are more likely to stay with the organisation and be more productive</a:t>
            </a:r>
          </a:p>
          <a:p>
            <a:pPr eaLnBrk="1" hangingPunct="1"/>
            <a:endParaRPr lang="en-GB" sz="1200" dirty="0">
              <a:latin typeface="Arial Narrow" panose="020B0604020202020204" pitchFamily="34" charset="0"/>
              <a:cs typeface="Arial Narrow" panose="020B0604020202020204" pitchFamily="34" charset="0"/>
            </a:endParaRPr>
          </a:p>
          <a:p>
            <a:pPr eaLnBrk="1" hangingPunct="1"/>
            <a:r>
              <a:rPr lang="en-GB" sz="1200" dirty="0">
                <a:latin typeface="Arial Narrow" panose="020B0604020202020204" pitchFamily="34" charset="0"/>
                <a:cs typeface="Arial Narrow" panose="020B0604020202020204" pitchFamily="34" charset="0"/>
              </a:rPr>
              <a:t>Helps new employees internalise the culture of the organisation</a:t>
            </a:r>
          </a:p>
          <a:p>
            <a:pPr eaLnBrk="1" hangingPunct="1"/>
            <a:r>
              <a:rPr lang="en-GB" sz="1200" dirty="0">
                <a:latin typeface="Arial Narrow" panose="020B0604020202020204" pitchFamily="34" charset="0"/>
                <a:cs typeface="Arial Narrow" panose="020B0604020202020204" pitchFamily="34" charset="0"/>
              </a:rPr>
              <a:t>Helps cement the psychological contract</a:t>
            </a:r>
          </a:p>
          <a:p>
            <a:pPr eaLnBrk="1" hangingPunct="1"/>
            <a:r>
              <a:rPr lang="en-GB" sz="1200" dirty="0">
                <a:latin typeface="Arial Narrow" panose="020B0604020202020204" pitchFamily="34" charset="0"/>
                <a:cs typeface="Arial Narrow" panose="020B0604020202020204" pitchFamily="34" charset="0"/>
              </a:rPr>
              <a:t>Improvement of productivity and learning</a:t>
            </a:r>
          </a:p>
          <a:p>
            <a:pPr eaLnBrk="1" hangingPunct="1"/>
            <a:r>
              <a:rPr lang="en-GB" sz="1200" dirty="0">
                <a:latin typeface="Arial Narrow" panose="020B0604020202020204" pitchFamily="34" charset="0"/>
                <a:cs typeface="Arial Narrow" panose="020B0604020202020204" pitchFamily="34" charset="0"/>
              </a:rPr>
              <a:t>Means of new starts acquiring knowledge, skills, attitudes and behaviours. Expectations set. </a:t>
            </a:r>
          </a:p>
          <a:p>
            <a:pPr eaLnBrk="1" hangingPunct="1"/>
            <a:r>
              <a:rPr lang="en-GB" sz="1200" dirty="0">
                <a:latin typeface="Arial Narrow" panose="020B0604020202020204" pitchFamily="34" charset="0"/>
                <a:cs typeface="Arial Narrow" panose="020B0604020202020204" pitchFamily="34" charset="0"/>
              </a:rPr>
              <a:t>Consistency!</a:t>
            </a:r>
          </a:p>
          <a:p>
            <a:pPr eaLnBrk="1" hangingPunct="1"/>
            <a:r>
              <a:rPr lang="en-GB" sz="1200" dirty="0">
                <a:latin typeface="Arial Narrow" panose="020B0604020202020204" pitchFamily="34" charset="0"/>
                <a:cs typeface="Arial Narrow" panose="020B0604020202020204" pitchFamily="34" charset="0"/>
              </a:rPr>
              <a:t>Reduction of employee anxiety</a:t>
            </a:r>
          </a:p>
          <a:p>
            <a:pPr eaLnBrk="1" hangingPunct="1"/>
            <a:endParaRPr lang="en-GB" sz="1200" dirty="0">
              <a:latin typeface="Arial Narrow" panose="020B0604020202020204" pitchFamily="34" charset="0"/>
              <a:cs typeface="Arial Narrow" panose="020B0604020202020204" pitchFamily="34" charset="0"/>
            </a:endParaRPr>
          </a:p>
          <a:p>
            <a:r>
              <a:rPr lang="en-GB" dirty="0"/>
              <a:t>Robbins, S. and Judge, T. (2022) </a:t>
            </a:r>
            <a:r>
              <a:rPr lang="en-GB" i="1" dirty="0"/>
              <a:t>Organizational </a:t>
            </a:r>
            <a:r>
              <a:rPr lang="en-GB" i="1" dirty="0" err="1"/>
              <a:t>behavior</a:t>
            </a:r>
            <a:r>
              <a:rPr lang="en-GB" dirty="0"/>
              <a:t>. Harlow: Pearson. </a:t>
            </a:r>
            <a:endParaRPr lang="en-GB" dirty="0">
              <a:cs typeface="Calibri"/>
            </a:endParaRPr>
          </a:p>
          <a:p>
            <a:r>
              <a:rPr lang="en-GB" dirty="0">
                <a:latin typeface="Calibri"/>
                <a:cs typeface="Calibri"/>
              </a:rPr>
              <a:t>Chapter 16, 17th edition if someone wants to make for reference list? (Available as online copy from our library!)</a:t>
            </a:r>
            <a:endParaRPr lang="en-GB" sz="1200" dirty="0">
              <a:latin typeface="Calibri"/>
              <a:cs typeface="Calibri"/>
            </a:endParaRPr>
          </a:p>
          <a:p>
            <a:pPr eaLnBrk="1" hangingPunct="1"/>
            <a:endParaRPr lang="en-GB" sz="1200" dirty="0">
              <a:latin typeface="Arial Narrow" panose="020B0604020202020204" pitchFamily="34" charset="0"/>
              <a:cs typeface="Calibri"/>
            </a:endParaRPr>
          </a:p>
          <a:p>
            <a:endParaRPr lang="en-GB" dirty="0">
              <a:latin typeface="Arial Narrow" panose="020B0604020202020204" pitchFamily="34" charset="0"/>
            </a:endParaRPr>
          </a:p>
          <a:p>
            <a:endParaRPr lang="en-GB"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652120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 to technology to assist with</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607504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819357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554045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5294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923928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13</a:t>
            </a:fld>
            <a:endParaRPr lang="en-GB"/>
          </a:p>
        </p:txBody>
      </p:sp>
    </p:spTree>
    <p:extLst>
      <p:ext uri="{BB962C8B-B14F-4D97-AF65-F5344CB8AC3E}">
        <p14:creationId xmlns:p14="http://schemas.microsoft.com/office/powerpoint/2010/main" val="3558965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1662832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8595B"/>
                </a:solidFill>
                <a:effectLst/>
                <a:latin typeface="Open Sans" panose="020B0606030504020204" pitchFamily="34" charset="0"/>
              </a:rPr>
              <a:t>Workforce planning can provide insights for organisations to go beyond merely reacting to circumstantial market events. It can offer market and industry intelligence and help organisations to focus on:</a:t>
            </a:r>
          </a:p>
          <a:p>
            <a:pPr algn="l">
              <a:buFont typeface="Arial" panose="020B0604020202020204" pitchFamily="34" charset="0"/>
              <a:buChar char="•"/>
            </a:pPr>
            <a:r>
              <a:rPr lang="en-GB" b="1" i="0" dirty="0">
                <a:solidFill>
                  <a:srgbClr val="58595B"/>
                </a:solidFill>
                <a:effectLst/>
                <a:latin typeface="Open Sans" panose="020B0606030504020204" pitchFamily="34" charset="0"/>
              </a:rPr>
              <a:t>reducing labour costs in favour of workforce deployment and flexibility</a:t>
            </a:r>
          </a:p>
          <a:p>
            <a:pPr algn="l">
              <a:buFont typeface="Arial" panose="020B0604020202020204" pitchFamily="34" charset="0"/>
              <a:buChar char="•"/>
            </a:pPr>
            <a:r>
              <a:rPr lang="en-GB" b="1" i="0" dirty="0">
                <a:solidFill>
                  <a:srgbClr val="58595B"/>
                </a:solidFill>
                <a:effectLst/>
                <a:latin typeface="Open Sans" panose="020B0606030504020204" pitchFamily="34" charset="0"/>
              </a:rPr>
              <a:t>responding to the needs of their customer base</a:t>
            </a:r>
          </a:p>
          <a:p>
            <a:pPr algn="l">
              <a:buFont typeface="Arial" panose="020B0604020202020204" pitchFamily="34" charset="0"/>
              <a:buChar char="•"/>
            </a:pPr>
            <a:r>
              <a:rPr lang="en-GB" b="1" i="0" dirty="0">
                <a:solidFill>
                  <a:srgbClr val="58595B"/>
                </a:solidFill>
                <a:effectLst/>
                <a:latin typeface="Open Sans" panose="020B0606030504020204" pitchFamily="34" charset="0"/>
              </a:rPr>
              <a:t>identifying skills gaps and areas of succession risk</a:t>
            </a:r>
          </a:p>
          <a:p>
            <a:pPr algn="l">
              <a:buFont typeface="Arial" panose="020B0604020202020204" pitchFamily="34" charset="0"/>
              <a:buChar char="•"/>
            </a:pPr>
            <a:r>
              <a:rPr lang="en-GB" b="1" i="0" dirty="0">
                <a:solidFill>
                  <a:srgbClr val="58595B"/>
                </a:solidFill>
                <a:effectLst/>
                <a:latin typeface="Open Sans" panose="020B0606030504020204" pitchFamily="34" charset="0"/>
              </a:rPr>
              <a:t>relevant strategies for talent management and people development</a:t>
            </a:r>
          </a:p>
          <a:p>
            <a:pPr algn="l">
              <a:buFont typeface="Arial" panose="020B0604020202020204" pitchFamily="34" charset="0"/>
              <a:buChar char="•"/>
            </a:pPr>
            <a:r>
              <a:rPr lang="en-GB" b="1" i="0" dirty="0">
                <a:solidFill>
                  <a:srgbClr val="58595B"/>
                </a:solidFill>
                <a:effectLst/>
                <a:latin typeface="Open Sans" panose="020B0606030504020204" pitchFamily="34" charset="0"/>
              </a:rPr>
              <a:t>targeting specific and identified inefficiencies</a:t>
            </a:r>
          </a:p>
          <a:p>
            <a:pPr algn="l">
              <a:buFont typeface="Arial" panose="020B0604020202020204" pitchFamily="34" charset="0"/>
              <a:buChar char="•"/>
            </a:pPr>
            <a:r>
              <a:rPr lang="en-GB" b="1" i="0" dirty="0">
                <a:solidFill>
                  <a:srgbClr val="58595B"/>
                </a:solidFill>
                <a:effectLst/>
                <a:latin typeface="Open Sans" panose="020B0606030504020204" pitchFamily="34" charset="0"/>
              </a:rPr>
              <a:t>employee retention initiatives</a:t>
            </a:r>
          </a:p>
          <a:p>
            <a:pPr algn="l">
              <a:buFont typeface="Arial" panose="020B0604020202020204" pitchFamily="34" charset="0"/>
              <a:buChar char="•"/>
            </a:pPr>
            <a:r>
              <a:rPr lang="en-GB" b="1" i="0" dirty="0">
                <a:solidFill>
                  <a:srgbClr val="58595B"/>
                </a:solidFill>
                <a:effectLst/>
                <a:latin typeface="Open Sans" panose="020B0606030504020204" pitchFamily="34" charset="0"/>
              </a:rPr>
              <a:t>improving the quality of outputs</a:t>
            </a:r>
          </a:p>
          <a:p>
            <a:pPr algn="l">
              <a:buFont typeface="Arial" panose="020B0604020202020204" pitchFamily="34" charset="0"/>
              <a:buChar char="•"/>
            </a:pPr>
            <a:r>
              <a:rPr lang="en-GB" b="1" i="0" dirty="0">
                <a:solidFill>
                  <a:srgbClr val="58595B"/>
                </a:solidFill>
                <a:effectLst/>
                <a:latin typeface="Open Sans" panose="020B0606030504020204" pitchFamily="34" charset="0"/>
              </a:rPr>
              <a:t>improving work–life balance</a:t>
            </a:r>
          </a:p>
          <a:p>
            <a:pPr algn="l">
              <a:buFont typeface="Arial" panose="020B0604020202020204" pitchFamily="34" charset="0"/>
              <a:buChar char="•"/>
            </a:pPr>
            <a:r>
              <a:rPr lang="en-GB" b="1" i="0" dirty="0">
                <a:solidFill>
                  <a:srgbClr val="58595B"/>
                </a:solidFill>
                <a:effectLst/>
                <a:latin typeface="Open Sans" panose="020B0606030504020204" pitchFamily="34" charset="0"/>
              </a:rPr>
              <a:t>recruitment and training responses to changes in the education system.</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829281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9642429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 minute activity </a:t>
            </a:r>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957872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8880540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41167036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228855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40743351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5223B"/>
                </a:solidFill>
                <a:effectLst/>
                <a:latin typeface="DM Sans" panose="020F0502020204030204" pitchFamily="2" charset="0"/>
              </a:rPr>
              <a:t>1. Digital Onboarding</a:t>
            </a:r>
          </a:p>
          <a:p>
            <a:pPr algn="l"/>
            <a:r>
              <a:rPr lang="en-GB" b="0" i="0" dirty="0">
                <a:solidFill>
                  <a:srgbClr val="25223B"/>
                </a:solidFill>
                <a:effectLst/>
                <a:latin typeface="DM Sans" panose="020F0502020204030204" pitchFamily="2" charset="0"/>
              </a:rPr>
              <a:t>Many thousands of workers have never set foot in company offices, having been hired after the start of the pandemic. And the increasing prevalence of hybrid and remote work will make this an ongoing challenge.</a:t>
            </a:r>
          </a:p>
          <a:p>
            <a:pPr algn="l"/>
            <a:r>
              <a:rPr lang="en-GB" b="0" i="0" dirty="0">
                <a:solidFill>
                  <a:srgbClr val="25223B"/>
                </a:solidFill>
                <a:effectLst/>
                <a:latin typeface="DM Sans" panose="020F0502020204030204" pitchFamily="2" charset="0"/>
              </a:rPr>
              <a:t>What used to involve a couple of anxious days as new hires get to know the people and the culture at their new job has, in some places, been replaced by an ongoing feeling of disconnect from the company and culture of their employer.</a:t>
            </a:r>
          </a:p>
          <a:p>
            <a:endParaRPr lang="en-GB" dirty="0"/>
          </a:p>
          <a:p>
            <a:pPr algn="l"/>
            <a:r>
              <a:rPr lang="en-GB" b="1" i="0" dirty="0">
                <a:solidFill>
                  <a:srgbClr val="25223B"/>
                </a:solidFill>
                <a:effectLst/>
                <a:latin typeface="DM Sans" pitchFamily="2" charset="0"/>
              </a:rPr>
              <a:t>2. Employee Self-Service Portals</a:t>
            </a:r>
          </a:p>
          <a:p>
            <a:pPr algn="l"/>
            <a:r>
              <a:rPr lang="en-GB" b="0" i="0" dirty="0">
                <a:solidFill>
                  <a:srgbClr val="25223B"/>
                </a:solidFill>
                <a:effectLst/>
                <a:latin typeface="DM Sans" pitchFamily="2" charset="0"/>
              </a:rPr>
              <a:t>According to a</a:t>
            </a:r>
            <a:r>
              <a:rPr lang="en-GB" b="0" i="0" u="none" strike="noStrike" dirty="0">
                <a:solidFill>
                  <a:srgbClr val="FF6B18"/>
                </a:solidFill>
                <a:effectLst/>
                <a:latin typeface="DM Sans" pitchFamily="2" charset="0"/>
                <a:hlinkClick r:id="rId3"/>
              </a:rPr>
              <a:t> McKinsey study</a:t>
            </a:r>
            <a:r>
              <a:rPr lang="en-GB" b="0" i="0" dirty="0">
                <a:solidFill>
                  <a:srgbClr val="25223B"/>
                </a:solidFill>
                <a:effectLst/>
                <a:latin typeface="DM Sans" pitchFamily="2" charset="0"/>
              </a:rPr>
              <a:t>, employees spend nearly an entire day per week looking for company information, including basic HR information.</a:t>
            </a:r>
          </a:p>
          <a:p>
            <a:pPr algn="l"/>
            <a:r>
              <a:rPr lang="en-GB" b="0" i="0" dirty="0">
                <a:solidFill>
                  <a:srgbClr val="25223B"/>
                </a:solidFill>
                <a:effectLst/>
                <a:latin typeface="DM Sans" pitchFamily="2" charset="0"/>
              </a:rPr>
              <a:t>“How much vacation time do I have?”</a:t>
            </a:r>
          </a:p>
          <a:p>
            <a:pPr algn="l"/>
            <a:r>
              <a:rPr lang="en-GB" b="0" i="0" dirty="0">
                <a:solidFill>
                  <a:srgbClr val="25223B"/>
                </a:solidFill>
                <a:effectLst/>
                <a:latin typeface="DM Sans" pitchFamily="2" charset="0"/>
              </a:rPr>
              <a:t>“Who do I alert when I need to be out sick?”</a:t>
            </a: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5. HR Chatbots</a:t>
            </a:r>
          </a:p>
          <a:p>
            <a:pPr algn="l"/>
            <a:r>
              <a:rPr lang="en-GB" b="0" i="0" dirty="0">
                <a:solidFill>
                  <a:srgbClr val="25223B"/>
                </a:solidFill>
                <a:effectLst/>
                <a:latin typeface="DM Sans" pitchFamily="2" charset="0"/>
              </a:rPr>
              <a:t>Even the most well-thought-out digital employee onboarding process and employee self-service portal won’t cover every possible question or concern of your workforce. But with HR chatbots, HR can create auto-response messages to instantly address some of the more frequently-asked questions and concerns. Chatbots can also asynchronously collect employee information as needed.</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6. Recruiting Chatbots</a:t>
            </a:r>
          </a:p>
          <a:p>
            <a:pPr algn="l"/>
            <a:r>
              <a:rPr lang="en-GB" b="0" i="0" dirty="0">
                <a:solidFill>
                  <a:srgbClr val="25223B"/>
                </a:solidFill>
                <a:effectLst/>
                <a:latin typeface="DM Sans" pitchFamily="2" charset="0"/>
              </a:rPr>
              <a:t>With today’s fast pace of hiring, saving time for recruiters and applicants is a must. Today’s recruiting chatbots use AI to interpret conversational language sent by applicants and send replies, effectively taking over previously-manual tasks such as:</a:t>
            </a:r>
          </a:p>
          <a:p>
            <a:pPr algn="l">
              <a:buFont typeface="Arial" panose="020B0604020202020204" pitchFamily="34" charset="0"/>
              <a:buChar char="•"/>
            </a:pPr>
            <a:r>
              <a:rPr lang="en-GB" b="0" i="0" dirty="0">
                <a:solidFill>
                  <a:srgbClr val="25223B"/>
                </a:solidFill>
                <a:effectLst/>
                <a:latin typeface="DM Sans" pitchFamily="2" charset="0"/>
              </a:rPr>
              <a:t>Interview scheduling</a:t>
            </a:r>
          </a:p>
          <a:p>
            <a:pPr algn="l">
              <a:buFont typeface="Arial" panose="020B0604020202020204" pitchFamily="34" charset="0"/>
              <a:buChar char="•"/>
            </a:pPr>
            <a:r>
              <a:rPr lang="en-GB" b="0" i="0" dirty="0">
                <a:solidFill>
                  <a:srgbClr val="25223B"/>
                </a:solidFill>
                <a:effectLst/>
                <a:latin typeface="DM Sans" pitchFamily="2" charset="0"/>
              </a:rPr>
              <a:t>Collecting automated screening answers</a:t>
            </a:r>
          </a:p>
          <a:p>
            <a:pPr algn="l">
              <a:buFont typeface="Arial" panose="020B0604020202020204" pitchFamily="34" charset="0"/>
              <a:buChar char="•"/>
            </a:pPr>
            <a:r>
              <a:rPr lang="en-GB" b="0" i="0" dirty="0">
                <a:solidFill>
                  <a:srgbClr val="25223B"/>
                </a:solidFill>
                <a:effectLst/>
                <a:latin typeface="DM Sans" pitchFamily="2" charset="0"/>
              </a:rPr>
              <a:t>Providing answers to those visiting your career pages and directing them to a recruiter if appropriate</a:t>
            </a:r>
          </a:p>
          <a:p>
            <a:pPr algn="l">
              <a:buFont typeface="Arial" panose="020B0604020202020204" pitchFamily="34" charset="0"/>
              <a:buChar char="•"/>
            </a:pPr>
            <a:r>
              <a:rPr lang="en-GB" b="0" i="0" dirty="0">
                <a:solidFill>
                  <a:srgbClr val="25223B"/>
                </a:solidFill>
                <a:effectLst/>
                <a:latin typeface="DM Sans" pitchFamily="2" charset="0"/>
              </a:rPr>
              <a:t>Recruiting applicants via text – great for use at career fairs, in print ads, presentations, etc.</a:t>
            </a:r>
          </a:p>
          <a:p>
            <a:pPr algn="l">
              <a:buFont typeface="Arial" panose="020B0604020202020204" pitchFamily="34" charset="0"/>
              <a:buChar char="•"/>
            </a:pPr>
            <a:r>
              <a:rPr lang="en-GB" b="0" i="0" dirty="0">
                <a:solidFill>
                  <a:srgbClr val="25223B"/>
                </a:solidFill>
                <a:effectLst/>
                <a:latin typeface="DM Sans" pitchFamily="2" charset="0"/>
              </a:rPr>
              <a:t>Answering applicant questions regarding benefits, application status, etc.</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7. Digital Adoption Platforms</a:t>
            </a:r>
          </a:p>
          <a:p>
            <a:pPr algn="l"/>
            <a:r>
              <a:rPr lang="en-GB" b="0" i="0" dirty="0">
                <a:solidFill>
                  <a:srgbClr val="25223B"/>
                </a:solidFill>
                <a:effectLst/>
                <a:latin typeface="DM Sans" pitchFamily="2" charset="0"/>
              </a:rPr>
              <a:t>Adopting new software can feel to employees like yet another hurdle to getting work done, but much of that hesitancy (and even an inclination to cling to old solutions) can be overcome when employees know they won’t have to figure it out on their own or face a long learning curve.</a:t>
            </a:r>
            <a:r>
              <a:rPr lang="en-GB" b="0" i="0" u="none" strike="noStrike" dirty="0">
                <a:solidFill>
                  <a:srgbClr val="FF6B18"/>
                </a:solidFill>
                <a:effectLst/>
                <a:latin typeface="DM Sans" pitchFamily="2" charset="0"/>
                <a:hlinkClick r:id="rId4"/>
              </a:rPr>
              <a:t> Digital adoption platforms</a:t>
            </a:r>
            <a:r>
              <a:rPr lang="en-GB" b="0" i="0" dirty="0">
                <a:solidFill>
                  <a:srgbClr val="25223B"/>
                </a:solidFill>
                <a:effectLst/>
                <a:latin typeface="DM Sans" pitchFamily="2" charset="0"/>
              </a:rPr>
              <a:t> provide an interactive way to learn on the job with step-by-step walkthroughs for the features your employees use the most.</a:t>
            </a:r>
          </a:p>
          <a:p>
            <a:pPr algn="l"/>
            <a:r>
              <a:rPr lang="en-GB" b="0" i="0" dirty="0">
                <a:solidFill>
                  <a:srgbClr val="25223B"/>
                </a:solidFill>
                <a:effectLst/>
                <a:latin typeface="DM Sans" pitchFamily="2" charset="0"/>
              </a:rPr>
              <a:t>They provide a way to </a:t>
            </a:r>
            <a:r>
              <a:rPr lang="en-GB" b="0" i="0" dirty="0" err="1">
                <a:solidFill>
                  <a:srgbClr val="25223B"/>
                </a:solidFill>
                <a:effectLst/>
                <a:latin typeface="DM Sans" pitchFamily="2" charset="0"/>
              </a:rPr>
              <a:t>analyze</a:t>
            </a:r>
            <a:r>
              <a:rPr lang="en-GB" b="0" i="0" dirty="0">
                <a:solidFill>
                  <a:srgbClr val="25223B"/>
                </a:solidFill>
                <a:effectLst/>
                <a:latin typeface="DM Sans" pitchFamily="2" charset="0"/>
              </a:rPr>
              <a:t> usage, automate processes, and improve user experience. Spot a workflow that typically leads to drop-off? Create a new tooltip or video to help employees get unstuck.</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3. People Analytics</a:t>
            </a:r>
          </a:p>
          <a:p>
            <a:pPr algn="l"/>
            <a:r>
              <a:rPr lang="en-GB" b="0" i="0" dirty="0">
                <a:solidFill>
                  <a:srgbClr val="25223B"/>
                </a:solidFill>
                <a:effectLst/>
                <a:latin typeface="DM Sans" pitchFamily="2" charset="0"/>
              </a:rPr>
              <a:t>People analytics is the application of data-driven decision-making to HR processes with the goal of improving employee productivity, engagement, and performance. Organizations use people analytics to make better decisions about talent management, employee retention, succession planning, and even recruiting.</a:t>
            </a:r>
          </a:p>
          <a:p>
            <a:pPr algn="l"/>
            <a:r>
              <a:rPr lang="en-GB" b="0" i="0" dirty="0">
                <a:solidFill>
                  <a:srgbClr val="25223B"/>
                </a:solidFill>
                <a:effectLst/>
                <a:latin typeface="DM Sans" pitchFamily="2" charset="0"/>
              </a:rPr>
              <a:t>And while the word “analytics” might not bring to mind humanity and culture, these are still at the </a:t>
            </a:r>
            <a:r>
              <a:rPr lang="en-GB" b="0" i="0" dirty="0" err="1">
                <a:solidFill>
                  <a:srgbClr val="25223B"/>
                </a:solidFill>
                <a:effectLst/>
                <a:latin typeface="DM Sans" pitchFamily="2" charset="0"/>
              </a:rPr>
              <a:t>center</a:t>
            </a:r>
            <a:r>
              <a:rPr lang="en-GB" b="0" i="0" dirty="0">
                <a:solidFill>
                  <a:srgbClr val="25223B"/>
                </a:solidFill>
                <a:effectLst/>
                <a:latin typeface="DM Sans" pitchFamily="2" charset="0"/>
              </a:rPr>
              <a:t> of this HR digital transformation. You’ll use the data you collect to help your employees succeed and to feel more fulfilled in their work.</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4. AI-Powered Applicant Tracking Systems</a:t>
            </a:r>
          </a:p>
          <a:p>
            <a:pPr algn="l"/>
            <a:r>
              <a:rPr lang="en-GB" b="0" i="0" dirty="0">
                <a:solidFill>
                  <a:srgbClr val="25223B"/>
                </a:solidFill>
                <a:effectLst/>
                <a:latin typeface="DM Sans" pitchFamily="2" charset="0"/>
              </a:rPr>
              <a:t>Job listings generate</a:t>
            </a:r>
            <a:r>
              <a:rPr lang="en-GB" b="0" i="0" u="none" strike="noStrike" dirty="0">
                <a:solidFill>
                  <a:srgbClr val="FF6B18"/>
                </a:solidFill>
                <a:effectLst/>
                <a:latin typeface="DM Sans" pitchFamily="2" charset="0"/>
                <a:hlinkClick r:id="rId5"/>
              </a:rPr>
              <a:t> an average of 250 applications with as many as 88% from unqualified candidates</a:t>
            </a:r>
            <a:r>
              <a:rPr lang="en-GB" b="0" i="0" dirty="0">
                <a:solidFill>
                  <a:srgbClr val="25223B"/>
                </a:solidFill>
                <a:effectLst/>
                <a:latin typeface="DM Sans" pitchFamily="2" charset="0"/>
              </a:rPr>
              <a:t>. Screening of resumes alone is estimated to take around 23 hours PER HIRE.</a:t>
            </a:r>
          </a:p>
          <a:p>
            <a:pPr algn="l"/>
            <a:r>
              <a:rPr lang="en-GB" b="0" i="0" dirty="0">
                <a:solidFill>
                  <a:srgbClr val="25223B"/>
                </a:solidFill>
                <a:effectLst/>
                <a:latin typeface="DM Sans" pitchFamily="2" charset="0"/>
              </a:rPr>
              <a:t>It’s no wonder then, that many larger companies have implemented AI-powered applicant tracking systems (ATS). In a competitive market, where so many are changing jobs, no one can afford to miss a good candidate because they’re manually sorting through so many that aren’t qualified.</a:t>
            </a:r>
          </a:p>
          <a:p>
            <a:pPr algn="l"/>
            <a:r>
              <a:rPr lang="en-GB" b="0" i="0" dirty="0">
                <a:solidFill>
                  <a:srgbClr val="25223B"/>
                </a:solidFill>
                <a:effectLst/>
                <a:latin typeface="DM Sans" pitchFamily="2" charset="0"/>
              </a:rPr>
              <a:t>AI-Powered applicant tracking systems use pre-programmed filters based on keywords, skills, years of experience, education, etc. to remove unqualified applicants from the process before any human sees the application.</a:t>
            </a:r>
          </a:p>
          <a:p>
            <a:pPr algn="l"/>
            <a:endParaRPr lang="en-GB" b="0" i="0" dirty="0">
              <a:solidFill>
                <a:srgbClr val="25223B"/>
              </a:solidFill>
              <a:effectLst/>
              <a:latin typeface="DM Sans" pitchFamily="2" charset="0"/>
            </a:endParaRPr>
          </a:p>
          <a:p>
            <a:pPr algn="l"/>
            <a:r>
              <a:rPr lang="en-GB" b="0" i="0" dirty="0">
                <a:solidFill>
                  <a:srgbClr val="25223B"/>
                </a:solidFill>
                <a:effectLst/>
                <a:latin typeface="DM Sans" pitchFamily="2" charset="0"/>
              </a:rPr>
              <a:t>“How can I get a copy of my W-2 from two years ago?”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66520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42452351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700655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200" b="1" u="sng" dirty="0">
                <a:effectLst/>
                <a:latin typeface="Arial" panose="020B0604020202020204" pitchFamily="34" charset="0"/>
                <a:ea typeface="Calibri" panose="020F0502020204030204" pitchFamily="34" charset="0"/>
              </a:rPr>
              <a:t>Essay - 2000 words (+/- 10%)</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b="1" u="none" strike="noStrike"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pPr algn="ctr">
              <a:lnSpc>
                <a:spcPct val="150000"/>
              </a:lnSpc>
              <a:spcAft>
                <a:spcPts val="1000"/>
              </a:spcAft>
            </a:pPr>
            <a:r>
              <a:rPr lang="en-GB" sz="1200" b="1" u="sng" dirty="0">
                <a:effectLst/>
                <a:latin typeface="Arial" panose="020B0604020202020204" pitchFamily="34" charset="0"/>
                <a:ea typeface="Calibri" panose="020F0502020204030204" pitchFamily="34" charset="0"/>
              </a:rPr>
              <a:t>How to retain and engage employees throughout the employee lifecycle</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b="1"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b="1" u="sng" dirty="0">
                <a:effectLst/>
                <a:latin typeface="Arial" panose="020B0604020202020204" pitchFamily="34" charset="0"/>
                <a:ea typeface="Calibri" panose="020F0502020204030204" pitchFamily="34" charset="0"/>
              </a:rPr>
              <a:t>Background</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dirty="0">
                <a:effectLst/>
                <a:latin typeface="Arial" panose="020B0604020202020204" pitchFamily="34" charset="0"/>
                <a:ea typeface="Calibri" panose="020F0502020204030204" pitchFamily="34" charset="0"/>
              </a:rPr>
              <a:t> </a:t>
            </a:r>
            <a:endParaRPr lang="en-GB" sz="11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200" dirty="0">
                <a:effectLst/>
                <a:latin typeface="Arial" panose="020B0604020202020204" pitchFamily="34" charset="0"/>
                <a:ea typeface="Calibri" panose="020F0502020204030204" pitchFamily="34" charset="0"/>
              </a:rPr>
              <a:t>Carry out research and critically evaluate what the human resource department in a large hotel must carry out to manage and develop talent throughout the employee lifecycle within the company. </a:t>
            </a:r>
            <a:endParaRPr lang="en-GB" sz="1100" dirty="0">
              <a:effectLst/>
              <a:latin typeface="Calibri" panose="020F0502020204030204" pitchFamily="34" charset="0"/>
              <a:ea typeface="Calibri" panose="020F0502020204030204" pitchFamily="34" charset="0"/>
            </a:endParaRPr>
          </a:p>
          <a:p>
            <a:pPr algn="just">
              <a:lnSpc>
                <a:spcPct val="150000"/>
              </a:lnSpc>
            </a:pPr>
            <a:r>
              <a:rPr lang="en-GB" sz="1200" b="1" u="sng" dirty="0">
                <a:effectLst/>
                <a:latin typeface="Arial" panose="020B0604020202020204" pitchFamily="34" charset="0"/>
                <a:ea typeface="Times New Roman" panose="02020603050405020304" pitchFamily="18" charset="0"/>
              </a:rPr>
              <a:t>Consider:</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role of human resources in managing and developing talent</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importance of managing and developing talent</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The employee lifecycle: </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Attraction</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Recruitment</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Onboarding </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Development</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Retention</a:t>
            </a:r>
            <a:endParaRPr lang="en-GB" sz="1200" dirty="0">
              <a:effectLst/>
              <a:latin typeface="Arial Unicode MS"/>
            </a:endParaRPr>
          </a:p>
          <a:p>
            <a:pPr marL="742950" lvl="1" indent="-285750" algn="just">
              <a:lnSpc>
                <a:spcPct val="150000"/>
              </a:lnSpc>
              <a:buFont typeface="Courier New" panose="02070309020205020404" pitchFamily="49" charset="0"/>
              <a:buChar char="o"/>
            </a:pPr>
            <a:r>
              <a:rPr lang="en-GB" sz="1200" dirty="0">
                <a:effectLst/>
                <a:latin typeface="Arial" panose="020B0604020202020204" pitchFamily="34" charset="0"/>
                <a:ea typeface="Times New Roman" panose="02020603050405020304" pitchFamily="18" charset="0"/>
              </a:rPr>
              <a:t>Separation</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Provide examples of how you could benefit team/organisational performance </a:t>
            </a:r>
            <a:endParaRPr lang="en-GB" sz="1200" dirty="0">
              <a:effectLst/>
              <a:latin typeface="Arial Unicode MS"/>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rPr>
              <a:t>Provide best practice industry examples</a:t>
            </a:r>
            <a:endParaRPr lang="en-GB" sz="1200" dirty="0">
              <a:effectLst/>
              <a:latin typeface="Arial Unicode MS"/>
            </a:endParaRPr>
          </a:p>
          <a:p>
            <a:pPr marL="228600" algn="just">
              <a:lnSpc>
                <a:spcPct val="150000"/>
              </a:lnSpc>
              <a:spcAft>
                <a:spcPts val="1000"/>
              </a:spcAft>
            </a:pPr>
            <a:r>
              <a:rPr lang="en-GB" sz="1200" dirty="0">
                <a:effectLst/>
                <a:latin typeface="Arial" panose="020B0604020202020204" pitchFamily="34" charset="0"/>
                <a:ea typeface="Times New Roman" panose="02020603050405020304" pitchFamily="18" charset="0"/>
              </a:rPr>
              <a:t>You should structure your work as an </a:t>
            </a:r>
            <a:r>
              <a:rPr lang="en-GB" sz="1200" b="1" dirty="0">
                <a:effectLst/>
                <a:latin typeface="Arial" panose="020B0604020202020204" pitchFamily="34" charset="0"/>
                <a:ea typeface="Times New Roman" panose="02020603050405020304" pitchFamily="18" charset="0"/>
              </a:rPr>
              <a:t>ESSAY</a:t>
            </a:r>
            <a:r>
              <a:rPr lang="en-GB" sz="1200" dirty="0">
                <a:effectLst/>
                <a:latin typeface="Arial" panose="020B0604020202020204" pitchFamily="34" charset="0"/>
                <a:ea typeface="Times New Roman" panose="02020603050405020304" pitchFamily="18" charset="0"/>
              </a:rPr>
              <a:t> with an opening introduction (around 10% of your word count), where you will explain what the essay will be looking at, whilst also defining key terms appropriate for your essay. This will be followed by your main body (80% of your word count), where you will review the employee lifecycle and discuss how to engage the workforce throughout their tenure.</a:t>
            </a:r>
            <a:r>
              <a:rPr lang="en-GB" sz="1200" b="1" dirty="0">
                <a:effectLst/>
                <a:latin typeface="Arial" panose="020B0604020202020204" pitchFamily="34" charset="0"/>
                <a:ea typeface="Times New Roman" panose="02020603050405020304" pitchFamily="18" charset="0"/>
              </a:rPr>
              <a:t> </a:t>
            </a:r>
            <a:r>
              <a:rPr lang="en-GB" sz="1200" dirty="0">
                <a:effectLst/>
                <a:latin typeface="Arial" panose="020B0604020202020204" pitchFamily="34" charset="0"/>
                <a:ea typeface="Times New Roman" panose="02020603050405020304" pitchFamily="18" charset="0"/>
              </a:rPr>
              <a:t>This section will contain several paragraphs and should flow nicely from one section to the next (the golden thread). Conclude your essay with a closing paragraph (10% of your word count). The conclusion contains no new material. Summarise your findings, highlighting the benefits engagement within the hotel industry. </a:t>
            </a:r>
            <a:r>
              <a:rPr lang="en-GB" sz="1200">
                <a:effectLst/>
                <a:latin typeface="Arial" panose="020B0604020202020204" pitchFamily="34" charset="0"/>
                <a:ea typeface="Times New Roman" panose="02020603050405020304" pitchFamily="18" charset="0"/>
              </a:rPr>
              <a:t>As this is an essay, it must be structured accordingly with no section headings or contents page, each paragraph should flow nicely from one section to the next.</a:t>
            </a:r>
            <a:endParaRPr lang="en-GB" sz="110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407388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7926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08/04/2024</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436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C64F3F4-CE19-49F8-9EF4-FF4EE52031C2}" type="datetimeFigureOut">
              <a:rPr lang="en-GB" smtClean="0"/>
              <a:t>08/04/2024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5962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C64F3F4-CE19-49F8-9EF4-FF4EE52031C2}" type="datetimeFigureOut">
              <a:rPr lang="en-GB" smtClean="0"/>
              <a:t>08/04/2024</a:t>
            </a:fld>
            <a:endParaRPr lang="en-GB"/>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0788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08/04/2024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8568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58807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56705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81696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337815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0024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6840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970146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51352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09558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13075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74185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68124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876102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18161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30581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038760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201652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943359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452918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95456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691720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46677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19913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999812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41199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44499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021034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537661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73766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279787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511836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5364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929057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48232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679046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139845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614416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235218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2328728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212458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40833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522178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649788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02596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1774159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0719905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349352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74405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54783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971181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761999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5457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7089121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630247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4209619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500675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082432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7910405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736127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6545764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0476475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10.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4.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5.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205863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9171523"/>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18805632"/>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19194277"/>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8254939"/>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368229220"/>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76964605"/>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6823724"/>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78326357"/>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390022908"/>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2509163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35445147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44857821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936035579"/>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730491458"/>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6638402"/>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7B_FA4261EC.xml"/><Relationship Id="rId2" Type="http://schemas.openxmlformats.org/officeDocument/2006/relationships/notesSlide" Target="../notesSlides/notesSlide6.xml"/><Relationship Id="rId1" Type="http://schemas.openxmlformats.org/officeDocument/2006/relationships/slideLayout" Target="../slideLayouts/slideLayout16.xml"/><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1E_0.xml"/><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0.xml"/><Relationship Id="rId1" Type="http://schemas.openxmlformats.org/officeDocument/2006/relationships/video" Target="https://www.youtube.com/embed/PhlU8Bb9eM8?start=92&amp;feature=oembed" TargetMode="External"/><Relationship Id="rId4" Type="http://schemas.openxmlformats.org/officeDocument/2006/relationships/image" Target="../media/image43.jpeg"/></Relationships>
</file>

<file path=ppt/slides/_rels/slide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16.xml"/><Relationship Id="rId4" Type="http://schemas.openxmlformats.org/officeDocument/2006/relationships/image" Target="../media/image4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jpeg"/><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18.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6.xml"/><Relationship Id="rId1" Type="http://schemas.openxmlformats.org/officeDocument/2006/relationships/video" Target="https://www.youtube.com/embed/P_f0XmAV4aw?start=61&amp;feature=oembed" TargetMode="External"/><Relationship Id="rId4" Type="http://schemas.openxmlformats.org/officeDocument/2006/relationships/image" Target="../media/image61.jpeg"/></Relationships>
</file>

<file path=ppt/slides/_rels/slide23.xml.rels><?xml version="1.0" encoding="UTF-8" standalone="yes"?>
<Relationships xmlns="http://schemas.openxmlformats.org/package/2006/relationships"><Relationship Id="rId3" Type="http://schemas.openxmlformats.org/officeDocument/2006/relationships/hyperlink" Target="https://whatfix.com/blog/hr-digital-transformation/" TargetMode="External"/><Relationship Id="rId2" Type="http://schemas.openxmlformats.org/officeDocument/2006/relationships/notesSlide" Target="../notesSlides/notesSlide21.xml"/><Relationship Id="rId1" Type="http://schemas.openxmlformats.org/officeDocument/2006/relationships/slideLayout" Target="../slideLayouts/slideLayout16.xml"/><Relationship Id="rId4" Type="http://schemas.openxmlformats.org/officeDocument/2006/relationships/image" Target="../media/image62.pn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a:bodyPr>
          <a:lstStyle/>
          <a:p>
            <a:pPr algn="ctr"/>
            <a:br>
              <a:rPr lang="en-GB" altLang="en-US" sz="2400" dirty="0">
                <a:solidFill>
                  <a:schemeClr val="bg1"/>
                </a:solidFill>
              </a:rPr>
            </a:br>
            <a:br>
              <a:rPr lang="en-GB" altLang="en-US" dirty="0">
                <a:solidFill>
                  <a:schemeClr val="bg1"/>
                </a:solidFill>
              </a:rPr>
            </a:br>
            <a:r>
              <a:rPr lang="en-GB" dirty="0">
                <a:solidFill>
                  <a:schemeClr val="bg1"/>
                </a:solidFill>
              </a:rPr>
              <a:t> </a:t>
            </a:r>
            <a:br>
              <a:rPr lang="en-GB" dirty="0">
                <a:solidFill>
                  <a:schemeClr val="bg1"/>
                </a:solidFill>
              </a:rPr>
            </a:br>
            <a:r>
              <a:rPr lang="en-GB" sz="3100" b="1" dirty="0">
                <a:solidFill>
                  <a:schemeClr val="bg1"/>
                </a:solidFill>
              </a:rPr>
              <a:t>Personnel Resourcing &amp; Development</a:t>
            </a:r>
            <a:br>
              <a:rPr lang="en-GB" sz="4000" b="1" dirty="0">
                <a:solidFill>
                  <a:schemeClr val="bg1"/>
                </a:solidFill>
              </a:rPr>
            </a:br>
            <a:r>
              <a:rPr lang="en-GB" sz="3100" b="1" dirty="0">
                <a:solidFill>
                  <a:schemeClr val="bg1"/>
                </a:solidFill>
              </a:rPr>
              <a:t>(BMIH5005)</a:t>
            </a:r>
            <a:br>
              <a:rPr lang="en-GB" sz="3100" b="1" dirty="0">
                <a:solidFill>
                  <a:schemeClr val="bg1"/>
                </a:solidFill>
              </a:rPr>
            </a:br>
            <a:r>
              <a:rPr lang="en-GB" sz="3100" b="1" dirty="0">
                <a:solidFill>
                  <a:schemeClr val="bg1"/>
                </a:solidFill>
              </a:rPr>
              <a:t>Week 2</a:t>
            </a:r>
            <a:br>
              <a:rPr lang="en-GB" sz="3200" b="1" dirty="0">
                <a:solidFill>
                  <a:schemeClr val="accent2">
                    <a:lumMod val="20000"/>
                    <a:lumOff val="80000"/>
                  </a:schemeClr>
                </a:solidFill>
              </a:rPr>
            </a:br>
            <a:r>
              <a:rPr lang="en-GB" sz="4000" b="1" dirty="0">
                <a:solidFill>
                  <a:schemeClr val="bg1"/>
                </a:solidFill>
              </a:rPr>
              <a:t>Human Resource Management</a:t>
            </a:r>
            <a:br>
              <a:rPr lang="en-GB" sz="4000" b="1" dirty="0"/>
            </a:b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5EEC-C282-40A4-B529-D744441A6873}"/>
              </a:ext>
            </a:extLst>
          </p:cNvPr>
          <p:cNvSpPr>
            <a:spLocks noGrp="1"/>
          </p:cNvSpPr>
          <p:nvPr>
            <p:ph type="title" idx="4294967295"/>
          </p:nvPr>
        </p:nvSpPr>
        <p:spPr>
          <a:xfrm>
            <a:off x="360759" y="3752849"/>
            <a:ext cx="2468166" cy="2452687"/>
          </a:xfrm>
          <a:prstGeom prst="rect">
            <a:avLst/>
          </a:prstGeom>
        </p:spPr>
        <p:txBody>
          <a:bodyPr vert="horz" lIns="91440" tIns="45720" rIns="91440" bIns="45720" rtlCol="0" anchor="ctr">
            <a:normAutofit/>
          </a:bodyPr>
          <a:lstStyle/>
          <a:p>
            <a:r>
              <a:rPr lang="en-US" sz="3100" b="1" u="sng"/>
              <a:t>Recap from last week:</a:t>
            </a:r>
          </a:p>
        </p:txBody>
      </p:sp>
      <p:pic>
        <p:nvPicPr>
          <p:cNvPr id="5" name="Picture 4" descr="Colourful carved figures of humans">
            <a:extLst>
              <a:ext uri="{FF2B5EF4-FFF2-40B4-BE49-F238E27FC236}">
                <a16:creationId xmlns:a16="http://schemas.microsoft.com/office/drawing/2014/main" id="{3AB2729E-7285-A5F9-3A2F-51C04D11964D}"/>
              </a:ext>
            </a:extLst>
          </p:cNvPr>
          <p:cNvPicPr>
            <a:picLocks noChangeAspect="1"/>
          </p:cNvPicPr>
          <p:nvPr/>
        </p:nvPicPr>
        <p:blipFill rotWithShape="1">
          <a:blip r:embed="rId3"/>
          <a:srcRect t="37893" b="5153"/>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C133E5C-4680-A426-D138-1C72A86F8FB6}"/>
              </a:ext>
            </a:extLst>
          </p:cNvPr>
          <p:cNvSpPr>
            <a:spLocks noGrp="1"/>
          </p:cNvSpPr>
          <p:nvPr>
            <p:ph idx="4294967295"/>
          </p:nvPr>
        </p:nvSpPr>
        <p:spPr>
          <a:xfrm>
            <a:off x="3167986" y="3752850"/>
            <a:ext cx="5614060" cy="2452687"/>
          </a:xfrm>
          <a:prstGeom prst="rect">
            <a:avLst/>
          </a:prstGeom>
        </p:spPr>
        <p:txBody>
          <a:bodyPr vert="horz" lIns="91440" tIns="45720" rIns="91440" bIns="45720" rtlCol="0" anchor="ctr">
            <a:normAutofit/>
          </a:bodyPr>
          <a:lstStyle/>
          <a:p>
            <a:r>
              <a:rPr lang="en-US" sz="1600" dirty="0"/>
              <a:t>Personnel Resourcing and Development (HR)</a:t>
            </a:r>
          </a:p>
          <a:p>
            <a:r>
              <a:rPr lang="en-US" sz="1600" dirty="0"/>
              <a:t>Assignment 1 </a:t>
            </a:r>
          </a:p>
          <a:p>
            <a:pPr marL="0"/>
            <a:endParaRPr lang="en-US" sz="1600" dirty="0"/>
          </a:p>
        </p:txBody>
      </p:sp>
    </p:spTree>
    <p:extLst>
      <p:ext uri="{BB962C8B-B14F-4D97-AF65-F5344CB8AC3E}">
        <p14:creationId xmlns:p14="http://schemas.microsoft.com/office/powerpoint/2010/main" val="226036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966048" y="1284731"/>
            <a:ext cx="2594475" cy="4305736"/>
          </a:xfrm>
          <a:prstGeom prst="rect">
            <a:avLst/>
          </a:prstGeom>
        </p:spPr>
        <p:txBody>
          <a:bodyPr vert="horz" lIns="91440" tIns="45720" rIns="91440" bIns="45720" rtlCol="0" anchor="ctr">
            <a:normAutofit/>
          </a:bodyPr>
          <a:lstStyle/>
          <a:p>
            <a:r>
              <a:rPr lang="en-US" b="1" kern="1200">
                <a:solidFill>
                  <a:schemeClr val="tx1"/>
                </a:solidFill>
                <a:latin typeface="+mj-lt"/>
                <a:ea typeface="+mj-ea"/>
                <a:cs typeface="+mj-cs"/>
              </a:rPr>
              <a:t>In this Session ……</a:t>
            </a:r>
          </a:p>
        </p:txBody>
      </p:sp>
      <p:graphicFrame>
        <p:nvGraphicFramePr>
          <p:cNvPr id="24" name="Content Placeholder 2">
            <a:extLst>
              <a:ext uri="{FF2B5EF4-FFF2-40B4-BE49-F238E27FC236}">
                <a16:creationId xmlns:a16="http://schemas.microsoft.com/office/drawing/2014/main" id="{C70C640A-DD81-39FA-5C07-74C47885952C}"/>
              </a:ext>
            </a:extLst>
          </p:cNvPr>
          <p:cNvGraphicFramePr>
            <a:graphicFrameLocks noGrp="1"/>
          </p:cNvGraphicFramePr>
          <p:nvPr>
            <p:ph idx="4294967295"/>
            <p:extLst>
              <p:ext uri="{D42A27DB-BD31-4B8C-83A1-F6EECF244321}">
                <p14:modId xmlns:p14="http://schemas.microsoft.com/office/powerpoint/2010/main" val="537130367"/>
              </p:ext>
            </p:extLst>
          </p:nvPr>
        </p:nvGraphicFramePr>
        <p:xfrm>
          <a:off x="3970425" y="1284732"/>
          <a:ext cx="4224884" cy="43057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DE50-A796-4D2E-BBD9-269F19BEDD2B}"/>
              </a:ext>
            </a:extLst>
          </p:cNvPr>
          <p:cNvSpPr>
            <a:spLocks noGrp="1"/>
          </p:cNvSpPr>
          <p:nvPr>
            <p:ph type="title"/>
          </p:nvPr>
        </p:nvSpPr>
        <p:spPr>
          <a:xfrm>
            <a:off x="360759" y="3752849"/>
            <a:ext cx="2468166" cy="2452687"/>
          </a:xfrm>
        </p:spPr>
        <p:txBody>
          <a:bodyPr anchor="ctr">
            <a:normAutofit/>
          </a:bodyPr>
          <a:lstStyle/>
          <a:p>
            <a:r>
              <a:rPr lang="en-GB" sz="3100"/>
              <a:t>What is Human Resource Management</a:t>
            </a:r>
          </a:p>
        </p:txBody>
      </p:sp>
      <p:pic>
        <p:nvPicPr>
          <p:cNvPr id="16" name="Picture 15" descr="Red toy person in front of two lines of white figures">
            <a:extLst>
              <a:ext uri="{FF2B5EF4-FFF2-40B4-BE49-F238E27FC236}">
                <a16:creationId xmlns:a16="http://schemas.microsoft.com/office/drawing/2014/main" id="{90E12ADF-213E-A1EB-3E8C-6520994C1154}"/>
              </a:ext>
            </a:extLst>
          </p:cNvPr>
          <p:cNvPicPr>
            <a:picLocks noChangeAspect="1"/>
          </p:cNvPicPr>
          <p:nvPr/>
        </p:nvPicPr>
        <p:blipFill rotWithShape="1">
          <a:blip r:embed="rId3"/>
          <a:srcRect t="35362" b="2920"/>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B33DB2A-678C-4A14-81EE-4CF74A693E30}"/>
              </a:ext>
            </a:extLst>
          </p:cNvPr>
          <p:cNvSpPr>
            <a:spLocks noGrp="1"/>
          </p:cNvSpPr>
          <p:nvPr>
            <p:ph idx="1"/>
          </p:nvPr>
        </p:nvSpPr>
        <p:spPr>
          <a:xfrm>
            <a:off x="3167986" y="3487434"/>
            <a:ext cx="5614060" cy="2452687"/>
          </a:xfrm>
        </p:spPr>
        <p:txBody>
          <a:bodyPr lIns="91440" tIns="45720" rIns="91440" bIns="45720" anchor="ctr">
            <a:normAutofit fontScale="92500" lnSpcReduction="20000"/>
          </a:bodyPr>
          <a:lstStyle/>
          <a:p>
            <a:r>
              <a:rPr lang="en-GB" sz="1600" dirty="0"/>
              <a:t>“Human Resource Management is defined as a strategic and coherent approach to the management of an organisation’s most valued assets – the people working there who individually and collectively contribute to the achievement of its objectives.” (Armstrong, 2020) </a:t>
            </a:r>
            <a:endParaRPr lang="en-US" dirty="0"/>
          </a:p>
          <a:p>
            <a:endParaRPr lang="en-GB" sz="1600" dirty="0">
              <a:cs typeface="Calibri"/>
            </a:endParaRPr>
          </a:p>
          <a:p>
            <a:r>
              <a:rPr lang="en-GB" sz="1600" dirty="0">
                <a:ea typeface="+mn-lt"/>
                <a:cs typeface="+mn-lt"/>
              </a:rPr>
              <a:t>"HRM, is about creating a coherent planned framework for employees to be hired, managed and developed in ways that supports an organisation’s long-term goals. It helps ensure that the various aspects of people management work together to drive the behaviour and climate needed to create value and meet performance targets". (CIPD, 2023)</a:t>
            </a:r>
          </a:p>
        </p:txBody>
      </p:sp>
    </p:spTree>
    <p:extLst>
      <p:ext uri="{BB962C8B-B14F-4D97-AF65-F5344CB8AC3E}">
        <p14:creationId xmlns:p14="http://schemas.microsoft.com/office/powerpoint/2010/main" val="2163446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34712-FE76-490A-A778-7A8F08DD6B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CF852E-DDD5-493E-B370-856DE83194AE}"/>
              </a:ext>
            </a:extLst>
          </p:cNvPr>
          <p:cNvSpPr>
            <a:spLocks noGrp="1"/>
          </p:cNvSpPr>
          <p:nvPr>
            <p:ph idx="1"/>
          </p:nvPr>
        </p:nvSpPr>
        <p:spPr/>
        <p:txBody>
          <a:bodyPr/>
          <a:lstStyle/>
          <a:p>
            <a:endParaRPr lang="en-GB"/>
          </a:p>
        </p:txBody>
      </p:sp>
      <p:pic>
        <p:nvPicPr>
          <p:cNvPr id="4" name="Picture 2" descr="Evolution of human resources management">
            <a:extLst>
              <a:ext uri="{FF2B5EF4-FFF2-40B4-BE49-F238E27FC236}">
                <a16:creationId xmlns:a16="http://schemas.microsoft.com/office/drawing/2014/main" id="{9805201A-7063-42B2-B1A0-5792CC4BC5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9979"/>
          <a:stretch/>
        </p:blipFill>
        <p:spPr bwMode="auto">
          <a:xfrm>
            <a:off x="0" y="116632"/>
            <a:ext cx="9141694" cy="5486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667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17D74-5A37-47F9-9CE1-97C3986523B5}"/>
              </a:ext>
            </a:extLst>
          </p:cNvPr>
          <p:cNvSpPr>
            <a:spLocks noGrp="1"/>
          </p:cNvSpPr>
          <p:nvPr>
            <p:ph type="title"/>
          </p:nvPr>
        </p:nvSpPr>
        <p:spPr>
          <a:xfrm>
            <a:off x="6482394" y="489507"/>
            <a:ext cx="2318706" cy="1655483"/>
          </a:xfrm>
        </p:spPr>
        <p:txBody>
          <a:bodyPr vert="horz" lIns="91440" tIns="45720" rIns="91440" bIns="45720" rtlCol="0" anchor="b">
            <a:normAutofit/>
          </a:bodyPr>
          <a:lstStyle/>
          <a:p>
            <a:r>
              <a:rPr lang="en-US" sz="3000" kern="1200">
                <a:latin typeface="+mj-lt"/>
                <a:ea typeface="+mj-ea"/>
                <a:cs typeface="+mj-cs"/>
              </a:rPr>
              <a:t>Your assignment…</a:t>
            </a:r>
          </a:p>
        </p:txBody>
      </p:sp>
      <p:pic>
        <p:nvPicPr>
          <p:cNvPr id="4" name="Picture 3">
            <a:extLst>
              <a:ext uri="{FF2B5EF4-FFF2-40B4-BE49-F238E27FC236}">
                <a16:creationId xmlns:a16="http://schemas.microsoft.com/office/drawing/2014/main" id="{DA1E462A-AABF-4124-8A01-E8930F347390}"/>
              </a:ext>
            </a:extLst>
          </p:cNvPr>
          <p:cNvPicPr>
            <a:picLocks noChangeAspect="1"/>
          </p:cNvPicPr>
          <p:nvPr/>
        </p:nvPicPr>
        <p:blipFill rotWithShape="1">
          <a:blip r:embed="rId3"/>
          <a:srcRect l="9375" r="7517" b="-3"/>
          <a:stretch/>
        </p:blipFill>
        <p:spPr>
          <a:xfrm>
            <a:off x="20" y="431"/>
            <a:ext cx="6086455" cy="6408311"/>
          </a:xfrm>
          <a:prstGeom prst="rect">
            <a:avLst/>
          </a:prstGeom>
        </p:spPr>
      </p:pic>
      <p:sp>
        <p:nvSpPr>
          <p:cNvPr id="3" name="Content Placeholder 2">
            <a:extLst>
              <a:ext uri="{FF2B5EF4-FFF2-40B4-BE49-F238E27FC236}">
                <a16:creationId xmlns:a16="http://schemas.microsoft.com/office/drawing/2014/main" id="{474B59AB-626D-4EDC-89D8-33AC49ED4795}"/>
              </a:ext>
            </a:extLst>
          </p:cNvPr>
          <p:cNvSpPr>
            <a:spLocks noGrp="1"/>
          </p:cNvSpPr>
          <p:nvPr>
            <p:ph idx="1"/>
          </p:nvPr>
        </p:nvSpPr>
        <p:spPr>
          <a:xfrm>
            <a:off x="6482394" y="2418408"/>
            <a:ext cx="2207110" cy="3540265"/>
          </a:xfrm>
        </p:spPr>
        <p:txBody>
          <a:bodyPr vert="horz" lIns="91440" tIns="45720" rIns="91440" bIns="45720" rtlCol="0">
            <a:normAutofit/>
          </a:bodyPr>
          <a:lstStyle/>
          <a:p>
            <a:pPr marL="0" indent="0">
              <a:spcBef>
                <a:spcPts val="1000"/>
              </a:spcBef>
              <a:buNone/>
            </a:pPr>
            <a:r>
              <a:rPr lang="en-US" sz="1700" kern="1200" dirty="0">
                <a:latin typeface="+mn-lt"/>
                <a:ea typeface="+mn-ea"/>
                <a:cs typeface="+mn-cs"/>
              </a:rPr>
              <a:t>You will be able to start preparing for your assignment by exploring more about the employee lifecyc</a:t>
            </a:r>
            <a:r>
              <a:rPr lang="en-US" sz="1700" dirty="0"/>
              <a:t>le.</a:t>
            </a:r>
          </a:p>
          <a:p>
            <a:pPr marL="0" indent="0">
              <a:spcBef>
                <a:spcPts val="1000"/>
              </a:spcBef>
              <a:buNone/>
            </a:pPr>
            <a:endParaRPr lang="en-US" sz="1700" kern="1200" dirty="0">
              <a:latin typeface="+mn-lt"/>
              <a:ea typeface="+mn-ea"/>
              <a:cs typeface="+mn-cs"/>
            </a:endParaRPr>
          </a:p>
          <a:p>
            <a:pPr marL="0" indent="0">
              <a:spcBef>
                <a:spcPts val="1000"/>
              </a:spcBef>
              <a:buNone/>
            </a:pPr>
            <a:r>
              <a:rPr lang="en-US" sz="1700" dirty="0"/>
              <a:t>Find your own preferred image.</a:t>
            </a:r>
          </a:p>
          <a:p>
            <a:pPr marL="0" indent="0">
              <a:spcBef>
                <a:spcPts val="1000"/>
              </a:spcBef>
              <a:buNone/>
            </a:pPr>
            <a:r>
              <a:rPr lang="en-US" sz="1700" kern="1200" dirty="0">
                <a:latin typeface="+mn-lt"/>
                <a:ea typeface="+mn-ea"/>
                <a:cs typeface="+mn-cs"/>
              </a:rPr>
              <a:t>Then think about your own experience of each stage.</a:t>
            </a:r>
          </a:p>
        </p:txBody>
      </p:sp>
      <p:sp>
        <p:nvSpPr>
          <p:cNvPr id="33" name="Rectangle 3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741"/>
            <a:ext cx="9143997"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8742"/>
            <a:ext cx="6086475"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675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FFC6068-7C98-C9D5-FEEE-0B8DAB654449}"/>
              </a:ext>
            </a:extLst>
          </p:cNvPr>
          <p:cNvSpPr txBox="1"/>
          <p:nvPr/>
        </p:nvSpPr>
        <p:spPr>
          <a:xfrm>
            <a:off x="473202" y="457200"/>
            <a:ext cx="3257550" cy="19293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4200">
                <a:latin typeface="+mj-lt"/>
                <a:ea typeface="+mj-ea"/>
                <a:cs typeface="+mj-cs"/>
              </a:rPr>
              <a:t>Socialisation</a:t>
            </a:r>
          </a:p>
        </p:txBody>
      </p:sp>
      <p:sp>
        <p:nvSpPr>
          <p:cNvPr id="18"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59251" y="1415034"/>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06F52A8-3A09-C05A-F05B-A5C35BBC2778}"/>
              </a:ext>
            </a:extLst>
          </p:cNvPr>
          <p:cNvSpPr txBox="1"/>
          <p:nvPr/>
        </p:nvSpPr>
        <p:spPr>
          <a:xfrm>
            <a:off x="6516897" y="5900503"/>
            <a:ext cx="3240911" cy="113303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600"/>
              </a:spcAft>
            </a:pPr>
            <a:r>
              <a:rPr lang="en-US" sz="1900" dirty="0"/>
              <a:t>(Robbins et al, 2017)</a:t>
            </a:r>
            <a:endParaRPr lang="en-US" dirty="0"/>
          </a:p>
        </p:txBody>
      </p:sp>
      <p:pic>
        <p:nvPicPr>
          <p:cNvPr id="4" name="Content Placeholder 3">
            <a:extLst>
              <a:ext uri="{FF2B5EF4-FFF2-40B4-BE49-F238E27FC236}">
                <a16:creationId xmlns:a16="http://schemas.microsoft.com/office/drawing/2014/main" id="{1835A4AF-329F-8CE5-908C-63E18CF9AA2A}"/>
              </a:ext>
            </a:extLst>
          </p:cNvPr>
          <p:cNvPicPr>
            <a:picLocks noGrp="1" noChangeAspect="1"/>
          </p:cNvPicPr>
          <p:nvPr>
            <p:ph idx="1"/>
          </p:nvPr>
        </p:nvPicPr>
        <p:blipFill rotWithShape="1">
          <a:blip r:embed="rId4"/>
          <a:srcRect r="-191" b="12766"/>
          <a:stretch/>
        </p:blipFill>
        <p:spPr>
          <a:xfrm>
            <a:off x="4312783" y="268626"/>
            <a:ext cx="4588264" cy="3268275"/>
          </a:xfrm>
          <a:prstGeom prst="rect">
            <a:avLst/>
          </a:prstGeom>
        </p:spPr>
      </p:pic>
      <p:pic>
        <p:nvPicPr>
          <p:cNvPr id="2" name="Picture 2" descr="Diagram&#10;&#10;Description automatically generated">
            <a:extLst>
              <a:ext uri="{FF2B5EF4-FFF2-40B4-BE49-F238E27FC236}">
                <a16:creationId xmlns:a16="http://schemas.microsoft.com/office/drawing/2014/main" id="{914866BC-2FA1-C260-F1E9-82BC4D81BA81}"/>
              </a:ext>
            </a:extLst>
          </p:cNvPr>
          <p:cNvPicPr>
            <a:picLocks noChangeAspect="1"/>
          </p:cNvPicPr>
          <p:nvPr/>
        </p:nvPicPr>
        <p:blipFill rotWithShape="1">
          <a:blip r:embed="rId5"/>
          <a:srcRect l="6470" t="10256" r="3512" b="5555"/>
          <a:stretch/>
        </p:blipFill>
        <p:spPr>
          <a:xfrm>
            <a:off x="175085" y="3762302"/>
            <a:ext cx="6274657" cy="2520577"/>
          </a:xfrm>
          <a:prstGeom prst="rect">
            <a:avLst/>
          </a:prstGeom>
        </p:spPr>
      </p:pic>
    </p:spTree>
    <p:extLst>
      <p:ext uri="{BB962C8B-B14F-4D97-AF65-F5344CB8AC3E}">
        <p14:creationId xmlns:p14="http://schemas.microsoft.com/office/powerpoint/2010/main" val="4198654444"/>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802386" y="1220724"/>
            <a:ext cx="7543800" cy="1207008"/>
          </a:xfrm>
        </p:spPr>
        <p:txBody>
          <a:bodyPr>
            <a:normAutofit fontScale="90000"/>
          </a:bodyPr>
          <a:lstStyle/>
          <a:p>
            <a:pPr eaLnBrk="1" hangingPunct="1"/>
            <a:r>
              <a:rPr lang="en-GB" dirty="0">
                <a:latin typeface="Arial Narrow" panose="020B0604020202020204" pitchFamily="34" charset="0"/>
                <a:cs typeface="Arial Narrow" panose="020B0604020202020204" pitchFamily="34" charset="0"/>
              </a:rPr>
              <a:t>So why is induction often done badly?</a:t>
            </a:r>
          </a:p>
        </p:txBody>
      </p:sp>
      <p:graphicFrame>
        <p:nvGraphicFramePr>
          <p:cNvPr id="28677" name="Rectangle 3">
            <a:extLst>
              <a:ext uri="{FF2B5EF4-FFF2-40B4-BE49-F238E27FC236}">
                <a16:creationId xmlns:a16="http://schemas.microsoft.com/office/drawing/2014/main" id="{906D184C-D975-4593-AD07-1243EB578F9B}"/>
              </a:ext>
            </a:extLst>
          </p:cNvPr>
          <p:cNvGraphicFramePr>
            <a:graphicFrameLocks noGrp="1"/>
          </p:cNvGraphicFramePr>
          <p:nvPr>
            <p:ph idx="1"/>
          </p:nvPr>
        </p:nvGraphicFramePr>
        <p:xfrm>
          <a:off x="802481" y="2646293"/>
          <a:ext cx="7543800" cy="27133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20281"/>
    </mc:Choice>
    <mc:Fallback xmlns="">
      <p:transition spd="slow" advTm="20281"/>
    </mc:Fallback>
  </mc:AlternateContent>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45677-9BDA-454A-AB3B-9532B5B4F473}"/>
              </a:ext>
            </a:extLst>
          </p:cNvPr>
          <p:cNvSpPr>
            <a:spLocks noGrp="1"/>
          </p:cNvSpPr>
          <p:nvPr>
            <p:ph type="title"/>
          </p:nvPr>
        </p:nvSpPr>
        <p:spPr>
          <a:xfrm>
            <a:off x="4828746" y="0"/>
            <a:ext cx="3968748" cy="1628775"/>
          </a:xfrm>
        </p:spPr>
        <p:txBody>
          <a:bodyPr anchor="b">
            <a:normAutofit/>
          </a:bodyPr>
          <a:lstStyle/>
          <a:p>
            <a:br>
              <a:rPr lang="en-GB" sz="2700" b="1" dirty="0"/>
            </a:br>
            <a:r>
              <a:rPr lang="en-GB" sz="2700" b="1" dirty="0"/>
              <a:t>The Roles of H.R staff includes:</a:t>
            </a:r>
            <a:br>
              <a:rPr lang="en-GB" sz="2700" b="1" dirty="0"/>
            </a:br>
            <a:endParaRPr lang="en-GB" sz="2700" dirty="0"/>
          </a:p>
        </p:txBody>
      </p:sp>
      <p:pic>
        <p:nvPicPr>
          <p:cNvPr id="5" name="Picture 4">
            <a:extLst>
              <a:ext uri="{FF2B5EF4-FFF2-40B4-BE49-F238E27FC236}">
                <a16:creationId xmlns:a16="http://schemas.microsoft.com/office/drawing/2014/main" id="{83276FEC-60F8-4EF3-BDD5-BA2581CA93B4}"/>
              </a:ext>
            </a:extLst>
          </p:cNvPr>
          <p:cNvPicPr>
            <a:picLocks noChangeAspect="1"/>
          </p:cNvPicPr>
          <p:nvPr/>
        </p:nvPicPr>
        <p:blipFill rotWithShape="1">
          <a:blip r:embed="rId3"/>
          <a:srcRect l="25488" r="21834" b="2"/>
          <a:stretch/>
        </p:blipFill>
        <p:spPr>
          <a:xfrm>
            <a:off x="1" y="1587"/>
            <a:ext cx="4571999" cy="6019701"/>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1B14362B-8A95-4E13-A147-62C9FEA69110}"/>
              </a:ext>
            </a:extLst>
          </p:cNvPr>
          <p:cNvSpPr>
            <a:spLocks noGrp="1"/>
          </p:cNvSpPr>
          <p:nvPr>
            <p:ph idx="1"/>
          </p:nvPr>
        </p:nvSpPr>
        <p:spPr>
          <a:xfrm>
            <a:off x="4828746" y="1340768"/>
            <a:ext cx="3968747" cy="3752849"/>
          </a:xfrm>
        </p:spPr>
        <p:txBody>
          <a:bodyPr>
            <a:noAutofit/>
          </a:bodyPr>
          <a:lstStyle/>
          <a:p>
            <a:r>
              <a:rPr lang="en-GB" sz="1400" dirty="0"/>
              <a:t>Employee Life Cycle</a:t>
            </a:r>
          </a:p>
          <a:p>
            <a:r>
              <a:rPr lang="en-GB" sz="1400" dirty="0"/>
              <a:t>Redundancy</a:t>
            </a:r>
          </a:p>
          <a:p>
            <a:r>
              <a:rPr lang="en-GB" sz="1400" dirty="0"/>
              <a:t>Industrial and Employee Relations</a:t>
            </a:r>
          </a:p>
          <a:p>
            <a:r>
              <a:rPr lang="en-GB" sz="1400" dirty="0"/>
              <a:t>Record Keeping of all Personal Data</a:t>
            </a:r>
          </a:p>
          <a:p>
            <a:r>
              <a:rPr lang="en-GB" sz="1400" dirty="0"/>
              <a:t>Compensation, Retirement, Incentive Programs</a:t>
            </a:r>
          </a:p>
          <a:p>
            <a:r>
              <a:rPr lang="en-GB" sz="1400" dirty="0"/>
              <a:t>Confidential advice to Internal “Customers” in relation to problem at work</a:t>
            </a:r>
          </a:p>
          <a:p>
            <a:r>
              <a:rPr lang="en-GB" sz="1400" dirty="0"/>
              <a:t>Career Development</a:t>
            </a:r>
          </a:p>
          <a:p>
            <a:r>
              <a:rPr lang="en-GB" sz="1400" dirty="0"/>
              <a:t>Recruitment, Selection and Placement</a:t>
            </a:r>
          </a:p>
          <a:p>
            <a:r>
              <a:rPr lang="en-GB" sz="1400" dirty="0"/>
              <a:t>Training and Development</a:t>
            </a:r>
          </a:p>
          <a:p>
            <a:r>
              <a:rPr lang="en-GB" sz="1400" dirty="0"/>
              <a:t>Performance Evaluation and Management </a:t>
            </a:r>
          </a:p>
          <a:p>
            <a:r>
              <a:rPr lang="en-GB" sz="1400" dirty="0"/>
              <a:t>Payroll</a:t>
            </a:r>
          </a:p>
          <a:p>
            <a:r>
              <a:rPr lang="en-GB" sz="1400" dirty="0"/>
              <a:t>Absence management</a:t>
            </a:r>
          </a:p>
          <a:p>
            <a:r>
              <a:rPr lang="en-GB" sz="1400" dirty="0"/>
              <a:t>Wellbeing and Engagement</a:t>
            </a:r>
          </a:p>
        </p:txBody>
      </p:sp>
    </p:spTree>
    <p:extLst>
      <p:ext uri="{BB962C8B-B14F-4D97-AF65-F5344CB8AC3E}">
        <p14:creationId xmlns:p14="http://schemas.microsoft.com/office/powerpoint/2010/main" val="2330704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Online Media 3" title="Human Resouce Management Past and Present">
            <a:hlinkClick r:id="" action="ppaction://media"/>
            <a:extLst>
              <a:ext uri="{FF2B5EF4-FFF2-40B4-BE49-F238E27FC236}">
                <a16:creationId xmlns:a16="http://schemas.microsoft.com/office/drawing/2014/main" id="{6D5F7EA9-981C-4CFD-B9B4-9143E09D7B49}"/>
              </a:ext>
            </a:extLst>
          </p:cNvPr>
          <p:cNvPicPr>
            <a:picLocks noGrp="1" noRot="1" noChangeAspect="1"/>
          </p:cNvPicPr>
          <p:nvPr>
            <p:ph idx="4294967295"/>
            <a:videoFile r:link="rId1"/>
          </p:nvPr>
        </p:nvPicPr>
        <p:blipFill>
          <a:blip r:embed="rId4"/>
          <a:stretch>
            <a:fillRect/>
          </a:stretch>
        </p:blipFill>
        <p:spPr>
          <a:xfrm>
            <a:off x="1907704" y="1484784"/>
            <a:ext cx="5328592" cy="3536294"/>
          </a:xfrm>
          <a:prstGeom prst="rect">
            <a:avLst/>
          </a:prstGeom>
        </p:spPr>
      </p:pic>
    </p:spTree>
    <p:extLst>
      <p:ext uri="{BB962C8B-B14F-4D97-AF65-F5344CB8AC3E}">
        <p14:creationId xmlns:p14="http://schemas.microsoft.com/office/powerpoint/2010/main" val="269357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36C2-2DCD-4D64-89CD-EEEC918E5C55}"/>
              </a:ext>
            </a:extLst>
          </p:cNvPr>
          <p:cNvSpPr>
            <a:spLocks noGrp="1"/>
          </p:cNvSpPr>
          <p:nvPr>
            <p:ph type="title"/>
          </p:nvPr>
        </p:nvSpPr>
        <p:spPr>
          <a:xfrm>
            <a:off x="628650" y="365125"/>
            <a:ext cx="2862072" cy="1938076"/>
          </a:xfrm>
        </p:spPr>
        <p:txBody>
          <a:bodyPr>
            <a:normAutofit/>
          </a:bodyPr>
          <a:lstStyle/>
          <a:p>
            <a:r>
              <a:rPr lang="en-GB" sz="3700"/>
              <a:t>Types of Organisations</a:t>
            </a:r>
          </a:p>
        </p:txBody>
      </p:sp>
      <p:sp>
        <p:nvSpPr>
          <p:cNvPr id="3" name="Content Placeholder 2">
            <a:extLst>
              <a:ext uri="{FF2B5EF4-FFF2-40B4-BE49-F238E27FC236}">
                <a16:creationId xmlns:a16="http://schemas.microsoft.com/office/drawing/2014/main" id="{5DACB514-57AE-4839-A958-9FAB790477C6}"/>
              </a:ext>
            </a:extLst>
          </p:cNvPr>
          <p:cNvSpPr>
            <a:spLocks noGrp="1"/>
          </p:cNvSpPr>
          <p:nvPr>
            <p:ph idx="1"/>
          </p:nvPr>
        </p:nvSpPr>
        <p:spPr>
          <a:xfrm>
            <a:off x="701195" y="1700808"/>
            <a:ext cx="2862072" cy="3694373"/>
          </a:xfrm>
        </p:spPr>
        <p:txBody>
          <a:bodyPr>
            <a:normAutofit/>
          </a:bodyPr>
          <a:lstStyle/>
          <a:p>
            <a:r>
              <a:rPr lang="en-GB" sz="1700" dirty="0"/>
              <a:t>What is an SME?</a:t>
            </a:r>
          </a:p>
          <a:p>
            <a:r>
              <a:rPr lang="en-GB" sz="1700" dirty="0"/>
              <a:t>The UK definition of SME is generally a small or medium-sized enterprise with fewer than 250 employees. </a:t>
            </a:r>
          </a:p>
          <a:p>
            <a:r>
              <a:rPr lang="en-GB" sz="1700" dirty="0"/>
              <a:t>Can you think of examples?</a:t>
            </a:r>
          </a:p>
          <a:p>
            <a:r>
              <a:rPr lang="en-GB" sz="1700" dirty="0"/>
              <a:t>What is a large organisation?</a:t>
            </a:r>
          </a:p>
          <a:p>
            <a:r>
              <a:rPr lang="en-GB" sz="1700" dirty="0"/>
              <a:t>An organisation with more than 500 employees.</a:t>
            </a:r>
          </a:p>
          <a:p>
            <a:r>
              <a:rPr lang="en-GB" sz="1700" dirty="0"/>
              <a:t>Can you think of examples?</a:t>
            </a:r>
          </a:p>
          <a:p>
            <a:endParaRPr lang="en-GB" sz="1700" dirty="0"/>
          </a:p>
        </p:txBody>
      </p:sp>
      <p:pic>
        <p:nvPicPr>
          <p:cNvPr id="5" name="Picture 4">
            <a:extLst>
              <a:ext uri="{FF2B5EF4-FFF2-40B4-BE49-F238E27FC236}">
                <a16:creationId xmlns:a16="http://schemas.microsoft.com/office/drawing/2014/main" id="{16273407-F018-4C86-95E6-AFBF0A451043}"/>
              </a:ext>
            </a:extLst>
          </p:cNvPr>
          <p:cNvPicPr>
            <a:picLocks noChangeAspect="1"/>
          </p:cNvPicPr>
          <p:nvPr/>
        </p:nvPicPr>
        <p:blipFill rotWithShape="1">
          <a:blip r:embed="rId3"/>
          <a:srcRect l="7533" r="-3"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Logo&#10;&#10;Description automatically generated with medium confidence">
            <a:extLst>
              <a:ext uri="{FF2B5EF4-FFF2-40B4-BE49-F238E27FC236}">
                <a16:creationId xmlns:a16="http://schemas.microsoft.com/office/drawing/2014/main" id="{7BF1A365-E093-4291-8D9B-26EFEF294530}"/>
              </a:ext>
            </a:extLst>
          </p:cNvPr>
          <p:cNvPicPr>
            <a:picLocks noChangeAspect="1"/>
          </p:cNvPicPr>
          <p:nvPr/>
        </p:nvPicPr>
        <p:blipFill rotWithShape="1">
          <a:blip r:embed="rId4"/>
          <a:srcRect t="19863" r="2" b="23354"/>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827911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6BEF3-71C5-42CA-B48B-FF37F002B773}"/>
              </a:ext>
            </a:extLst>
          </p:cNvPr>
          <p:cNvSpPr>
            <a:spLocks noGrp="1"/>
          </p:cNvSpPr>
          <p:nvPr>
            <p:ph type="title"/>
          </p:nvPr>
        </p:nvSpPr>
        <p:spPr>
          <a:xfrm>
            <a:off x="966048" y="1284731"/>
            <a:ext cx="7228332" cy="1333066"/>
          </a:xfrm>
        </p:spPr>
        <p:txBody>
          <a:bodyPr vert="horz" lIns="91440" tIns="45720" rIns="91440" bIns="45720" rtlCol="0" anchor="ctr">
            <a:normAutofit/>
          </a:bodyPr>
          <a:lstStyle/>
          <a:p>
            <a:pPr algn="ctr"/>
            <a:r>
              <a:rPr lang="en-US" kern="1200">
                <a:solidFill>
                  <a:schemeClr val="tx1"/>
                </a:solidFill>
                <a:latin typeface="+mj-lt"/>
                <a:ea typeface="+mj-ea"/>
                <a:cs typeface="+mj-cs"/>
              </a:rPr>
              <a:t>Types of Organisations</a:t>
            </a:r>
          </a:p>
        </p:txBody>
      </p:sp>
      <p:cxnSp>
        <p:nvCxnSpPr>
          <p:cNvPr id="17" name="Straight Connector 16">
            <a:extLst>
              <a:ext uri="{FF2B5EF4-FFF2-40B4-BE49-F238E27FC236}">
                <a16:creationId xmlns:a16="http://schemas.microsoft.com/office/drawing/2014/main" id="{19C0742B-6FAB-4F71-A9CB-E140A40C8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1840" y="2620980"/>
            <a:ext cx="713232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2">
            <a:extLst>
              <a:ext uri="{FF2B5EF4-FFF2-40B4-BE49-F238E27FC236}">
                <a16:creationId xmlns:a16="http://schemas.microsoft.com/office/drawing/2014/main" id="{79317EF3-BDEB-4013-AC34-837796640F2C}"/>
              </a:ext>
            </a:extLst>
          </p:cNvPr>
          <p:cNvSpPr txBox="1">
            <a:spLocks/>
          </p:cNvSpPr>
          <p:nvPr/>
        </p:nvSpPr>
        <p:spPr>
          <a:xfrm>
            <a:off x="966048" y="2853879"/>
            <a:ext cx="7228332" cy="271477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228600">
              <a:lnSpc>
                <a:spcPct val="90000"/>
              </a:lnSpc>
            </a:pPr>
            <a:r>
              <a:rPr lang="en-US" sz="1700"/>
              <a:t>In business there are different types of organisation categorised by different types of ownership.</a:t>
            </a:r>
          </a:p>
          <a:p>
            <a:pPr indent="-228600">
              <a:lnSpc>
                <a:spcPct val="90000"/>
              </a:lnSpc>
            </a:pPr>
            <a:r>
              <a:rPr lang="en-US" sz="1700"/>
              <a:t>private sector</a:t>
            </a:r>
          </a:p>
          <a:p>
            <a:pPr indent="-228600">
              <a:lnSpc>
                <a:spcPct val="90000"/>
              </a:lnSpc>
            </a:pPr>
            <a:r>
              <a:rPr lang="en-US" sz="1700"/>
              <a:t>public sector</a:t>
            </a:r>
          </a:p>
          <a:p>
            <a:pPr indent="-228600">
              <a:lnSpc>
                <a:spcPct val="90000"/>
              </a:lnSpc>
            </a:pPr>
            <a:r>
              <a:rPr lang="en-US" sz="1700"/>
              <a:t>third sector</a:t>
            </a:r>
          </a:p>
          <a:p>
            <a:pPr marL="0" indent="-228600">
              <a:lnSpc>
                <a:spcPct val="90000"/>
              </a:lnSpc>
            </a:pPr>
            <a:r>
              <a:rPr lang="en-US" sz="1700"/>
              <a:t>These different categories of ownership make up what we call the sectors of the economy.</a:t>
            </a:r>
          </a:p>
          <a:p>
            <a:pPr marL="0" indent="-228600">
              <a:lnSpc>
                <a:spcPct val="90000"/>
              </a:lnSpc>
            </a:pPr>
            <a:endParaRPr lang="en-US" sz="1700"/>
          </a:p>
        </p:txBody>
      </p:sp>
    </p:spTree>
    <p:extLst>
      <p:ext uri="{BB962C8B-B14F-4D97-AF65-F5344CB8AC3E}">
        <p14:creationId xmlns:p14="http://schemas.microsoft.com/office/powerpoint/2010/main" val="96212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10" name="Picture 2" descr="http://global.tgifridays.com/images/rotator-tgifbrand-sidebar/03-staf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3284984"/>
            <a:ext cx="3781425" cy="2562226"/>
          </a:xfrm>
          <a:prstGeom prst="rect">
            <a:avLst/>
          </a:prstGeom>
          <a:noFill/>
          <a:extLst>
            <a:ext uri="{909E8E84-426E-40DD-AFC4-6F175D3DCCD1}">
              <a14:hiddenFill xmlns:a14="http://schemas.microsoft.com/office/drawing/2010/main">
                <a:solidFill>
                  <a:srgbClr val="FFFFFF"/>
                </a:solidFill>
              </a14:hiddenFill>
            </a:ext>
          </a:extLst>
        </p:spPr>
      </p:pic>
      <p:pic>
        <p:nvPicPr>
          <p:cNvPr id="375812" name="Picture 4" descr="http://blog.sironaconsulting.com/.a/6a00d8341c761a53ef0133f118b55e970b-320w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6952" y="2060848"/>
            <a:ext cx="2102567" cy="1432374"/>
          </a:xfrm>
          <a:prstGeom prst="rect">
            <a:avLst/>
          </a:prstGeom>
          <a:noFill/>
          <a:extLst>
            <a:ext uri="{909E8E84-426E-40DD-AFC4-6F175D3DCCD1}">
              <a14:hiddenFill xmlns:a14="http://schemas.microsoft.com/office/drawing/2010/main">
                <a:solidFill>
                  <a:srgbClr val="FFFFFF"/>
                </a:solidFill>
              </a14:hiddenFill>
            </a:ext>
          </a:extLst>
        </p:spPr>
      </p:pic>
      <p:pic>
        <p:nvPicPr>
          <p:cNvPr id="375816" name="Picture 8" descr="http://www.workingforus.co.uk/images/uploaded/bc578b9b-7b5a-4f5c-8d34-e89d61a7be61_MainImage_b4eb711a-ff12-4e7a-87a1-cb6671b6a23c_MainImage_Clair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0232" y="2276872"/>
            <a:ext cx="23812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75818" name="Picture 10" descr="http://im.ft-static.com/content/images/9998b940-7689-11e1-a6f3-00144feab49a.im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7904" y="222749"/>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75814" name="Picture 6" descr="http://scarfomatic.typepad.com/photos/uncategorized/bettys_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444208" y="548680"/>
            <a:ext cx="2435399" cy="16182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464177" y="2636912"/>
            <a:ext cx="2096173" cy="3416320"/>
          </a:xfrm>
          <a:prstGeom prst="rect">
            <a:avLst/>
          </a:prstGeom>
          <a:noFill/>
        </p:spPr>
        <p:txBody>
          <a:bodyPr wrap="square" rtlCol="0">
            <a:spAutoFit/>
          </a:bodyPr>
          <a:lstStyle/>
          <a:p>
            <a:pPr algn="ctr"/>
            <a:r>
              <a:rPr lang="en-GB" dirty="0"/>
              <a:t>What are the different strategic concerns of HR in these two companies?</a:t>
            </a:r>
          </a:p>
          <a:p>
            <a:pPr algn="ctr"/>
            <a:br>
              <a:rPr lang="en-GB" dirty="0"/>
            </a:br>
            <a:r>
              <a:rPr lang="en-GB" dirty="0"/>
              <a:t>How do they match their human resources to the changing environment?</a:t>
            </a:r>
          </a:p>
          <a:p>
            <a:pPr algn="ctr"/>
            <a:endParaRPr lang="en-GB" dirty="0"/>
          </a:p>
        </p:txBody>
      </p:sp>
      <p:sp>
        <p:nvSpPr>
          <p:cNvPr id="5" name="TextBox 4"/>
          <p:cNvSpPr txBox="1"/>
          <p:nvPr/>
        </p:nvSpPr>
        <p:spPr>
          <a:xfrm>
            <a:off x="139663" y="299978"/>
            <a:ext cx="3312368" cy="1262036"/>
          </a:xfrm>
          <a:prstGeom prst="rect">
            <a:avLst/>
          </a:prstGeom>
        </p:spPr>
        <p:txBody>
          <a:bodyPr vert="horz" lIns="91440" tIns="45720" rIns="91440" bIns="45720" rtlCol="0" anchor="ctr">
            <a:noAutofit/>
          </a:bodyPr>
          <a:lstStyle>
            <a:lvl1pPr algn="ctr" defTabSz="914400" eaLnBrk="1" latinLnBrk="0" hangingPunct="1">
              <a:buNone/>
              <a:defRPr sz="4000" b="1">
                <a:solidFill>
                  <a:schemeClr val="tx2">
                    <a:lumMod val="60000"/>
                    <a:lumOff val="40000"/>
                  </a:schemeClr>
                </a:solidFill>
              </a:defRPr>
            </a:lvl1pPr>
          </a:lstStyle>
          <a:p>
            <a:r>
              <a:rPr lang="en-GB" sz="2400" dirty="0">
                <a:solidFill>
                  <a:schemeClr val="tx1"/>
                </a:solidFill>
              </a:rPr>
              <a:t>Even within the same types of business- </a:t>
            </a:r>
          </a:p>
          <a:p>
            <a:r>
              <a:rPr lang="en-GB" sz="2400" dirty="0">
                <a:solidFill>
                  <a:schemeClr val="tx1"/>
                </a:solidFill>
              </a:rPr>
              <a:t>Are their people needs the same?</a:t>
            </a:r>
          </a:p>
        </p:txBody>
      </p:sp>
    </p:spTree>
    <p:extLst>
      <p:ext uri="{BB962C8B-B14F-4D97-AF65-F5344CB8AC3E}">
        <p14:creationId xmlns:p14="http://schemas.microsoft.com/office/powerpoint/2010/main" val="3288867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01D83-4117-45DE-8BBF-C87A3942C991}"/>
              </a:ext>
            </a:extLst>
          </p:cNvPr>
          <p:cNvSpPr>
            <a:spLocks noGrp="1"/>
          </p:cNvSpPr>
          <p:nvPr>
            <p:ph type="title"/>
          </p:nvPr>
        </p:nvSpPr>
        <p:spPr>
          <a:xfrm>
            <a:off x="486696" y="629266"/>
            <a:ext cx="2629122" cy="1622321"/>
          </a:xfrm>
        </p:spPr>
        <p:txBody>
          <a:bodyPr>
            <a:normAutofit/>
          </a:bodyPr>
          <a:lstStyle/>
          <a:p>
            <a:r>
              <a:rPr lang="en-GB" sz="3100"/>
              <a:t>Human Resources Management?</a:t>
            </a:r>
          </a:p>
        </p:txBody>
      </p:sp>
      <p:sp>
        <p:nvSpPr>
          <p:cNvPr id="3" name="Content Placeholder 2">
            <a:extLst>
              <a:ext uri="{FF2B5EF4-FFF2-40B4-BE49-F238E27FC236}">
                <a16:creationId xmlns:a16="http://schemas.microsoft.com/office/drawing/2014/main" id="{B0BA6F58-8CEE-46C3-90CD-6DF5BAC709E0}"/>
              </a:ext>
            </a:extLst>
          </p:cNvPr>
          <p:cNvSpPr>
            <a:spLocks noGrp="1"/>
          </p:cNvSpPr>
          <p:nvPr>
            <p:ph idx="1"/>
          </p:nvPr>
        </p:nvSpPr>
        <p:spPr>
          <a:xfrm>
            <a:off x="486698" y="2321442"/>
            <a:ext cx="2629120" cy="3785419"/>
          </a:xfrm>
        </p:spPr>
        <p:txBody>
          <a:bodyPr vert="horz" lIns="91440" tIns="45720" rIns="91440" bIns="45720" rtlCol="0">
            <a:normAutofit/>
          </a:bodyPr>
          <a:lstStyle/>
          <a:p>
            <a:pPr marL="0" indent="0">
              <a:buNone/>
            </a:pPr>
            <a:r>
              <a:rPr lang="en-GB" sz="1700"/>
              <a:t>What do you think HR Managers do?</a:t>
            </a:r>
          </a:p>
          <a:p>
            <a:pPr marL="0" indent="0">
              <a:buNone/>
            </a:pPr>
            <a:r>
              <a:rPr lang="en-GB" sz="1700"/>
              <a:t>Answer in the chat box</a:t>
            </a:r>
          </a:p>
          <a:p>
            <a:pPr marL="0" indent="0">
              <a:buNone/>
            </a:pPr>
            <a:endParaRPr lang="en-GB" sz="1700"/>
          </a:p>
          <a:p>
            <a:pPr marL="0" indent="0">
              <a:buNone/>
            </a:pPr>
            <a:endParaRPr lang="en-GB" sz="170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AA7065-572F-45B3-85AD-83BE045CBD4E}"/>
              </a:ext>
            </a:extLst>
          </p:cNvPr>
          <p:cNvPicPr>
            <a:picLocks noChangeAspect="1"/>
          </p:cNvPicPr>
          <p:nvPr/>
        </p:nvPicPr>
        <p:blipFill rotWithShape="1">
          <a:blip r:embed="rId3"/>
          <a:srcRect t="336" b="23099"/>
          <a:stretch/>
        </p:blipFill>
        <p:spPr>
          <a:xfrm>
            <a:off x="4054396" y="2511398"/>
            <a:ext cx="4514498" cy="1831957"/>
          </a:xfrm>
          <a:prstGeom prst="rect">
            <a:avLst/>
          </a:prstGeom>
          <a:effectLst/>
        </p:spPr>
      </p:pic>
    </p:spTree>
    <p:extLst>
      <p:ext uri="{BB962C8B-B14F-4D97-AF65-F5344CB8AC3E}">
        <p14:creationId xmlns:p14="http://schemas.microsoft.com/office/powerpoint/2010/main" val="3286253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C91909-F5A7-47B4-B6E2-89DFFCF663C4}"/>
              </a:ext>
            </a:extLst>
          </p:cNvPr>
          <p:cNvSpPr>
            <a:spLocks noGrp="1"/>
          </p:cNvSpPr>
          <p:nvPr>
            <p:ph type="title"/>
          </p:nvPr>
        </p:nvSpPr>
        <p:spPr>
          <a:xfrm>
            <a:off x="687956" y="4583953"/>
            <a:ext cx="3514393" cy="1465973"/>
          </a:xfrm>
        </p:spPr>
        <p:txBody>
          <a:bodyPr anchor="t">
            <a:normAutofit/>
          </a:bodyPr>
          <a:lstStyle/>
          <a:p>
            <a:r>
              <a:rPr lang="en-GB" sz="3500"/>
              <a:t>Workforce planning..?</a:t>
            </a:r>
          </a:p>
        </p:txBody>
      </p:sp>
      <p:pic>
        <p:nvPicPr>
          <p:cNvPr id="5" name="Picture 4">
            <a:extLst>
              <a:ext uri="{FF2B5EF4-FFF2-40B4-BE49-F238E27FC236}">
                <a16:creationId xmlns:a16="http://schemas.microsoft.com/office/drawing/2014/main" id="{5A545A78-7F01-4065-84B2-D2AFF0E4B07B}"/>
              </a:ext>
            </a:extLst>
          </p:cNvPr>
          <p:cNvPicPr>
            <a:picLocks noChangeAspect="1"/>
          </p:cNvPicPr>
          <p:nvPr/>
        </p:nvPicPr>
        <p:blipFill rotWithShape="1">
          <a:blip r:embed="rId3"/>
          <a:srcRect t="7641" b="9833"/>
          <a:stretch/>
        </p:blipFill>
        <p:spPr>
          <a:xfrm>
            <a:off x="20" y="432"/>
            <a:ext cx="9143980" cy="4244759"/>
          </a:xfrm>
          <a:prstGeom prst="rect">
            <a:avLst/>
          </a:prstGeom>
        </p:spPr>
      </p:pic>
      <p:sp>
        <p:nvSpPr>
          <p:cNvPr id="3" name="Content Placeholder 2">
            <a:extLst>
              <a:ext uri="{FF2B5EF4-FFF2-40B4-BE49-F238E27FC236}">
                <a16:creationId xmlns:a16="http://schemas.microsoft.com/office/drawing/2014/main" id="{4D50EA65-200A-4F76-8774-5AC5B4F91789}"/>
              </a:ext>
            </a:extLst>
          </p:cNvPr>
          <p:cNvSpPr>
            <a:spLocks noGrp="1"/>
          </p:cNvSpPr>
          <p:nvPr>
            <p:ph idx="1"/>
          </p:nvPr>
        </p:nvSpPr>
        <p:spPr>
          <a:xfrm>
            <a:off x="4572000" y="4583953"/>
            <a:ext cx="4229100" cy="1465973"/>
          </a:xfrm>
        </p:spPr>
        <p:txBody>
          <a:bodyPr>
            <a:normAutofit/>
          </a:bodyPr>
          <a:lstStyle/>
          <a:p>
            <a:r>
              <a:rPr lang="en-GB" sz="1700" b="1" i="0" dirty="0">
                <a:effectLst/>
                <a:latin typeface="Open Sans" panose="020B0606030504020204" pitchFamily="34" charset="0"/>
              </a:rPr>
              <a:t>What can workforce planning achieve?</a:t>
            </a:r>
          </a:p>
          <a:p>
            <a:r>
              <a:rPr lang="en-GB" sz="1700" b="1" dirty="0">
                <a:latin typeface="Open Sans" panose="020B0606030504020204" pitchFamily="34" charset="0"/>
              </a:rPr>
              <a:t>Why is it needed? </a:t>
            </a:r>
            <a:endParaRPr lang="en-GB" sz="1700" b="1" i="0" dirty="0">
              <a:effectLst/>
              <a:latin typeface="Open Sans" panose="020B0606030504020204" pitchFamily="34" charset="0"/>
            </a:endParaRPr>
          </a:p>
          <a:p>
            <a:r>
              <a:rPr lang="en-GB" sz="1700" b="1" i="0" dirty="0">
                <a:effectLst/>
                <a:latin typeface="Open Sans" panose="020B0606030504020204" pitchFamily="34" charset="0"/>
              </a:rPr>
              <a:t>Talent Management</a:t>
            </a:r>
          </a:p>
          <a:p>
            <a:endParaRPr lang="en-GB" sz="1700" dirty="0"/>
          </a:p>
        </p:txBody>
      </p:sp>
      <p:sp>
        <p:nvSpPr>
          <p:cNvPr id="16" name="Rectangle 11">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1689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81208E-A768-4E86-91AE-4A17EC45478F}"/>
              </a:ext>
            </a:extLst>
          </p:cNvPr>
          <p:cNvPicPr>
            <a:picLocks noGrp="1" noChangeAspect="1"/>
          </p:cNvPicPr>
          <p:nvPr>
            <p:ph idx="1"/>
          </p:nvPr>
        </p:nvPicPr>
        <p:blipFill>
          <a:blip r:embed="rId2"/>
          <a:stretch>
            <a:fillRect/>
          </a:stretch>
        </p:blipFill>
        <p:spPr>
          <a:xfrm>
            <a:off x="482600" y="332656"/>
            <a:ext cx="8178799" cy="5111750"/>
          </a:xfrm>
          <a:prstGeom prst="rect">
            <a:avLst/>
          </a:prstGeom>
        </p:spPr>
      </p:pic>
    </p:spTree>
    <p:extLst>
      <p:ext uri="{BB962C8B-B14F-4D97-AF65-F5344CB8AC3E}">
        <p14:creationId xmlns:p14="http://schemas.microsoft.com/office/powerpoint/2010/main" val="2660631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30EE4-6C14-41A9-A4BE-888242D60740}"/>
              </a:ext>
            </a:extLst>
          </p:cNvPr>
          <p:cNvSpPr>
            <a:spLocks noGrp="1"/>
          </p:cNvSpPr>
          <p:nvPr>
            <p:ph type="title"/>
          </p:nvPr>
        </p:nvSpPr>
        <p:spPr>
          <a:xfrm>
            <a:off x="852297" y="502020"/>
            <a:ext cx="3992787" cy="1642970"/>
          </a:xfrm>
        </p:spPr>
        <p:txBody>
          <a:bodyPr anchor="b">
            <a:normAutofit/>
          </a:bodyPr>
          <a:lstStyle/>
          <a:p>
            <a:r>
              <a:rPr lang="en-GB" sz="3500"/>
              <a:t>Attraction of new talent to the business</a:t>
            </a:r>
          </a:p>
        </p:txBody>
      </p:sp>
      <p:sp>
        <p:nvSpPr>
          <p:cNvPr id="3" name="Content Placeholder 2">
            <a:extLst>
              <a:ext uri="{FF2B5EF4-FFF2-40B4-BE49-F238E27FC236}">
                <a16:creationId xmlns:a16="http://schemas.microsoft.com/office/drawing/2014/main" id="{42A85B91-622D-4229-ABC2-B4C581A5B895}"/>
              </a:ext>
            </a:extLst>
          </p:cNvPr>
          <p:cNvSpPr>
            <a:spLocks noGrp="1"/>
          </p:cNvSpPr>
          <p:nvPr>
            <p:ph idx="1"/>
          </p:nvPr>
        </p:nvSpPr>
        <p:spPr>
          <a:xfrm>
            <a:off x="858692" y="2405894"/>
            <a:ext cx="3986392" cy="3535083"/>
          </a:xfrm>
        </p:spPr>
        <p:txBody>
          <a:bodyPr anchor="t">
            <a:normAutofit/>
          </a:bodyPr>
          <a:lstStyle/>
          <a:p>
            <a:r>
              <a:rPr lang="en-GB" sz="1700" dirty="0"/>
              <a:t>What does it mean?</a:t>
            </a:r>
          </a:p>
          <a:p>
            <a:r>
              <a:rPr lang="en-GB" sz="1700" dirty="0"/>
              <a:t>How do we attract the right talent?</a:t>
            </a:r>
          </a:p>
          <a:p>
            <a:r>
              <a:rPr lang="en-GB" sz="1700" dirty="0"/>
              <a:t>How do different generations impact attraction?</a:t>
            </a:r>
          </a:p>
          <a:p>
            <a:r>
              <a:rPr lang="en-GB" sz="1700" dirty="0"/>
              <a:t>Other factors impacting attraction you can think of?</a:t>
            </a:r>
          </a:p>
          <a:p>
            <a:endParaRPr lang="en-GB" sz="17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1212B727-E752-4B6B-8CE3-3127DAE74306}"/>
              </a:ext>
            </a:extLst>
          </p:cNvPr>
          <p:cNvPicPr>
            <a:picLocks noChangeAspect="1"/>
          </p:cNvPicPr>
          <p:nvPr/>
        </p:nvPicPr>
        <p:blipFill>
          <a:blip r:embed="rId3"/>
          <a:stretch>
            <a:fillRect/>
          </a:stretch>
        </p:blipFill>
        <p:spPr>
          <a:xfrm>
            <a:off x="5306975" y="1684138"/>
            <a:ext cx="3127897" cy="3521617"/>
          </a:xfrm>
          <a:prstGeom prst="rect">
            <a:avLst/>
          </a:prstGeom>
        </p:spPr>
      </p:pic>
    </p:spTree>
    <p:extLst>
      <p:ext uri="{BB962C8B-B14F-4D97-AF65-F5344CB8AC3E}">
        <p14:creationId xmlns:p14="http://schemas.microsoft.com/office/powerpoint/2010/main" val="3167437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17D74-5A37-47F9-9CE1-97C3986523B5}"/>
              </a:ext>
            </a:extLst>
          </p:cNvPr>
          <p:cNvSpPr>
            <a:spLocks noGrp="1"/>
          </p:cNvSpPr>
          <p:nvPr>
            <p:ph type="title"/>
          </p:nvPr>
        </p:nvSpPr>
        <p:spPr>
          <a:xfrm>
            <a:off x="482600" y="901889"/>
            <a:ext cx="2012610" cy="2167072"/>
          </a:xfrm>
          <a:solidFill>
            <a:schemeClr val="accent1"/>
          </a:solidFill>
        </p:spPr>
        <p:txBody>
          <a:bodyPr vert="horz" lIns="91440" tIns="45720" rIns="91440" bIns="45720" rtlCol="0">
            <a:normAutofit/>
          </a:bodyPr>
          <a:lstStyle/>
          <a:p>
            <a:pPr defTabSz="841248"/>
            <a:r>
              <a:rPr lang="en-US" sz="1800" b="1" u="sng" kern="1200" dirty="0">
                <a:solidFill>
                  <a:schemeClr val="bg1"/>
                </a:solidFill>
                <a:latin typeface="+mj-lt"/>
                <a:ea typeface="+mj-ea"/>
                <a:cs typeface="+mj-cs"/>
              </a:rPr>
              <a:t>30 minute Activity</a:t>
            </a:r>
            <a:br>
              <a:rPr lang="en-US" sz="1800" kern="1200" dirty="0">
                <a:solidFill>
                  <a:schemeClr val="bg1"/>
                </a:solidFill>
                <a:latin typeface="+mj-lt"/>
                <a:ea typeface="+mj-ea"/>
                <a:cs typeface="+mj-cs"/>
              </a:rPr>
            </a:br>
            <a:r>
              <a:rPr lang="en-US" sz="1800" kern="1200" dirty="0">
                <a:solidFill>
                  <a:schemeClr val="bg1"/>
                </a:solidFill>
                <a:latin typeface="+mj-lt"/>
                <a:ea typeface="+mj-ea"/>
                <a:cs typeface="+mj-cs"/>
              </a:rPr>
              <a:t>- Use the headings and Share your own experience and examples of HR</a:t>
            </a:r>
            <a:br>
              <a:rPr lang="en-US" sz="1800" kern="1200" dirty="0">
                <a:solidFill>
                  <a:schemeClr val="bg1"/>
                </a:solidFill>
                <a:latin typeface="+mj-lt"/>
                <a:ea typeface="+mj-ea"/>
                <a:cs typeface="+mj-cs"/>
              </a:rPr>
            </a:br>
            <a:r>
              <a:rPr lang="en-US" sz="1800" kern="1200" dirty="0">
                <a:solidFill>
                  <a:schemeClr val="bg1"/>
                </a:solidFill>
                <a:latin typeface="+mj-lt"/>
                <a:ea typeface="+mj-ea"/>
                <a:cs typeface="+mj-cs"/>
              </a:rPr>
              <a:t>Write 200 words and upload it to Moodle link </a:t>
            </a:r>
          </a:p>
        </p:txBody>
      </p:sp>
      <p:sp>
        <p:nvSpPr>
          <p:cNvPr id="3" name="Content Placeholder 2">
            <a:extLst>
              <a:ext uri="{FF2B5EF4-FFF2-40B4-BE49-F238E27FC236}">
                <a16:creationId xmlns:a16="http://schemas.microsoft.com/office/drawing/2014/main" id="{474B59AB-626D-4EDC-89D8-33AC49ED4795}"/>
              </a:ext>
            </a:extLst>
          </p:cNvPr>
          <p:cNvSpPr>
            <a:spLocks noGrp="1"/>
          </p:cNvSpPr>
          <p:nvPr>
            <p:ph idx="1"/>
          </p:nvPr>
        </p:nvSpPr>
        <p:spPr>
          <a:xfrm>
            <a:off x="646279" y="2434425"/>
            <a:ext cx="2434097" cy="3504624"/>
          </a:xfrm>
        </p:spPr>
        <p:txBody>
          <a:bodyPr vert="horz" lIns="91440" tIns="45720" rIns="91440" bIns="45720" rtlCol="0">
            <a:normAutofit/>
          </a:bodyPr>
          <a:lstStyle/>
          <a:p>
            <a:pPr marL="0" indent="0" defTabSz="841248">
              <a:spcBef>
                <a:spcPts val="920"/>
              </a:spcBef>
              <a:buNone/>
            </a:pPr>
            <a:r>
              <a:rPr lang="en-US" sz="1564" kern="1200">
                <a:solidFill>
                  <a:schemeClr val="tx1"/>
                </a:solidFill>
                <a:latin typeface="+mn-lt"/>
                <a:ea typeface="+mn-ea"/>
                <a:cs typeface="+mn-cs"/>
              </a:rPr>
              <a:t>.</a:t>
            </a:r>
            <a:endParaRPr lang="en-US" sz="1700" kern="1200">
              <a:latin typeface="+mn-lt"/>
              <a:ea typeface="+mn-ea"/>
              <a:cs typeface="+mn-cs"/>
            </a:endParaRPr>
          </a:p>
        </p:txBody>
      </p:sp>
      <p:pic>
        <p:nvPicPr>
          <p:cNvPr id="9" name="Content Placeholder 4">
            <a:extLst>
              <a:ext uri="{FF2B5EF4-FFF2-40B4-BE49-F238E27FC236}">
                <a16:creationId xmlns:a16="http://schemas.microsoft.com/office/drawing/2014/main" id="{F48751CE-90FF-406F-BD2E-8F1095E762F5}"/>
              </a:ext>
            </a:extLst>
          </p:cNvPr>
          <p:cNvPicPr>
            <a:picLocks noChangeAspect="1"/>
          </p:cNvPicPr>
          <p:nvPr/>
        </p:nvPicPr>
        <p:blipFill>
          <a:blip r:embed="rId3"/>
          <a:stretch>
            <a:fillRect/>
          </a:stretch>
        </p:blipFill>
        <p:spPr>
          <a:xfrm>
            <a:off x="3264728" y="1630163"/>
            <a:ext cx="4179621" cy="4308886"/>
          </a:xfrm>
          <a:prstGeom prst="rect">
            <a:avLst/>
          </a:prstGeom>
          <a:effectLst/>
        </p:spPr>
      </p:pic>
      <p:sp>
        <p:nvSpPr>
          <p:cNvPr id="5" name="TextBox 4">
            <a:extLst>
              <a:ext uri="{FF2B5EF4-FFF2-40B4-BE49-F238E27FC236}">
                <a16:creationId xmlns:a16="http://schemas.microsoft.com/office/drawing/2014/main" id="{E07776D8-8EB9-A8CF-766B-305FB096D29D}"/>
              </a:ext>
            </a:extLst>
          </p:cNvPr>
          <p:cNvSpPr txBox="1"/>
          <p:nvPr/>
        </p:nvSpPr>
        <p:spPr>
          <a:xfrm>
            <a:off x="5428540" y="967760"/>
            <a:ext cx="2434099" cy="854839"/>
          </a:xfrm>
          <a:prstGeom prst="rect">
            <a:avLst/>
          </a:prstGeom>
          <a:noFill/>
        </p:spPr>
        <p:txBody>
          <a:bodyPr wrap="square" rtlCol="0">
            <a:spAutoFit/>
          </a:bodyPr>
          <a:lstStyle/>
          <a:p>
            <a:pPr defTabSz="420624">
              <a:spcAft>
                <a:spcPts val="600"/>
              </a:spcAft>
            </a:pPr>
            <a:r>
              <a:rPr lang="en-US" sz="1656" kern="1200">
                <a:solidFill>
                  <a:schemeClr val="tx1"/>
                </a:solidFill>
                <a:latin typeface="+mn-lt"/>
                <a:ea typeface="+mn-ea"/>
                <a:cs typeface="+mn-cs"/>
              </a:rPr>
              <a:t>How did you first hear about, and get attracted to a job?</a:t>
            </a:r>
            <a:endParaRPr lang="en-GB"/>
          </a:p>
        </p:txBody>
      </p:sp>
      <p:sp>
        <p:nvSpPr>
          <p:cNvPr id="7" name="TextBox 6">
            <a:extLst>
              <a:ext uri="{FF2B5EF4-FFF2-40B4-BE49-F238E27FC236}">
                <a16:creationId xmlns:a16="http://schemas.microsoft.com/office/drawing/2014/main" id="{AC35ED97-C303-1B88-72D7-BE122CCE0535}"/>
              </a:ext>
            </a:extLst>
          </p:cNvPr>
          <p:cNvSpPr txBox="1"/>
          <p:nvPr/>
        </p:nvSpPr>
        <p:spPr>
          <a:xfrm>
            <a:off x="7095205" y="2198677"/>
            <a:ext cx="1434100" cy="1367743"/>
          </a:xfrm>
          <a:prstGeom prst="rect">
            <a:avLst/>
          </a:prstGeom>
          <a:noFill/>
        </p:spPr>
        <p:txBody>
          <a:bodyPr wrap="square" rtlCol="0">
            <a:spAutoFit/>
          </a:bodyPr>
          <a:lstStyle/>
          <a:p>
            <a:pPr algn="r" defTabSz="420624">
              <a:spcAft>
                <a:spcPts val="600"/>
              </a:spcAft>
            </a:pPr>
            <a:r>
              <a:rPr lang="en-US" sz="1656" kern="1200">
                <a:solidFill>
                  <a:schemeClr val="tx1"/>
                </a:solidFill>
                <a:latin typeface="+mn-lt"/>
                <a:ea typeface="+mn-ea"/>
                <a:cs typeface="+mn-cs"/>
              </a:rPr>
              <a:t>What was the process that you went through to get the job?</a:t>
            </a:r>
            <a:endParaRPr lang="en-GB"/>
          </a:p>
        </p:txBody>
      </p:sp>
      <p:sp>
        <p:nvSpPr>
          <p:cNvPr id="10" name="TextBox 9">
            <a:extLst>
              <a:ext uri="{FF2B5EF4-FFF2-40B4-BE49-F238E27FC236}">
                <a16:creationId xmlns:a16="http://schemas.microsoft.com/office/drawing/2014/main" id="{A4740004-A100-DF44-88DB-7338C52ADFC3}"/>
              </a:ext>
            </a:extLst>
          </p:cNvPr>
          <p:cNvSpPr txBox="1"/>
          <p:nvPr/>
        </p:nvSpPr>
        <p:spPr>
          <a:xfrm>
            <a:off x="6227300" y="5084210"/>
            <a:ext cx="2434099" cy="854839"/>
          </a:xfrm>
          <a:prstGeom prst="rect">
            <a:avLst/>
          </a:prstGeom>
          <a:noFill/>
        </p:spPr>
        <p:txBody>
          <a:bodyPr wrap="square" rtlCol="0">
            <a:spAutoFit/>
          </a:bodyPr>
          <a:lstStyle/>
          <a:p>
            <a:pPr defTabSz="420624">
              <a:spcAft>
                <a:spcPts val="600"/>
              </a:spcAft>
            </a:pPr>
            <a:r>
              <a:rPr lang="en-US" sz="1656" kern="1200">
                <a:solidFill>
                  <a:schemeClr val="tx1"/>
                </a:solidFill>
                <a:latin typeface="+mn-lt"/>
                <a:ea typeface="+mn-ea"/>
                <a:cs typeface="+mn-cs"/>
              </a:rPr>
              <a:t>How did they get you started in the </a:t>
            </a:r>
            <a:r>
              <a:rPr lang="en-US" sz="1656" kern="1200" err="1">
                <a:solidFill>
                  <a:schemeClr val="tx1"/>
                </a:solidFill>
                <a:latin typeface="+mn-lt"/>
                <a:ea typeface="+mn-ea"/>
                <a:cs typeface="+mn-cs"/>
              </a:rPr>
              <a:t>organisation</a:t>
            </a:r>
            <a:r>
              <a:rPr lang="en-US" sz="1656" kern="1200">
                <a:solidFill>
                  <a:schemeClr val="tx1"/>
                </a:solidFill>
                <a:latin typeface="+mn-lt"/>
                <a:ea typeface="+mn-ea"/>
                <a:cs typeface="+mn-cs"/>
              </a:rPr>
              <a:t>?</a:t>
            </a:r>
            <a:endParaRPr lang="en-GB"/>
          </a:p>
        </p:txBody>
      </p:sp>
      <p:sp>
        <p:nvSpPr>
          <p:cNvPr id="12" name="TextBox 11">
            <a:extLst>
              <a:ext uri="{FF2B5EF4-FFF2-40B4-BE49-F238E27FC236}">
                <a16:creationId xmlns:a16="http://schemas.microsoft.com/office/drawing/2014/main" id="{543C5F3C-11B1-DD98-D19C-DA663C37FA62}"/>
              </a:ext>
            </a:extLst>
          </p:cNvPr>
          <p:cNvSpPr txBox="1"/>
          <p:nvPr/>
        </p:nvSpPr>
        <p:spPr>
          <a:xfrm>
            <a:off x="2311916" y="5357723"/>
            <a:ext cx="2434099" cy="598387"/>
          </a:xfrm>
          <a:prstGeom prst="rect">
            <a:avLst/>
          </a:prstGeom>
          <a:noFill/>
        </p:spPr>
        <p:txBody>
          <a:bodyPr wrap="square" rtlCol="0">
            <a:spAutoFit/>
          </a:bodyPr>
          <a:lstStyle/>
          <a:p>
            <a:pPr defTabSz="420624">
              <a:spcAft>
                <a:spcPts val="600"/>
              </a:spcAft>
            </a:pPr>
            <a:r>
              <a:rPr lang="en-US" sz="1656" kern="1200">
                <a:solidFill>
                  <a:schemeClr val="tx1"/>
                </a:solidFill>
                <a:latin typeface="+mn-lt"/>
                <a:ea typeface="+mn-ea"/>
                <a:cs typeface="+mn-cs"/>
              </a:rPr>
              <a:t>Did you get any training? Has this continued?</a:t>
            </a:r>
            <a:endParaRPr lang="en-GB"/>
          </a:p>
        </p:txBody>
      </p:sp>
      <p:sp>
        <p:nvSpPr>
          <p:cNvPr id="15" name="TextBox 14">
            <a:extLst>
              <a:ext uri="{FF2B5EF4-FFF2-40B4-BE49-F238E27FC236}">
                <a16:creationId xmlns:a16="http://schemas.microsoft.com/office/drawing/2014/main" id="{69C06F20-2AB0-BD1F-3564-2C8D00C42A9C}"/>
              </a:ext>
            </a:extLst>
          </p:cNvPr>
          <p:cNvSpPr txBox="1"/>
          <p:nvPr/>
        </p:nvSpPr>
        <p:spPr>
          <a:xfrm>
            <a:off x="1695210" y="3840188"/>
            <a:ext cx="1833754" cy="854839"/>
          </a:xfrm>
          <a:prstGeom prst="rect">
            <a:avLst/>
          </a:prstGeom>
          <a:noFill/>
        </p:spPr>
        <p:txBody>
          <a:bodyPr wrap="square" rtlCol="0">
            <a:spAutoFit/>
          </a:bodyPr>
          <a:lstStyle/>
          <a:p>
            <a:pPr defTabSz="420624">
              <a:spcAft>
                <a:spcPts val="600"/>
              </a:spcAft>
            </a:pPr>
            <a:r>
              <a:rPr lang="en-US" sz="1656" kern="1200">
                <a:solidFill>
                  <a:schemeClr val="tx1"/>
                </a:solidFill>
                <a:latin typeface="+mn-lt"/>
                <a:ea typeface="+mn-ea"/>
                <a:cs typeface="+mn-cs"/>
              </a:rPr>
              <a:t>Now you’ve been in the job a while- will you stay?</a:t>
            </a:r>
            <a:endParaRPr lang="en-GB"/>
          </a:p>
        </p:txBody>
      </p:sp>
      <p:sp>
        <p:nvSpPr>
          <p:cNvPr id="18" name="TextBox 17">
            <a:extLst>
              <a:ext uri="{FF2B5EF4-FFF2-40B4-BE49-F238E27FC236}">
                <a16:creationId xmlns:a16="http://schemas.microsoft.com/office/drawing/2014/main" id="{D0F85946-FF26-0CD8-219D-A5E14031CB42}"/>
              </a:ext>
            </a:extLst>
          </p:cNvPr>
          <p:cNvSpPr txBox="1"/>
          <p:nvPr/>
        </p:nvSpPr>
        <p:spPr>
          <a:xfrm>
            <a:off x="2579600" y="1548989"/>
            <a:ext cx="2434099" cy="854839"/>
          </a:xfrm>
          <a:prstGeom prst="rect">
            <a:avLst/>
          </a:prstGeom>
          <a:noFill/>
        </p:spPr>
        <p:txBody>
          <a:bodyPr wrap="square" rtlCol="0">
            <a:spAutoFit/>
          </a:bodyPr>
          <a:lstStyle/>
          <a:p>
            <a:pPr defTabSz="420624">
              <a:spcAft>
                <a:spcPts val="600"/>
              </a:spcAft>
            </a:pPr>
            <a:r>
              <a:rPr lang="en-US" sz="1656" kern="1200">
                <a:solidFill>
                  <a:schemeClr val="tx1"/>
                </a:solidFill>
                <a:latin typeface="+mn-lt"/>
                <a:ea typeface="+mn-ea"/>
                <a:cs typeface="+mn-cs"/>
              </a:rPr>
              <a:t>Why did you leave? How did it end? Was it a good or bad experience?</a:t>
            </a:r>
            <a:endParaRPr lang="en-GB"/>
          </a:p>
        </p:txBody>
      </p:sp>
    </p:spTree>
    <p:extLst>
      <p:ext uri="{BB962C8B-B14F-4D97-AF65-F5344CB8AC3E}">
        <p14:creationId xmlns:p14="http://schemas.microsoft.com/office/powerpoint/2010/main" val="2063071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275538-92E4-4470-193A-6573CEE3E0E1}"/>
              </a:ext>
            </a:extLst>
          </p:cNvPr>
          <p:cNvSpPr>
            <a:spLocks noGrp="1"/>
          </p:cNvSpPr>
          <p:nvPr>
            <p:ph type="title"/>
          </p:nvPr>
        </p:nvSpPr>
        <p:spPr>
          <a:xfrm>
            <a:off x="966044" y="1371599"/>
            <a:ext cx="2536837" cy="2453205"/>
          </a:xfrm>
        </p:spPr>
        <p:txBody>
          <a:bodyPr anchor="b">
            <a:normAutofit/>
          </a:bodyPr>
          <a:lstStyle/>
          <a:p>
            <a:pPr algn="r"/>
            <a:r>
              <a:rPr lang="en-US" sz="4100"/>
              <a:t>So what about the future of HR</a:t>
            </a:r>
            <a:endParaRPr lang="en-GB" sz="4100"/>
          </a:p>
        </p:txBody>
      </p:sp>
      <p:cxnSp>
        <p:nvCxnSpPr>
          <p:cNvPr id="14" name="Straight Connector 13">
            <a:extLst>
              <a:ext uri="{FF2B5EF4-FFF2-40B4-BE49-F238E27FC236}">
                <a16:creationId xmlns:a16="http://schemas.microsoft.com/office/drawing/2014/main" id="{F492F8DF-EE34-4FC5-9FFE-76EB2E3BB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2105106" y="3429000"/>
            <a:ext cx="3200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67653A-AE2E-8AED-C3C5-47EAB1FD0881}"/>
              </a:ext>
            </a:extLst>
          </p:cNvPr>
          <p:cNvSpPr>
            <a:spLocks noGrp="1"/>
          </p:cNvSpPr>
          <p:nvPr>
            <p:ph idx="1"/>
          </p:nvPr>
        </p:nvSpPr>
        <p:spPr>
          <a:xfrm>
            <a:off x="3901575" y="1371600"/>
            <a:ext cx="4276381" cy="4114800"/>
          </a:xfrm>
        </p:spPr>
        <p:txBody>
          <a:bodyPr anchor="ctr">
            <a:normAutofit/>
          </a:bodyPr>
          <a:lstStyle/>
          <a:p>
            <a:r>
              <a:rPr lang="en-US" sz="1900"/>
              <a:t>Is the world changing?</a:t>
            </a:r>
          </a:p>
          <a:p>
            <a:r>
              <a:rPr lang="en-US" sz="1900"/>
              <a:t>Are generations of employees changing?</a:t>
            </a:r>
          </a:p>
          <a:p>
            <a:r>
              <a:rPr lang="en-US" sz="1900"/>
              <a:t>What does this mean for HR?</a:t>
            </a:r>
          </a:p>
          <a:p>
            <a:r>
              <a:rPr lang="en-US" sz="1900"/>
              <a:t>What are the challenges</a:t>
            </a:r>
            <a:r>
              <a:rPr lang="en-GB" sz="1900"/>
              <a:t>?</a:t>
            </a:r>
          </a:p>
          <a:p>
            <a:r>
              <a:rPr lang="en-GB" sz="1900"/>
              <a:t>What are the trends?</a:t>
            </a:r>
          </a:p>
          <a:p>
            <a:r>
              <a:rPr lang="en-GB" sz="1900"/>
              <a:t>What do you look for in a new job role – that is what employers should offer!</a:t>
            </a:r>
          </a:p>
          <a:p>
            <a:r>
              <a:rPr lang="en-GB" sz="1900"/>
              <a:t>Technology</a:t>
            </a:r>
            <a:endParaRPr lang="en-US" sz="1900"/>
          </a:p>
        </p:txBody>
      </p:sp>
    </p:spTree>
    <p:extLst>
      <p:ext uri="{BB962C8B-B14F-4D97-AF65-F5344CB8AC3E}">
        <p14:creationId xmlns:p14="http://schemas.microsoft.com/office/powerpoint/2010/main" val="2659743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793E-4267-4183-BFBF-006EFE64C112}"/>
              </a:ext>
            </a:extLst>
          </p:cNvPr>
          <p:cNvSpPr>
            <a:spLocks noGrp="1"/>
          </p:cNvSpPr>
          <p:nvPr>
            <p:ph type="title"/>
          </p:nvPr>
        </p:nvSpPr>
        <p:spPr>
          <a:xfrm>
            <a:off x="2886501" y="2245810"/>
            <a:ext cx="5628849" cy="1355750"/>
          </a:xfrm>
        </p:spPr>
        <p:txBody>
          <a:bodyPr vert="horz" lIns="91440" tIns="45720" rIns="91440" bIns="45720" rtlCol="0" anchor="b">
            <a:normAutofit/>
          </a:bodyPr>
          <a:lstStyle/>
          <a:p>
            <a:r>
              <a:rPr lang="en-US" sz="4300" kern="1200">
                <a:solidFill>
                  <a:schemeClr val="tx1"/>
                </a:solidFill>
                <a:latin typeface="+mj-lt"/>
                <a:ea typeface="+mj-ea"/>
                <a:cs typeface="+mj-cs"/>
              </a:rPr>
              <a:t>What’s important to you?</a:t>
            </a:r>
          </a:p>
        </p:txBody>
      </p:sp>
      <p:pic>
        <p:nvPicPr>
          <p:cNvPr id="9" name="Picture 8">
            <a:extLst>
              <a:ext uri="{FF2B5EF4-FFF2-40B4-BE49-F238E27FC236}">
                <a16:creationId xmlns:a16="http://schemas.microsoft.com/office/drawing/2014/main" id="{37F178AB-09E6-481B-BCA0-D7CA4FA1A74D}"/>
              </a:ext>
            </a:extLst>
          </p:cNvPr>
          <p:cNvPicPr>
            <a:picLocks noChangeAspect="1"/>
          </p:cNvPicPr>
          <p:nvPr/>
        </p:nvPicPr>
        <p:blipFill rotWithShape="1">
          <a:blip r:embed="rId3"/>
          <a:srcRect t="3215" r="3" b="29948"/>
          <a:stretch/>
        </p:blipFill>
        <p:spPr>
          <a:xfrm>
            <a:off x="2736988" y="1"/>
            <a:ext cx="6407012" cy="2130473"/>
          </a:xfrm>
          <a:custGeom>
            <a:avLst/>
            <a:gdLst/>
            <a:ahLst/>
            <a:cxnLst/>
            <a:rect l="l" t="t" r="r" b="b"/>
            <a:pathLst>
              <a:path w="8542682" h="2130473">
                <a:moveTo>
                  <a:pt x="986689" y="0"/>
                </a:moveTo>
                <a:lnTo>
                  <a:pt x="8542682" y="0"/>
                </a:lnTo>
                <a:lnTo>
                  <a:pt x="8542682" y="2130473"/>
                </a:lnTo>
                <a:lnTo>
                  <a:pt x="0" y="2130473"/>
                </a:lnTo>
                <a:close/>
              </a:path>
            </a:pathLst>
          </a:custGeom>
        </p:spPr>
      </p:pic>
      <p:pic>
        <p:nvPicPr>
          <p:cNvPr id="11" name="Picture 10">
            <a:extLst>
              <a:ext uri="{FF2B5EF4-FFF2-40B4-BE49-F238E27FC236}">
                <a16:creationId xmlns:a16="http://schemas.microsoft.com/office/drawing/2014/main" id="{2129CE73-A1FF-48E4-8DEA-DBFB8CCA5304}"/>
              </a:ext>
            </a:extLst>
          </p:cNvPr>
          <p:cNvPicPr>
            <a:picLocks noChangeAspect="1"/>
          </p:cNvPicPr>
          <p:nvPr/>
        </p:nvPicPr>
        <p:blipFill rotWithShape="1">
          <a:blip r:embed="rId4"/>
          <a:srcRect t="3298" r="2" b="528"/>
          <a:stretch/>
        </p:blipFill>
        <p:spPr>
          <a:xfrm>
            <a:off x="20" y="-6955"/>
            <a:ext cx="3356335"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p:spPr>
      </p:pic>
      <p:pic>
        <p:nvPicPr>
          <p:cNvPr id="5" name="Content Placeholder 4">
            <a:extLst>
              <a:ext uri="{FF2B5EF4-FFF2-40B4-BE49-F238E27FC236}">
                <a16:creationId xmlns:a16="http://schemas.microsoft.com/office/drawing/2014/main" id="{3F7C8116-96D8-4F97-ABB0-B96B294FD5DF}"/>
              </a:ext>
            </a:extLst>
          </p:cNvPr>
          <p:cNvPicPr>
            <a:picLocks noGrp="1" noChangeAspect="1"/>
          </p:cNvPicPr>
          <p:nvPr>
            <p:ph idx="1"/>
          </p:nvPr>
        </p:nvPicPr>
        <p:blipFill rotWithShape="1">
          <a:blip r:embed="rId5"/>
          <a:srcRect l="15298" r="579" b="-2"/>
          <a:stretch/>
        </p:blipFill>
        <p:spPr>
          <a:xfrm>
            <a:off x="20" y="2279768"/>
            <a:ext cx="2613191" cy="2244420"/>
          </a:xfrm>
          <a:prstGeom prst="rect">
            <a:avLst/>
          </a:prstGeom>
        </p:spPr>
      </p:pic>
      <p:pic>
        <p:nvPicPr>
          <p:cNvPr id="7" name="Picture 6">
            <a:extLst>
              <a:ext uri="{FF2B5EF4-FFF2-40B4-BE49-F238E27FC236}">
                <a16:creationId xmlns:a16="http://schemas.microsoft.com/office/drawing/2014/main" id="{0949CFF3-EE5C-40BD-818C-7E4018C80E0D}"/>
              </a:ext>
            </a:extLst>
          </p:cNvPr>
          <p:cNvPicPr>
            <a:picLocks noChangeAspect="1"/>
          </p:cNvPicPr>
          <p:nvPr/>
        </p:nvPicPr>
        <p:blipFill rotWithShape="1">
          <a:blip r:embed="rId6"/>
          <a:srcRect l="10145" r="3812" b="1"/>
          <a:stretch/>
        </p:blipFill>
        <p:spPr>
          <a:xfrm>
            <a:off x="5787645" y="4683320"/>
            <a:ext cx="3356355"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p:spPr>
      </p:pic>
      <p:pic>
        <p:nvPicPr>
          <p:cNvPr id="13" name="Picture 12">
            <a:extLst>
              <a:ext uri="{FF2B5EF4-FFF2-40B4-BE49-F238E27FC236}">
                <a16:creationId xmlns:a16="http://schemas.microsoft.com/office/drawing/2014/main" id="{E4D5D6F1-2E64-4F5F-B340-B1ED9D78F260}"/>
              </a:ext>
            </a:extLst>
          </p:cNvPr>
          <p:cNvPicPr>
            <a:picLocks noChangeAspect="1"/>
          </p:cNvPicPr>
          <p:nvPr/>
        </p:nvPicPr>
        <p:blipFill rotWithShape="1">
          <a:blip r:embed="rId7"/>
          <a:srcRect r="-2" b="38700"/>
          <a:stretch/>
        </p:blipFill>
        <p:spPr>
          <a:xfrm>
            <a:off x="20" y="4682839"/>
            <a:ext cx="6422512" cy="2175160"/>
          </a:xfrm>
          <a:custGeom>
            <a:avLst/>
            <a:gdLst/>
            <a:ahLst/>
            <a:cxnLst/>
            <a:rect l="l" t="t" r="r" b="b"/>
            <a:pathLst>
              <a:path w="8563376" h="2175160">
                <a:moveTo>
                  <a:pt x="0" y="0"/>
                </a:moveTo>
                <a:lnTo>
                  <a:pt x="8563376" y="0"/>
                </a:lnTo>
                <a:lnTo>
                  <a:pt x="7555992" y="2175160"/>
                </a:lnTo>
                <a:lnTo>
                  <a:pt x="0" y="2175160"/>
                </a:lnTo>
                <a:close/>
              </a:path>
            </a:pathLst>
          </a:custGeom>
        </p:spPr>
      </p:pic>
    </p:spTree>
    <p:extLst>
      <p:ext uri="{BB962C8B-B14F-4D97-AF65-F5344CB8AC3E}">
        <p14:creationId xmlns:p14="http://schemas.microsoft.com/office/powerpoint/2010/main" val="4129222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C3984B-5A32-484C-9D48-8BBB717364AE}"/>
              </a:ext>
            </a:extLst>
          </p:cNvPr>
          <p:cNvSpPr>
            <a:spLocks noGrp="1"/>
          </p:cNvSpPr>
          <p:nvPr>
            <p:ph type="title"/>
          </p:nvPr>
        </p:nvSpPr>
        <p:spPr>
          <a:xfrm>
            <a:off x="966044" y="2424222"/>
            <a:ext cx="2536837" cy="2453205"/>
          </a:xfrm>
        </p:spPr>
        <p:txBody>
          <a:bodyPr anchor="b">
            <a:normAutofit/>
          </a:bodyPr>
          <a:lstStyle/>
          <a:p>
            <a:pPr algn="r"/>
            <a:r>
              <a:rPr lang="en-GB" sz="3400"/>
              <a:t>The New Role of Human Resource Professional </a:t>
            </a:r>
          </a:p>
        </p:txBody>
      </p:sp>
      <p:cxnSp>
        <p:nvCxnSpPr>
          <p:cNvPr id="14" name="Straight Connector 13">
            <a:extLst>
              <a:ext uri="{FF2B5EF4-FFF2-40B4-BE49-F238E27FC236}">
                <a16:creationId xmlns:a16="http://schemas.microsoft.com/office/drawing/2014/main" id="{F492F8DF-EE34-4FC5-9FFE-76EB2E3BB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2105106" y="3429000"/>
            <a:ext cx="3200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979B4-868D-4452-A68C-98C2911E2024}"/>
              </a:ext>
            </a:extLst>
          </p:cNvPr>
          <p:cNvSpPr>
            <a:spLocks noGrp="1"/>
          </p:cNvSpPr>
          <p:nvPr>
            <p:ph idx="1"/>
          </p:nvPr>
        </p:nvSpPr>
        <p:spPr>
          <a:xfrm>
            <a:off x="3901575" y="1371600"/>
            <a:ext cx="4276381" cy="4114800"/>
          </a:xfrm>
        </p:spPr>
        <p:txBody>
          <a:bodyPr anchor="ctr">
            <a:normAutofit/>
          </a:bodyPr>
          <a:lstStyle/>
          <a:p>
            <a:endParaRPr lang="en-GB" sz="1900"/>
          </a:p>
          <a:p>
            <a:r>
              <a:rPr lang="en-GB" sz="1900"/>
              <a:t>A Strategic Partner </a:t>
            </a:r>
          </a:p>
          <a:p>
            <a:r>
              <a:rPr lang="en-GB" sz="1900"/>
              <a:t>Employee Advocate</a:t>
            </a:r>
          </a:p>
          <a:p>
            <a:r>
              <a:rPr lang="en-GB" sz="1900"/>
              <a:t>Change Champion</a:t>
            </a:r>
          </a:p>
          <a:p>
            <a:r>
              <a:rPr lang="en-GB" sz="1900"/>
              <a:t>Harness the Benefits Technology</a:t>
            </a:r>
          </a:p>
          <a:p>
            <a:r>
              <a:rPr lang="en-GB" sz="1900"/>
              <a:t>Wellbeing champion</a:t>
            </a:r>
          </a:p>
        </p:txBody>
      </p:sp>
    </p:spTree>
    <p:extLst>
      <p:ext uri="{BB962C8B-B14F-4D97-AF65-F5344CB8AC3E}">
        <p14:creationId xmlns:p14="http://schemas.microsoft.com/office/powerpoint/2010/main" val="2698103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9AC1DA48-F82B-4C26-8872-F4D164D9EFFB}"/>
              </a:ext>
            </a:extLst>
          </p:cNvPr>
          <p:cNvSpPr>
            <a:spLocks noGrp="1"/>
          </p:cNvSpPr>
          <p:nvPr>
            <p:ph type="title"/>
          </p:nvPr>
        </p:nvSpPr>
        <p:spPr>
          <a:xfrm>
            <a:off x="574682" y="662398"/>
            <a:ext cx="3632200" cy="4422785"/>
          </a:xfrm>
        </p:spPr>
        <p:txBody>
          <a:bodyPr anchor="t">
            <a:normAutofit fontScale="90000"/>
          </a:bodyPr>
          <a:lstStyle/>
          <a:p>
            <a:pPr algn="ctr"/>
            <a:r>
              <a:rPr lang="en-GB" sz="8000" dirty="0"/>
              <a:t>The Future </a:t>
            </a:r>
            <a:br>
              <a:rPr lang="en-GB" sz="8000" dirty="0"/>
            </a:br>
            <a:r>
              <a:rPr lang="en-GB" sz="8000" dirty="0"/>
              <a:t>of </a:t>
            </a:r>
            <a:br>
              <a:rPr lang="en-GB" sz="8000" dirty="0"/>
            </a:br>
            <a:r>
              <a:rPr lang="en-GB" sz="8000" dirty="0"/>
              <a:t>HR</a:t>
            </a:r>
          </a:p>
        </p:txBody>
      </p:sp>
      <p:sp>
        <p:nvSpPr>
          <p:cNvPr id="13"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655" y="613446"/>
            <a:ext cx="3926681"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txBody>
          <a:bodyPr/>
          <a:lstStyle/>
          <a:p>
            <a:endParaRPr lang="en-GB"/>
          </a:p>
        </p:txBody>
      </p:sp>
      <p:pic>
        <p:nvPicPr>
          <p:cNvPr id="4" name="Online Media 3" title="HR Chatbot answers Human Resources questions for employees [Verint]">
            <a:hlinkClick r:id="" action="ppaction://media"/>
            <a:extLst>
              <a:ext uri="{FF2B5EF4-FFF2-40B4-BE49-F238E27FC236}">
                <a16:creationId xmlns:a16="http://schemas.microsoft.com/office/drawing/2014/main" id="{BBA52E6F-0637-4D65-ADEB-B7085EF6E229}"/>
              </a:ext>
            </a:extLst>
          </p:cNvPr>
          <p:cNvPicPr>
            <a:picLocks noRot="1" noChangeAspect="1"/>
          </p:cNvPicPr>
          <p:nvPr>
            <a:videoFile r:link="rId1"/>
          </p:nvPr>
        </p:nvPicPr>
        <p:blipFill>
          <a:blip r:embed="rId4"/>
          <a:stretch>
            <a:fillRect/>
          </a:stretch>
        </p:blipFill>
        <p:spPr>
          <a:xfrm>
            <a:off x="5624995" y="2541582"/>
            <a:ext cx="2430000" cy="1372951"/>
          </a:xfrm>
          <a:prstGeom prst="rect">
            <a:avLst/>
          </a:prstGeom>
        </p:spPr>
      </p:pic>
    </p:spTree>
    <p:extLst>
      <p:ext uri="{BB962C8B-B14F-4D97-AF65-F5344CB8AC3E}">
        <p14:creationId xmlns:p14="http://schemas.microsoft.com/office/powerpoint/2010/main" val="333676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8A1AD-1899-BE75-F57C-C74675A2CEDA}"/>
              </a:ext>
            </a:extLst>
          </p:cNvPr>
          <p:cNvSpPr>
            <a:spLocks noGrp="1"/>
          </p:cNvSpPr>
          <p:nvPr>
            <p:ph type="title"/>
          </p:nvPr>
        </p:nvSpPr>
        <p:spPr>
          <a:xfrm>
            <a:off x="899592" y="427841"/>
            <a:ext cx="7886700" cy="903635"/>
          </a:xfrm>
        </p:spPr>
        <p:txBody>
          <a:bodyPr/>
          <a:lstStyle/>
          <a:p>
            <a:r>
              <a:rPr lang="en-GB" dirty="0"/>
              <a:t>HR in the Digital Era </a:t>
            </a:r>
          </a:p>
        </p:txBody>
      </p:sp>
      <p:sp>
        <p:nvSpPr>
          <p:cNvPr id="5" name="TextBox 4">
            <a:extLst>
              <a:ext uri="{FF2B5EF4-FFF2-40B4-BE49-F238E27FC236}">
                <a16:creationId xmlns:a16="http://schemas.microsoft.com/office/drawing/2014/main" id="{9943A7E3-1EE3-468D-23AB-4E98038A9F4C}"/>
              </a:ext>
            </a:extLst>
          </p:cNvPr>
          <p:cNvSpPr txBox="1"/>
          <p:nvPr/>
        </p:nvSpPr>
        <p:spPr>
          <a:xfrm>
            <a:off x="827584" y="5517232"/>
            <a:ext cx="7056784" cy="369332"/>
          </a:xfrm>
          <a:prstGeom prst="rect">
            <a:avLst/>
          </a:prstGeom>
          <a:noFill/>
        </p:spPr>
        <p:txBody>
          <a:bodyPr wrap="square">
            <a:spAutoFit/>
          </a:bodyPr>
          <a:lstStyle/>
          <a:p>
            <a:r>
              <a:rPr lang="en-GB" dirty="0">
                <a:hlinkClick r:id="rId3"/>
              </a:rPr>
              <a:t>HR &amp; Digital Transformation: How to Drive HR Change (2023)| </a:t>
            </a:r>
            <a:r>
              <a:rPr lang="en-GB" dirty="0" err="1">
                <a:hlinkClick r:id="rId3"/>
              </a:rPr>
              <a:t>Whatfix</a:t>
            </a:r>
            <a:endParaRPr lang="en-GB" dirty="0"/>
          </a:p>
        </p:txBody>
      </p:sp>
      <p:pic>
        <p:nvPicPr>
          <p:cNvPr id="7" name="Picture 6">
            <a:extLst>
              <a:ext uri="{FF2B5EF4-FFF2-40B4-BE49-F238E27FC236}">
                <a16:creationId xmlns:a16="http://schemas.microsoft.com/office/drawing/2014/main" id="{22FB581E-B790-726A-FAEC-AADAF23FEAE0}"/>
              </a:ext>
            </a:extLst>
          </p:cNvPr>
          <p:cNvPicPr>
            <a:picLocks noChangeAspect="1"/>
          </p:cNvPicPr>
          <p:nvPr/>
        </p:nvPicPr>
        <p:blipFill rotWithShape="1">
          <a:blip r:embed="rId4"/>
          <a:srcRect l="9050" t="24801" r="68900" b="27600"/>
          <a:stretch/>
        </p:blipFill>
        <p:spPr>
          <a:xfrm>
            <a:off x="845035" y="1196752"/>
            <a:ext cx="6523073" cy="3960440"/>
          </a:xfrm>
          <a:prstGeom prst="rect">
            <a:avLst/>
          </a:prstGeom>
        </p:spPr>
      </p:pic>
    </p:spTree>
    <p:extLst>
      <p:ext uri="{BB962C8B-B14F-4D97-AF65-F5344CB8AC3E}">
        <p14:creationId xmlns:p14="http://schemas.microsoft.com/office/powerpoint/2010/main" val="397018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59BB3-C88B-4026-96E6-2A0502C77689}"/>
              </a:ext>
            </a:extLst>
          </p:cNvPr>
          <p:cNvSpPr>
            <a:spLocks noGrp="1"/>
          </p:cNvSpPr>
          <p:nvPr>
            <p:ph type="title" idx="4294967295"/>
          </p:nvPr>
        </p:nvSpPr>
        <p:spPr>
          <a:xfrm>
            <a:off x="251520" y="3710613"/>
            <a:ext cx="8387705" cy="2452687"/>
          </a:xfrm>
          <a:prstGeom prst="rect">
            <a:avLst/>
          </a:prstGeom>
        </p:spPr>
        <p:txBody>
          <a:bodyPr vert="horz" lIns="91440" tIns="45720" rIns="91440" bIns="45720" rtlCol="0" anchor="ctr">
            <a:normAutofit/>
          </a:bodyPr>
          <a:lstStyle/>
          <a:p>
            <a:r>
              <a:rPr lang="en-US" sz="5000" dirty="0"/>
              <a:t>How do generations impact HR?</a:t>
            </a:r>
          </a:p>
        </p:txBody>
      </p:sp>
      <p:pic>
        <p:nvPicPr>
          <p:cNvPr id="6" name="Content Placeholder 5">
            <a:extLst>
              <a:ext uri="{FF2B5EF4-FFF2-40B4-BE49-F238E27FC236}">
                <a16:creationId xmlns:a16="http://schemas.microsoft.com/office/drawing/2014/main" id="{C05B9B8D-50FF-4E57-9A2E-BA5EC7B9BF72}"/>
              </a:ext>
            </a:extLst>
          </p:cNvPr>
          <p:cNvPicPr>
            <a:picLocks noGrp="1" noChangeAspect="1"/>
          </p:cNvPicPr>
          <p:nvPr>
            <p:ph idx="4294967295"/>
          </p:nvPr>
        </p:nvPicPr>
        <p:blipFill rotWithShape="1">
          <a:blip r:embed="rId3"/>
          <a:srcRect t="21385" b="6152"/>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2246356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D53A73E-EFB9-4D8F-B692-F60E4172A783}"/>
              </a:ext>
            </a:extLst>
          </p:cNvPr>
          <p:cNvPicPr>
            <a:picLocks noGrp="1" noChangeAspect="1"/>
          </p:cNvPicPr>
          <p:nvPr>
            <p:ph idx="1"/>
          </p:nvPr>
        </p:nvPicPr>
        <p:blipFill>
          <a:blip r:embed="rId3"/>
          <a:stretch>
            <a:fillRect/>
          </a:stretch>
        </p:blipFill>
        <p:spPr>
          <a:xfrm>
            <a:off x="101158" y="980728"/>
            <a:ext cx="8941683" cy="4248472"/>
          </a:xfrm>
          <a:prstGeom prst="rect">
            <a:avLst/>
          </a:prstGeom>
        </p:spPr>
      </p:pic>
    </p:spTree>
    <p:extLst>
      <p:ext uri="{BB962C8B-B14F-4D97-AF65-F5344CB8AC3E}">
        <p14:creationId xmlns:p14="http://schemas.microsoft.com/office/powerpoint/2010/main" val="1400936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694371-5B62-4B4E-81D7-342F35F1A9B5}"/>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a:solidFill>
                  <a:schemeClr val="bg1"/>
                </a:solidFill>
                <a:latin typeface="+mj-lt"/>
                <a:ea typeface="+mj-ea"/>
                <a:cs typeface="+mj-cs"/>
              </a:rPr>
              <a:t>Your 1</a:t>
            </a:r>
            <a:r>
              <a:rPr lang="en-US" sz="4700" kern="1200" baseline="30000">
                <a:solidFill>
                  <a:schemeClr val="bg1"/>
                </a:solidFill>
                <a:latin typeface="+mj-lt"/>
                <a:ea typeface="+mj-ea"/>
                <a:cs typeface="+mj-cs"/>
              </a:rPr>
              <a:t>st</a:t>
            </a:r>
            <a:r>
              <a:rPr lang="en-US" sz="4700" kern="1200">
                <a:solidFill>
                  <a:schemeClr val="bg1"/>
                </a:solidFill>
                <a:latin typeface="+mj-lt"/>
                <a:ea typeface="+mj-ea"/>
                <a:cs typeface="+mj-cs"/>
              </a:rPr>
              <a:t> Assignment</a:t>
            </a: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377E686-3CB1-4361-B224-D9A20E5D0679}"/>
              </a:ext>
            </a:extLst>
          </p:cNvPr>
          <p:cNvPicPr>
            <a:picLocks noGrp="1" noChangeAspect="1"/>
          </p:cNvPicPr>
          <p:nvPr>
            <p:ph idx="1"/>
          </p:nvPr>
        </p:nvPicPr>
        <p:blipFill>
          <a:blip r:embed="rId3"/>
          <a:stretch>
            <a:fillRect/>
          </a:stretch>
        </p:blipFill>
        <p:spPr>
          <a:xfrm>
            <a:off x="3779912" y="2298654"/>
            <a:ext cx="5282694" cy="3680780"/>
          </a:xfrm>
          <a:prstGeom prst="rect">
            <a:avLst/>
          </a:prstGeom>
        </p:spPr>
      </p:pic>
      <p:sp>
        <p:nvSpPr>
          <p:cNvPr id="11" name="Content Placeholder 2">
            <a:extLst>
              <a:ext uri="{FF2B5EF4-FFF2-40B4-BE49-F238E27FC236}">
                <a16:creationId xmlns:a16="http://schemas.microsoft.com/office/drawing/2014/main" id="{995522FD-FB71-4BF8-8B8C-93E0E2FBC2F6}"/>
              </a:ext>
            </a:extLst>
          </p:cNvPr>
          <p:cNvSpPr txBox="1">
            <a:spLocks/>
          </p:cNvSpPr>
          <p:nvPr/>
        </p:nvSpPr>
        <p:spPr>
          <a:xfrm>
            <a:off x="359532" y="2348879"/>
            <a:ext cx="3276364" cy="338437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lnSpc>
                <a:spcPct val="150000"/>
              </a:lnSpc>
              <a:spcAft>
                <a:spcPts val="1000"/>
              </a:spcAft>
              <a:buNone/>
            </a:pPr>
            <a:r>
              <a:rPr lang="en-GB" sz="1600" b="1" u="sng" dirty="0">
                <a:effectLst/>
                <a:latin typeface="Arial" panose="020B0604020202020204" pitchFamily="34" charset="0"/>
                <a:ea typeface="Calibri" panose="020F0502020204030204" pitchFamily="34" charset="0"/>
              </a:rPr>
              <a:t>Essay - 2000 words (+/- 10%)</a:t>
            </a:r>
            <a:endParaRPr lang="en-GB" sz="1600" dirty="0">
              <a:effectLst/>
              <a:latin typeface="Calibri" panose="020F0502020204030204" pitchFamily="34" charset="0"/>
              <a:ea typeface="Calibri" panose="020F0502020204030204" pitchFamily="34" charset="0"/>
            </a:endParaRPr>
          </a:p>
          <a:p>
            <a:pPr marL="0" indent="0" algn="ctr">
              <a:lnSpc>
                <a:spcPct val="150000"/>
              </a:lnSpc>
              <a:spcAft>
                <a:spcPts val="1000"/>
              </a:spcAft>
              <a:buNone/>
            </a:pPr>
            <a:r>
              <a:rPr lang="en-GB" sz="1600" b="1" u="sng" dirty="0">
                <a:effectLst/>
                <a:latin typeface="Arial" panose="020B0604020202020204" pitchFamily="34" charset="0"/>
                <a:ea typeface="Calibri" panose="020F0502020204030204" pitchFamily="34" charset="0"/>
              </a:rPr>
              <a:t>How to engage employees throughout the employee lifecycle</a:t>
            </a:r>
            <a:r>
              <a:rPr lang="en-GB" sz="1600" b="1" u="sng" dirty="0">
                <a:latin typeface="Arial" panose="020B0604020202020204" pitchFamily="34" charset="0"/>
                <a:ea typeface="Calibri" panose="020F0502020204030204" pitchFamily="34" charset="0"/>
              </a:rPr>
              <a:t>?</a:t>
            </a:r>
            <a:endParaRPr lang="en-GB" sz="1600" dirty="0">
              <a:effectLst/>
              <a:latin typeface="Calibri" panose="020F0502020204030204" pitchFamily="34" charset="0"/>
              <a:ea typeface="Calibri" panose="020F0502020204030204" pitchFamily="34" charset="0"/>
            </a:endParaRPr>
          </a:p>
          <a:p>
            <a:pPr marL="0" indent="0" algn="just">
              <a:lnSpc>
                <a:spcPct val="150000"/>
              </a:lnSpc>
              <a:spcAft>
                <a:spcPts val="1000"/>
              </a:spcAft>
              <a:buNone/>
            </a:pPr>
            <a:r>
              <a:rPr lang="en-GB" sz="1600" dirty="0">
                <a:effectLst/>
                <a:latin typeface="Arial" panose="020B0604020202020204" pitchFamily="34" charset="0"/>
                <a:ea typeface="Calibri" panose="020F0502020204030204" pitchFamily="34" charset="0"/>
              </a:rPr>
              <a:t>You are the HR manager in a large hotel and need to engage employees throughout out their employment within the company. </a:t>
            </a:r>
            <a:endParaRPr lang="en-GB" sz="1600" dirty="0">
              <a:effectLst/>
              <a:latin typeface="Calibri" panose="020F0502020204030204" pitchFamily="34" charset="0"/>
              <a:ea typeface="Calibri" panose="020F0502020204030204" pitchFamily="34" charset="0"/>
            </a:endParaRPr>
          </a:p>
          <a:p>
            <a:pPr marL="0" indent="0">
              <a:lnSpc>
                <a:spcPct val="90000"/>
              </a:lnSpc>
              <a:spcBef>
                <a:spcPts val="1000"/>
              </a:spcBef>
              <a:buFont typeface="Arial" panose="020B0604020202020204" pitchFamily="34" charset="0"/>
              <a:buNone/>
            </a:pPr>
            <a:endParaRPr lang="en-US" sz="2800" dirty="0"/>
          </a:p>
        </p:txBody>
      </p:sp>
    </p:spTree>
    <p:extLst>
      <p:ext uri="{BB962C8B-B14F-4D97-AF65-F5344CB8AC3E}">
        <p14:creationId xmlns:p14="http://schemas.microsoft.com/office/powerpoint/2010/main" val="35837609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3E5FAC0-C711-4C17-839C-B1DC434D160B}"/>
              </a:ext>
            </a:extLst>
          </p:cNvPr>
          <p:cNvPicPr>
            <a:picLocks noGrp="1" noChangeAspect="1"/>
          </p:cNvPicPr>
          <p:nvPr>
            <p:ph idx="4294967295"/>
          </p:nvPr>
        </p:nvPicPr>
        <p:blipFill rotWithShape="1">
          <a:blip r:embed="rId2"/>
          <a:stretch/>
        </p:blipFill>
        <p:spPr>
          <a:xfrm>
            <a:off x="1619672" y="116632"/>
            <a:ext cx="6156325" cy="5572125"/>
          </a:xfrm>
          <a:prstGeom prst="rect">
            <a:avLst/>
          </a:prstGeom>
        </p:spPr>
      </p:pic>
    </p:spTree>
    <p:extLst>
      <p:ext uri="{BB962C8B-B14F-4D97-AF65-F5344CB8AC3E}">
        <p14:creationId xmlns:p14="http://schemas.microsoft.com/office/powerpoint/2010/main" val="4236508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D865E-D867-5880-5B89-EC61AA09B85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57E54F-E350-DE77-4F3A-95717ECF5BB8}"/>
              </a:ext>
            </a:extLst>
          </p:cNvPr>
          <p:cNvSpPr>
            <a:spLocks noGrp="1"/>
          </p:cNvSpPr>
          <p:nvPr>
            <p:ph idx="1"/>
          </p:nvPr>
        </p:nvSpPr>
        <p:spPr>
          <a:xfrm>
            <a:off x="628650" y="1058444"/>
            <a:ext cx="7886700" cy="4351338"/>
          </a:xfrm>
        </p:spPr>
        <p:txBody>
          <a:bodyPr/>
          <a:lstStyle/>
          <a:p>
            <a:r>
              <a:rPr lang="en-GB" dirty="0"/>
              <a:t>Taylor, S (2008) </a:t>
            </a:r>
            <a:r>
              <a:rPr lang="en-GB" i="1" dirty="0"/>
              <a:t>People Resourcing. </a:t>
            </a:r>
            <a:r>
              <a:rPr lang="en-GB" dirty="0"/>
              <a:t>Kiribati: Chartered Institute of Personnel and Development.</a:t>
            </a:r>
          </a:p>
          <a:p>
            <a:r>
              <a:rPr lang="en-GB" dirty="0">
                <a:effectLst/>
                <a:ea typeface="Calibri" panose="020F0502020204030204" pitchFamily="34" charset="0"/>
              </a:rPr>
              <a:t>Armstrong, M. and Taylor, S. (2020) Armstrong’s handbook of human resource management practice. 15th edition. London, United Kingdom ;: </a:t>
            </a:r>
            <a:r>
              <a:rPr lang="en-GB" dirty="0" err="1">
                <a:effectLst/>
                <a:ea typeface="Calibri" panose="020F0502020204030204" pitchFamily="34" charset="0"/>
              </a:rPr>
              <a:t>KoganPage</a:t>
            </a:r>
            <a:r>
              <a:rPr lang="en-GB">
                <a:effectLst/>
                <a:ea typeface="Calibri" panose="020F0502020204030204" pitchFamily="34" charset="0"/>
              </a:rPr>
              <a:t>.</a:t>
            </a:r>
            <a:endParaRPr lang="en-GB" dirty="0"/>
          </a:p>
          <a:p>
            <a:r>
              <a:rPr lang="en-GB" dirty="0">
                <a:effectLst/>
                <a:ea typeface="Calibri" panose="020F0502020204030204" pitchFamily="34" charset="0"/>
              </a:rPr>
              <a:t>Torrington, D, Hall, L, Atkinson, C, &amp; Taylor, S 2020, Human Resource Management PDF </a:t>
            </a:r>
            <a:r>
              <a:rPr lang="en-GB" dirty="0" err="1">
                <a:effectLst/>
                <a:ea typeface="Calibri" panose="020F0502020204030204" pitchFamily="34" charset="0"/>
              </a:rPr>
              <a:t>EBook</a:t>
            </a:r>
            <a:r>
              <a:rPr lang="en-GB" dirty="0">
                <a:effectLst/>
                <a:ea typeface="Calibri" panose="020F0502020204030204" pitchFamily="34" charset="0"/>
              </a:rPr>
              <a:t>, Pearson Education, Limited, Harlow. Available from: ProQuest </a:t>
            </a:r>
            <a:r>
              <a:rPr lang="en-GB" dirty="0" err="1">
                <a:effectLst/>
                <a:ea typeface="Calibri" panose="020F0502020204030204" pitchFamily="34" charset="0"/>
              </a:rPr>
              <a:t>Ebook</a:t>
            </a:r>
            <a:r>
              <a:rPr lang="en-GB" dirty="0">
                <a:effectLst/>
                <a:ea typeface="Calibri" panose="020F0502020204030204" pitchFamily="34" charset="0"/>
              </a:rPr>
              <a:t> Central.</a:t>
            </a:r>
            <a:endParaRPr lang="en-GB" dirty="0"/>
          </a:p>
          <a:p>
            <a:endParaRPr lang="en-GB" dirty="0"/>
          </a:p>
          <a:p>
            <a:pPr marL="0" indent="0">
              <a:buNone/>
            </a:pPr>
            <a:endParaRPr lang="en-GB" dirty="0"/>
          </a:p>
        </p:txBody>
      </p:sp>
    </p:spTree>
    <p:extLst>
      <p:ext uri="{BB962C8B-B14F-4D97-AF65-F5344CB8AC3E}">
        <p14:creationId xmlns:p14="http://schemas.microsoft.com/office/powerpoint/2010/main" val="2405289496"/>
      </p:ext>
    </p:extLst>
  </p:cSld>
  <p:clrMapOvr>
    <a:masterClrMapping/>
  </p:clrMapOvr>
</p:sld>
</file>

<file path=ppt/theme/theme1.xml><?xml version="1.0" encoding="utf-8"?>
<a:theme xmlns:a="http://schemas.openxmlformats.org/drawingml/2006/main" name="Theme2">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9BA64E68-CEE4-42AC-BAD9-04A9AD18FCC1}" vid="{0EA660C8-D777-4A5B-B18D-6F02DB7F43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CB0BF7C8408784CB225CBA9ED3848FD" ma:contentTypeVersion="3" ma:contentTypeDescription="Create a new document." ma:contentTypeScope="" ma:versionID="79310941519494bd35744d72184f4f5c">
  <xsd:schema xmlns:xsd="http://www.w3.org/2001/XMLSchema" xmlns:xs="http://www.w3.org/2001/XMLSchema" xmlns:p="http://schemas.microsoft.com/office/2006/metadata/properties" xmlns:ns2="163d00db-d40e-423c-b1d8-5019a2d9b7c2" targetNamespace="http://schemas.microsoft.com/office/2006/metadata/properties" ma:root="true" ma:fieldsID="47b3e9aade4b1c40bf1b1d18fb712563" ns2:_="">
    <xsd:import namespace="163d00db-d40e-423c-b1d8-5019a2d9b7c2"/>
    <xsd:element name="properties">
      <xsd:complexType>
        <xsd:sequence>
          <xsd:element name="documentManagement">
            <xsd:complexType>
              <xsd:all>
                <xsd:element ref="ns2:MediaServiceMetadata" minOccurs="0"/>
                <xsd:element ref="ns2:MediaServiceFastMetadata"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3d00db-d40e-423c-b1d8-5019a2d9b7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AE07EB-A473-410A-BE89-7B598E6E8D82}">
  <ds:schemaRefs>
    <ds:schemaRef ds:uri="http://purl.org/dc/elements/1.1/"/>
    <ds:schemaRef ds:uri="http://schemas.microsoft.com/office/2006/documentManagement/types"/>
    <ds:schemaRef ds:uri="http://schemas.microsoft.com/office/2006/metadata/properties"/>
    <ds:schemaRef ds:uri="163d00db-d40e-423c-b1d8-5019a2d9b7c2"/>
    <ds:schemaRef ds:uri="http://purl.org/dc/dcmitype/"/>
    <ds:schemaRef ds:uri="http://www.w3.org/XML/1998/namespace"/>
    <ds:schemaRef ds:uri="http://purl.org/dc/term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DD455BDC-5C68-4BEB-8E59-1F6C4BDC95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3d00db-d40e-423c-b1d8-5019a2d9b7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4743F05-B7BC-4A13-B7C3-7833AC6B028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2036</Words>
  <Application>Microsoft Office PowerPoint</Application>
  <PresentationFormat>On-screen Show (4:3)</PresentationFormat>
  <Paragraphs>218</Paragraphs>
  <Slides>28</Slides>
  <Notes>24</Notes>
  <HiddenSlides>1</HiddenSlides>
  <MMClips>2</MMClips>
  <ScaleCrop>false</ScaleCrop>
  <HeadingPairs>
    <vt:vector size="6" baseType="variant">
      <vt:variant>
        <vt:lpstr>Fonts Used</vt:lpstr>
      </vt:variant>
      <vt:variant>
        <vt:i4>8</vt:i4>
      </vt:variant>
      <vt:variant>
        <vt:lpstr>Theme</vt:lpstr>
      </vt:variant>
      <vt:variant>
        <vt:i4>16</vt:i4>
      </vt:variant>
      <vt:variant>
        <vt:lpstr>Slide Titles</vt:lpstr>
      </vt:variant>
      <vt:variant>
        <vt:i4>28</vt:i4>
      </vt:variant>
    </vt:vector>
  </HeadingPairs>
  <TitlesOfParts>
    <vt:vector size="52" baseType="lpstr">
      <vt:lpstr>Arial Unicode MS</vt:lpstr>
      <vt:lpstr>Arial</vt:lpstr>
      <vt:lpstr>Arial Narrow</vt:lpstr>
      <vt:lpstr>Calibri</vt:lpstr>
      <vt:lpstr>Courier New</vt:lpstr>
      <vt:lpstr>DM Sans</vt:lpstr>
      <vt:lpstr>Open Sans</vt:lpstr>
      <vt:lpstr>Symbol</vt:lpstr>
      <vt:lpstr>Theme2</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Personnel Resourcing &amp; Development (BMIH5005) Week 2 Human Resource Management </vt:lpstr>
      <vt:lpstr>Recap from last week:</vt:lpstr>
      <vt:lpstr>In this Session ……</vt:lpstr>
      <vt:lpstr>What is Human Resource Management</vt:lpstr>
      <vt:lpstr>PowerPoint Presentation</vt:lpstr>
      <vt:lpstr>Your assignment…</vt:lpstr>
      <vt:lpstr>PowerPoint Presentation</vt:lpstr>
      <vt:lpstr>So why is induction often done badly?</vt:lpstr>
      <vt:lpstr> The Roles of H.R staff includes: </vt:lpstr>
      <vt:lpstr>PowerPoint Presentation</vt:lpstr>
      <vt:lpstr>Types of Organisations</vt:lpstr>
      <vt:lpstr>Types of Organisations</vt:lpstr>
      <vt:lpstr>PowerPoint Presentation</vt:lpstr>
      <vt:lpstr>Human Resources Management?</vt:lpstr>
      <vt:lpstr>Workforce planning..?</vt:lpstr>
      <vt:lpstr>PowerPoint Presentation</vt:lpstr>
      <vt:lpstr>Attraction of new talent to the business</vt:lpstr>
      <vt:lpstr>30 minute Activity - Use the headings and Share your own experience and examples of HR Write 200 words and upload it to Moodle link </vt:lpstr>
      <vt:lpstr>So what about the future of HR</vt:lpstr>
      <vt:lpstr>What’s important to you?</vt:lpstr>
      <vt:lpstr>The New Role of Human Resource Professional </vt:lpstr>
      <vt:lpstr>The Future  of  HR</vt:lpstr>
      <vt:lpstr>HR in the Digital Era </vt:lpstr>
      <vt:lpstr>How do generations impact HR?</vt:lpstr>
      <vt:lpstr>PowerPoint Presentation</vt:lpstr>
      <vt:lpstr>Your 1st Assignment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Resourcing &amp; Development (BMIH5005) Week 2 Human Resource Management</dc:title>
  <dc:creator>Helen Evans (Institute of Management and Health)</dc:creator>
  <cp:lastModifiedBy>Scott James</cp:lastModifiedBy>
  <cp:revision>5</cp:revision>
  <dcterms:created xsi:type="dcterms:W3CDTF">2023-04-20T15:19:26Z</dcterms:created>
  <dcterms:modified xsi:type="dcterms:W3CDTF">2024-04-08T10:11:03Z</dcterms:modified>
</cp:coreProperties>
</file>