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 id="2147483672" r:id="rId2"/>
  </p:sldMasterIdLst>
  <p:handoutMasterIdLst>
    <p:handoutMasterId r:id="rId70"/>
  </p:handoutMasterIdLst>
  <p:sldIdLst>
    <p:sldId id="349" r:id="rId3"/>
    <p:sldId id="390" r:id="rId4"/>
    <p:sldId id="392" r:id="rId5"/>
    <p:sldId id="393" r:id="rId6"/>
    <p:sldId id="394" r:id="rId7"/>
    <p:sldId id="395" r:id="rId8"/>
    <p:sldId id="396" r:id="rId9"/>
    <p:sldId id="397" r:id="rId10"/>
    <p:sldId id="398" r:id="rId11"/>
    <p:sldId id="399" r:id="rId12"/>
    <p:sldId id="403" r:id="rId13"/>
    <p:sldId id="400" r:id="rId14"/>
    <p:sldId id="401" r:id="rId15"/>
    <p:sldId id="405" r:id="rId16"/>
    <p:sldId id="406" r:id="rId17"/>
    <p:sldId id="350" r:id="rId18"/>
    <p:sldId id="351" r:id="rId19"/>
    <p:sldId id="352" r:id="rId20"/>
    <p:sldId id="353" r:id="rId21"/>
    <p:sldId id="354" r:id="rId22"/>
    <p:sldId id="355" r:id="rId23"/>
    <p:sldId id="356" r:id="rId24"/>
    <p:sldId id="357" r:id="rId25"/>
    <p:sldId id="358" r:id="rId26"/>
    <p:sldId id="359" r:id="rId27"/>
    <p:sldId id="360" r:id="rId28"/>
    <p:sldId id="361" r:id="rId29"/>
    <p:sldId id="362" r:id="rId30"/>
    <p:sldId id="363" r:id="rId31"/>
    <p:sldId id="364" r:id="rId32"/>
    <p:sldId id="365" r:id="rId33"/>
    <p:sldId id="366" r:id="rId34"/>
    <p:sldId id="370" r:id="rId35"/>
    <p:sldId id="373" r:id="rId36"/>
    <p:sldId id="374" r:id="rId37"/>
    <p:sldId id="375" r:id="rId38"/>
    <p:sldId id="376" r:id="rId39"/>
    <p:sldId id="377" r:id="rId40"/>
    <p:sldId id="378" r:id="rId41"/>
    <p:sldId id="379" r:id="rId42"/>
    <p:sldId id="384" r:id="rId43"/>
    <p:sldId id="385" r:id="rId44"/>
    <p:sldId id="386" r:id="rId45"/>
    <p:sldId id="387" r:id="rId46"/>
    <p:sldId id="281" r:id="rId47"/>
    <p:sldId id="287" r:id="rId48"/>
    <p:sldId id="302" r:id="rId49"/>
    <p:sldId id="303" r:id="rId50"/>
    <p:sldId id="304" r:id="rId51"/>
    <p:sldId id="339" r:id="rId52"/>
    <p:sldId id="346" r:id="rId53"/>
    <p:sldId id="320" r:id="rId54"/>
    <p:sldId id="321" r:id="rId55"/>
    <p:sldId id="322" r:id="rId56"/>
    <p:sldId id="324" r:id="rId57"/>
    <p:sldId id="325" r:id="rId58"/>
    <p:sldId id="326" r:id="rId59"/>
    <p:sldId id="327" r:id="rId60"/>
    <p:sldId id="328" r:id="rId61"/>
    <p:sldId id="330" r:id="rId62"/>
    <p:sldId id="331" r:id="rId63"/>
    <p:sldId id="332" r:id="rId64"/>
    <p:sldId id="333" r:id="rId65"/>
    <p:sldId id="335" r:id="rId66"/>
    <p:sldId id="336" r:id="rId67"/>
    <p:sldId id="337" r:id="rId68"/>
    <p:sldId id="338" r:id="rId69"/>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94" d="100"/>
          <a:sy n="94" d="100"/>
        </p:scale>
        <p:origin x="976" y="60"/>
      </p:cViewPr>
      <p:guideLst>
        <p:guide orient="horz" pos="2160"/>
        <p:guide pos="2880"/>
      </p:guideLst>
    </p:cSldViewPr>
  </p:slideViewPr>
  <p:notesTextViewPr>
    <p:cViewPr>
      <p:scale>
        <a:sx n="100" d="100"/>
        <a:sy n="100" d="100"/>
      </p:scale>
      <p:origin x="0" y="0"/>
    </p:cViewPr>
  </p:notesTextViewPr>
  <p:sorterViewPr>
    <p:cViewPr>
      <p:scale>
        <a:sx n="66" d="100"/>
        <a:sy n="66" d="100"/>
      </p:scale>
      <p:origin x="0" y="2016"/>
    </p:cViewPr>
  </p:sorter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4.xml"/><Relationship Id="rId21" Type="http://schemas.openxmlformats.org/officeDocument/2006/relationships/slide" Target="slides/slide19.xml"/><Relationship Id="rId42" Type="http://schemas.openxmlformats.org/officeDocument/2006/relationships/slide" Target="slides/slide40.xml"/><Relationship Id="rId47" Type="http://schemas.openxmlformats.org/officeDocument/2006/relationships/slide" Target="slides/slide45.xml"/><Relationship Id="rId63" Type="http://schemas.openxmlformats.org/officeDocument/2006/relationships/slide" Target="slides/slide61.xml"/><Relationship Id="rId68" Type="http://schemas.openxmlformats.org/officeDocument/2006/relationships/slide" Target="slides/slide66.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slide" Target="slides/slide56.xml"/><Relationship Id="rId66" Type="http://schemas.openxmlformats.org/officeDocument/2006/relationships/slide" Target="slides/slide64.xml"/><Relationship Id="rId74" Type="http://schemas.openxmlformats.org/officeDocument/2006/relationships/tableStyles" Target="tableStyles.xml"/><Relationship Id="rId5" Type="http://schemas.openxmlformats.org/officeDocument/2006/relationships/slide" Target="slides/slide3.xml"/><Relationship Id="rId61" Type="http://schemas.openxmlformats.org/officeDocument/2006/relationships/slide" Target="slides/slide59.xml"/><Relationship Id="rId19" Type="http://schemas.openxmlformats.org/officeDocument/2006/relationships/slide" Target="slides/slide1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slide" Target="slides/slide54.xml"/><Relationship Id="rId64" Type="http://schemas.openxmlformats.org/officeDocument/2006/relationships/slide" Target="slides/slide62.xml"/><Relationship Id="rId69" Type="http://schemas.openxmlformats.org/officeDocument/2006/relationships/slide" Target="slides/slide67.xml"/><Relationship Id="rId8" Type="http://schemas.openxmlformats.org/officeDocument/2006/relationships/slide" Target="slides/slide6.xml"/><Relationship Id="rId51" Type="http://schemas.openxmlformats.org/officeDocument/2006/relationships/slide" Target="slides/slide49.xml"/><Relationship Id="rId72" Type="http://schemas.openxmlformats.org/officeDocument/2006/relationships/viewProps" Target="viewProps.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slide" Target="slides/slide57.xml"/><Relationship Id="rId67" Type="http://schemas.openxmlformats.org/officeDocument/2006/relationships/slide" Target="slides/slide65.xml"/><Relationship Id="rId20" Type="http://schemas.openxmlformats.org/officeDocument/2006/relationships/slide" Target="slides/slide18.xml"/><Relationship Id="rId41" Type="http://schemas.openxmlformats.org/officeDocument/2006/relationships/slide" Target="slides/slide39.xml"/><Relationship Id="rId54" Type="http://schemas.openxmlformats.org/officeDocument/2006/relationships/slide" Target="slides/slide52.xml"/><Relationship Id="rId62" Type="http://schemas.openxmlformats.org/officeDocument/2006/relationships/slide" Target="slides/slide60.xml"/><Relationship Id="rId70"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4.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slide" Target="slides/slide55.xml"/><Relationship Id="rId10" Type="http://schemas.openxmlformats.org/officeDocument/2006/relationships/slide" Target="slides/slide8.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slide" Target="slides/slide58.xml"/><Relationship Id="rId65" Type="http://schemas.openxmlformats.org/officeDocument/2006/relationships/slide" Target="slides/slide63.xml"/><Relationship Id="rId73" Type="http://schemas.openxmlformats.org/officeDocument/2006/relationships/theme" Target="theme/theme1.xml"/><Relationship Id="rId4" Type="http://schemas.openxmlformats.org/officeDocument/2006/relationships/slide" Target="slides/slide2.xml"/><Relationship Id="rId9" Type="http://schemas.openxmlformats.org/officeDocument/2006/relationships/slide" Target="slides/slide7.xml"/><Relationship Id="rId13" Type="http://schemas.openxmlformats.org/officeDocument/2006/relationships/slide" Target="slides/slide11.xml"/><Relationship Id="rId18" Type="http://schemas.openxmlformats.org/officeDocument/2006/relationships/slide" Target="slides/slide16.xml"/><Relationship Id="rId39" Type="http://schemas.openxmlformats.org/officeDocument/2006/relationships/slide" Target="slides/slide37.xml"/><Relationship Id="rId34" Type="http://schemas.openxmlformats.org/officeDocument/2006/relationships/slide" Target="slides/slide32.xml"/><Relationship Id="rId50" Type="http://schemas.openxmlformats.org/officeDocument/2006/relationships/slide" Target="slides/slide48.xml"/><Relationship Id="rId55" Type="http://schemas.openxmlformats.org/officeDocument/2006/relationships/slide" Target="slides/slide53.xml"/><Relationship Id="rId7" Type="http://schemas.openxmlformats.org/officeDocument/2006/relationships/slide" Target="slides/slide5.xml"/><Relationship Id="rId71" Type="http://schemas.openxmlformats.org/officeDocument/2006/relationships/presProps" Target="presProps.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FE611E89-0C79-4DD7-B4A5-CE64B3B8FFA3}" type="datetimeFigureOut">
              <a:rPr lang="en-GB" smtClean="0"/>
              <a:t>05/10/2025</a:t>
            </a:fld>
            <a:endParaRPr lang="en-GB"/>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52139924-5B25-4DCC-9B4A-4CE99063C96A}" type="slidenum">
              <a:rPr lang="en-GB" smtClean="0"/>
              <a:t>‹#›</a:t>
            </a:fld>
            <a:endParaRPr lang="en-GB"/>
          </a:p>
        </p:txBody>
      </p:sp>
    </p:spTree>
    <p:extLst>
      <p:ext uri="{BB962C8B-B14F-4D97-AF65-F5344CB8AC3E}">
        <p14:creationId xmlns:p14="http://schemas.microsoft.com/office/powerpoint/2010/main" val="3225829248"/>
      </p:ext>
    </p:extLst>
  </p:cSld>
  <p:clrMap bg1="lt1" tx1="dk1" bg2="lt2" tx2="dk2" accent1="accent1" accent2="accent2" accent3="accent3" accent4="accent4" accent5="accent5" accent6="accent6" hlink="hlink" folHlink="folHlink"/>
</p:handout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6E65E7E-575B-4CE7-AE8D-76C05422B2E5}" type="datetimeFigureOut">
              <a:rPr lang="en-GB" smtClean="0"/>
              <a:t>05/10/2025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6E65E7E-575B-4CE7-AE8D-76C05422B2E5}"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6E65E7E-575B-4CE7-AE8D-76C05422B2E5}"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65E7E-575B-4CE7-AE8D-76C05422B2E5}"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5D64543-60EC-482E-B93F-980ECD566C7A}"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bg>
      <p:bgRef idx="1002">
        <a:schemeClr val="bg2"/>
      </p:bgRef>
    </p:bg>
    <p:spTree>
      <p:nvGrpSpPr>
        <p:cNvPr id="1" name=""/>
        <p:cNvGrpSpPr/>
        <p:nvPr/>
      </p:nvGrpSpPr>
      <p:grpSpPr>
        <a:xfrm>
          <a:off x="0" y="0"/>
          <a:ext cx="0" cy="0"/>
          <a:chOff x="0" y="0"/>
          <a:chExt cx="0" cy="0"/>
        </a:xfrm>
      </p:grpSpPr>
      <p:sp>
        <p:nvSpPr>
          <p:cNvPr id="9" name="Title 8"/>
          <p:cNvSpPr>
            <a:spLocks noGrp="1"/>
          </p:cNvSpPr>
          <p:nvPr>
            <p:ph type="ctrTitle"/>
          </p:nvPr>
        </p:nvSpPr>
        <p:spPr>
          <a:xfrm>
            <a:off x="533400" y="1371600"/>
            <a:ext cx="7851648" cy="1828800"/>
          </a:xfrm>
          <a:ln>
            <a:noFill/>
          </a:ln>
        </p:spPr>
        <p:txBody>
          <a:bodyPr vert="horz" tIns="0" rIns="18288" bIns="0" anchor="b">
            <a:normAutofit/>
            <a:scene3d>
              <a:camera prst="orthographicFront"/>
              <a:lightRig rig="freezing" dir="t">
                <a:rot lat="0" lon="0" rev="5640000"/>
              </a:lightRig>
            </a:scene3d>
            <a:sp3d prstMaterial="flat">
              <a:bevelT w="38100" h="38100"/>
              <a:contourClr>
                <a:schemeClr val="tx2"/>
              </a:contourClr>
            </a:sp3d>
          </a:bodyPr>
          <a:lstStyle>
            <a:lvl1pPr algn="r" rtl="0">
              <a:spcBef>
                <a:spcPct val="0"/>
              </a:spcBef>
              <a:buNone/>
              <a:defRPr sz="5600" b="1">
                <a:ln>
                  <a:noFill/>
                </a:ln>
                <a:solidFill>
                  <a:schemeClr val="accent3">
                    <a:tint val="90000"/>
                    <a:satMod val="120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17" name="Subtitle 16"/>
          <p:cNvSpPr>
            <a:spLocks noGrp="1"/>
          </p:cNvSpPr>
          <p:nvPr>
            <p:ph type="subTitle" idx="1"/>
          </p:nvPr>
        </p:nvSpPr>
        <p:spPr>
          <a:xfrm>
            <a:off x="533400" y="3228536"/>
            <a:ext cx="7854696" cy="1752600"/>
          </a:xfrm>
        </p:spPr>
        <p:txBody>
          <a:bodyPr lIns="0" rIns="18288"/>
          <a:lstStyle>
            <a:lvl1pPr marL="0" marR="45720" indent="0" algn="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a:t>Click to edit Master subtitle style</a:t>
            </a:r>
          </a:p>
        </p:txBody>
      </p:sp>
      <p:sp>
        <p:nvSpPr>
          <p:cNvPr id="30" name="Date Placeholder 29"/>
          <p:cNvSpPr>
            <a:spLocks noGrp="1"/>
          </p:cNvSpPr>
          <p:nvPr>
            <p:ph type="dt" sz="half" idx="10"/>
          </p:nvPr>
        </p:nvSpPr>
        <p:spPr/>
        <p:txBody>
          <a:bodyPr/>
          <a:lstStyle/>
          <a:p>
            <a:fld id="{96E65E7E-575B-4CE7-AE8D-76C05422B2E5}" type="datetimeFigureOut">
              <a:rPr lang="en-GB" smtClean="0"/>
              <a:t>05/10/2025</a:t>
            </a:fld>
            <a:endParaRPr lang="en-GB"/>
          </a:p>
        </p:txBody>
      </p:sp>
      <p:sp>
        <p:nvSpPr>
          <p:cNvPr id="19" name="Footer Placeholder 18"/>
          <p:cNvSpPr>
            <a:spLocks noGrp="1"/>
          </p:cNvSpPr>
          <p:nvPr>
            <p:ph type="ftr" sz="quarter" idx="11"/>
          </p:nvPr>
        </p:nvSpPr>
        <p:spPr/>
        <p:txBody>
          <a:bodyPr/>
          <a:lstStyle/>
          <a:p>
            <a:endParaRPr lang="en-GB"/>
          </a:p>
        </p:txBody>
      </p:sp>
      <p:sp>
        <p:nvSpPr>
          <p:cNvPr id="27" name="Slide Number Placeholder 26"/>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Content Placeholder 2"/>
          <p:cNvSpPr>
            <a:spLocks noGrp="1"/>
          </p:cNvSpPr>
          <p:nvPr>
            <p:ph idx="1"/>
          </p:nvPr>
        </p:nvSpPr>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30352" y="1316736"/>
            <a:ext cx="7772400" cy="1362456"/>
          </a:xfrm>
          <a:ln>
            <a:noFill/>
          </a:ln>
        </p:spPr>
        <p:txBody>
          <a:bodyPr vert="horz" tIns="0" bIns="0" anchor="b">
            <a:noAutofit/>
            <a:scene3d>
              <a:camera prst="orthographicFront"/>
              <a:lightRig rig="freezing" dir="t">
                <a:rot lat="0" lon="0" rev="5640000"/>
              </a:lightRig>
            </a:scene3d>
            <a:sp3d prstMaterial="flat">
              <a:bevelT w="38100" h="38100"/>
            </a:sp3d>
          </a:bodyPr>
          <a:lstStyle>
            <a:lvl1pPr algn="l" rtl="0">
              <a:spcBef>
                <a:spcPct val="0"/>
              </a:spcBef>
              <a:buNone/>
              <a:defRPr lang="en-US" sz="5600" b="1" cap="none" baseline="0" dirty="0">
                <a:ln w="635">
                  <a:noFill/>
                </a:ln>
                <a:solidFill>
                  <a:schemeClr val="accent4">
                    <a:tint val="90000"/>
                    <a:satMod val="125000"/>
                  </a:schemeClr>
                </a:solidFill>
                <a:effectLst>
                  <a:outerShdw blurRad="38100" dist="25400" dir="5400000" algn="tl" rotWithShape="0">
                    <a:srgbClr val="000000">
                      <a:alpha val="43000"/>
                    </a:srgbClr>
                  </a:outerShdw>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1"/>
          </p:nvPr>
        </p:nvSpPr>
        <p:spPr>
          <a:xfrm>
            <a:off x="530352" y="2704664"/>
            <a:ext cx="7772400" cy="1509712"/>
          </a:xfrm>
        </p:spPr>
        <p:txBody>
          <a:bodyPr lIns="45720" rIns="45720" anchor="t"/>
          <a:lstStyle>
            <a:lvl1pPr marL="0" indent="0">
              <a:buNone/>
              <a:defRPr sz="22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overrideClrMapping bg1="dk1" tx1="lt1" bg2="dk2" tx2="lt2" accent1="accent1" accent2="accent2" accent3="accent3" accent4="accent4" accent5="accent5" accent6="accent6" hlink="hlink" folHlink="folHlink"/>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a:lstStyle/>
          <a:p>
            <a:r>
              <a:rPr kumimoji="0" lang="en-US"/>
              <a:t>Click to edit Master title style</a:t>
            </a:r>
          </a:p>
        </p:txBody>
      </p:sp>
      <p:sp>
        <p:nvSpPr>
          <p:cNvPr id="3" name="Content Placeholder 2"/>
          <p:cNvSpPr>
            <a:spLocks noGrp="1"/>
          </p:cNvSpPr>
          <p:nvPr>
            <p:ph sz="half" idx="1"/>
          </p:nvPr>
        </p:nvSpPr>
        <p:spPr>
          <a:xfrm>
            <a:off x="457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Content Placeholder 3"/>
          <p:cNvSpPr>
            <a:spLocks noGrp="1"/>
          </p:cNvSpPr>
          <p:nvPr>
            <p:ph sz="half" idx="2"/>
          </p:nvPr>
        </p:nvSpPr>
        <p:spPr>
          <a:xfrm>
            <a:off x="4648200" y="1920085"/>
            <a:ext cx="4038600" cy="4434840"/>
          </a:xfrm>
        </p:spPr>
        <p:txBody>
          <a:bodyPr/>
          <a:lstStyle>
            <a:lvl1pPr>
              <a:defRPr sz="2600"/>
            </a:lvl1pPr>
            <a:lvl2pPr>
              <a:defRPr sz="2400"/>
            </a:lvl2pPr>
            <a:lvl3pPr>
              <a:defRPr sz="2000"/>
            </a:lvl3pPr>
            <a:lvl4pPr>
              <a:defRPr sz="18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229600" cy="1143000"/>
          </a:xfrm>
        </p:spPr>
        <p:txBody>
          <a:bodyPr tIns="45720" anchor="b"/>
          <a:lstStyle>
            <a:lvl1pPr>
              <a:defRPr/>
            </a:lvl1pPr>
          </a:lstStyle>
          <a:p>
            <a:r>
              <a:rPr kumimoji="0" lang="en-US"/>
              <a:t>Click to edit Master title style</a:t>
            </a:r>
          </a:p>
        </p:txBody>
      </p:sp>
      <p:sp>
        <p:nvSpPr>
          <p:cNvPr id="3" name="Text Placeholder 2"/>
          <p:cNvSpPr>
            <a:spLocks noGrp="1"/>
          </p:cNvSpPr>
          <p:nvPr>
            <p:ph type="body" idx="1"/>
          </p:nvPr>
        </p:nvSpPr>
        <p:spPr>
          <a:xfrm>
            <a:off x="457200" y="1855248"/>
            <a:ext cx="4040188" cy="659352"/>
          </a:xfrm>
        </p:spPr>
        <p:txBody>
          <a:bodyPr lIns="45720" tIns="0" rIns="45720" bIns="0" anchor="ctr">
            <a:noAutofit/>
          </a:bodyP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4" name="Text Placeholder 3"/>
          <p:cNvSpPr>
            <a:spLocks noGrp="1"/>
          </p:cNvSpPr>
          <p:nvPr>
            <p:ph type="body" sz="half" idx="3"/>
          </p:nvPr>
        </p:nvSpPr>
        <p:spPr>
          <a:xfrm>
            <a:off x="4645025" y="1859757"/>
            <a:ext cx="4041775" cy="654843"/>
          </a:xfrm>
        </p:spPr>
        <p:txBody>
          <a:bodyPr lIns="45720" tIns="0" rIns="45720" bIns="0" anchor="ctr"/>
          <a:lstStyle>
            <a:lvl1pPr marL="0" indent="0">
              <a:buNone/>
              <a:defRPr sz="2400" b="1" cap="none" baseline="0">
                <a:solidFill>
                  <a:schemeClr val="tx2"/>
                </a:solidFill>
                <a:effectLst/>
              </a:defRPr>
            </a:lvl1pPr>
            <a:lvl2pPr>
              <a:buNone/>
              <a:defRPr sz="2000" b="1"/>
            </a:lvl2pPr>
            <a:lvl3pPr>
              <a:buNone/>
              <a:defRPr sz="1800" b="1"/>
            </a:lvl3pPr>
            <a:lvl4pPr>
              <a:buNone/>
              <a:defRPr sz="1600" b="1"/>
            </a:lvl4pPr>
            <a:lvl5pPr>
              <a:buNone/>
              <a:defRPr sz="1600" b="1"/>
            </a:lvl5pPr>
          </a:lstStyle>
          <a:p>
            <a:pPr lvl="0" eaLnBrk="1" latinLnBrk="0" hangingPunct="1"/>
            <a:r>
              <a:rPr kumimoji="0" lang="en-US"/>
              <a:t>Click to edit Master text styles</a:t>
            </a:r>
          </a:p>
        </p:txBody>
      </p:sp>
      <p:sp>
        <p:nvSpPr>
          <p:cNvPr id="5" name="Content Placeholder 4"/>
          <p:cNvSpPr>
            <a:spLocks noGrp="1"/>
          </p:cNvSpPr>
          <p:nvPr>
            <p:ph sz="quarter" idx="2"/>
          </p:nvPr>
        </p:nvSpPr>
        <p:spPr>
          <a:xfrm>
            <a:off x="457200" y="2514600"/>
            <a:ext cx="4040188"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6" name="Content Placeholder 5"/>
          <p:cNvSpPr>
            <a:spLocks noGrp="1"/>
          </p:cNvSpPr>
          <p:nvPr>
            <p:ph sz="quarter" idx="4"/>
          </p:nvPr>
        </p:nvSpPr>
        <p:spPr>
          <a:xfrm>
            <a:off x="4645025" y="2514600"/>
            <a:ext cx="4041775" cy="3845720"/>
          </a:xfrm>
        </p:spPr>
        <p:txBody>
          <a:bodyPr tIns="0"/>
          <a:lstStyle>
            <a:lvl1pPr>
              <a:defRPr sz="2200"/>
            </a:lvl1pPr>
            <a:lvl2pPr>
              <a:defRPr sz="2000"/>
            </a:lvl2pPr>
            <a:lvl3pPr>
              <a:defRPr sz="1800"/>
            </a:lvl3pPr>
            <a:lvl4pPr>
              <a:defRPr sz="1600"/>
            </a:lvl4pPr>
            <a:lvl5pPr>
              <a:defRPr sz="16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0"/>
          </p:nvPr>
        </p:nvSpPr>
        <p:spPr/>
        <p:txBody>
          <a:bodyPr/>
          <a:lstStyle/>
          <a:p>
            <a:fld id="{96E65E7E-575B-4CE7-AE8D-76C05422B2E5}" type="datetimeFigureOut">
              <a:rPr lang="en-GB" smtClean="0"/>
              <a:t>05/10/2025</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457200" y="704088"/>
            <a:ext cx="8305800" cy="1143000"/>
          </a:xfrm>
        </p:spPr>
        <p:txBody>
          <a:bodyPr vert="horz" tIns="45720" bIns="0" anchor="b">
            <a:normAutofit/>
            <a:scene3d>
              <a:camera prst="orthographicFront"/>
              <a:lightRig rig="freezing" dir="t">
                <a:rot lat="0" lon="0" rev="5640000"/>
              </a:lightRig>
            </a:scene3d>
            <a:sp3d prstMaterial="flat">
              <a:contourClr>
                <a:schemeClr val="tx2"/>
              </a:contourClr>
            </a:sp3d>
          </a:bodyPr>
          <a:lstStyle>
            <a:lvl1pPr algn="l" rtl="0">
              <a:spcBef>
                <a:spcPct val="0"/>
              </a:spcBef>
              <a:buNone/>
              <a:defRPr sz="5000" b="0">
                <a:ln>
                  <a:noFill/>
                </a:ln>
                <a:solidFill>
                  <a:schemeClr val="tx2"/>
                </a:solidFill>
                <a:effectLst/>
                <a:latin typeface="+mj-lt"/>
                <a:ea typeface="+mj-ea"/>
                <a:cs typeface="+mj-cs"/>
              </a:defRPr>
            </a:lvl1pPr>
          </a:lstStyle>
          <a:p>
            <a:r>
              <a:rPr kumimoji="0" lang="en-US"/>
              <a:t>Click to edit Master title style</a:t>
            </a:r>
          </a:p>
        </p:txBody>
      </p:sp>
      <p:sp>
        <p:nvSpPr>
          <p:cNvPr id="3" name="Date Placeholder 2"/>
          <p:cNvSpPr>
            <a:spLocks noGrp="1"/>
          </p:cNvSpPr>
          <p:nvPr>
            <p:ph type="dt" sz="half" idx="10"/>
          </p:nvPr>
        </p:nvSpPr>
        <p:spPr/>
        <p:txBody>
          <a:bodyPr/>
          <a:lstStyle/>
          <a:p>
            <a:fld id="{96E65E7E-575B-4CE7-AE8D-76C05422B2E5}" type="datetimeFigureOut">
              <a:rPr lang="en-GB" smtClean="0"/>
              <a:t>05/10/2025</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6E65E7E-575B-4CE7-AE8D-76C05422B2E5}" type="datetimeFigureOut">
              <a:rPr lang="en-GB" smtClean="0"/>
              <a:t>05/10/2025</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85800" y="514352"/>
            <a:ext cx="2743200" cy="1162050"/>
          </a:xfrm>
        </p:spPr>
        <p:txBody>
          <a:bodyPr lIns="0" anchor="b">
            <a:noAutofit/>
          </a:bodyPr>
          <a:lstStyle>
            <a:lvl1pPr algn="l" rtl="0">
              <a:spcBef>
                <a:spcPct val="0"/>
              </a:spcBef>
              <a:buNone/>
              <a:defRPr sz="2600" b="0">
                <a:ln>
                  <a:noFill/>
                </a:ln>
                <a:solidFill>
                  <a:schemeClr val="tx2"/>
                </a:solidFill>
                <a:effectLst/>
                <a:latin typeface="+mj-lt"/>
                <a:ea typeface="+mj-ea"/>
                <a:cs typeface="+mj-cs"/>
              </a:defRPr>
            </a:lvl1pPr>
          </a:lstStyle>
          <a:p>
            <a:r>
              <a:rPr kumimoji="0" lang="en-US"/>
              <a:t>Click to edit Master title style</a:t>
            </a:r>
          </a:p>
        </p:txBody>
      </p:sp>
      <p:sp>
        <p:nvSpPr>
          <p:cNvPr id="3" name="Text Placeholder 2"/>
          <p:cNvSpPr>
            <a:spLocks noGrp="1"/>
          </p:cNvSpPr>
          <p:nvPr>
            <p:ph type="body" idx="2"/>
          </p:nvPr>
        </p:nvSpPr>
        <p:spPr>
          <a:xfrm>
            <a:off x="685800" y="1676400"/>
            <a:ext cx="2743200" cy="4572000"/>
          </a:xfrm>
        </p:spPr>
        <p:txBody>
          <a:bodyPr lIns="18288" rIns="18288"/>
          <a:lstStyle>
            <a:lvl1pPr marL="0" indent="0" algn="l">
              <a:buNone/>
              <a:defRPr sz="1400"/>
            </a:lvl1pPr>
            <a:lvl2pPr indent="0" algn="l">
              <a:buNone/>
              <a:defRPr sz="1200"/>
            </a:lvl2pPr>
            <a:lvl3pPr indent="0" algn="l">
              <a:buNone/>
              <a:defRPr sz="1000"/>
            </a:lvl3pPr>
            <a:lvl4pPr indent="0" algn="l">
              <a:buNone/>
              <a:defRPr sz="900"/>
            </a:lvl4pPr>
            <a:lvl5pPr indent="0" algn="l">
              <a:buNone/>
              <a:defRPr sz="900"/>
            </a:lvl5pPr>
          </a:lstStyle>
          <a:p>
            <a:pPr lvl="0" eaLnBrk="1" latinLnBrk="0" hangingPunct="1"/>
            <a:r>
              <a:rPr kumimoji="0" lang="en-US"/>
              <a:t>Click to edit Master text styles</a:t>
            </a:r>
          </a:p>
        </p:txBody>
      </p:sp>
      <p:sp>
        <p:nvSpPr>
          <p:cNvPr id="4" name="Content Placeholder 3"/>
          <p:cNvSpPr>
            <a:spLocks noGrp="1"/>
          </p:cNvSpPr>
          <p:nvPr>
            <p:ph sz="half" idx="1"/>
          </p:nvPr>
        </p:nvSpPr>
        <p:spPr>
          <a:xfrm>
            <a:off x="3575050" y="1676400"/>
            <a:ext cx="5111750" cy="4572000"/>
          </a:xfrm>
        </p:spPr>
        <p:txBody>
          <a:bodyPr tIns="0"/>
          <a:lstStyle>
            <a:lvl1pPr>
              <a:defRPr sz="2800"/>
            </a:lvl1pPr>
            <a:lvl2pPr>
              <a:defRPr sz="2600"/>
            </a:lvl2pPr>
            <a:lvl3pPr>
              <a:defRPr sz="2400"/>
            </a:lvl3pPr>
            <a:lvl4pPr>
              <a:defRPr sz="2000"/>
            </a:lvl4pPr>
            <a:lvl5pPr>
              <a:defRPr sz="1800"/>
            </a:lvl5p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nip and Round Single Corner Rectangle 8"/>
          <p:cNvSpPr/>
          <p:nvPr/>
        </p:nvSpPr>
        <p:spPr>
          <a:xfrm rot="420000" flipV="1">
            <a:off x="3165753" y="1108077"/>
            <a:ext cx="5257800" cy="4114800"/>
          </a:xfrm>
          <a:prstGeom prst="snipRoundRect">
            <a:avLst>
              <a:gd name="adj1" fmla="val 0"/>
              <a:gd name="adj2" fmla="val 3646"/>
            </a:avLst>
          </a:prstGeom>
          <a:solidFill>
            <a:srgbClr val="FFFFFF"/>
          </a:solidFill>
          <a:ln w="3175" cap="rnd" cmpd="sng" algn="ctr">
            <a:solidFill>
              <a:srgbClr val="C0C0C0"/>
            </a:solidFill>
            <a:prstDash val="solid"/>
          </a:ln>
          <a:effectLst>
            <a:outerShdw blurRad="63500" dist="38500" dir="7500000" sx="98500" sy="100080" kx="100000" algn="tl" rotWithShape="0">
              <a:srgbClr val="000000">
                <a:alpha val="25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12" name="Right Triangle 11"/>
          <p:cNvSpPr/>
          <p:nvPr/>
        </p:nvSpPr>
        <p:spPr>
          <a:xfrm rot="420000" flipV="1">
            <a:off x="8004134" y="5359769"/>
            <a:ext cx="155448" cy="155448"/>
          </a:xfrm>
          <a:prstGeom prst="rtTriangle">
            <a:avLst/>
          </a:prstGeom>
          <a:solidFill>
            <a:srgbClr val="FFFFFF"/>
          </a:solidFill>
          <a:ln w="12700" cap="flat" cmpd="sng" algn="ctr">
            <a:solidFill>
              <a:srgbClr val="FFFFFF"/>
            </a:solidFill>
            <a:prstDash val="solid"/>
            <a:bevel/>
          </a:ln>
          <a:effectLst>
            <a:outerShdw blurRad="19685" dist="6350" dir="12900000" algn="tl" rotWithShape="0">
              <a:srgbClr val="000000">
                <a:alpha val="47000"/>
              </a:srgbClr>
            </a:outerShdw>
          </a:effectLst>
        </p:spPr>
        <p:style>
          <a:lnRef idx="2">
            <a:schemeClr val="accent1"/>
          </a:lnRef>
          <a:fillRef idx="1">
            <a:schemeClr val="accent1"/>
          </a:fillRef>
          <a:effectRef idx="0">
            <a:schemeClr val="accent1"/>
          </a:effectRef>
          <a:fontRef idx="minor">
            <a:schemeClr val="lt1"/>
          </a:fontRef>
        </p:style>
        <p:txBody>
          <a:bodyPr rtlCol="0" anchor="ctr"/>
          <a:lstStyle/>
          <a:p>
            <a:pPr algn="ctr" eaLnBrk="1" latinLnBrk="0" hangingPunct="1"/>
            <a:endParaRPr kumimoji="0" lang="en-US"/>
          </a:p>
        </p:txBody>
      </p:sp>
      <p:sp>
        <p:nvSpPr>
          <p:cNvPr id="2" name="Title 1"/>
          <p:cNvSpPr>
            <a:spLocks noGrp="1"/>
          </p:cNvSpPr>
          <p:nvPr>
            <p:ph type="title"/>
          </p:nvPr>
        </p:nvSpPr>
        <p:spPr>
          <a:xfrm>
            <a:off x="609600" y="1176996"/>
            <a:ext cx="2212848" cy="1582621"/>
          </a:xfrm>
        </p:spPr>
        <p:txBody>
          <a:bodyPr vert="horz" lIns="45720" tIns="45720" rIns="45720" bIns="45720" anchor="b"/>
          <a:lstStyle>
            <a:lvl1pPr algn="l">
              <a:buNone/>
              <a:defRPr sz="2000" b="1">
                <a:solidFill>
                  <a:schemeClr val="tx2"/>
                </a:solidFill>
              </a:defRPr>
            </a:lvl1pPr>
          </a:lstStyle>
          <a:p>
            <a:r>
              <a:rPr kumimoji="0" lang="en-US"/>
              <a:t>Click to edit Master title style</a:t>
            </a:r>
          </a:p>
        </p:txBody>
      </p:sp>
      <p:sp>
        <p:nvSpPr>
          <p:cNvPr id="4" name="Text Placeholder 3"/>
          <p:cNvSpPr>
            <a:spLocks noGrp="1"/>
          </p:cNvSpPr>
          <p:nvPr>
            <p:ph type="body" sz="half" idx="2"/>
          </p:nvPr>
        </p:nvSpPr>
        <p:spPr>
          <a:xfrm>
            <a:off x="609600" y="2828785"/>
            <a:ext cx="2209800" cy="2179320"/>
          </a:xfrm>
        </p:spPr>
        <p:txBody>
          <a:bodyPr lIns="64008" rIns="45720" bIns="45720" anchor="t"/>
          <a:lstStyle>
            <a:lvl1pPr marL="0" indent="0" algn="l">
              <a:spcBef>
                <a:spcPts val="250"/>
              </a:spcBef>
              <a:buFontTx/>
              <a:buNone/>
              <a:defRPr sz="1300"/>
            </a:lvl1pPr>
            <a:lvl2pPr>
              <a:defRPr sz="1200"/>
            </a:lvl2pPr>
            <a:lvl3pPr>
              <a:defRPr sz="1000"/>
            </a:lvl3pPr>
            <a:lvl4pPr>
              <a:defRPr sz="900"/>
            </a:lvl4pPr>
            <a:lvl5pPr>
              <a:defRPr sz="900"/>
            </a:lvl5pPr>
          </a:lstStyle>
          <a:p>
            <a:pPr lvl="0" eaLnBrk="1" latinLnBrk="0" hangingPunct="1"/>
            <a:r>
              <a:rPr kumimoji="0" lang="en-US"/>
              <a:t>Click to edit Master text styles</a:t>
            </a:r>
          </a:p>
        </p:txBody>
      </p:sp>
      <p:sp>
        <p:nvSpPr>
          <p:cNvPr id="5" name="Date Placeholder 4"/>
          <p:cNvSpPr>
            <a:spLocks noGrp="1"/>
          </p:cNvSpPr>
          <p:nvPr>
            <p:ph type="dt" sz="half" idx="10"/>
          </p:nvPr>
        </p:nvSpPr>
        <p:spPr/>
        <p:txBody>
          <a:bodyPr/>
          <a:lstStyle/>
          <a:p>
            <a:fld id="{96E65E7E-575B-4CE7-AE8D-76C05422B2E5}" type="datetimeFigureOut">
              <a:rPr lang="en-GB" smtClean="0"/>
              <a:t>05/10/2025</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a:xfrm>
            <a:off x="8077200" y="6356350"/>
            <a:ext cx="609600" cy="365125"/>
          </a:xfrm>
        </p:spPr>
        <p:txBody>
          <a:bodyPr/>
          <a:lstStyle/>
          <a:p>
            <a:fld id="{B5D64543-60EC-482E-B93F-980ECD566C7A}" type="slidenum">
              <a:rPr lang="en-GB" smtClean="0"/>
              <a:t>‹#›</a:t>
            </a:fld>
            <a:endParaRPr lang="en-GB"/>
          </a:p>
        </p:txBody>
      </p:sp>
      <p:sp>
        <p:nvSpPr>
          <p:cNvPr id="3" name="Picture Placeholder 2"/>
          <p:cNvSpPr>
            <a:spLocks noGrp="1"/>
          </p:cNvSpPr>
          <p:nvPr>
            <p:ph type="pic" idx="1"/>
          </p:nvPr>
        </p:nvSpPr>
        <p:spPr>
          <a:xfrm rot="420000">
            <a:off x="3485793" y="1199517"/>
            <a:ext cx="4617720" cy="3931920"/>
          </a:xfrm>
          <a:prstGeom prst="rect">
            <a:avLst/>
          </a:prstGeom>
          <a:solidFill>
            <a:schemeClr val="bg2"/>
          </a:solidFill>
          <a:ln w="3000" cap="rnd">
            <a:solidFill>
              <a:srgbClr val="C0C0C0"/>
            </a:solidFill>
            <a:round/>
          </a:ln>
          <a:effectLst/>
        </p:spPr>
        <p:txBody>
          <a:bodyPr/>
          <a:lstStyle>
            <a:lvl1pPr marL="0" indent="0">
              <a:buNone/>
              <a:defRPr sz="3200"/>
            </a:lvl1pPr>
          </a:lstStyle>
          <a:p>
            <a:r>
              <a:rPr kumimoji="0" lang="en-US"/>
              <a:t>Click icon to add picture</a:t>
            </a:r>
            <a:endParaRPr kumimoji="0" lang="en-US" dirty="0"/>
          </a:p>
        </p:txBody>
      </p:sp>
      <p:sp>
        <p:nvSpPr>
          <p:cNvPr id="10" name="Freeform 9"/>
          <p:cNvSpPr>
            <a:spLocks/>
          </p:cNvSpPr>
          <p:nvPr/>
        </p:nvSpPr>
        <p:spPr bwMode="auto">
          <a:xfrm flipV="1">
            <a:off x="-9525" y="5816600"/>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11" name="Freeform 10"/>
          <p:cNvSpPr>
            <a:spLocks/>
          </p:cNvSpPr>
          <p:nvPr/>
        </p:nvSpPr>
        <p:spPr bwMode="auto">
          <a:xfrm flipV="1">
            <a:off x="4381500" y="6219825"/>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914401"/>
            <a:ext cx="2057400" cy="5211763"/>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457200" y="914401"/>
            <a:ext cx="6019800" cy="5211763"/>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96E65E7E-575B-4CE7-AE8D-76C05422B2E5}" type="datetimeFigureOut">
              <a:rPr lang="en-GB" smtClean="0"/>
              <a:t>05/10/2025</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5D64543-60EC-482E-B93F-980ECD566C7A}" type="slidenum">
              <a:rPr lang="en-GB" smtClean="0"/>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6E65E7E-575B-4CE7-AE8D-76C05422B2E5}" type="datetimeFigureOut">
              <a:rPr lang="en-GB" smtClean="0"/>
              <a:t>05/10/2025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D64543-60EC-482E-B93F-980ECD566C7A}"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7" name="Freeform 6"/>
          <p:cNvSpPr>
            <a:spLocks/>
          </p:cNvSpPr>
          <p:nvPr/>
        </p:nvSpPr>
        <p:spPr bwMode="auto">
          <a:xfrm>
            <a:off x="-9525" y="-7144"/>
            <a:ext cx="9163050" cy="1041400"/>
          </a:xfrm>
          <a:custGeom>
            <a:avLst>
              <a:gd name="A1" fmla="val 0"/>
              <a:gd name="A2" fmla="val 0"/>
              <a:gd name="A3" fmla="val 0"/>
              <a:gd name="A4" fmla="val 0"/>
              <a:gd name="A5" fmla="val 0"/>
              <a:gd name="A6" fmla="val 0"/>
              <a:gd name="A7" fmla="val 0"/>
              <a:gd name="A8" fmla="val 0"/>
            </a:avLst>
            <a:gdLst/>
            <a:ahLst/>
            <a:cxnLst>
              <a:cxn ang="0">
                <a:pos x="6" y="2"/>
              </a:cxn>
              <a:cxn ang="0">
                <a:pos x="2542" y="0"/>
              </a:cxn>
              <a:cxn ang="0">
                <a:pos x="4374" y="367"/>
              </a:cxn>
              <a:cxn ang="0">
                <a:pos x="5766" y="55"/>
              </a:cxn>
              <a:cxn ang="0">
                <a:pos x="5772" y="213"/>
              </a:cxn>
              <a:cxn ang="0">
                <a:pos x="4302" y="439"/>
              </a:cxn>
              <a:cxn ang="0">
                <a:pos x="1488" y="201"/>
              </a:cxn>
              <a:cxn ang="0">
                <a:pos x="0" y="656"/>
              </a:cxn>
              <a:cxn ang="0">
                <a:pos x="6" y="2"/>
              </a:cxn>
            </a:cxnLst>
            <a:rect l="0" t="0" r="0" b="0"/>
            <a:pathLst>
              <a:path w="5772" h="656">
                <a:moveTo>
                  <a:pt x="6" y="2"/>
                </a:moveTo>
                <a:lnTo>
                  <a:pt x="2542" y="0"/>
                </a:lnTo>
                <a:cubicBezTo>
                  <a:pt x="2746" y="101"/>
                  <a:pt x="3828" y="367"/>
                  <a:pt x="4374" y="367"/>
                </a:cubicBezTo>
                <a:cubicBezTo>
                  <a:pt x="4920" y="367"/>
                  <a:pt x="5526" y="152"/>
                  <a:pt x="5766" y="55"/>
                </a:cubicBezTo>
                <a:lnTo>
                  <a:pt x="5772" y="213"/>
                </a:lnTo>
                <a:cubicBezTo>
                  <a:pt x="5670" y="257"/>
                  <a:pt x="5016" y="441"/>
                  <a:pt x="4302" y="439"/>
                </a:cubicBezTo>
                <a:cubicBezTo>
                  <a:pt x="3588" y="437"/>
                  <a:pt x="2205" y="165"/>
                  <a:pt x="1488" y="201"/>
                </a:cubicBezTo>
                <a:cubicBezTo>
                  <a:pt x="750" y="209"/>
                  <a:pt x="270" y="482"/>
                  <a:pt x="0" y="656"/>
                </a:cubicBezTo>
                <a:lnTo>
                  <a:pt x="6" y="2"/>
                </a:lnTo>
                <a:close/>
              </a:path>
            </a:pathLst>
          </a:custGeom>
          <a:gradFill>
            <a:gsLst>
              <a:gs pos="0">
                <a:schemeClr val="accent2">
                  <a:shade val="50000"/>
                  <a:alpha val="45000"/>
                  <a:satMod val="120000"/>
                </a:schemeClr>
              </a:gs>
              <a:gs pos="100000">
                <a:schemeClr val="accent3">
                  <a:shade val="80000"/>
                  <a:alpha val="55000"/>
                  <a:satMod val="155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8" name="Freeform 7"/>
          <p:cNvSpPr>
            <a:spLocks/>
          </p:cNvSpPr>
          <p:nvPr/>
        </p:nvSpPr>
        <p:spPr bwMode="auto">
          <a:xfrm>
            <a:off x="4381500" y="-7144"/>
            <a:ext cx="4762500" cy="638175"/>
          </a:xfrm>
          <a:custGeom>
            <a:avLst>
              <a:gd name="A1" fmla="val 0"/>
              <a:gd name="A2" fmla="val 0"/>
              <a:gd name="A3" fmla="val 0"/>
              <a:gd name="A4" fmla="val 0"/>
              <a:gd name="A5" fmla="val 0"/>
              <a:gd name="A6" fmla="val 0"/>
              <a:gd name="A7" fmla="val 0"/>
              <a:gd name="A8" fmla="val 0"/>
            </a:avLst>
            <a:gdLst/>
            <a:ahLst/>
            <a:cxnLst>
              <a:cxn ang="0">
                <a:pos x="0" y="0"/>
              </a:cxn>
              <a:cxn ang="0">
                <a:pos x="1668" y="564"/>
              </a:cxn>
              <a:cxn ang="0">
                <a:pos x="3000" y="186"/>
              </a:cxn>
              <a:cxn ang="0">
                <a:pos x="3000" y="6"/>
              </a:cxn>
              <a:cxn ang="0">
                <a:pos x="0" y="0"/>
              </a:cxn>
            </a:cxnLst>
            <a:rect l="0" t="0" r="0" b="0"/>
            <a:pathLst>
              <a:path w="3000" h="595">
                <a:moveTo>
                  <a:pt x="0" y="0"/>
                </a:moveTo>
                <a:cubicBezTo>
                  <a:pt x="174" y="102"/>
                  <a:pt x="1168" y="533"/>
                  <a:pt x="1668" y="564"/>
                </a:cubicBezTo>
                <a:cubicBezTo>
                  <a:pt x="2168" y="595"/>
                  <a:pt x="2778" y="279"/>
                  <a:pt x="3000" y="186"/>
                </a:cubicBezTo>
                <a:lnTo>
                  <a:pt x="3000" y="6"/>
                </a:lnTo>
                <a:lnTo>
                  <a:pt x="0" y="0"/>
                </a:lnTo>
                <a:close/>
              </a:path>
            </a:pathLst>
          </a:custGeom>
          <a:gradFill>
            <a:gsLst>
              <a:gs pos="0">
                <a:schemeClr val="accent3">
                  <a:shade val="50000"/>
                  <a:alpha val="30000"/>
                  <a:satMod val="130000"/>
                </a:schemeClr>
              </a:gs>
              <a:gs pos="80000">
                <a:schemeClr val="accent2">
                  <a:shade val="75000"/>
                  <a:alpha val="45000"/>
                  <a:satMod val="140000"/>
                </a:schemeClr>
              </a:gs>
            </a:gsLst>
            <a:lin ang="5400000" scaled="1"/>
          </a:gradFill>
          <a:ln w="9525" cap="flat" cmpd="sng" algn="ctr">
            <a:noFill/>
            <a:prstDash val="solid"/>
            <a:round/>
            <a:headEnd type="none" w="med" len="med"/>
            <a:tailEnd type="none" w="med" len="med"/>
          </a:ln>
          <a:effectLst/>
        </p:spPr>
        <p:txBody>
          <a:bodyPr vert="horz" wrap="square" lIns="91440" tIns="45720" rIns="91440" bIns="45720" anchor="t" compatLnSpc="1"/>
          <a:lstStyle/>
          <a:p>
            <a:pPr marL="0" algn="l" rtl="0" eaLnBrk="1" latinLnBrk="0" hangingPunct="1"/>
            <a:endParaRPr kumimoji="0" lang="en-US">
              <a:solidFill>
                <a:schemeClr val="tx1"/>
              </a:solidFill>
              <a:latin typeface="+mn-lt"/>
              <a:ea typeface="+mn-ea"/>
              <a:cs typeface="+mn-cs"/>
            </a:endParaRPr>
          </a:p>
        </p:txBody>
      </p:sp>
      <p:sp>
        <p:nvSpPr>
          <p:cNvPr id="9" name="Title Placeholder 8"/>
          <p:cNvSpPr>
            <a:spLocks noGrp="1"/>
          </p:cNvSpPr>
          <p:nvPr>
            <p:ph type="title"/>
          </p:nvPr>
        </p:nvSpPr>
        <p:spPr>
          <a:xfrm>
            <a:off x="457200" y="704088"/>
            <a:ext cx="8229600" cy="1143000"/>
          </a:xfrm>
          <a:prstGeom prst="rect">
            <a:avLst/>
          </a:prstGeom>
        </p:spPr>
        <p:txBody>
          <a:bodyPr vert="horz" lIns="0" rIns="0" bIns="0" anchor="b">
            <a:normAutofit/>
          </a:bodyPr>
          <a:lstStyle/>
          <a:p>
            <a:r>
              <a:rPr kumimoji="0" lang="en-US"/>
              <a:t>Click to edit Master title style</a:t>
            </a:r>
          </a:p>
        </p:txBody>
      </p:sp>
      <p:sp>
        <p:nvSpPr>
          <p:cNvPr id="30" name="Text Placeholder 29"/>
          <p:cNvSpPr>
            <a:spLocks noGrp="1"/>
          </p:cNvSpPr>
          <p:nvPr>
            <p:ph type="body" idx="1"/>
          </p:nvPr>
        </p:nvSpPr>
        <p:spPr>
          <a:xfrm>
            <a:off x="457200" y="1935480"/>
            <a:ext cx="8229600" cy="4389120"/>
          </a:xfrm>
          <a:prstGeom prst="rect">
            <a:avLst/>
          </a:prstGeom>
        </p:spPr>
        <p:txBody>
          <a:bodyPr vert="horz">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0" name="Date Placeholder 9"/>
          <p:cNvSpPr>
            <a:spLocks noGrp="1"/>
          </p:cNvSpPr>
          <p:nvPr>
            <p:ph type="dt" sz="half" idx="2"/>
          </p:nvPr>
        </p:nvSpPr>
        <p:spPr>
          <a:xfrm>
            <a:off x="457200" y="6356350"/>
            <a:ext cx="21336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fld id="{96E65E7E-575B-4CE7-AE8D-76C05422B2E5}" type="datetimeFigureOut">
              <a:rPr lang="en-GB" smtClean="0"/>
              <a:t>05/10/2025</a:t>
            </a:fld>
            <a:endParaRPr lang="en-GB"/>
          </a:p>
        </p:txBody>
      </p:sp>
      <p:sp>
        <p:nvSpPr>
          <p:cNvPr id="22" name="Footer Placeholder 21"/>
          <p:cNvSpPr>
            <a:spLocks noGrp="1"/>
          </p:cNvSpPr>
          <p:nvPr>
            <p:ph type="ftr" sz="quarter" idx="3"/>
          </p:nvPr>
        </p:nvSpPr>
        <p:spPr>
          <a:xfrm>
            <a:off x="2667000" y="6356350"/>
            <a:ext cx="3352800" cy="365125"/>
          </a:xfrm>
          <a:prstGeom prst="rect">
            <a:avLst/>
          </a:prstGeom>
        </p:spPr>
        <p:txBody>
          <a:bodyPr vert="horz" lIns="0" tIns="0" rIns="0" bIns="0" anchor="b"/>
          <a:lstStyle>
            <a:lvl1pPr algn="l" eaLnBrk="1" latinLnBrk="0" hangingPunct="1">
              <a:defRPr kumimoji="0" sz="1200">
                <a:solidFill>
                  <a:schemeClr val="tx2">
                    <a:shade val="90000"/>
                  </a:schemeClr>
                </a:solidFill>
              </a:defRPr>
            </a:lvl1pPr>
          </a:lstStyle>
          <a:p>
            <a:endParaRPr lang="en-GB"/>
          </a:p>
        </p:txBody>
      </p:sp>
      <p:sp>
        <p:nvSpPr>
          <p:cNvPr id="18" name="Slide Number Placeholder 17"/>
          <p:cNvSpPr>
            <a:spLocks noGrp="1"/>
          </p:cNvSpPr>
          <p:nvPr>
            <p:ph type="sldNum" sz="quarter" idx="4"/>
          </p:nvPr>
        </p:nvSpPr>
        <p:spPr>
          <a:xfrm>
            <a:off x="7924800" y="6356350"/>
            <a:ext cx="762000" cy="365125"/>
          </a:xfrm>
          <a:prstGeom prst="rect">
            <a:avLst/>
          </a:prstGeom>
        </p:spPr>
        <p:txBody>
          <a:bodyPr vert="horz" lIns="0" tIns="0" rIns="0" bIns="0" anchor="b"/>
          <a:lstStyle>
            <a:lvl1pPr algn="r" eaLnBrk="1" latinLnBrk="0" hangingPunct="1">
              <a:defRPr kumimoji="0" sz="1200">
                <a:solidFill>
                  <a:schemeClr val="tx2">
                    <a:shade val="90000"/>
                  </a:schemeClr>
                </a:solidFill>
              </a:defRPr>
            </a:lvl1pPr>
          </a:lstStyle>
          <a:p>
            <a:fld id="{B5D64543-60EC-482E-B93F-980ECD566C7A}" type="slidenum">
              <a:rPr lang="en-GB" smtClean="0"/>
              <a:t>‹#›</a:t>
            </a:fld>
            <a:endParaRPr lang="en-GB"/>
          </a:p>
        </p:txBody>
      </p:sp>
      <p:grpSp>
        <p:nvGrpSpPr>
          <p:cNvPr id="2" name="Group 1"/>
          <p:cNvGrpSpPr/>
          <p:nvPr/>
        </p:nvGrpSpPr>
        <p:grpSpPr>
          <a:xfrm>
            <a:off x="-19017" y="202408"/>
            <a:ext cx="9180548" cy="649224"/>
            <a:chOff x="-19045" y="216550"/>
            <a:chExt cx="9180548" cy="649224"/>
          </a:xfrm>
        </p:grpSpPr>
        <p:sp>
          <p:nvSpPr>
            <p:cNvPr id="12" name="Freeform 11"/>
            <p:cNvSpPr>
              <a:spLocks/>
            </p:cNvSpPr>
            <p:nvPr/>
          </p:nvSpPr>
          <p:spPr bwMode="auto">
            <a:xfrm rot="21435692">
              <a:off x="-19045" y="216550"/>
              <a:ext cx="9163050" cy="649224"/>
            </a:xfrm>
            <a:custGeom>
              <a:avLst>
                <a:gd name="A1" fmla="val 0"/>
                <a:gd name="A2" fmla="val 0"/>
                <a:gd name="A3" fmla="val 0"/>
                <a:gd name="A4" fmla="val 0"/>
                <a:gd name="A5" fmla="val 0"/>
                <a:gd name="A6" fmla="val 0"/>
                <a:gd name="A7" fmla="val 0"/>
                <a:gd name="A8" fmla="val 0"/>
              </a:avLst>
              <a:gdLst/>
              <a:ahLst/>
              <a:cxnLst>
                <a:cxn ang="0">
                  <a:pos x="0" y="966"/>
                </a:cxn>
                <a:cxn ang="0">
                  <a:pos x="1608" y="282"/>
                </a:cxn>
                <a:cxn ang="0">
                  <a:pos x="4110" y="1008"/>
                </a:cxn>
                <a:cxn ang="0">
                  <a:pos x="5772" y="0"/>
                </a:cxn>
              </a:cxnLst>
              <a:rect l="0" t="0" r="0" b="0"/>
              <a:pathLst>
                <a:path w="5772" h="1055">
                  <a:moveTo>
                    <a:pt x="0" y="966"/>
                  </a:moveTo>
                  <a:cubicBezTo>
                    <a:pt x="282" y="738"/>
                    <a:pt x="923" y="275"/>
                    <a:pt x="1608" y="282"/>
                  </a:cubicBezTo>
                  <a:cubicBezTo>
                    <a:pt x="2293" y="289"/>
                    <a:pt x="3416" y="1055"/>
                    <a:pt x="4110" y="1008"/>
                  </a:cubicBezTo>
                  <a:cubicBezTo>
                    <a:pt x="4804" y="961"/>
                    <a:pt x="5426" y="210"/>
                    <a:pt x="5772" y="0"/>
                  </a:cubicBezTo>
                </a:path>
              </a:pathLst>
            </a:custGeom>
            <a:noFill/>
            <a:ln w="10795" cap="flat" cmpd="sng" algn="ctr">
              <a:gradFill>
                <a:gsLst>
                  <a:gs pos="74000">
                    <a:schemeClr val="accent3">
                      <a:shade val="75000"/>
                    </a:schemeClr>
                  </a:gs>
                  <a:gs pos="86000">
                    <a:schemeClr val="tx1">
                      <a:alpha val="29000"/>
                    </a:schemeClr>
                  </a:gs>
                  <a:gs pos="16000">
                    <a:schemeClr val="accent2">
                      <a:shade val="75000"/>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3" name="Freeform 12"/>
            <p:cNvSpPr>
              <a:spLocks/>
            </p:cNvSpPr>
            <p:nvPr/>
          </p:nvSpPr>
          <p:spPr bwMode="auto">
            <a:xfrm rot="21435692">
              <a:off x="-14309" y="290003"/>
              <a:ext cx="9175812" cy="530352"/>
            </a:xfrm>
            <a:custGeom>
              <a:avLst>
                <a:gd name="A1" fmla="val 0"/>
                <a:gd name="A2" fmla="val 0"/>
                <a:gd name="A3" fmla="val 0"/>
                <a:gd name="A4" fmla="val 0"/>
                <a:gd name="A5" fmla="val 0"/>
                <a:gd name="A6" fmla="val 0"/>
                <a:gd name="A7" fmla="val 0"/>
                <a:gd name="A8" fmla="val 0"/>
              </a:avLst>
              <a:gdLst/>
              <a:ahLst/>
              <a:cxnLst>
                <a:cxn ang="0">
                  <a:pos x="0" y="732"/>
                </a:cxn>
                <a:cxn ang="0">
                  <a:pos x="1638" y="228"/>
                </a:cxn>
                <a:cxn ang="0">
                  <a:pos x="4122" y="816"/>
                </a:cxn>
                <a:cxn ang="0">
                  <a:pos x="5766" y="0"/>
                </a:cxn>
              </a:cxnLst>
              <a:rect l="0" t="0" r="0" b="0"/>
              <a:pathLst>
                <a:path w="5766" h="854">
                  <a:moveTo>
                    <a:pt x="0" y="732"/>
                  </a:moveTo>
                  <a:cubicBezTo>
                    <a:pt x="273" y="647"/>
                    <a:pt x="951" y="214"/>
                    <a:pt x="1638" y="228"/>
                  </a:cubicBezTo>
                  <a:cubicBezTo>
                    <a:pt x="2325" y="242"/>
                    <a:pt x="3434" y="854"/>
                    <a:pt x="4122" y="816"/>
                  </a:cubicBezTo>
                  <a:cubicBezTo>
                    <a:pt x="4810" y="778"/>
                    <a:pt x="5424" y="170"/>
                    <a:pt x="5766" y="0"/>
                  </a:cubicBezTo>
                </a:path>
              </a:pathLst>
            </a:custGeom>
            <a:noFill/>
            <a:ln w="9525" cap="flat" cmpd="sng" algn="ctr">
              <a:gradFill>
                <a:gsLst>
                  <a:gs pos="74000">
                    <a:schemeClr val="accent4"/>
                  </a:gs>
                  <a:gs pos="44000">
                    <a:schemeClr val="accent1"/>
                  </a:gs>
                  <a:gs pos="33000">
                    <a:schemeClr val="accent2">
                      <a:alpha val="56000"/>
                    </a:schemeClr>
                  </a:gs>
                </a:gsLst>
                <a:lin ang="5400000" scaled="1"/>
              </a:gradFill>
              <a:prstDash val="solid"/>
              <a:round/>
              <a:headEnd type="none" w="med" len="med"/>
              <a:tailEnd type="none" w="med" len="med"/>
            </a:ln>
            <a:effectLst/>
          </p:spPr>
          <p:txBody>
            <a:bodyPr vert="horz" wrap="square" lIns="91440" tIns="45720" rIns="91440" bIns="45720" anchor="t" compatLnSpc="1"/>
            <a:lstStyle/>
            <a:p>
              <a:endParaRPr kumimoji="0" lang="en-US"/>
            </a:p>
          </p:txBody>
        </p:sp>
      </p:gr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rtl="0" eaLnBrk="1" latinLnBrk="0" hangingPunct="1">
        <a:spcBef>
          <a:spcPct val="0"/>
        </a:spcBef>
        <a:buNone/>
        <a:defRPr kumimoji="0" sz="5000" b="0" kern="1200">
          <a:ln>
            <a:noFill/>
          </a:ln>
          <a:solidFill>
            <a:schemeClr val="tx2"/>
          </a:solidFill>
          <a:effectLst/>
          <a:latin typeface="+mj-lt"/>
          <a:ea typeface="+mj-ea"/>
          <a:cs typeface="+mj-cs"/>
        </a:defRPr>
      </a:lvl1pPr>
    </p:titleStyle>
    <p:bodyStyle>
      <a:lvl1pPr marL="274320" indent="-274320" algn="l" rtl="0" eaLnBrk="1" latinLnBrk="0" hangingPunct="1">
        <a:spcBef>
          <a:spcPct val="20000"/>
        </a:spcBef>
        <a:buClr>
          <a:schemeClr val="accent3"/>
        </a:buClr>
        <a:buSzPct val="95000"/>
        <a:buFont typeface="Wingdings 2"/>
        <a:buChar char=""/>
        <a:defRPr kumimoji="0" sz="2600" kern="1200">
          <a:solidFill>
            <a:schemeClr val="tx1"/>
          </a:solidFill>
          <a:latin typeface="+mn-lt"/>
          <a:ea typeface="+mn-ea"/>
          <a:cs typeface="+mn-cs"/>
        </a:defRPr>
      </a:lvl1pPr>
      <a:lvl2pPr marL="640080" indent="-246888" algn="l" rtl="0" eaLnBrk="1" latinLnBrk="0" hangingPunct="1">
        <a:spcBef>
          <a:spcPct val="20000"/>
        </a:spcBef>
        <a:buClr>
          <a:schemeClr val="accent1"/>
        </a:buClr>
        <a:buSzPct val="85000"/>
        <a:buFont typeface="Wingdings 2"/>
        <a:buChar char=""/>
        <a:defRPr kumimoji="0" sz="2400" kern="1200">
          <a:solidFill>
            <a:schemeClr val="tx1"/>
          </a:solidFill>
          <a:latin typeface="+mn-lt"/>
          <a:ea typeface="+mn-ea"/>
          <a:cs typeface="+mn-cs"/>
        </a:defRPr>
      </a:lvl2pPr>
      <a:lvl3pPr marL="914400" indent="-246888" algn="l" rtl="0" eaLnBrk="1" latinLnBrk="0" hangingPunct="1">
        <a:spcBef>
          <a:spcPct val="20000"/>
        </a:spcBef>
        <a:buClr>
          <a:schemeClr val="accent2"/>
        </a:buClr>
        <a:buSzPct val="70000"/>
        <a:buFont typeface="Wingdings 2"/>
        <a:buChar char=""/>
        <a:defRPr kumimoji="0" sz="2100" kern="1200">
          <a:solidFill>
            <a:schemeClr val="tx1"/>
          </a:solidFill>
          <a:latin typeface="+mn-lt"/>
          <a:ea typeface="+mn-ea"/>
          <a:cs typeface="+mn-cs"/>
        </a:defRPr>
      </a:lvl3pPr>
      <a:lvl4pPr marL="1188720" indent="-210312" algn="l" rtl="0" eaLnBrk="1" latinLnBrk="0" hangingPunct="1">
        <a:spcBef>
          <a:spcPct val="20000"/>
        </a:spcBef>
        <a:buClr>
          <a:schemeClr val="accent3"/>
        </a:buClr>
        <a:buSzPct val="65000"/>
        <a:buFont typeface="Wingdings 2"/>
        <a:buChar char=""/>
        <a:defRPr kumimoji="0" sz="2000" kern="1200">
          <a:solidFill>
            <a:schemeClr val="tx1"/>
          </a:solidFill>
          <a:latin typeface="+mn-lt"/>
          <a:ea typeface="+mn-ea"/>
          <a:cs typeface="+mn-cs"/>
        </a:defRPr>
      </a:lvl4pPr>
      <a:lvl5pPr marL="1463040" indent="-210312" algn="l" rtl="0" eaLnBrk="1" latinLnBrk="0" hangingPunct="1">
        <a:spcBef>
          <a:spcPct val="20000"/>
        </a:spcBef>
        <a:buClr>
          <a:schemeClr val="accent4"/>
        </a:buClr>
        <a:buSzPct val="65000"/>
        <a:buFont typeface="Wingdings 2"/>
        <a:buChar char=""/>
        <a:defRPr kumimoji="0" sz="2000" kern="1200">
          <a:solidFill>
            <a:schemeClr val="tx1"/>
          </a:solidFill>
          <a:latin typeface="+mn-lt"/>
          <a:ea typeface="+mn-ea"/>
          <a:cs typeface="+mn-cs"/>
        </a:defRPr>
      </a:lvl5pPr>
      <a:lvl6pPr marL="1737360" indent="-210312" algn="l" rtl="0" eaLnBrk="1" latinLnBrk="0" hangingPunct="1">
        <a:spcBef>
          <a:spcPct val="20000"/>
        </a:spcBef>
        <a:buClr>
          <a:schemeClr val="accent5"/>
        </a:buClr>
        <a:buSzPct val="80000"/>
        <a:buFont typeface="Wingdings 2"/>
        <a:buChar char=""/>
        <a:defRPr kumimoji="0" sz="1800" kern="1200">
          <a:solidFill>
            <a:schemeClr val="tx1"/>
          </a:solidFill>
          <a:latin typeface="+mn-lt"/>
          <a:ea typeface="+mn-ea"/>
          <a:cs typeface="+mn-cs"/>
        </a:defRPr>
      </a:lvl6pPr>
      <a:lvl7pPr marL="1920240" indent="-182880" algn="l" rtl="0" eaLnBrk="1" latinLnBrk="0" hangingPunct="1">
        <a:spcBef>
          <a:spcPct val="20000"/>
        </a:spcBef>
        <a:buClr>
          <a:schemeClr val="accent6"/>
        </a:buClr>
        <a:buSzPct val="80000"/>
        <a:buFont typeface="Wingdings 2"/>
        <a:buChar char=""/>
        <a:defRPr kumimoji="0" sz="1600" kern="1200" baseline="0">
          <a:solidFill>
            <a:schemeClr val="tx1"/>
          </a:solidFill>
          <a:latin typeface="+mn-lt"/>
          <a:ea typeface="+mn-ea"/>
          <a:cs typeface="+mn-cs"/>
        </a:defRPr>
      </a:lvl7pPr>
      <a:lvl8pPr marL="2194560" indent="-182880" algn="l" rtl="0" eaLnBrk="1" latinLnBrk="0" hangingPunct="1">
        <a:spcBef>
          <a:spcPct val="20000"/>
        </a:spcBef>
        <a:buClr>
          <a:schemeClr val="tx2"/>
        </a:buClr>
        <a:buChar char="•"/>
        <a:defRPr kumimoji="0" sz="1600" kern="1200">
          <a:solidFill>
            <a:schemeClr val="tx1"/>
          </a:solidFill>
          <a:latin typeface="+mn-lt"/>
          <a:ea typeface="+mn-ea"/>
          <a:cs typeface="+mn-cs"/>
        </a:defRPr>
      </a:lvl8pPr>
      <a:lvl9pPr marL="2468880" indent="-182880" algn="l" rtl="0" eaLnBrk="1" latinLnBrk="0" hangingPunct="1">
        <a:spcBef>
          <a:spcPct val="20000"/>
        </a:spcBef>
        <a:buClr>
          <a:schemeClr val="tx2"/>
        </a:buClr>
        <a:buFontTx/>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ctrTitle"/>
          </p:nvPr>
        </p:nvSpPr>
        <p:spPr/>
        <p:txBody>
          <a:bodyPr/>
          <a:lstStyle/>
          <a:p>
            <a:pPr algn="ctr"/>
            <a:r>
              <a:rPr lang="en-GB" dirty="0"/>
              <a:t>Supplier Assessment/Appraisal</a:t>
            </a:r>
          </a:p>
        </p:txBody>
      </p:sp>
      <p:sp>
        <p:nvSpPr>
          <p:cNvPr id="29699" name="Rectangle 3"/>
          <p:cNvSpPr>
            <a:spLocks noGrp="1" noChangeArrowheads="1"/>
          </p:cNvSpPr>
          <p:nvPr>
            <p:ph type="subTitle" idx="1"/>
          </p:nvPr>
        </p:nvSpPr>
        <p:spPr/>
        <p:txBody>
          <a:bodyPr/>
          <a:lstStyle/>
          <a:p>
            <a:pPr algn="ctr"/>
            <a:endParaRPr lang="en-GB" dirty="0"/>
          </a:p>
          <a:p>
            <a:pPr algn="ctr"/>
            <a:endParaRPr lang="en-GB" dirty="0"/>
          </a:p>
          <a:p>
            <a:pPr algn="ctr"/>
            <a:r>
              <a:rPr lang="en-GB" dirty="0"/>
              <a:t>Andrew Thorn</a:t>
            </a: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Appraisal Objectives</a:t>
            </a:r>
          </a:p>
        </p:txBody>
      </p:sp>
      <p:sp>
        <p:nvSpPr>
          <p:cNvPr id="3" name="Content Placeholder 2"/>
          <p:cNvSpPr>
            <a:spLocks noGrp="1"/>
          </p:cNvSpPr>
          <p:nvPr>
            <p:ph idx="1"/>
          </p:nvPr>
        </p:nvSpPr>
        <p:spPr/>
        <p:txBody>
          <a:bodyPr/>
          <a:lstStyle/>
          <a:p>
            <a:r>
              <a:rPr lang="en-GB" dirty="0"/>
              <a:t>To understand whether the supplier can meet the requirements of the purchasing organisation</a:t>
            </a:r>
          </a:p>
          <a:p>
            <a:r>
              <a:rPr lang="en-GB" dirty="0"/>
              <a:t>Assess level of competence of key personnel within the supplier’s organisation</a:t>
            </a:r>
          </a:p>
          <a:p>
            <a:r>
              <a:rPr lang="en-GB" dirty="0"/>
              <a:t>The capacity of the supplier, in terms of physical, intellectual and financial resources, to satisfy the buyer’s requirements in full</a:t>
            </a: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Appraisal Objectives</a:t>
            </a:r>
          </a:p>
        </p:txBody>
      </p:sp>
      <p:sp>
        <p:nvSpPr>
          <p:cNvPr id="3" name="Content Placeholder 2"/>
          <p:cNvSpPr>
            <a:spLocks noGrp="1"/>
          </p:cNvSpPr>
          <p:nvPr>
            <p:ph idx="1"/>
          </p:nvPr>
        </p:nvSpPr>
        <p:spPr/>
        <p:txBody>
          <a:bodyPr>
            <a:normAutofit/>
          </a:bodyPr>
          <a:lstStyle/>
          <a:p>
            <a:r>
              <a:rPr lang="en-GB" dirty="0"/>
              <a:t>Evidence of supplier commitment to the buyer organisation in terms of key areas such as process control, quality control, quality assurance etc.</a:t>
            </a:r>
          </a:p>
          <a:p>
            <a:r>
              <a:rPr lang="en-GB" dirty="0"/>
              <a:t>Evidence of effective control and information systems</a:t>
            </a:r>
          </a:p>
          <a:p>
            <a:r>
              <a:rPr lang="en-GB" dirty="0"/>
              <a:t>Full analysis of the suppliers cash resources and financial stability over a reasonable period of time</a:t>
            </a: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Appraisal Objectives</a:t>
            </a:r>
          </a:p>
        </p:txBody>
      </p:sp>
      <p:sp>
        <p:nvSpPr>
          <p:cNvPr id="3" name="Content Placeholder 2"/>
          <p:cNvSpPr>
            <a:spLocks noGrp="1"/>
          </p:cNvSpPr>
          <p:nvPr>
            <p:ph idx="1"/>
          </p:nvPr>
        </p:nvSpPr>
        <p:spPr/>
        <p:txBody>
          <a:bodyPr/>
          <a:lstStyle/>
          <a:p>
            <a:r>
              <a:rPr lang="en-GB" dirty="0"/>
              <a:t>A measure of the total acquisition cost (TAC) rather than just price</a:t>
            </a:r>
          </a:p>
          <a:p>
            <a:r>
              <a:rPr lang="en-GB" dirty="0"/>
              <a:t>The extent to which both parties as people can work together really well</a:t>
            </a:r>
          </a:p>
          <a:p>
            <a:r>
              <a:rPr lang="en-GB" dirty="0"/>
              <a:t>A record of the consistency of delivery and quality, preferably with evidence of improvement over time</a:t>
            </a: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Appraisal Process</a:t>
            </a:r>
          </a:p>
        </p:txBody>
      </p:sp>
      <p:sp>
        <p:nvSpPr>
          <p:cNvPr id="3" name="Content Placeholder 2"/>
          <p:cNvSpPr>
            <a:spLocks noGrp="1"/>
          </p:cNvSpPr>
          <p:nvPr>
            <p:ph idx="1"/>
          </p:nvPr>
        </p:nvSpPr>
        <p:spPr/>
        <p:txBody>
          <a:bodyPr/>
          <a:lstStyle/>
          <a:p>
            <a:pPr>
              <a:buNone/>
            </a:pPr>
            <a:r>
              <a:rPr lang="en-GB" b="1" u="sng" dirty="0"/>
              <a:t>Issues to consider</a:t>
            </a:r>
          </a:p>
          <a:p>
            <a:pPr marL="514350" indent="-514350">
              <a:buAutoNum type="arabicPeriod"/>
            </a:pPr>
            <a:r>
              <a:rPr lang="en-GB" dirty="0"/>
              <a:t>What is the objective of the appraisal?</a:t>
            </a:r>
          </a:p>
          <a:p>
            <a:pPr marL="514350" indent="-514350">
              <a:buAutoNum type="arabicPeriod"/>
            </a:pPr>
            <a:r>
              <a:rPr lang="en-GB" dirty="0"/>
              <a:t>What will be the scale of the appraisals?</a:t>
            </a:r>
          </a:p>
          <a:p>
            <a:pPr marL="514350" indent="-514350">
              <a:buAutoNum type="arabicPeriod"/>
            </a:pPr>
            <a:r>
              <a:rPr lang="en-GB" dirty="0"/>
              <a:t>Are our resources adequate to complete the process?</a:t>
            </a:r>
          </a:p>
          <a:p>
            <a:pPr marL="514350" indent="-514350">
              <a:buAutoNum type="arabicPeriod"/>
            </a:pPr>
            <a:r>
              <a:rPr lang="en-GB" dirty="0"/>
              <a:t>Do we have senior management commitment?</a:t>
            </a:r>
          </a:p>
          <a:p>
            <a:pPr marL="514350" indent="-514350">
              <a:buAutoNum type="arabicPeriod"/>
            </a:pPr>
            <a:r>
              <a:rPr lang="en-GB" dirty="0"/>
              <a:t>What is our experience of supplier appraisal?</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Appraisal Process</a:t>
            </a:r>
          </a:p>
        </p:txBody>
      </p:sp>
      <p:sp>
        <p:nvSpPr>
          <p:cNvPr id="3" name="Content Placeholder 2"/>
          <p:cNvSpPr>
            <a:spLocks noGrp="1"/>
          </p:cNvSpPr>
          <p:nvPr>
            <p:ph idx="1"/>
          </p:nvPr>
        </p:nvSpPr>
        <p:spPr/>
        <p:txBody>
          <a:bodyPr/>
          <a:lstStyle/>
          <a:p>
            <a:pPr>
              <a:buNone/>
            </a:pPr>
            <a:r>
              <a:rPr lang="en-GB" b="1" u="sng" dirty="0"/>
              <a:t>Issues to consider</a:t>
            </a:r>
          </a:p>
          <a:p>
            <a:pPr marL="514350" indent="-514350">
              <a:buAutoNum type="arabicPeriod" startAt="6"/>
            </a:pPr>
            <a:r>
              <a:rPr lang="en-GB" dirty="0"/>
              <a:t>What is the current state of our relationships with suppliers?</a:t>
            </a:r>
          </a:p>
          <a:p>
            <a:pPr marL="514350" indent="-514350">
              <a:buAutoNum type="arabicPeriod" startAt="7"/>
            </a:pPr>
            <a:r>
              <a:rPr lang="en-GB" dirty="0"/>
              <a:t>Where are the suppliers located</a:t>
            </a:r>
          </a:p>
          <a:p>
            <a:pPr marL="514350" indent="-514350">
              <a:buAutoNum type="arabicPeriod" startAt="7"/>
            </a:pPr>
            <a:r>
              <a:rPr lang="en-GB" dirty="0"/>
              <a:t>Will the benefits of the process be greater than the cost?</a:t>
            </a:r>
          </a:p>
          <a:p>
            <a:pPr>
              <a:buNone/>
            </a:pP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Questionnaires</a:t>
            </a:r>
          </a:p>
        </p:txBody>
      </p:sp>
      <p:sp>
        <p:nvSpPr>
          <p:cNvPr id="3" name="Content Placeholder 2"/>
          <p:cNvSpPr>
            <a:spLocks noGrp="1"/>
          </p:cNvSpPr>
          <p:nvPr>
            <p:ph idx="1"/>
          </p:nvPr>
        </p:nvSpPr>
        <p:spPr/>
        <p:txBody>
          <a:bodyPr/>
          <a:lstStyle/>
          <a:p>
            <a:r>
              <a:rPr lang="en-GB" dirty="0"/>
              <a:t>Are the most economical method of obtaining information as a basis for supplier appraisals</a:t>
            </a:r>
          </a:p>
          <a:p>
            <a:r>
              <a:rPr lang="en-GB" dirty="0"/>
              <a:t>Questionnaires can be used prior to visits to suppliers or as a basis for supplier certification</a:t>
            </a: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Preparing Questionnaires</a:t>
            </a:r>
          </a:p>
        </p:txBody>
      </p:sp>
      <p:sp>
        <p:nvSpPr>
          <p:cNvPr id="3" name="Content Placeholder 2"/>
          <p:cNvSpPr>
            <a:spLocks noGrp="1"/>
          </p:cNvSpPr>
          <p:nvPr>
            <p:ph idx="1"/>
          </p:nvPr>
        </p:nvSpPr>
        <p:spPr/>
        <p:txBody>
          <a:bodyPr/>
          <a:lstStyle/>
          <a:p>
            <a:pPr marL="514350" indent="-514350">
              <a:buAutoNum type="arabicPeriod"/>
            </a:pPr>
            <a:r>
              <a:rPr lang="en-GB" dirty="0"/>
              <a:t>Determine the purpose of the questionnaire</a:t>
            </a:r>
          </a:p>
          <a:p>
            <a:pPr marL="514350" indent="-514350">
              <a:buAutoNum type="arabicPeriod"/>
            </a:pPr>
            <a:r>
              <a:rPr lang="en-GB" dirty="0"/>
              <a:t>Give clear direction to the respondents</a:t>
            </a:r>
          </a:p>
          <a:p>
            <a:pPr marL="514350" indent="-514350">
              <a:buAutoNum type="arabicPeriod"/>
            </a:pPr>
            <a:r>
              <a:rPr lang="en-GB" dirty="0"/>
              <a:t>An explanation of how to complete the questionnaire</a:t>
            </a:r>
          </a:p>
          <a:p>
            <a:pPr marL="514350" indent="-514350">
              <a:buAutoNum type="arabicPeriod"/>
            </a:pPr>
            <a:r>
              <a:rPr lang="en-GB" dirty="0"/>
              <a:t>An assurance of confidentiality in respect of answers given</a:t>
            </a: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Preparing Questionnaires</a:t>
            </a:r>
          </a:p>
        </p:txBody>
      </p:sp>
      <p:sp>
        <p:nvSpPr>
          <p:cNvPr id="3" name="Content Placeholder 2"/>
          <p:cNvSpPr>
            <a:spLocks noGrp="1"/>
          </p:cNvSpPr>
          <p:nvPr>
            <p:ph idx="1"/>
          </p:nvPr>
        </p:nvSpPr>
        <p:spPr>
          <a:xfrm>
            <a:off x="457200" y="1600200"/>
            <a:ext cx="8229600" cy="4853136"/>
          </a:xfrm>
        </p:spPr>
        <p:txBody>
          <a:bodyPr>
            <a:normAutofit/>
          </a:bodyPr>
          <a:lstStyle/>
          <a:p>
            <a:r>
              <a:rPr lang="en-GB" dirty="0"/>
              <a:t>Keep the questionnaire as short as is reasonably possible</a:t>
            </a:r>
          </a:p>
          <a:p>
            <a:r>
              <a:rPr lang="en-GB" dirty="0"/>
              <a:t>In developing questions</a:t>
            </a:r>
          </a:p>
          <a:p>
            <a:pPr>
              <a:buNone/>
            </a:pPr>
            <a:r>
              <a:rPr lang="en-GB" dirty="0"/>
              <a:t>	- only ask what you need to know</a:t>
            </a:r>
          </a:p>
          <a:p>
            <a:pPr>
              <a:buNone/>
            </a:pPr>
            <a:r>
              <a:rPr lang="en-GB" dirty="0"/>
              <a:t>	- consider whether the supplier will know the </a:t>
            </a:r>
          </a:p>
          <a:p>
            <a:pPr>
              <a:buNone/>
            </a:pPr>
            <a:r>
              <a:rPr lang="en-GB" dirty="0"/>
              <a:t>	   answer</a:t>
            </a:r>
          </a:p>
          <a:p>
            <a:pPr>
              <a:buNone/>
            </a:pPr>
            <a:r>
              <a:rPr lang="en-GB" dirty="0"/>
              <a:t>	- Consider how the supplier will react to the</a:t>
            </a:r>
          </a:p>
          <a:p>
            <a:pPr>
              <a:buNone/>
            </a:pPr>
            <a:r>
              <a:rPr lang="en-GB" dirty="0"/>
              <a:t>	   question</a:t>
            </a: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Preparing Questionnaires</a:t>
            </a:r>
          </a:p>
        </p:txBody>
      </p:sp>
      <p:sp>
        <p:nvSpPr>
          <p:cNvPr id="3" name="Content Placeholder 2"/>
          <p:cNvSpPr>
            <a:spLocks noGrp="1"/>
          </p:cNvSpPr>
          <p:nvPr>
            <p:ph idx="1"/>
          </p:nvPr>
        </p:nvSpPr>
        <p:spPr/>
        <p:txBody>
          <a:bodyPr/>
          <a:lstStyle/>
          <a:p>
            <a:r>
              <a:rPr lang="en-GB" dirty="0"/>
              <a:t>Pilot the questionnaire by trying it out internally and making modifications in the light of the feedback received</a:t>
            </a:r>
          </a:p>
          <a:p>
            <a:r>
              <a:rPr lang="en-GB" dirty="0"/>
              <a:t>Issue the questionnaire and handle supplier questions</a:t>
            </a:r>
          </a:p>
          <a:p>
            <a:r>
              <a:rPr lang="en-GB" dirty="0"/>
              <a:t>Receive and process responses</a:t>
            </a:r>
          </a:p>
          <a:p>
            <a:r>
              <a:rPr lang="en-GB" dirty="0"/>
              <a:t>Evaluate responses against the predetermined criteria</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Activity 1</a:t>
            </a:r>
          </a:p>
        </p:txBody>
      </p:sp>
      <p:sp>
        <p:nvSpPr>
          <p:cNvPr id="3" name="Content Placeholder 2"/>
          <p:cNvSpPr>
            <a:spLocks noGrp="1"/>
          </p:cNvSpPr>
          <p:nvPr>
            <p:ph idx="1"/>
          </p:nvPr>
        </p:nvSpPr>
        <p:spPr/>
        <p:txBody>
          <a:bodyPr/>
          <a:lstStyle/>
          <a:p>
            <a:pPr lvl="1">
              <a:buNone/>
            </a:pPr>
            <a:r>
              <a:rPr lang="en-GB" dirty="0"/>
              <a:t>	Prepare a questionnaire that you would send to a potential provider of boots for the Army.</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Visits</a:t>
            </a:r>
          </a:p>
        </p:txBody>
      </p:sp>
      <p:sp>
        <p:nvSpPr>
          <p:cNvPr id="3" name="Content Placeholder 2"/>
          <p:cNvSpPr>
            <a:spLocks noGrp="1"/>
          </p:cNvSpPr>
          <p:nvPr>
            <p:ph idx="1"/>
          </p:nvPr>
        </p:nvSpPr>
        <p:spPr/>
        <p:txBody>
          <a:bodyPr/>
          <a:lstStyle/>
          <a:p>
            <a:r>
              <a:rPr lang="en-GB" dirty="0"/>
              <a:t>Are essential when appraising potential new suppliers for high value/high risks items or tenders for major projects</a:t>
            </a:r>
          </a:p>
          <a:p>
            <a:r>
              <a:rPr lang="en-GB" dirty="0"/>
              <a:t>Visits enable information provided on a questionnaire to be verified and to gather information on the supplier</a:t>
            </a:r>
          </a:p>
          <a:p>
            <a:pPr>
              <a:buNone/>
            </a:pPr>
            <a:endParaRPr lang="en-GB"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Visits</a:t>
            </a:r>
          </a:p>
        </p:txBody>
      </p:sp>
      <p:sp>
        <p:nvSpPr>
          <p:cNvPr id="3" name="Content Placeholder 2"/>
          <p:cNvSpPr>
            <a:spLocks noGrp="1"/>
          </p:cNvSpPr>
          <p:nvPr>
            <p:ph idx="1"/>
          </p:nvPr>
        </p:nvSpPr>
        <p:spPr/>
        <p:txBody>
          <a:bodyPr>
            <a:normAutofit/>
          </a:bodyPr>
          <a:lstStyle/>
          <a:p>
            <a:pPr>
              <a:buNone/>
            </a:pPr>
            <a:endParaRPr lang="en-GB" dirty="0"/>
          </a:p>
          <a:p>
            <a:r>
              <a:rPr lang="en-GB" dirty="0"/>
              <a:t>To assess specific capabilities in relation to meeting our needs</a:t>
            </a:r>
          </a:p>
          <a:p>
            <a:r>
              <a:rPr lang="en-GB" dirty="0"/>
              <a:t>To enable comparisons between suppliers to be made</a:t>
            </a:r>
          </a:p>
          <a:p>
            <a:r>
              <a:rPr lang="en-GB" dirty="0"/>
              <a:t>To understand potential problem areas and how both businesses operate</a:t>
            </a:r>
          </a:p>
          <a:p>
            <a:r>
              <a:rPr lang="en-GB" dirty="0"/>
              <a:t>Investigate opportunities for development and improvement</a:t>
            </a:r>
          </a:p>
          <a:p>
            <a:r>
              <a:rPr lang="en-GB" dirty="0"/>
              <a:t>Commence process of building a relationship</a:t>
            </a:r>
          </a:p>
          <a:p>
            <a:pPr>
              <a:buNone/>
            </a:pPr>
            <a:endParaRPr lang="en-GB"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685800" y="228600"/>
            <a:ext cx="7772400" cy="762000"/>
          </a:xfrm>
        </p:spPr>
        <p:txBody>
          <a:bodyPr>
            <a:normAutofit fontScale="90000"/>
          </a:bodyPr>
          <a:lstStyle/>
          <a:p>
            <a:pPr algn="ctr"/>
            <a:r>
              <a:rPr lang="en-GB" dirty="0"/>
              <a:t>Supplier Visits</a:t>
            </a:r>
          </a:p>
        </p:txBody>
      </p:sp>
      <p:sp>
        <p:nvSpPr>
          <p:cNvPr id="48131" name="Rectangle 3"/>
          <p:cNvSpPr>
            <a:spLocks noGrp="1" noChangeArrowheads="1"/>
          </p:cNvSpPr>
          <p:nvPr>
            <p:ph type="body" idx="1"/>
          </p:nvPr>
        </p:nvSpPr>
        <p:spPr>
          <a:xfrm>
            <a:off x="685800" y="1143000"/>
            <a:ext cx="7772400" cy="4953000"/>
          </a:xfrm>
        </p:spPr>
        <p:txBody>
          <a:bodyPr/>
          <a:lstStyle/>
          <a:p>
            <a:r>
              <a:rPr lang="en-GB"/>
              <a:t>Undertaken by cross-functional team from purchasing, quality, technical, engineering, finance and logistics</a:t>
            </a:r>
          </a:p>
          <a:p>
            <a:r>
              <a:rPr lang="en-GB"/>
              <a:t>Each specialist provides a viewpoint hence shared responsibility</a:t>
            </a:r>
          </a:p>
          <a:p>
            <a:r>
              <a:rPr lang="en-GB"/>
              <a:t>Purpose of supplier visits include:</a:t>
            </a:r>
          </a:p>
          <a:p>
            <a:pPr>
              <a:buFontTx/>
              <a:buNone/>
            </a:pPr>
            <a:r>
              <a:rPr lang="en-GB"/>
              <a:t>	- Confirmation of initial information  </a:t>
            </a:r>
          </a:p>
          <a:p>
            <a:pPr>
              <a:buFontTx/>
              <a:buNone/>
            </a:pPr>
            <a:r>
              <a:rPr lang="en-GB"/>
              <a:t>	  provided in supplier questionnaire</a:t>
            </a:r>
          </a:p>
          <a:p>
            <a:pPr>
              <a:buFontTx/>
              <a:buNone/>
            </a:pPr>
            <a:r>
              <a:rPr lang="en-GB"/>
              <a:t>	- Resolve, problems, conflicts or </a:t>
            </a:r>
          </a:p>
          <a:p>
            <a:pPr>
              <a:buFontTx/>
              <a:buNone/>
            </a:pPr>
            <a:r>
              <a:rPr lang="en-GB"/>
              <a:t>	  uncertainities</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algn="ctr"/>
            <a:r>
              <a:rPr lang="en-GB" dirty="0"/>
              <a:t>Supplier Visits</a:t>
            </a:r>
          </a:p>
        </p:txBody>
      </p:sp>
      <p:sp>
        <p:nvSpPr>
          <p:cNvPr id="49155" name="Rectangle 3"/>
          <p:cNvSpPr>
            <a:spLocks noGrp="1" noChangeArrowheads="1"/>
          </p:cNvSpPr>
          <p:nvPr>
            <p:ph type="body" idx="1"/>
          </p:nvPr>
        </p:nvSpPr>
        <p:spPr/>
        <p:txBody>
          <a:bodyPr/>
          <a:lstStyle/>
          <a:p>
            <a:pPr>
              <a:buFontTx/>
              <a:buNone/>
            </a:pPr>
            <a:r>
              <a:rPr lang="en-GB" b="1"/>
              <a:t>	Key areas to check on potential supplier visits are:</a:t>
            </a:r>
          </a:p>
          <a:p>
            <a:r>
              <a:rPr lang="en-GB"/>
              <a:t>Quality assurance</a:t>
            </a:r>
          </a:p>
          <a:p>
            <a:r>
              <a:rPr lang="en-GB"/>
              <a:t>Housekeeping</a:t>
            </a:r>
          </a:p>
          <a:p>
            <a:r>
              <a:rPr lang="en-GB"/>
              <a:t>Competence of technical staff</a:t>
            </a:r>
          </a:p>
          <a:p>
            <a:r>
              <a:rPr lang="en-GB"/>
              <a:t>Competence of management</a:t>
            </a:r>
          </a:p>
          <a:p>
            <a:r>
              <a:rPr lang="en-GB"/>
              <a:t>Adequacy and care of production equipment</a:t>
            </a:r>
          </a:p>
          <a:p>
            <a:r>
              <a:rPr lang="en-GB"/>
              <a:t>Personal attitudes</a:t>
            </a:r>
            <a:endParaRPr lang="en-GB" b="1"/>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p:txBody>
          <a:bodyPr/>
          <a:lstStyle/>
          <a:p>
            <a:pPr algn="ctr"/>
            <a:r>
              <a:rPr lang="en-GB" dirty="0"/>
              <a:t>Supplier Assessment</a:t>
            </a:r>
          </a:p>
        </p:txBody>
      </p:sp>
      <p:sp>
        <p:nvSpPr>
          <p:cNvPr id="30723" name="Rectangle 3"/>
          <p:cNvSpPr>
            <a:spLocks noGrp="1" noChangeArrowheads="1"/>
          </p:cNvSpPr>
          <p:nvPr>
            <p:ph type="body" idx="1"/>
          </p:nvPr>
        </p:nvSpPr>
        <p:spPr/>
        <p:txBody>
          <a:bodyPr/>
          <a:lstStyle/>
          <a:p>
            <a:r>
              <a:rPr lang="en-GB"/>
              <a:t>Assessed before contract awarded</a:t>
            </a:r>
          </a:p>
          <a:p>
            <a:r>
              <a:rPr lang="en-GB"/>
              <a:t>Assessed during performance of contract</a:t>
            </a:r>
          </a:p>
          <a:p>
            <a:r>
              <a:rPr lang="en-GB"/>
              <a:t>Risk</a:t>
            </a:r>
          </a:p>
          <a:p>
            <a:r>
              <a:rPr lang="en-GB"/>
              <a:t>Ability to perform contract</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381000"/>
            <a:ext cx="7772400" cy="914400"/>
          </a:xfrm>
        </p:spPr>
        <p:txBody>
          <a:bodyPr/>
          <a:lstStyle/>
          <a:p>
            <a:pPr algn="ctr"/>
            <a:r>
              <a:rPr lang="en-GB" dirty="0"/>
              <a:t>Supplier Assessment</a:t>
            </a:r>
          </a:p>
        </p:txBody>
      </p:sp>
      <p:sp>
        <p:nvSpPr>
          <p:cNvPr id="31747" name="Rectangle 3"/>
          <p:cNvSpPr>
            <a:spLocks noGrp="1" noChangeArrowheads="1"/>
          </p:cNvSpPr>
          <p:nvPr>
            <p:ph type="body" idx="1"/>
          </p:nvPr>
        </p:nvSpPr>
        <p:spPr>
          <a:xfrm>
            <a:off x="685800" y="1447800"/>
            <a:ext cx="7772400" cy="4648200"/>
          </a:xfrm>
        </p:spPr>
        <p:txBody>
          <a:bodyPr/>
          <a:lstStyle/>
          <a:p>
            <a:pPr>
              <a:buFontTx/>
              <a:buNone/>
            </a:pPr>
            <a:r>
              <a:rPr lang="en-GB"/>
              <a:t>General requirements</a:t>
            </a:r>
          </a:p>
          <a:p>
            <a:r>
              <a:rPr lang="en-GB"/>
              <a:t>Present business activities</a:t>
            </a:r>
          </a:p>
          <a:p>
            <a:r>
              <a:rPr lang="en-GB"/>
              <a:t>Company  ownership</a:t>
            </a:r>
          </a:p>
          <a:p>
            <a:r>
              <a:rPr lang="en-GB"/>
              <a:t>Customer base</a:t>
            </a:r>
          </a:p>
          <a:p>
            <a:r>
              <a:rPr lang="en-GB"/>
              <a:t>Product range</a:t>
            </a:r>
          </a:p>
          <a:p>
            <a:r>
              <a:rPr lang="en-GB"/>
              <a:t>Accreditations</a:t>
            </a:r>
          </a:p>
          <a:p>
            <a:pPr>
              <a:buFontTx/>
              <a:buNone/>
            </a:pPr>
            <a:r>
              <a:rPr lang="en-GB"/>
              <a:t>	- UKAS</a:t>
            </a:r>
          </a:p>
          <a:p>
            <a:pPr>
              <a:buFontTx/>
              <a:buNone/>
            </a:pPr>
            <a:r>
              <a:rPr lang="en-GB"/>
              <a:t>	- ISO 9001: 2000</a:t>
            </a:r>
          </a:p>
          <a:p>
            <a:pPr>
              <a:buFontTx/>
              <a:buNone/>
            </a:pPr>
            <a:r>
              <a:rPr lang="en-GB"/>
              <a:t>	- ISO 14001</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algn="ctr"/>
            <a:r>
              <a:rPr lang="en-GB" dirty="0"/>
              <a:t>Supplier Assessment</a:t>
            </a:r>
          </a:p>
        </p:txBody>
      </p:sp>
      <p:sp>
        <p:nvSpPr>
          <p:cNvPr id="32771" name="Rectangle 3"/>
          <p:cNvSpPr>
            <a:spLocks noGrp="1" noChangeArrowheads="1"/>
          </p:cNvSpPr>
          <p:nvPr>
            <p:ph type="body" idx="1"/>
          </p:nvPr>
        </p:nvSpPr>
        <p:spPr/>
        <p:txBody>
          <a:bodyPr/>
          <a:lstStyle/>
          <a:p>
            <a:pPr>
              <a:buFontTx/>
              <a:buNone/>
            </a:pPr>
            <a:r>
              <a:rPr lang="en-GB" b="1"/>
              <a:t>Question</a:t>
            </a:r>
          </a:p>
          <a:p>
            <a:pPr>
              <a:buFontTx/>
              <a:buNone/>
            </a:pPr>
            <a:endParaRPr lang="en-GB" b="1"/>
          </a:p>
          <a:p>
            <a:pPr>
              <a:buFontTx/>
              <a:buNone/>
            </a:pPr>
            <a:r>
              <a:rPr lang="en-GB"/>
              <a:t>	What particular areas of a suppliers business might a company wish to assess when considering doing business with a new supplier</a:t>
            </a:r>
            <a:endParaRPr lang="en-GB" b="1"/>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85800" y="304800"/>
            <a:ext cx="7772400" cy="1066800"/>
          </a:xfrm>
        </p:spPr>
        <p:txBody>
          <a:bodyPr/>
          <a:lstStyle/>
          <a:p>
            <a:pPr algn="ctr"/>
            <a:r>
              <a:rPr lang="en-GB" dirty="0"/>
              <a:t>Supplier Assessment</a:t>
            </a:r>
          </a:p>
        </p:txBody>
      </p:sp>
      <p:sp>
        <p:nvSpPr>
          <p:cNvPr id="33795" name="Rectangle 3"/>
          <p:cNvSpPr>
            <a:spLocks noGrp="1" noChangeArrowheads="1"/>
          </p:cNvSpPr>
          <p:nvPr>
            <p:ph type="body" idx="1"/>
          </p:nvPr>
        </p:nvSpPr>
        <p:spPr>
          <a:xfrm>
            <a:off x="685800" y="1524000"/>
            <a:ext cx="7772400" cy="4572000"/>
          </a:xfrm>
        </p:spPr>
        <p:txBody>
          <a:bodyPr/>
          <a:lstStyle/>
          <a:p>
            <a:pPr>
              <a:buFontTx/>
              <a:buNone/>
            </a:pPr>
            <a:r>
              <a:rPr lang="en-GB" b="1" dirty="0"/>
              <a:t>When to appraise</a:t>
            </a:r>
          </a:p>
          <a:p>
            <a:r>
              <a:rPr lang="en-GB" dirty="0"/>
              <a:t>Suppliers do not hold ISO 9001: 2015</a:t>
            </a:r>
          </a:p>
          <a:p>
            <a:r>
              <a:rPr lang="en-GB" dirty="0"/>
              <a:t>Purchase is of a high risk</a:t>
            </a:r>
          </a:p>
          <a:p>
            <a:r>
              <a:rPr lang="en-GB" dirty="0"/>
              <a:t>Non-standard purchase</a:t>
            </a:r>
          </a:p>
          <a:p>
            <a:r>
              <a:rPr lang="en-GB" dirty="0"/>
              <a:t>Engaging in global sourcing</a:t>
            </a:r>
          </a:p>
          <a:p>
            <a:r>
              <a:rPr lang="en-GB" dirty="0"/>
              <a:t>Engaging in JIT agreements</a:t>
            </a:r>
          </a:p>
          <a:p>
            <a:r>
              <a:rPr lang="en-GB" dirty="0"/>
              <a:t>Quality issues</a:t>
            </a:r>
          </a:p>
          <a:p>
            <a:r>
              <a:rPr lang="en-GB" dirty="0"/>
              <a:t>Service level agreements</a:t>
            </a:r>
            <a:endParaRPr lang="en-GB" b="1"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685800" y="304800"/>
            <a:ext cx="7772400" cy="1143000"/>
          </a:xfrm>
        </p:spPr>
        <p:txBody>
          <a:bodyPr/>
          <a:lstStyle/>
          <a:p>
            <a:pPr algn="ctr"/>
            <a:r>
              <a:rPr lang="en-GB" dirty="0"/>
              <a:t>Supplier Assessment</a:t>
            </a:r>
          </a:p>
        </p:txBody>
      </p:sp>
      <p:sp>
        <p:nvSpPr>
          <p:cNvPr id="34819" name="Rectangle 3"/>
          <p:cNvSpPr>
            <a:spLocks noGrp="1" noChangeArrowheads="1"/>
          </p:cNvSpPr>
          <p:nvPr>
            <p:ph type="body" idx="1"/>
          </p:nvPr>
        </p:nvSpPr>
        <p:spPr>
          <a:xfrm>
            <a:off x="685800" y="1524000"/>
            <a:ext cx="7772400" cy="4572000"/>
          </a:xfrm>
        </p:spPr>
        <p:txBody>
          <a:bodyPr/>
          <a:lstStyle/>
          <a:p>
            <a:pPr>
              <a:buFontTx/>
              <a:buNone/>
            </a:pPr>
            <a:r>
              <a:rPr lang="en-GB" b="1"/>
              <a:t>General requirements</a:t>
            </a:r>
          </a:p>
          <a:p>
            <a:r>
              <a:rPr lang="en-GB"/>
              <a:t>Corporate</a:t>
            </a:r>
          </a:p>
          <a:p>
            <a:r>
              <a:rPr lang="en-GB"/>
              <a:t>Financial</a:t>
            </a:r>
          </a:p>
          <a:p>
            <a:r>
              <a:rPr lang="en-GB"/>
              <a:t>Operations</a:t>
            </a:r>
          </a:p>
          <a:p>
            <a:r>
              <a:rPr lang="en-GB"/>
              <a:t>R &amp; D</a:t>
            </a:r>
          </a:p>
          <a:p>
            <a:r>
              <a:rPr lang="en-GB"/>
              <a:t>Human resources</a:t>
            </a:r>
          </a:p>
          <a:p>
            <a:r>
              <a:rPr lang="en-GB"/>
              <a:t>Environmental</a:t>
            </a:r>
          </a:p>
          <a:p>
            <a:r>
              <a:rPr lang="en-GB"/>
              <a:t>Ethical</a:t>
            </a:r>
            <a:endParaRPr lang="en-GB" b="1"/>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85800" y="228600"/>
            <a:ext cx="7772400" cy="838200"/>
          </a:xfrm>
        </p:spPr>
        <p:txBody>
          <a:bodyPr/>
          <a:lstStyle/>
          <a:p>
            <a:pPr algn="ctr"/>
            <a:r>
              <a:rPr lang="en-GB" dirty="0"/>
              <a:t>Supplier Assessment</a:t>
            </a:r>
          </a:p>
        </p:txBody>
      </p:sp>
      <p:sp>
        <p:nvSpPr>
          <p:cNvPr id="35843" name="Rectangle 3"/>
          <p:cNvSpPr>
            <a:spLocks noGrp="1" noChangeArrowheads="1"/>
          </p:cNvSpPr>
          <p:nvPr>
            <p:ph type="body" idx="1"/>
          </p:nvPr>
        </p:nvSpPr>
        <p:spPr>
          <a:xfrm>
            <a:off x="685800" y="1066800"/>
            <a:ext cx="7772400" cy="5029200"/>
          </a:xfrm>
        </p:spPr>
        <p:txBody>
          <a:bodyPr/>
          <a:lstStyle/>
          <a:p>
            <a:pPr>
              <a:buFontTx/>
              <a:buNone/>
            </a:pPr>
            <a:r>
              <a:rPr lang="en-GB" b="1"/>
              <a:t>Finance</a:t>
            </a:r>
          </a:p>
          <a:p>
            <a:r>
              <a:rPr lang="en-GB"/>
              <a:t>Cash flow</a:t>
            </a:r>
          </a:p>
          <a:p>
            <a:r>
              <a:rPr lang="en-GB"/>
              <a:t>Gearing (ratio assets to debts)</a:t>
            </a:r>
          </a:p>
          <a:p>
            <a:r>
              <a:rPr lang="en-GB"/>
              <a:t>Investment</a:t>
            </a:r>
          </a:p>
          <a:p>
            <a:r>
              <a:rPr lang="en-GB"/>
              <a:t>Turnover over last 3 years</a:t>
            </a:r>
          </a:p>
          <a:p>
            <a:r>
              <a:rPr lang="en-GB"/>
              <a:t>Mergers or takeovers</a:t>
            </a:r>
          </a:p>
          <a:p>
            <a:r>
              <a:rPr lang="en-GB"/>
              <a:t>Profitability</a:t>
            </a:r>
          </a:p>
          <a:p>
            <a:r>
              <a:rPr lang="en-GB"/>
              <a:t>Allocation of overheads</a:t>
            </a:r>
          </a:p>
          <a:p>
            <a:r>
              <a:rPr lang="en-GB"/>
              <a:t>Results of ratio analysis</a:t>
            </a:r>
          </a:p>
          <a:p>
            <a:r>
              <a:rPr lang="en-GB"/>
              <a:t>Stockholding</a:t>
            </a:r>
            <a:endParaRPr lang="en-GB" b="1"/>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algn="ctr"/>
            <a:r>
              <a:rPr lang="en-GB" dirty="0"/>
              <a:t>Supplier Assessment</a:t>
            </a:r>
          </a:p>
        </p:txBody>
      </p:sp>
      <p:sp>
        <p:nvSpPr>
          <p:cNvPr id="36867" name="Rectangle 3"/>
          <p:cNvSpPr>
            <a:spLocks noGrp="1" noChangeArrowheads="1"/>
          </p:cNvSpPr>
          <p:nvPr>
            <p:ph type="body" idx="1"/>
          </p:nvPr>
        </p:nvSpPr>
        <p:spPr/>
        <p:txBody>
          <a:bodyPr/>
          <a:lstStyle/>
          <a:p>
            <a:pPr>
              <a:buFontTx/>
              <a:buNone/>
            </a:pPr>
            <a:r>
              <a:rPr lang="en-GB" b="1"/>
              <a:t>Corporate Management</a:t>
            </a:r>
          </a:p>
          <a:p>
            <a:pPr>
              <a:buFontTx/>
              <a:buNone/>
            </a:pPr>
            <a:endParaRPr lang="en-GB" b="1"/>
          </a:p>
          <a:p>
            <a:r>
              <a:rPr lang="en-GB"/>
              <a:t>The supplier should demonstrate that its company has a strategic mission or long-term vision of what the company seeks to do and whether corporate objectives have been set to achieve this long-term vision.</a:t>
            </a:r>
            <a:endParaRPr lang="en-GB" b="1"/>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a:xfrm>
            <a:off x="685800" y="228600"/>
            <a:ext cx="7772400" cy="762000"/>
          </a:xfrm>
        </p:spPr>
        <p:txBody>
          <a:bodyPr>
            <a:normAutofit fontScale="90000"/>
          </a:bodyPr>
          <a:lstStyle/>
          <a:p>
            <a:pPr algn="ctr"/>
            <a:r>
              <a:rPr lang="en-GB" dirty="0"/>
              <a:t>Supplier Assessment</a:t>
            </a:r>
          </a:p>
        </p:txBody>
      </p:sp>
      <p:sp>
        <p:nvSpPr>
          <p:cNvPr id="37891" name="Rectangle 3"/>
          <p:cNvSpPr>
            <a:spLocks noGrp="1" noChangeArrowheads="1"/>
          </p:cNvSpPr>
          <p:nvPr>
            <p:ph type="body" idx="1"/>
          </p:nvPr>
        </p:nvSpPr>
        <p:spPr>
          <a:xfrm>
            <a:off x="228600" y="1143000"/>
            <a:ext cx="8763000" cy="4953000"/>
          </a:xfrm>
        </p:spPr>
        <p:txBody>
          <a:bodyPr/>
          <a:lstStyle/>
          <a:p>
            <a:pPr>
              <a:buFontTx/>
              <a:buNone/>
            </a:pPr>
            <a:r>
              <a:rPr lang="en-GB" b="1" dirty="0"/>
              <a:t>Quality</a:t>
            </a:r>
          </a:p>
          <a:p>
            <a:r>
              <a:rPr lang="en-GB" dirty="0"/>
              <a:t>Does the supplier have a recognised quality standard (ISO 9001: 2015</a:t>
            </a:r>
          </a:p>
          <a:p>
            <a:r>
              <a:rPr lang="en-GB" dirty="0"/>
              <a:t>Has the supplier approval from other supplier organisations</a:t>
            </a:r>
          </a:p>
          <a:p>
            <a:r>
              <a:rPr lang="en-GB" dirty="0"/>
              <a:t>Does the supplier implement TQM or business excellence</a:t>
            </a:r>
          </a:p>
          <a:p>
            <a:r>
              <a:rPr lang="en-GB" dirty="0"/>
              <a:t>Inspection and testing procedures of the supplier</a:t>
            </a:r>
          </a:p>
          <a:p>
            <a:r>
              <a:rPr lang="en-GB" dirty="0"/>
              <a:t>Does the supplier use SPC as part of quality control</a:t>
            </a:r>
            <a:endParaRPr lang="en-GB" b="1" dirty="0"/>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85800" y="228600"/>
            <a:ext cx="7772400" cy="838200"/>
          </a:xfrm>
        </p:spPr>
        <p:txBody>
          <a:bodyPr/>
          <a:lstStyle/>
          <a:p>
            <a:pPr algn="ctr"/>
            <a:r>
              <a:rPr lang="en-GB" dirty="0"/>
              <a:t>Supplier Assessment</a:t>
            </a:r>
          </a:p>
        </p:txBody>
      </p:sp>
      <p:sp>
        <p:nvSpPr>
          <p:cNvPr id="38915" name="Rectangle 3"/>
          <p:cNvSpPr>
            <a:spLocks noGrp="1" noChangeArrowheads="1"/>
          </p:cNvSpPr>
          <p:nvPr>
            <p:ph type="body" idx="1"/>
          </p:nvPr>
        </p:nvSpPr>
        <p:spPr>
          <a:xfrm>
            <a:off x="685800" y="1143000"/>
            <a:ext cx="7772400" cy="4953000"/>
          </a:xfrm>
        </p:spPr>
        <p:txBody>
          <a:bodyPr/>
          <a:lstStyle/>
          <a:p>
            <a:pPr>
              <a:buFontTx/>
              <a:buNone/>
            </a:pPr>
            <a:r>
              <a:rPr lang="en-GB" b="1"/>
              <a:t>Operations Management</a:t>
            </a:r>
          </a:p>
          <a:p>
            <a:pPr>
              <a:buFontTx/>
              <a:buNone/>
            </a:pPr>
            <a:r>
              <a:rPr lang="en-GB"/>
              <a:t>	The supplier should have the necessary operations management to enable aims and objectives to be achieved.</a:t>
            </a:r>
          </a:p>
          <a:p>
            <a:r>
              <a:rPr lang="en-GB"/>
              <a:t>Production Planning</a:t>
            </a:r>
          </a:p>
          <a:p>
            <a:r>
              <a:rPr lang="en-GB"/>
              <a:t>Capacity planning</a:t>
            </a:r>
          </a:p>
          <a:p>
            <a:r>
              <a:rPr lang="en-GB"/>
              <a:t>IT &amp; EDI</a:t>
            </a:r>
          </a:p>
          <a:p>
            <a:r>
              <a:rPr lang="en-GB"/>
              <a:t>Lead time</a:t>
            </a:r>
          </a:p>
          <a:p>
            <a:r>
              <a:rPr lang="en-GB"/>
              <a:t>Transport</a:t>
            </a:r>
            <a:endParaRPr lang="en-GB" b="1"/>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a:xfrm>
            <a:off x="685800" y="228600"/>
            <a:ext cx="7772400" cy="685800"/>
          </a:xfrm>
        </p:spPr>
        <p:txBody>
          <a:bodyPr>
            <a:normAutofit fontScale="90000"/>
          </a:bodyPr>
          <a:lstStyle/>
          <a:p>
            <a:pPr algn="ctr"/>
            <a:r>
              <a:rPr lang="en-GB" dirty="0"/>
              <a:t>Supplier Assessment</a:t>
            </a:r>
          </a:p>
        </p:txBody>
      </p:sp>
      <p:sp>
        <p:nvSpPr>
          <p:cNvPr id="39939" name="Rectangle 3"/>
          <p:cNvSpPr>
            <a:spLocks noGrp="1" noChangeArrowheads="1"/>
          </p:cNvSpPr>
          <p:nvPr>
            <p:ph type="body" idx="1"/>
          </p:nvPr>
        </p:nvSpPr>
        <p:spPr>
          <a:xfrm>
            <a:off x="685800" y="1066800"/>
            <a:ext cx="7772400" cy="5029200"/>
          </a:xfrm>
        </p:spPr>
        <p:txBody>
          <a:bodyPr/>
          <a:lstStyle/>
          <a:p>
            <a:pPr>
              <a:buFontTx/>
              <a:buNone/>
            </a:pPr>
            <a:r>
              <a:rPr lang="en-GB" b="1"/>
              <a:t>Production Capacity</a:t>
            </a:r>
          </a:p>
          <a:p>
            <a:r>
              <a:rPr lang="en-GB"/>
              <a:t>Capacity defined</a:t>
            </a:r>
          </a:p>
          <a:p>
            <a:pPr>
              <a:buFontTx/>
              <a:buNone/>
            </a:pPr>
            <a:r>
              <a:rPr lang="en-GB" b="1"/>
              <a:t>	</a:t>
            </a:r>
            <a:r>
              <a:rPr lang="en-GB"/>
              <a:t>“The limiting capability of a productive unit to produce within a stated time period, normally expressed in terms of output units per unit of time.</a:t>
            </a:r>
            <a:endParaRPr lang="en-GB" b="1"/>
          </a:p>
          <a:p>
            <a:pPr>
              <a:buFontTx/>
              <a:buNone/>
            </a:pPr>
            <a:r>
              <a:rPr lang="en-GB" b="1"/>
              <a:t>Capacity is</a:t>
            </a:r>
          </a:p>
          <a:p>
            <a:pPr>
              <a:buFontTx/>
              <a:buNone/>
            </a:pPr>
            <a:r>
              <a:rPr lang="en-GB"/>
              <a:t>	- Elusive</a:t>
            </a:r>
          </a:p>
          <a:p>
            <a:pPr>
              <a:buFontTx/>
              <a:buNone/>
            </a:pPr>
            <a:r>
              <a:rPr lang="en-GB"/>
              <a:t>	- Related to utilisation</a:t>
            </a:r>
          </a:p>
          <a:p>
            <a:pPr>
              <a:buFontTx/>
              <a:buNone/>
            </a:pPr>
            <a:r>
              <a:rPr lang="en-GB"/>
              <a:t>	- Increased by overtime or new facilities</a:t>
            </a:r>
            <a:endParaRPr lang="en-GB" b="1"/>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2" name="Rectangle 2"/>
          <p:cNvSpPr>
            <a:spLocks noGrp="1" noChangeArrowheads="1"/>
          </p:cNvSpPr>
          <p:nvPr>
            <p:ph type="title"/>
          </p:nvPr>
        </p:nvSpPr>
        <p:spPr>
          <a:xfrm>
            <a:off x="685800" y="228600"/>
            <a:ext cx="7772400" cy="762000"/>
          </a:xfrm>
        </p:spPr>
        <p:txBody>
          <a:bodyPr>
            <a:normAutofit fontScale="90000"/>
          </a:bodyPr>
          <a:lstStyle/>
          <a:p>
            <a:pPr algn="ctr"/>
            <a:r>
              <a:rPr lang="en-GB" dirty="0"/>
              <a:t>Supplier Assessment</a:t>
            </a:r>
          </a:p>
        </p:txBody>
      </p:sp>
      <p:sp>
        <p:nvSpPr>
          <p:cNvPr id="40963" name="Rectangle 3"/>
          <p:cNvSpPr>
            <a:spLocks noGrp="1" noChangeArrowheads="1"/>
          </p:cNvSpPr>
          <p:nvPr>
            <p:ph type="body" idx="1"/>
          </p:nvPr>
        </p:nvSpPr>
        <p:spPr>
          <a:xfrm>
            <a:off x="457200" y="1143000"/>
            <a:ext cx="8305800" cy="4953000"/>
          </a:xfrm>
        </p:spPr>
        <p:txBody>
          <a:bodyPr/>
          <a:lstStyle/>
          <a:p>
            <a:pPr>
              <a:buFontTx/>
              <a:buNone/>
            </a:pPr>
            <a:r>
              <a:rPr lang="en-GB" b="1" dirty="0"/>
              <a:t>Production Capacity/Capability</a:t>
            </a:r>
          </a:p>
          <a:p>
            <a:r>
              <a:rPr lang="en-GB" dirty="0"/>
              <a:t>Maximum capacity under normal conditions</a:t>
            </a:r>
          </a:p>
          <a:p>
            <a:r>
              <a:rPr lang="en-GB" dirty="0"/>
              <a:t>Current levels of utilisation</a:t>
            </a:r>
          </a:p>
          <a:p>
            <a:r>
              <a:rPr lang="en-GB" dirty="0"/>
              <a:t>How existing capacity could be expanded to meet future demand</a:t>
            </a:r>
          </a:p>
          <a:p>
            <a:r>
              <a:rPr lang="en-GB" dirty="0"/>
              <a:t>Current capacity utilisation by existing customers</a:t>
            </a:r>
          </a:p>
          <a:p>
            <a:r>
              <a:rPr lang="en-GB" dirty="0"/>
              <a:t>What systems are used for capacity planning?</a:t>
            </a:r>
          </a:p>
          <a:p>
            <a:r>
              <a:rPr lang="en-GB" dirty="0"/>
              <a:t>What % of current capacity would be utilised if potential supplier were awarded the contract?</a:t>
            </a:r>
            <a:endParaRPr lang="en-GB" b="1" dirty="0"/>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a:xfrm>
            <a:off x="685800" y="228600"/>
            <a:ext cx="7772400" cy="914400"/>
          </a:xfrm>
        </p:spPr>
        <p:txBody>
          <a:bodyPr/>
          <a:lstStyle/>
          <a:p>
            <a:pPr algn="ctr"/>
            <a:r>
              <a:rPr lang="en-GB" dirty="0"/>
              <a:t>Supplier Assessment</a:t>
            </a:r>
          </a:p>
        </p:txBody>
      </p:sp>
      <p:sp>
        <p:nvSpPr>
          <p:cNvPr id="41987" name="Rectangle 3"/>
          <p:cNvSpPr>
            <a:spLocks noGrp="1" noChangeArrowheads="1"/>
          </p:cNvSpPr>
          <p:nvPr>
            <p:ph type="body" idx="1"/>
          </p:nvPr>
        </p:nvSpPr>
        <p:spPr>
          <a:xfrm>
            <a:off x="685800" y="1219200"/>
            <a:ext cx="7772400" cy="4876800"/>
          </a:xfrm>
        </p:spPr>
        <p:txBody>
          <a:bodyPr/>
          <a:lstStyle/>
          <a:p>
            <a:pPr>
              <a:buFontTx/>
              <a:buNone/>
            </a:pPr>
            <a:r>
              <a:rPr lang="en-GB" b="1"/>
              <a:t>Production facilities</a:t>
            </a:r>
          </a:p>
          <a:p>
            <a:r>
              <a:rPr lang="en-GB"/>
              <a:t>Is the plant layout satisfactory</a:t>
            </a:r>
          </a:p>
          <a:p>
            <a:r>
              <a:rPr lang="en-GB"/>
              <a:t>Housekeeping</a:t>
            </a:r>
          </a:p>
          <a:p>
            <a:r>
              <a:rPr lang="en-GB"/>
              <a:t>H &amp; S provision</a:t>
            </a:r>
          </a:p>
          <a:p>
            <a:r>
              <a:rPr lang="en-GB"/>
              <a:t>Is machinery modern and/or well maintained</a:t>
            </a:r>
          </a:p>
          <a:p>
            <a:r>
              <a:rPr lang="en-GB"/>
              <a:t>Does the supplier have a full complement of machinery to make the required product</a:t>
            </a:r>
          </a:p>
          <a:p>
            <a:r>
              <a:rPr lang="en-GB"/>
              <a:t>How will machinery short comings be overcome</a:t>
            </a:r>
            <a:endParaRPr lang="en-GB" b="1"/>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2"/>
          <p:cNvSpPr>
            <a:spLocks noGrp="1" noChangeArrowheads="1"/>
          </p:cNvSpPr>
          <p:nvPr>
            <p:ph type="title"/>
          </p:nvPr>
        </p:nvSpPr>
        <p:spPr>
          <a:xfrm>
            <a:off x="685800" y="228600"/>
            <a:ext cx="7772400" cy="914400"/>
          </a:xfrm>
        </p:spPr>
        <p:txBody>
          <a:bodyPr/>
          <a:lstStyle/>
          <a:p>
            <a:pPr algn="ctr"/>
            <a:r>
              <a:rPr lang="en-GB" dirty="0"/>
              <a:t>Supplier Assessment</a:t>
            </a:r>
          </a:p>
        </p:txBody>
      </p:sp>
      <p:sp>
        <p:nvSpPr>
          <p:cNvPr id="43011" name="Rectangle 3"/>
          <p:cNvSpPr>
            <a:spLocks noGrp="1" noChangeArrowheads="1"/>
          </p:cNvSpPr>
          <p:nvPr>
            <p:ph type="body" idx="1"/>
          </p:nvPr>
        </p:nvSpPr>
        <p:spPr>
          <a:xfrm>
            <a:off x="304800" y="1143000"/>
            <a:ext cx="8153400" cy="4953000"/>
          </a:xfrm>
        </p:spPr>
        <p:txBody>
          <a:bodyPr/>
          <a:lstStyle/>
          <a:p>
            <a:pPr>
              <a:buFontTx/>
              <a:buNone/>
            </a:pPr>
            <a:r>
              <a:rPr lang="en-GB" b="1"/>
              <a:t>Environmental Sourcing</a:t>
            </a:r>
          </a:p>
          <a:p>
            <a:pPr>
              <a:buFontTx/>
              <a:buNone/>
            </a:pPr>
            <a:endParaRPr lang="en-GB" b="1"/>
          </a:p>
          <a:p>
            <a:pPr>
              <a:buFontTx/>
              <a:buNone/>
            </a:pPr>
            <a:r>
              <a:rPr lang="en-GB"/>
              <a:t>	Purchasing managers have the responsibility for procuring a wide variety of raw  materials, components, consumables and packaging materials required in manufacturing and service industries.  They can have a vital role to play in private sector organisations by giving their company the competitive edge in the market place by adopting environmentally sound policies and practices</a:t>
            </a:r>
            <a:endParaRPr lang="en-GB" b="1"/>
          </a:p>
        </p:txBody>
      </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a:xfrm>
            <a:off x="685800" y="228600"/>
            <a:ext cx="7772400" cy="1066800"/>
          </a:xfrm>
        </p:spPr>
        <p:txBody>
          <a:bodyPr/>
          <a:lstStyle/>
          <a:p>
            <a:pPr algn="ctr"/>
            <a:r>
              <a:rPr lang="en-GB" dirty="0"/>
              <a:t>Supplier Assessment</a:t>
            </a:r>
          </a:p>
        </p:txBody>
      </p:sp>
      <p:sp>
        <p:nvSpPr>
          <p:cNvPr id="44035" name="Rectangle 3"/>
          <p:cNvSpPr>
            <a:spLocks noGrp="1" noChangeArrowheads="1"/>
          </p:cNvSpPr>
          <p:nvPr>
            <p:ph type="body" idx="1"/>
          </p:nvPr>
        </p:nvSpPr>
        <p:spPr>
          <a:xfrm>
            <a:off x="685800" y="1295400"/>
            <a:ext cx="7772400" cy="4800600"/>
          </a:xfrm>
        </p:spPr>
        <p:txBody>
          <a:bodyPr/>
          <a:lstStyle/>
          <a:p>
            <a:pPr>
              <a:buFontTx/>
              <a:buNone/>
            </a:pPr>
            <a:r>
              <a:rPr lang="en-GB" b="1"/>
              <a:t>Environmental Sourcing</a:t>
            </a:r>
          </a:p>
          <a:p>
            <a:r>
              <a:rPr lang="en-GB"/>
              <a:t>Does the supplier have a recognised environmental management system (ISO 14001/EMAS)</a:t>
            </a:r>
          </a:p>
          <a:p>
            <a:r>
              <a:rPr lang="en-GB"/>
              <a:t>Are materials obtained from sustainable sources</a:t>
            </a:r>
          </a:p>
          <a:p>
            <a:r>
              <a:rPr lang="en-GB"/>
              <a:t>Recovery, recycling and reusing of waste products evident</a:t>
            </a:r>
          </a:p>
          <a:p>
            <a:r>
              <a:rPr lang="en-GB"/>
              <a:t>The environmental impact of the product</a:t>
            </a:r>
          </a:p>
          <a:p>
            <a:r>
              <a:rPr lang="en-GB"/>
              <a:t>Safe testing of the products and materials</a:t>
            </a:r>
            <a:endParaRPr lang="en-GB" b="1"/>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pPr algn="ctr"/>
            <a:r>
              <a:rPr lang="en-GB" dirty="0"/>
              <a:t>Supplier Assessment</a:t>
            </a:r>
          </a:p>
        </p:txBody>
      </p:sp>
      <p:sp>
        <p:nvSpPr>
          <p:cNvPr id="45059" name="Rectangle 3"/>
          <p:cNvSpPr>
            <a:spLocks noGrp="1" noChangeArrowheads="1"/>
          </p:cNvSpPr>
          <p:nvPr>
            <p:ph type="body" idx="1"/>
          </p:nvPr>
        </p:nvSpPr>
        <p:spPr/>
        <p:txBody>
          <a:bodyPr/>
          <a:lstStyle/>
          <a:p>
            <a:pPr>
              <a:buFontTx/>
              <a:buNone/>
            </a:pPr>
            <a:r>
              <a:rPr lang="en-GB" b="1"/>
              <a:t>Ethics</a:t>
            </a:r>
          </a:p>
          <a:p>
            <a:pPr>
              <a:buFontTx/>
              <a:buNone/>
            </a:pPr>
            <a:endParaRPr lang="en-GB" b="1"/>
          </a:p>
          <a:p>
            <a:r>
              <a:rPr lang="en-GB"/>
              <a:t>What guidelines apply to the receipt of gifts and hospitality</a:t>
            </a:r>
          </a:p>
          <a:p>
            <a:r>
              <a:rPr lang="en-GB"/>
              <a:t>What principles apply in respect of conflicts of interests</a:t>
            </a:r>
          </a:p>
          <a:p>
            <a:r>
              <a:rPr lang="en-GB"/>
              <a:t>Confidentiality</a:t>
            </a:r>
            <a:endParaRPr lang="en-GB" b="1"/>
          </a:p>
        </p:txBody>
      </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lgn="ctr"/>
            <a:r>
              <a:rPr lang="en-GB" dirty="0"/>
              <a:t>Activity 2</a:t>
            </a:r>
          </a:p>
        </p:txBody>
      </p:sp>
      <p:sp>
        <p:nvSpPr>
          <p:cNvPr id="46083" name="Rectangle 3"/>
          <p:cNvSpPr>
            <a:spLocks noGrp="1" noChangeArrowheads="1"/>
          </p:cNvSpPr>
          <p:nvPr>
            <p:ph type="body" idx="1"/>
          </p:nvPr>
        </p:nvSpPr>
        <p:spPr/>
        <p:txBody>
          <a:bodyPr/>
          <a:lstStyle/>
          <a:p>
            <a:pPr>
              <a:buFontTx/>
              <a:buNone/>
            </a:pPr>
            <a:r>
              <a:rPr lang="en-GB"/>
              <a:t>	What factors does your organisation need to consider when  assessing suppliers on the grounds of quality, environment, ethics and performance for:</a:t>
            </a:r>
          </a:p>
          <a:p>
            <a:pPr>
              <a:buFontTx/>
              <a:buNone/>
            </a:pPr>
            <a:endParaRPr lang="en-GB"/>
          </a:p>
          <a:p>
            <a:pPr>
              <a:buFontTx/>
              <a:buNone/>
            </a:pPr>
            <a:r>
              <a:rPr lang="en-GB"/>
              <a:t>(a) UK Supplier</a:t>
            </a:r>
          </a:p>
          <a:p>
            <a:pPr>
              <a:buFontTx/>
              <a:buNone/>
            </a:pPr>
            <a:r>
              <a:rPr lang="en-GB"/>
              <a:t>(b) European Supplier</a:t>
            </a:r>
          </a:p>
          <a:p>
            <a:pPr>
              <a:buFontTx/>
              <a:buNone/>
            </a:pPr>
            <a:r>
              <a:rPr lang="en-GB"/>
              <a:t>(c ) Third World Supplier</a:t>
            </a: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Rectangle 2"/>
          <p:cNvSpPr>
            <a:spLocks noGrp="1" noChangeArrowheads="1"/>
          </p:cNvSpPr>
          <p:nvPr>
            <p:ph type="title"/>
          </p:nvPr>
        </p:nvSpPr>
        <p:spPr/>
        <p:txBody>
          <a:bodyPr/>
          <a:lstStyle/>
          <a:p>
            <a:pPr algn="ctr"/>
            <a:r>
              <a:rPr lang="en-GB" dirty="0"/>
              <a:t>Supplier Assessment</a:t>
            </a:r>
          </a:p>
        </p:txBody>
      </p:sp>
      <p:sp>
        <p:nvSpPr>
          <p:cNvPr id="47107" name="Rectangle 3"/>
          <p:cNvSpPr>
            <a:spLocks noGrp="1" noChangeArrowheads="1"/>
          </p:cNvSpPr>
          <p:nvPr>
            <p:ph type="body" idx="1"/>
          </p:nvPr>
        </p:nvSpPr>
        <p:spPr/>
        <p:txBody>
          <a:bodyPr/>
          <a:lstStyle/>
          <a:p>
            <a:pPr>
              <a:buFontTx/>
              <a:buNone/>
            </a:pPr>
            <a:r>
              <a:rPr lang="en-GB" b="1"/>
              <a:t>Performance</a:t>
            </a:r>
          </a:p>
          <a:p>
            <a:r>
              <a:rPr lang="en-GB"/>
              <a:t>What similar projects has the supplier undertaken</a:t>
            </a:r>
          </a:p>
          <a:p>
            <a:r>
              <a:rPr lang="en-GB"/>
              <a:t>What projects are in-hand</a:t>
            </a:r>
          </a:p>
          <a:p>
            <a:r>
              <a:rPr lang="en-GB"/>
              <a:t>References</a:t>
            </a:r>
          </a:p>
          <a:p>
            <a:r>
              <a:rPr lang="en-GB"/>
              <a:t>On-time completion</a:t>
            </a:r>
          </a:p>
          <a:p>
            <a:r>
              <a:rPr lang="en-GB"/>
              <a:t>After sales service</a:t>
            </a:r>
            <a:endParaRPr lang="en-GB" b="1"/>
          </a:p>
        </p:txBody>
      </p:sp>
    </p:spTree>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2"/>
          <p:cNvSpPr>
            <a:spLocks noGrp="1" noChangeArrowheads="1"/>
          </p:cNvSpPr>
          <p:nvPr>
            <p:ph type="title"/>
          </p:nvPr>
        </p:nvSpPr>
        <p:spPr>
          <a:xfrm>
            <a:off x="457200" y="188640"/>
            <a:ext cx="8229600" cy="1008112"/>
          </a:xfrm>
        </p:spPr>
        <p:txBody>
          <a:bodyPr/>
          <a:lstStyle/>
          <a:p>
            <a:pPr algn="ctr"/>
            <a:r>
              <a:rPr lang="en-GB" dirty="0"/>
              <a:t>Vendor rating</a:t>
            </a:r>
          </a:p>
        </p:txBody>
      </p:sp>
      <p:sp>
        <p:nvSpPr>
          <p:cNvPr id="56323" name="Rectangle 3"/>
          <p:cNvSpPr>
            <a:spLocks noGrp="1" noChangeArrowheads="1"/>
          </p:cNvSpPr>
          <p:nvPr>
            <p:ph type="body" idx="1"/>
          </p:nvPr>
        </p:nvSpPr>
        <p:spPr>
          <a:xfrm>
            <a:off x="685800" y="1700213"/>
            <a:ext cx="7772400" cy="4681537"/>
          </a:xfrm>
        </p:spPr>
        <p:txBody>
          <a:bodyPr/>
          <a:lstStyle/>
          <a:p>
            <a:pPr>
              <a:lnSpc>
                <a:spcPct val="90000"/>
              </a:lnSpc>
              <a:buFontTx/>
              <a:buNone/>
            </a:pPr>
            <a:r>
              <a:rPr lang="en-GB" b="1"/>
              <a:t>This type of rating mechanism can:</a:t>
            </a:r>
          </a:p>
          <a:p>
            <a:pPr>
              <a:lnSpc>
                <a:spcPct val="90000"/>
              </a:lnSpc>
            </a:pPr>
            <a:r>
              <a:rPr lang="en-GB"/>
              <a:t>Create a system of rating suppliers, whether actual or potential</a:t>
            </a:r>
          </a:p>
          <a:p>
            <a:pPr>
              <a:lnSpc>
                <a:spcPct val="90000"/>
              </a:lnSpc>
            </a:pPr>
            <a:r>
              <a:rPr lang="en-GB"/>
              <a:t>Enable a supplier-ranking system to be used for decision making</a:t>
            </a:r>
          </a:p>
          <a:p>
            <a:pPr>
              <a:lnSpc>
                <a:spcPct val="90000"/>
              </a:lnSpc>
            </a:pPr>
            <a:r>
              <a:rPr lang="en-GB"/>
              <a:t>Promote self evaluation by suppliers</a:t>
            </a:r>
          </a:p>
          <a:p>
            <a:pPr>
              <a:lnSpc>
                <a:spcPct val="90000"/>
              </a:lnSpc>
            </a:pPr>
            <a:r>
              <a:rPr lang="en-GB"/>
              <a:t>Encourage partnership and a ‘stakeholder’ ethos based around discussion and mutual advantage</a:t>
            </a:r>
          </a:p>
        </p:txBody>
      </p:sp>
    </p:spTree>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2"/>
          <p:cNvSpPr>
            <a:spLocks noGrp="1" noChangeArrowheads="1"/>
          </p:cNvSpPr>
          <p:nvPr>
            <p:ph type="title"/>
          </p:nvPr>
        </p:nvSpPr>
        <p:spPr/>
        <p:txBody>
          <a:bodyPr/>
          <a:lstStyle/>
          <a:p>
            <a:pPr algn="ctr"/>
            <a:r>
              <a:rPr lang="en-GB"/>
              <a:t>Vendor rating</a:t>
            </a:r>
          </a:p>
        </p:txBody>
      </p:sp>
      <p:sp>
        <p:nvSpPr>
          <p:cNvPr id="59395" name="Rectangle 3"/>
          <p:cNvSpPr>
            <a:spLocks noGrp="1" noChangeArrowheads="1"/>
          </p:cNvSpPr>
          <p:nvPr>
            <p:ph type="body" idx="1"/>
          </p:nvPr>
        </p:nvSpPr>
        <p:spPr/>
        <p:txBody>
          <a:bodyPr/>
          <a:lstStyle/>
          <a:p>
            <a:r>
              <a:rPr lang="en-GB" dirty="0"/>
              <a:t>Can be used to improve supplier performance by regularly informing the supplier of current performance</a:t>
            </a: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2"/>
          <p:cNvSpPr>
            <a:spLocks noGrp="1" noChangeArrowheads="1"/>
          </p:cNvSpPr>
          <p:nvPr>
            <p:ph type="title"/>
          </p:nvPr>
        </p:nvSpPr>
        <p:spPr>
          <a:xfrm>
            <a:off x="685800" y="0"/>
            <a:ext cx="7772400" cy="836613"/>
          </a:xfrm>
        </p:spPr>
        <p:txBody>
          <a:bodyPr/>
          <a:lstStyle/>
          <a:p>
            <a:pPr algn="ctr"/>
            <a:r>
              <a:rPr lang="en-GB"/>
              <a:t>Vendor rating</a:t>
            </a:r>
          </a:p>
        </p:txBody>
      </p:sp>
      <p:sp>
        <p:nvSpPr>
          <p:cNvPr id="60419" name="Rectangle 3"/>
          <p:cNvSpPr>
            <a:spLocks noGrp="1" noChangeArrowheads="1"/>
          </p:cNvSpPr>
          <p:nvPr>
            <p:ph type="body" idx="1"/>
          </p:nvPr>
        </p:nvSpPr>
        <p:spPr>
          <a:xfrm>
            <a:off x="685800" y="908050"/>
            <a:ext cx="7772400" cy="5264150"/>
          </a:xfrm>
        </p:spPr>
        <p:txBody>
          <a:bodyPr/>
          <a:lstStyle/>
          <a:p>
            <a:pPr>
              <a:buFontTx/>
              <a:buNone/>
            </a:pPr>
            <a:r>
              <a:rPr lang="en-GB" dirty="0"/>
              <a:t>	A simple numerical system is like the one laid out below, but could easily be extended to include more variables</a:t>
            </a:r>
          </a:p>
          <a:p>
            <a:pPr lvl="1"/>
            <a:r>
              <a:rPr lang="en-GB" dirty="0"/>
              <a:t> Quality		40%</a:t>
            </a:r>
          </a:p>
          <a:p>
            <a:pPr lvl="1"/>
            <a:r>
              <a:rPr lang="en-GB" dirty="0"/>
              <a:t> Delivery		20%</a:t>
            </a:r>
          </a:p>
          <a:p>
            <a:pPr lvl="1"/>
            <a:r>
              <a:rPr lang="en-GB" dirty="0"/>
              <a:t> Price		20%</a:t>
            </a:r>
          </a:p>
          <a:p>
            <a:pPr lvl="1"/>
            <a:r>
              <a:rPr lang="en-GB" dirty="0"/>
              <a:t> Cost reduction	20%</a:t>
            </a:r>
          </a:p>
          <a:p>
            <a:pPr lvl="1">
              <a:buFontTx/>
              <a:buNone/>
            </a:pPr>
            <a:endParaRPr lang="en-GB" dirty="0"/>
          </a:p>
          <a:p>
            <a:pPr lvl="1">
              <a:buFontTx/>
              <a:buNone/>
            </a:pPr>
            <a:r>
              <a:rPr lang="en-GB" dirty="0"/>
              <a:t>	The sum of the weights equals 100, which is convenient for calculation</a:t>
            </a: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2"/>
          <p:cNvSpPr>
            <a:spLocks noGrp="1" noChangeArrowheads="1"/>
          </p:cNvSpPr>
          <p:nvPr>
            <p:ph type="title"/>
          </p:nvPr>
        </p:nvSpPr>
        <p:spPr>
          <a:xfrm>
            <a:off x="685800" y="0"/>
            <a:ext cx="7772400" cy="836613"/>
          </a:xfrm>
        </p:spPr>
        <p:txBody>
          <a:bodyPr/>
          <a:lstStyle/>
          <a:p>
            <a:pPr algn="ctr"/>
            <a:r>
              <a:rPr lang="en-GB"/>
              <a:t>Vendor rating</a:t>
            </a:r>
          </a:p>
        </p:txBody>
      </p:sp>
      <p:sp>
        <p:nvSpPr>
          <p:cNvPr id="61443" name="Rectangle 3"/>
          <p:cNvSpPr>
            <a:spLocks noGrp="1" noChangeArrowheads="1"/>
          </p:cNvSpPr>
          <p:nvPr>
            <p:ph type="body" idx="1"/>
          </p:nvPr>
        </p:nvSpPr>
        <p:spPr>
          <a:xfrm>
            <a:off x="685800" y="981075"/>
            <a:ext cx="7772400" cy="5876925"/>
          </a:xfrm>
        </p:spPr>
        <p:txBody>
          <a:bodyPr/>
          <a:lstStyle/>
          <a:p>
            <a:pPr>
              <a:buFontTx/>
              <a:buNone/>
            </a:pPr>
            <a:r>
              <a:rPr lang="en-GB"/>
              <a:t>	A numerical assessment is set against these standards, according to a formula</a:t>
            </a:r>
          </a:p>
          <a:p>
            <a:r>
              <a:rPr lang="en-GB" b="1" u="sng"/>
              <a:t>Quality</a:t>
            </a:r>
            <a:r>
              <a:rPr lang="en-GB"/>
              <a:t>: - number of rejects taken as a whole, deducted from 100</a:t>
            </a:r>
            <a:endParaRPr lang="en-GB" b="1" u="sng"/>
          </a:p>
          <a:p>
            <a:r>
              <a:rPr lang="en-GB" b="1" u="sng"/>
              <a:t>Delivery</a:t>
            </a:r>
            <a:r>
              <a:rPr lang="en-GB"/>
              <a:t>: - 5 points deducted from 100 for each late delivery</a:t>
            </a:r>
            <a:endParaRPr lang="en-GB" b="1" u="sng"/>
          </a:p>
          <a:p>
            <a:r>
              <a:rPr lang="en-GB" b="1" u="sng"/>
              <a:t>Price</a:t>
            </a:r>
            <a:r>
              <a:rPr lang="en-GB"/>
              <a:t>: - lowest price paid to the supplier divided into lowest priced quoted</a:t>
            </a:r>
            <a:endParaRPr lang="en-GB" b="1" u="sng"/>
          </a:p>
          <a:p>
            <a:r>
              <a:rPr lang="en-GB" b="1" u="sng"/>
              <a:t>Cost reduction</a:t>
            </a:r>
            <a:r>
              <a:rPr lang="en-GB"/>
              <a:t>: - current total acquisition must be divided by original total acquisition cost</a:t>
            </a:r>
            <a:endParaRPr lang="en-GB" b="1" u="sng"/>
          </a:p>
        </p:txBody>
      </p:sp>
    </p:spTree>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2"/>
          <p:cNvSpPr>
            <a:spLocks noGrp="1" noChangeArrowheads="1"/>
          </p:cNvSpPr>
          <p:nvPr>
            <p:ph type="title"/>
          </p:nvPr>
        </p:nvSpPr>
        <p:spPr>
          <a:xfrm>
            <a:off x="457200" y="188640"/>
            <a:ext cx="8229600" cy="1080120"/>
          </a:xfrm>
        </p:spPr>
        <p:txBody>
          <a:bodyPr/>
          <a:lstStyle/>
          <a:p>
            <a:pPr algn="ctr"/>
            <a:r>
              <a:rPr lang="en-GB" dirty="0"/>
              <a:t>Vendor rating</a:t>
            </a:r>
          </a:p>
        </p:txBody>
      </p:sp>
      <p:sp>
        <p:nvSpPr>
          <p:cNvPr id="62467" name="Rectangle 3"/>
          <p:cNvSpPr>
            <a:spLocks noGrp="1" noChangeArrowheads="1"/>
          </p:cNvSpPr>
          <p:nvPr>
            <p:ph type="body" idx="1"/>
          </p:nvPr>
        </p:nvSpPr>
        <p:spPr>
          <a:xfrm>
            <a:off x="685800" y="2132856"/>
            <a:ext cx="7772400" cy="4039344"/>
          </a:xfrm>
        </p:spPr>
        <p:txBody>
          <a:bodyPr/>
          <a:lstStyle/>
          <a:p>
            <a:pPr>
              <a:buFontTx/>
              <a:buNone/>
            </a:pPr>
            <a:r>
              <a:rPr lang="en-GB" dirty="0"/>
              <a:t>	Actual performance is as follows</a:t>
            </a:r>
          </a:p>
          <a:p>
            <a:r>
              <a:rPr lang="en-GB" b="1" u="sng" dirty="0"/>
              <a:t>Quality</a:t>
            </a:r>
            <a:r>
              <a:rPr lang="en-GB" dirty="0"/>
              <a:t>: - 10% reject rate through quality failure</a:t>
            </a:r>
            <a:endParaRPr lang="en-GB" b="1" u="sng" dirty="0"/>
          </a:p>
          <a:p>
            <a:r>
              <a:rPr lang="en-GB" b="1" u="sng" dirty="0"/>
              <a:t>Delivery</a:t>
            </a:r>
            <a:r>
              <a:rPr lang="en-GB" dirty="0"/>
              <a:t>: - 5 late deliveries</a:t>
            </a:r>
            <a:endParaRPr lang="en-GB" b="1" u="sng" dirty="0"/>
          </a:p>
          <a:p>
            <a:r>
              <a:rPr lang="en-GB" b="1" u="sng" dirty="0"/>
              <a:t>Price</a:t>
            </a:r>
            <a:r>
              <a:rPr lang="en-GB" dirty="0"/>
              <a:t>: - 90% of that actually paid to the supplier</a:t>
            </a:r>
            <a:endParaRPr lang="en-GB" b="1" u="sng" dirty="0"/>
          </a:p>
          <a:p>
            <a:r>
              <a:rPr lang="en-GB" b="1" u="sng" dirty="0"/>
              <a:t>Cost reduction</a:t>
            </a:r>
            <a:r>
              <a:rPr lang="en-GB" dirty="0"/>
              <a:t>: - 90% of original cost</a:t>
            </a:r>
            <a:endParaRPr lang="en-GB" b="1" u="sng" dirty="0"/>
          </a:p>
        </p:txBody>
      </p:sp>
    </p:spTree>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lstStyle/>
          <a:p>
            <a:pPr algn="ctr"/>
            <a:r>
              <a:rPr lang="en-GB"/>
              <a:t>Vendor rating</a:t>
            </a:r>
          </a:p>
        </p:txBody>
      </p:sp>
      <p:sp>
        <p:nvSpPr>
          <p:cNvPr id="63491" name="Rectangle 3"/>
          <p:cNvSpPr>
            <a:spLocks noGrp="1" noChangeArrowheads="1"/>
          </p:cNvSpPr>
          <p:nvPr>
            <p:ph type="body" idx="1"/>
          </p:nvPr>
        </p:nvSpPr>
        <p:spPr/>
        <p:txBody>
          <a:bodyPr/>
          <a:lstStyle/>
          <a:p>
            <a:r>
              <a:rPr lang="en-GB" b="1" u="sng"/>
              <a:t>Quality</a:t>
            </a:r>
            <a:r>
              <a:rPr lang="en-GB"/>
              <a:t>: - 40 x (1.00 – 0.10) = 36%</a:t>
            </a:r>
            <a:endParaRPr lang="en-GB" b="1" u="sng"/>
          </a:p>
          <a:p>
            <a:r>
              <a:rPr lang="en-GB" b="1" u="sng"/>
              <a:t>Delivery</a:t>
            </a:r>
            <a:r>
              <a:rPr lang="en-GB"/>
              <a:t>: - 20 x (1.00 – 0.25) = 15%</a:t>
            </a:r>
            <a:endParaRPr lang="en-GB" b="1" u="sng"/>
          </a:p>
          <a:p>
            <a:r>
              <a:rPr lang="en-GB" b="1" u="sng"/>
              <a:t>Price</a:t>
            </a:r>
            <a:r>
              <a:rPr lang="en-GB"/>
              <a:t>: - 20 x (90/100) = 18%</a:t>
            </a:r>
            <a:endParaRPr lang="en-GB" b="1" u="sng"/>
          </a:p>
          <a:p>
            <a:r>
              <a:rPr lang="en-GB" b="1" u="sng"/>
              <a:t>Cost reduction</a:t>
            </a:r>
            <a:r>
              <a:rPr lang="en-GB"/>
              <a:t>: - 20 x (90/100) = 18%</a:t>
            </a:r>
          </a:p>
          <a:p>
            <a:pPr>
              <a:buFontTx/>
              <a:buNone/>
            </a:pPr>
            <a:endParaRPr lang="en-GB" b="1" u="sng"/>
          </a:p>
          <a:p>
            <a:pPr>
              <a:buFontTx/>
              <a:buNone/>
            </a:pPr>
            <a:r>
              <a:rPr lang="en-GB"/>
              <a:t>Overall supplier rating = 87%</a:t>
            </a:r>
          </a:p>
        </p:txBody>
      </p:sp>
    </p:spTree>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2"/>
          <p:cNvSpPr>
            <a:spLocks noGrp="1" noChangeArrowheads="1"/>
          </p:cNvSpPr>
          <p:nvPr>
            <p:ph type="title"/>
          </p:nvPr>
        </p:nvSpPr>
        <p:spPr/>
        <p:txBody>
          <a:bodyPr/>
          <a:lstStyle/>
          <a:p>
            <a:pPr algn="ctr"/>
            <a:r>
              <a:rPr lang="en-GB"/>
              <a:t>Vendor rating</a:t>
            </a:r>
          </a:p>
        </p:txBody>
      </p:sp>
      <p:sp>
        <p:nvSpPr>
          <p:cNvPr id="64515" name="Rectangle 3"/>
          <p:cNvSpPr>
            <a:spLocks noGrp="1" noChangeArrowheads="1"/>
          </p:cNvSpPr>
          <p:nvPr>
            <p:ph type="body" idx="1"/>
          </p:nvPr>
        </p:nvSpPr>
        <p:spPr>
          <a:xfrm>
            <a:off x="685800" y="2057400"/>
            <a:ext cx="7772400" cy="4467225"/>
          </a:xfrm>
        </p:spPr>
        <p:txBody>
          <a:bodyPr/>
          <a:lstStyle/>
          <a:p>
            <a:r>
              <a:rPr lang="en-GB" dirty="0"/>
              <a:t>Suppliers should be informed of the scheme and how it operates and their current rating communicated to them</a:t>
            </a:r>
          </a:p>
          <a:p>
            <a:r>
              <a:rPr lang="en-GB" dirty="0"/>
              <a:t>The idea is to act as a spur to improve performance</a:t>
            </a:r>
          </a:p>
          <a:p>
            <a:r>
              <a:rPr lang="en-GB" dirty="0"/>
              <a:t>The figures should be recalculated regularly to indicate a decline/improvement in performance</a:t>
            </a:r>
          </a:p>
        </p:txBody>
      </p:sp>
    </p:spTree>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Rectangle 2"/>
          <p:cNvSpPr>
            <a:spLocks noGrp="1" noChangeArrowheads="1"/>
          </p:cNvSpPr>
          <p:nvPr>
            <p:ph type="title"/>
          </p:nvPr>
        </p:nvSpPr>
        <p:spPr/>
        <p:txBody>
          <a:bodyPr/>
          <a:lstStyle/>
          <a:p>
            <a:pPr algn="ctr"/>
            <a:r>
              <a:rPr lang="en-GB"/>
              <a:t>Vendor rating</a:t>
            </a:r>
          </a:p>
        </p:txBody>
      </p:sp>
      <p:sp>
        <p:nvSpPr>
          <p:cNvPr id="65539" name="Rectangle 3"/>
          <p:cNvSpPr>
            <a:spLocks noGrp="1" noChangeArrowheads="1"/>
          </p:cNvSpPr>
          <p:nvPr>
            <p:ph type="body" idx="1"/>
          </p:nvPr>
        </p:nvSpPr>
        <p:spPr/>
        <p:txBody>
          <a:bodyPr/>
          <a:lstStyle/>
          <a:p>
            <a:r>
              <a:rPr lang="en-GB"/>
              <a:t>One of the criticisms of this type of model is that it is still subjective: the choice of relative weightings is based on subjective opinion in the first instance</a:t>
            </a:r>
          </a:p>
          <a:p>
            <a:r>
              <a:rPr lang="en-GB"/>
              <a:t>Provided that the rule of </a:t>
            </a:r>
            <a:r>
              <a:rPr lang="en-GB" b="1" u="sng"/>
              <a:t>consistency</a:t>
            </a:r>
            <a:r>
              <a:rPr lang="en-GB"/>
              <a:t> is followed, once the variables and weights have been chosen, the result will be reliable</a:t>
            </a:r>
          </a:p>
        </p:txBody>
      </p:sp>
    </p:spTree>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Rectangle 2"/>
          <p:cNvSpPr>
            <a:spLocks noGrp="1" noChangeArrowheads="1"/>
          </p:cNvSpPr>
          <p:nvPr>
            <p:ph type="title"/>
          </p:nvPr>
        </p:nvSpPr>
        <p:spPr>
          <a:xfrm>
            <a:off x="457200" y="44624"/>
            <a:ext cx="8229600" cy="792088"/>
          </a:xfrm>
        </p:spPr>
        <p:txBody>
          <a:bodyPr>
            <a:normAutofit fontScale="90000"/>
          </a:bodyPr>
          <a:lstStyle/>
          <a:p>
            <a:pPr algn="ctr"/>
            <a:r>
              <a:rPr lang="en-GB" dirty="0"/>
              <a:t>Vendor Rating</a:t>
            </a:r>
          </a:p>
        </p:txBody>
      </p:sp>
      <p:sp>
        <p:nvSpPr>
          <p:cNvPr id="70659" name="Rectangle 3"/>
          <p:cNvSpPr>
            <a:spLocks noGrp="1" noChangeArrowheads="1"/>
          </p:cNvSpPr>
          <p:nvPr>
            <p:ph type="body" idx="1"/>
          </p:nvPr>
        </p:nvSpPr>
        <p:spPr>
          <a:xfrm>
            <a:off x="685800" y="1484313"/>
            <a:ext cx="7772400" cy="5184775"/>
          </a:xfrm>
        </p:spPr>
        <p:txBody>
          <a:bodyPr/>
          <a:lstStyle/>
          <a:p>
            <a:pPr>
              <a:buFontTx/>
              <a:buNone/>
            </a:pPr>
            <a:r>
              <a:rPr lang="en-GB" dirty="0"/>
              <a:t>	Rating enables an organisation to judge a supplier and to decide whether or not to:</a:t>
            </a:r>
          </a:p>
          <a:p>
            <a:r>
              <a:rPr lang="en-GB" dirty="0"/>
              <a:t>Grant preferred supplier status</a:t>
            </a:r>
          </a:p>
          <a:p>
            <a:r>
              <a:rPr lang="en-GB" dirty="0"/>
              <a:t>Work with the supplier to develop and improve performance</a:t>
            </a:r>
          </a:p>
          <a:p>
            <a:r>
              <a:rPr lang="en-GB" dirty="0"/>
              <a:t>Abandon the supplier</a:t>
            </a:r>
          </a:p>
          <a:p>
            <a:pPr>
              <a:buFontTx/>
              <a:buNone/>
            </a:pPr>
            <a:r>
              <a:rPr lang="en-GB" dirty="0"/>
              <a:t>	It is also worth noting how effective self-monitoring or assessment by suppliers has been</a:t>
            </a:r>
          </a:p>
        </p:txBody>
      </p:sp>
    </p:spTree>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Rectangle 2"/>
          <p:cNvSpPr>
            <a:spLocks noGrp="1" noChangeArrowheads="1"/>
          </p:cNvSpPr>
          <p:nvPr>
            <p:ph type="title"/>
          </p:nvPr>
        </p:nvSpPr>
        <p:spPr/>
        <p:txBody>
          <a:bodyPr/>
          <a:lstStyle/>
          <a:p>
            <a:pPr algn="ctr"/>
            <a:r>
              <a:rPr lang="en-GB" dirty="0"/>
              <a:t>Activity 3</a:t>
            </a:r>
          </a:p>
        </p:txBody>
      </p:sp>
      <p:sp>
        <p:nvSpPr>
          <p:cNvPr id="71683" name="Rectangle 3"/>
          <p:cNvSpPr>
            <a:spLocks noGrp="1" noChangeArrowheads="1"/>
          </p:cNvSpPr>
          <p:nvPr>
            <p:ph type="body" idx="1"/>
          </p:nvPr>
        </p:nvSpPr>
        <p:spPr/>
        <p:txBody>
          <a:bodyPr/>
          <a:lstStyle/>
          <a:p>
            <a:pPr>
              <a:buFontTx/>
              <a:buNone/>
            </a:pPr>
            <a:r>
              <a:rPr lang="en-GB"/>
              <a:t>	Explain with reference to your own organisational experience whether vendor rating systems provide sufficient analytical information for effective supply chain management</a:t>
            </a:r>
          </a:p>
        </p:txBody>
      </p:sp>
    </p:spTree>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2"/>
          <p:cNvSpPr>
            <a:spLocks noGrp="1" noChangeArrowheads="1"/>
          </p:cNvSpPr>
          <p:nvPr>
            <p:ph type="title"/>
          </p:nvPr>
        </p:nvSpPr>
        <p:spPr>
          <a:xfrm>
            <a:off x="685800" y="0"/>
            <a:ext cx="7772400" cy="1196975"/>
          </a:xfrm>
        </p:spPr>
        <p:txBody>
          <a:bodyPr>
            <a:normAutofit fontScale="90000"/>
          </a:bodyPr>
          <a:lstStyle/>
          <a:p>
            <a:pPr algn="ctr"/>
            <a:r>
              <a:rPr lang="en-GB" sz="4000"/>
              <a:t>How Vendor Rating can add value to Supply Management</a:t>
            </a:r>
          </a:p>
        </p:txBody>
      </p:sp>
      <p:sp>
        <p:nvSpPr>
          <p:cNvPr id="72707" name="Rectangle 3"/>
          <p:cNvSpPr>
            <a:spLocks noGrp="1" noChangeArrowheads="1"/>
          </p:cNvSpPr>
          <p:nvPr>
            <p:ph type="body" idx="1"/>
          </p:nvPr>
        </p:nvSpPr>
        <p:spPr/>
        <p:txBody>
          <a:bodyPr/>
          <a:lstStyle/>
          <a:p>
            <a:r>
              <a:rPr lang="en-GB"/>
              <a:t>Selecting the right suppliers is part of the risk of the operation</a:t>
            </a:r>
          </a:p>
          <a:p>
            <a:r>
              <a:rPr lang="en-GB"/>
              <a:t>Risk management is about being able to distinguish between an occurrence that is random and an occurrence that is the result of a cause and effect</a:t>
            </a:r>
          </a:p>
        </p:txBody>
      </p:sp>
    </p:spTree>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2"/>
          <p:cNvSpPr>
            <a:spLocks noGrp="1" noChangeArrowheads="1"/>
          </p:cNvSpPr>
          <p:nvPr>
            <p:ph type="title"/>
          </p:nvPr>
        </p:nvSpPr>
        <p:spPr>
          <a:xfrm>
            <a:off x="685800" y="0"/>
            <a:ext cx="7773988" cy="1268413"/>
          </a:xfrm>
        </p:spPr>
        <p:txBody>
          <a:bodyPr/>
          <a:lstStyle/>
          <a:p>
            <a:pPr algn="ctr"/>
            <a:r>
              <a:rPr lang="en-GB" sz="4000"/>
              <a:t>How Vendor Rating Systems can Add Value to Supply Management</a:t>
            </a:r>
          </a:p>
        </p:txBody>
      </p:sp>
      <p:sp>
        <p:nvSpPr>
          <p:cNvPr id="73731" name="Rectangle 3"/>
          <p:cNvSpPr>
            <a:spLocks noGrp="1" noChangeArrowheads="1"/>
          </p:cNvSpPr>
          <p:nvPr>
            <p:ph type="body" idx="1"/>
          </p:nvPr>
        </p:nvSpPr>
        <p:spPr>
          <a:xfrm>
            <a:off x="685800" y="2057400"/>
            <a:ext cx="7772400" cy="4395788"/>
          </a:xfrm>
        </p:spPr>
        <p:txBody>
          <a:bodyPr/>
          <a:lstStyle/>
          <a:p>
            <a:r>
              <a:rPr lang="en-GB"/>
              <a:t>Supplier selection and the resultant contracting is a risky business and there is no way of eliminating all the risk involved</a:t>
            </a:r>
          </a:p>
          <a:p>
            <a:r>
              <a:rPr lang="en-GB"/>
              <a:t>Although it may be possible to eliminate or reduce some of the risk through initiatives such as Kaizen, other risks maybe introduced through poor contract management</a:t>
            </a:r>
          </a:p>
        </p:txBody>
      </p:sp>
    </p:spTree>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Supplier Evaluation</a:t>
            </a:r>
          </a:p>
        </p:txBody>
      </p:sp>
      <p:sp>
        <p:nvSpPr>
          <p:cNvPr id="3" name="Content Placeholder 2"/>
          <p:cNvSpPr>
            <a:spLocks noGrp="1"/>
          </p:cNvSpPr>
          <p:nvPr>
            <p:ph idx="1"/>
          </p:nvPr>
        </p:nvSpPr>
        <p:spPr/>
        <p:txBody>
          <a:bodyPr/>
          <a:lstStyle/>
          <a:p>
            <a:pPr>
              <a:buNone/>
            </a:pPr>
            <a:r>
              <a:rPr lang="en-GB" dirty="0"/>
              <a:t>	Objective, quantitative variables lie within the following three categories</a:t>
            </a:r>
          </a:p>
          <a:p>
            <a:pPr>
              <a:buNone/>
            </a:pPr>
            <a:endParaRPr lang="en-GB" dirty="0"/>
          </a:p>
          <a:p>
            <a:r>
              <a:rPr lang="en-GB" dirty="0"/>
              <a:t>Delivery performance</a:t>
            </a:r>
          </a:p>
          <a:p>
            <a:r>
              <a:rPr lang="en-GB" dirty="0"/>
              <a:t>Quality performance</a:t>
            </a:r>
          </a:p>
          <a:p>
            <a:r>
              <a:rPr lang="en-GB" dirty="0"/>
              <a:t>Cost reduction</a:t>
            </a:r>
          </a:p>
        </p:txBody>
      </p:sp>
    </p:spTree>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Qualitative Evaluation Factors</a:t>
            </a:r>
          </a:p>
        </p:txBody>
      </p:sp>
      <p:sp>
        <p:nvSpPr>
          <p:cNvPr id="3" name="Content Placeholder 2"/>
          <p:cNvSpPr>
            <a:spLocks noGrp="1"/>
          </p:cNvSpPr>
          <p:nvPr>
            <p:ph idx="1"/>
          </p:nvPr>
        </p:nvSpPr>
        <p:spPr/>
        <p:txBody>
          <a:bodyPr/>
          <a:lstStyle/>
          <a:p>
            <a:pPr marL="514350" indent="-514350">
              <a:buAutoNum type="arabicPeriod"/>
            </a:pPr>
            <a:r>
              <a:rPr lang="en-GB" dirty="0"/>
              <a:t>Problem resolution ability</a:t>
            </a:r>
          </a:p>
          <a:p>
            <a:pPr marL="514350" indent="-514350">
              <a:buAutoNum type="arabicPeriod"/>
            </a:pPr>
            <a:r>
              <a:rPr lang="en-GB" dirty="0"/>
              <a:t>Technical ability</a:t>
            </a:r>
          </a:p>
          <a:p>
            <a:pPr marL="514350" indent="-514350">
              <a:buAutoNum type="arabicPeriod"/>
            </a:pPr>
            <a:r>
              <a:rPr lang="en-GB" dirty="0"/>
              <a:t>Corrective action response</a:t>
            </a:r>
          </a:p>
          <a:p>
            <a:pPr marL="514350" indent="-514350">
              <a:buAutoNum type="arabicPeriod"/>
            </a:pPr>
            <a:r>
              <a:rPr lang="en-GB" dirty="0"/>
              <a:t>Communication</a:t>
            </a:r>
          </a:p>
          <a:p>
            <a:pPr marL="514350" indent="-514350">
              <a:buAutoNum type="arabicPeriod"/>
            </a:pPr>
            <a:r>
              <a:rPr lang="en-GB" dirty="0"/>
              <a:t>New product support</a:t>
            </a:r>
          </a:p>
          <a:p>
            <a:pPr marL="514350" indent="-514350">
              <a:buAutoNum type="arabicPeriod"/>
            </a:pPr>
            <a:r>
              <a:rPr lang="en-GB" dirty="0"/>
              <a:t>Buyer supplier compatibility</a:t>
            </a:r>
          </a:p>
        </p:txBody>
      </p:sp>
    </p:spTree>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Supplier’s View of Supplier Appraisal</a:t>
            </a:r>
          </a:p>
        </p:txBody>
      </p:sp>
      <p:sp>
        <p:nvSpPr>
          <p:cNvPr id="3" name="Content Placeholder 2"/>
          <p:cNvSpPr>
            <a:spLocks noGrp="1"/>
          </p:cNvSpPr>
          <p:nvPr>
            <p:ph idx="1"/>
          </p:nvPr>
        </p:nvSpPr>
        <p:spPr>
          <a:xfrm>
            <a:off x="457200" y="2492896"/>
            <a:ext cx="8229600" cy="3831704"/>
          </a:xfrm>
        </p:spPr>
        <p:txBody>
          <a:bodyPr/>
          <a:lstStyle/>
          <a:p>
            <a:r>
              <a:rPr lang="en-GB" dirty="0"/>
              <a:t>Do suppliers feel happy about being appraised?</a:t>
            </a:r>
          </a:p>
          <a:p>
            <a:pPr>
              <a:buNone/>
            </a:pPr>
            <a:endParaRPr lang="en-GB" dirty="0"/>
          </a:p>
          <a:p>
            <a:r>
              <a:rPr lang="en-GB" dirty="0"/>
              <a:t>Some buyers use the process solely as a means to place additional requirements on suppliers.</a:t>
            </a:r>
          </a:p>
        </p:txBody>
      </p:sp>
    </p:spTree>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296144"/>
          </a:xfrm>
        </p:spPr>
        <p:txBody>
          <a:bodyPr>
            <a:normAutofit fontScale="90000"/>
          </a:bodyPr>
          <a:lstStyle/>
          <a:p>
            <a:pPr algn="ctr"/>
            <a:r>
              <a:rPr lang="en-GB" dirty="0"/>
              <a:t>Supplier’s View of Supplier Appraisal Influenced by</a:t>
            </a:r>
          </a:p>
        </p:txBody>
      </p:sp>
      <p:sp>
        <p:nvSpPr>
          <p:cNvPr id="3" name="Content Placeholder 2"/>
          <p:cNvSpPr>
            <a:spLocks noGrp="1"/>
          </p:cNvSpPr>
          <p:nvPr>
            <p:ph idx="1"/>
          </p:nvPr>
        </p:nvSpPr>
        <p:spPr>
          <a:xfrm>
            <a:off x="457200" y="2060848"/>
            <a:ext cx="8229600" cy="4536504"/>
          </a:xfrm>
        </p:spPr>
        <p:txBody>
          <a:bodyPr>
            <a:normAutofit/>
          </a:bodyPr>
          <a:lstStyle/>
          <a:p>
            <a:r>
              <a:rPr lang="en-GB" dirty="0"/>
              <a:t>Their interests in winning the business</a:t>
            </a:r>
          </a:p>
          <a:p>
            <a:r>
              <a:rPr lang="en-GB" dirty="0"/>
              <a:t>The information they are given on the whole supplier selection process</a:t>
            </a:r>
          </a:p>
          <a:p>
            <a:r>
              <a:rPr lang="en-GB" dirty="0"/>
              <a:t>The information they are given on supplier appraisal process</a:t>
            </a:r>
          </a:p>
          <a:p>
            <a:r>
              <a:rPr lang="en-GB" dirty="0"/>
              <a:t>Their knowledge of the purchasing organisation and the people concerned</a:t>
            </a:r>
          </a:p>
          <a:p>
            <a:r>
              <a:rPr lang="en-GB" dirty="0"/>
              <a:t>Their experience of previous supplier appraisals</a:t>
            </a:r>
          </a:p>
        </p:txBody>
      </p:sp>
    </p:spTree>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229600" cy="1296144"/>
          </a:xfrm>
        </p:spPr>
        <p:txBody>
          <a:bodyPr>
            <a:normAutofit fontScale="90000"/>
          </a:bodyPr>
          <a:lstStyle/>
          <a:p>
            <a:pPr algn="ctr"/>
            <a:r>
              <a:rPr lang="en-GB" dirty="0"/>
              <a:t>Supplier’s View of Supplier Appraisal Influenced by</a:t>
            </a:r>
          </a:p>
        </p:txBody>
      </p:sp>
      <p:sp>
        <p:nvSpPr>
          <p:cNvPr id="3" name="Content Placeholder 2"/>
          <p:cNvSpPr>
            <a:spLocks noGrp="1"/>
          </p:cNvSpPr>
          <p:nvPr>
            <p:ph idx="1"/>
          </p:nvPr>
        </p:nvSpPr>
        <p:spPr>
          <a:xfrm>
            <a:off x="457200" y="2276872"/>
            <a:ext cx="8229600" cy="4320480"/>
          </a:xfrm>
        </p:spPr>
        <p:txBody>
          <a:bodyPr/>
          <a:lstStyle/>
          <a:p>
            <a:r>
              <a:rPr lang="en-GB" dirty="0"/>
              <a:t>The time they are given to prepare for the appraisal</a:t>
            </a:r>
          </a:p>
          <a:p>
            <a:r>
              <a:rPr lang="en-GB" dirty="0"/>
              <a:t>The timing of the appraisal visit</a:t>
            </a:r>
          </a:p>
          <a:p>
            <a:r>
              <a:rPr lang="en-GB" dirty="0"/>
              <a:t>The buyer’s reaction to a suggestion of an alternative time frame</a:t>
            </a:r>
          </a:p>
          <a:p>
            <a:r>
              <a:rPr lang="en-GB" dirty="0"/>
              <a:t>The likely cost of the exercise to the supplier </a:t>
            </a:r>
          </a:p>
          <a:p>
            <a:r>
              <a:rPr lang="en-GB" dirty="0"/>
              <a:t>What they feel about the likelihood of winning the business</a:t>
            </a:r>
          </a:p>
        </p:txBody>
      </p:sp>
    </p:spTree>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ctrTitle"/>
          </p:nvPr>
        </p:nvSpPr>
        <p:spPr/>
        <p:txBody>
          <a:bodyPr/>
          <a:lstStyle/>
          <a:p>
            <a:r>
              <a:rPr lang="en-GB" dirty="0"/>
              <a:t>Risks of Changing Supplier</a:t>
            </a:r>
          </a:p>
        </p:txBody>
      </p:sp>
      <p:sp>
        <p:nvSpPr>
          <p:cNvPr id="5" name="Subtitle 4"/>
          <p:cNvSpPr>
            <a:spLocks noGrp="1"/>
          </p:cNvSpPr>
          <p:nvPr>
            <p:ph type="subTitle" idx="1"/>
          </p:nvPr>
        </p:nvSpPr>
        <p:spPr/>
        <p:txBody>
          <a:bodyPr/>
          <a:lstStyle/>
          <a:p>
            <a:endParaRPr lang="en-GB"/>
          </a:p>
        </p:txBody>
      </p:sp>
    </p:spTree>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Identifying the possible risks of changing a supplier</a:t>
            </a:r>
          </a:p>
        </p:txBody>
      </p:sp>
      <p:sp>
        <p:nvSpPr>
          <p:cNvPr id="3" name="Content Placeholder 2"/>
          <p:cNvSpPr>
            <a:spLocks noGrp="1"/>
          </p:cNvSpPr>
          <p:nvPr>
            <p:ph idx="1"/>
          </p:nvPr>
        </p:nvSpPr>
        <p:spPr/>
        <p:txBody>
          <a:bodyPr/>
          <a:lstStyle/>
          <a:p>
            <a:pPr>
              <a:buNone/>
            </a:pPr>
            <a:r>
              <a:rPr lang="en-GB" dirty="0"/>
              <a:t>	The risks involved in a changing a supplier focus primarily on the worry that the new supplier and the goods and services they provide will not meet our needs and may even be worse than the previous supplier</a:t>
            </a:r>
          </a:p>
        </p:txBody>
      </p:sp>
    </p:spTree>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08112"/>
          </a:xfrm>
        </p:spPr>
        <p:txBody>
          <a:bodyPr/>
          <a:lstStyle/>
          <a:p>
            <a:pPr algn="ctr"/>
            <a:r>
              <a:rPr lang="en-GB" dirty="0"/>
              <a:t>Risks of Changing Supplier</a:t>
            </a:r>
          </a:p>
        </p:txBody>
      </p:sp>
      <p:sp>
        <p:nvSpPr>
          <p:cNvPr id="3" name="Content Placeholder 2"/>
          <p:cNvSpPr>
            <a:spLocks noGrp="1"/>
          </p:cNvSpPr>
          <p:nvPr>
            <p:ph idx="1"/>
          </p:nvPr>
        </p:nvSpPr>
        <p:spPr>
          <a:xfrm>
            <a:off x="457200" y="1600200"/>
            <a:ext cx="8229600" cy="5069160"/>
          </a:xfrm>
        </p:spPr>
        <p:txBody>
          <a:bodyPr>
            <a:normAutofit/>
          </a:bodyPr>
          <a:lstStyle/>
          <a:p>
            <a:pPr>
              <a:buNone/>
            </a:pPr>
            <a:r>
              <a:rPr lang="en-GB" dirty="0"/>
              <a:t>Include: -</a:t>
            </a:r>
          </a:p>
          <a:p>
            <a:r>
              <a:rPr lang="en-GB" dirty="0"/>
              <a:t>The core activity of the organisation being brought to a halt because the new supplier cannot deliver</a:t>
            </a:r>
          </a:p>
          <a:p>
            <a:r>
              <a:rPr lang="en-GB" dirty="0"/>
              <a:t>A failure of systems or procedures for part of the interface between the organisations</a:t>
            </a:r>
          </a:p>
          <a:p>
            <a:pPr>
              <a:buNone/>
            </a:pPr>
            <a:r>
              <a:rPr lang="en-GB" dirty="0"/>
              <a:t>	- The learning curve</a:t>
            </a:r>
          </a:p>
          <a:p>
            <a:pPr>
              <a:buNone/>
            </a:pPr>
            <a:r>
              <a:rPr lang="en-GB" dirty="0"/>
              <a:t>	- Relationship issues</a:t>
            </a:r>
          </a:p>
          <a:p>
            <a:pPr>
              <a:buNone/>
            </a:pPr>
            <a:r>
              <a:rPr lang="en-GB" dirty="0"/>
              <a:t>	- Cost</a:t>
            </a:r>
          </a:p>
          <a:p>
            <a:pPr>
              <a:buNone/>
            </a:pPr>
            <a:r>
              <a:rPr lang="en-GB" dirty="0"/>
              <a:t>	- Total cost of ownership</a:t>
            </a:r>
          </a:p>
        </p:txBody>
      </p:sp>
    </p:spTree>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Cost of Changing a Supplier</a:t>
            </a:r>
          </a:p>
        </p:txBody>
      </p:sp>
      <p:sp>
        <p:nvSpPr>
          <p:cNvPr id="3" name="Content Placeholder 2"/>
          <p:cNvSpPr>
            <a:spLocks noGrp="1"/>
          </p:cNvSpPr>
          <p:nvPr>
            <p:ph idx="1"/>
          </p:nvPr>
        </p:nvSpPr>
        <p:spPr/>
        <p:txBody>
          <a:bodyPr/>
          <a:lstStyle/>
          <a:p>
            <a:pPr>
              <a:buNone/>
            </a:pPr>
            <a:r>
              <a:rPr lang="en-GB" dirty="0"/>
              <a:t>	Includes the following costs: -</a:t>
            </a:r>
          </a:p>
          <a:p>
            <a:r>
              <a:rPr lang="en-GB" dirty="0"/>
              <a:t>Purchasing process costs</a:t>
            </a:r>
          </a:p>
          <a:p>
            <a:r>
              <a:rPr lang="en-GB" dirty="0"/>
              <a:t>Phasing in/phasing out</a:t>
            </a:r>
          </a:p>
          <a:p>
            <a:r>
              <a:rPr lang="en-GB" dirty="0"/>
              <a:t>Transaction costs</a:t>
            </a:r>
          </a:p>
          <a:p>
            <a:r>
              <a:rPr lang="en-GB" dirty="0"/>
              <a:t>Learning curve costs</a:t>
            </a:r>
          </a:p>
        </p:txBody>
      </p:sp>
    </p:spTree>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Purchasing Process costs</a:t>
            </a:r>
          </a:p>
        </p:txBody>
      </p:sp>
      <p:sp>
        <p:nvSpPr>
          <p:cNvPr id="3" name="Content Placeholder 2"/>
          <p:cNvSpPr>
            <a:spLocks noGrp="1"/>
          </p:cNvSpPr>
          <p:nvPr>
            <p:ph idx="1"/>
          </p:nvPr>
        </p:nvSpPr>
        <p:spPr/>
        <p:txBody>
          <a:bodyPr/>
          <a:lstStyle/>
          <a:p>
            <a:r>
              <a:rPr lang="en-GB" dirty="0"/>
              <a:t>However, the cost of a full competitive exercise, whether tendering is used or not, will take much more purchasing and stakeholder time than a simple renewal of contract with an existing supplier</a:t>
            </a:r>
          </a:p>
        </p:txBody>
      </p:sp>
    </p:spTree>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Phasing in/Phasing out</a:t>
            </a:r>
          </a:p>
        </p:txBody>
      </p:sp>
      <p:sp>
        <p:nvSpPr>
          <p:cNvPr id="3" name="Content Placeholder 2"/>
          <p:cNvSpPr>
            <a:spLocks noGrp="1"/>
          </p:cNvSpPr>
          <p:nvPr>
            <p:ph idx="1"/>
          </p:nvPr>
        </p:nvSpPr>
        <p:spPr/>
        <p:txBody>
          <a:bodyPr/>
          <a:lstStyle/>
          <a:p>
            <a:pPr>
              <a:buNone/>
            </a:pPr>
            <a:r>
              <a:rPr lang="en-GB" dirty="0"/>
              <a:t>Costs can involve: -</a:t>
            </a:r>
          </a:p>
          <a:p>
            <a:r>
              <a:rPr lang="en-GB" dirty="0"/>
              <a:t>Finishing batches ordered</a:t>
            </a:r>
          </a:p>
          <a:p>
            <a:r>
              <a:rPr lang="en-GB" dirty="0"/>
              <a:t>Handling remaining rejects/complaints</a:t>
            </a:r>
          </a:p>
          <a:p>
            <a:r>
              <a:rPr lang="en-GB" dirty="0"/>
              <a:t>Detailed handover of current supply contracts</a:t>
            </a:r>
          </a:p>
          <a:p>
            <a:r>
              <a:rPr lang="en-GB" dirty="0"/>
              <a:t>Inventories of existing stock, tools and equipment</a:t>
            </a:r>
          </a:p>
          <a:p>
            <a:r>
              <a:rPr lang="en-GB" dirty="0"/>
              <a:t>Ending old relationships and building new relationships</a:t>
            </a:r>
          </a:p>
        </p:txBody>
      </p:sp>
    </p:spTree>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Transaction Costs</a:t>
            </a:r>
          </a:p>
        </p:txBody>
      </p:sp>
      <p:sp>
        <p:nvSpPr>
          <p:cNvPr id="3" name="Content Placeholder 2"/>
          <p:cNvSpPr>
            <a:spLocks noGrp="1"/>
          </p:cNvSpPr>
          <p:nvPr>
            <p:ph idx="1"/>
          </p:nvPr>
        </p:nvSpPr>
        <p:spPr/>
        <p:txBody>
          <a:bodyPr/>
          <a:lstStyle/>
          <a:p>
            <a:r>
              <a:rPr lang="en-GB" dirty="0"/>
              <a:t>At the lowest level there maybe a new supplier record to create, but there may be new bank accounts to set up</a:t>
            </a:r>
          </a:p>
          <a:p>
            <a:r>
              <a:rPr lang="en-GB" dirty="0"/>
              <a:t>If a supplier is servicing a number of locations then there may be a large number of transaction addresses to set up and systems to test during the changeover</a:t>
            </a:r>
          </a:p>
        </p:txBody>
      </p:sp>
    </p:spTree>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Learning Curve Costs</a:t>
            </a:r>
          </a:p>
        </p:txBody>
      </p:sp>
      <p:sp>
        <p:nvSpPr>
          <p:cNvPr id="3" name="Content Placeholder 2"/>
          <p:cNvSpPr>
            <a:spLocks noGrp="1"/>
          </p:cNvSpPr>
          <p:nvPr>
            <p:ph idx="1"/>
          </p:nvPr>
        </p:nvSpPr>
        <p:spPr/>
        <p:txBody>
          <a:bodyPr/>
          <a:lstStyle/>
          <a:p>
            <a:pPr>
              <a:buNone/>
            </a:pPr>
            <a:r>
              <a:rPr lang="en-GB" dirty="0"/>
              <a:t>Includes: -</a:t>
            </a:r>
          </a:p>
          <a:p>
            <a:r>
              <a:rPr lang="en-GB" dirty="0"/>
              <a:t>Understanding delivery requirements</a:t>
            </a:r>
          </a:p>
          <a:p>
            <a:r>
              <a:rPr lang="en-GB" dirty="0"/>
              <a:t>Understanding company sites</a:t>
            </a:r>
          </a:p>
          <a:p>
            <a:r>
              <a:rPr lang="en-GB" dirty="0"/>
              <a:t>Understanding demand requirements</a:t>
            </a:r>
          </a:p>
          <a:p>
            <a:r>
              <a:rPr lang="en-GB" dirty="0"/>
              <a:t>Getting used to new systems</a:t>
            </a:r>
          </a:p>
        </p:txBody>
      </p:sp>
    </p:spTree>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Activity 4</a:t>
            </a:r>
          </a:p>
        </p:txBody>
      </p:sp>
      <p:sp>
        <p:nvSpPr>
          <p:cNvPr id="3" name="Content Placeholder 2"/>
          <p:cNvSpPr>
            <a:spLocks noGrp="1"/>
          </p:cNvSpPr>
          <p:nvPr>
            <p:ph idx="1"/>
          </p:nvPr>
        </p:nvSpPr>
        <p:spPr/>
        <p:txBody>
          <a:bodyPr/>
          <a:lstStyle/>
          <a:p>
            <a:pPr>
              <a:buNone/>
            </a:pPr>
            <a:r>
              <a:rPr lang="en-GB" dirty="0"/>
              <a:t>	A company is considering switching contracts for forklift maintenance.  Discuss specific costs associated with switching contracts from one supplier to another.</a:t>
            </a:r>
          </a:p>
        </p:txBody>
      </p:sp>
    </p:spTree>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Reducing Risk when Switching Suppliers</a:t>
            </a:r>
          </a:p>
        </p:txBody>
      </p:sp>
      <p:sp>
        <p:nvSpPr>
          <p:cNvPr id="3" name="Content Placeholder 2"/>
          <p:cNvSpPr>
            <a:spLocks noGrp="1"/>
          </p:cNvSpPr>
          <p:nvPr>
            <p:ph idx="1"/>
          </p:nvPr>
        </p:nvSpPr>
        <p:spPr>
          <a:xfrm>
            <a:off x="457200" y="2276872"/>
            <a:ext cx="8229600" cy="4320480"/>
          </a:xfrm>
        </p:spPr>
        <p:txBody>
          <a:bodyPr>
            <a:normAutofit/>
          </a:bodyPr>
          <a:lstStyle/>
          <a:p>
            <a:r>
              <a:rPr lang="en-GB" dirty="0"/>
              <a:t>Firstly, it is important to understand the existing contract and the relationship with the supplier</a:t>
            </a:r>
          </a:p>
          <a:p>
            <a:r>
              <a:rPr lang="en-GB" dirty="0"/>
              <a:t>Understanding where the requirement sits within supply positioning model is vital to the contract, the relationship and the process for renewal</a:t>
            </a:r>
          </a:p>
          <a:p>
            <a:r>
              <a:rPr lang="en-GB" dirty="0"/>
              <a:t>Discussions then need to take place with stakeholders about the appropriate course of action</a:t>
            </a:r>
          </a:p>
        </p:txBody>
      </p:sp>
    </p:spTree>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Reducing Risk when Switching Suppliers</a:t>
            </a:r>
          </a:p>
        </p:txBody>
      </p:sp>
      <p:sp>
        <p:nvSpPr>
          <p:cNvPr id="3" name="Content Placeholder 2"/>
          <p:cNvSpPr>
            <a:spLocks noGrp="1"/>
          </p:cNvSpPr>
          <p:nvPr>
            <p:ph idx="1"/>
          </p:nvPr>
        </p:nvSpPr>
        <p:spPr>
          <a:xfrm>
            <a:off x="457200" y="2276872"/>
            <a:ext cx="8229600" cy="4464496"/>
          </a:xfrm>
        </p:spPr>
        <p:txBody>
          <a:bodyPr>
            <a:normAutofit/>
          </a:bodyPr>
          <a:lstStyle/>
          <a:p>
            <a:r>
              <a:rPr lang="en-GB" dirty="0"/>
              <a:t>Ideally a purchasing organisation should seek to deflect switching costs and risks to suppliers</a:t>
            </a:r>
          </a:p>
          <a:p>
            <a:r>
              <a:rPr lang="en-GB" dirty="0"/>
              <a:t>However, this may not always be possible and sharing and bearing costs may be the next best option</a:t>
            </a:r>
          </a:p>
          <a:p>
            <a:r>
              <a:rPr lang="en-GB" dirty="0"/>
              <a:t>Thirdly, there is the option of setting aside a contingency fund</a:t>
            </a:r>
          </a:p>
          <a:p>
            <a:r>
              <a:rPr lang="en-GB" dirty="0"/>
              <a:t>In all circumstances there is the issue of communication to consider</a:t>
            </a:r>
          </a:p>
        </p:txBody>
      </p:sp>
    </p:spTree>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Deflecting to Suppliers</a:t>
            </a:r>
          </a:p>
        </p:txBody>
      </p:sp>
      <p:sp>
        <p:nvSpPr>
          <p:cNvPr id="3" name="Content Placeholder 2"/>
          <p:cNvSpPr>
            <a:spLocks noGrp="1"/>
          </p:cNvSpPr>
          <p:nvPr>
            <p:ph idx="1"/>
          </p:nvPr>
        </p:nvSpPr>
        <p:spPr/>
        <p:txBody>
          <a:bodyPr>
            <a:normAutofit/>
          </a:bodyPr>
          <a:lstStyle/>
          <a:p>
            <a:r>
              <a:rPr lang="en-GB" dirty="0"/>
              <a:t>One basic contract clause that is often forgotten by buyers is one where the supplier agrees to help the purchasing organisation and the new supplier in circumstances of contract termination</a:t>
            </a:r>
          </a:p>
          <a:p>
            <a:r>
              <a:rPr lang="en-GB" dirty="0"/>
              <a:t>Some buyers make these clauses specific, even including retention monies as part of the clause with the aim of reasonably committing the first supplier to assist in a transition from their role in serving us to that of the alternative supplier</a:t>
            </a:r>
          </a:p>
        </p:txBody>
      </p:sp>
    </p:spTree>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Deflecting Supplier</a:t>
            </a:r>
          </a:p>
        </p:txBody>
      </p:sp>
      <p:sp>
        <p:nvSpPr>
          <p:cNvPr id="3" name="Content Placeholder 2"/>
          <p:cNvSpPr>
            <a:spLocks noGrp="1"/>
          </p:cNvSpPr>
          <p:nvPr>
            <p:ph idx="1"/>
          </p:nvPr>
        </p:nvSpPr>
        <p:spPr>
          <a:xfrm>
            <a:off x="457200" y="2348880"/>
            <a:ext cx="8229600" cy="4248472"/>
          </a:xfrm>
        </p:spPr>
        <p:txBody>
          <a:bodyPr>
            <a:normAutofit/>
          </a:bodyPr>
          <a:lstStyle/>
          <a:p>
            <a:r>
              <a:rPr lang="en-GB" dirty="0"/>
              <a:t>Where the new supplier is concerned, deflection of risk can focus on the key deliverables of the contract and be reflected in KPIs</a:t>
            </a:r>
          </a:p>
          <a:p>
            <a:r>
              <a:rPr lang="en-GB" dirty="0"/>
              <a:t>In terms of cost, the buyer can invite the supplier to prepare separate costs for the transition or request that the terms of the contract include the supplier bearing the switching costs</a:t>
            </a:r>
          </a:p>
        </p:txBody>
      </p:sp>
    </p:spTree>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936104"/>
          </a:xfrm>
        </p:spPr>
        <p:txBody>
          <a:bodyPr/>
          <a:lstStyle/>
          <a:p>
            <a:pPr algn="ctr"/>
            <a:r>
              <a:rPr lang="en-GB" dirty="0"/>
              <a:t>Sharing and Bearing Costs</a:t>
            </a:r>
          </a:p>
        </p:txBody>
      </p:sp>
      <p:sp>
        <p:nvSpPr>
          <p:cNvPr id="3" name="Content Placeholder 2"/>
          <p:cNvSpPr>
            <a:spLocks noGrp="1"/>
          </p:cNvSpPr>
          <p:nvPr>
            <p:ph idx="1"/>
          </p:nvPr>
        </p:nvSpPr>
        <p:spPr>
          <a:xfrm>
            <a:off x="457200" y="1600200"/>
            <a:ext cx="8229600" cy="5069160"/>
          </a:xfrm>
        </p:spPr>
        <p:txBody>
          <a:bodyPr>
            <a:normAutofit/>
          </a:bodyPr>
          <a:lstStyle/>
          <a:p>
            <a:r>
              <a:rPr lang="en-GB" dirty="0"/>
              <a:t>Sharing costs, if they can be identified, is an appropriate option in some cases</a:t>
            </a:r>
          </a:p>
          <a:p>
            <a:r>
              <a:rPr lang="en-GB" dirty="0"/>
              <a:t>However, where the cost reflects assets or intellectual property there must be a clear contractual understanding as to future ownership</a:t>
            </a:r>
          </a:p>
          <a:p>
            <a:r>
              <a:rPr lang="en-GB" dirty="0"/>
              <a:t>It is also worth bearing in mind that ‘cost’ does not necessarily mean that the purchasing organisation ‘pays’ in monetary terms</a:t>
            </a:r>
          </a:p>
        </p:txBody>
      </p:sp>
    </p:spTree>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Contingency</a:t>
            </a:r>
          </a:p>
        </p:txBody>
      </p:sp>
      <p:sp>
        <p:nvSpPr>
          <p:cNvPr id="3" name="Content Placeholder 2"/>
          <p:cNvSpPr>
            <a:spLocks noGrp="1"/>
          </p:cNvSpPr>
          <p:nvPr>
            <p:ph idx="1"/>
          </p:nvPr>
        </p:nvSpPr>
        <p:spPr/>
        <p:txBody>
          <a:bodyPr/>
          <a:lstStyle/>
          <a:p>
            <a:r>
              <a:rPr lang="en-GB" dirty="0"/>
              <a:t>Organisations should ensure that they set aside adequate funds and plan availability of staff and other resources (equipment) to be available during the changeover time</a:t>
            </a:r>
          </a:p>
        </p:txBody>
      </p:sp>
    </p:spTree>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260648"/>
            <a:ext cx="8229600" cy="1080120"/>
          </a:xfrm>
        </p:spPr>
        <p:txBody>
          <a:bodyPr/>
          <a:lstStyle/>
          <a:p>
            <a:pPr algn="ctr"/>
            <a:r>
              <a:rPr lang="en-GB" dirty="0"/>
              <a:t>Communication</a:t>
            </a:r>
          </a:p>
        </p:txBody>
      </p:sp>
      <p:sp>
        <p:nvSpPr>
          <p:cNvPr id="3" name="Content Placeholder 2"/>
          <p:cNvSpPr>
            <a:spLocks noGrp="1"/>
          </p:cNvSpPr>
          <p:nvPr>
            <p:ph idx="1"/>
          </p:nvPr>
        </p:nvSpPr>
        <p:spPr>
          <a:xfrm>
            <a:off x="457200" y="1600200"/>
            <a:ext cx="8229600" cy="4997152"/>
          </a:xfrm>
        </p:spPr>
        <p:txBody>
          <a:bodyPr>
            <a:normAutofit/>
          </a:bodyPr>
          <a:lstStyle/>
          <a:p>
            <a:r>
              <a:rPr lang="en-GB" dirty="0"/>
              <a:t>This point is often forgotten about and communication is a vital strategy and it should include: - both suppliers, stakeholders, and the purchasing team</a:t>
            </a:r>
          </a:p>
          <a:p>
            <a:r>
              <a:rPr lang="en-GB" dirty="0"/>
              <a:t>Ideally all parties to the existing contract should brief the new supplier on performance and in particular on details of the contract and how it works in practice</a:t>
            </a:r>
          </a:p>
          <a:p>
            <a:r>
              <a:rPr lang="en-GB" dirty="0"/>
              <a:t>However, this may not always be possible and as a bare minimum the purchasing team should have a discussion</a:t>
            </a:r>
          </a:p>
        </p:txBody>
      </p:sp>
    </p:spTree>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Activity 5</a:t>
            </a:r>
          </a:p>
        </p:txBody>
      </p:sp>
      <p:sp>
        <p:nvSpPr>
          <p:cNvPr id="3" name="Content Placeholder 2"/>
          <p:cNvSpPr>
            <a:spLocks noGrp="1"/>
          </p:cNvSpPr>
          <p:nvPr>
            <p:ph idx="1"/>
          </p:nvPr>
        </p:nvSpPr>
        <p:spPr/>
        <p:txBody>
          <a:bodyPr/>
          <a:lstStyle/>
          <a:p>
            <a:pPr>
              <a:buNone/>
            </a:pPr>
            <a:r>
              <a:rPr lang="en-GB" dirty="0"/>
              <a:t>	In your own organisation select two suppliers of your choice and consider the risks of changing the suppliers</a:t>
            </a:r>
          </a:p>
        </p:txBody>
      </p:sp>
    </p:spTree>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a:t>Activity 6</a:t>
            </a:r>
            <a:endParaRPr lang="en-GB" dirty="0"/>
          </a:p>
        </p:txBody>
      </p:sp>
      <p:sp>
        <p:nvSpPr>
          <p:cNvPr id="3" name="Content Placeholder 2"/>
          <p:cNvSpPr>
            <a:spLocks noGrp="1"/>
          </p:cNvSpPr>
          <p:nvPr>
            <p:ph idx="1"/>
          </p:nvPr>
        </p:nvSpPr>
        <p:spPr/>
        <p:txBody>
          <a:bodyPr/>
          <a:lstStyle/>
          <a:p>
            <a:pPr>
              <a:buNone/>
            </a:pPr>
            <a:r>
              <a:rPr lang="en-GB" dirty="0"/>
              <a:t>	Consider the risks of switching from a local supplier to an international supplier</a:t>
            </a:r>
          </a:p>
        </p:txBody>
      </p:sp>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_rels/theme2.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2.xml><?xml version="1.0" encoding="utf-8"?>
<a:theme xmlns:a="http://schemas.openxmlformats.org/drawingml/2006/main" name="1_Flow">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Flow">
      <a:majorFont>
        <a:latin typeface="Calibri"/>
        <a:ea typeface=""/>
        <a:cs typeface=""/>
        <a:font script="Jpan" typeface="ＭＳ Ｐゴシック"/>
        <a:font script="Hang" typeface="HY중고딕"/>
        <a:font script="Hans" typeface="隶书"/>
        <a:font script="Hant" typeface="微軟正黑體"/>
        <a:font script="Arab" typeface="Traditional Arabic"/>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Constantia"/>
        <a:ea typeface=""/>
        <a:cs typeface=""/>
        <a:font script="Jpan" typeface="HGP明朝E"/>
        <a:font script="Hang" typeface="HY신명조"/>
        <a:font script="Hans" typeface="宋体"/>
        <a:font script="Hant" typeface="新細明體"/>
        <a:font script="Arab" typeface="Majalla UI"/>
        <a:font script="Hebr" typeface="David"/>
        <a:font script="Thai" typeface="Browalli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Flow">
      <a:fillStyleLst>
        <a:solidFill>
          <a:schemeClr val="phClr"/>
        </a:solidFill>
        <a:gradFill rotWithShape="1">
          <a:gsLst>
            <a:gs pos="0">
              <a:schemeClr val="phClr">
                <a:tint val="70000"/>
                <a:satMod val="130000"/>
              </a:schemeClr>
            </a:gs>
            <a:gs pos="43000">
              <a:schemeClr val="phClr">
                <a:tint val="44000"/>
                <a:satMod val="165000"/>
              </a:schemeClr>
            </a:gs>
            <a:gs pos="93000">
              <a:schemeClr val="phClr">
                <a:tint val="15000"/>
                <a:satMod val="165000"/>
              </a:schemeClr>
            </a:gs>
            <a:gs pos="100000">
              <a:schemeClr val="phClr">
                <a:tint val="5000"/>
                <a:satMod val="250000"/>
              </a:schemeClr>
            </a:gs>
          </a:gsLst>
          <a:path path="circle">
            <a:fillToRect l="50000" t="130000" r="50000" b="-30000"/>
          </a:path>
        </a:gradFill>
        <a:gradFill rotWithShape="1">
          <a:gsLst>
            <a:gs pos="0">
              <a:schemeClr val="phClr">
                <a:tint val="98000"/>
                <a:shade val="25000"/>
                <a:satMod val="250000"/>
              </a:schemeClr>
            </a:gs>
            <a:gs pos="68000">
              <a:schemeClr val="phClr">
                <a:tint val="86000"/>
                <a:satMod val="115000"/>
              </a:schemeClr>
            </a:gs>
            <a:gs pos="100000">
              <a:schemeClr val="phClr">
                <a:tint val="50000"/>
                <a:satMod val="150000"/>
              </a:schemeClr>
            </a:gs>
          </a:gsLst>
          <a:path path="circle">
            <a:fillToRect l="50000" t="130000" r="50000" b="-30000"/>
          </a:path>
        </a:gradFill>
      </a:fillStyleLst>
      <a:lnStyleLst>
        <a:ln w="9525" cap="flat" cmpd="sng" algn="ctr">
          <a:solidFill>
            <a:schemeClr val="phClr">
              <a:shade val="50000"/>
              <a:satMod val="103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effectStyle>
        <a:effectStyle>
          <a:effectLst>
            <a:outerShdw blurRad="57150" dist="38100" dir="5400000" algn="ctr" rotWithShape="0">
              <a:schemeClr val="phClr">
                <a:shade val="9000"/>
                <a:satMod val="105000"/>
                <a:alpha val="48000"/>
              </a:schemeClr>
            </a:outerShdw>
          </a:effectLst>
          <a:scene3d>
            <a:camera prst="orthographicFront" fov="0">
              <a:rot lat="0" lon="0" rev="0"/>
            </a:camera>
            <a:lightRig rig="glow" dir="tl">
              <a:rot lat="0" lon="0" rev="900000"/>
            </a:lightRig>
          </a:scene3d>
          <a:sp3d prstMaterial="powder">
            <a:bevelT w="25400" h="38100"/>
          </a:sp3d>
        </a:effectStyle>
      </a:effectStyleLst>
      <a:bgFillStyleLst>
        <a:solidFill>
          <a:schemeClr val="phClr"/>
        </a:solidFill>
        <a:gradFill rotWithShape="1">
          <a:gsLst>
            <a:gs pos="0">
              <a:schemeClr val="phClr">
                <a:tint val="80000"/>
                <a:satMod val="400000"/>
              </a:schemeClr>
            </a:gs>
            <a:gs pos="25000">
              <a:schemeClr val="phClr">
                <a:tint val="83000"/>
                <a:satMod val="320000"/>
              </a:schemeClr>
            </a:gs>
            <a:gs pos="100000">
              <a:schemeClr val="phClr">
                <a:shade val="15000"/>
                <a:satMod val="320000"/>
              </a:schemeClr>
            </a:gs>
          </a:gsLst>
          <a:path path="circle">
            <a:fillToRect l="10000" t="110000" r="10000" b="100000"/>
          </a:path>
        </a:gradFill>
        <a:blipFill>
          <a:blip xmlns:r="http://schemas.openxmlformats.org/officeDocument/2006/relationships" r:embed="rId1">
            <a:duotone>
              <a:schemeClr val="phClr">
                <a:shade val="90000"/>
                <a:satMod val="150000"/>
              </a:schemeClr>
              <a:schemeClr val="phClr">
                <a:tint val="88000"/>
                <a:satMod val="150000"/>
              </a:schemeClr>
            </a:duotone>
          </a:blip>
          <a:tile tx="0" ty="0" sx="65000" sy="65000" flip="none" algn="tl"/>
        </a:blip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Flow</Template>
  <TotalTime>22</TotalTime>
  <Words>2695</Words>
  <Application>Microsoft Office PowerPoint</Application>
  <PresentationFormat>On-screen Show (4:3)</PresentationFormat>
  <Paragraphs>349</Paragraphs>
  <Slides>67</Slides>
  <Notes>0</Notes>
  <HiddenSlides>0</HiddenSlides>
  <MMClips>0</MMClips>
  <ScaleCrop>false</ScaleCrop>
  <HeadingPairs>
    <vt:vector size="6" baseType="variant">
      <vt:variant>
        <vt:lpstr>Fonts Used</vt:lpstr>
      </vt:variant>
      <vt:variant>
        <vt:i4>3</vt:i4>
      </vt:variant>
      <vt:variant>
        <vt:lpstr>Theme</vt:lpstr>
      </vt:variant>
      <vt:variant>
        <vt:i4>2</vt:i4>
      </vt:variant>
      <vt:variant>
        <vt:lpstr>Slide Titles</vt:lpstr>
      </vt:variant>
      <vt:variant>
        <vt:i4>67</vt:i4>
      </vt:variant>
    </vt:vector>
  </HeadingPairs>
  <TitlesOfParts>
    <vt:vector size="72" baseType="lpstr">
      <vt:lpstr>Calibri</vt:lpstr>
      <vt:lpstr>Constantia</vt:lpstr>
      <vt:lpstr>Wingdings 2</vt:lpstr>
      <vt:lpstr>Flow</vt:lpstr>
      <vt:lpstr>1_Flow</vt:lpstr>
      <vt:lpstr>Supplier Assessment/Appraisal</vt:lpstr>
      <vt:lpstr>Supplier Appraisal Objectives</vt:lpstr>
      <vt:lpstr>Supplier Appraisal Objectives</vt:lpstr>
      <vt:lpstr>Supplier Appraisal Objectives</vt:lpstr>
      <vt:lpstr>Supplier Appraisal Process</vt:lpstr>
      <vt:lpstr>Supplier Appraisal Process</vt:lpstr>
      <vt:lpstr>Questionnaires</vt:lpstr>
      <vt:lpstr>Preparing Questionnaires</vt:lpstr>
      <vt:lpstr>Preparing Questionnaires</vt:lpstr>
      <vt:lpstr>Preparing Questionnaires</vt:lpstr>
      <vt:lpstr>Activity 1</vt:lpstr>
      <vt:lpstr>Supplier Visits</vt:lpstr>
      <vt:lpstr>Supplier Visits</vt:lpstr>
      <vt:lpstr>Supplier Visits</vt:lpstr>
      <vt:lpstr>Supplier Visits</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Supplier Assessment</vt:lpstr>
      <vt:lpstr>Activity 2</vt:lpstr>
      <vt:lpstr>Supplier Assessment</vt:lpstr>
      <vt:lpstr>Vendor rating</vt:lpstr>
      <vt:lpstr>Vendor rating</vt:lpstr>
      <vt:lpstr>Vendor rating</vt:lpstr>
      <vt:lpstr>Vendor rating</vt:lpstr>
      <vt:lpstr>Vendor rating</vt:lpstr>
      <vt:lpstr>Vendor rating</vt:lpstr>
      <vt:lpstr>Vendor rating</vt:lpstr>
      <vt:lpstr>Vendor rating</vt:lpstr>
      <vt:lpstr>Vendor Rating</vt:lpstr>
      <vt:lpstr>Activity 3</vt:lpstr>
      <vt:lpstr>How Vendor Rating can add value to Supply Management</vt:lpstr>
      <vt:lpstr>How Vendor Rating Systems can Add Value to Supply Management</vt:lpstr>
      <vt:lpstr>Supplier Evaluation</vt:lpstr>
      <vt:lpstr>Qualitative Evaluation Factors</vt:lpstr>
      <vt:lpstr>Supplier’s View of Supplier Appraisal</vt:lpstr>
      <vt:lpstr>Supplier’s View of Supplier Appraisal Influenced by</vt:lpstr>
      <vt:lpstr>Supplier’s View of Supplier Appraisal Influenced by</vt:lpstr>
      <vt:lpstr>Risks of Changing Supplier</vt:lpstr>
      <vt:lpstr>Identifying the possible risks of changing a supplier</vt:lpstr>
      <vt:lpstr>Risks of Changing Supplier</vt:lpstr>
      <vt:lpstr>Cost of Changing a Supplier</vt:lpstr>
      <vt:lpstr>Purchasing Process costs</vt:lpstr>
      <vt:lpstr>Phasing in/Phasing out</vt:lpstr>
      <vt:lpstr>Transaction Costs</vt:lpstr>
      <vt:lpstr>Learning Curve Costs</vt:lpstr>
      <vt:lpstr>Activity 4</vt:lpstr>
      <vt:lpstr>Reducing Risk when Switching Suppliers</vt:lpstr>
      <vt:lpstr>Reducing Risk when Switching Suppliers</vt:lpstr>
      <vt:lpstr>Deflecting to Suppliers</vt:lpstr>
      <vt:lpstr>Deflecting Supplier</vt:lpstr>
      <vt:lpstr>Sharing and Bearing Costs</vt:lpstr>
      <vt:lpstr>Contingency</vt:lpstr>
      <vt:lpstr>Communication</vt:lpstr>
      <vt:lpstr>Activity 5</vt:lpstr>
      <vt:lpstr>Activity 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Supplier Appraisal Objectives</dc:title>
  <dc:creator>Andrew</dc:creator>
  <cp:lastModifiedBy>Andrew Thorn</cp:lastModifiedBy>
  <cp:revision>34</cp:revision>
  <cp:lastPrinted>2017-06-15T14:46:41Z</cp:lastPrinted>
  <dcterms:created xsi:type="dcterms:W3CDTF">2014-05-17T16:07:26Z</dcterms:created>
  <dcterms:modified xsi:type="dcterms:W3CDTF">2025-10-05T18:08:40Z</dcterms:modified>
</cp:coreProperties>
</file>