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9" r:id="rId1"/>
  </p:sldMasterIdLst>
  <p:notesMasterIdLst>
    <p:notesMasterId r:id="rId71"/>
  </p:notesMasterIdLst>
  <p:handoutMasterIdLst>
    <p:handoutMasterId r:id="rId72"/>
  </p:handoutMasterIdLst>
  <p:sldIdLst>
    <p:sldId id="461" r:id="rId2"/>
    <p:sldId id="462" r:id="rId3"/>
    <p:sldId id="363" r:id="rId4"/>
    <p:sldId id="417" r:id="rId5"/>
    <p:sldId id="460" r:id="rId6"/>
    <p:sldId id="405" r:id="rId7"/>
    <p:sldId id="463" r:id="rId8"/>
    <p:sldId id="413" r:id="rId9"/>
    <p:sldId id="414" r:id="rId10"/>
    <p:sldId id="422" r:id="rId11"/>
    <p:sldId id="466" r:id="rId12"/>
    <p:sldId id="467" r:id="rId13"/>
    <p:sldId id="425" r:id="rId14"/>
    <p:sldId id="426" r:id="rId15"/>
    <p:sldId id="326" r:id="rId16"/>
    <p:sldId id="272" r:id="rId17"/>
    <p:sldId id="465" r:id="rId18"/>
    <p:sldId id="328" r:id="rId19"/>
    <p:sldId id="333" r:id="rId20"/>
    <p:sldId id="344" r:id="rId21"/>
    <p:sldId id="394" r:id="rId22"/>
    <p:sldId id="391" r:id="rId23"/>
    <p:sldId id="871" r:id="rId24"/>
    <p:sldId id="257" r:id="rId25"/>
    <p:sldId id="877" r:id="rId26"/>
    <p:sldId id="360" r:id="rId27"/>
    <p:sldId id="400" r:id="rId28"/>
    <p:sldId id="336" r:id="rId29"/>
    <p:sldId id="430" r:id="rId30"/>
    <p:sldId id="389" r:id="rId31"/>
    <p:sldId id="297" r:id="rId32"/>
    <p:sldId id="419" r:id="rId33"/>
    <p:sldId id="427" r:id="rId34"/>
    <p:sldId id="341" r:id="rId35"/>
    <p:sldId id="258" r:id="rId36"/>
    <p:sldId id="361" r:id="rId37"/>
    <p:sldId id="411" r:id="rId38"/>
    <p:sldId id="365" r:id="rId39"/>
    <p:sldId id="276" r:id="rId40"/>
    <p:sldId id="399" r:id="rId41"/>
    <p:sldId id="338" r:id="rId42"/>
    <p:sldId id="424" r:id="rId43"/>
    <p:sldId id="398" r:id="rId44"/>
    <p:sldId id="423" r:id="rId45"/>
    <p:sldId id="873" r:id="rId46"/>
    <p:sldId id="470" r:id="rId47"/>
    <p:sldId id="325" r:id="rId48"/>
    <p:sldId id="872" r:id="rId49"/>
    <p:sldId id="337" r:id="rId50"/>
    <p:sldId id="856" r:id="rId51"/>
    <p:sldId id="392" r:id="rId52"/>
    <p:sldId id="452" r:id="rId53"/>
    <p:sldId id="376" r:id="rId54"/>
    <p:sldId id="370" r:id="rId55"/>
    <p:sldId id="819" r:id="rId56"/>
    <p:sldId id="859" r:id="rId57"/>
    <p:sldId id="369" r:id="rId58"/>
    <p:sldId id="867" r:id="rId59"/>
    <p:sldId id="315" r:id="rId60"/>
    <p:sldId id="372" r:id="rId61"/>
    <p:sldId id="279" r:id="rId62"/>
    <p:sldId id="868" r:id="rId63"/>
    <p:sldId id="478" r:id="rId64"/>
    <p:sldId id="870" r:id="rId65"/>
    <p:sldId id="875" r:id="rId66"/>
    <p:sldId id="869" r:id="rId67"/>
    <p:sldId id="436" r:id="rId68"/>
    <p:sldId id="359" r:id="rId69"/>
    <p:sldId id="435" r:id="rId70"/>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9F3FE"/>
    <a:srgbClr val="FF7C80"/>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414459-5ACE-E9F4-272B-812B51654A16}" v="105" dt="2026-10-04T17:00:42.8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44" autoAdjust="0"/>
    <p:restoredTop sz="79317" autoAdjust="0"/>
  </p:normalViewPr>
  <p:slideViewPr>
    <p:cSldViewPr>
      <p:cViewPr varScale="1">
        <p:scale>
          <a:sx n="59" d="100"/>
          <a:sy n="59" d="100"/>
        </p:scale>
        <p:origin x="426" y="6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handoutMaster" Target="handoutMasters/handout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notesMaster" Target="notesMasters/notesMaster1.xml"/><Relationship Id="rId2" Type="http://schemas.openxmlformats.org/officeDocument/2006/relationships/slide" Target="slides/slide1.xml"/><Relationship Id="rId29" Type="http://schemas.openxmlformats.org/officeDocument/2006/relationships/slide" Target="slides/slide2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E459BAAF-5318-48FD-8FBB-CB01E76D1381}"/>
              </a:ext>
            </a:extLst>
          </p:cNvPr>
          <p:cNvSpPr>
            <a:spLocks noGrp="1" noChangeArrowheads="1"/>
          </p:cNvSpPr>
          <p:nvPr>
            <p:ph type="hdr" sz="quarter"/>
          </p:nvPr>
        </p:nvSpPr>
        <p:spPr bwMode="auto">
          <a:xfrm>
            <a:off x="1" y="0"/>
            <a:ext cx="2946400" cy="496888"/>
          </a:xfrm>
          <a:prstGeom prst="rect">
            <a:avLst/>
          </a:prstGeom>
          <a:noFill/>
          <a:ln w="9525">
            <a:noFill/>
            <a:miter lim="800000"/>
            <a:headEnd/>
            <a:tailEnd/>
          </a:ln>
          <a:effectLst/>
        </p:spPr>
        <p:txBody>
          <a:bodyPr vert="horz" wrap="square" lIns="91414" tIns="45706" rIns="91414" bIns="45706"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25603" name="Rectangle 3">
            <a:extLst>
              <a:ext uri="{FF2B5EF4-FFF2-40B4-BE49-F238E27FC236}">
                <a16:creationId xmlns:a16="http://schemas.microsoft.com/office/drawing/2014/main" id="{70285A21-1C66-4251-8179-3FB1FD8F8738}"/>
              </a:ext>
            </a:extLst>
          </p:cNvPr>
          <p:cNvSpPr>
            <a:spLocks noGrp="1" noChangeArrowheads="1"/>
          </p:cNvSpPr>
          <p:nvPr>
            <p:ph type="dt" sz="quarter" idx="1"/>
          </p:nvPr>
        </p:nvSpPr>
        <p:spPr bwMode="auto">
          <a:xfrm>
            <a:off x="3849689" y="0"/>
            <a:ext cx="2946400" cy="496888"/>
          </a:xfrm>
          <a:prstGeom prst="rect">
            <a:avLst/>
          </a:prstGeom>
          <a:noFill/>
          <a:ln w="9525">
            <a:noFill/>
            <a:miter lim="800000"/>
            <a:headEnd/>
            <a:tailEnd/>
          </a:ln>
          <a:effectLst/>
        </p:spPr>
        <p:txBody>
          <a:bodyPr vert="horz" wrap="square" lIns="91414" tIns="45706" rIns="91414" bIns="45706"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GB"/>
          </a:p>
        </p:txBody>
      </p:sp>
      <p:sp>
        <p:nvSpPr>
          <p:cNvPr id="25604" name="Rectangle 4">
            <a:extLst>
              <a:ext uri="{FF2B5EF4-FFF2-40B4-BE49-F238E27FC236}">
                <a16:creationId xmlns:a16="http://schemas.microsoft.com/office/drawing/2014/main" id="{B41D0983-9CBC-424F-BE2A-89B0DB0B2234}"/>
              </a:ext>
            </a:extLst>
          </p:cNvPr>
          <p:cNvSpPr>
            <a:spLocks noGrp="1" noChangeArrowheads="1"/>
          </p:cNvSpPr>
          <p:nvPr>
            <p:ph type="ftr" sz="quarter" idx="2"/>
          </p:nvPr>
        </p:nvSpPr>
        <p:spPr bwMode="auto">
          <a:xfrm>
            <a:off x="1" y="9428164"/>
            <a:ext cx="2946400" cy="496887"/>
          </a:xfrm>
          <a:prstGeom prst="rect">
            <a:avLst/>
          </a:prstGeom>
          <a:noFill/>
          <a:ln w="9525">
            <a:noFill/>
            <a:miter lim="800000"/>
            <a:headEnd/>
            <a:tailEnd/>
          </a:ln>
          <a:effectLst/>
        </p:spPr>
        <p:txBody>
          <a:bodyPr vert="horz" wrap="square" lIns="91414" tIns="45706" rIns="91414" bIns="45706"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25605" name="Rectangle 5">
            <a:extLst>
              <a:ext uri="{FF2B5EF4-FFF2-40B4-BE49-F238E27FC236}">
                <a16:creationId xmlns:a16="http://schemas.microsoft.com/office/drawing/2014/main" id="{EE7D0552-7690-4697-8CDC-EE5B4D449179}"/>
              </a:ext>
            </a:extLst>
          </p:cNvPr>
          <p:cNvSpPr>
            <a:spLocks noGrp="1" noChangeArrowheads="1"/>
          </p:cNvSpPr>
          <p:nvPr>
            <p:ph type="sldNum" sz="quarter" idx="3"/>
          </p:nvPr>
        </p:nvSpPr>
        <p:spPr bwMode="auto">
          <a:xfrm>
            <a:off x="3849689" y="9428164"/>
            <a:ext cx="2946400" cy="496887"/>
          </a:xfrm>
          <a:prstGeom prst="rect">
            <a:avLst/>
          </a:prstGeom>
          <a:noFill/>
          <a:ln w="9525">
            <a:noFill/>
            <a:miter lim="800000"/>
            <a:headEnd/>
            <a:tailEnd/>
          </a:ln>
          <a:effectLst/>
        </p:spPr>
        <p:txBody>
          <a:bodyPr vert="horz" wrap="square" lIns="91414" tIns="45706" rIns="91414" bIns="45706"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1A1E9215-0749-433E-A989-36D47931D55E}"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ED9242DB-27F6-46C3-89AD-DD687ACA4D4A}"/>
              </a:ext>
            </a:extLst>
          </p:cNvPr>
          <p:cNvSpPr>
            <a:spLocks noGrp="1" noChangeArrowheads="1"/>
          </p:cNvSpPr>
          <p:nvPr>
            <p:ph type="hdr" sz="quarter"/>
          </p:nvPr>
        </p:nvSpPr>
        <p:spPr bwMode="auto">
          <a:xfrm>
            <a:off x="1" y="0"/>
            <a:ext cx="2946400" cy="496888"/>
          </a:xfrm>
          <a:prstGeom prst="rect">
            <a:avLst/>
          </a:prstGeom>
          <a:noFill/>
          <a:ln w="9525">
            <a:noFill/>
            <a:miter lim="800000"/>
            <a:headEnd/>
            <a:tailEnd/>
          </a:ln>
          <a:effectLst/>
        </p:spPr>
        <p:txBody>
          <a:bodyPr vert="horz" wrap="square" lIns="91414" tIns="45706" rIns="91414" bIns="45706"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29699" name="Rectangle 3">
            <a:extLst>
              <a:ext uri="{FF2B5EF4-FFF2-40B4-BE49-F238E27FC236}">
                <a16:creationId xmlns:a16="http://schemas.microsoft.com/office/drawing/2014/main" id="{F43959B6-84FA-4CA7-B467-47D0A3505123}"/>
              </a:ext>
            </a:extLst>
          </p:cNvPr>
          <p:cNvSpPr>
            <a:spLocks noGrp="1" noChangeArrowheads="1"/>
          </p:cNvSpPr>
          <p:nvPr>
            <p:ph type="dt" idx="1"/>
          </p:nvPr>
        </p:nvSpPr>
        <p:spPr bwMode="auto">
          <a:xfrm>
            <a:off x="3849689" y="0"/>
            <a:ext cx="2946400" cy="496888"/>
          </a:xfrm>
          <a:prstGeom prst="rect">
            <a:avLst/>
          </a:prstGeom>
          <a:noFill/>
          <a:ln w="9525">
            <a:noFill/>
            <a:miter lim="800000"/>
            <a:headEnd/>
            <a:tailEnd/>
          </a:ln>
          <a:effectLst/>
        </p:spPr>
        <p:txBody>
          <a:bodyPr vert="horz" wrap="square" lIns="91414" tIns="45706" rIns="91414" bIns="45706"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US"/>
          </a:p>
        </p:txBody>
      </p:sp>
      <p:sp>
        <p:nvSpPr>
          <p:cNvPr id="5124" name="Rectangle 4">
            <a:extLst>
              <a:ext uri="{FF2B5EF4-FFF2-40B4-BE49-F238E27FC236}">
                <a16:creationId xmlns:a16="http://schemas.microsoft.com/office/drawing/2014/main" id="{E162AE9F-03B8-4754-95B7-5E6A0ECDF1B8}"/>
              </a:ext>
            </a:extLst>
          </p:cNvPr>
          <p:cNvSpPr>
            <a:spLocks noGrp="1" noRot="1" noChangeAspect="1" noChangeArrowheads="1" noTextEdit="1"/>
          </p:cNvSpPr>
          <p:nvPr>
            <p:ph type="sldImg" idx="2"/>
          </p:nvPr>
        </p:nvSpPr>
        <p:spPr bwMode="auto">
          <a:xfrm>
            <a:off x="915988" y="742950"/>
            <a:ext cx="4965700" cy="372427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1" name="Rectangle 5">
            <a:extLst>
              <a:ext uri="{FF2B5EF4-FFF2-40B4-BE49-F238E27FC236}">
                <a16:creationId xmlns:a16="http://schemas.microsoft.com/office/drawing/2014/main" id="{0CBAFC9B-C7E3-43F8-94C4-9DCC4EF074EA}"/>
              </a:ext>
            </a:extLst>
          </p:cNvPr>
          <p:cNvSpPr>
            <a:spLocks noGrp="1" noChangeArrowheads="1"/>
          </p:cNvSpPr>
          <p:nvPr>
            <p:ph type="body" sz="quarter" idx="3"/>
          </p:nvPr>
        </p:nvSpPr>
        <p:spPr bwMode="auto">
          <a:xfrm>
            <a:off x="679451" y="4714876"/>
            <a:ext cx="5438775" cy="4468813"/>
          </a:xfrm>
          <a:prstGeom prst="rect">
            <a:avLst/>
          </a:prstGeom>
          <a:noFill/>
          <a:ln w="9525">
            <a:noFill/>
            <a:miter lim="800000"/>
            <a:headEnd/>
            <a:tailEnd/>
          </a:ln>
          <a:effectLst/>
        </p:spPr>
        <p:txBody>
          <a:bodyPr vert="horz" wrap="square" lIns="91414" tIns="45706" rIns="91414" bIns="45706"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9702" name="Rectangle 6">
            <a:extLst>
              <a:ext uri="{FF2B5EF4-FFF2-40B4-BE49-F238E27FC236}">
                <a16:creationId xmlns:a16="http://schemas.microsoft.com/office/drawing/2014/main" id="{07E0DB4B-6F63-402B-B1FB-103F2D73EE7C}"/>
              </a:ext>
            </a:extLst>
          </p:cNvPr>
          <p:cNvSpPr>
            <a:spLocks noGrp="1" noChangeArrowheads="1"/>
          </p:cNvSpPr>
          <p:nvPr>
            <p:ph type="ftr" sz="quarter" idx="4"/>
          </p:nvPr>
        </p:nvSpPr>
        <p:spPr bwMode="auto">
          <a:xfrm>
            <a:off x="1" y="9428164"/>
            <a:ext cx="2946400" cy="496887"/>
          </a:xfrm>
          <a:prstGeom prst="rect">
            <a:avLst/>
          </a:prstGeom>
          <a:noFill/>
          <a:ln w="9525">
            <a:noFill/>
            <a:miter lim="800000"/>
            <a:headEnd/>
            <a:tailEnd/>
          </a:ln>
          <a:effectLst/>
        </p:spPr>
        <p:txBody>
          <a:bodyPr vert="horz" wrap="square" lIns="91414" tIns="45706" rIns="91414" bIns="45706"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29703" name="Rectangle 7">
            <a:extLst>
              <a:ext uri="{FF2B5EF4-FFF2-40B4-BE49-F238E27FC236}">
                <a16:creationId xmlns:a16="http://schemas.microsoft.com/office/drawing/2014/main" id="{C84DF93C-0ACD-47E2-B9AA-4D78410530C8}"/>
              </a:ext>
            </a:extLst>
          </p:cNvPr>
          <p:cNvSpPr>
            <a:spLocks noGrp="1" noChangeArrowheads="1"/>
          </p:cNvSpPr>
          <p:nvPr>
            <p:ph type="sldNum" sz="quarter" idx="5"/>
          </p:nvPr>
        </p:nvSpPr>
        <p:spPr bwMode="auto">
          <a:xfrm>
            <a:off x="3849689" y="9428164"/>
            <a:ext cx="2946400" cy="496887"/>
          </a:xfrm>
          <a:prstGeom prst="rect">
            <a:avLst/>
          </a:prstGeom>
          <a:noFill/>
          <a:ln w="9525">
            <a:noFill/>
            <a:miter lim="800000"/>
            <a:headEnd/>
            <a:tailEnd/>
          </a:ln>
          <a:effectLst/>
        </p:spPr>
        <p:txBody>
          <a:bodyPr vert="horz" wrap="square" lIns="91414" tIns="45706" rIns="91414" bIns="45706"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8E2D2A43-5136-4AC1-862B-7ADF409249B8}"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1pPr>
    <a:lvl2pPr marL="4572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2pPr>
    <a:lvl3pPr marL="9144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3pPr>
    <a:lvl4pPr marL="13716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4pPr>
    <a:lvl5pPr marL="18288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www.waldkindergarten-kronberg.com/" TargetMode="External"/><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29F7C062-27A5-4950-9ED8-AC45A1C1EB4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6332" indent="-287051">
              <a:spcBef>
                <a:spcPct val="30000"/>
              </a:spcBef>
              <a:defRPr sz="1200">
                <a:solidFill>
                  <a:schemeClr val="tx1"/>
                </a:solidFill>
                <a:latin typeface="Arial" panose="020B0604020202020204" pitchFamily="34" charset="0"/>
                <a:ea typeface="MS PGothic" panose="020B0600070205080204" pitchFamily="34" charset="-128"/>
              </a:defRPr>
            </a:lvl2pPr>
            <a:lvl3pPr marL="1148205" indent="-229641">
              <a:spcBef>
                <a:spcPct val="30000"/>
              </a:spcBef>
              <a:defRPr sz="1200">
                <a:solidFill>
                  <a:schemeClr val="tx1"/>
                </a:solidFill>
                <a:latin typeface="Arial" panose="020B0604020202020204" pitchFamily="34" charset="0"/>
                <a:ea typeface="MS PGothic" panose="020B0600070205080204" pitchFamily="34" charset="-128"/>
              </a:defRPr>
            </a:lvl3pPr>
            <a:lvl4pPr marL="1607485" indent="-229641">
              <a:spcBef>
                <a:spcPct val="30000"/>
              </a:spcBef>
              <a:defRPr sz="1200">
                <a:solidFill>
                  <a:schemeClr val="tx1"/>
                </a:solidFill>
                <a:latin typeface="Arial" panose="020B0604020202020204" pitchFamily="34" charset="0"/>
                <a:ea typeface="MS PGothic" panose="020B0600070205080204" pitchFamily="34" charset="-128"/>
              </a:defRPr>
            </a:lvl4pPr>
            <a:lvl5pPr marL="2066767" indent="-229641">
              <a:spcBef>
                <a:spcPct val="30000"/>
              </a:spcBef>
              <a:defRPr sz="1200">
                <a:solidFill>
                  <a:schemeClr val="tx1"/>
                </a:solidFill>
                <a:latin typeface="Arial" panose="020B0604020202020204" pitchFamily="34" charset="0"/>
                <a:ea typeface="MS PGothic" panose="020B0600070205080204" pitchFamily="34" charset="-128"/>
              </a:defRPr>
            </a:lvl5pPr>
            <a:lvl6pPr marL="2526049" indent="-229641"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85331" indent="-229641"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44613" indent="-229641"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903893" indent="-229641"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8B095FEF-CC9E-4B3C-A400-AB411209AC86}" type="slidenum">
              <a:rPr lang="en-US" altLang="en-US"/>
              <a:pPr>
                <a:spcBef>
                  <a:spcPct val="0"/>
                </a:spcBef>
              </a:pPr>
              <a:t>1</a:t>
            </a:fld>
            <a:endParaRPr lang="en-US" altLang="en-US"/>
          </a:p>
        </p:txBody>
      </p:sp>
      <p:sp>
        <p:nvSpPr>
          <p:cNvPr id="8195" name="Rectangle 2">
            <a:extLst>
              <a:ext uri="{FF2B5EF4-FFF2-40B4-BE49-F238E27FC236}">
                <a16:creationId xmlns:a16="http://schemas.microsoft.com/office/drawing/2014/main" id="{0DC8AA63-DAAC-4EF7-8BC5-8991A7A85217}"/>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955907C-8557-44FA-8D96-856AEACAB90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b="1" u="sng" dirty="0">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 subjects – areas of learning</a:t>
            </a:r>
          </a:p>
          <a:p>
            <a:endParaRPr lang="en-US" dirty="0"/>
          </a:p>
          <a:p>
            <a:r>
              <a:rPr lang="en-US" dirty="0"/>
              <a:t>Taught holistically – with others i.e. physical &amp; oral / creative development &amp; personal &amp; social  </a:t>
            </a:r>
            <a:r>
              <a:rPr lang="en-US" dirty="0" err="1"/>
              <a:t>etc</a:t>
            </a:r>
            <a:r>
              <a:rPr lang="en-US" dirty="0"/>
              <a:t> </a:t>
            </a:r>
          </a:p>
          <a:p>
            <a:endParaRPr lang="en-US" dirty="0"/>
          </a:p>
          <a:p>
            <a:r>
              <a:rPr lang="en-US" dirty="0"/>
              <a:t>Each area of learning is given Range and skills  /   </a:t>
            </a:r>
            <a:r>
              <a:rPr lang="en-US" dirty="0" err="1"/>
              <a:t>ystod</a:t>
            </a:r>
            <a:r>
              <a:rPr lang="en-US" dirty="0"/>
              <a:t> a </a:t>
            </a:r>
            <a:r>
              <a:rPr lang="en-US" dirty="0" err="1"/>
              <a:t>sgiliau</a:t>
            </a:r>
            <a:endParaRPr lang="en-US" dirty="0"/>
          </a:p>
          <a:p>
            <a:endParaRPr lang="en-US" dirty="0"/>
          </a:p>
          <a:p>
            <a:r>
              <a:rPr lang="en-US" dirty="0"/>
              <a:t>The curriculum is a continuum – </a:t>
            </a:r>
            <a:r>
              <a:rPr lang="en-US" dirty="0" err="1"/>
              <a:t>continwwm</a:t>
            </a:r>
            <a:r>
              <a:rPr lang="en-US" dirty="0"/>
              <a:t> </a:t>
            </a:r>
            <a:r>
              <a:rPr lang="en-US" dirty="0" err="1"/>
              <a:t>yw’r</a:t>
            </a:r>
            <a:r>
              <a:rPr lang="en-US" dirty="0"/>
              <a:t> </a:t>
            </a:r>
            <a:r>
              <a:rPr lang="en-US" dirty="0" err="1"/>
              <a:t>cwricwlwm</a:t>
            </a:r>
            <a:r>
              <a:rPr lang="en-US" dirty="0"/>
              <a:t> </a:t>
            </a:r>
          </a:p>
          <a:p>
            <a:pPr eaLnBrk="1" hangingPunct="1"/>
            <a:r>
              <a:rPr lang="en-US" dirty="0"/>
              <a:t>Some key messages: </a:t>
            </a:r>
          </a:p>
          <a:p>
            <a:pPr eaLnBrk="1" hangingPunct="1"/>
            <a:r>
              <a:rPr lang="en-US" dirty="0"/>
              <a:t>Belonging</a:t>
            </a:r>
          </a:p>
          <a:p>
            <a:pPr eaLnBrk="1" hangingPunct="1"/>
            <a:r>
              <a:rPr lang="en-US" dirty="0"/>
              <a:t>Outdoor environment </a:t>
            </a:r>
          </a:p>
          <a:p>
            <a:pPr eaLnBrk="1" hangingPunct="1"/>
            <a:r>
              <a:rPr lang="en-US" dirty="0"/>
              <a:t>Provide independent learning opportunities</a:t>
            </a:r>
          </a:p>
          <a:p>
            <a:pPr eaLnBrk="1" hangingPunct="1"/>
            <a:r>
              <a:rPr lang="en-US" dirty="0"/>
              <a:t>Considerable thought to the physical environment.</a:t>
            </a:r>
          </a:p>
          <a:p>
            <a:pPr eaLnBrk="1" hangingPunct="1"/>
            <a:r>
              <a:rPr lang="en-US" dirty="0"/>
              <a:t>Play &amp; raising confidence is critical.</a:t>
            </a:r>
          </a:p>
          <a:p>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a:t>
            </a:fld>
            <a:endParaRPr lang="en-US" altLang="en-US"/>
          </a:p>
        </p:txBody>
      </p:sp>
    </p:spTree>
    <p:extLst>
      <p:ext uri="{BB962C8B-B14F-4D97-AF65-F5344CB8AC3E}">
        <p14:creationId xmlns:p14="http://schemas.microsoft.com/office/powerpoint/2010/main" val="4257109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err="1"/>
              <a:t>Tasg</a:t>
            </a:r>
            <a:r>
              <a:rPr lang="en-US" dirty="0"/>
              <a:t> </a:t>
            </a:r>
            <a:r>
              <a:rPr lang="en-US" dirty="0" err="1"/>
              <a:t>Darllen</a:t>
            </a:r>
            <a:r>
              <a:rPr lang="en-US" dirty="0"/>
              <a:t> a </a:t>
            </a:r>
            <a:r>
              <a:rPr lang="en-US" dirty="0" err="1"/>
              <a:t>pharatoi</a:t>
            </a:r>
            <a:r>
              <a:rPr lang="en-US" dirty="0"/>
              <a:t> </a:t>
            </a:r>
            <a:r>
              <a:rPr lang="en-US" dirty="0" err="1"/>
              <a:t>ymlaen</a:t>
            </a:r>
            <a:r>
              <a:rPr lang="en-US" dirty="0"/>
              <a:t> </a:t>
            </a:r>
            <a:r>
              <a:rPr lang="en-US" dirty="0" err="1"/>
              <a:t>ar</a:t>
            </a:r>
            <a:r>
              <a:rPr lang="en-US" dirty="0"/>
              <a:t> </a:t>
            </a:r>
            <a:r>
              <a:rPr lang="en-US" dirty="0" err="1"/>
              <a:t>gyfer</a:t>
            </a:r>
            <a:r>
              <a:rPr lang="en-US" dirty="0"/>
              <a:t> </a:t>
            </a:r>
            <a:r>
              <a:rPr lang="en-US" dirty="0" err="1"/>
              <a:t>darlith</a:t>
            </a:r>
            <a:r>
              <a:rPr lang="en-US" dirty="0"/>
              <a:t> </a:t>
            </a:r>
            <a:r>
              <a:rPr lang="en-US" dirty="0" err="1"/>
              <a:t>nesaf</a:t>
            </a:r>
            <a:r>
              <a:rPr lang="en-US" dirty="0"/>
              <a:t>. </a:t>
            </a:r>
          </a:p>
          <a:p>
            <a:r>
              <a:rPr lang="en-US" dirty="0"/>
              <a:t>Reading Task in preparation for next lecture.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5</a:t>
            </a:fld>
            <a:endParaRPr lang="en-US" altLang="en-US"/>
          </a:p>
        </p:txBody>
      </p:sp>
    </p:spTree>
    <p:extLst>
      <p:ext uri="{BB962C8B-B14F-4D97-AF65-F5344CB8AC3E}">
        <p14:creationId xmlns:p14="http://schemas.microsoft.com/office/powerpoint/2010/main" val="41536765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6</a:t>
            </a:fld>
            <a:endParaRPr lang="en-US" altLang="en-US"/>
          </a:p>
        </p:txBody>
      </p:sp>
    </p:spTree>
    <p:extLst>
      <p:ext uri="{BB962C8B-B14F-4D97-AF65-F5344CB8AC3E}">
        <p14:creationId xmlns:p14="http://schemas.microsoft.com/office/powerpoint/2010/main" val="10704762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Vygotsky 1896 0 1934 – social constructivism – philosophy was that all cognitive functions originate in social interaction and are then internalised on an individual level. </a:t>
            </a:r>
          </a:p>
          <a:p>
            <a:endParaRPr lang="en-GB" dirty="0"/>
          </a:p>
          <a:p>
            <a:r>
              <a:rPr lang="en-GB" dirty="0"/>
              <a:t>The child will not be able to take the next step in their development unless they are supported in the ZPD </a:t>
            </a:r>
          </a:p>
          <a:p>
            <a:endParaRPr lang="en-GB" dirty="0">
              <a:effectLst/>
            </a:endParaRPr>
          </a:p>
          <a:p>
            <a:r>
              <a:rPr lang="en-GB" dirty="0"/>
              <a:t>This support is sometimes known as </a:t>
            </a:r>
            <a:r>
              <a:rPr lang="en-GB" b="1" dirty="0"/>
              <a:t>scaffolding </a:t>
            </a:r>
            <a:r>
              <a:rPr lang="en-GB" dirty="0"/>
              <a:t>(see also Bruner) and is seen as the main role of adults/teachers. </a:t>
            </a:r>
          </a:p>
          <a:p>
            <a:endParaRPr lang="en-GB" dirty="0">
              <a:effectLst/>
            </a:endParaRPr>
          </a:p>
          <a:p>
            <a:r>
              <a:rPr lang="en-GB" dirty="0"/>
              <a:t>What might this ‘scaffolding’ be in a classroom situation? </a:t>
            </a:r>
            <a:endParaRPr lang="en-GB" dirty="0">
              <a:effectLst/>
            </a:endParaRP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8</a:t>
            </a:fld>
            <a:endParaRPr lang="en-US" altLang="en-US"/>
          </a:p>
        </p:txBody>
      </p:sp>
    </p:spTree>
    <p:extLst>
      <p:ext uri="{BB962C8B-B14F-4D97-AF65-F5344CB8AC3E}">
        <p14:creationId xmlns:p14="http://schemas.microsoft.com/office/powerpoint/2010/main" val="5612962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defRPr/>
            </a:pPr>
            <a:r>
              <a:rPr lang="en-GB" dirty="0"/>
              <a:t>The gap between what a child can do on their own and what a child can do with support</a:t>
            </a:r>
          </a:p>
          <a:p>
            <a:pPr eaLnBrk="1" hangingPunct="1">
              <a:defRPr/>
            </a:pPr>
            <a:endParaRPr lang="en-GB" dirty="0"/>
          </a:p>
          <a:p>
            <a:pPr eaLnBrk="1" hangingPunct="1">
              <a:defRPr/>
            </a:pPr>
            <a:r>
              <a:rPr lang="en-GB" dirty="0"/>
              <a:t>The child will not be able to take the next step in their development unless they are supported in the ZPD</a:t>
            </a:r>
          </a:p>
          <a:p>
            <a:pPr eaLnBrk="1" hangingPunct="1">
              <a:defRPr/>
            </a:pPr>
            <a:endParaRPr lang="en-GB" dirty="0"/>
          </a:p>
          <a:p>
            <a:pPr eaLnBrk="1" hangingPunct="1">
              <a:defRPr/>
            </a:pPr>
            <a:r>
              <a:rPr lang="en-GB" dirty="0"/>
              <a:t>This support is sometimes known as </a:t>
            </a:r>
            <a:r>
              <a:rPr lang="en-GB" b="1" dirty="0"/>
              <a:t>scaffolding</a:t>
            </a:r>
            <a:r>
              <a:rPr lang="en-GB" dirty="0"/>
              <a:t> (see also Bruner) and is seen as the main role of adults/teachers.</a:t>
            </a:r>
          </a:p>
          <a:p>
            <a:endParaRPr lang="en-US" dirty="0"/>
          </a:p>
          <a:p>
            <a:r>
              <a:rPr lang="en-US" dirty="0"/>
              <a:t>What might this ‘scaffolding’ be in your context for very young children?  Tying laces? Making knots? Kicking and stopping a ball </a:t>
            </a:r>
          </a:p>
          <a:p>
            <a:endParaRPr lang="en-US" dirty="0"/>
          </a:p>
          <a:p>
            <a:r>
              <a:rPr lang="en-US" dirty="0"/>
              <a:t>Sometimes ZPD this was achieved through</a:t>
            </a:r>
            <a:r>
              <a:rPr lang="en-US" b="1" dirty="0"/>
              <a:t> play </a:t>
            </a:r>
            <a:r>
              <a:rPr lang="en-US" dirty="0"/>
              <a:t>– as play facilitates – supports many different attributes – character / motivation / confidence – role play / self-</a:t>
            </a:r>
            <a:r>
              <a:rPr lang="en-US" dirty="0" err="1"/>
              <a:t>espression</a:t>
            </a:r>
            <a:r>
              <a:rPr lang="en-US" dirty="0"/>
              <a:t>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9</a:t>
            </a:fld>
            <a:endParaRPr lang="en-US" altLang="en-US"/>
          </a:p>
        </p:txBody>
      </p:sp>
    </p:spTree>
    <p:extLst>
      <p:ext uri="{BB962C8B-B14F-4D97-AF65-F5344CB8AC3E}">
        <p14:creationId xmlns:p14="http://schemas.microsoft.com/office/powerpoint/2010/main" val="27948291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1134">
              <a:defRPr/>
            </a:pPr>
            <a:r>
              <a:rPr lang="en-GB" dirty="0"/>
              <a:t>Vygotsky (1967) argued play’s importance in creating its own zone of proximal development and from the time of early educational pioneers and theorists such as Rousseau, Dewey, Froebel, Montessori, MacMillan and Steiner, play has been recognised as having an important role in children’s early education. </a:t>
            </a:r>
            <a:endParaRPr lang="en-US" dirty="0"/>
          </a:p>
          <a:p>
            <a:endParaRPr lang="en-GB"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14</a:t>
            </a:fld>
            <a:endParaRPr lang="en-US" altLang="en-US"/>
          </a:p>
        </p:txBody>
      </p:sp>
    </p:spTree>
    <p:extLst>
      <p:ext uri="{BB962C8B-B14F-4D97-AF65-F5344CB8AC3E}">
        <p14:creationId xmlns:p14="http://schemas.microsoft.com/office/powerpoint/2010/main" val="29863032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Social constructivist</a:t>
            </a:r>
          </a:p>
          <a:p>
            <a:endParaRPr lang="en-US" dirty="0"/>
          </a:p>
          <a:p>
            <a:r>
              <a:rPr lang="en-US" dirty="0"/>
              <a:t>Play – imaginative … fun …no clear / obvious boundaries … explore … ends with discovery – reasoning – verbal judgment </a:t>
            </a:r>
          </a:p>
          <a:p>
            <a:endParaRPr lang="en-US" dirty="0"/>
          </a:p>
          <a:p>
            <a:pPr defTabSz="918564">
              <a:defRPr/>
            </a:pPr>
            <a:r>
              <a:rPr lang="en-US" dirty="0"/>
              <a:t>To conclude this section – there are many educational theorists e.g. Howard Gardener – who devised the theory of Multiple Intelligences – suggests that learning potential encompasses eight different intelligences. </a:t>
            </a:r>
          </a:p>
          <a:p>
            <a:endParaRPr lang="en-US" dirty="0"/>
          </a:p>
          <a:p>
            <a:r>
              <a:rPr lang="en-GB" dirty="0"/>
              <a:t>Susan Isaacs </a:t>
            </a:r>
            <a:r>
              <a:rPr lang="en-GB" b="1" dirty="0"/>
              <a:t>placed great value on nursery schools and believed they should be a natural part of every child's early life</a:t>
            </a:r>
            <a:r>
              <a:rPr lang="en-GB" dirty="0"/>
              <a:t>. Isaacs did not view the nursery school as a substitute for child development in the home, but rather as an extension of it.</a:t>
            </a:r>
          </a:p>
          <a:p>
            <a:r>
              <a:rPr lang="en-GB" dirty="0"/>
              <a:t>What is Susan Isaacs play theory?</a:t>
            </a:r>
          </a:p>
          <a:p>
            <a:r>
              <a:rPr lang="en-GB" dirty="0"/>
              <a:t>Isaacs used her psychoanalytical knowledge to underpin her understanding of the role of play in a child's development. She explained that </a:t>
            </a:r>
            <a:r>
              <a:rPr lang="en-GB" b="1" dirty="0"/>
              <a:t>children's play was a form of self-expression that enabled them both to release their real feelings safely and to rehearse ways of dealing with a range of emotions</a:t>
            </a:r>
            <a:r>
              <a:rPr lang="en-GB" dirty="0"/>
              <a:t>.</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15</a:t>
            </a:fld>
            <a:endParaRPr lang="en-US" altLang="en-US"/>
          </a:p>
        </p:txBody>
      </p:sp>
    </p:spTree>
    <p:extLst>
      <p:ext uri="{BB962C8B-B14F-4D97-AF65-F5344CB8AC3E}">
        <p14:creationId xmlns:p14="http://schemas.microsoft.com/office/powerpoint/2010/main" val="12017509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Social constructivism – group work / problem solving / collaboration / sharing and adapting ideas / feel ‘ownership’ of task outcome. Engagement is high – concentration </a:t>
            </a:r>
          </a:p>
          <a:p>
            <a:endParaRPr lang="en-US" dirty="0"/>
          </a:p>
          <a:p>
            <a:r>
              <a:rPr lang="en-US" dirty="0"/>
              <a:t>What may not have prominence is – high quality of skills / techniques / methods </a:t>
            </a:r>
          </a:p>
          <a:p>
            <a:endParaRPr lang="en-US" dirty="0"/>
          </a:p>
          <a:p>
            <a:r>
              <a:rPr lang="en-US" dirty="0"/>
              <a:t>Does this matter? How important are these scenarios?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16</a:t>
            </a:fld>
            <a:endParaRPr lang="en-US" altLang="en-US"/>
          </a:p>
        </p:txBody>
      </p:sp>
    </p:spTree>
    <p:extLst>
      <p:ext uri="{BB962C8B-B14F-4D97-AF65-F5344CB8AC3E}">
        <p14:creationId xmlns:p14="http://schemas.microsoft.com/office/powerpoint/2010/main" val="24643907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Main Concepts and Theories</a:t>
            </a:r>
          </a:p>
          <a:p>
            <a:r>
              <a:rPr lang="en-GB" dirty="0"/>
              <a:t>Isaacs is known for several key concepts:</a:t>
            </a:r>
          </a:p>
          <a:p>
            <a:pPr lvl="0"/>
            <a:r>
              <a:rPr lang="en-GB" b="1" dirty="0"/>
              <a:t>Intellectual growth through play</a:t>
            </a:r>
            <a:r>
              <a:rPr lang="en-GB" dirty="0"/>
              <a:t>: Children learn best through self-directed play and exploration</a:t>
            </a:r>
          </a:p>
          <a:p>
            <a:pPr lvl="0"/>
            <a:r>
              <a:rPr lang="en-GB" b="1" dirty="0"/>
              <a:t>Importance of emotions</a:t>
            </a:r>
            <a:r>
              <a:rPr lang="en-GB" dirty="0"/>
              <a:t>: Emotional development is crucial for overall child development</a:t>
            </a:r>
          </a:p>
          <a:p>
            <a:pPr lvl="0"/>
            <a:r>
              <a:rPr lang="en-GB" b="1" dirty="0"/>
              <a:t>Value of observation</a:t>
            </a:r>
            <a:r>
              <a:rPr lang="en-GB" dirty="0"/>
              <a:t>: Careful observation is essential for understanding children’s needs and behaviours</a:t>
            </a:r>
          </a:p>
          <a:p>
            <a:r>
              <a:rPr lang="en-GB" dirty="0"/>
              <a:t>Her book “Intellectual Growth in Young Children” (1930) outlined these ideas and their practical applications in Early Years settings.</a:t>
            </a:r>
          </a:p>
          <a:p>
            <a:endParaRPr lang="en-GB"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17</a:t>
            </a:fld>
            <a:endParaRPr lang="en-US" altLang="en-US"/>
          </a:p>
        </p:txBody>
      </p:sp>
    </p:spTree>
    <p:extLst>
      <p:ext uri="{BB962C8B-B14F-4D97-AF65-F5344CB8AC3E}">
        <p14:creationId xmlns:p14="http://schemas.microsoft.com/office/powerpoint/2010/main" val="9037305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Think of an activity that you can do well i.e. surfing, caving, horse riding, abseiling, mountain climbing, kayaking, coasteering, mountain biking, swimming, cycling …</a:t>
            </a:r>
          </a:p>
          <a:p>
            <a:r>
              <a:rPr lang="en-US" dirty="0"/>
              <a:t>(</a:t>
            </a:r>
            <a:r>
              <a:rPr lang="en-US" dirty="0" err="1"/>
              <a:t>i</a:t>
            </a:r>
            <a:r>
              <a:rPr lang="en-US" dirty="0"/>
              <a:t>) imagine that you see someone having a go at one of these. </a:t>
            </a:r>
          </a:p>
          <a:p>
            <a:r>
              <a:rPr lang="en-US" dirty="0"/>
              <a:t>(ii) What if you saw they were having some difficulty with a specific skill within the activity (choose one)</a:t>
            </a:r>
          </a:p>
          <a:p>
            <a:r>
              <a:rPr lang="en-US" dirty="0"/>
              <a:t>(iii)How would support someone else to learn the skill/ technique needed – scaffolding - to enable the person to make progress?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18</a:t>
            </a:fld>
            <a:endParaRPr lang="en-US" altLang="en-US"/>
          </a:p>
        </p:txBody>
      </p:sp>
    </p:spTree>
    <p:extLst>
      <p:ext uri="{BB962C8B-B14F-4D97-AF65-F5344CB8AC3E}">
        <p14:creationId xmlns:p14="http://schemas.microsoft.com/office/powerpoint/2010/main" val="24555875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19</a:t>
            </a:fld>
            <a:endParaRPr lang="en-US" altLang="en-US"/>
          </a:p>
        </p:txBody>
      </p:sp>
    </p:spTree>
    <p:extLst>
      <p:ext uri="{BB962C8B-B14F-4D97-AF65-F5344CB8AC3E}">
        <p14:creationId xmlns:p14="http://schemas.microsoft.com/office/powerpoint/2010/main" val="8496174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Constructivism </a:t>
            </a:r>
          </a:p>
          <a:p>
            <a:pPr eaLnBrk="1" hangingPunct="1"/>
            <a:r>
              <a:rPr lang="en-GB" dirty="0"/>
              <a:t>Individual engagement with his/her surroundings</a:t>
            </a:r>
          </a:p>
          <a:p>
            <a:pPr eaLnBrk="1" hangingPunct="1"/>
            <a:endParaRPr lang="en-GB" dirty="0"/>
          </a:p>
          <a:p>
            <a:pPr eaLnBrk="1" hangingPunct="1"/>
            <a:r>
              <a:rPr lang="en-GB" dirty="0"/>
              <a:t>The child in the cot, the sand pit, on the beach, in the bath…. exploring teething rings, keys toys – mouthing, touching, grasping, then onto pouring, making bubbles, emptying, filling ….</a:t>
            </a:r>
          </a:p>
          <a:p>
            <a:pPr eaLnBrk="1" hangingPunct="1"/>
            <a:endParaRPr lang="en-GB" dirty="0"/>
          </a:p>
          <a:p>
            <a:r>
              <a:rPr lang="en-GB" dirty="0"/>
              <a:t>Remember : Bruner's interest in the process of how children form concepts led him to extend Piaget and Vygotsky's thinking.  He believed that learning is initiated and enhanced by a ‘more knowledgeable other’ through scaffolding e.g. guiding, prompting, discussing, questioning and providing stimulus materials </a:t>
            </a:r>
          </a:p>
          <a:p>
            <a:pPr eaLnBrk="1" hangingPunct="1"/>
            <a:endParaRPr lang="en-GB"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20</a:t>
            </a:fld>
            <a:endParaRPr lang="en-US" altLang="en-US"/>
          </a:p>
        </p:txBody>
      </p:sp>
    </p:spTree>
    <p:extLst>
      <p:ext uri="{BB962C8B-B14F-4D97-AF65-F5344CB8AC3E}">
        <p14:creationId xmlns:p14="http://schemas.microsoft.com/office/powerpoint/2010/main" val="16908778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4135">
              <a:defRPr/>
            </a:pPr>
            <a:r>
              <a:rPr lang="en-GB" dirty="0"/>
              <a:t>When you’ll be the ‘teacher’ Can you remember and use range of teaching styles promoted via …. Consider how effective different approaches were to the activity you were leading.</a:t>
            </a:r>
          </a:p>
          <a:p>
            <a:endParaRPr lang="en-US" dirty="0"/>
          </a:p>
          <a:p>
            <a:r>
              <a:rPr lang="en-GB" dirty="0" err="1"/>
              <a:t>Ydych</a:t>
            </a:r>
            <a:r>
              <a:rPr lang="en-GB" dirty="0"/>
              <a:t> </a:t>
            </a:r>
            <a:r>
              <a:rPr lang="en-GB" dirty="0" err="1"/>
              <a:t>chi’n</a:t>
            </a:r>
            <a:r>
              <a:rPr lang="en-GB" dirty="0"/>
              <a:t> </a:t>
            </a:r>
            <a:r>
              <a:rPr lang="en-GB" dirty="0" err="1"/>
              <a:t>gallu</a:t>
            </a:r>
            <a:r>
              <a:rPr lang="en-GB" dirty="0"/>
              <a:t> </a:t>
            </a:r>
            <a:r>
              <a:rPr lang="en-GB" dirty="0" err="1"/>
              <a:t>adnabod</a:t>
            </a:r>
            <a:r>
              <a:rPr lang="en-GB" dirty="0"/>
              <a:t> pa </a:t>
            </a:r>
            <a:r>
              <a:rPr lang="en-GB" dirty="0" err="1"/>
              <a:t>ddulliau</a:t>
            </a:r>
            <a:r>
              <a:rPr lang="en-GB" dirty="0"/>
              <a:t> </a:t>
            </a:r>
            <a:r>
              <a:rPr lang="en-GB" dirty="0" err="1"/>
              <a:t>roeddech</a:t>
            </a:r>
            <a:r>
              <a:rPr lang="en-GB" dirty="0"/>
              <a:t> </a:t>
            </a:r>
            <a:r>
              <a:rPr lang="en-GB" dirty="0" err="1"/>
              <a:t>wedi</a:t>
            </a:r>
            <a:r>
              <a:rPr lang="en-GB" dirty="0"/>
              <a:t> </a:t>
            </a:r>
            <a:r>
              <a:rPr lang="en-GB" dirty="0" err="1"/>
              <a:t>defnyddio</a:t>
            </a:r>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21</a:t>
            </a:fld>
            <a:endParaRPr lang="en-US" altLang="en-US"/>
          </a:p>
        </p:txBody>
      </p:sp>
    </p:spTree>
    <p:extLst>
      <p:ext uri="{BB962C8B-B14F-4D97-AF65-F5344CB8AC3E}">
        <p14:creationId xmlns:p14="http://schemas.microsoft.com/office/powerpoint/2010/main" val="12944615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29F7C062-27A5-4950-9ED8-AC45A1C1EB4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735" indent="-285667">
              <a:spcBef>
                <a:spcPct val="30000"/>
              </a:spcBef>
              <a:defRPr sz="1200">
                <a:solidFill>
                  <a:schemeClr val="tx1"/>
                </a:solidFill>
                <a:latin typeface="Arial" panose="020B0604020202020204" pitchFamily="34" charset="0"/>
                <a:ea typeface="MS PGothic" panose="020B0600070205080204" pitchFamily="34" charset="-128"/>
              </a:defRPr>
            </a:lvl2pPr>
            <a:lvl3pPr marL="1142668" indent="-228533">
              <a:spcBef>
                <a:spcPct val="30000"/>
              </a:spcBef>
              <a:defRPr sz="1200">
                <a:solidFill>
                  <a:schemeClr val="tx1"/>
                </a:solidFill>
                <a:latin typeface="Arial" panose="020B0604020202020204" pitchFamily="34" charset="0"/>
                <a:ea typeface="MS PGothic" panose="020B0600070205080204" pitchFamily="34" charset="-128"/>
              </a:defRPr>
            </a:lvl3pPr>
            <a:lvl4pPr marL="1599735" indent="-228533">
              <a:spcBef>
                <a:spcPct val="30000"/>
              </a:spcBef>
              <a:defRPr sz="1200">
                <a:solidFill>
                  <a:schemeClr val="tx1"/>
                </a:solidFill>
                <a:latin typeface="Arial" panose="020B0604020202020204" pitchFamily="34" charset="0"/>
                <a:ea typeface="MS PGothic" panose="020B0600070205080204" pitchFamily="34" charset="-128"/>
              </a:defRPr>
            </a:lvl4pPr>
            <a:lvl5pPr marL="2056803" indent="-228533">
              <a:spcBef>
                <a:spcPct val="30000"/>
              </a:spcBef>
              <a:defRPr sz="1200">
                <a:solidFill>
                  <a:schemeClr val="tx1"/>
                </a:solidFill>
                <a:latin typeface="Arial" panose="020B0604020202020204" pitchFamily="34" charset="0"/>
                <a:ea typeface="MS PGothic" panose="020B0600070205080204" pitchFamily="34" charset="-128"/>
              </a:defRPr>
            </a:lvl5pPr>
            <a:lvl6pPr marL="2513870" indent="-228533"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0938" indent="-228533"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8005" indent="-228533"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5072" indent="-228533"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8B095FEF-CC9E-4B3C-A400-AB411209AC86}" type="slidenum">
              <a:rPr lang="en-US" altLang="en-US"/>
              <a:pPr>
                <a:spcBef>
                  <a:spcPct val="0"/>
                </a:spcBef>
              </a:pPr>
              <a:t>24</a:t>
            </a:fld>
            <a:endParaRPr lang="en-US" altLang="en-US"/>
          </a:p>
        </p:txBody>
      </p:sp>
      <p:sp>
        <p:nvSpPr>
          <p:cNvPr id="8195" name="Rectangle 2">
            <a:extLst>
              <a:ext uri="{FF2B5EF4-FFF2-40B4-BE49-F238E27FC236}">
                <a16:creationId xmlns:a16="http://schemas.microsoft.com/office/drawing/2014/main" id="{0DC8AA63-DAAC-4EF7-8BC5-8991A7A85217}"/>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955907C-8557-44FA-8D96-856AEACAB90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b="1" u="sng" dirty="0">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Foundation Learning curriculum advocates a holistic child-centered approach. Well-being underpins the curriculum from 3 – 16 </a:t>
            </a:r>
            <a:r>
              <a:rPr lang="en-US" dirty="0" err="1"/>
              <a:t>yrs</a:t>
            </a:r>
            <a:r>
              <a:rPr lang="en-US" dirty="0"/>
              <a:t> old. </a:t>
            </a:r>
          </a:p>
          <a:p>
            <a:endParaRPr lang="en-US" dirty="0"/>
          </a:p>
          <a:p>
            <a:r>
              <a:rPr lang="en-US" dirty="0"/>
              <a:t>Having first hand experiences with real life problems is important. </a:t>
            </a:r>
          </a:p>
          <a:p>
            <a:pPr eaLnBrk="1" hangingPunct="1"/>
            <a:endParaRPr lang="en-US" altLang="en-US" dirty="0">
              <a:latin typeface="Arial" panose="020B0604020202020204" pitchFamily="34" charset="0"/>
            </a:endParaRPr>
          </a:p>
          <a:p>
            <a:r>
              <a:rPr lang="en-US" dirty="0"/>
              <a:t>The Foundation phase advocates a holistic child-centered approach. Well-being underpins the Foundation Phase, the learning being through ‘first hand experiential activities with the serious business of play providing the vehicle’ (DCELLS, 2008a:4).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26</a:t>
            </a:fld>
            <a:endParaRPr lang="en-US" altLang="en-US"/>
          </a:p>
        </p:txBody>
      </p:sp>
    </p:spTree>
    <p:extLst>
      <p:ext uri="{BB962C8B-B14F-4D97-AF65-F5344CB8AC3E}">
        <p14:creationId xmlns:p14="http://schemas.microsoft.com/office/powerpoint/2010/main" val="22591206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Broadhead (2006:191) argues that children’s play is ‘their self-actualisation, a holistic exploration of who and what they are and know and of who and what they might become’.</a:t>
            </a:r>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27</a:t>
            </a:fld>
            <a:endParaRPr lang="en-US" altLang="en-US"/>
          </a:p>
        </p:txBody>
      </p:sp>
    </p:spTree>
    <p:extLst>
      <p:ext uri="{BB962C8B-B14F-4D97-AF65-F5344CB8AC3E}">
        <p14:creationId xmlns:p14="http://schemas.microsoft.com/office/powerpoint/2010/main" val="311594723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a:t>
            </a:r>
            <a:r>
              <a:rPr lang="en-US" baseline="0" dirty="0"/>
              <a:t> welsh government drew on best practice from around the world when it developed the Foundation Phase. From Reggio child </a:t>
            </a:r>
            <a:r>
              <a:rPr lang="en-US" baseline="0" dirty="0" err="1"/>
              <a:t>centred</a:t>
            </a:r>
            <a:r>
              <a:rPr lang="en-US" baseline="0" dirty="0"/>
              <a:t>, pupils lead the learning, highly creative and allows children to lead their learning.  </a:t>
            </a:r>
            <a:r>
              <a:rPr lang="en-US" baseline="0" dirty="0" err="1"/>
              <a:t>Te</a:t>
            </a:r>
            <a:r>
              <a:rPr lang="en-US" baseline="0" dirty="0"/>
              <a:t> </a:t>
            </a:r>
            <a:r>
              <a:rPr lang="en-US" baseline="0" dirty="0" err="1"/>
              <a:t>Whariki</a:t>
            </a:r>
            <a:r>
              <a:rPr lang="en-US" baseline="0" dirty="0"/>
              <a:t> – means a woven mat – underpinned by well being and also multi cultural.   Hi scope– based on Dewey’s work and experiential approach, pupils plan do and review ’Active participatory learning’ – originated in areas of deprivation and has significant impact on outcomes in later life.</a:t>
            </a:r>
          </a:p>
          <a:p>
            <a:r>
              <a:rPr lang="en-US" baseline="0" dirty="0">
                <a:latin typeface="Arial"/>
                <a:ea typeface="MS PGothic"/>
                <a:cs typeface="Arial"/>
              </a:rPr>
              <a:t>Outdoor focus from Scandanavia with approaches such as forest schools.</a:t>
            </a:r>
            <a:endParaRPr lang="en-US" dirty="0">
              <a:latin typeface="Arial"/>
              <a:ea typeface="MS PGothic"/>
              <a:cs typeface="Arial"/>
            </a:endParaRPr>
          </a:p>
          <a:p>
            <a:endParaRPr lang="en-US" dirty="0">
              <a:latin typeface="Arial"/>
              <a:ea typeface="MS PGothic"/>
              <a:cs typeface="Arial"/>
            </a:endParaRPr>
          </a:p>
          <a:p>
            <a:r>
              <a:rPr lang="en-US" dirty="0">
                <a:latin typeface="Arial"/>
                <a:ea typeface="MS PGothic"/>
                <a:cs typeface="Arial"/>
              </a:rPr>
              <a:t>Achieving</a:t>
            </a:r>
          </a:p>
          <a:p>
            <a:r>
              <a:rPr lang="en-US" dirty="0">
                <a:latin typeface="Arial"/>
                <a:ea typeface="MS PGothic"/>
                <a:cs typeface="Arial"/>
              </a:rPr>
              <a:t>Failing</a:t>
            </a:r>
          </a:p>
          <a:p>
            <a:r>
              <a:rPr lang="en-US" dirty="0">
                <a:latin typeface="Arial"/>
                <a:ea typeface="MS PGothic"/>
                <a:cs typeface="Arial"/>
              </a:rPr>
              <a:t>Investigating</a:t>
            </a:r>
          </a:p>
          <a:p>
            <a:r>
              <a:rPr lang="en-US" dirty="0">
                <a:latin typeface="Arial"/>
                <a:ea typeface="MS PGothic"/>
                <a:cs typeface="Arial"/>
              </a:rPr>
              <a:t>Repeating</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28</a:t>
            </a:fld>
            <a:endParaRPr lang="en-US" altLang="en-US"/>
          </a:p>
        </p:txBody>
      </p:sp>
    </p:spTree>
    <p:extLst>
      <p:ext uri="{BB962C8B-B14F-4D97-AF65-F5344CB8AC3E}">
        <p14:creationId xmlns:p14="http://schemas.microsoft.com/office/powerpoint/2010/main" val="5325065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29</a:t>
            </a:fld>
            <a:endParaRPr lang="en-US" altLang="en-US"/>
          </a:p>
        </p:txBody>
      </p:sp>
    </p:spTree>
    <p:extLst>
      <p:ext uri="{BB962C8B-B14F-4D97-AF65-F5344CB8AC3E}">
        <p14:creationId xmlns:p14="http://schemas.microsoft.com/office/powerpoint/2010/main" val="105701541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30</a:t>
            </a:fld>
            <a:endParaRPr lang="en-US" altLang="en-US"/>
          </a:p>
        </p:txBody>
      </p:sp>
    </p:spTree>
    <p:extLst>
      <p:ext uri="{BB962C8B-B14F-4D97-AF65-F5344CB8AC3E}">
        <p14:creationId xmlns:p14="http://schemas.microsoft.com/office/powerpoint/2010/main" val="172032844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Slide Image Placeholder 1">
            <a:extLst>
              <a:ext uri="{FF2B5EF4-FFF2-40B4-BE49-F238E27FC236}">
                <a16:creationId xmlns:a16="http://schemas.microsoft.com/office/drawing/2014/main" id="{B8B0745C-9D62-534D-AECB-003F61A430F2}"/>
              </a:ext>
            </a:extLst>
          </p:cNvPr>
          <p:cNvSpPr>
            <a:spLocks noGrp="1" noRot="1" noChangeAspect="1" noChangeArrowheads="1" noTextEdit="1"/>
          </p:cNvSpPr>
          <p:nvPr>
            <p:ph type="sldImg"/>
          </p:nvPr>
        </p:nvSpPr>
        <p:spPr>
          <a:ln/>
        </p:spPr>
      </p:sp>
      <p:sp>
        <p:nvSpPr>
          <p:cNvPr id="38914" name="Notes Placeholder 2">
            <a:extLst>
              <a:ext uri="{FF2B5EF4-FFF2-40B4-BE49-F238E27FC236}">
                <a16:creationId xmlns:a16="http://schemas.microsoft.com/office/drawing/2014/main" id="{573291DD-AE47-7D4A-93D8-6A2D5BB9F96E}"/>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err="1"/>
              <a:t>Darllennwch</a:t>
            </a:r>
            <a:r>
              <a:rPr lang="en-US" altLang="en-US" dirty="0"/>
              <a:t> </a:t>
            </a:r>
            <a:r>
              <a:rPr lang="en-US" altLang="en-US" dirty="0" err="1"/>
              <a:t>yn</a:t>
            </a:r>
            <a:r>
              <a:rPr lang="en-US" altLang="en-US" dirty="0"/>
              <a:t> </a:t>
            </a:r>
            <a:r>
              <a:rPr lang="en-US" altLang="en-US" dirty="0" err="1"/>
              <a:t>ehangach</a:t>
            </a:r>
            <a:r>
              <a:rPr lang="en-US" altLang="en-US" dirty="0"/>
              <a:t> er </a:t>
            </a:r>
            <a:r>
              <a:rPr lang="en-US" altLang="en-US" dirty="0" err="1"/>
              <a:t>mwyn</a:t>
            </a:r>
            <a:r>
              <a:rPr lang="en-US" altLang="en-US" dirty="0"/>
              <a:t> </a:t>
            </a:r>
            <a:r>
              <a:rPr lang="en-US" altLang="en-US" dirty="0" err="1"/>
              <a:t>bwydo’ch</a:t>
            </a:r>
            <a:r>
              <a:rPr lang="en-US" altLang="en-US" dirty="0"/>
              <a:t> </a:t>
            </a:r>
            <a:r>
              <a:rPr lang="en-US" altLang="en-US" dirty="0" err="1"/>
              <a:t>aseiniad</a:t>
            </a:r>
            <a:r>
              <a:rPr lang="en-US" altLang="en-US" dirty="0"/>
              <a:t>.</a:t>
            </a:r>
          </a:p>
          <a:p>
            <a:endParaRPr lang="en-US" altLang="en-US" dirty="0"/>
          </a:p>
          <a:p>
            <a:r>
              <a:rPr lang="en-US" altLang="en-US" dirty="0"/>
              <a:t>Read further in order to support your assignment.</a:t>
            </a:r>
          </a:p>
        </p:txBody>
      </p:sp>
      <p:sp>
        <p:nvSpPr>
          <p:cNvPr id="38915" name="Slide Number Placeholder 3">
            <a:extLst>
              <a:ext uri="{FF2B5EF4-FFF2-40B4-BE49-F238E27FC236}">
                <a16:creationId xmlns:a16="http://schemas.microsoft.com/office/drawing/2014/main" id="{FB58C948-D48B-3547-A5BC-7CEF321FBB61}"/>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ea typeface="ＭＳ Ｐゴシック" panose="020B0600070205080204" pitchFamily="34" charset="-128"/>
              </a:defRPr>
            </a:lvl1pPr>
            <a:lvl2pPr marL="37920723" indent="-37463655">
              <a:defRPr>
                <a:solidFill>
                  <a:schemeClr val="tx1"/>
                </a:solidFill>
                <a:latin typeface="Tahoma" panose="020B0604030504040204" pitchFamily="34" charset="0"/>
                <a:ea typeface="ＭＳ Ｐゴシック" panose="020B0600070205080204" pitchFamily="34" charset="-128"/>
              </a:defRPr>
            </a:lvl2pPr>
            <a:lvl3pPr marL="1142668" indent="-228533">
              <a:defRPr>
                <a:solidFill>
                  <a:schemeClr val="tx1"/>
                </a:solidFill>
                <a:latin typeface="Tahoma" panose="020B0604030504040204" pitchFamily="34" charset="0"/>
                <a:ea typeface="ＭＳ Ｐゴシック" panose="020B0600070205080204" pitchFamily="34" charset="-128"/>
              </a:defRPr>
            </a:lvl3pPr>
            <a:lvl4pPr marL="1599735" indent="-228533">
              <a:defRPr>
                <a:solidFill>
                  <a:schemeClr val="tx1"/>
                </a:solidFill>
                <a:latin typeface="Tahoma" panose="020B0604030504040204" pitchFamily="34" charset="0"/>
                <a:ea typeface="ＭＳ Ｐゴシック" panose="020B0600070205080204" pitchFamily="34" charset="-128"/>
              </a:defRPr>
            </a:lvl4pPr>
            <a:lvl5pPr marL="2056803" indent="-228533">
              <a:defRPr>
                <a:solidFill>
                  <a:schemeClr val="tx1"/>
                </a:solidFill>
                <a:latin typeface="Tahoma" panose="020B0604030504040204" pitchFamily="34" charset="0"/>
                <a:ea typeface="ＭＳ Ｐゴシック" panose="020B0600070205080204" pitchFamily="34" charset="-128"/>
              </a:defRPr>
            </a:lvl5pPr>
            <a:lvl6pPr marL="2513870" indent="-228533"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6pPr>
            <a:lvl7pPr marL="2970938" indent="-228533"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7pPr>
            <a:lvl8pPr marL="3428005" indent="-228533"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8pPr>
            <a:lvl9pPr marL="3885072" indent="-228533"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9pPr>
          </a:lstStyle>
          <a:p>
            <a:fld id="{66507C74-41EF-B74A-B918-0A727C1846C3}" type="slidenum">
              <a:rPr lang="en-GB" altLang="en-US" smtClean="0">
                <a:latin typeface="Comic Sans MS" panose="030F0902030302020204" pitchFamily="66" charset="0"/>
              </a:rPr>
              <a:pPr/>
              <a:t>31</a:t>
            </a:fld>
            <a:endParaRPr lang="en-GB" altLang="en-US">
              <a:latin typeface="Comic Sans MS" panose="030F0902030302020204" pitchFamily="66" charset="0"/>
            </a:endParaRPr>
          </a:p>
        </p:txBody>
      </p:sp>
    </p:spTree>
    <p:extLst>
      <p:ext uri="{BB962C8B-B14F-4D97-AF65-F5344CB8AC3E}">
        <p14:creationId xmlns:p14="http://schemas.microsoft.com/office/powerpoint/2010/main" val="388238041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4135">
              <a:defRPr/>
            </a:pPr>
            <a:r>
              <a:rPr lang="en-US" dirty="0"/>
              <a:t>Think of a game you once played either at Schools, Scouts / Guides or the </a:t>
            </a:r>
            <a:r>
              <a:rPr lang="en-US" dirty="0" err="1"/>
              <a:t>Urdd</a:t>
            </a:r>
            <a:r>
              <a:rPr lang="en-US" dirty="0"/>
              <a:t>, Cadets or at Youth Club </a:t>
            </a:r>
            <a:r>
              <a:rPr lang="en-US" dirty="0" err="1"/>
              <a:t>etc</a:t>
            </a:r>
            <a:r>
              <a:rPr lang="en-US" dirty="0"/>
              <a:t> </a:t>
            </a:r>
            <a:r>
              <a:rPr lang="en-US" dirty="0" err="1"/>
              <a:t>etc</a:t>
            </a:r>
            <a:endParaRPr lang="en-US" dirty="0"/>
          </a:p>
          <a:p>
            <a:r>
              <a:rPr lang="en-US" dirty="0"/>
              <a:t>What were the social benefits of the game? </a:t>
            </a:r>
          </a:p>
          <a:p>
            <a:r>
              <a:rPr lang="en-US" dirty="0"/>
              <a:t>What were the physical benefits of the game? </a:t>
            </a:r>
          </a:p>
          <a:p>
            <a:r>
              <a:rPr lang="en-US" dirty="0"/>
              <a:t>You will be teaching the game to our group!</a:t>
            </a:r>
          </a:p>
          <a:p>
            <a:endParaRPr lang="en-GB" dirty="0"/>
          </a:p>
          <a:p>
            <a:r>
              <a:rPr lang="en-GB" dirty="0"/>
              <a:t>Your experiences of play in the outdoors when younger – create poster</a:t>
            </a:r>
          </a:p>
          <a:p>
            <a:r>
              <a:rPr lang="en-GB" dirty="0"/>
              <a:t>What you played</a:t>
            </a:r>
          </a:p>
          <a:p>
            <a:r>
              <a:rPr lang="en-GB" dirty="0"/>
              <a:t>How did it make you feel</a:t>
            </a:r>
          </a:p>
          <a:p>
            <a:r>
              <a:rPr lang="en-GB" dirty="0"/>
              <a:t>Learnt … physical / socially and any educational benefits to the play that you engaged with? </a:t>
            </a:r>
          </a:p>
          <a:p>
            <a:endParaRPr lang="en-GB"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32</a:t>
            </a:fld>
            <a:endParaRPr lang="en-US" altLang="en-US"/>
          </a:p>
        </p:txBody>
      </p:sp>
    </p:spTree>
    <p:extLst>
      <p:ext uri="{BB962C8B-B14F-4D97-AF65-F5344CB8AC3E}">
        <p14:creationId xmlns:p14="http://schemas.microsoft.com/office/powerpoint/2010/main" val="129789050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33</a:t>
            </a:fld>
            <a:endParaRPr lang="en-US" altLang="en-US"/>
          </a:p>
        </p:txBody>
      </p:sp>
    </p:spTree>
    <p:extLst>
      <p:ext uri="{BB962C8B-B14F-4D97-AF65-F5344CB8AC3E}">
        <p14:creationId xmlns:p14="http://schemas.microsoft.com/office/powerpoint/2010/main" val="142215825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25909" indent="-3746842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1285" indent="-227934">
              <a:spcBef>
                <a:spcPct val="30000"/>
              </a:spcBef>
              <a:defRPr sz="1200">
                <a:solidFill>
                  <a:schemeClr val="tx1"/>
                </a:solidFill>
                <a:latin typeface="Arial" panose="020B0604020202020204" pitchFamily="34" charset="0"/>
                <a:ea typeface="ＭＳ Ｐゴシック" panose="020B0600070205080204" pitchFamily="34" charset="-128"/>
              </a:defRPr>
            </a:lvl3pPr>
            <a:lvl4pPr marL="1598770" indent="-227934">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6253" indent="-227934">
              <a:spcBef>
                <a:spcPct val="30000"/>
              </a:spcBef>
              <a:defRPr sz="1200">
                <a:solidFill>
                  <a:schemeClr val="tx1"/>
                </a:solidFill>
                <a:latin typeface="Arial" panose="020B0604020202020204" pitchFamily="34" charset="0"/>
                <a:ea typeface="ＭＳ Ｐゴシック" panose="020B0600070205080204" pitchFamily="34" charset="-128"/>
              </a:defRPr>
            </a:lvl5pPr>
            <a:lvl6pPr marL="2521820" indent="-227934" defTabSz="465567"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87387" indent="-227934" defTabSz="465567"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52953" indent="-227934" defTabSz="465567"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18520" indent="-227934" defTabSz="465567"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fontAlgn="base">
              <a:spcBef>
                <a:spcPct val="0"/>
              </a:spcBef>
              <a:spcAft>
                <a:spcPct val="0"/>
              </a:spcAft>
            </a:pPr>
            <a:fld id="{E49241E4-DE57-40C9-B968-497EC04BE394}" type="slidenum">
              <a:rPr lang="en-GB" altLang="en-US" smtClean="0"/>
              <a:pPr fontAlgn="base">
                <a:spcBef>
                  <a:spcPct val="0"/>
                </a:spcBef>
                <a:spcAft>
                  <a:spcPct val="0"/>
                </a:spcAft>
              </a:pPr>
              <a:t>34</a:t>
            </a:fld>
            <a:endParaRPr lang="en-GB" altLang="en-US"/>
          </a:p>
        </p:txBody>
      </p:sp>
      <p:sp>
        <p:nvSpPr>
          <p:cNvPr id="75779" name="Rectangle 2"/>
          <p:cNvSpPr>
            <a:spLocks noGrp="1" noRot="1" noChangeAspect="1" noChangeArrowheads="1" noTextEdit="1"/>
          </p:cNvSpPr>
          <p:nvPr>
            <p:ph type="sldImg"/>
          </p:nvPr>
        </p:nvSpPr>
        <p:spPr>
          <a:ln/>
        </p:spPr>
      </p:sp>
      <p:sp>
        <p:nvSpPr>
          <p:cNvPr id="757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r>
              <a:rPr lang="en-GB" altLang="en-US" sz="800" b="1" dirty="0">
                <a:latin typeface="Arial" panose="020B0604020202020204" pitchFamily="34" charset="0"/>
                <a:ea typeface="ＭＳ Ｐゴシック" panose="020B0600070205080204" pitchFamily="34" charset="-128"/>
              </a:rPr>
              <a:t>Leaving your children in the woods – on purpose                             </a:t>
            </a:r>
            <a:r>
              <a:rPr lang="en-GB" altLang="en-US" sz="800" b="1" dirty="0" err="1">
                <a:latin typeface="Arial" panose="020B0604020202020204" pitchFamily="34" charset="0"/>
                <a:ea typeface="ＭＳ Ｐゴシック" panose="020B0600070205080204" pitchFamily="34" charset="-128"/>
              </a:rPr>
              <a:t>Ysgolion</a:t>
            </a:r>
            <a:r>
              <a:rPr lang="en-GB" altLang="en-US" sz="800" b="1" dirty="0">
                <a:latin typeface="Arial" panose="020B0604020202020204" pitchFamily="34" charset="0"/>
                <a:ea typeface="ＭＳ Ｐゴシック" panose="020B0600070205080204" pitchFamily="34" charset="-128"/>
              </a:rPr>
              <a:t> </a:t>
            </a:r>
            <a:r>
              <a:rPr lang="en-GB" altLang="en-US" sz="800" b="1" dirty="0" err="1">
                <a:latin typeface="Arial" panose="020B0604020202020204" pitchFamily="34" charset="0"/>
                <a:ea typeface="ＭＳ Ｐゴシック" panose="020B0600070205080204" pitchFamily="34" charset="-128"/>
              </a:rPr>
              <a:t>Coedwig</a:t>
            </a:r>
            <a:r>
              <a:rPr lang="en-GB" altLang="en-US" sz="800" b="1" dirty="0">
                <a:latin typeface="Arial" panose="020B0604020202020204" pitchFamily="34" charset="0"/>
                <a:ea typeface="ＭＳ Ｐゴシック" panose="020B0600070205080204" pitchFamily="34" charset="-128"/>
              </a:rPr>
              <a:t>   </a:t>
            </a:r>
            <a:r>
              <a:rPr lang="en-GB" altLang="en-US" sz="800" b="1" dirty="0" err="1">
                <a:latin typeface="Arial" panose="020B0604020202020204" pitchFamily="34" charset="0"/>
                <a:ea typeface="ＭＳ Ｐゴシック" panose="020B0600070205080204" pitchFamily="34" charset="-128"/>
              </a:rPr>
              <a:t>yr</a:t>
            </a:r>
            <a:r>
              <a:rPr lang="en-GB" altLang="en-US" sz="800" b="1" dirty="0">
                <a:latin typeface="Arial" panose="020B0604020202020204" pitchFamily="34" charset="0"/>
                <a:ea typeface="ＭＳ Ｐゴシック" panose="020B0600070205080204" pitchFamily="34" charset="-128"/>
              </a:rPr>
              <a:t> </a:t>
            </a:r>
            <a:r>
              <a:rPr lang="en-GB" altLang="en-US" sz="800" b="1" dirty="0" err="1">
                <a:latin typeface="Arial" panose="020B0604020202020204" pitchFamily="34" charset="0"/>
                <a:ea typeface="ＭＳ Ｐゴシック" panose="020B0600070205080204" pitchFamily="34" charset="-128"/>
              </a:rPr>
              <a:t>Almaen</a:t>
            </a:r>
            <a:endParaRPr lang="en-GB" altLang="en-US" sz="800" b="1" dirty="0">
              <a:latin typeface="Arial" panose="020B0604020202020204" pitchFamily="34" charset="0"/>
              <a:ea typeface="ＭＳ Ｐゴシック" panose="020B0600070205080204" pitchFamily="34" charset="-128"/>
            </a:endParaRPr>
          </a:p>
          <a:p>
            <a:pPr eaLnBrk="1" hangingPunct="1">
              <a:lnSpc>
                <a:spcPct val="80000"/>
              </a:lnSpc>
            </a:pPr>
            <a:r>
              <a:rPr lang="en-GB" altLang="en-US" sz="800" dirty="0">
                <a:latin typeface="Arial" panose="020B0604020202020204" pitchFamily="34" charset="0"/>
                <a:ea typeface="ＭＳ Ｐゴシック" panose="020B0600070205080204" pitchFamily="34" charset="-128"/>
              </a:rPr>
              <a:t>Published: 20 Jul 09 10:36 CET</a:t>
            </a:r>
            <a:br>
              <a:rPr lang="en-GB" altLang="en-US" sz="800" dirty="0">
                <a:latin typeface="Arial" panose="020B0604020202020204" pitchFamily="34" charset="0"/>
                <a:ea typeface="ＭＳ Ｐゴシック" panose="020B0600070205080204" pitchFamily="34" charset="-128"/>
              </a:rPr>
            </a:br>
            <a:r>
              <a:rPr lang="en-GB" altLang="en-US" sz="800" dirty="0">
                <a:latin typeface="Arial" panose="020B0604020202020204" pitchFamily="34" charset="0"/>
                <a:ea typeface="ＭＳ Ｐゴシック" panose="020B0600070205080204" pitchFamily="34" charset="-128"/>
              </a:rPr>
              <a:t>Online: http://www.thelocal.de/lifestyle/20090720-20703.html</a:t>
            </a:r>
          </a:p>
          <a:p>
            <a:pPr eaLnBrk="1" hangingPunct="1">
              <a:lnSpc>
                <a:spcPct val="80000"/>
              </a:lnSpc>
            </a:pPr>
            <a:r>
              <a:rPr lang="en-GB" altLang="en-US" sz="800" dirty="0">
                <a:latin typeface="Arial" panose="020B0604020202020204" pitchFamily="34" charset="0"/>
                <a:ea typeface="ＭＳ Ｐゴシック" panose="020B0600070205080204" pitchFamily="34" charset="-128"/>
              </a:rPr>
              <a:t>Four-year-old Adrian Sager loves to drop leaves and watch them drift and perform summersaults as they softly sway to the ground. At the boy’s kindergarten, nestled on the edge of a deep forest, Adrian can spend hours on end with his favourite pastime. </a:t>
            </a:r>
            <a:br>
              <a:rPr lang="en-GB" altLang="en-US" sz="800" dirty="0">
                <a:latin typeface="Arial" panose="020B0604020202020204" pitchFamily="34" charset="0"/>
                <a:ea typeface="ＭＳ Ｐゴシック" panose="020B0600070205080204" pitchFamily="34" charset="-128"/>
              </a:rPr>
            </a:br>
            <a:br>
              <a:rPr lang="en-GB" altLang="en-US" sz="800" dirty="0">
                <a:latin typeface="Arial" panose="020B0604020202020204" pitchFamily="34" charset="0"/>
                <a:ea typeface="ＭＳ Ｐゴシック" panose="020B0600070205080204" pitchFamily="34" charset="-128"/>
              </a:rPr>
            </a:br>
            <a:r>
              <a:rPr lang="en-GB" altLang="en-US" sz="800" dirty="0">
                <a:latin typeface="Arial" panose="020B0604020202020204" pitchFamily="34" charset="0"/>
                <a:ea typeface="ＭＳ Ｐゴシック" panose="020B0600070205080204" pitchFamily="34" charset="-128"/>
              </a:rPr>
              <a:t>Adrian is one of 21 children in the </a:t>
            </a:r>
            <a:r>
              <a:rPr lang="en-GB" altLang="en-US" sz="800" b="1" dirty="0">
                <a:latin typeface="Arial" panose="020B0604020202020204" pitchFamily="34" charset="0"/>
                <a:ea typeface="ＭＳ Ｐゴシック" panose="020B0600070205080204" pitchFamily="34" charset="-128"/>
                <a:hlinkClick r:id="rId3"/>
              </a:rPr>
              <a:t>forest kindergarten in </a:t>
            </a:r>
            <a:r>
              <a:rPr lang="en-GB" altLang="en-US" sz="800" b="1" dirty="0" err="1">
                <a:latin typeface="Arial" panose="020B0604020202020204" pitchFamily="34" charset="0"/>
                <a:ea typeface="ＭＳ Ｐゴシック" panose="020B0600070205080204" pitchFamily="34" charset="-128"/>
                <a:hlinkClick r:id="rId3"/>
              </a:rPr>
              <a:t>Kronberg</a:t>
            </a:r>
            <a:r>
              <a:rPr lang="en-GB" altLang="en-US" sz="800" dirty="0">
                <a:latin typeface="Arial" panose="020B0604020202020204" pitchFamily="34" charset="0"/>
                <a:ea typeface="ＭＳ Ｐゴシック" panose="020B0600070205080204" pitchFamily="34" charset="-128"/>
              </a:rPr>
              <a:t>, a village near Frankfurt. For these children, the classroom is equipped with a whole different set of teacher supplies and toys than a usual day-care centre. </a:t>
            </a:r>
            <a:br>
              <a:rPr lang="en-GB" altLang="en-US" sz="800" dirty="0">
                <a:latin typeface="Arial" panose="020B0604020202020204" pitchFamily="34" charset="0"/>
                <a:ea typeface="ＭＳ Ｐゴシック" panose="020B0600070205080204" pitchFamily="34" charset="-128"/>
              </a:rPr>
            </a:br>
            <a:br>
              <a:rPr lang="en-GB" altLang="en-US" sz="800" dirty="0">
                <a:latin typeface="Arial" panose="020B0604020202020204" pitchFamily="34" charset="0"/>
                <a:ea typeface="ＭＳ Ｐゴシック" panose="020B0600070205080204" pitchFamily="34" charset="-128"/>
              </a:rPr>
            </a:br>
            <a:r>
              <a:rPr lang="en-GB" altLang="en-US" sz="800" dirty="0">
                <a:latin typeface="Arial" panose="020B0604020202020204" pitchFamily="34" charset="0"/>
                <a:ea typeface="ＭＳ Ｐゴシック" panose="020B0600070205080204" pitchFamily="34" charset="-128"/>
              </a:rPr>
              <a:t>Instead of artificially lit rooms full of plastic toys, miniature kitchens and indoor slides, the children have a choice of sticks, rocks, bugs, butterflies and mud for playthings. If a child wants to “cook” something, first he or she must design the kitchen with limbs and leaves and convince the others that it is indeed one. For sliding, children find muddy mounds and ease their way down. </a:t>
            </a:r>
            <a:br>
              <a:rPr lang="en-GB" altLang="en-US" sz="800" dirty="0">
                <a:latin typeface="Arial" panose="020B0604020202020204" pitchFamily="34" charset="0"/>
                <a:ea typeface="ＭＳ Ｐゴシック" panose="020B0600070205080204" pitchFamily="34" charset="-128"/>
              </a:rPr>
            </a:br>
            <a:br>
              <a:rPr lang="en-GB" altLang="en-US" sz="800" dirty="0">
                <a:latin typeface="Arial" panose="020B0604020202020204" pitchFamily="34" charset="0"/>
                <a:ea typeface="ＭＳ Ｐゴシック" panose="020B0600070205080204" pitchFamily="34" charset="-128"/>
              </a:rPr>
            </a:br>
            <a:r>
              <a:rPr lang="en-GB" altLang="en-US" sz="800" dirty="0">
                <a:latin typeface="Arial" panose="020B0604020202020204" pitchFamily="34" charset="0"/>
                <a:ea typeface="ＭＳ Ｐゴシック" panose="020B0600070205080204" pitchFamily="34" charset="-128"/>
              </a:rPr>
              <a:t>These are just a few of the activities on offer for children in what Germans call a </a:t>
            </a:r>
            <a:r>
              <a:rPr lang="en-GB" altLang="en-US" sz="800" i="1" dirty="0" err="1">
                <a:latin typeface="Arial" panose="020B0604020202020204" pitchFamily="34" charset="0"/>
                <a:ea typeface="ＭＳ Ｐゴシック" panose="020B0600070205080204" pitchFamily="34" charset="-128"/>
              </a:rPr>
              <a:t>Waldkindergarten</a:t>
            </a:r>
            <a:r>
              <a:rPr lang="en-GB" altLang="en-US" sz="800" dirty="0">
                <a:latin typeface="Arial" panose="020B0604020202020204" pitchFamily="34" charset="0"/>
                <a:ea typeface="ＭＳ Ｐゴシック" panose="020B0600070205080204" pitchFamily="34" charset="-128"/>
              </a:rPr>
              <a:t>. The concept originated in Denmark and is based on the idea that the forest is the best possible classroom. Children spend many hours every day in the forest – rain or shine, cold or warm. The motto at a forest kindergartens is: “There’s no such thing as bad weather. There’s only the wrong clothing.”</a:t>
            </a:r>
            <a:br>
              <a:rPr lang="en-GB" altLang="en-US" sz="800" dirty="0">
                <a:latin typeface="Arial" panose="020B0604020202020204" pitchFamily="34" charset="0"/>
                <a:ea typeface="ＭＳ Ｐゴシック" panose="020B0600070205080204" pitchFamily="34" charset="-128"/>
              </a:rPr>
            </a:br>
            <a:br>
              <a:rPr lang="en-GB" altLang="en-US" sz="800" dirty="0">
                <a:latin typeface="Arial" panose="020B0604020202020204" pitchFamily="34" charset="0"/>
                <a:ea typeface="ＭＳ Ｐゴシック" panose="020B0600070205080204" pitchFamily="34" charset="-128"/>
              </a:rPr>
            </a:br>
            <a:r>
              <a:rPr lang="en-GB" altLang="en-US" sz="800" dirty="0">
                <a:latin typeface="Arial" panose="020B0604020202020204" pitchFamily="34" charset="0"/>
                <a:ea typeface="ＭＳ Ｐゴシック" panose="020B0600070205080204" pitchFamily="34" charset="-128"/>
              </a:rPr>
              <a:t>Parents who send their children aged three to six to forest kindergartens often say they want their little ones to develop a relationship to nature at an early age and learn to use all of their senses. They see the quiet time in the forest as a special gift to children who will most likely spend their later working years sitting indoors in loud offices working at computers. Children are also forced to use their imagination instead of relying of plastic toys, and the fresh air and variable weather is thought to strengthen young immune systems. </a:t>
            </a:r>
            <a:br>
              <a:rPr lang="en-GB" altLang="en-US" sz="800" dirty="0">
                <a:latin typeface="Arial" panose="020B0604020202020204" pitchFamily="34" charset="0"/>
                <a:ea typeface="ＭＳ Ｐゴシック" panose="020B0600070205080204" pitchFamily="34" charset="-128"/>
              </a:rPr>
            </a:br>
            <a:br>
              <a:rPr lang="en-GB" altLang="en-US" sz="800" dirty="0">
                <a:latin typeface="Arial" panose="020B0604020202020204" pitchFamily="34" charset="0"/>
                <a:ea typeface="ＭＳ Ｐゴシック" panose="020B0600070205080204" pitchFamily="34" charset="-128"/>
              </a:rPr>
            </a:br>
            <a:r>
              <a:rPr lang="en-GB" altLang="en-US" sz="800" b="1" dirty="0">
                <a:latin typeface="Arial" panose="020B0604020202020204" pitchFamily="34" charset="0"/>
                <a:ea typeface="ＭＳ Ｐゴシック" panose="020B0600070205080204" pitchFamily="34" charset="-128"/>
              </a:rPr>
              <a:t>Returning to the roots</a:t>
            </a:r>
            <a:br>
              <a:rPr lang="en-GB" altLang="en-US" sz="800" dirty="0">
                <a:latin typeface="Arial" panose="020B0604020202020204" pitchFamily="34" charset="0"/>
                <a:ea typeface="ＭＳ Ｐゴシック" panose="020B0600070205080204" pitchFamily="34" charset="-128"/>
              </a:rPr>
            </a:br>
            <a:br>
              <a:rPr lang="en-GB" altLang="en-US" sz="800" dirty="0">
                <a:latin typeface="Arial" panose="020B0604020202020204" pitchFamily="34" charset="0"/>
                <a:ea typeface="ＭＳ Ｐゴシック" panose="020B0600070205080204" pitchFamily="34" charset="-128"/>
              </a:rPr>
            </a:br>
            <a:r>
              <a:rPr lang="en-GB" altLang="en-US" sz="800" dirty="0">
                <a:latin typeface="Arial" panose="020B0604020202020204" pitchFamily="34" charset="0"/>
                <a:ea typeface="ＭＳ Ｐゴシック" panose="020B0600070205080204" pitchFamily="34" charset="-128"/>
              </a:rPr>
              <a:t>In Germany, the idea of forest kindergartens has taken off since the 1990s, and now the country can boast several hundred such “institutions.” It even has forest kindergartens in major cities such as Berlin and Munich. The trend appears to be driven by an interest in the educational benefits of this type of care as well as a German love for the forest that has entranced Teutonic poets and artists for centuries. However, there’s also the practical advantage that no building construction is necessary in a country, where, by some estimates, only 10 percent of all children aged three can find available spots in kindergartens. </a:t>
            </a:r>
            <a:br>
              <a:rPr lang="en-GB" altLang="en-US" sz="800" dirty="0">
                <a:latin typeface="Arial" panose="020B0604020202020204" pitchFamily="34" charset="0"/>
                <a:ea typeface="ＭＳ Ｐゴシック" panose="020B0600070205080204" pitchFamily="34" charset="-128"/>
              </a:rPr>
            </a:br>
            <a:endParaRPr lang="en-GB" altLang="en-US" sz="800"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34412676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Planning with the learner at the heart</a:t>
            </a:r>
            <a:r>
              <a:rPr lang="en-GB" baseline="0" dirty="0"/>
              <a:t> of everything </a:t>
            </a:r>
            <a:endParaRPr lang="en-GB" dirty="0"/>
          </a:p>
        </p:txBody>
      </p:sp>
      <p:sp>
        <p:nvSpPr>
          <p:cNvPr id="4" name="Slide Number Placeholder 3"/>
          <p:cNvSpPr>
            <a:spLocks noGrp="1"/>
          </p:cNvSpPr>
          <p:nvPr>
            <p:ph type="sldNum" sz="quarter" idx="10"/>
          </p:nvPr>
        </p:nvSpPr>
        <p:spPr/>
        <p:txBody>
          <a:bodyPr/>
          <a:lstStyle/>
          <a:p>
            <a:fld id="{444247F7-8772-498D-B15F-7EFAEE0CFDA4}" type="slidenum">
              <a:rPr lang="en-GB" smtClean="0"/>
              <a:t>35</a:t>
            </a:fld>
            <a:endParaRPr lang="en-GB"/>
          </a:p>
        </p:txBody>
      </p:sp>
    </p:spTree>
    <p:extLst>
      <p:ext uri="{BB962C8B-B14F-4D97-AF65-F5344CB8AC3E}">
        <p14:creationId xmlns:p14="http://schemas.microsoft.com/office/powerpoint/2010/main" val="363005986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US" dirty="0"/>
              <a:t>Interest and ownership by the child​</a:t>
            </a:r>
          </a:p>
          <a:p>
            <a:pPr rtl="0" fontAlgn="base"/>
            <a:r>
              <a:rPr lang="en-US" dirty="0"/>
              <a:t>Open​</a:t>
            </a:r>
          </a:p>
          <a:p>
            <a:pPr rtl="0" fontAlgn="base"/>
            <a:r>
              <a:rPr lang="en-US" dirty="0"/>
              <a:t>The outcome is not made by an adult​</a:t>
            </a:r>
          </a:p>
          <a:p>
            <a:pPr rtl="0" fontAlgn="base"/>
            <a:r>
              <a:rPr lang="en-US" dirty="0"/>
              <a:t>The play is not controlled by an adult​</a:t>
            </a:r>
          </a:p>
          <a:p>
            <a:pPr rtl="0" fontAlgn="base"/>
            <a:r>
              <a:rPr lang="en-US" dirty="0"/>
              <a:t>Bruce, T. (2001) Learning Through Play’ 12 features of play. </a:t>
            </a:r>
          </a:p>
          <a:p>
            <a:endParaRPr lang="en-US" dirty="0"/>
          </a:p>
          <a:p>
            <a:pPr defTabSz="914135">
              <a:defRPr/>
            </a:pPr>
            <a:r>
              <a:rPr lang="en-GB" dirty="0"/>
              <a:t>‘play is child-chosen, play is child invented, play is pretend but done as if the activity were real, play focuses on the doing (process not product), play is done by the players (children) not the adults (teachers or parents), play requires active involvement and play is fun’. </a:t>
            </a:r>
            <a:r>
              <a:rPr lang="en-GB" dirty="0" err="1"/>
              <a:t>Meckley</a:t>
            </a:r>
            <a:r>
              <a:rPr lang="en-GB" dirty="0"/>
              <a:t> (2002, cited in Wood and Attfield, 2005, p.4) </a:t>
            </a:r>
            <a:r>
              <a:rPr lang="en-US" dirty="0"/>
              <a:t>​</a:t>
            </a:r>
          </a:p>
          <a:p>
            <a:r>
              <a:rPr lang="en-GB" b="1" dirty="0"/>
              <a:t>20 mins </a:t>
            </a:r>
            <a:r>
              <a:rPr lang="en-GB" dirty="0"/>
              <a:t>discussion : Scenario :</a:t>
            </a:r>
          </a:p>
          <a:p>
            <a:r>
              <a:rPr lang="en-GB" dirty="0"/>
              <a:t>Then you have </a:t>
            </a:r>
            <a:r>
              <a:rPr lang="en-GB" b="1" dirty="0"/>
              <a:t>10mins as a group to write up one word document collating all your responses</a:t>
            </a:r>
            <a:r>
              <a:rPr lang="en-GB" dirty="0"/>
              <a:t>.</a:t>
            </a:r>
          </a:p>
          <a:p>
            <a:r>
              <a:rPr lang="en-GB" dirty="0"/>
              <a:t> </a:t>
            </a:r>
            <a:r>
              <a:rPr lang="en-GB" i="1" u="sng" dirty="0"/>
              <a:t>Place the document in the section that says 'Files'</a:t>
            </a:r>
            <a:r>
              <a:rPr lang="en-GB" dirty="0"/>
              <a:t> (in between 'Posts' and 'Notes’. </a:t>
            </a:r>
          </a:p>
          <a:p>
            <a:endParaRPr lang="en-US" dirty="0"/>
          </a:p>
          <a:p>
            <a:pPr defTabSz="914135">
              <a:defRPr/>
            </a:pPr>
            <a:r>
              <a:rPr lang="en-US" dirty="0"/>
              <a:t>Write what you think is a definition of play.   Can we decide what we think are key features of play?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36</a:t>
            </a:fld>
            <a:endParaRPr lang="en-US" altLang="en-US"/>
          </a:p>
        </p:txBody>
      </p:sp>
    </p:spTree>
    <p:extLst>
      <p:ext uri="{BB962C8B-B14F-4D97-AF65-F5344CB8AC3E}">
        <p14:creationId xmlns:p14="http://schemas.microsoft.com/office/powerpoint/2010/main" val="173980482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Chapter 1. </a:t>
            </a:r>
          </a:p>
          <a:p>
            <a:r>
              <a:rPr lang="en-US" dirty="0"/>
              <a:t>Pages 3 - 12</a:t>
            </a:r>
          </a:p>
          <a:p>
            <a:r>
              <a:rPr lang="en-US" dirty="0"/>
              <a:t>Natalie Macdonald </a:t>
            </a:r>
          </a:p>
          <a:p>
            <a:r>
              <a:rPr lang="en-US" dirty="0"/>
              <a:t>Published in a book called ‘Introduction to Play’</a:t>
            </a:r>
          </a:p>
          <a:p>
            <a:r>
              <a:rPr lang="en-US" dirty="0"/>
              <a:t>Edited by Jane Waters-Davies</a:t>
            </a:r>
          </a:p>
          <a:p>
            <a:r>
              <a:rPr lang="en-US" dirty="0"/>
              <a:t>Published by SAGE</a:t>
            </a:r>
          </a:p>
          <a:p>
            <a:r>
              <a:rPr lang="en-US" dirty="0"/>
              <a:t>London</a:t>
            </a:r>
          </a:p>
          <a:p>
            <a:r>
              <a:rPr lang="en-US" dirty="0"/>
              <a:t>2022</a:t>
            </a:r>
          </a:p>
          <a:p>
            <a:endParaRPr lang="en-US" dirty="0"/>
          </a:p>
          <a:p>
            <a:r>
              <a:rPr lang="en-US" dirty="0"/>
              <a:t>Write reference for within text and for the reference list. </a:t>
            </a:r>
          </a:p>
          <a:p>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37</a:t>
            </a:fld>
            <a:endParaRPr lang="en-US" altLang="en-US"/>
          </a:p>
        </p:txBody>
      </p:sp>
    </p:spTree>
    <p:extLst>
      <p:ext uri="{BB962C8B-B14F-4D97-AF65-F5344CB8AC3E}">
        <p14:creationId xmlns:p14="http://schemas.microsoft.com/office/powerpoint/2010/main" val="70613754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38</a:t>
            </a:fld>
            <a:endParaRPr lang="en-US" altLang="en-US"/>
          </a:p>
        </p:txBody>
      </p:sp>
    </p:spTree>
    <p:extLst>
      <p:ext uri="{BB962C8B-B14F-4D97-AF65-F5344CB8AC3E}">
        <p14:creationId xmlns:p14="http://schemas.microsoft.com/office/powerpoint/2010/main" val="144991475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ea typeface="ＭＳ Ｐゴシック" panose="020B0600070205080204" pitchFamily="34" charset="-128"/>
              </a:defRPr>
            </a:lvl1pPr>
            <a:lvl2pPr marL="37920723" indent="-37463655">
              <a:defRPr>
                <a:solidFill>
                  <a:schemeClr val="tx1"/>
                </a:solidFill>
                <a:latin typeface="Tahoma" panose="020B0604030504040204" pitchFamily="34" charset="0"/>
                <a:ea typeface="ＭＳ Ｐゴシック" panose="020B0600070205080204" pitchFamily="34" charset="-128"/>
              </a:defRPr>
            </a:lvl2pPr>
            <a:lvl3pPr marL="1142668" indent="-228533">
              <a:defRPr>
                <a:solidFill>
                  <a:schemeClr val="tx1"/>
                </a:solidFill>
                <a:latin typeface="Tahoma" panose="020B0604030504040204" pitchFamily="34" charset="0"/>
                <a:ea typeface="ＭＳ Ｐゴシック" panose="020B0600070205080204" pitchFamily="34" charset="-128"/>
              </a:defRPr>
            </a:lvl3pPr>
            <a:lvl4pPr marL="1599735" indent="-228533">
              <a:defRPr>
                <a:solidFill>
                  <a:schemeClr val="tx1"/>
                </a:solidFill>
                <a:latin typeface="Tahoma" panose="020B0604030504040204" pitchFamily="34" charset="0"/>
                <a:ea typeface="ＭＳ Ｐゴシック" panose="020B0600070205080204" pitchFamily="34" charset="-128"/>
              </a:defRPr>
            </a:lvl4pPr>
            <a:lvl5pPr marL="2056803" indent="-228533">
              <a:defRPr>
                <a:solidFill>
                  <a:schemeClr val="tx1"/>
                </a:solidFill>
                <a:latin typeface="Tahoma" panose="020B0604030504040204" pitchFamily="34" charset="0"/>
                <a:ea typeface="ＭＳ Ｐゴシック" panose="020B0600070205080204" pitchFamily="34" charset="-128"/>
              </a:defRPr>
            </a:lvl5pPr>
            <a:lvl6pPr marL="2513870" indent="-228533"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6pPr>
            <a:lvl7pPr marL="2970938" indent="-228533"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7pPr>
            <a:lvl8pPr marL="3428005" indent="-228533"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8pPr>
            <a:lvl9pPr marL="3885072" indent="-228533"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9pPr>
          </a:lstStyle>
          <a:p>
            <a:fld id="{82A9B078-4AB5-4AB6-A787-A03420F34F6F}" type="slidenum">
              <a:rPr lang="en-GB" altLang="en-US" smtClean="0">
                <a:latin typeface="Comic Sans MS" panose="030F0702030302020204" pitchFamily="66" charset="0"/>
              </a:rPr>
              <a:pPr/>
              <a:t>39</a:t>
            </a:fld>
            <a:endParaRPr lang="en-GB" altLang="en-US">
              <a:latin typeface="Comic Sans MS" panose="030F0702030302020204" pitchFamily="66" charset="0"/>
            </a:endParaRPr>
          </a:p>
        </p:txBody>
      </p:sp>
      <p:sp>
        <p:nvSpPr>
          <p:cNvPr id="26627" name="Rectangle 2"/>
          <p:cNvSpPr>
            <a:spLocks noGrp="1" noRot="1" noChangeAspect="1" noChangeArrowheads="1" noTextEdit="1"/>
          </p:cNvSpPr>
          <p:nvPr>
            <p:ph type="sldImg"/>
          </p:nvPr>
        </p:nvSpPr>
        <p:spPr>
          <a:ln/>
        </p:spPr>
      </p:sp>
      <p:sp>
        <p:nvSpPr>
          <p:cNvPr id="2662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cy-GB" altLang="en-US" dirty="0"/>
              <a:t>Did the expereiences I proided you with today allow for true indicators of play to emerge? </a:t>
            </a:r>
          </a:p>
          <a:p>
            <a:pPr eaLnBrk="1" hangingPunct="1"/>
            <a:r>
              <a:rPr lang="cy-GB" altLang="en-US" dirty="0"/>
              <a:t>Not really – possibly the activities were too descriptive not open ended enough. </a:t>
            </a:r>
          </a:p>
          <a:p>
            <a:pPr eaLnBrk="1" hangingPunct="1"/>
            <a:r>
              <a:rPr lang="cy-GB" altLang="en-US" dirty="0"/>
              <a:t>However opportunity for challening mind and thoughts were considered. When working as a pair did you make up your own rules? Use the environment as you wanted? Opportunity to construct something </a:t>
            </a:r>
          </a:p>
          <a:p>
            <a:pPr eaLnBrk="1" hangingPunct="1"/>
            <a:endParaRPr lang="cy-GB" altLang="en-US" dirty="0"/>
          </a:p>
          <a:p>
            <a:pPr eaLnBrk="1" hangingPunct="1"/>
            <a:r>
              <a:rPr lang="cy-GB" altLang="en-US" dirty="0"/>
              <a:t>Did you use natural reources to paly with and create? Montassori </a:t>
            </a:r>
          </a:p>
          <a:p>
            <a:pPr eaLnBrk="1" hangingPunct="1"/>
            <a:r>
              <a:rPr lang="cy-GB" altLang="en-US" dirty="0"/>
              <a:t>Child led – experiential in nature – intentional pedagogy</a:t>
            </a:r>
          </a:p>
          <a:p>
            <a:pPr eaLnBrk="1" hangingPunct="1"/>
            <a:endParaRPr lang="cy-GB" altLang="en-US" dirty="0"/>
          </a:p>
          <a:p>
            <a:pPr defTabSz="914135" eaLnBrk="1" hangingPunct="1">
              <a:defRPr/>
            </a:pPr>
            <a:r>
              <a:rPr lang="en-GB" b="1" dirty="0"/>
              <a:t>The microsystem (</a:t>
            </a:r>
            <a:r>
              <a:rPr lang="en-GB" dirty="0"/>
              <a:t>Bronfenbrenner 1917 - 2005</a:t>
            </a:r>
            <a:r>
              <a:rPr lang="en-GB" b="1" dirty="0"/>
              <a:t>) is the most inﬂuential level of the ecological systems theory. This is the most immediate environmental settings containing the developing child, such as family and school.</a:t>
            </a:r>
          </a:p>
          <a:p>
            <a:pPr eaLnBrk="1" hangingPunct="1"/>
            <a:endParaRPr lang="cy-GB" altLang="en-US" dirty="0"/>
          </a:p>
          <a:p>
            <a:pPr eaLnBrk="1" hangingPunct="1"/>
            <a:r>
              <a:rPr lang="cy-GB" altLang="en-US" dirty="0"/>
              <a:t>Wedi’i arwain gan y plentyn – yn ymarferol  - addysgeg fwriadol</a:t>
            </a:r>
          </a:p>
          <a:p>
            <a:pPr eaLnBrk="1" hangingPunct="1">
              <a:defRPr/>
            </a:pPr>
            <a:r>
              <a:rPr lang="en-GB" dirty="0">
                <a:solidFill>
                  <a:srgbClr val="7030A0"/>
                </a:solidFill>
              </a:rPr>
              <a:t>It is not merely passing the time.</a:t>
            </a:r>
          </a:p>
          <a:p>
            <a:pPr eaLnBrk="1" hangingPunct="1">
              <a:defRPr/>
            </a:pPr>
            <a:r>
              <a:rPr lang="en-GB" dirty="0">
                <a:solidFill>
                  <a:srgbClr val="7030A0"/>
                </a:solidFill>
              </a:rPr>
              <a:t>Children need to develop their minds, bodies and personalities, play gives them opportunities to do this by:</a:t>
            </a:r>
          </a:p>
          <a:p>
            <a:pPr lvl="1" eaLnBrk="1" hangingPunct="1">
              <a:defRPr/>
            </a:pPr>
            <a:r>
              <a:rPr lang="en-GB" dirty="0">
                <a:solidFill>
                  <a:srgbClr val="7030A0"/>
                </a:solidFill>
              </a:rPr>
              <a:t>Strengthening the body</a:t>
            </a:r>
          </a:p>
          <a:p>
            <a:pPr lvl="1" eaLnBrk="1" hangingPunct="1">
              <a:defRPr/>
            </a:pPr>
            <a:r>
              <a:rPr lang="en-GB" dirty="0">
                <a:solidFill>
                  <a:srgbClr val="7030A0"/>
                </a:solidFill>
              </a:rPr>
              <a:t>Challenging the mind</a:t>
            </a:r>
          </a:p>
          <a:p>
            <a:pPr lvl="1" eaLnBrk="1" hangingPunct="1">
              <a:defRPr/>
            </a:pPr>
            <a:r>
              <a:rPr lang="en-GB" dirty="0">
                <a:solidFill>
                  <a:srgbClr val="7030A0"/>
                </a:solidFill>
              </a:rPr>
              <a:t>Developing personalities and engaging in social situations. </a:t>
            </a:r>
          </a:p>
          <a:p>
            <a:pPr eaLnBrk="1" hangingPunct="1"/>
            <a:endParaRPr lang="en-GB" altLang="en-US" dirty="0"/>
          </a:p>
          <a:p>
            <a:pPr eaLnBrk="1" hangingPunct="1"/>
            <a:r>
              <a:rPr lang="en-GB" altLang="en-US" dirty="0"/>
              <a:t>Using the senses</a:t>
            </a:r>
            <a:r>
              <a:rPr lang="en-GB" altLang="en-US" baseline="0" dirty="0"/>
              <a:t>  /  repeat …repeat ….repeat   /   mimic  /  time and time to think   /  inside, outside and beyond  /  independently – with a friend – in a group </a:t>
            </a:r>
          </a:p>
          <a:p>
            <a:pPr eaLnBrk="1" hangingPunct="1"/>
            <a:endParaRPr lang="en-GB" altLang="en-US" baseline="0" dirty="0"/>
          </a:p>
          <a:p>
            <a:pPr eaLnBrk="1" hangingPunct="1"/>
            <a:r>
              <a:rPr lang="en-GB" altLang="en-US" baseline="0" dirty="0"/>
              <a:t>Use of language - story? Co-construct - picture? </a:t>
            </a:r>
            <a:endParaRPr lang="en-GB" altLang="en-US" dirty="0"/>
          </a:p>
        </p:txBody>
      </p:sp>
    </p:spTree>
    <p:extLst>
      <p:ext uri="{BB962C8B-B14F-4D97-AF65-F5344CB8AC3E}">
        <p14:creationId xmlns:p14="http://schemas.microsoft.com/office/powerpoint/2010/main" val="142188790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Crynhoi</a:t>
            </a:r>
            <a:r>
              <a:rPr lang="en-US" dirty="0"/>
              <a:t> </a:t>
            </a:r>
            <a:r>
              <a:rPr lang="en-US" dirty="0" err="1"/>
              <a:t>yr</a:t>
            </a:r>
            <a:r>
              <a:rPr lang="en-US" dirty="0"/>
              <a:t> </a:t>
            </a:r>
            <a:r>
              <a:rPr lang="en-US" dirty="0" err="1"/>
              <a:t>hyn</a:t>
            </a:r>
            <a:r>
              <a:rPr lang="en-US" dirty="0"/>
              <a:t> </a:t>
            </a:r>
            <a:r>
              <a:rPr lang="en-US" dirty="0" err="1"/>
              <a:t>maent</a:t>
            </a:r>
            <a:r>
              <a:rPr lang="en-US" dirty="0"/>
              <a:t> </a:t>
            </a:r>
            <a:r>
              <a:rPr lang="en-US" dirty="0" err="1"/>
              <a:t>wedi</a:t>
            </a:r>
            <a:r>
              <a:rPr lang="en-US" dirty="0"/>
              <a:t> </a:t>
            </a:r>
            <a:r>
              <a:rPr lang="en-US" dirty="0" err="1"/>
              <a:t>dysgu</a:t>
            </a:r>
            <a:r>
              <a:rPr lang="en-US" dirty="0"/>
              <a:t> </a:t>
            </a:r>
            <a:r>
              <a:rPr lang="en-US" dirty="0" err="1"/>
              <a:t>o’r</a:t>
            </a:r>
            <a:r>
              <a:rPr lang="en-US" dirty="0"/>
              <a:t> </a:t>
            </a:r>
            <a:r>
              <a:rPr lang="en-US" dirty="0" err="1"/>
              <a:t>sesiwn</a:t>
            </a:r>
            <a:r>
              <a:rPr lang="en-US" dirty="0"/>
              <a:t> </a:t>
            </a:r>
            <a:r>
              <a:rPr lang="en-US" dirty="0" err="1"/>
              <a:t>hyd</a:t>
            </a:r>
            <a:r>
              <a:rPr lang="en-US" dirty="0"/>
              <a:t> </a:t>
            </a:r>
            <a:r>
              <a:rPr lang="en-US" dirty="0" err="1"/>
              <a:t>yma</a:t>
            </a:r>
            <a:r>
              <a:rPr lang="en-US" dirty="0"/>
              <a:t> </a:t>
            </a:r>
            <a:r>
              <a:rPr lang="en-US" dirty="0" err="1"/>
              <a:t>ar</a:t>
            </a:r>
            <a:r>
              <a:rPr lang="en-US" dirty="0"/>
              <a:t> </a:t>
            </a:r>
            <a:r>
              <a:rPr lang="en-US" dirty="0" err="1"/>
              <a:t>gynllun</a:t>
            </a:r>
            <a:r>
              <a:rPr lang="en-US" dirty="0"/>
              <a:t> y person </a:t>
            </a:r>
            <a:r>
              <a:rPr lang="en-US" dirty="0" err="1"/>
              <a:t>ar</a:t>
            </a:r>
            <a:r>
              <a:rPr lang="en-US" dirty="0"/>
              <a:t> </a:t>
            </a:r>
            <a:r>
              <a:rPr lang="en-US" dirty="0" err="1"/>
              <a:t>gefn</a:t>
            </a:r>
            <a:r>
              <a:rPr lang="en-US" dirty="0"/>
              <a:t> </a:t>
            </a:r>
            <a:r>
              <a:rPr lang="en-US" dirty="0" err="1"/>
              <a:t>papur</a:t>
            </a:r>
            <a:r>
              <a:rPr lang="en-US" dirty="0"/>
              <a:t> </a:t>
            </a:r>
            <a:r>
              <a:rPr lang="en-US" dirty="0" err="1"/>
              <a:t>wal</a:t>
            </a:r>
            <a:r>
              <a:rPr lang="en-US" dirty="0"/>
              <a:t>!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40</a:t>
            </a:fld>
            <a:endParaRPr lang="en-US" altLang="en-US"/>
          </a:p>
        </p:txBody>
      </p:sp>
    </p:spTree>
    <p:extLst>
      <p:ext uri="{BB962C8B-B14F-4D97-AF65-F5344CB8AC3E}">
        <p14:creationId xmlns:p14="http://schemas.microsoft.com/office/powerpoint/2010/main" val="126235646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links that movement has on the brain – the impact that this has i.e. on overall competence because you practice a skill / movement </a:t>
            </a:r>
            <a:r>
              <a:rPr lang="en-US" dirty="0" err="1"/>
              <a:t>etc</a:t>
            </a:r>
            <a:r>
              <a:rPr lang="en-US" dirty="0"/>
              <a:t> you become stronger and more confident</a:t>
            </a:r>
          </a:p>
          <a:p>
            <a:endParaRPr lang="en-US" dirty="0"/>
          </a:p>
          <a:p>
            <a:r>
              <a:rPr lang="en-US" dirty="0"/>
              <a:t>Lets give this theory a go!!!</a:t>
            </a:r>
          </a:p>
          <a:p>
            <a:pPr defTabSz="914135">
              <a:defRPr/>
            </a:pPr>
            <a:r>
              <a:rPr lang="en-US" dirty="0"/>
              <a:t>Walking/ running /galloping / skipping / jumping – landing / balances different shapes</a:t>
            </a:r>
          </a:p>
          <a:p>
            <a:r>
              <a:rPr lang="en-US" dirty="0"/>
              <a:t>With your partner create a sequence of movements that include (</a:t>
            </a:r>
            <a:r>
              <a:rPr lang="en-US" dirty="0" err="1"/>
              <a:t>i</a:t>
            </a:r>
            <a:r>
              <a:rPr lang="en-US" dirty="0"/>
              <a:t>)mirroring, (ii)moving away from, (iii)cannon and (iv)opposite movements. </a:t>
            </a:r>
          </a:p>
          <a:p>
            <a:r>
              <a:rPr lang="en-US" dirty="0"/>
              <a:t>Can you also vary the speed?</a:t>
            </a:r>
          </a:p>
          <a:p>
            <a:endParaRPr lang="en-US" dirty="0"/>
          </a:p>
          <a:p>
            <a:r>
              <a:rPr lang="en-US" dirty="0"/>
              <a:t>Think of an activity that you can do well i.e. surfing, caving, horse riding, abseiling, mountain climbing, kayaking, coasteering, mountain biking, swimming, cycling …</a:t>
            </a:r>
          </a:p>
          <a:p>
            <a:r>
              <a:rPr lang="en-US" dirty="0"/>
              <a:t>(</a:t>
            </a:r>
            <a:r>
              <a:rPr lang="en-US" dirty="0" err="1"/>
              <a:t>i</a:t>
            </a:r>
            <a:r>
              <a:rPr lang="en-US" dirty="0"/>
              <a:t>) imagine that you see someone having a go at one of these. </a:t>
            </a:r>
          </a:p>
          <a:p>
            <a:r>
              <a:rPr lang="en-US" dirty="0"/>
              <a:t>(ii) What if you saw they were having some difficulty with a specific skill within the activity (choose one)</a:t>
            </a:r>
          </a:p>
          <a:p>
            <a:r>
              <a:rPr lang="en-US" dirty="0"/>
              <a:t>(iii)How would support someone else to learn the skill/ technique needed – scaffolding - to enable the person to make progress? </a:t>
            </a:r>
          </a:p>
          <a:p>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41</a:t>
            </a:fld>
            <a:endParaRPr lang="en-US" altLang="en-US"/>
          </a:p>
        </p:txBody>
      </p:sp>
    </p:spTree>
    <p:extLst>
      <p:ext uri="{BB962C8B-B14F-4D97-AF65-F5344CB8AC3E}">
        <p14:creationId xmlns:p14="http://schemas.microsoft.com/office/powerpoint/2010/main" val="168358925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42</a:t>
            </a:fld>
            <a:endParaRPr lang="en-US" altLang="en-US"/>
          </a:p>
        </p:txBody>
      </p:sp>
    </p:spTree>
    <p:extLst>
      <p:ext uri="{BB962C8B-B14F-4D97-AF65-F5344CB8AC3E}">
        <p14:creationId xmlns:p14="http://schemas.microsoft.com/office/powerpoint/2010/main" val="132107655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are the key features of play?</a:t>
            </a:r>
          </a:p>
          <a:p>
            <a:r>
              <a:rPr lang="en-US" dirty="0"/>
              <a:t>Interest and ownership by the child – collect definitions collate &amp; </a:t>
            </a:r>
            <a:r>
              <a:rPr lang="en-US" dirty="0" err="1"/>
              <a:t>sgare</a:t>
            </a:r>
            <a:r>
              <a:rPr lang="en-US" dirty="0"/>
              <a:t>!</a:t>
            </a:r>
          </a:p>
          <a:p>
            <a:r>
              <a:rPr lang="en-US" dirty="0"/>
              <a:t>Open</a:t>
            </a:r>
          </a:p>
          <a:p>
            <a:r>
              <a:rPr lang="en-US" dirty="0"/>
              <a:t>The outcome is not made by an adult</a:t>
            </a:r>
          </a:p>
          <a:p>
            <a:r>
              <a:rPr lang="en-US" dirty="0"/>
              <a:t>The play is not controlled by an adult</a:t>
            </a:r>
          </a:p>
          <a:p>
            <a:r>
              <a:rPr lang="en-US" dirty="0"/>
              <a:t>Bruce, T. (2001) Learning Through Play’ 12 features of play. </a:t>
            </a:r>
          </a:p>
          <a:p>
            <a:pPr defTabSz="914135">
              <a:defRPr/>
            </a:pPr>
            <a:r>
              <a:rPr lang="en-GB" dirty="0"/>
              <a:t>Learners actively ‘make meaning’, and their social world is fundamental to this process. </a:t>
            </a:r>
          </a:p>
          <a:p>
            <a:endParaRPr lang="en-US" dirty="0"/>
          </a:p>
          <a:p>
            <a:r>
              <a:rPr lang="en-US" dirty="0" err="1"/>
              <a:t>Diddordeb</a:t>
            </a:r>
            <a:r>
              <a:rPr lang="en-US" dirty="0"/>
              <a:t> a </a:t>
            </a:r>
            <a:r>
              <a:rPr lang="en-US" dirty="0" err="1"/>
              <a:t>pherchnogaeth</a:t>
            </a:r>
            <a:r>
              <a:rPr lang="en-US" dirty="0"/>
              <a:t> </a:t>
            </a:r>
            <a:r>
              <a:rPr lang="en-US" dirty="0" err="1"/>
              <a:t>gan</a:t>
            </a:r>
            <a:r>
              <a:rPr lang="en-US" dirty="0"/>
              <a:t> y </a:t>
            </a:r>
            <a:r>
              <a:rPr lang="en-US" dirty="0" err="1"/>
              <a:t>plentyn</a:t>
            </a:r>
            <a:endParaRPr lang="en-US" dirty="0"/>
          </a:p>
          <a:p>
            <a:r>
              <a:rPr lang="en-US" dirty="0" err="1"/>
              <a:t>Yn</a:t>
            </a:r>
            <a:r>
              <a:rPr lang="en-US" dirty="0"/>
              <a:t> </a:t>
            </a:r>
            <a:r>
              <a:rPr lang="en-US" dirty="0" err="1"/>
              <a:t>agored</a:t>
            </a:r>
            <a:endParaRPr lang="en-US" dirty="0"/>
          </a:p>
          <a:p>
            <a:r>
              <a:rPr lang="en-US" dirty="0" err="1"/>
              <a:t>Nid</a:t>
            </a:r>
            <a:r>
              <a:rPr lang="en-US" dirty="0"/>
              <a:t> </a:t>
            </a:r>
            <a:r>
              <a:rPr lang="en-US" dirty="0" err="1"/>
              <a:t>yw’r</a:t>
            </a:r>
            <a:r>
              <a:rPr lang="en-US" dirty="0"/>
              <a:t> </a:t>
            </a:r>
            <a:r>
              <a:rPr lang="en-US" dirty="0" err="1"/>
              <a:t>bwriad</a:t>
            </a:r>
            <a:r>
              <a:rPr lang="en-US" dirty="0"/>
              <a:t> </a:t>
            </a:r>
            <a:r>
              <a:rPr lang="en-US" dirty="0" err="1"/>
              <a:t>wedi</a:t>
            </a:r>
            <a:r>
              <a:rPr lang="en-US" dirty="0"/>
              <a:t> </a:t>
            </a:r>
            <a:r>
              <a:rPr lang="en-US" dirty="0" err="1"/>
              <a:t>ei</a:t>
            </a:r>
            <a:r>
              <a:rPr lang="en-US" dirty="0"/>
              <a:t> </a:t>
            </a:r>
            <a:r>
              <a:rPr lang="en-US" dirty="0" err="1"/>
              <a:t>osod</a:t>
            </a:r>
            <a:r>
              <a:rPr lang="en-US" dirty="0"/>
              <a:t> </a:t>
            </a:r>
            <a:r>
              <a:rPr lang="en-US" dirty="0" err="1"/>
              <a:t>gan</a:t>
            </a:r>
            <a:r>
              <a:rPr lang="en-US" dirty="0"/>
              <a:t> </a:t>
            </a:r>
            <a:r>
              <a:rPr lang="en-US" dirty="0" err="1"/>
              <a:t>oedolyn</a:t>
            </a:r>
            <a:endParaRPr lang="en-US" dirty="0"/>
          </a:p>
          <a:p>
            <a:r>
              <a:rPr lang="en-US" dirty="0" err="1"/>
              <a:t>Nid</a:t>
            </a:r>
            <a:r>
              <a:rPr lang="en-US" dirty="0"/>
              <a:t> </a:t>
            </a:r>
            <a:r>
              <a:rPr lang="en-US" dirty="0" err="1"/>
              <a:t>yw</a:t>
            </a:r>
            <a:r>
              <a:rPr lang="en-US" dirty="0"/>
              <a:t> </a:t>
            </a:r>
            <a:r>
              <a:rPr lang="en-US" dirty="0" err="1"/>
              <a:t>wedi</a:t>
            </a:r>
            <a:r>
              <a:rPr lang="en-US" dirty="0"/>
              <a:t> </a:t>
            </a:r>
            <a:r>
              <a:rPr lang="en-US" dirty="0" err="1"/>
              <a:t>ei</a:t>
            </a:r>
            <a:r>
              <a:rPr lang="en-US" dirty="0"/>
              <a:t> </a:t>
            </a:r>
            <a:r>
              <a:rPr lang="en-US" dirty="0" err="1"/>
              <a:t>reoli</a:t>
            </a:r>
            <a:r>
              <a:rPr lang="en-US" dirty="0"/>
              <a:t> </a:t>
            </a:r>
            <a:r>
              <a:rPr lang="en-US" dirty="0" err="1"/>
              <a:t>gan</a:t>
            </a:r>
            <a:r>
              <a:rPr lang="en-US" dirty="0"/>
              <a:t> </a:t>
            </a:r>
            <a:r>
              <a:rPr lang="en-US" dirty="0" err="1"/>
              <a:t>oedolyn</a:t>
            </a:r>
            <a:r>
              <a:rPr lang="en-US" dirty="0"/>
              <a:t> (</a:t>
            </a:r>
            <a:r>
              <a:rPr lang="en-US" dirty="0" err="1"/>
              <a:t>ym</a:t>
            </a:r>
            <a:r>
              <a:rPr lang="en-US" dirty="0"/>
              <a:t> </a:t>
            </a:r>
            <a:r>
              <a:rPr lang="en-US" dirty="0" err="1"/>
              <a:t>myd</a:t>
            </a:r>
            <a:r>
              <a:rPr lang="en-US" dirty="0"/>
              <a:t> </a:t>
            </a:r>
            <a:r>
              <a:rPr lang="en-US" dirty="0" err="1"/>
              <a:t>addysg</a:t>
            </a:r>
            <a:r>
              <a:rPr lang="en-US" dirty="0"/>
              <a:t> </a:t>
            </a:r>
            <a:r>
              <a:rPr lang="en-US" dirty="0" err="1"/>
              <a:t>mae’r</a:t>
            </a:r>
            <a:r>
              <a:rPr lang="en-US" dirty="0"/>
              <a:t> </a:t>
            </a:r>
            <a:r>
              <a:rPr lang="en-US" dirty="0" err="1"/>
              <a:t>athrawes</a:t>
            </a:r>
            <a:r>
              <a:rPr lang="en-US" dirty="0"/>
              <a:t> </a:t>
            </a:r>
            <a:r>
              <a:rPr lang="en-US" dirty="0" err="1"/>
              <a:t>yn</a:t>
            </a:r>
            <a:r>
              <a:rPr lang="en-US" dirty="0"/>
              <a:t> </a:t>
            </a:r>
            <a:r>
              <a:rPr lang="en-US" dirty="0" err="1"/>
              <a:t>rheoli</a:t>
            </a:r>
            <a:r>
              <a:rPr lang="en-US" dirty="0"/>
              <a:t>)</a:t>
            </a:r>
          </a:p>
          <a:p>
            <a:r>
              <a:rPr lang="en-US" dirty="0"/>
              <a:t>Bruce, T. (2001) Learning Through Play.’ 12 features of play. </a:t>
            </a:r>
          </a:p>
          <a:p>
            <a:pPr eaLnBrk="1" hangingPunct="1"/>
            <a:r>
              <a:rPr lang="en-US" dirty="0" err="1"/>
              <a:t>Ychwanegwch</a:t>
            </a:r>
            <a:r>
              <a:rPr lang="en-US" dirty="0"/>
              <a:t> at </a:t>
            </a:r>
            <a:r>
              <a:rPr lang="en-US" dirty="0" err="1"/>
              <a:t>eich</a:t>
            </a:r>
            <a:r>
              <a:rPr lang="en-US" dirty="0"/>
              <a:t> </a:t>
            </a:r>
            <a:r>
              <a:rPr lang="en-US" dirty="0" err="1"/>
              <a:t>diffiniad</a:t>
            </a:r>
            <a:r>
              <a:rPr lang="en-US" dirty="0"/>
              <a:t> o </a:t>
            </a:r>
            <a:r>
              <a:rPr lang="en-US" dirty="0" err="1"/>
              <a:t>beth</a:t>
            </a:r>
            <a:r>
              <a:rPr lang="en-US" dirty="0"/>
              <a:t> </a:t>
            </a:r>
            <a:r>
              <a:rPr lang="en-US" dirty="0" err="1"/>
              <a:t>ydy</a:t>
            </a:r>
            <a:r>
              <a:rPr lang="en-US" dirty="0"/>
              <a:t> ‘</a:t>
            </a:r>
            <a:r>
              <a:rPr lang="en-US" dirty="0" err="1"/>
              <a:t>chwarae</a:t>
            </a:r>
            <a:r>
              <a:rPr lang="en-US" dirty="0"/>
              <a:t>’ </a:t>
            </a:r>
          </a:p>
          <a:p>
            <a:pPr eaLnBrk="1" hangingPunct="1"/>
            <a:r>
              <a:rPr lang="en-US" dirty="0"/>
              <a:t>a…</a:t>
            </a:r>
          </a:p>
          <a:p>
            <a:pPr eaLnBrk="1" hangingPunct="1"/>
            <a:r>
              <a:rPr lang="en-US" dirty="0" err="1"/>
              <a:t>Rhannwch</a:t>
            </a:r>
            <a:r>
              <a:rPr lang="en-US" dirty="0"/>
              <a:t> </a:t>
            </a:r>
            <a:r>
              <a:rPr lang="en-US" dirty="0" err="1"/>
              <a:t>gydag</a:t>
            </a:r>
            <a:r>
              <a:rPr lang="en-US" dirty="0"/>
              <a:t> un </a:t>
            </a:r>
            <a:r>
              <a:rPr lang="en-US" dirty="0" err="1"/>
              <a:t>arall</a:t>
            </a:r>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43</a:t>
            </a:fld>
            <a:endParaRPr lang="en-US" altLang="en-US"/>
          </a:p>
        </p:txBody>
      </p:sp>
    </p:spTree>
    <p:extLst>
      <p:ext uri="{BB962C8B-B14F-4D97-AF65-F5344CB8AC3E}">
        <p14:creationId xmlns:p14="http://schemas.microsoft.com/office/powerpoint/2010/main" val="228551156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4135">
              <a:defRPr/>
            </a:pPr>
            <a:endParaRPr lang="en-GB" dirty="0"/>
          </a:p>
          <a:p>
            <a:pPr defTabSz="914135">
              <a:defRPr/>
            </a:pPr>
            <a:r>
              <a:rPr lang="en-US" i="1" dirty="0"/>
              <a:t>Who’s theory does this quote remind us of? …</a:t>
            </a:r>
            <a:endParaRPr lang="en-US" dirty="0"/>
          </a:p>
          <a:p>
            <a:pPr defTabSz="914135">
              <a:defRPr/>
            </a:pPr>
            <a:r>
              <a:rPr lang="en-US" dirty="0"/>
              <a:t>Bruner scaffolding 1:1 constructivism = B practice &amp; C reciprocal 1:1  in the spectrum of teaching styles – which then leads children on to </a:t>
            </a:r>
            <a:r>
              <a:rPr lang="en-US" dirty="0" err="1"/>
              <a:t>Vygostsky</a:t>
            </a:r>
            <a:r>
              <a:rPr lang="en-US" dirty="0"/>
              <a:t> and into the zone of proximal development</a:t>
            </a:r>
          </a:p>
          <a:p>
            <a:endParaRPr lang="en-US" dirty="0"/>
          </a:p>
          <a:p>
            <a:pPr defTabSz="931134">
              <a:defRPr/>
            </a:pPr>
            <a:r>
              <a:rPr lang="en-GB" dirty="0"/>
              <a:t>Broadhead (2006:2) suggests that the more cooperative children’s play is, the more they are likely to connect with other children and understand their knowledge along with a ‘deeply fulfilling emotional engagement with the world around them.’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44</a:t>
            </a:fld>
            <a:endParaRPr lang="en-US" altLang="en-US"/>
          </a:p>
        </p:txBody>
      </p:sp>
    </p:spTree>
    <p:extLst>
      <p:ext uri="{BB962C8B-B14F-4D97-AF65-F5344CB8AC3E}">
        <p14:creationId xmlns:p14="http://schemas.microsoft.com/office/powerpoint/2010/main" val="418122711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DBE449-9B93-1E23-A5A3-397B3309ACF9}"/>
            </a:ext>
          </a:extLst>
        </p:cNvPr>
        <p:cNvGrpSpPr/>
        <p:nvPr/>
      </p:nvGrpSpPr>
      <p:grpSpPr>
        <a:xfrm>
          <a:off x="0" y="0"/>
          <a:ext cx="0" cy="0"/>
          <a:chOff x="0" y="0"/>
          <a:chExt cx="0" cy="0"/>
        </a:xfrm>
      </p:grpSpPr>
      <p:sp>
        <p:nvSpPr>
          <p:cNvPr id="8194" name="Rectangle 7">
            <a:extLst>
              <a:ext uri="{FF2B5EF4-FFF2-40B4-BE49-F238E27FC236}">
                <a16:creationId xmlns:a16="http://schemas.microsoft.com/office/drawing/2014/main" id="{249BA78C-0685-FC3D-8C21-8B60CC5EE03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735" indent="-285667">
              <a:spcBef>
                <a:spcPct val="30000"/>
              </a:spcBef>
              <a:defRPr sz="1200">
                <a:solidFill>
                  <a:schemeClr val="tx1"/>
                </a:solidFill>
                <a:latin typeface="Arial" panose="020B0604020202020204" pitchFamily="34" charset="0"/>
                <a:ea typeface="MS PGothic" panose="020B0600070205080204" pitchFamily="34" charset="-128"/>
              </a:defRPr>
            </a:lvl2pPr>
            <a:lvl3pPr marL="1142668" indent="-228533">
              <a:spcBef>
                <a:spcPct val="30000"/>
              </a:spcBef>
              <a:defRPr sz="1200">
                <a:solidFill>
                  <a:schemeClr val="tx1"/>
                </a:solidFill>
                <a:latin typeface="Arial" panose="020B0604020202020204" pitchFamily="34" charset="0"/>
                <a:ea typeface="MS PGothic" panose="020B0600070205080204" pitchFamily="34" charset="-128"/>
              </a:defRPr>
            </a:lvl3pPr>
            <a:lvl4pPr marL="1599735" indent="-228533">
              <a:spcBef>
                <a:spcPct val="30000"/>
              </a:spcBef>
              <a:defRPr sz="1200">
                <a:solidFill>
                  <a:schemeClr val="tx1"/>
                </a:solidFill>
                <a:latin typeface="Arial" panose="020B0604020202020204" pitchFamily="34" charset="0"/>
                <a:ea typeface="MS PGothic" panose="020B0600070205080204" pitchFamily="34" charset="-128"/>
              </a:defRPr>
            </a:lvl4pPr>
            <a:lvl5pPr marL="2056803" indent="-228533">
              <a:spcBef>
                <a:spcPct val="30000"/>
              </a:spcBef>
              <a:defRPr sz="1200">
                <a:solidFill>
                  <a:schemeClr val="tx1"/>
                </a:solidFill>
                <a:latin typeface="Arial" panose="020B0604020202020204" pitchFamily="34" charset="0"/>
                <a:ea typeface="MS PGothic" panose="020B0600070205080204" pitchFamily="34" charset="-128"/>
              </a:defRPr>
            </a:lvl5pPr>
            <a:lvl6pPr marL="2513870" indent="-228533"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0938" indent="-228533"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8005" indent="-228533"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5072" indent="-228533"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8B095FEF-CC9E-4B3C-A400-AB411209AC86}" type="slidenum">
              <a:rPr lang="en-US" altLang="en-US"/>
              <a:pPr>
                <a:spcBef>
                  <a:spcPct val="0"/>
                </a:spcBef>
              </a:pPr>
              <a:t>46</a:t>
            </a:fld>
            <a:endParaRPr lang="en-US" altLang="en-US"/>
          </a:p>
        </p:txBody>
      </p:sp>
      <p:sp>
        <p:nvSpPr>
          <p:cNvPr id="8195" name="Rectangle 2">
            <a:extLst>
              <a:ext uri="{FF2B5EF4-FFF2-40B4-BE49-F238E27FC236}">
                <a16:creationId xmlns:a16="http://schemas.microsoft.com/office/drawing/2014/main" id="{20D69641-7726-5F38-8F58-2BB4A641EF87}"/>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6D449D1-4AA1-CA51-EA0D-807BD17248A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b="1" u="sng" dirty="0">
              <a:latin typeface="Arial" panose="020B0604020202020204" pitchFamily="34" charset="0"/>
            </a:endParaRPr>
          </a:p>
        </p:txBody>
      </p:sp>
    </p:spTree>
    <p:extLst>
      <p:ext uri="{BB962C8B-B14F-4D97-AF65-F5344CB8AC3E}">
        <p14:creationId xmlns:p14="http://schemas.microsoft.com/office/powerpoint/2010/main" val="98177531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Yn </a:t>
            </a:r>
            <a:r>
              <a:rPr lang="en-US" dirty="0" err="1"/>
              <a:t>eich</a:t>
            </a:r>
            <a:r>
              <a:rPr lang="en-US" dirty="0"/>
              <a:t> </a:t>
            </a:r>
            <a:r>
              <a:rPr lang="en-US" dirty="0" err="1"/>
              <a:t>grwpiau</a:t>
            </a:r>
            <a:r>
              <a:rPr lang="en-US" dirty="0"/>
              <a:t> </a:t>
            </a:r>
            <a:r>
              <a:rPr lang="en-US" dirty="0" err="1"/>
              <a:t>cynlluniwch</a:t>
            </a:r>
            <a:r>
              <a:rPr lang="en-US" dirty="0"/>
              <a:t>, </a:t>
            </a:r>
            <a:r>
              <a:rPr lang="en-US" dirty="0" err="1"/>
              <a:t>creuwch</a:t>
            </a:r>
            <a:r>
              <a:rPr lang="en-US" dirty="0"/>
              <a:t> a </a:t>
            </a:r>
            <a:r>
              <a:rPr lang="en-US" dirty="0" err="1"/>
              <a:t>chwaraewch</a:t>
            </a:r>
            <a:r>
              <a:rPr lang="en-US" dirty="0"/>
              <a:t> </a:t>
            </a:r>
            <a:r>
              <a:rPr lang="en-US" dirty="0" err="1"/>
              <a:t>cwrs</a:t>
            </a:r>
            <a:r>
              <a:rPr lang="en-US" dirty="0"/>
              <a:t> </a:t>
            </a:r>
            <a:r>
              <a:rPr lang="en-US" dirty="0" err="1"/>
              <a:t>rwystr</a:t>
            </a:r>
            <a:r>
              <a:rPr lang="en-US" dirty="0"/>
              <a:t> </a:t>
            </a:r>
            <a:r>
              <a:rPr lang="en-US" dirty="0" err="1"/>
              <a:t>syml</a:t>
            </a:r>
            <a:r>
              <a:rPr lang="en-US" dirty="0"/>
              <a:t> </a:t>
            </a:r>
            <a:r>
              <a:rPr lang="en-US" dirty="0" err="1"/>
              <a:t>gan</a:t>
            </a:r>
            <a:r>
              <a:rPr lang="en-US" dirty="0"/>
              <a:t> </a:t>
            </a:r>
            <a:r>
              <a:rPr lang="en-US" dirty="0" err="1"/>
              <a:t>gynnwys</a:t>
            </a:r>
            <a:r>
              <a:rPr lang="en-US" dirty="0"/>
              <a:t>:</a:t>
            </a:r>
          </a:p>
          <a:p>
            <a:r>
              <a:rPr lang="en-US" dirty="0"/>
              <a:t>(</a:t>
            </a:r>
            <a:r>
              <a:rPr lang="en-US" dirty="0" err="1"/>
              <a:t>i</a:t>
            </a:r>
            <a:r>
              <a:rPr lang="en-US" dirty="0"/>
              <a:t>)</a:t>
            </a:r>
            <a:r>
              <a:rPr lang="en-US" dirty="0" err="1"/>
              <a:t>arddodiadau</a:t>
            </a:r>
            <a:r>
              <a:rPr lang="en-US" dirty="0"/>
              <a:t> (ii)</a:t>
            </a:r>
            <a:r>
              <a:rPr lang="en-US" dirty="0" err="1"/>
              <a:t>amrywiaeth</a:t>
            </a:r>
            <a:r>
              <a:rPr lang="en-US" dirty="0"/>
              <a:t> o offer </a:t>
            </a:r>
            <a:r>
              <a:rPr lang="en-US" dirty="0" err="1"/>
              <a:t>fel</a:t>
            </a:r>
            <a:r>
              <a:rPr lang="en-US" dirty="0"/>
              <a:t> </a:t>
            </a:r>
            <a:r>
              <a:rPr lang="en-US" dirty="0" err="1"/>
              <a:t>rhwystrau</a:t>
            </a:r>
            <a:r>
              <a:rPr lang="en-US" dirty="0"/>
              <a:t> </a:t>
            </a:r>
          </a:p>
          <a:p>
            <a:r>
              <a:rPr lang="en-US" dirty="0"/>
              <a:t>(iii)</a:t>
            </a:r>
            <a:r>
              <a:rPr lang="en-US" dirty="0" err="1"/>
              <a:t>hefyd</a:t>
            </a:r>
            <a:r>
              <a:rPr lang="en-US" dirty="0"/>
              <a:t> </a:t>
            </a:r>
            <a:r>
              <a:rPr lang="en-US" dirty="0" err="1"/>
              <a:t>ydych</a:t>
            </a:r>
            <a:r>
              <a:rPr lang="en-US" dirty="0"/>
              <a:t> </a:t>
            </a:r>
            <a:r>
              <a:rPr lang="en-US" dirty="0" err="1"/>
              <a:t>chi’n</a:t>
            </a:r>
            <a:r>
              <a:rPr lang="en-US" dirty="0"/>
              <a:t> </a:t>
            </a:r>
            <a:r>
              <a:rPr lang="en-US" dirty="0" err="1"/>
              <a:t>annog</a:t>
            </a:r>
            <a:r>
              <a:rPr lang="en-US" dirty="0"/>
              <a:t> </a:t>
            </a:r>
            <a:r>
              <a:rPr lang="en-US" dirty="0" err="1"/>
              <a:t>gwahanol</a:t>
            </a:r>
            <a:r>
              <a:rPr lang="en-US" dirty="0"/>
              <a:t> </a:t>
            </a:r>
            <a:r>
              <a:rPr lang="en-US" dirty="0" err="1"/>
              <a:t>ffordd</a:t>
            </a:r>
            <a:r>
              <a:rPr lang="en-US" dirty="0"/>
              <a:t> o </a:t>
            </a:r>
            <a:r>
              <a:rPr lang="en-US" dirty="0" err="1"/>
              <a:t>deithio</a:t>
            </a:r>
            <a:r>
              <a:rPr lang="en-US" dirty="0"/>
              <a:t> </a:t>
            </a:r>
            <a:r>
              <a:rPr lang="en-US" dirty="0" err="1"/>
              <a:t>ar</a:t>
            </a:r>
            <a:r>
              <a:rPr lang="en-US" dirty="0"/>
              <a:t> </a:t>
            </a:r>
            <a:r>
              <a:rPr lang="en-US" dirty="0" err="1"/>
              <a:t>eich</a:t>
            </a:r>
            <a:r>
              <a:rPr lang="en-US" dirty="0"/>
              <a:t> </a:t>
            </a:r>
            <a:r>
              <a:rPr lang="en-US" dirty="0" err="1"/>
              <a:t>cwrs</a:t>
            </a:r>
            <a:r>
              <a:rPr lang="en-US" dirty="0"/>
              <a:t> </a:t>
            </a:r>
            <a:r>
              <a:rPr lang="en-US" dirty="0" err="1"/>
              <a:t>rhwystr</a:t>
            </a:r>
            <a:r>
              <a:rPr lang="en-US" dirty="0"/>
              <a:t>? </a:t>
            </a:r>
          </a:p>
          <a:p>
            <a:r>
              <a:rPr lang="en-US" dirty="0"/>
              <a:t>Design, create &amp; play a simple obstacle course using natural materials. Include :</a:t>
            </a:r>
          </a:p>
          <a:p>
            <a:r>
              <a:rPr lang="en-US" dirty="0"/>
              <a:t>(</a:t>
            </a:r>
            <a:r>
              <a:rPr lang="en-US" dirty="0" err="1"/>
              <a:t>i</a:t>
            </a:r>
            <a:r>
              <a:rPr lang="en-US" dirty="0"/>
              <a:t>)prepositions </a:t>
            </a:r>
          </a:p>
          <a:p>
            <a:r>
              <a:rPr lang="en-US" dirty="0"/>
              <a:t>(ii)various natural items as obstacles </a:t>
            </a:r>
          </a:p>
          <a:p>
            <a:r>
              <a:rPr lang="en-US" dirty="0"/>
              <a:t>(iii) promoting different ways of traveling on your circuit   </a:t>
            </a:r>
          </a:p>
          <a:p>
            <a:endParaRPr lang="en-US" dirty="0"/>
          </a:p>
          <a:p>
            <a:endParaRPr lang="en-GB"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48</a:t>
            </a:fld>
            <a:endParaRPr lang="en-US" altLang="en-US"/>
          </a:p>
        </p:txBody>
      </p:sp>
    </p:spTree>
    <p:extLst>
      <p:ext uri="{BB962C8B-B14F-4D97-AF65-F5344CB8AC3E}">
        <p14:creationId xmlns:p14="http://schemas.microsoft.com/office/powerpoint/2010/main" val="312946619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At this point also share hierarchy of gross motor skills from play to learn in the foundation phase pack.</a:t>
            </a:r>
          </a:p>
          <a:p>
            <a:endParaRPr lang="en-US"/>
          </a:p>
          <a:p>
            <a:r>
              <a:rPr lang="en-US" err="1"/>
              <a:t>Sgiliau</a:t>
            </a:r>
            <a:r>
              <a:rPr lang="en-US"/>
              <a:t> </a:t>
            </a:r>
            <a:r>
              <a:rPr lang="en-US" err="1"/>
              <a:t>echddygol</a:t>
            </a:r>
            <a:r>
              <a:rPr lang="en-US"/>
              <a:t> bras – gross motor skills = </a:t>
            </a:r>
            <a:r>
              <a:rPr lang="en-US" err="1"/>
              <a:t>sy’n</a:t>
            </a:r>
            <a:r>
              <a:rPr lang="en-US"/>
              <a:t> </a:t>
            </a:r>
            <a:r>
              <a:rPr lang="en-US" err="1"/>
              <a:t>golygu</a:t>
            </a:r>
            <a:r>
              <a:rPr lang="en-US"/>
              <a:t> </a:t>
            </a:r>
            <a:r>
              <a:rPr lang="en-US" err="1"/>
              <a:t>symudiadau</a:t>
            </a:r>
            <a:r>
              <a:rPr lang="en-US"/>
              <a:t> </a:t>
            </a:r>
            <a:r>
              <a:rPr lang="en-US" err="1"/>
              <a:t>mawr</a:t>
            </a:r>
            <a:r>
              <a:rPr lang="en-US"/>
              <a:t> y </a:t>
            </a:r>
            <a:r>
              <a:rPr lang="en-US" err="1"/>
              <a:t>corff</a:t>
            </a:r>
            <a:r>
              <a:rPr lang="en-US"/>
              <a:t> </a:t>
            </a:r>
            <a:r>
              <a:rPr lang="en-US" err="1"/>
              <a:t>sy’n</a:t>
            </a:r>
            <a:r>
              <a:rPr lang="en-US"/>
              <a:t> </a:t>
            </a:r>
            <a:r>
              <a:rPr lang="en-US" err="1"/>
              <a:t>defnyddio</a:t>
            </a:r>
            <a:r>
              <a:rPr lang="en-US"/>
              <a:t> </a:t>
            </a:r>
            <a:r>
              <a:rPr lang="en-US" err="1"/>
              <a:t>nifer</a:t>
            </a:r>
            <a:r>
              <a:rPr lang="en-US"/>
              <a:t> </a:t>
            </a:r>
            <a:r>
              <a:rPr lang="en-US" err="1"/>
              <a:t>fawr</a:t>
            </a:r>
            <a:r>
              <a:rPr lang="en-US"/>
              <a:t> o </a:t>
            </a:r>
            <a:r>
              <a:rPr lang="en-US" err="1"/>
              <a:t>gyhyrau</a:t>
            </a:r>
            <a:r>
              <a:rPr lang="en-US"/>
              <a:t> </a:t>
            </a:r>
            <a:r>
              <a:rPr lang="en-US" err="1"/>
              <a:t>gwahanol</a:t>
            </a:r>
            <a:r>
              <a:rPr lang="en-US"/>
              <a:t> I </a:t>
            </a:r>
            <a:r>
              <a:rPr lang="en-US" err="1"/>
              <a:t>gyflawni</a:t>
            </a:r>
            <a:r>
              <a:rPr lang="en-US"/>
              <a:t>. </a:t>
            </a:r>
          </a:p>
          <a:p>
            <a:endParaRPr lang="en-US"/>
          </a:p>
          <a:p>
            <a:endParaRPr lang="en-US"/>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49</a:t>
            </a:fld>
            <a:endParaRPr lang="en-US" altLang="en-US"/>
          </a:p>
        </p:txBody>
      </p:sp>
    </p:spTree>
    <p:extLst>
      <p:ext uri="{BB962C8B-B14F-4D97-AF65-F5344CB8AC3E}">
        <p14:creationId xmlns:p14="http://schemas.microsoft.com/office/powerpoint/2010/main" val="170261819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51</a:t>
            </a:fld>
            <a:endParaRPr lang="en-US" altLang="en-US"/>
          </a:p>
        </p:txBody>
      </p:sp>
    </p:spTree>
    <p:extLst>
      <p:ext uri="{BB962C8B-B14F-4D97-AF65-F5344CB8AC3E}">
        <p14:creationId xmlns:p14="http://schemas.microsoft.com/office/powerpoint/2010/main" val="77991111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FF7092-7EA3-330E-7653-FA00E7F7307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DAD65E-577C-ACF9-BCC3-898C64A7BB9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94B0234-0272-5595-2EFD-68BE750941EA}"/>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a:latin typeface="Arial" panose="020B0604020202020204" pitchFamily="34" charset="0"/>
              </a:rPr>
              <a:t>providing a range of physical objects that are organized and made available for free, independent use, to stimulate their natural instincts and interests for self-directed learning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a:latin typeface="Arial" panose="020B0604020202020204" pitchFamily="34" charset="0"/>
                <a:ea typeface="ＭＳ Ｐゴシック" panose="020B0600070205080204" pitchFamily="34" charset="-128"/>
              </a:rPr>
              <a:t>Friedrich Froebel believed that humans are essentially productive and creative – and fulfilment comes through developing these in harmony with God and the world. As a result, Froebel sought to encourage the creation of educational environments that involved practical work and the direct use of materials. Through engaging with the world, understanding unfolds. Hence the significance of play – it is both a creative activity and through it children become aware of their place in the world.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a:latin typeface="Arial" panose="020B0604020202020204" pitchFamily="34" charset="0"/>
                <a:ea typeface="ＭＳ Ｐゴシック" panose="020B0600070205080204" pitchFamily="34" charset="-128"/>
              </a:rPr>
              <a:t>Then as we are now beginning to </a:t>
            </a:r>
            <a:r>
              <a:rPr lang="en-US" altLang="en-US" err="1">
                <a:latin typeface="Arial" panose="020B0604020202020204" pitchFamily="34" charset="0"/>
                <a:ea typeface="ＭＳ Ｐゴシック" panose="020B0600070205080204" pitchFamily="34" charset="-128"/>
              </a:rPr>
              <a:t>realise</a:t>
            </a:r>
            <a:r>
              <a:rPr lang="en-US" altLang="en-US">
                <a:latin typeface="Arial" panose="020B0604020202020204" pitchFamily="34" charset="0"/>
                <a:ea typeface="ＭＳ Ｐゴシック" panose="020B0600070205080204" pitchFamily="34" charset="-128"/>
              </a:rPr>
              <a:t> - as numerous educational theorists have researched and have noted -  the value of providing children with the rich opportunities that learning in the outdoors can give a young developing mind and body.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t>Planning with the learner at the heart</a:t>
            </a:r>
            <a:r>
              <a:rPr lang="en-GB" baseline="0"/>
              <a:t> of everything </a:t>
            </a:r>
          </a:p>
          <a:p>
            <a:pPr eaLnBrk="1" hangingPunct="1">
              <a:spcBef>
                <a:spcPct val="50000"/>
              </a:spcBef>
            </a:pPr>
            <a:r>
              <a:rPr lang="en-GB" altLang="en-US" err="1">
                <a:latin typeface="Arial" panose="020B0604020202020204" pitchFamily="34" charset="0"/>
                <a:ea typeface="ＭＳ Ｐゴシック" panose="020B0600070205080204" pitchFamily="34" charset="-128"/>
              </a:rPr>
              <a:t>addasu’r</a:t>
            </a:r>
            <a:r>
              <a:rPr lang="en-GB" altLang="en-US">
                <a:latin typeface="Arial" panose="020B0604020202020204" pitchFamily="34" charset="0"/>
                <a:ea typeface="ＭＳ Ｐゴシック" panose="020B0600070205080204" pitchFamily="34" charset="-128"/>
              </a:rPr>
              <a:t> math o </a:t>
            </a:r>
            <a:r>
              <a:rPr lang="en-GB" altLang="en-US" err="1">
                <a:latin typeface="Arial" panose="020B0604020202020204" pitchFamily="34" charset="0"/>
                <a:ea typeface="ＭＳ Ｐゴシック" panose="020B0600070205080204" pitchFamily="34" charset="-128"/>
              </a:rPr>
              <a:t>gelfi</a:t>
            </a:r>
            <a:r>
              <a:rPr lang="en-GB" altLang="en-US">
                <a:latin typeface="Arial" panose="020B0604020202020204" pitchFamily="34" charset="0"/>
                <a:ea typeface="ＭＳ Ｐゴシック" panose="020B0600070205080204" pitchFamily="34" charset="-128"/>
              </a:rPr>
              <a:t> ac offer </a:t>
            </a:r>
            <a:r>
              <a:rPr lang="en-GB" altLang="en-US" err="1">
                <a:latin typeface="Arial" panose="020B0604020202020204" pitchFamily="34" charset="0"/>
                <a:ea typeface="ＭＳ Ｐゴシック" panose="020B0600070205080204" pitchFamily="34" charset="-128"/>
              </a:rPr>
              <a:t>oedd</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ar</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gael</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i’r</a:t>
            </a:r>
            <a:r>
              <a:rPr lang="en-GB" altLang="en-US">
                <a:latin typeface="Arial" panose="020B0604020202020204" pitchFamily="34" charset="0"/>
                <a:ea typeface="ＭＳ Ｐゴシック" panose="020B0600070205080204" pitchFamily="34" charset="-128"/>
              </a:rPr>
              <a:t> plant </a:t>
            </a:r>
            <a:r>
              <a:rPr lang="en-GB" altLang="en-US" err="1">
                <a:latin typeface="Arial" panose="020B0604020202020204" pitchFamily="34" charset="0"/>
                <a:ea typeface="ＭＳ Ｐゴシック" panose="020B0600070205080204" pitchFamily="34" charset="-128"/>
              </a:rPr>
              <a:t>eu</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harchwilio</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a’u</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trafod</a:t>
            </a:r>
            <a:endParaRPr lang="en-GB" altLang="en-US">
              <a:latin typeface="Arial" panose="020B0604020202020204" pitchFamily="34" charset="0"/>
              <a:ea typeface="ＭＳ Ｐゴシック" panose="020B0600070205080204" pitchFamily="34" charset="-128"/>
            </a:endParaRPr>
          </a:p>
          <a:p>
            <a:pPr eaLnBrk="1" hangingPunct="1">
              <a:spcBef>
                <a:spcPct val="50000"/>
              </a:spcBef>
            </a:pPr>
            <a:r>
              <a:rPr lang="en-GB" altLang="en-US" err="1">
                <a:latin typeface="Arial" panose="020B0604020202020204" pitchFamily="34" charset="0"/>
                <a:ea typeface="ＭＳ Ｐゴシック" panose="020B0600070205080204" pitchFamily="34" charset="-128"/>
              </a:rPr>
              <a:t>Lle</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i’r</a:t>
            </a:r>
            <a:r>
              <a:rPr lang="en-GB" altLang="en-US">
                <a:latin typeface="Arial" panose="020B0604020202020204" pitchFamily="34" charset="0"/>
                <a:ea typeface="ＭＳ Ｐゴシック" panose="020B0600070205080204" pitchFamily="34" charset="-128"/>
              </a:rPr>
              <a:t> plant </a:t>
            </a:r>
            <a:r>
              <a:rPr lang="en-GB" altLang="en-US" err="1">
                <a:latin typeface="Arial" panose="020B0604020202020204" pitchFamily="34" charset="0"/>
                <a:ea typeface="ＭＳ Ｐゴシック" panose="020B0600070205080204" pitchFamily="34" charset="-128"/>
              </a:rPr>
              <a:t>deimlo’n</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gwbl</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gartrefol</a:t>
            </a:r>
            <a:r>
              <a:rPr lang="en-GB" altLang="en-US">
                <a:latin typeface="Arial" panose="020B0604020202020204" pitchFamily="34" charset="0"/>
                <a:ea typeface="ＭＳ Ｐゴシック" panose="020B0600070205080204" pitchFamily="34" charset="-128"/>
              </a:rPr>
              <a:t> a </a:t>
            </a:r>
            <a:r>
              <a:rPr lang="en-GB" altLang="en-US" err="1">
                <a:latin typeface="Arial" panose="020B0604020202020204" pitchFamily="34" charset="0"/>
                <a:ea typeface="ＭＳ Ｐゴシック" panose="020B0600070205080204" pitchFamily="34" charset="-128"/>
              </a:rPr>
              <a:t>pharod</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ystyriau</a:t>
            </a:r>
            <a:r>
              <a:rPr lang="en-GB" altLang="en-US">
                <a:latin typeface="Arial" panose="020B0604020202020204" pitchFamily="34" charset="0"/>
                <a:ea typeface="ＭＳ Ｐゴシック" panose="020B0600070205080204" pitchFamily="34" charset="-128"/>
              </a:rPr>
              <a:t> plant </a:t>
            </a:r>
            <a:r>
              <a:rPr lang="en-GB" altLang="en-US" err="1">
                <a:latin typeface="Arial" panose="020B0604020202020204" pitchFamily="34" charset="0"/>
                <a:ea typeface="ＭＳ Ｐゴシック" panose="020B0600070205080204" pitchFamily="34" charset="-128"/>
              </a:rPr>
              <a:t>yn</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unigolion</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sensitif</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oedd</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angen</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adnoddau</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oedd</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ar</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eu</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cyfer</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nhw’n</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benodol</a:t>
            </a:r>
            <a:endParaRPr lang="en-GB" altLang="en-US">
              <a:latin typeface="Arial" panose="020B0604020202020204" pitchFamily="34" charset="0"/>
              <a:ea typeface="ＭＳ Ｐゴシック" panose="020B0600070205080204" pitchFamily="34" charset="-128"/>
            </a:endParaRPr>
          </a:p>
          <a:p>
            <a:pPr eaLnBrk="1" hangingPunct="1">
              <a:spcBef>
                <a:spcPct val="50000"/>
              </a:spcBef>
            </a:pPr>
            <a:r>
              <a:rPr lang="en-GB" altLang="en-US">
                <a:latin typeface="Arial" panose="020B0604020202020204" pitchFamily="34" charset="0"/>
                <a:ea typeface="ＭＳ Ｐゴシック" panose="020B0600070205080204" pitchFamily="34" charset="-128"/>
              </a:rPr>
              <a:t>O </a:t>
            </a:r>
            <a:r>
              <a:rPr lang="en-GB" altLang="en-US" err="1">
                <a:latin typeface="Arial" panose="020B0604020202020204" pitchFamily="34" charset="0"/>
                <a:ea typeface="ＭＳ Ｐゴシック" panose="020B0600070205080204" pitchFamily="34" charset="-128"/>
              </a:rPr>
              <a:t>arsylwadau</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roedd</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yn</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ymwybodol</a:t>
            </a:r>
            <a:r>
              <a:rPr lang="en-GB" altLang="en-US">
                <a:latin typeface="Arial" panose="020B0604020202020204" pitchFamily="34" charset="0"/>
                <a:ea typeface="ＭＳ Ｐゴシック" panose="020B0600070205080204" pitchFamily="34" charset="-128"/>
              </a:rPr>
              <a:t> bod plant </a:t>
            </a:r>
            <a:r>
              <a:rPr lang="en-GB" altLang="en-US" err="1">
                <a:latin typeface="Arial" panose="020B0604020202020204" pitchFamily="34" charset="0"/>
                <a:ea typeface="ＭＳ Ｐゴシック" panose="020B0600070205080204" pitchFamily="34" charset="-128"/>
              </a:rPr>
              <a:t>ifanc</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yn</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hoffi</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gorwedd</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ar</a:t>
            </a:r>
            <a:r>
              <a:rPr lang="en-GB" altLang="en-US">
                <a:latin typeface="Arial" panose="020B0604020202020204" pitchFamily="34" charset="0"/>
                <a:ea typeface="ＭＳ Ｐゴシック" panose="020B0600070205080204" pitchFamily="34" charset="-128"/>
              </a:rPr>
              <a:t> y </a:t>
            </a:r>
            <a:r>
              <a:rPr lang="en-GB" altLang="en-US" err="1">
                <a:latin typeface="Arial" panose="020B0604020202020204" pitchFamily="34" charset="0"/>
                <a:ea typeface="ＭＳ Ｐゴシック" panose="020B0600070205080204" pitchFamily="34" charset="-128"/>
              </a:rPr>
              <a:t>llawr</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wrth</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wneud</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gweithgarwch</a:t>
            </a:r>
            <a:r>
              <a:rPr lang="en-GB" altLang="en-US">
                <a:latin typeface="Arial" panose="020B0604020202020204" pitchFamily="34" charset="0"/>
                <a:ea typeface="ＭＳ Ｐゴシック" panose="020B0600070205080204" pitchFamily="34" charset="-128"/>
              </a:rPr>
              <a:t>    felly </a:t>
            </a:r>
            <a:r>
              <a:rPr lang="en-GB" altLang="en-US" err="1">
                <a:latin typeface="Arial" panose="020B0604020202020204" pitchFamily="34" charset="0"/>
                <a:ea typeface="ＭＳ Ｐゴシック" panose="020B0600070205080204" pitchFamily="34" charset="-128"/>
              </a:rPr>
              <a:t>roedd</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gwagle’n</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bwysig</a:t>
            </a:r>
            <a:endParaRPr lang="en-GB" altLang="en-US">
              <a:latin typeface="Arial" panose="020B0604020202020204" pitchFamily="34" charset="0"/>
              <a:ea typeface="ＭＳ Ｐゴシック" panose="020B0600070205080204" pitchFamily="34" charset="-128"/>
            </a:endParaRPr>
          </a:p>
          <a:p>
            <a:pPr eaLnBrk="1" hangingPunct="1"/>
            <a:r>
              <a:rPr lang="en-GB" altLang="en-US" err="1">
                <a:latin typeface="Arial" panose="020B0604020202020204" pitchFamily="34" charset="0"/>
                <a:ea typeface="ＭＳ Ｐゴシック" panose="020B0600070205080204" pitchFamily="34" charset="-128"/>
              </a:rPr>
              <a:t>Credai</a:t>
            </a:r>
            <a:r>
              <a:rPr lang="en-GB" altLang="en-US">
                <a:latin typeface="Arial" panose="020B0604020202020204" pitchFamily="34" charset="0"/>
                <a:ea typeface="ＭＳ Ｐゴシック" panose="020B0600070205080204" pitchFamily="34" charset="-128"/>
              </a:rPr>
              <a:t> y</a:t>
            </a:r>
          </a:p>
          <a:p>
            <a:pPr eaLnBrk="1" hangingPunct="1"/>
            <a:r>
              <a:rPr lang="en-GB" altLang="en-US" err="1">
                <a:latin typeface="Arial" panose="020B0604020202020204" pitchFamily="34" charset="0"/>
                <a:ea typeface="ＭＳ Ｐゴシック" panose="020B0600070205080204" pitchFamily="34" charset="-128"/>
              </a:rPr>
              <a:t>Dylai’r</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celfu</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fod</a:t>
            </a:r>
            <a:r>
              <a:rPr lang="en-GB" altLang="en-US">
                <a:latin typeface="Arial" panose="020B0604020202020204" pitchFamily="34" charset="0"/>
                <a:ea typeface="ＭＳ Ｐゴシック" panose="020B0600070205080204" pitchFamily="34" charset="-128"/>
              </a:rPr>
              <a:t> o </a:t>
            </a:r>
            <a:r>
              <a:rPr lang="en-GB" altLang="en-US" err="1">
                <a:latin typeface="Arial" panose="020B0604020202020204" pitchFamily="34" charset="0"/>
                <a:ea typeface="ＭＳ Ｐゴシック" panose="020B0600070205080204" pitchFamily="34" charset="-128"/>
              </a:rPr>
              <a:t>ansawdd</a:t>
            </a:r>
            <a:r>
              <a:rPr lang="en-GB" altLang="en-US">
                <a:latin typeface="Arial" panose="020B0604020202020204" pitchFamily="34" charset="0"/>
                <a:ea typeface="ＭＳ Ｐゴシック" panose="020B0600070205080204" pitchFamily="34" charset="-128"/>
              </a:rPr>
              <a:t> da ac </a:t>
            </a:r>
            <a:r>
              <a:rPr lang="en-GB" altLang="en-US" err="1">
                <a:latin typeface="Arial" panose="020B0604020202020204" pitchFamily="34" charset="0"/>
                <a:ea typeface="ＭＳ Ｐゴシック" panose="020B0600070205080204" pitchFamily="34" charset="-128"/>
              </a:rPr>
              <a:t>ni</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ddylid</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cael</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unrhyw</a:t>
            </a:r>
            <a:r>
              <a:rPr lang="en-GB" altLang="en-US">
                <a:latin typeface="Arial" panose="020B0604020202020204" pitchFamily="34" charset="0"/>
                <a:ea typeface="ＭＳ Ｐゴシック" panose="020B0600070205080204" pitchFamily="34" charset="-128"/>
              </a:rPr>
              <a:t> offer </a:t>
            </a:r>
            <a:r>
              <a:rPr lang="en-GB" altLang="en-US" err="1">
                <a:latin typeface="Arial" panose="020B0604020202020204" pitchFamily="34" charset="0"/>
                <a:ea typeface="ＭＳ Ｐゴシック" panose="020B0600070205080204" pitchFamily="34" charset="-128"/>
              </a:rPr>
              <a:t>oedd</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wedi</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torri</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rhwygo</a:t>
            </a:r>
            <a:r>
              <a:rPr lang="en-GB" altLang="en-US">
                <a:latin typeface="Arial" panose="020B0604020202020204" pitchFamily="34" charset="0"/>
                <a:ea typeface="ＭＳ Ｐゴシック" panose="020B0600070205080204" pitchFamily="34" charset="-128"/>
              </a:rPr>
              <a:t> o </a:t>
            </a:r>
            <a:r>
              <a:rPr lang="en-GB" altLang="en-US" err="1">
                <a:latin typeface="Arial" panose="020B0604020202020204" pitchFamily="34" charset="0"/>
                <a:ea typeface="ＭＳ Ｐゴシック" panose="020B0600070205080204" pitchFamily="34" charset="-128"/>
              </a:rPr>
              <a:t>fewn</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yr</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amgylchedd</a:t>
            </a:r>
            <a:r>
              <a:rPr lang="en-GB" altLang="en-US">
                <a:latin typeface="Arial" panose="020B0604020202020204" pitchFamily="34" charset="0"/>
                <a:ea typeface="ＭＳ Ｐゴシック" panose="020B0600070205080204" pitchFamily="34" charset="-128"/>
              </a:rPr>
              <a:t> – </a:t>
            </a:r>
            <a:r>
              <a:rPr lang="en-GB" altLang="en-US" err="1">
                <a:latin typeface="Arial" panose="020B0604020202020204" pitchFamily="34" charset="0"/>
                <a:ea typeface="ＭＳ Ｐゴシック" panose="020B0600070205080204" pitchFamily="34" charset="-128"/>
              </a:rPr>
              <a:t>safon</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yn</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bwysig</a:t>
            </a:r>
            <a:r>
              <a:rPr lang="en-GB" altLang="en-US">
                <a:latin typeface="Arial" panose="020B0604020202020204" pitchFamily="34" charset="0"/>
                <a:ea typeface="ＭＳ Ｐゴシック" panose="020B0600070205080204" pitchFamily="34" charset="-128"/>
              </a:rPr>
              <a:t> </a:t>
            </a:r>
          </a:p>
          <a:p>
            <a:pPr eaLnBrk="1" hangingPunct="1"/>
            <a:r>
              <a:rPr lang="en-GB" altLang="en-US" err="1">
                <a:latin typeface="Arial" panose="020B0604020202020204" pitchFamily="34" charset="0"/>
                <a:ea typeface="ＭＳ Ｐゴシック" panose="020B0600070205080204" pitchFamily="34" charset="-128"/>
              </a:rPr>
              <a:t>Defnydd</a:t>
            </a:r>
            <a:r>
              <a:rPr lang="en-GB" altLang="en-US">
                <a:latin typeface="Arial" panose="020B0604020202020204" pitchFamily="34" charset="0"/>
                <a:ea typeface="ＭＳ Ｐゴシック" panose="020B0600070205080204" pitchFamily="34" charset="-128"/>
              </a:rPr>
              <a:t> o </a:t>
            </a:r>
            <a:r>
              <a:rPr lang="en-GB" altLang="en-US" err="1">
                <a:latin typeface="Arial" panose="020B0604020202020204" pitchFamily="34" charset="0"/>
                <a:ea typeface="ＭＳ Ｐゴシック" panose="020B0600070205080204" pitchFamily="34" charset="-128"/>
              </a:rPr>
              <a:t>ddeunyddiau</a:t>
            </a:r>
            <a:r>
              <a:rPr lang="en-GB" altLang="en-US">
                <a:latin typeface="Arial" panose="020B0604020202020204" pitchFamily="34" charset="0"/>
                <a:ea typeface="ＭＳ Ｐゴシック" panose="020B0600070205080204" pitchFamily="34" charset="-128"/>
              </a:rPr>
              <a:t> </a:t>
            </a:r>
            <a:r>
              <a:rPr lang="en-GB" altLang="en-US" err="1">
                <a:latin typeface="Arial" panose="020B0604020202020204" pitchFamily="34" charset="0"/>
                <a:ea typeface="ＭＳ Ｐゴシック" panose="020B0600070205080204" pitchFamily="34" charset="-128"/>
              </a:rPr>
              <a:t>naturiol</a:t>
            </a:r>
            <a:r>
              <a:rPr lang="en-GB" altLang="en-US">
                <a:latin typeface="Arial" panose="020B0604020202020204" pitchFamily="34" charset="0"/>
                <a:ea typeface="ＭＳ Ｐゴシック" panose="020B0600070205080204" pitchFamily="34" charset="-128"/>
              </a:rPr>
              <a:t>   dim plastic!</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a:latin typeface="Arial" panose="020B0604020202020204" pitchFamily="34" charset="0"/>
              <a:ea typeface="ＭＳ Ｐゴシック" panose="020B0600070205080204" pitchFamily="34" charset="-128"/>
            </a:endParaRPr>
          </a:p>
          <a:p>
            <a:endParaRPr lang="en-GB"/>
          </a:p>
        </p:txBody>
      </p:sp>
      <p:sp>
        <p:nvSpPr>
          <p:cNvPr id="4" name="Slide Number Placeholder 3">
            <a:extLst>
              <a:ext uri="{FF2B5EF4-FFF2-40B4-BE49-F238E27FC236}">
                <a16:creationId xmlns:a16="http://schemas.microsoft.com/office/drawing/2014/main" id="{FCC20D1F-18C7-EFEE-700A-2398CA110E25}"/>
              </a:ext>
            </a:extLst>
          </p:cNvPr>
          <p:cNvSpPr>
            <a:spLocks noGrp="1"/>
          </p:cNvSpPr>
          <p:nvPr>
            <p:ph type="sldNum" sz="quarter" idx="10"/>
          </p:nvPr>
        </p:nvSpPr>
        <p:spPr/>
        <p:txBody>
          <a:bodyPr/>
          <a:lstStyle/>
          <a:p>
            <a:fld id="{444247F7-8772-498D-B15F-7EFAEE0CFDA4}" type="slidenum">
              <a:rPr lang="en-GB" smtClean="0"/>
              <a:t>52</a:t>
            </a:fld>
            <a:endParaRPr lang="en-GB"/>
          </a:p>
        </p:txBody>
      </p:sp>
    </p:spTree>
    <p:extLst>
      <p:ext uri="{BB962C8B-B14F-4D97-AF65-F5344CB8AC3E}">
        <p14:creationId xmlns:p14="http://schemas.microsoft.com/office/powerpoint/2010/main" val="112719006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Outside : in small groups (one teacher two/three pupils &amp; swap) – give the groups two main statements from progression step 1 &amp; 2 that deals with movements. </a:t>
            </a:r>
          </a:p>
          <a:p>
            <a:pPr defTabSz="931134">
              <a:defRPr/>
            </a:pPr>
            <a:endParaRPr lang="en-US" dirty="0"/>
          </a:p>
          <a:p>
            <a:pPr defTabSz="931134">
              <a:defRPr/>
            </a:pPr>
            <a:r>
              <a:rPr lang="en-US" dirty="0"/>
              <a:t>that includes moving i.e. tag, stuck in the mud, hide &amp; seek, and/or base 1,2,3. Children could take turns to lead and play the games. fallen logs, willow design / shape, Nature Walking Track, Circle Time,  Fire Pit area and/or a Yurt </a:t>
            </a:r>
          </a:p>
          <a:p>
            <a:pPr defTabSz="931134">
              <a:defRPr/>
            </a:pPr>
            <a:r>
              <a:rPr lang="en-US" dirty="0"/>
              <a:t>Notice : directions of travel … / physical ways of traveling … / speed … / levels … &amp; prepositions.  </a:t>
            </a:r>
          </a:p>
          <a:p>
            <a:r>
              <a:rPr lang="en-US" dirty="0"/>
              <a:t> travel forwards, backwards and sideways whilst …</a:t>
            </a:r>
          </a:p>
          <a:p>
            <a:r>
              <a:rPr lang="en-US" dirty="0"/>
              <a:t>Walking/ running /galloping / skipping / jumping – landing / balances different shapes</a:t>
            </a:r>
          </a:p>
          <a:p>
            <a:endParaRPr lang="en-US" dirty="0"/>
          </a:p>
          <a:p>
            <a:r>
              <a:rPr lang="en-US" dirty="0"/>
              <a:t>target game </a:t>
            </a:r>
          </a:p>
          <a:p>
            <a:r>
              <a:rPr lang="en-US" dirty="0"/>
              <a:t>Use natural materials to play</a:t>
            </a:r>
          </a:p>
          <a:p>
            <a:r>
              <a:rPr lang="en-US" dirty="0"/>
              <a:t>You may consider : Where (location /high / low?) How (overarm/ underarm /under /over?) </a:t>
            </a:r>
          </a:p>
          <a:p>
            <a:r>
              <a:rPr lang="en-US" dirty="0"/>
              <a:t>The game needs to involve the both of you</a:t>
            </a:r>
          </a:p>
          <a:p>
            <a:pPr defTabSz="931134">
              <a:defRPr/>
            </a:pPr>
            <a:r>
              <a:rPr lang="en-US" dirty="0" err="1"/>
              <a:t>Ystyriwch</a:t>
            </a:r>
            <a:r>
              <a:rPr lang="en-US" dirty="0"/>
              <a:t> Ble (</a:t>
            </a:r>
            <a:r>
              <a:rPr lang="en-US" dirty="0" err="1"/>
              <a:t>lleoliad</a:t>
            </a:r>
            <a:r>
              <a:rPr lang="en-US" dirty="0"/>
              <a:t>/</a:t>
            </a:r>
            <a:r>
              <a:rPr lang="en-US" dirty="0" err="1"/>
              <a:t>uchel</a:t>
            </a:r>
            <a:r>
              <a:rPr lang="en-US" dirty="0"/>
              <a:t>/</a:t>
            </a:r>
            <a:r>
              <a:rPr lang="en-US" dirty="0" err="1"/>
              <a:t>isel</a:t>
            </a:r>
            <a:r>
              <a:rPr lang="en-US" dirty="0"/>
              <a:t>?) a Sut?</a:t>
            </a:r>
          </a:p>
          <a:p>
            <a:endParaRPr lang="en-US" dirty="0"/>
          </a:p>
          <a:p>
            <a:r>
              <a:rPr lang="en-US" dirty="0" err="1"/>
              <a:t>teithiwch</a:t>
            </a:r>
            <a:r>
              <a:rPr lang="en-US" dirty="0"/>
              <a:t> </a:t>
            </a:r>
            <a:r>
              <a:rPr lang="en-US" dirty="0" err="1"/>
              <a:t>ymlaen</a:t>
            </a:r>
            <a:r>
              <a:rPr lang="en-US" dirty="0"/>
              <a:t>, </a:t>
            </a:r>
            <a:r>
              <a:rPr lang="en-US" dirty="0" err="1"/>
              <a:t>yn</a:t>
            </a:r>
            <a:r>
              <a:rPr lang="en-US" dirty="0"/>
              <a:t> </a:t>
            </a:r>
            <a:r>
              <a:rPr lang="en-US" dirty="0" err="1"/>
              <a:t>ôl</a:t>
            </a:r>
            <a:r>
              <a:rPr lang="en-US" dirty="0"/>
              <a:t> ac </a:t>
            </a:r>
            <a:r>
              <a:rPr lang="en-US" dirty="0" err="1"/>
              <a:t>i’r</a:t>
            </a:r>
            <a:r>
              <a:rPr lang="en-US" dirty="0"/>
              <a:t> </a:t>
            </a:r>
            <a:r>
              <a:rPr lang="en-US" dirty="0" err="1"/>
              <a:t>ochrau</a:t>
            </a:r>
            <a:r>
              <a:rPr lang="en-US" dirty="0"/>
              <a:t> </a:t>
            </a:r>
            <a:r>
              <a:rPr lang="en-US" dirty="0" err="1"/>
              <a:t>gan</a:t>
            </a:r>
            <a:r>
              <a:rPr lang="en-US" dirty="0"/>
              <a:t> …</a:t>
            </a:r>
          </a:p>
          <a:p>
            <a:r>
              <a:rPr lang="en-US" dirty="0" err="1"/>
              <a:t>Cerdded</a:t>
            </a:r>
            <a:r>
              <a:rPr lang="en-US" dirty="0"/>
              <a:t>, </a:t>
            </a:r>
            <a:r>
              <a:rPr lang="en-US" dirty="0" err="1"/>
              <a:t>rhedeg</a:t>
            </a:r>
            <a:r>
              <a:rPr lang="en-US" dirty="0"/>
              <a:t>, </a:t>
            </a:r>
            <a:r>
              <a:rPr lang="en-US" dirty="0" err="1"/>
              <a:t>llamu</a:t>
            </a:r>
            <a:r>
              <a:rPr lang="en-US" dirty="0"/>
              <a:t>, </a:t>
            </a:r>
            <a:r>
              <a:rPr lang="en-US" dirty="0" err="1"/>
              <a:t>neidio</a:t>
            </a:r>
            <a:r>
              <a:rPr lang="en-US" dirty="0"/>
              <a:t> a </a:t>
            </a:r>
            <a:r>
              <a:rPr lang="en-US" dirty="0" err="1"/>
              <a:t>glanio</a:t>
            </a:r>
            <a:r>
              <a:rPr lang="en-US" dirty="0"/>
              <a:t>, </a:t>
            </a:r>
            <a:r>
              <a:rPr lang="en-US" dirty="0" err="1"/>
              <a:t>sgipio</a:t>
            </a:r>
            <a:r>
              <a:rPr lang="en-US" dirty="0"/>
              <a:t>, </a:t>
            </a:r>
            <a:r>
              <a:rPr lang="en-US" dirty="0" err="1"/>
              <a:t>loncian</a:t>
            </a:r>
            <a:endParaRPr lang="en-US" dirty="0"/>
          </a:p>
          <a:p>
            <a:r>
              <a:rPr lang="en-US" dirty="0" err="1"/>
              <a:t>Creu</a:t>
            </a:r>
            <a:r>
              <a:rPr lang="en-US" dirty="0"/>
              <a:t> </a:t>
            </a:r>
            <a:r>
              <a:rPr lang="en-US" dirty="0" err="1"/>
              <a:t>cydbwysedd</a:t>
            </a:r>
            <a:r>
              <a:rPr lang="en-US" dirty="0"/>
              <a:t> </a:t>
            </a:r>
            <a:r>
              <a:rPr lang="en-US" dirty="0" err="1"/>
              <a:t>gwahanol</a:t>
            </a:r>
            <a:r>
              <a:rPr lang="en-US" dirty="0"/>
              <a:t> </a:t>
            </a:r>
            <a:r>
              <a:rPr lang="en-US" dirty="0" err="1"/>
              <a:t>siapiau</a:t>
            </a:r>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53</a:t>
            </a:fld>
            <a:endParaRPr lang="en-US" altLang="en-US"/>
          </a:p>
        </p:txBody>
      </p:sp>
    </p:spTree>
    <p:extLst>
      <p:ext uri="{BB962C8B-B14F-4D97-AF65-F5344CB8AC3E}">
        <p14:creationId xmlns:p14="http://schemas.microsoft.com/office/powerpoint/2010/main" val="173637774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128"/>
              </a:defRPr>
            </a:lvl1pPr>
            <a:lvl2pPr marL="37920723" indent="-37463655" eaLnBrk="0" hangingPunct="0">
              <a:defRPr sz="2400">
                <a:solidFill>
                  <a:schemeClr val="tx1"/>
                </a:solidFill>
                <a:latin typeface="Arial" charset="0"/>
                <a:ea typeface="ＭＳ Ｐゴシック" charset="-128"/>
              </a:defRPr>
            </a:lvl2pPr>
            <a:lvl3pPr eaLnBrk="0" hangingPunct="0">
              <a:defRPr sz="2400">
                <a:solidFill>
                  <a:schemeClr val="tx1"/>
                </a:solidFill>
                <a:latin typeface="Arial" charset="0"/>
                <a:ea typeface="ＭＳ Ｐゴシック" charset="-128"/>
              </a:defRPr>
            </a:lvl3pPr>
            <a:lvl4pPr eaLnBrk="0" hangingPunct="0">
              <a:defRPr sz="2400">
                <a:solidFill>
                  <a:schemeClr val="tx1"/>
                </a:solidFill>
                <a:latin typeface="Arial" charset="0"/>
                <a:ea typeface="ＭＳ Ｐゴシック" charset="-128"/>
              </a:defRPr>
            </a:lvl4pPr>
            <a:lvl5pPr eaLnBrk="0" hangingPunct="0">
              <a:defRPr sz="2400">
                <a:solidFill>
                  <a:schemeClr val="tx1"/>
                </a:solidFill>
                <a:latin typeface="Arial" charset="0"/>
                <a:ea typeface="ＭＳ Ｐゴシック" charset="-128"/>
              </a:defRPr>
            </a:lvl5pPr>
            <a:lvl6pPr marL="457067" eaLnBrk="0" fontAlgn="base" hangingPunct="0">
              <a:spcBef>
                <a:spcPct val="0"/>
              </a:spcBef>
              <a:spcAft>
                <a:spcPct val="0"/>
              </a:spcAft>
              <a:defRPr sz="2400">
                <a:solidFill>
                  <a:schemeClr val="tx1"/>
                </a:solidFill>
                <a:latin typeface="Arial" charset="0"/>
                <a:ea typeface="ＭＳ Ｐゴシック" charset="-128"/>
              </a:defRPr>
            </a:lvl6pPr>
            <a:lvl7pPr marL="914135" eaLnBrk="0" fontAlgn="base" hangingPunct="0">
              <a:spcBef>
                <a:spcPct val="0"/>
              </a:spcBef>
              <a:spcAft>
                <a:spcPct val="0"/>
              </a:spcAft>
              <a:defRPr sz="2400">
                <a:solidFill>
                  <a:schemeClr val="tx1"/>
                </a:solidFill>
                <a:latin typeface="Arial" charset="0"/>
                <a:ea typeface="ＭＳ Ｐゴシック" charset="-128"/>
              </a:defRPr>
            </a:lvl7pPr>
            <a:lvl8pPr marL="1371202" eaLnBrk="0" fontAlgn="base" hangingPunct="0">
              <a:spcBef>
                <a:spcPct val="0"/>
              </a:spcBef>
              <a:spcAft>
                <a:spcPct val="0"/>
              </a:spcAft>
              <a:defRPr sz="2400">
                <a:solidFill>
                  <a:schemeClr val="tx1"/>
                </a:solidFill>
                <a:latin typeface="Arial" charset="0"/>
                <a:ea typeface="ＭＳ Ｐゴシック" charset="-128"/>
              </a:defRPr>
            </a:lvl8pPr>
            <a:lvl9pPr marL="1828270" eaLnBrk="0" fontAlgn="base" hangingPunct="0">
              <a:spcBef>
                <a:spcPct val="0"/>
              </a:spcBef>
              <a:spcAft>
                <a:spcPct val="0"/>
              </a:spcAft>
              <a:defRPr sz="2400">
                <a:solidFill>
                  <a:schemeClr val="tx1"/>
                </a:solidFill>
                <a:latin typeface="Arial" charset="0"/>
                <a:ea typeface="ＭＳ Ｐゴシック" charset="-128"/>
              </a:defRPr>
            </a:lvl9pPr>
          </a:lstStyle>
          <a:p>
            <a:pPr eaLnBrk="1" hangingPunct="1"/>
            <a:fld id="{934EB5D4-4D06-2D4B-8303-07BEB5A842CA}" type="slidenum">
              <a:rPr lang="en-GB" altLang="en-US" sz="1200"/>
              <a:pPr eaLnBrk="1" hangingPunct="1"/>
              <a:t>54</a:t>
            </a:fld>
            <a:endParaRPr lang="en-GB" altLang="en-US" sz="1200"/>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c="http://schemas.openxmlformats.org/markup-compatibility/2006" xmlns:mv="urn:schemas-microsoft-com:mac:vml" xmlns="" xmlns:ma14="http://schemas.microsoft.com/office/mac/drawingml/2011/main" val="1"/>
            </a:ext>
          </a:extLst>
        </p:spPr>
        <p:txBody>
          <a:bodyPr/>
          <a:lstStyle/>
          <a:p>
            <a:pPr eaLnBrk="1" hangingPunct="1"/>
            <a:r>
              <a:rPr lang="en-US" altLang="en-US" dirty="0"/>
              <a:t>&amp; these are the attributes or areas / skills / </a:t>
            </a:r>
            <a:r>
              <a:rPr lang="en-US" altLang="en-US" dirty="0" err="1"/>
              <a:t>nodweddion</a:t>
            </a:r>
            <a:r>
              <a:rPr lang="en-US" altLang="en-US" dirty="0"/>
              <a:t> of what you get in you are involved with meaningful engaging play – that </a:t>
            </a:r>
            <a:r>
              <a:rPr lang="en-US" altLang="en-US" dirty="0" err="1"/>
              <a:t>provockes</a:t>
            </a:r>
            <a:r>
              <a:rPr lang="en-US" altLang="en-US" dirty="0"/>
              <a:t> you physically and mentally to engage in think. </a:t>
            </a:r>
          </a:p>
        </p:txBody>
      </p:sp>
    </p:spTree>
    <p:extLst>
      <p:ext uri="{BB962C8B-B14F-4D97-AF65-F5344CB8AC3E}">
        <p14:creationId xmlns:p14="http://schemas.microsoft.com/office/powerpoint/2010/main" val="135877484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a:latin typeface="Aptos" panose="020B0004020202020204" pitchFamily="34" charset="0"/>
                <a:ea typeface="Aptos" panose="020B0004020202020204" pitchFamily="34" charset="0"/>
                <a:cs typeface="Times New Roman" panose="02020603050405020304" pitchFamily="18" charset="0"/>
              </a:rPr>
              <a:t>All of our work is underpinned by PL, some of you will be familiar with this term…other may not….there are many definitions globally this is the most recognised definition by the International PLA. The university through the work of Dr NW, who is the director of our research academy is one of the co- founders of the IPLA- she has also been part of the consensus in Ireland, England and Australia for their PL definitions and presented her work globally in relation to PL</a:t>
            </a:r>
          </a:p>
          <a:p>
            <a:r>
              <a:rPr lang="en-GB" sz="1800" kern="100">
                <a:latin typeface="Aptos" panose="020B0004020202020204" pitchFamily="34" charset="0"/>
                <a:ea typeface="Aptos" panose="020B0004020202020204" pitchFamily="34" charset="0"/>
                <a:cs typeface="Times New Roman" panose="02020603050405020304" pitchFamily="18" charset="0"/>
              </a:rPr>
              <a:t> </a:t>
            </a:r>
          </a:p>
          <a:p>
            <a:r>
              <a:rPr lang="en-GB" sz="1800" kern="100">
                <a:latin typeface="Aptos" panose="020B0004020202020204" pitchFamily="34" charset="0"/>
                <a:ea typeface="Aptos" panose="020B0004020202020204" pitchFamily="34" charset="0"/>
                <a:cs typeface="Times New Roman" panose="02020603050405020304" pitchFamily="18" charset="0"/>
              </a:rPr>
              <a:t>Physical literacy can be described as the…</a:t>
            </a:r>
          </a:p>
          <a:p>
            <a:r>
              <a:rPr lang="en-GB" sz="1800" kern="100">
                <a:latin typeface="Aptos" panose="020B0004020202020204" pitchFamily="34" charset="0"/>
                <a:ea typeface="Aptos" panose="020B0004020202020204" pitchFamily="34" charset="0"/>
                <a:cs typeface="Times New Roman" panose="02020603050405020304" pitchFamily="18" charset="0"/>
              </a:rPr>
              <a:t> </a:t>
            </a:r>
          </a:p>
          <a:p>
            <a:r>
              <a:rPr lang="en-GB" sz="1800" kern="100">
                <a:latin typeface="Aptos" panose="020B0004020202020204" pitchFamily="34" charset="0"/>
                <a:ea typeface="Aptos" panose="020B0004020202020204" pitchFamily="34" charset="0"/>
                <a:cs typeface="Times New Roman" panose="02020603050405020304" pitchFamily="18" charset="0"/>
              </a:rPr>
              <a:t>It is physical activity in wide and varied forms and it is relevant throughout the whole of life. </a:t>
            </a:r>
          </a:p>
          <a:p>
            <a:endParaRPr lang="en-GB"/>
          </a:p>
        </p:txBody>
      </p:sp>
      <p:sp>
        <p:nvSpPr>
          <p:cNvPr id="4" name="Slide Number Placeholder 3"/>
          <p:cNvSpPr>
            <a:spLocks noGrp="1"/>
          </p:cNvSpPr>
          <p:nvPr>
            <p:ph type="sldNum" sz="quarter" idx="5"/>
          </p:nvPr>
        </p:nvSpPr>
        <p:spPr/>
        <p:txBody>
          <a:bodyPr/>
          <a:lstStyle/>
          <a:p>
            <a:fld id="{6AABBAC7-E602-7040-9C53-BE3C291C9680}" type="slidenum">
              <a:rPr lang="en-GB" smtClean="0"/>
              <a:t>55</a:t>
            </a:fld>
            <a:endParaRPr lang="en-GB"/>
          </a:p>
        </p:txBody>
      </p:sp>
    </p:spTree>
    <p:extLst>
      <p:ext uri="{BB962C8B-B14F-4D97-AF65-F5344CB8AC3E}">
        <p14:creationId xmlns:p14="http://schemas.microsoft.com/office/powerpoint/2010/main" val="376804302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44247F7-8772-498D-B15F-7EFAEE0CFDA4}" type="slidenum">
              <a:rPr lang="en-GB" smtClean="0"/>
              <a:t>59</a:t>
            </a:fld>
            <a:endParaRPr lang="en-GB"/>
          </a:p>
        </p:txBody>
      </p:sp>
    </p:spTree>
    <p:extLst>
      <p:ext uri="{BB962C8B-B14F-4D97-AF65-F5344CB8AC3E}">
        <p14:creationId xmlns:p14="http://schemas.microsoft.com/office/powerpoint/2010/main" val="382908365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pPr>
            <a:r>
              <a:rPr lang="en-US" dirty="0">
                <a:latin typeface="+mn-lt"/>
              </a:rPr>
              <a:t>Practical</a:t>
            </a:r>
          </a:p>
          <a:p>
            <a:pPr algn="ctr">
              <a:lnSpc>
                <a:spcPct val="150000"/>
              </a:lnSpc>
            </a:pPr>
            <a:r>
              <a:rPr lang="en-US" dirty="0">
                <a:latin typeface="+mn-lt"/>
              </a:rPr>
              <a:t>Dress appropriately</a:t>
            </a:r>
          </a:p>
          <a:p>
            <a:pPr algn="ctr">
              <a:lnSpc>
                <a:spcPct val="150000"/>
              </a:lnSpc>
            </a:pPr>
            <a:r>
              <a:rPr lang="en-US" dirty="0">
                <a:latin typeface="+mn-lt"/>
              </a:rPr>
              <a:t>Bring own water bottles</a:t>
            </a:r>
          </a:p>
          <a:p>
            <a:pPr algn="ctr">
              <a:lnSpc>
                <a:spcPct val="150000"/>
              </a:lnSpc>
            </a:pPr>
            <a:r>
              <a:rPr lang="en-US" dirty="0"/>
              <a:t> </a:t>
            </a:r>
            <a:r>
              <a:rPr lang="en-US" dirty="0" err="1">
                <a:latin typeface="+mn-lt"/>
              </a:rPr>
              <a:t>Ymarferol</a:t>
            </a:r>
            <a:r>
              <a:rPr lang="en-US" dirty="0">
                <a:latin typeface="+mn-lt"/>
              </a:rPr>
              <a:t> </a:t>
            </a:r>
          </a:p>
          <a:p>
            <a:pPr algn="ctr">
              <a:lnSpc>
                <a:spcPct val="150000"/>
              </a:lnSpc>
            </a:pPr>
            <a:r>
              <a:rPr lang="en-US" dirty="0" err="1">
                <a:latin typeface="+mn-lt"/>
              </a:rPr>
              <a:t>Dillad</a:t>
            </a:r>
            <a:r>
              <a:rPr lang="en-US" dirty="0">
                <a:latin typeface="+mn-lt"/>
              </a:rPr>
              <a:t> addas</a:t>
            </a:r>
          </a:p>
          <a:p>
            <a:pPr algn="ctr">
              <a:lnSpc>
                <a:spcPct val="150000"/>
              </a:lnSpc>
            </a:pPr>
            <a:r>
              <a:rPr lang="en-US" dirty="0" err="1">
                <a:latin typeface="+mn-lt"/>
              </a:rPr>
              <a:t>Potel</a:t>
            </a:r>
            <a:r>
              <a:rPr lang="en-US" dirty="0">
                <a:latin typeface="+mn-lt"/>
              </a:rPr>
              <a:t> </a:t>
            </a:r>
            <a:r>
              <a:rPr lang="en-US" dirty="0" err="1">
                <a:latin typeface="+mn-lt"/>
              </a:rPr>
              <a:t>dwr</a:t>
            </a:r>
            <a:r>
              <a:rPr lang="en-US" dirty="0">
                <a:latin typeface="+mn-lt"/>
              </a:rPr>
              <a:t> </a:t>
            </a:r>
            <a:r>
              <a:rPr lang="en-US" dirty="0" err="1">
                <a:latin typeface="+mn-lt"/>
              </a:rPr>
              <a:t>personol</a:t>
            </a:r>
            <a:r>
              <a:rPr lang="en-US" dirty="0">
                <a:latin typeface="+mn-lt"/>
              </a:rPr>
              <a:t>.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61</a:t>
            </a:fld>
            <a:endParaRPr lang="en-US" altLang="en-US"/>
          </a:p>
        </p:txBody>
      </p:sp>
    </p:spTree>
    <p:extLst>
      <p:ext uri="{BB962C8B-B14F-4D97-AF65-F5344CB8AC3E}">
        <p14:creationId xmlns:p14="http://schemas.microsoft.com/office/powerpoint/2010/main" val="59347388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Sports science students: Fitness tests</a:t>
            </a:r>
          </a:p>
        </p:txBody>
      </p:sp>
      <p:sp>
        <p:nvSpPr>
          <p:cNvPr id="4" name="Slide Number Placeholder 3"/>
          <p:cNvSpPr>
            <a:spLocks noGrp="1"/>
          </p:cNvSpPr>
          <p:nvPr>
            <p:ph type="sldNum" sz="quarter" idx="5"/>
          </p:nvPr>
        </p:nvSpPr>
        <p:spPr/>
        <p:txBody>
          <a:bodyPr/>
          <a:lstStyle/>
          <a:p>
            <a:fld id="{A7738796-40B4-49B0-A331-25D568C0517A}" type="slidenum">
              <a:rPr lang="en-GB" smtClean="0"/>
              <a:t>63</a:t>
            </a:fld>
            <a:endParaRPr lang="en-GB"/>
          </a:p>
        </p:txBody>
      </p:sp>
    </p:spTree>
    <p:extLst>
      <p:ext uri="{BB962C8B-B14F-4D97-AF65-F5344CB8AC3E}">
        <p14:creationId xmlns:p14="http://schemas.microsoft.com/office/powerpoint/2010/main" val="251498905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dirty="0"/>
              <a:t>To develop k</a:t>
            </a:r>
            <a:r>
              <a:rPr lang="en-GB" dirty="0" err="1"/>
              <a:t>nowledge</a:t>
            </a:r>
            <a:r>
              <a:rPr lang="en-GB" dirty="0"/>
              <a:t> and understanding of how play is perceived as an important aspect to learning in Foundation Learning age </a:t>
            </a:r>
          </a:p>
          <a:p>
            <a:pPr eaLnBrk="1" hangingPunct="1"/>
            <a:endParaRPr lang="en-GB" dirty="0"/>
          </a:p>
          <a:p>
            <a:pPr eaLnBrk="1" hangingPunct="1"/>
            <a:r>
              <a:rPr lang="en-GB" dirty="0"/>
              <a:t>Also remind – who are the various educational theorists that consider play an important aspect to learning.</a:t>
            </a:r>
          </a:p>
          <a:p>
            <a:pPr defTabSz="914135" eaLnBrk="1" hangingPunct="1">
              <a:defRPr/>
            </a:pPr>
            <a:endParaRPr lang="en-US" dirty="0"/>
          </a:p>
          <a:p>
            <a:pPr defTabSz="914135" eaLnBrk="1" hangingPunct="1">
              <a:defRPr/>
            </a:pPr>
            <a:r>
              <a:rPr lang="en-US" dirty="0"/>
              <a:t>Learners may be ‘behaviorally active’ but not ‘cognitively active’ … what are your thoughts?</a:t>
            </a:r>
          </a:p>
          <a:p>
            <a:pPr eaLnBrk="1" hangingPunct="1"/>
            <a:endParaRPr lang="en-US" dirty="0"/>
          </a:p>
          <a:p>
            <a:pPr eaLnBrk="1" hangingPunct="1"/>
            <a:r>
              <a:rPr lang="en-US" dirty="0"/>
              <a:t>To create summary of how children learn.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68</a:t>
            </a:fld>
            <a:endParaRPr lang="en-US" altLang="en-US"/>
          </a:p>
        </p:txBody>
      </p:sp>
    </p:spTree>
    <p:extLst>
      <p:ext uri="{BB962C8B-B14F-4D97-AF65-F5344CB8AC3E}">
        <p14:creationId xmlns:p14="http://schemas.microsoft.com/office/powerpoint/2010/main" val="32554897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02BFA1F-4F6A-40A6-99E4-AD9CAABA419A}"/>
              </a:ext>
            </a:extLst>
          </p:cNvPr>
          <p:cNvSpPr>
            <a:spLocks noGrp="1"/>
          </p:cNvSpPr>
          <p:nvPr>
            <p:ph type="dt" sz="half" idx="10"/>
          </p:nvPr>
        </p:nvSpPr>
        <p:spPr>
          <a:xfrm>
            <a:off x="395288" y="6524625"/>
            <a:ext cx="971550" cy="219075"/>
          </a:xfrm>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65320108-3094-4C02-B53A-2A90A0ECF6CD}"/>
              </a:ext>
            </a:extLst>
          </p:cNvPr>
          <p:cNvSpPr>
            <a:spLocks noGrp="1"/>
          </p:cNvSpPr>
          <p:nvPr>
            <p:ph type="ftr" sz="quarter" idx="11"/>
          </p:nvPr>
        </p:nvSpPr>
        <p:spPr>
          <a:xfrm>
            <a:off x="4140200" y="6381750"/>
            <a:ext cx="28956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277D0907-D8BA-466F-B857-D347A1E4A366}"/>
              </a:ext>
            </a:extLst>
          </p:cNvPr>
          <p:cNvSpPr>
            <a:spLocks noGrp="1"/>
          </p:cNvSpPr>
          <p:nvPr>
            <p:ph type="sldNum" sz="quarter" idx="12"/>
          </p:nvPr>
        </p:nvSpPr>
        <p:spPr/>
        <p:txBody>
          <a:bodyPr/>
          <a:lstStyle>
            <a:lvl1pPr>
              <a:defRPr smtClean="0"/>
            </a:lvl1pPr>
          </a:lstStyle>
          <a:p>
            <a:pPr>
              <a:defRPr/>
            </a:pPr>
            <a:fld id="{5C3DFA37-EBC5-4BC2-87E4-F81FFB777147}" type="slidenum">
              <a:rPr lang="en-GB" altLang="en-US"/>
              <a:pPr>
                <a:defRPr/>
              </a:pPr>
              <a:t>‹#›</a:t>
            </a:fld>
            <a:endParaRPr lang="en-GB" altLang="en-US"/>
          </a:p>
        </p:txBody>
      </p:sp>
    </p:spTree>
    <p:extLst>
      <p:ext uri="{BB962C8B-B14F-4D97-AF65-F5344CB8AC3E}">
        <p14:creationId xmlns:p14="http://schemas.microsoft.com/office/powerpoint/2010/main" val="2279891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C491D7-12C7-40B8-ACD7-BC193C1307BE}"/>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3220F078-E5EB-47BC-ADA2-466799EF1D19}"/>
              </a:ext>
            </a:extLst>
          </p:cNvPr>
          <p:cNvSpPr>
            <a:spLocks noGrp="1"/>
          </p:cNvSpPr>
          <p:nvPr>
            <p:ph type="ftr" sz="quarter" idx="11"/>
          </p:nvPr>
        </p:nvSpPr>
        <p:spPr>
          <a:xfrm>
            <a:off x="3132138" y="6461125"/>
            <a:ext cx="28956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302D42D0-856A-4D95-8F6D-624640B481A1}"/>
              </a:ext>
            </a:extLst>
          </p:cNvPr>
          <p:cNvSpPr>
            <a:spLocks noGrp="1"/>
          </p:cNvSpPr>
          <p:nvPr>
            <p:ph type="sldNum" sz="quarter" idx="12"/>
          </p:nvPr>
        </p:nvSpPr>
        <p:spPr/>
        <p:txBody>
          <a:bodyPr/>
          <a:lstStyle>
            <a:lvl1pPr>
              <a:defRPr smtClean="0"/>
            </a:lvl1pPr>
          </a:lstStyle>
          <a:p>
            <a:pPr>
              <a:defRPr/>
            </a:pPr>
            <a:fld id="{790676E5-54EC-4E52-91E1-1A2B87E80ED7}" type="slidenum">
              <a:rPr lang="en-GB" altLang="en-US"/>
              <a:pPr>
                <a:defRPr/>
              </a:pPr>
              <a:t>‹#›</a:t>
            </a:fld>
            <a:endParaRPr lang="en-GB" altLang="en-US"/>
          </a:p>
        </p:txBody>
      </p:sp>
    </p:spTree>
    <p:extLst>
      <p:ext uri="{BB962C8B-B14F-4D97-AF65-F5344CB8AC3E}">
        <p14:creationId xmlns:p14="http://schemas.microsoft.com/office/powerpoint/2010/main" val="15123880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C77E894-D565-4C01-BBCB-C64174AB6C08}"/>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4A58AF41-0367-490D-90CE-0056CFA22F33}"/>
              </a:ext>
            </a:extLst>
          </p:cNvPr>
          <p:cNvSpPr>
            <a:spLocks noGrp="1"/>
          </p:cNvSpPr>
          <p:nvPr>
            <p:ph type="sldNum" sz="quarter" idx="11"/>
          </p:nvPr>
        </p:nvSpPr>
        <p:spPr/>
        <p:txBody>
          <a:bodyPr/>
          <a:lstStyle>
            <a:lvl1pPr>
              <a:defRPr/>
            </a:lvl1pPr>
          </a:lstStyle>
          <a:p>
            <a:pPr>
              <a:defRPr/>
            </a:pPr>
            <a:fld id="{4DEC7498-54F0-44CF-9794-3B8631A36A6E}" type="slidenum">
              <a:rPr lang="en-GB" altLang="en-US"/>
              <a:pPr>
                <a:defRPr/>
              </a:pPr>
              <a:t>‹#›</a:t>
            </a:fld>
            <a:endParaRPr lang="en-GB" altLang="en-US"/>
          </a:p>
        </p:txBody>
      </p:sp>
    </p:spTree>
    <p:extLst>
      <p:ext uri="{BB962C8B-B14F-4D97-AF65-F5344CB8AC3E}">
        <p14:creationId xmlns:p14="http://schemas.microsoft.com/office/powerpoint/2010/main" val="15191106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A59533D-6B67-4D67-A48B-65C144FB1420}"/>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2C70EBDE-1F2D-4288-B0C1-71CF772E83C6}"/>
              </a:ext>
            </a:extLst>
          </p:cNvPr>
          <p:cNvSpPr>
            <a:spLocks noGrp="1"/>
          </p:cNvSpPr>
          <p:nvPr>
            <p:ph type="sldNum" sz="quarter" idx="11"/>
          </p:nvPr>
        </p:nvSpPr>
        <p:spPr/>
        <p:txBody>
          <a:bodyPr/>
          <a:lstStyle>
            <a:lvl1pPr>
              <a:defRPr/>
            </a:lvl1pPr>
          </a:lstStyle>
          <a:p>
            <a:pPr>
              <a:defRPr/>
            </a:pPr>
            <a:fld id="{31EA5032-5CDF-408B-919E-C449C6A7ECF0}" type="slidenum">
              <a:rPr lang="en-GB" altLang="en-US"/>
              <a:pPr>
                <a:defRPr/>
              </a:pPr>
              <a:t>‹#›</a:t>
            </a:fld>
            <a:endParaRPr lang="en-GB" altLang="en-US"/>
          </a:p>
        </p:txBody>
      </p:sp>
    </p:spTree>
    <p:extLst>
      <p:ext uri="{BB962C8B-B14F-4D97-AF65-F5344CB8AC3E}">
        <p14:creationId xmlns:p14="http://schemas.microsoft.com/office/powerpoint/2010/main" val="2950014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A808219E-9320-4304-8D3B-941010037168}"/>
              </a:ext>
            </a:extLst>
          </p:cNvPr>
          <p:cNvSpPr>
            <a:spLocks noGrp="1"/>
          </p:cNvSpPr>
          <p:nvPr>
            <p:ph type="dt" sz="half" idx="10"/>
          </p:nvPr>
        </p:nvSpPr>
        <p:spPr/>
        <p:txBody>
          <a:bodyPr/>
          <a:lstStyle>
            <a:lvl1pPr>
              <a:defRPr/>
            </a:lvl1pPr>
          </a:lstStyle>
          <a:p>
            <a:pPr>
              <a:defRPr/>
            </a:pPr>
            <a:endParaRPr lang="en-GB"/>
          </a:p>
        </p:txBody>
      </p:sp>
      <p:sp>
        <p:nvSpPr>
          <p:cNvPr id="8" name="Slide Number Placeholder 5">
            <a:extLst>
              <a:ext uri="{FF2B5EF4-FFF2-40B4-BE49-F238E27FC236}">
                <a16:creationId xmlns:a16="http://schemas.microsoft.com/office/drawing/2014/main" id="{09540D69-1A9C-432C-8F14-688683D0F004}"/>
              </a:ext>
            </a:extLst>
          </p:cNvPr>
          <p:cNvSpPr>
            <a:spLocks noGrp="1"/>
          </p:cNvSpPr>
          <p:nvPr>
            <p:ph type="sldNum" sz="quarter" idx="11"/>
          </p:nvPr>
        </p:nvSpPr>
        <p:spPr/>
        <p:txBody>
          <a:bodyPr/>
          <a:lstStyle>
            <a:lvl1pPr>
              <a:defRPr/>
            </a:lvl1pPr>
          </a:lstStyle>
          <a:p>
            <a:pPr>
              <a:defRPr/>
            </a:pPr>
            <a:fld id="{050AACCF-7E01-4A4C-9A87-C47F8B020C60}" type="slidenum">
              <a:rPr lang="en-GB" altLang="en-US"/>
              <a:pPr>
                <a:defRPr/>
              </a:pPr>
              <a:t>‹#›</a:t>
            </a:fld>
            <a:endParaRPr lang="en-GB" altLang="en-US"/>
          </a:p>
        </p:txBody>
      </p:sp>
    </p:spTree>
    <p:extLst>
      <p:ext uri="{BB962C8B-B14F-4D97-AF65-F5344CB8AC3E}">
        <p14:creationId xmlns:p14="http://schemas.microsoft.com/office/powerpoint/2010/main" val="808267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21FCD189-B9AA-409B-9C11-84AD7F271ACA}"/>
              </a:ext>
            </a:extLst>
          </p:cNvPr>
          <p:cNvSpPr>
            <a:spLocks noGrp="1"/>
          </p:cNvSpPr>
          <p:nvPr>
            <p:ph type="dt" sz="half" idx="10"/>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A3AE9330-2D6A-4E75-A3E3-72E7A668BC0C}"/>
              </a:ext>
            </a:extLst>
          </p:cNvPr>
          <p:cNvSpPr>
            <a:spLocks noGrp="1"/>
          </p:cNvSpPr>
          <p:nvPr>
            <p:ph type="sldNum" sz="quarter" idx="11"/>
          </p:nvPr>
        </p:nvSpPr>
        <p:spPr/>
        <p:txBody>
          <a:bodyPr/>
          <a:lstStyle>
            <a:lvl1pPr>
              <a:defRPr/>
            </a:lvl1pPr>
          </a:lstStyle>
          <a:p>
            <a:pPr>
              <a:defRPr/>
            </a:pPr>
            <a:fld id="{01EB83EE-DF2F-42F1-BF74-490BB7C7E72A}" type="slidenum">
              <a:rPr lang="en-GB" altLang="en-US"/>
              <a:pPr>
                <a:defRPr/>
              </a:pPr>
              <a:t>‹#›</a:t>
            </a:fld>
            <a:endParaRPr lang="en-GB" altLang="en-US"/>
          </a:p>
        </p:txBody>
      </p:sp>
    </p:spTree>
    <p:extLst>
      <p:ext uri="{BB962C8B-B14F-4D97-AF65-F5344CB8AC3E}">
        <p14:creationId xmlns:p14="http://schemas.microsoft.com/office/powerpoint/2010/main" val="4159500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31E112E7-DBCC-45EA-AD8B-5F3F12D309E5}"/>
              </a:ext>
            </a:extLst>
          </p:cNvPr>
          <p:cNvSpPr>
            <a:spLocks noGrp="1"/>
          </p:cNvSpPr>
          <p:nvPr>
            <p:ph type="dt" sz="half" idx="10"/>
          </p:nvPr>
        </p:nvSpPr>
        <p:spPr/>
        <p:txBody>
          <a:bodyPr/>
          <a:lstStyle>
            <a:lvl1pPr>
              <a:defRPr/>
            </a:lvl1pPr>
          </a:lstStyle>
          <a:p>
            <a:pPr>
              <a:defRPr/>
            </a:pPr>
            <a:endParaRPr lang="en-GB"/>
          </a:p>
        </p:txBody>
      </p:sp>
      <p:sp>
        <p:nvSpPr>
          <p:cNvPr id="3" name="Slide Number Placeholder 5">
            <a:extLst>
              <a:ext uri="{FF2B5EF4-FFF2-40B4-BE49-F238E27FC236}">
                <a16:creationId xmlns:a16="http://schemas.microsoft.com/office/drawing/2014/main" id="{02A6560A-F34D-4DC4-B482-E3DBB3DE372B}"/>
              </a:ext>
            </a:extLst>
          </p:cNvPr>
          <p:cNvSpPr>
            <a:spLocks noGrp="1"/>
          </p:cNvSpPr>
          <p:nvPr>
            <p:ph type="sldNum" sz="quarter" idx="11"/>
          </p:nvPr>
        </p:nvSpPr>
        <p:spPr/>
        <p:txBody>
          <a:bodyPr/>
          <a:lstStyle>
            <a:lvl1pPr>
              <a:defRPr/>
            </a:lvl1pPr>
          </a:lstStyle>
          <a:p>
            <a:pPr>
              <a:defRPr/>
            </a:pPr>
            <a:fld id="{52EBD3BF-CC28-4289-A099-65DFBBBF7595}" type="slidenum">
              <a:rPr lang="en-GB" altLang="en-US"/>
              <a:pPr>
                <a:defRPr/>
              </a:pPr>
              <a:t>‹#›</a:t>
            </a:fld>
            <a:endParaRPr lang="en-GB" altLang="en-US"/>
          </a:p>
        </p:txBody>
      </p:sp>
    </p:spTree>
    <p:extLst>
      <p:ext uri="{BB962C8B-B14F-4D97-AF65-F5344CB8AC3E}">
        <p14:creationId xmlns:p14="http://schemas.microsoft.com/office/powerpoint/2010/main" val="4063460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6977EC0-DE9D-4F35-BD58-D0BC3D4A5127}"/>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BB752E9-F57C-4203-B7C3-205174D66750}"/>
              </a:ext>
            </a:extLst>
          </p:cNvPr>
          <p:cNvSpPr>
            <a:spLocks noGrp="1"/>
          </p:cNvSpPr>
          <p:nvPr>
            <p:ph type="sldNum" sz="quarter" idx="11"/>
          </p:nvPr>
        </p:nvSpPr>
        <p:spPr/>
        <p:txBody>
          <a:bodyPr/>
          <a:lstStyle>
            <a:lvl1pPr>
              <a:defRPr/>
            </a:lvl1pPr>
          </a:lstStyle>
          <a:p>
            <a:pPr>
              <a:defRPr/>
            </a:pPr>
            <a:fld id="{DBD77E8D-51B6-4277-A80F-3A0B2D724836}" type="slidenum">
              <a:rPr lang="en-GB" altLang="en-US"/>
              <a:pPr>
                <a:defRPr/>
              </a:pPr>
              <a:t>‹#›</a:t>
            </a:fld>
            <a:endParaRPr lang="en-GB" altLang="en-US"/>
          </a:p>
        </p:txBody>
      </p:sp>
    </p:spTree>
    <p:extLst>
      <p:ext uri="{BB962C8B-B14F-4D97-AF65-F5344CB8AC3E}">
        <p14:creationId xmlns:p14="http://schemas.microsoft.com/office/powerpoint/2010/main" val="35560805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342E18E9-B1EA-42A5-B402-AD1BADA6E145}"/>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9FC9CA1A-CAD8-48F1-B5C0-0CD43386C0BC}"/>
              </a:ext>
            </a:extLst>
          </p:cNvPr>
          <p:cNvSpPr>
            <a:spLocks noGrp="1"/>
          </p:cNvSpPr>
          <p:nvPr>
            <p:ph type="sldNum" sz="quarter" idx="11"/>
          </p:nvPr>
        </p:nvSpPr>
        <p:spPr/>
        <p:txBody>
          <a:bodyPr/>
          <a:lstStyle>
            <a:lvl1pPr>
              <a:defRPr/>
            </a:lvl1pPr>
          </a:lstStyle>
          <a:p>
            <a:pPr>
              <a:defRPr/>
            </a:pPr>
            <a:fld id="{5F9B46FC-9839-4A71-8CB7-98976FA54CF4}" type="slidenum">
              <a:rPr lang="en-GB" altLang="en-US"/>
              <a:pPr>
                <a:defRPr/>
              </a:pPr>
              <a:t>‹#›</a:t>
            </a:fld>
            <a:endParaRPr lang="en-GB" altLang="en-US"/>
          </a:p>
        </p:txBody>
      </p:sp>
    </p:spTree>
    <p:extLst>
      <p:ext uri="{BB962C8B-B14F-4D97-AF65-F5344CB8AC3E}">
        <p14:creationId xmlns:p14="http://schemas.microsoft.com/office/powerpoint/2010/main" val="960382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B5AE2C-9395-4E1A-9E62-715FFA622E44}"/>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7C4BCCD9-27AE-439F-80F5-20B94999DD44}"/>
              </a:ext>
            </a:extLst>
          </p:cNvPr>
          <p:cNvSpPr>
            <a:spLocks noGrp="1"/>
          </p:cNvSpPr>
          <p:nvPr>
            <p:ph type="sldNum" sz="quarter" idx="11"/>
          </p:nvPr>
        </p:nvSpPr>
        <p:spPr/>
        <p:txBody>
          <a:bodyPr/>
          <a:lstStyle>
            <a:lvl1pPr>
              <a:defRPr/>
            </a:lvl1pPr>
          </a:lstStyle>
          <a:p>
            <a:pPr>
              <a:defRPr/>
            </a:pPr>
            <a:fld id="{FA8257FA-80EF-49A3-A9BD-F7E93ADB0864}" type="slidenum">
              <a:rPr lang="en-GB" altLang="en-US"/>
              <a:pPr>
                <a:defRPr/>
              </a:pPr>
              <a:t>‹#›</a:t>
            </a:fld>
            <a:endParaRPr lang="en-GB" altLang="en-US"/>
          </a:p>
        </p:txBody>
      </p:sp>
    </p:spTree>
    <p:extLst>
      <p:ext uri="{BB962C8B-B14F-4D97-AF65-F5344CB8AC3E}">
        <p14:creationId xmlns:p14="http://schemas.microsoft.com/office/powerpoint/2010/main" val="1708198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6F5F1F-9EC4-4B19-B108-771E5F5B1C6E}"/>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F0069876-3713-430F-A664-53C6C354CD5E}"/>
              </a:ext>
            </a:extLst>
          </p:cNvPr>
          <p:cNvSpPr>
            <a:spLocks noGrp="1"/>
          </p:cNvSpPr>
          <p:nvPr>
            <p:ph type="sldNum" sz="quarter" idx="11"/>
          </p:nvPr>
        </p:nvSpPr>
        <p:spPr/>
        <p:txBody>
          <a:bodyPr/>
          <a:lstStyle>
            <a:lvl1pPr>
              <a:defRPr/>
            </a:lvl1pPr>
          </a:lstStyle>
          <a:p>
            <a:pPr>
              <a:defRPr/>
            </a:pPr>
            <a:fld id="{190CE446-55EA-4452-8801-790BA34C2323}" type="slidenum">
              <a:rPr lang="en-GB" altLang="en-US"/>
              <a:pPr>
                <a:defRPr/>
              </a:pPr>
              <a:t>‹#›</a:t>
            </a:fld>
            <a:endParaRPr lang="en-GB" altLang="en-US"/>
          </a:p>
        </p:txBody>
      </p:sp>
    </p:spTree>
    <p:extLst>
      <p:ext uri="{BB962C8B-B14F-4D97-AF65-F5344CB8AC3E}">
        <p14:creationId xmlns:p14="http://schemas.microsoft.com/office/powerpoint/2010/main" val="39920195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Text Placeholder 2"/>
          <p:cNvSpPr>
            <a:spLocks noGrp="1"/>
          </p:cNvSpPr>
          <p:nvPr>
            <p:ph type="body" sz="half" idx="1"/>
          </p:nvPr>
        </p:nvSpPr>
        <p:spPr>
          <a:xfrm>
            <a:off x="457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endParaRPr lang="en-GB" altLang="en-US"/>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8E75FCF-2F94-4C25-8F35-0531D56975C4}" type="slidenum">
              <a:rPr lang="en-GB" altLang="en-US"/>
              <a:pPr>
                <a:defRPr/>
              </a:pPr>
              <a:t>‹#›</a:t>
            </a:fld>
            <a:endParaRPr lang="en-GB" altLang="en-US"/>
          </a:p>
        </p:txBody>
      </p:sp>
    </p:spTree>
    <p:extLst>
      <p:ext uri="{BB962C8B-B14F-4D97-AF65-F5344CB8AC3E}">
        <p14:creationId xmlns:p14="http://schemas.microsoft.com/office/powerpoint/2010/main" val="30904915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CF4F2BD-E9C6-4D2F-9A98-DCBC8265D000}"/>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 name="Text Placeholder 2">
            <a:extLst>
              <a:ext uri="{FF2B5EF4-FFF2-40B4-BE49-F238E27FC236}">
                <a16:creationId xmlns:a16="http://schemas.microsoft.com/office/drawing/2014/main" id="{3B87484B-153F-42BD-A0EE-FDB444E99D87}"/>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AA2AD25-7693-464D-8499-17E09781A289}"/>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hangingPunct="1">
              <a:defRPr sz="1050">
                <a:solidFill>
                  <a:schemeClr val="tx1">
                    <a:tint val="75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A01F28E3-8BB0-48A9-A95B-15F73D993D3A}"/>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hangingPunct="1">
              <a:defRPr sz="1200" smtClean="0">
                <a:solidFill>
                  <a:schemeClr val="tx1">
                    <a:tint val="75000"/>
                  </a:schemeClr>
                </a:solidFill>
              </a:defRPr>
            </a:lvl1pPr>
          </a:lstStyle>
          <a:p>
            <a:pPr>
              <a:defRPr/>
            </a:pPr>
            <a:fld id="{9074DFD2-5CF9-47C1-80DE-71965890EA6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04" r:id="rId1"/>
    <p:sldLayoutId id="2147483805"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 id="2147483806" r:id="rId12"/>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23.xml"/><Relationship Id="rId1" Type="http://schemas.openxmlformats.org/officeDocument/2006/relationships/slideLayout" Target="../slideLayouts/slideLayout4.xml"/><Relationship Id="rId4" Type="http://schemas.openxmlformats.org/officeDocument/2006/relationships/image" Target="../media/image14.jpg"/></Relationships>
</file>

<file path=ppt/slides/_rels/slide3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jpeg"/></Relationships>
</file>

<file path=ppt/slides/_rels/slide3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3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9.xml"/><Relationship Id="rId1" Type="http://schemas.openxmlformats.org/officeDocument/2006/relationships/slideLayout" Target="../slideLayouts/slideLayout12.xml"/><Relationship Id="rId5" Type="http://schemas.openxmlformats.org/officeDocument/2006/relationships/image" Target="../media/image28.jpeg"/><Relationship Id="rId4" Type="http://schemas.openxmlformats.org/officeDocument/2006/relationships/image" Target="../media/image27.jpe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29.tiff"/><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microsoft.com/office/2007/relationships/hdphoto" Target="../media/hdphoto1.wdp"/></Relationships>
</file>

<file path=ppt/slides/_rels/slide4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7.xml"/><Relationship Id="rId1" Type="http://schemas.openxmlformats.org/officeDocument/2006/relationships/slideLayout" Target="../slideLayouts/slideLayout8.xml"/></Relationships>
</file>

<file path=ppt/slides/_rels/slide5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4.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C65F4B80-A848-4C17-8ADE-4B7DAD2027AC}"/>
              </a:ext>
            </a:extLst>
          </p:cNvPr>
          <p:cNvSpPr>
            <a:spLocks noGrp="1" noChangeArrowheads="1"/>
          </p:cNvSpPr>
          <p:nvPr>
            <p:ph type="ctrTitle"/>
          </p:nvPr>
        </p:nvSpPr>
        <p:spPr>
          <a:xfrm>
            <a:off x="880040" y="1056486"/>
            <a:ext cx="8281645" cy="3168352"/>
          </a:xfrm>
        </p:spPr>
        <p:txBody>
          <a:bodyPr/>
          <a:lstStyle/>
          <a:p>
            <a:pPr>
              <a:buFont typeface="Wingdings" panose="05000000000000000000" pitchFamily="2" charset="2"/>
              <a:buNone/>
              <a:defRPr/>
            </a:pPr>
            <a:r>
              <a:rPr lang="en-GB" altLang="en-US" sz="4000" b="1" dirty="0">
                <a:solidFill>
                  <a:schemeClr val="bg1">
                    <a:lumMod val="95000"/>
                  </a:schemeClr>
                </a:solidFill>
              </a:rPr>
              <a:t>BMSH5204</a:t>
            </a:r>
            <a:br>
              <a:rPr lang="en-GB" altLang="en-US" sz="4000" b="1" dirty="0">
                <a:solidFill>
                  <a:schemeClr val="bg1">
                    <a:lumMod val="95000"/>
                  </a:schemeClr>
                </a:solidFill>
              </a:rPr>
            </a:br>
            <a:r>
              <a:rPr lang="en-GB" altLang="en-US" sz="4000" b="1" dirty="0">
                <a:solidFill>
                  <a:schemeClr val="bg1">
                    <a:lumMod val="95000"/>
                  </a:schemeClr>
                </a:solidFill>
              </a:rPr>
              <a:t>Educational Theorists</a:t>
            </a:r>
            <a:br>
              <a:rPr lang="en-GB" altLang="en-US" sz="4000" b="1" dirty="0">
                <a:solidFill>
                  <a:schemeClr val="bg1">
                    <a:lumMod val="95000"/>
                  </a:schemeClr>
                </a:solidFill>
              </a:rPr>
            </a:br>
            <a:r>
              <a:rPr lang="en-GB" altLang="en-US" sz="4000" b="1" dirty="0">
                <a:solidFill>
                  <a:schemeClr val="bg1">
                    <a:lumMod val="95000"/>
                  </a:schemeClr>
                </a:solidFill>
              </a:rPr>
              <a:t>Impact of play in the outdoors with range of affordances on child development</a:t>
            </a:r>
            <a:br>
              <a:rPr lang="en-GB" altLang="en-US" sz="4000" b="1" dirty="0">
                <a:solidFill>
                  <a:schemeClr val="bg1">
                    <a:lumMod val="95000"/>
                  </a:schemeClr>
                </a:solidFill>
              </a:rPr>
            </a:br>
            <a:r>
              <a:rPr lang="en-GB" altLang="en-US" sz="4000" b="1" dirty="0">
                <a:solidFill>
                  <a:schemeClr val="bg1">
                    <a:lumMod val="95000"/>
                  </a:schemeClr>
                </a:solidFill>
              </a:rPr>
              <a:t>Observation tasks</a:t>
            </a:r>
            <a:br>
              <a:rPr lang="en-GB" altLang="en-US" sz="4000" b="1" dirty="0">
                <a:solidFill>
                  <a:schemeClr val="bg1">
                    <a:lumMod val="95000"/>
                  </a:schemeClr>
                </a:solidFill>
              </a:rPr>
            </a:br>
            <a:br>
              <a:rPr lang="en-GB" altLang="en-US" sz="4000" b="1" dirty="0">
                <a:solidFill>
                  <a:schemeClr val="bg1">
                    <a:lumMod val="95000"/>
                  </a:schemeClr>
                </a:solidFill>
              </a:rPr>
            </a:br>
            <a:endParaRPr lang="en-GB" altLang="en-US" sz="4000" b="1" dirty="0">
              <a:solidFill>
                <a:schemeClr val="bg1">
                  <a:lumMod val="95000"/>
                </a:schemeClr>
              </a:solidFill>
            </a:endParaRPr>
          </a:p>
        </p:txBody>
      </p:sp>
      <p:sp>
        <p:nvSpPr>
          <p:cNvPr id="4098" name="Rectangle 3">
            <a:extLst>
              <a:ext uri="{FF2B5EF4-FFF2-40B4-BE49-F238E27FC236}">
                <a16:creationId xmlns:a16="http://schemas.microsoft.com/office/drawing/2014/main" id="{1249D66A-1227-4805-9146-A489C053FFD9}"/>
              </a:ext>
            </a:extLst>
          </p:cNvPr>
          <p:cNvSpPr>
            <a:spLocks noGrp="1" noChangeArrowheads="1"/>
          </p:cNvSpPr>
          <p:nvPr>
            <p:ph type="subTitle" idx="1"/>
          </p:nvPr>
        </p:nvSpPr>
        <p:spPr>
          <a:xfrm>
            <a:off x="5076056" y="3944128"/>
            <a:ext cx="4258716" cy="1746870"/>
          </a:xfrm>
        </p:spPr>
        <p:txBody>
          <a:bodyPr/>
          <a:lstStyle/>
          <a:p>
            <a:pPr>
              <a:buFont typeface="Wingdings" panose="05000000000000000000" pitchFamily="2" charset="2"/>
              <a:buNone/>
              <a:defRPr/>
            </a:pPr>
            <a:r>
              <a:rPr lang="en-GB" altLang="en-US" b="1" dirty="0">
                <a:solidFill>
                  <a:schemeClr val="bg1"/>
                </a:solidFill>
              </a:rPr>
              <a:t>Week 2</a:t>
            </a:r>
          </a:p>
          <a:p>
            <a:pPr>
              <a:buFont typeface="Wingdings" panose="05000000000000000000" pitchFamily="2" charset="2"/>
              <a:buNone/>
              <a:defRPr/>
            </a:pPr>
            <a:r>
              <a:rPr lang="en-GB" altLang="en-US" b="1" dirty="0">
                <a:solidFill>
                  <a:schemeClr val="bg1"/>
                </a:solidFill>
              </a:rPr>
              <a:t>6/10/2026</a:t>
            </a:r>
          </a:p>
          <a:p>
            <a:pPr>
              <a:buFont typeface="Wingdings" panose="05000000000000000000" pitchFamily="2" charset="2"/>
              <a:buNone/>
              <a:defRPr/>
            </a:pPr>
            <a:endParaRPr lang="en-GB" altLang="en-US" b="1" dirty="0">
              <a:solidFill>
                <a:schemeClr val="bg1"/>
              </a:solidFill>
            </a:endParaRPr>
          </a:p>
        </p:txBody>
      </p:sp>
      <p:sp>
        <p:nvSpPr>
          <p:cNvPr id="2" name="TextBox 1">
            <a:extLst>
              <a:ext uri="{FF2B5EF4-FFF2-40B4-BE49-F238E27FC236}">
                <a16:creationId xmlns:a16="http://schemas.microsoft.com/office/drawing/2014/main" id="{F364CABC-88BF-4F8E-9DFB-F215937D53B5}"/>
              </a:ext>
            </a:extLst>
          </p:cNvPr>
          <p:cNvSpPr txBox="1"/>
          <p:nvPr/>
        </p:nvSpPr>
        <p:spPr>
          <a:xfrm>
            <a:off x="251520" y="4725144"/>
            <a:ext cx="6840760" cy="1200329"/>
          </a:xfrm>
          <a:prstGeom prst="rect">
            <a:avLst/>
          </a:prstGeom>
          <a:noFill/>
        </p:spPr>
        <p:txBody>
          <a:bodyPr wrap="square" rtlCol="0">
            <a:spAutoFit/>
          </a:bodyPr>
          <a:lstStyle/>
          <a:p>
            <a:pPr algn="ctr"/>
            <a:r>
              <a:rPr lang="en-GB" sz="3600" b="1" dirty="0">
                <a:solidFill>
                  <a:schemeClr val="bg1">
                    <a:lumMod val="95000"/>
                  </a:schemeClr>
                </a:solidFill>
                <a:latin typeface="+mn-lt"/>
              </a:rPr>
              <a:t>Heddwen Davies</a:t>
            </a:r>
          </a:p>
          <a:p>
            <a:pPr algn="ctr"/>
            <a:r>
              <a:rPr lang="en-GB" sz="3600" b="1" dirty="0" err="1">
                <a:solidFill>
                  <a:schemeClr val="bg1">
                    <a:lumMod val="95000"/>
                  </a:schemeClr>
                </a:solidFill>
                <a:latin typeface="+mn-lt"/>
              </a:rPr>
              <a:t>Heddwen.davies@uwtsd.ac.uk</a:t>
            </a:r>
            <a:endParaRPr lang="en-GB" sz="3600" b="1" dirty="0">
              <a:solidFill>
                <a:schemeClr val="bg1">
                  <a:lumMod val="95000"/>
                </a:schemeClr>
              </a:solidFill>
              <a:latin typeface="+mn-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E01FC-A222-5E75-415D-DFE6AD2092E2}"/>
              </a:ext>
            </a:extLst>
          </p:cNvPr>
          <p:cNvSpPr>
            <a:spLocks noGrp="1"/>
          </p:cNvSpPr>
          <p:nvPr>
            <p:ph type="title"/>
          </p:nvPr>
        </p:nvSpPr>
        <p:spPr>
          <a:xfrm>
            <a:off x="457200" y="980728"/>
            <a:ext cx="8229600" cy="1143000"/>
          </a:xfrm>
        </p:spPr>
        <p:txBody>
          <a:bodyPr/>
          <a:lstStyle/>
          <a:p>
            <a:r>
              <a:rPr lang="en-GB" dirty="0"/>
              <a:t>Recap from last week </a:t>
            </a:r>
            <a:br>
              <a:rPr lang="en-GB" dirty="0"/>
            </a:br>
            <a:r>
              <a:rPr lang="en-GB" dirty="0"/>
              <a:t>Ail </a:t>
            </a:r>
            <a:r>
              <a:rPr lang="en-GB" dirty="0" err="1"/>
              <a:t>ymweld</a:t>
            </a:r>
            <a:r>
              <a:rPr lang="en-GB" dirty="0"/>
              <a:t> o </a:t>
            </a:r>
            <a:r>
              <a:rPr lang="en-GB" dirty="0" err="1"/>
              <a:t>wythnos</a:t>
            </a:r>
            <a:r>
              <a:rPr lang="en-GB" dirty="0"/>
              <a:t> </a:t>
            </a:r>
            <a:r>
              <a:rPr lang="en-GB" dirty="0" err="1"/>
              <a:t>diwethaf</a:t>
            </a:r>
            <a:endParaRPr lang="en-GB" dirty="0"/>
          </a:p>
        </p:txBody>
      </p:sp>
    </p:spTree>
    <p:extLst>
      <p:ext uri="{BB962C8B-B14F-4D97-AF65-F5344CB8AC3E}">
        <p14:creationId xmlns:p14="http://schemas.microsoft.com/office/powerpoint/2010/main" val="15458277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US" sz="3400" b="1" dirty="0" err="1"/>
              <a:t>Dysgu</a:t>
            </a:r>
            <a:r>
              <a:rPr lang="en-US" sz="3400" b="1" dirty="0"/>
              <a:t> Sylfaen / Foundation Learning</a:t>
            </a:r>
          </a:p>
        </p:txBody>
      </p:sp>
      <p:sp>
        <p:nvSpPr>
          <p:cNvPr id="3" name="Content Placeholder 2"/>
          <p:cNvSpPr>
            <a:spLocks noGrp="1"/>
          </p:cNvSpPr>
          <p:nvPr>
            <p:ph sz="half" idx="1"/>
          </p:nvPr>
        </p:nvSpPr>
        <p:spPr>
          <a:xfrm>
            <a:off x="179512" y="1196752"/>
            <a:ext cx="4038600" cy="4414258"/>
          </a:xfrm>
        </p:spPr>
        <p:txBody>
          <a:bodyPr/>
          <a:lstStyle/>
          <a:p>
            <a:r>
              <a:rPr lang="en-US" sz="2200" dirty="0" err="1"/>
              <a:t>Cwricwlwm</a:t>
            </a:r>
            <a:r>
              <a:rPr lang="en-US" sz="2200" dirty="0"/>
              <a:t> </a:t>
            </a:r>
            <a:r>
              <a:rPr lang="en-US" sz="2200" dirty="0" err="1"/>
              <a:t>i</a:t>
            </a:r>
            <a:r>
              <a:rPr lang="en-US" sz="2200" dirty="0"/>
              <a:t> </a:t>
            </a:r>
            <a:r>
              <a:rPr lang="en-US" sz="2200" dirty="0" err="1"/>
              <a:t>blant</a:t>
            </a:r>
            <a:r>
              <a:rPr lang="en-US" sz="2200" dirty="0"/>
              <a:t> 3 – 7 </a:t>
            </a:r>
            <a:r>
              <a:rPr lang="en-US" sz="2200" dirty="0" err="1"/>
              <a:t>oed</a:t>
            </a:r>
            <a:r>
              <a:rPr lang="en-US" sz="2200" dirty="0"/>
              <a:t> (a </a:t>
            </a:r>
            <a:r>
              <a:rPr lang="en-US" sz="2200" dirty="0" err="1"/>
              <a:t>thu</a:t>
            </a:r>
            <a:r>
              <a:rPr lang="en-US" sz="2200" dirty="0"/>
              <a:t> </a:t>
            </a:r>
            <a:r>
              <a:rPr lang="en-US" sz="2200" dirty="0" err="1"/>
              <a:t>hwnt</a:t>
            </a:r>
            <a:r>
              <a:rPr lang="en-US" sz="2200" dirty="0"/>
              <a:t>)</a:t>
            </a:r>
          </a:p>
          <a:p>
            <a:r>
              <a:rPr lang="en-US" sz="2200" dirty="0" err="1"/>
              <a:t>Cwricwlwm</a:t>
            </a:r>
            <a:r>
              <a:rPr lang="en-US" sz="2200" dirty="0"/>
              <a:t> </a:t>
            </a:r>
            <a:r>
              <a:rPr lang="en-US" sz="2200" dirty="0" err="1"/>
              <a:t>seiliedig</a:t>
            </a:r>
            <a:r>
              <a:rPr lang="en-US" sz="2200" dirty="0"/>
              <a:t> </a:t>
            </a:r>
            <a:r>
              <a:rPr lang="en-US" sz="2200" dirty="0" err="1"/>
              <a:t>ar</a:t>
            </a:r>
            <a:r>
              <a:rPr lang="en-US" sz="2200" dirty="0"/>
              <a:t> </a:t>
            </a:r>
            <a:r>
              <a:rPr lang="en-US" sz="2200" dirty="0" err="1"/>
              <a:t>chwarae</a:t>
            </a:r>
            <a:endParaRPr lang="en-US" sz="2200" dirty="0"/>
          </a:p>
          <a:p>
            <a:r>
              <a:rPr lang="en-US" sz="2200" dirty="0" err="1"/>
              <a:t>Pedwar</a:t>
            </a:r>
            <a:r>
              <a:rPr lang="en-US" sz="2200" dirty="0"/>
              <a:t> </a:t>
            </a:r>
            <a:r>
              <a:rPr lang="en-US" sz="2200" dirty="0" err="1"/>
              <a:t>Pwrpas</a:t>
            </a:r>
            <a:r>
              <a:rPr lang="en-US" sz="2200" dirty="0"/>
              <a:t> &amp; </a:t>
            </a:r>
            <a:r>
              <a:rPr lang="en-US" sz="2200" dirty="0" err="1"/>
              <a:t>Chwech</a:t>
            </a:r>
            <a:r>
              <a:rPr lang="en-US" sz="2200" dirty="0"/>
              <a:t> </a:t>
            </a:r>
            <a:r>
              <a:rPr lang="en-US" sz="2200" dirty="0" err="1"/>
              <a:t>Profiadau</a:t>
            </a:r>
            <a:r>
              <a:rPr lang="en-US" sz="2200" dirty="0"/>
              <a:t> </a:t>
            </a:r>
            <a:r>
              <a:rPr lang="en-US" sz="2200" dirty="0" err="1"/>
              <a:t>Dysgu</a:t>
            </a:r>
            <a:r>
              <a:rPr lang="en-US" sz="2200" dirty="0"/>
              <a:t> (dim </a:t>
            </a:r>
            <a:r>
              <a:rPr lang="en-US" sz="2200" dirty="0" err="1"/>
              <a:t>pynciau</a:t>
            </a:r>
            <a:r>
              <a:rPr lang="en-US" sz="2200" dirty="0"/>
              <a:t> </a:t>
            </a:r>
            <a:r>
              <a:rPr lang="en-US" sz="2200" dirty="0" err="1"/>
              <a:t>traddodiadol</a:t>
            </a:r>
            <a:r>
              <a:rPr lang="en-US" sz="2200" dirty="0"/>
              <a:t>)</a:t>
            </a:r>
          </a:p>
          <a:p>
            <a:r>
              <a:rPr lang="en-US" sz="2200" dirty="0" err="1"/>
              <a:t>Plentyn</a:t>
            </a:r>
            <a:r>
              <a:rPr lang="en-US" sz="2200" dirty="0"/>
              <a:t> </a:t>
            </a:r>
            <a:r>
              <a:rPr lang="en-US" sz="2200" dirty="0" err="1"/>
              <a:t>yn</a:t>
            </a:r>
            <a:r>
              <a:rPr lang="en-US" sz="2200" dirty="0"/>
              <a:t> </a:t>
            </a:r>
            <a:r>
              <a:rPr lang="en-US" sz="2200" dirty="0" err="1"/>
              <a:t>ganolog</a:t>
            </a:r>
            <a:r>
              <a:rPr lang="en-US" sz="2200" dirty="0"/>
              <a:t> </a:t>
            </a:r>
            <a:r>
              <a:rPr lang="en-US" sz="2200" dirty="0" err="1"/>
              <a:t>i’r</a:t>
            </a:r>
            <a:r>
              <a:rPr lang="en-US" sz="2200" dirty="0"/>
              <a:t> </a:t>
            </a:r>
            <a:r>
              <a:rPr lang="en-US" sz="2200" dirty="0" err="1"/>
              <a:t>dysgu</a:t>
            </a:r>
            <a:endParaRPr lang="en-US" sz="2200" dirty="0"/>
          </a:p>
          <a:p>
            <a:r>
              <a:rPr lang="en-US" sz="2200" dirty="0" err="1"/>
              <a:t>Ardal</a:t>
            </a:r>
            <a:r>
              <a:rPr lang="en-US" sz="2200" dirty="0"/>
              <a:t> </a:t>
            </a:r>
            <a:r>
              <a:rPr lang="en-US" sz="2200" dirty="0" err="1"/>
              <a:t>tu</a:t>
            </a:r>
            <a:r>
              <a:rPr lang="en-US" sz="2200" dirty="0"/>
              <a:t> </a:t>
            </a:r>
            <a:r>
              <a:rPr lang="en-US" sz="2200" dirty="0" err="1"/>
              <a:t>allan</a:t>
            </a:r>
            <a:r>
              <a:rPr lang="en-US" sz="2200" dirty="0"/>
              <a:t> </a:t>
            </a:r>
            <a:r>
              <a:rPr lang="en-US" sz="2200" dirty="0" err="1"/>
              <a:t>yn</a:t>
            </a:r>
            <a:r>
              <a:rPr lang="en-US" sz="2200" dirty="0"/>
              <a:t> </a:t>
            </a:r>
            <a:r>
              <a:rPr lang="en-US" sz="2200" dirty="0" err="1"/>
              <a:t>allweddol</a:t>
            </a:r>
            <a:r>
              <a:rPr lang="en-US" sz="2200" dirty="0"/>
              <a:t> </a:t>
            </a:r>
            <a:r>
              <a:rPr lang="en-US" sz="2200" dirty="0" err="1"/>
              <a:t>i</a:t>
            </a:r>
            <a:r>
              <a:rPr lang="en-US" sz="2200" dirty="0"/>
              <a:t> </a:t>
            </a:r>
            <a:r>
              <a:rPr lang="en-US" sz="2200" dirty="0" err="1"/>
              <a:t>ddysgu</a:t>
            </a:r>
            <a:r>
              <a:rPr lang="en-US" sz="2200" dirty="0"/>
              <a:t> </a:t>
            </a:r>
            <a:r>
              <a:rPr lang="en-US" sz="2200" dirty="0" err="1"/>
              <a:t>effeithiol</a:t>
            </a:r>
            <a:r>
              <a:rPr lang="en-US" sz="2200" dirty="0"/>
              <a:t>.</a:t>
            </a:r>
          </a:p>
        </p:txBody>
      </p:sp>
      <p:sp>
        <p:nvSpPr>
          <p:cNvPr id="4" name="Content Placeholder 3"/>
          <p:cNvSpPr>
            <a:spLocks noGrp="1"/>
          </p:cNvSpPr>
          <p:nvPr>
            <p:ph sz="half" idx="2"/>
          </p:nvPr>
        </p:nvSpPr>
        <p:spPr>
          <a:xfrm>
            <a:off x="4925888" y="1196752"/>
            <a:ext cx="4038600" cy="4414258"/>
          </a:xfrm>
        </p:spPr>
        <p:txBody>
          <a:bodyPr/>
          <a:lstStyle/>
          <a:p>
            <a:r>
              <a:rPr lang="en-US" sz="2200" dirty="0"/>
              <a:t>Curriculum for children aged 3 – 7yrs old (&amp; beyond)</a:t>
            </a:r>
          </a:p>
          <a:p>
            <a:r>
              <a:rPr lang="en-US" sz="2200" dirty="0"/>
              <a:t>Play based curriculum</a:t>
            </a:r>
          </a:p>
          <a:p>
            <a:r>
              <a:rPr lang="en-US" sz="2200" dirty="0"/>
              <a:t>Four Purposes &amp; Six Learning Experiences (no subjects in the traditional sense). </a:t>
            </a:r>
          </a:p>
          <a:p>
            <a:r>
              <a:rPr lang="en-US" sz="2200" dirty="0"/>
              <a:t>Child-centered learning</a:t>
            </a:r>
          </a:p>
          <a:p>
            <a:r>
              <a:rPr lang="en-US" sz="2200" dirty="0"/>
              <a:t>The outdoors central to the learning.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999"/>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999"/>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999"/>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999"/>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999"/>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21434-9AB7-BC42-8EF8-DBB796581A94}"/>
              </a:ext>
            </a:extLst>
          </p:cNvPr>
          <p:cNvSpPr>
            <a:spLocks noGrp="1"/>
          </p:cNvSpPr>
          <p:nvPr>
            <p:ph type="title"/>
          </p:nvPr>
        </p:nvSpPr>
        <p:spPr>
          <a:xfrm>
            <a:off x="107504" y="0"/>
            <a:ext cx="8928992" cy="1143000"/>
          </a:xfrm>
        </p:spPr>
        <p:txBody>
          <a:bodyPr/>
          <a:lstStyle/>
          <a:p>
            <a:r>
              <a:rPr lang="en-US" sz="3000" dirty="0"/>
              <a:t>Key Approaches – according to learning theories</a:t>
            </a:r>
          </a:p>
        </p:txBody>
      </p:sp>
      <p:graphicFrame>
        <p:nvGraphicFramePr>
          <p:cNvPr id="5" name="Table 5">
            <a:extLst>
              <a:ext uri="{FF2B5EF4-FFF2-40B4-BE49-F238E27FC236}">
                <a16:creationId xmlns:a16="http://schemas.microsoft.com/office/drawing/2014/main" id="{C283A105-42FB-0A42-890B-908C09DAC522}"/>
              </a:ext>
            </a:extLst>
          </p:cNvPr>
          <p:cNvGraphicFramePr>
            <a:graphicFrameLocks noGrp="1"/>
          </p:cNvGraphicFramePr>
          <p:nvPr>
            <p:ph sz="half" idx="1"/>
          </p:nvPr>
        </p:nvGraphicFramePr>
        <p:xfrm>
          <a:off x="107504" y="1340768"/>
          <a:ext cx="8856984" cy="5690368"/>
        </p:xfrm>
        <a:graphic>
          <a:graphicData uri="http://schemas.openxmlformats.org/drawingml/2006/table">
            <a:tbl>
              <a:tblPr firstRow="1" bandRow="1">
                <a:tableStyleId>{5C22544A-7EE6-4342-B048-85BDC9FD1C3A}</a:tableStyleId>
              </a:tblPr>
              <a:tblGrid>
                <a:gridCol w="2214246">
                  <a:extLst>
                    <a:ext uri="{9D8B030D-6E8A-4147-A177-3AD203B41FA5}">
                      <a16:colId xmlns:a16="http://schemas.microsoft.com/office/drawing/2014/main" val="2902555203"/>
                    </a:ext>
                  </a:extLst>
                </a:gridCol>
                <a:gridCol w="2214246">
                  <a:extLst>
                    <a:ext uri="{9D8B030D-6E8A-4147-A177-3AD203B41FA5}">
                      <a16:colId xmlns:a16="http://schemas.microsoft.com/office/drawing/2014/main" val="3114244651"/>
                    </a:ext>
                  </a:extLst>
                </a:gridCol>
                <a:gridCol w="2214246">
                  <a:extLst>
                    <a:ext uri="{9D8B030D-6E8A-4147-A177-3AD203B41FA5}">
                      <a16:colId xmlns:a16="http://schemas.microsoft.com/office/drawing/2014/main" val="110370341"/>
                    </a:ext>
                  </a:extLst>
                </a:gridCol>
                <a:gridCol w="2214246">
                  <a:extLst>
                    <a:ext uri="{9D8B030D-6E8A-4147-A177-3AD203B41FA5}">
                      <a16:colId xmlns:a16="http://schemas.microsoft.com/office/drawing/2014/main" val="2283688976"/>
                    </a:ext>
                  </a:extLst>
                </a:gridCol>
              </a:tblGrid>
              <a:tr h="763888">
                <a:tc>
                  <a:txBody>
                    <a:bodyPr/>
                    <a:lstStyle/>
                    <a:p>
                      <a:endParaRPr lang="en-US" dirty="0"/>
                    </a:p>
                  </a:txBody>
                  <a:tcPr/>
                </a:tc>
                <a:tc>
                  <a:txBody>
                    <a:bodyPr/>
                    <a:lstStyle/>
                    <a:p>
                      <a:r>
                        <a:rPr lang="en-US" dirty="0" err="1"/>
                        <a:t>Behaviourism</a:t>
                      </a:r>
                      <a:endParaRPr lang="en-US" dirty="0"/>
                    </a:p>
                  </a:txBody>
                  <a:tcPr/>
                </a:tc>
                <a:tc>
                  <a:txBody>
                    <a:bodyPr/>
                    <a:lstStyle/>
                    <a:p>
                      <a:r>
                        <a:rPr lang="en-US" dirty="0"/>
                        <a:t>Constructivism</a:t>
                      </a:r>
                    </a:p>
                  </a:txBody>
                  <a:tcPr/>
                </a:tc>
                <a:tc>
                  <a:txBody>
                    <a:bodyPr/>
                    <a:lstStyle/>
                    <a:p>
                      <a:r>
                        <a:rPr lang="en-US" dirty="0"/>
                        <a:t>Social Constructivism</a:t>
                      </a:r>
                    </a:p>
                  </a:txBody>
                  <a:tcPr/>
                </a:tc>
                <a:extLst>
                  <a:ext uri="{0D108BD9-81ED-4DB2-BD59-A6C34878D82A}">
                    <a16:rowId xmlns:a16="http://schemas.microsoft.com/office/drawing/2014/main" val="3927471974"/>
                  </a:ext>
                </a:extLst>
              </a:tr>
              <a:tr h="1180328">
                <a:tc>
                  <a:txBody>
                    <a:bodyPr/>
                    <a:lstStyle/>
                    <a:p>
                      <a:r>
                        <a:rPr lang="en-US" dirty="0"/>
                        <a:t>Knowledge</a:t>
                      </a:r>
                    </a:p>
                  </a:txBody>
                  <a:tcPr/>
                </a:tc>
                <a:tc>
                  <a:txBody>
                    <a:bodyPr/>
                    <a:lstStyle/>
                    <a:p>
                      <a:r>
                        <a:rPr lang="en-US" dirty="0"/>
                        <a:t>Response &amp; external stimuli</a:t>
                      </a:r>
                    </a:p>
                  </a:txBody>
                  <a:tcPr/>
                </a:tc>
                <a:tc>
                  <a:txBody>
                    <a:bodyPr/>
                    <a:lstStyle/>
                    <a:p>
                      <a:r>
                        <a:rPr lang="en-US" dirty="0"/>
                        <a:t>Active construction</a:t>
                      </a:r>
                    </a:p>
                  </a:txBody>
                  <a:tcPr/>
                </a:tc>
                <a:tc>
                  <a:txBody>
                    <a:bodyPr/>
                    <a:lstStyle/>
                    <a:p>
                      <a:r>
                        <a:rPr lang="en-US" dirty="0"/>
                        <a:t>Social construction</a:t>
                      </a:r>
                    </a:p>
                  </a:txBody>
                  <a:tcPr/>
                </a:tc>
                <a:extLst>
                  <a:ext uri="{0D108BD9-81ED-4DB2-BD59-A6C34878D82A}">
                    <a16:rowId xmlns:a16="http://schemas.microsoft.com/office/drawing/2014/main" val="246752245"/>
                  </a:ext>
                </a:extLst>
              </a:tr>
              <a:tr h="1352544">
                <a:tc>
                  <a:txBody>
                    <a:bodyPr/>
                    <a:lstStyle/>
                    <a:p>
                      <a:r>
                        <a:rPr lang="en-US" dirty="0"/>
                        <a:t>Learning</a:t>
                      </a:r>
                    </a:p>
                  </a:txBody>
                  <a:tcPr/>
                </a:tc>
                <a:tc>
                  <a:txBody>
                    <a:bodyPr/>
                    <a:lstStyle/>
                    <a:p>
                      <a:r>
                        <a:rPr lang="en-US" dirty="0"/>
                        <a:t>Passive absorption by repetition</a:t>
                      </a:r>
                    </a:p>
                  </a:txBody>
                  <a:tcPr/>
                </a:tc>
                <a:tc>
                  <a:txBody>
                    <a:bodyPr/>
                    <a:lstStyle/>
                    <a:p>
                      <a:r>
                        <a:rPr lang="en-US" dirty="0"/>
                        <a:t>Discovery, assimilation and accommodation</a:t>
                      </a:r>
                    </a:p>
                  </a:txBody>
                  <a:tcPr/>
                </a:tc>
                <a:tc>
                  <a:txBody>
                    <a:bodyPr/>
                    <a:lstStyle/>
                    <a:p>
                      <a:r>
                        <a:rPr lang="en-US" dirty="0"/>
                        <a:t>Collaborative  assimilation and accommodation </a:t>
                      </a:r>
                    </a:p>
                  </a:txBody>
                  <a:tcPr/>
                </a:tc>
                <a:extLst>
                  <a:ext uri="{0D108BD9-81ED-4DB2-BD59-A6C34878D82A}">
                    <a16:rowId xmlns:a16="http://schemas.microsoft.com/office/drawing/2014/main" val="1782461775"/>
                  </a:ext>
                </a:extLst>
              </a:tr>
              <a:tr h="1002684">
                <a:tc>
                  <a:txBody>
                    <a:bodyPr/>
                    <a:lstStyle/>
                    <a:p>
                      <a:r>
                        <a:rPr lang="en-US" dirty="0"/>
                        <a:t>Motivation</a:t>
                      </a:r>
                    </a:p>
                  </a:txBody>
                  <a:tcPr/>
                </a:tc>
                <a:tc>
                  <a:txBody>
                    <a:bodyPr/>
                    <a:lstStyle/>
                    <a:p>
                      <a:r>
                        <a:rPr lang="en-US" dirty="0"/>
                        <a:t>Extrinsic, reward and punishment</a:t>
                      </a:r>
                    </a:p>
                  </a:txBody>
                  <a:tcPr/>
                </a:tc>
                <a:tc>
                  <a:txBody>
                    <a:bodyPr/>
                    <a:lstStyle/>
                    <a:p>
                      <a:r>
                        <a:rPr lang="en-US" dirty="0"/>
                        <a:t>Intrinsic</a:t>
                      </a:r>
                    </a:p>
                  </a:txBody>
                  <a:tcPr/>
                </a:tc>
                <a:tc>
                  <a:txBody>
                    <a:bodyPr/>
                    <a:lstStyle/>
                    <a:p>
                      <a:r>
                        <a:rPr lang="en-US" dirty="0"/>
                        <a:t>Intrinsic and extrinsic</a:t>
                      </a:r>
                    </a:p>
                  </a:txBody>
                  <a:tcPr/>
                </a:tc>
                <a:extLst>
                  <a:ext uri="{0D108BD9-81ED-4DB2-BD59-A6C34878D82A}">
                    <a16:rowId xmlns:a16="http://schemas.microsoft.com/office/drawing/2014/main" val="874036903"/>
                  </a:ext>
                </a:extLst>
              </a:tr>
              <a:tr h="1390924">
                <a:tc>
                  <a:txBody>
                    <a:bodyPr/>
                    <a:lstStyle/>
                    <a:p>
                      <a:r>
                        <a:rPr lang="en-US" dirty="0"/>
                        <a:t>Teaching</a:t>
                      </a:r>
                    </a:p>
                  </a:txBody>
                  <a:tcPr/>
                </a:tc>
                <a:tc>
                  <a:txBody>
                    <a:bodyPr/>
                    <a:lstStyle/>
                    <a:p>
                      <a:r>
                        <a:rPr lang="en-US" dirty="0"/>
                        <a:t>Transmission and reinforcement by teacher</a:t>
                      </a:r>
                    </a:p>
                  </a:txBody>
                  <a:tcPr/>
                </a:tc>
                <a:tc>
                  <a:txBody>
                    <a:bodyPr/>
                    <a:lstStyle/>
                    <a:p>
                      <a:r>
                        <a:rPr lang="en-US" dirty="0"/>
                        <a:t>Teacher facilitates</a:t>
                      </a:r>
                    </a:p>
                  </a:txBody>
                  <a:tcPr/>
                </a:tc>
                <a:tc>
                  <a:txBody>
                    <a:bodyPr/>
                    <a:lstStyle/>
                    <a:p>
                      <a:r>
                        <a:rPr lang="en-US" dirty="0"/>
                        <a:t>Collaboration is facilitated and guided by teacher</a:t>
                      </a:r>
                    </a:p>
                  </a:txBody>
                  <a:tcPr/>
                </a:tc>
                <a:extLst>
                  <a:ext uri="{0D108BD9-81ED-4DB2-BD59-A6C34878D82A}">
                    <a16:rowId xmlns:a16="http://schemas.microsoft.com/office/drawing/2014/main" val="3781333796"/>
                  </a:ext>
                </a:extLst>
              </a:tr>
            </a:tbl>
          </a:graphicData>
        </a:graphic>
      </p:graphicFrame>
    </p:spTree>
    <p:extLst>
      <p:ext uri="{BB962C8B-B14F-4D97-AF65-F5344CB8AC3E}">
        <p14:creationId xmlns:p14="http://schemas.microsoft.com/office/powerpoint/2010/main" val="31159815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0862" y="243311"/>
            <a:ext cx="8042276" cy="923330"/>
          </a:xfrm>
        </p:spPr>
        <p:txBody>
          <a:bodyPr/>
          <a:lstStyle/>
          <a:p>
            <a:r>
              <a:rPr lang="en-US" dirty="0" err="1"/>
              <a:t>Dylanwad</a:t>
            </a:r>
            <a:r>
              <a:rPr lang="en-US" dirty="0"/>
              <a:t> </a:t>
            </a:r>
            <a:r>
              <a:rPr lang="en-US" dirty="0" err="1"/>
              <a:t>Damcanieithwyr</a:t>
            </a:r>
            <a:br>
              <a:rPr lang="en-US" dirty="0"/>
            </a:br>
            <a:r>
              <a:rPr lang="en-US" dirty="0"/>
              <a:t>Influences from Theorists</a:t>
            </a:r>
          </a:p>
        </p:txBody>
      </p:sp>
      <p:sp>
        <p:nvSpPr>
          <p:cNvPr id="5" name="Content Placeholder 2"/>
          <p:cNvSpPr txBox="1">
            <a:spLocks/>
          </p:cNvSpPr>
          <p:nvPr/>
        </p:nvSpPr>
        <p:spPr>
          <a:xfrm>
            <a:off x="290121" y="1460904"/>
            <a:ext cx="5461432" cy="4343400"/>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Frederick Froebel 	1782-1852</a:t>
            </a:r>
            <a:r>
              <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 </a:t>
            </a:r>
          </a:p>
          <a:p>
            <a:pPr marL="349250" lvl="0" indent="-349250">
              <a:spcBef>
                <a:spcPts val="1600"/>
              </a:spcBef>
              <a:buClr>
                <a:schemeClr val="accent1">
                  <a:lumMod val="60000"/>
                  <a:lumOff val="40000"/>
                </a:schemeClr>
              </a:buClr>
              <a:buSzPct val="110000"/>
              <a:buFont typeface="Wingdings 2" pitchFamily="18" charset="2"/>
              <a:buChar char=""/>
              <a:defRPr/>
            </a:pPr>
            <a:r>
              <a:rPr lang="en-US" sz="2200" dirty="0">
                <a:solidFill>
                  <a:schemeClr val="tx1">
                    <a:lumMod val="65000"/>
                    <a:lumOff val="35000"/>
                  </a:schemeClr>
                </a:solidFill>
                <a:latin typeface="Al Nile" pitchFamily="2" charset="-78"/>
                <a:cs typeface="Al Nile" pitchFamily="2" charset="-78"/>
              </a:rPr>
              <a:t>Rudolf Steiner</a:t>
            </a:r>
            <a:r>
              <a:rPr lang="en-GB" sz="2200" dirty="0">
                <a:solidFill>
                  <a:schemeClr val="tx1">
                    <a:lumMod val="65000"/>
                    <a:lumOff val="35000"/>
                  </a:schemeClr>
                </a:solidFill>
                <a:latin typeface="Al Nile" pitchFamily="2" charset="-78"/>
                <a:cs typeface="Al Nile" pitchFamily="2" charset="-78"/>
              </a:rPr>
              <a:t> 	1861-1925</a:t>
            </a:r>
            <a:endPar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Maria Montessori	1870-1952</a:t>
            </a:r>
            <a:r>
              <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 </a:t>
            </a:r>
            <a:endParaRPr lang="en-GB" sz="2200" dirty="0">
              <a:solidFill>
                <a:schemeClr val="tx1">
                  <a:lumMod val="65000"/>
                  <a:lumOff val="35000"/>
                </a:schemeClr>
              </a:solidFill>
              <a:latin typeface="Al Nile" pitchFamily="2" charset="-78"/>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GB" sz="2200" b="0" i="0" u="none" strike="noStrike" kern="1200" cap="none" spc="0" normalizeH="0" baseline="0" noProof="0" dirty="0">
                <a:ln>
                  <a:noFill/>
                </a:ln>
                <a:solidFill>
                  <a:schemeClr val="tx1">
                    <a:lumMod val="65000"/>
                    <a:lumOff val="35000"/>
                  </a:schemeClr>
                </a:solidFill>
                <a:effectLst/>
                <a:highlight>
                  <a:srgbClr val="FFFF00"/>
                </a:highlight>
                <a:uLnTx/>
                <a:uFillTx/>
                <a:latin typeface="Al Nile" pitchFamily="2" charset="-78"/>
                <a:ea typeface="+mn-ea"/>
                <a:cs typeface="Al Nile" pitchFamily="2" charset="-78"/>
              </a:rPr>
              <a:t>Lev</a:t>
            </a:r>
            <a:r>
              <a:rPr kumimoji="0" lang="en-GB" sz="2200" b="0" i="0" u="none" strike="noStrike" kern="1200" cap="none" spc="0" normalizeH="0" noProof="0" dirty="0">
                <a:ln>
                  <a:noFill/>
                </a:ln>
                <a:solidFill>
                  <a:schemeClr val="tx1">
                    <a:lumMod val="65000"/>
                    <a:lumOff val="35000"/>
                  </a:schemeClr>
                </a:solidFill>
                <a:effectLst/>
                <a:highlight>
                  <a:srgbClr val="FFFF00"/>
                </a:highlight>
                <a:uLnTx/>
                <a:uFillTx/>
                <a:latin typeface="Al Nile" pitchFamily="2" charset="-78"/>
                <a:ea typeface="+mn-ea"/>
                <a:cs typeface="Al Nile" pitchFamily="2" charset="-78"/>
              </a:rPr>
              <a:t> Vygotsky </a:t>
            </a:r>
            <a:r>
              <a:rPr lang="en-GB" sz="2200" dirty="0">
                <a:solidFill>
                  <a:schemeClr val="tx1">
                    <a:lumMod val="65000"/>
                    <a:lumOff val="35000"/>
                  </a:schemeClr>
                </a:solidFill>
                <a:highlight>
                  <a:srgbClr val="FFFF00"/>
                </a:highlight>
                <a:latin typeface="Al Nile" pitchFamily="2" charset="-78"/>
                <a:ea typeface="+mn-ea"/>
                <a:cs typeface="Al Nile" pitchFamily="2" charset="-78"/>
              </a:rPr>
              <a:t>	</a:t>
            </a:r>
            <a:r>
              <a:rPr kumimoji="0" lang="en-GB" sz="2200" b="0" i="0" u="none" strike="noStrike" kern="1200" cap="none" spc="0" normalizeH="0" noProof="0" dirty="0">
                <a:ln>
                  <a:noFill/>
                </a:ln>
                <a:solidFill>
                  <a:schemeClr val="tx1">
                    <a:lumMod val="65000"/>
                    <a:lumOff val="35000"/>
                  </a:schemeClr>
                </a:solidFill>
                <a:effectLst/>
                <a:highlight>
                  <a:srgbClr val="FFFF00"/>
                </a:highlight>
                <a:uLnTx/>
                <a:uFillTx/>
                <a:latin typeface="Al Nile" pitchFamily="2" charset="-78"/>
                <a:ea typeface="+mn-ea"/>
                <a:cs typeface="Al Nile" pitchFamily="2" charset="-78"/>
              </a:rPr>
              <a:t>1896 – 1934</a:t>
            </a: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lang="en-GB" sz="2200" baseline="0" dirty="0">
                <a:solidFill>
                  <a:schemeClr val="tx1">
                    <a:lumMod val="65000"/>
                    <a:lumOff val="35000"/>
                  </a:schemeClr>
                </a:solidFill>
                <a:highlight>
                  <a:srgbClr val="FFFF00"/>
                </a:highlight>
                <a:latin typeface="Al Nile" pitchFamily="2" charset="-78"/>
                <a:cs typeface="Al Nile" pitchFamily="2" charset="-78"/>
              </a:rPr>
              <a:t>Susan Isaacs	1885 - 1948</a:t>
            </a:r>
            <a:endParaRPr kumimoji="0" lang="en-GB" sz="2200" b="0" i="0" u="none" strike="noStrike" kern="1200" cap="none" spc="0" normalizeH="0" baseline="0" noProof="0" dirty="0">
              <a:ln>
                <a:noFill/>
              </a:ln>
              <a:solidFill>
                <a:schemeClr val="tx1">
                  <a:lumMod val="65000"/>
                  <a:lumOff val="35000"/>
                </a:schemeClr>
              </a:solidFill>
              <a:effectLst/>
              <a:highlight>
                <a:srgbClr val="FFFF00"/>
              </a:highlight>
              <a:uLnTx/>
              <a:uFillTx/>
              <a:latin typeface="Al Nile" pitchFamily="2" charset="-78"/>
              <a:ea typeface="+mn-ea"/>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lang="en-US" sz="2200" dirty="0">
                <a:solidFill>
                  <a:schemeClr val="tx1">
                    <a:lumMod val="65000"/>
                    <a:lumOff val="35000"/>
                  </a:schemeClr>
                </a:solidFill>
                <a:latin typeface="Al Nile" pitchFamily="2" charset="-78"/>
                <a:cs typeface="Al Nile" pitchFamily="2" charset="-78"/>
              </a:rPr>
              <a:t>Jean Piaget 	1896 – 1980</a:t>
            </a: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lang="en-US" sz="2200" dirty="0">
                <a:solidFill>
                  <a:schemeClr val="tx1">
                    <a:lumMod val="65000"/>
                    <a:lumOff val="35000"/>
                  </a:schemeClr>
                </a:solidFill>
                <a:highlight>
                  <a:srgbClr val="FFFF00"/>
                </a:highlight>
                <a:latin typeface="Al Nile" pitchFamily="2" charset="-78"/>
                <a:cs typeface="Al Nile" pitchFamily="2" charset="-78"/>
              </a:rPr>
              <a:t>Jerome Bruner 	1915 - 2016</a:t>
            </a: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How</a:t>
            </a:r>
            <a:r>
              <a:rPr lang="en-US" sz="2200" dirty="0" err="1">
                <a:solidFill>
                  <a:schemeClr val="tx1">
                    <a:lumMod val="65000"/>
                    <a:lumOff val="35000"/>
                  </a:schemeClr>
                </a:solidFill>
                <a:latin typeface="Al Nile" pitchFamily="2" charset="-78"/>
                <a:ea typeface="+mn-ea"/>
                <a:cs typeface="Al Nile" pitchFamily="2" charset="-78"/>
              </a:rPr>
              <a:t>ard</a:t>
            </a:r>
            <a:r>
              <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 Gardener  1943 -</a:t>
            </a:r>
            <a:endPar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endParaRPr>
          </a:p>
        </p:txBody>
      </p:sp>
      <p:sp>
        <p:nvSpPr>
          <p:cNvPr id="7" name="TextBox 6"/>
          <p:cNvSpPr txBox="1"/>
          <p:nvPr/>
        </p:nvSpPr>
        <p:spPr>
          <a:xfrm>
            <a:off x="5554408" y="2193514"/>
            <a:ext cx="3299471" cy="923330"/>
          </a:xfrm>
          <a:prstGeom prst="rect">
            <a:avLst/>
          </a:prstGeom>
          <a:noFill/>
        </p:spPr>
        <p:txBody>
          <a:bodyPr wrap="square" lIns="91440" tIns="45720" rIns="91440" bIns="45720" rtlCol="0" anchor="t">
            <a:spAutoFit/>
          </a:bodyPr>
          <a:lstStyle/>
          <a:p>
            <a:r>
              <a:rPr lang="en-US" b="1" dirty="0"/>
              <a:t>Choose a theorist and note 3 to 5 points about his / her philosophy. </a:t>
            </a:r>
            <a:endParaRPr lang="en-US" dirty="0"/>
          </a:p>
        </p:txBody>
      </p:sp>
      <p:sp>
        <p:nvSpPr>
          <p:cNvPr id="3" name="TextBox 2">
            <a:extLst>
              <a:ext uri="{FF2B5EF4-FFF2-40B4-BE49-F238E27FC236}">
                <a16:creationId xmlns:a16="http://schemas.microsoft.com/office/drawing/2014/main" id="{55A3BF6A-0EA1-4791-86EC-9B4E52960309}"/>
              </a:ext>
            </a:extLst>
          </p:cNvPr>
          <p:cNvSpPr txBox="1"/>
          <p:nvPr/>
        </p:nvSpPr>
        <p:spPr>
          <a:xfrm>
            <a:off x="5029200" y="3632604"/>
            <a:ext cx="4114800" cy="954107"/>
          </a:xfrm>
          <a:prstGeom prst="rect">
            <a:avLst/>
          </a:prstGeom>
          <a:noFill/>
        </p:spPr>
        <p:txBody>
          <a:bodyPr wrap="square" rtlCol="0">
            <a:spAutoFit/>
          </a:bodyPr>
          <a:lstStyle/>
          <a:p>
            <a:pPr algn="ctr"/>
            <a:r>
              <a:rPr lang="en-US" sz="2800" b="1" dirty="0"/>
              <a:t>Present your findings </a:t>
            </a:r>
          </a:p>
        </p:txBody>
      </p:sp>
    </p:spTree>
    <p:extLst>
      <p:ext uri="{BB962C8B-B14F-4D97-AF65-F5344CB8AC3E}">
        <p14:creationId xmlns:p14="http://schemas.microsoft.com/office/powerpoint/2010/main" val="42738612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44191-C39F-F74C-9753-85C393E4BAC9}"/>
              </a:ext>
            </a:extLst>
          </p:cNvPr>
          <p:cNvSpPr>
            <a:spLocks noGrp="1"/>
          </p:cNvSpPr>
          <p:nvPr>
            <p:ph type="title"/>
          </p:nvPr>
        </p:nvSpPr>
        <p:spPr>
          <a:xfrm>
            <a:off x="457200" y="1268760"/>
            <a:ext cx="8229600" cy="3082354"/>
          </a:xfrm>
        </p:spPr>
        <p:txBody>
          <a:bodyPr/>
          <a:lstStyle/>
          <a:p>
            <a:r>
              <a:rPr lang="en-US" sz="8000" b="1" dirty="0">
                <a:solidFill>
                  <a:srgbClr val="00B050"/>
                </a:solidFill>
              </a:rPr>
              <a:t>Students present findings about  </a:t>
            </a:r>
            <a:br>
              <a:rPr lang="en-US" sz="8000" b="1" dirty="0">
                <a:solidFill>
                  <a:srgbClr val="00B050"/>
                </a:solidFill>
              </a:rPr>
            </a:br>
            <a:r>
              <a:rPr lang="en-US" sz="8000" b="1" dirty="0">
                <a:solidFill>
                  <a:srgbClr val="00B050"/>
                </a:solidFill>
              </a:rPr>
              <a:t>Ed. Theorists </a:t>
            </a:r>
            <a:endParaRPr lang="en-US" sz="8000" dirty="0"/>
          </a:p>
        </p:txBody>
      </p:sp>
    </p:spTree>
    <p:extLst>
      <p:ext uri="{BB962C8B-B14F-4D97-AF65-F5344CB8AC3E}">
        <p14:creationId xmlns:p14="http://schemas.microsoft.com/office/powerpoint/2010/main" val="25315497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CF91F-7421-B34B-D383-302F5414673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E9B7660-1C34-E977-7C2E-637E29E294D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2709986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76370-4DB6-CD47-8C5A-140FA85C16AD}"/>
              </a:ext>
            </a:extLst>
          </p:cNvPr>
          <p:cNvSpPr>
            <a:spLocks noGrp="1"/>
          </p:cNvSpPr>
          <p:nvPr>
            <p:ph type="title"/>
          </p:nvPr>
        </p:nvSpPr>
        <p:spPr>
          <a:xfrm>
            <a:off x="457200" y="274638"/>
            <a:ext cx="8229600" cy="1143000"/>
          </a:xfrm>
        </p:spPr>
        <p:txBody>
          <a:bodyPr vert="horz" wrap="square" lIns="91440" tIns="45720" rIns="91440" bIns="45720" numCol="1" anchor="ctr" anchorCtr="0" compatLnSpc="1">
            <a:prstTxWarp prst="textNoShape">
              <a:avLst/>
            </a:prstTxWarp>
            <a:normAutofit/>
          </a:bodyPr>
          <a:lstStyle/>
          <a:p>
            <a:pPr>
              <a:lnSpc>
                <a:spcPct val="90000"/>
              </a:lnSpc>
            </a:pPr>
            <a:r>
              <a:rPr lang="en-US" sz="3700"/>
              <a:t>Lev Vygostsky 1896 – 1934</a:t>
            </a:r>
            <a:br>
              <a:rPr lang="en-US" sz="3700"/>
            </a:br>
            <a:r>
              <a:rPr lang="en-US" sz="3700"/>
              <a:t>Social Constructivism</a:t>
            </a:r>
          </a:p>
        </p:txBody>
      </p:sp>
      <p:pic>
        <p:nvPicPr>
          <p:cNvPr id="4" name="Picture 1" descr="C:\Documents and Settings\edu-se1\My Documents\My Pictures\vyg15.jpg">
            <a:extLst>
              <a:ext uri="{FF2B5EF4-FFF2-40B4-BE49-F238E27FC236}">
                <a16:creationId xmlns:a16="http://schemas.microsoft.com/office/drawing/2014/main" id="{A11565C4-2BE3-4D45-8E03-DC406114CF7A}"/>
              </a:ext>
            </a:extLst>
          </p:cNvPr>
          <p:cNvPicPr>
            <a:picLocks noChangeAspect="1" noChangeArrowheads="1"/>
          </p:cNvPicPr>
          <p:nvPr/>
        </p:nvPicPr>
        <p:blipFill rotWithShape="1">
          <a:blip r:embed="rId3" cstate="print"/>
          <a:srcRect t="8063" r="-2" b="22703"/>
          <a:stretch/>
        </p:blipFill>
        <p:spPr bwMode="auto">
          <a:xfrm>
            <a:off x="457200" y="1600201"/>
            <a:ext cx="4038600" cy="3989040"/>
          </a:xfrm>
          <a:prstGeom prst="rect">
            <a:avLst/>
          </a:prstGeom>
          <a:noFill/>
        </p:spPr>
      </p:pic>
      <p:sp>
        <p:nvSpPr>
          <p:cNvPr id="5" name="Content Placeholder 3">
            <a:extLst>
              <a:ext uri="{FF2B5EF4-FFF2-40B4-BE49-F238E27FC236}">
                <a16:creationId xmlns:a16="http://schemas.microsoft.com/office/drawing/2014/main" id="{4F3804FC-0158-A348-A869-A1B5E6CA6D11}"/>
              </a:ext>
            </a:extLst>
          </p:cNvPr>
          <p:cNvSpPr txBox="1">
            <a:spLocks/>
          </p:cNvSpPr>
          <p:nvPr/>
        </p:nvSpPr>
        <p:spPr bwMode="auto">
          <a:xfrm>
            <a:off x="4648200" y="1600201"/>
            <a:ext cx="4038600" cy="3989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lvl1pPr marL="342900" indent="-34290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18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eaLnBrk="1" hangingPunct="1">
              <a:lnSpc>
                <a:spcPct val="90000"/>
              </a:lnSpc>
            </a:pPr>
            <a:r>
              <a:rPr lang="en-GB" sz="1800"/>
              <a:t>Through communication and social interaction with adults or more knowledgeable peers children can achieve higher levels of understanding than they would independently </a:t>
            </a:r>
          </a:p>
          <a:p>
            <a:pPr eaLnBrk="1" hangingPunct="1">
              <a:lnSpc>
                <a:spcPct val="90000"/>
              </a:lnSpc>
            </a:pPr>
            <a:r>
              <a:rPr lang="en-GB" sz="1800"/>
              <a:t>gap between what children can achieve unaided and what they can achieve with support and guidance he called the </a:t>
            </a:r>
            <a:r>
              <a:rPr lang="en-GB" sz="1800" b="1"/>
              <a:t>‘Zone of Proximal Development</a:t>
            </a:r>
            <a:r>
              <a:rPr lang="en-GB" sz="1800"/>
              <a:t>’ </a:t>
            </a:r>
          </a:p>
          <a:p>
            <a:pPr eaLnBrk="1" hangingPunct="1">
              <a:lnSpc>
                <a:spcPct val="90000"/>
              </a:lnSpc>
            </a:pPr>
            <a:r>
              <a:rPr lang="en-GB" sz="1800"/>
              <a:t>emphasised the role of the practitioner in matching learning activities to the child’s level of development </a:t>
            </a:r>
          </a:p>
          <a:p>
            <a:pPr eaLnBrk="1" hangingPunct="1">
              <a:lnSpc>
                <a:spcPct val="90000"/>
              </a:lnSpc>
            </a:pPr>
            <a:endParaRPr lang="en-US" sz="1800"/>
          </a:p>
        </p:txBody>
      </p:sp>
    </p:spTree>
    <p:extLst>
      <p:ext uri="{BB962C8B-B14F-4D97-AF65-F5344CB8AC3E}">
        <p14:creationId xmlns:p14="http://schemas.microsoft.com/office/powerpoint/2010/main" val="24076111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logo&#10;&#10;Description automatically generated">
            <a:extLst>
              <a:ext uri="{FF2B5EF4-FFF2-40B4-BE49-F238E27FC236}">
                <a16:creationId xmlns:a16="http://schemas.microsoft.com/office/drawing/2014/main" id="{B2268D7F-B96C-DE46-BD43-1149FAD58443}"/>
              </a:ext>
            </a:extLst>
          </p:cNvPr>
          <p:cNvPicPr>
            <a:picLocks noChangeAspect="1"/>
          </p:cNvPicPr>
          <p:nvPr/>
        </p:nvPicPr>
        <p:blipFill>
          <a:blip r:embed="rId3"/>
          <a:stretch>
            <a:fillRect/>
          </a:stretch>
        </p:blipFill>
        <p:spPr>
          <a:xfrm>
            <a:off x="90488" y="717686"/>
            <a:ext cx="8963025" cy="5422629"/>
          </a:xfrm>
          <a:prstGeom prst="rect">
            <a:avLst/>
          </a:prstGeom>
          <a:noFill/>
        </p:spPr>
      </p:pic>
    </p:spTree>
    <p:extLst>
      <p:ext uri="{BB962C8B-B14F-4D97-AF65-F5344CB8AC3E}">
        <p14:creationId xmlns:p14="http://schemas.microsoft.com/office/powerpoint/2010/main" val="41381908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AE6DA-48C6-4442-A401-7950E384D98B}"/>
              </a:ext>
            </a:extLst>
          </p:cNvPr>
          <p:cNvSpPr>
            <a:spLocks noGrp="1"/>
          </p:cNvSpPr>
          <p:nvPr>
            <p:ph type="title"/>
          </p:nvPr>
        </p:nvSpPr>
        <p:spPr>
          <a:xfrm>
            <a:off x="174339" y="2132856"/>
            <a:ext cx="2314600" cy="1143000"/>
          </a:xfrm>
        </p:spPr>
        <p:txBody>
          <a:bodyPr/>
          <a:lstStyle/>
          <a:p>
            <a:r>
              <a:rPr lang="en-US" dirty="0"/>
              <a:t>Phase 1 </a:t>
            </a:r>
            <a:br>
              <a:rPr lang="en-US" dirty="0"/>
            </a:br>
            <a:br>
              <a:rPr lang="en-US" dirty="0"/>
            </a:br>
            <a:r>
              <a:rPr lang="en-US" dirty="0"/>
              <a:t>The Problem</a:t>
            </a:r>
          </a:p>
        </p:txBody>
      </p:sp>
      <p:pic>
        <p:nvPicPr>
          <p:cNvPr id="5" name="Content Placeholder 4" descr="A group of people in a park&#10;&#10;Description automatically generated">
            <a:extLst>
              <a:ext uri="{FF2B5EF4-FFF2-40B4-BE49-F238E27FC236}">
                <a16:creationId xmlns:a16="http://schemas.microsoft.com/office/drawing/2014/main" id="{8219B34E-11F0-7C4F-AF3E-B8B0DA38E80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rot="5400000">
            <a:off x="2015716" y="883379"/>
            <a:ext cx="6624736" cy="4968552"/>
          </a:xfrm>
        </p:spPr>
      </p:pic>
    </p:spTree>
    <p:extLst>
      <p:ext uri="{BB962C8B-B14F-4D97-AF65-F5344CB8AC3E}">
        <p14:creationId xmlns:p14="http://schemas.microsoft.com/office/powerpoint/2010/main" val="7256168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8A61B-18A3-324D-B5D9-C08D99CA7EB8}"/>
              </a:ext>
            </a:extLst>
          </p:cNvPr>
          <p:cNvSpPr>
            <a:spLocks noGrp="1"/>
          </p:cNvSpPr>
          <p:nvPr>
            <p:ph type="title"/>
          </p:nvPr>
        </p:nvSpPr>
        <p:spPr>
          <a:xfrm>
            <a:off x="323528" y="2286000"/>
            <a:ext cx="2645370" cy="1143000"/>
          </a:xfrm>
        </p:spPr>
        <p:txBody>
          <a:bodyPr/>
          <a:lstStyle/>
          <a:p>
            <a:r>
              <a:rPr lang="en-US" dirty="0"/>
              <a:t>Phase 2 </a:t>
            </a:r>
            <a:br>
              <a:rPr lang="en-US" dirty="0"/>
            </a:br>
            <a:br>
              <a:rPr lang="en-US" dirty="0"/>
            </a:br>
            <a:r>
              <a:rPr lang="en-US" dirty="0"/>
              <a:t>Trying to figure it out by yourself</a:t>
            </a:r>
          </a:p>
        </p:txBody>
      </p:sp>
      <p:pic>
        <p:nvPicPr>
          <p:cNvPr id="5" name="Content Placeholder 4" descr="A child holding a rope&#10;&#10;Description automatically generated">
            <a:extLst>
              <a:ext uri="{FF2B5EF4-FFF2-40B4-BE49-F238E27FC236}">
                <a16:creationId xmlns:a16="http://schemas.microsoft.com/office/drawing/2014/main" id="{3B33DFA1-A9F7-4A46-A0B3-28C367F159E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rot="5400000">
            <a:off x="2729064" y="944724"/>
            <a:ext cx="6624736" cy="4968552"/>
          </a:xfrm>
        </p:spPr>
      </p:pic>
    </p:spTree>
    <p:extLst>
      <p:ext uri="{BB962C8B-B14F-4D97-AF65-F5344CB8AC3E}">
        <p14:creationId xmlns:p14="http://schemas.microsoft.com/office/powerpoint/2010/main" val="5663407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27B2A-5A49-3E4D-A9D9-2CE685C885F7}"/>
              </a:ext>
            </a:extLst>
          </p:cNvPr>
          <p:cNvSpPr>
            <a:spLocks noGrp="1"/>
          </p:cNvSpPr>
          <p:nvPr>
            <p:ph type="title"/>
          </p:nvPr>
        </p:nvSpPr>
        <p:spPr>
          <a:xfrm>
            <a:off x="539552" y="1916832"/>
            <a:ext cx="2304256" cy="1143000"/>
          </a:xfrm>
        </p:spPr>
        <p:txBody>
          <a:bodyPr/>
          <a:lstStyle/>
          <a:p>
            <a:r>
              <a:rPr lang="en-US" sz="3600" dirty="0"/>
              <a:t>Phase 3 </a:t>
            </a:r>
            <a:br>
              <a:rPr lang="en-US" sz="3600" dirty="0"/>
            </a:br>
            <a:br>
              <a:rPr lang="en-US" sz="3600" dirty="0"/>
            </a:br>
            <a:r>
              <a:rPr lang="en-US" sz="3600" dirty="0"/>
              <a:t>Getting some guidance</a:t>
            </a:r>
          </a:p>
        </p:txBody>
      </p:sp>
      <p:pic>
        <p:nvPicPr>
          <p:cNvPr id="5" name="Content Placeholder 4" descr="A group of people standing in a grass field&#10;&#10;Description automatically generated">
            <a:extLst>
              <a:ext uri="{FF2B5EF4-FFF2-40B4-BE49-F238E27FC236}">
                <a16:creationId xmlns:a16="http://schemas.microsoft.com/office/drawing/2014/main" id="{E055F5EA-A038-734C-B4C9-C84175165C7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rot="5400000">
            <a:off x="2605505" y="985900"/>
            <a:ext cx="6514934" cy="4886200"/>
          </a:xfrm>
        </p:spPr>
      </p:pic>
    </p:spTree>
    <p:extLst>
      <p:ext uri="{BB962C8B-B14F-4D97-AF65-F5344CB8AC3E}">
        <p14:creationId xmlns:p14="http://schemas.microsoft.com/office/powerpoint/2010/main" val="10566001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0C1E7-6F18-B14A-B505-3FEEDA7AF040}"/>
              </a:ext>
            </a:extLst>
          </p:cNvPr>
          <p:cNvSpPr>
            <a:spLocks noGrp="1"/>
          </p:cNvSpPr>
          <p:nvPr>
            <p:ph type="title"/>
          </p:nvPr>
        </p:nvSpPr>
        <p:spPr>
          <a:xfrm>
            <a:off x="467544" y="2416175"/>
            <a:ext cx="1882552" cy="1143000"/>
          </a:xfrm>
        </p:spPr>
        <p:txBody>
          <a:bodyPr/>
          <a:lstStyle/>
          <a:p>
            <a:r>
              <a:rPr lang="en-US" sz="3600" dirty="0"/>
              <a:t>Phase 4 </a:t>
            </a:r>
            <a:br>
              <a:rPr lang="en-US" sz="3600" dirty="0"/>
            </a:br>
            <a:br>
              <a:rPr lang="en-US" sz="3600" dirty="0"/>
            </a:br>
            <a:r>
              <a:rPr lang="en-US" sz="3600" dirty="0"/>
              <a:t>Playing with tying knots worked!</a:t>
            </a:r>
          </a:p>
        </p:txBody>
      </p:sp>
      <p:pic>
        <p:nvPicPr>
          <p:cNvPr id="5" name="Content Placeholder 4" descr="A person pulling a log with a rope&#10;&#10;Description automatically generated">
            <a:extLst>
              <a:ext uri="{FF2B5EF4-FFF2-40B4-BE49-F238E27FC236}">
                <a16:creationId xmlns:a16="http://schemas.microsoft.com/office/drawing/2014/main" id="{73146365-EFB8-1E47-9487-B4A9769EF33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rot="5400000">
            <a:off x="2591779" y="944724"/>
            <a:ext cx="6624737" cy="4968552"/>
          </a:xfrm>
        </p:spPr>
      </p:pic>
    </p:spTree>
    <p:extLst>
      <p:ext uri="{BB962C8B-B14F-4D97-AF65-F5344CB8AC3E}">
        <p14:creationId xmlns:p14="http://schemas.microsoft.com/office/powerpoint/2010/main" val="30559219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B82AD-8856-1F42-A7F1-C4D6BB799B78}"/>
              </a:ext>
            </a:extLst>
          </p:cNvPr>
          <p:cNvSpPr>
            <a:spLocks noGrp="1"/>
          </p:cNvSpPr>
          <p:nvPr>
            <p:ph type="title"/>
          </p:nvPr>
        </p:nvSpPr>
        <p:spPr>
          <a:xfrm>
            <a:off x="107504" y="2313729"/>
            <a:ext cx="2592288" cy="1143000"/>
          </a:xfrm>
        </p:spPr>
        <p:txBody>
          <a:bodyPr/>
          <a:lstStyle/>
          <a:p>
            <a:r>
              <a:rPr lang="en-US" dirty="0"/>
              <a:t>Phase 5</a:t>
            </a:r>
            <a:br>
              <a:rPr lang="en-US" dirty="0"/>
            </a:br>
            <a:br>
              <a:rPr lang="en-US" dirty="0"/>
            </a:br>
            <a:r>
              <a:rPr lang="en-US" dirty="0"/>
              <a:t>The end!</a:t>
            </a:r>
          </a:p>
        </p:txBody>
      </p:sp>
      <p:pic>
        <p:nvPicPr>
          <p:cNvPr id="5" name="Content Placeholder 4" descr="A person pulling a rope around a tent&#10;&#10;Description automatically generated">
            <a:extLst>
              <a:ext uri="{FF2B5EF4-FFF2-40B4-BE49-F238E27FC236}">
                <a16:creationId xmlns:a16="http://schemas.microsoft.com/office/drawing/2014/main" id="{9B1EBE0A-DBE9-8A4E-8162-EC1A943EE805}"/>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rot="5400000">
            <a:off x="2587033" y="930486"/>
            <a:ext cx="6662705" cy="4997028"/>
          </a:xfrm>
        </p:spPr>
      </p:pic>
    </p:spTree>
    <p:extLst>
      <p:ext uri="{BB962C8B-B14F-4D97-AF65-F5344CB8AC3E}">
        <p14:creationId xmlns:p14="http://schemas.microsoft.com/office/powerpoint/2010/main" val="539739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AB613-3513-D44D-B9F4-1BD4A2924758}"/>
              </a:ext>
            </a:extLst>
          </p:cNvPr>
          <p:cNvSpPr>
            <a:spLocks noGrp="1"/>
          </p:cNvSpPr>
          <p:nvPr>
            <p:ph type="title"/>
          </p:nvPr>
        </p:nvSpPr>
        <p:spPr>
          <a:xfrm>
            <a:off x="1485900" y="311531"/>
            <a:ext cx="6172200" cy="857250"/>
          </a:xfrm>
        </p:spPr>
        <p:txBody>
          <a:bodyPr>
            <a:normAutofit fontScale="90000"/>
          </a:bodyPr>
          <a:lstStyle/>
          <a:p>
            <a:r>
              <a:rPr lang="en-US" dirty="0"/>
              <a:t>Susan Isaacs 1885 – 1948</a:t>
            </a:r>
            <a:br>
              <a:rPr lang="en-US" dirty="0"/>
            </a:br>
            <a:r>
              <a:rPr lang="en-US" sz="2400" dirty="0"/>
              <a:t>Social Constructivism</a:t>
            </a:r>
          </a:p>
        </p:txBody>
      </p:sp>
      <p:sp>
        <p:nvSpPr>
          <p:cNvPr id="3" name="Content Placeholder 2">
            <a:extLst>
              <a:ext uri="{FF2B5EF4-FFF2-40B4-BE49-F238E27FC236}">
                <a16:creationId xmlns:a16="http://schemas.microsoft.com/office/drawing/2014/main" id="{29D3DD34-B814-F342-9163-A06762DC7779}"/>
              </a:ext>
            </a:extLst>
          </p:cNvPr>
          <p:cNvSpPr>
            <a:spLocks noGrp="1"/>
          </p:cNvSpPr>
          <p:nvPr>
            <p:ph sz="half" idx="1"/>
          </p:nvPr>
        </p:nvSpPr>
        <p:spPr>
          <a:xfrm>
            <a:off x="251520" y="1338377"/>
            <a:ext cx="4320480" cy="4181246"/>
          </a:xfrm>
        </p:spPr>
        <p:txBody>
          <a:bodyPr>
            <a:noAutofit/>
          </a:bodyPr>
          <a:lstStyle/>
          <a:p>
            <a:r>
              <a:rPr lang="en-US" sz="2200" dirty="0"/>
              <a:t>Taw </a:t>
            </a:r>
            <a:r>
              <a:rPr lang="en-US" sz="2200" dirty="0" err="1"/>
              <a:t>trwy</a:t>
            </a:r>
            <a:r>
              <a:rPr lang="en-US" sz="2200" dirty="0"/>
              <a:t> </a:t>
            </a:r>
            <a:r>
              <a:rPr lang="en-US" sz="2200" dirty="0" err="1"/>
              <a:t>chwarae</a:t>
            </a:r>
            <a:r>
              <a:rPr lang="en-US" sz="2200" dirty="0"/>
              <a:t> </a:t>
            </a:r>
            <a:r>
              <a:rPr lang="en-US" sz="2200" dirty="0" err="1"/>
              <a:t>ydy’r</a:t>
            </a:r>
            <a:r>
              <a:rPr lang="en-US" sz="2200" dirty="0"/>
              <a:t> dull </a:t>
            </a:r>
            <a:r>
              <a:rPr lang="en-US" sz="2200" dirty="0" err="1"/>
              <a:t>orau</a:t>
            </a:r>
            <a:r>
              <a:rPr lang="en-US" sz="2200" dirty="0"/>
              <a:t> </a:t>
            </a:r>
            <a:r>
              <a:rPr lang="en-US" sz="2200" dirty="0" err="1"/>
              <a:t>i</a:t>
            </a:r>
            <a:r>
              <a:rPr lang="en-US" sz="2200" dirty="0"/>
              <a:t> </a:t>
            </a:r>
            <a:r>
              <a:rPr lang="en-US" sz="2200" dirty="0" err="1"/>
              <a:t>fagu</a:t>
            </a:r>
            <a:r>
              <a:rPr lang="en-US" sz="2200" dirty="0"/>
              <a:t> </a:t>
            </a:r>
            <a:r>
              <a:rPr lang="en-US" sz="2200" dirty="0" err="1"/>
              <a:t>annibyniaeth</a:t>
            </a:r>
            <a:r>
              <a:rPr lang="en-US" sz="2200" dirty="0"/>
              <a:t> </a:t>
            </a:r>
          </a:p>
          <a:p>
            <a:r>
              <a:rPr lang="en-US" sz="2200" dirty="0" err="1"/>
              <a:t>Rôl</a:t>
            </a:r>
            <a:r>
              <a:rPr lang="en-US" sz="2200" dirty="0"/>
              <a:t> </a:t>
            </a:r>
            <a:r>
              <a:rPr lang="en-US" sz="2200" dirty="0" err="1"/>
              <a:t>addysgwyr</a:t>
            </a:r>
            <a:r>
              <a:rPr lang="en-US" sz="2200" dirty="0"/>
              <a:t> </a:t>
            </a:r>
            <a:r>
              <a:rPr lang="en-US" sz="2200" dirty="0" err="1"/>
              <a:t>ydy</a:t>
            </a:r>
            <a:r>
              <a:rPr lang="en-US" sz="2200" dirty="0"/>
              <a:t> </a:t>
            </a:r>
            <a:r>
              <a:rPr lang="en-US" sz="2200" dirty="0" err="1"/>
              <a:t>arwain</a:t>
            </a:r>
            <a:r>
              <a:rPr lang="en-US" sz="2200" dirty="0"/>
              <a:t> y </a:t>
            </a:r>
            <a:r>
              <a:rPr lang="en-US" sz="2200" dirty="0" err="1"/>
              <a:t>chwarae</a:t>
            </a:r>
            <a:r>
              <a:rPr lang="en-US" sz="2200" dirty="0"/>
              <a:t>. </a:t>
            </a:r>
          </a:p>
          <a:p>
            <a:r>
              <a:rPr lang="en-US" sz="2200" dirty="0" err="1"/>
              <a:t>Chwarae</a:t>
            </a:r>
            <a:r>
              <a:rPr lang="en-US" sz="2200" dirty="0"/>
              <a:t> = </a:t>
            </a:r>
            <a:r>
              <a:rPr lang="en-US" sz="2200" dirty="0" err="1"/>
              <a:t>rhyngweithio</a:t>
            </a:r>
            <a:r>
              <a:rPr lang="en-US" sz="2200" dirty="0"/>
              <a:t> </a:t>
            </a:r>
            <a:r>
              <a:rPr lang="en-US" sz="2200" dirty="0" err="1"/>
              <a:t>cymdeithasol</a:t>
            </a:r>
            <a:endParaRPr lang="en-US" sz="2200" dirty="0"/>
          </a:p>
          <a:p>
            <a:r>
              <a:rPr lang="en-US" sz="2200" dirty="0" err="1"/>
              <a:t>Trwy</a:t>
            </a:r>
            <a:r>
              <a:rPr lang="en-US" sz="2200" dirty="0"/>
              <a:t> </a:t>
            </a:r>
            <a:r>
              <a:rPr lang="en-US" sz="2200" dirty="0" err="1"/>
              <a:t>chwarae</a:t>
            </a:r>
            <a:r>
              <a:rPr lang="en-US" sz="2200" dirty="0"/>
              <a:t> </a:t>
            </a:r>
            <a:r>
              <a:rPr lang="en-US" sz="2200" dirty="0" err="1"/>
              <a:t>mae</a:t>
            </a:r>
            <a:r>
              <a:rPr lang="en-US" sz="2200" dirty="0"/>
              <a:t> </a:t>
            </a:r>
            <a:r>
              <a:rPr lang="en-US" sz="2200" dirty="0" err="1"/>
              <a:t>llinellau</a:t>
            </a:r>
            <a:r>
              <a:rPr lang="en-US" sz="2200" dirty="0"/>
              <a:t> </a:t>
            </a:r>
            <a:r>
              <a:rPr lang="en-US" sz="2200" dirty="0" err="1"/>
              <a:t>ymholi</a:t>
            </a:r>
            <a:r>
              <a:rPr lang="en-US" sz="2200" dirty="0"/>
              <a:t> </a:t>
            </a:r>
            <a:r>
              <a:rPr lang="en-US" sz="2200" dirty="0" err="1"/>
              <a:t>newydd</a:t>
            </a:r>
            <a:r>
              <a:rPr lang="en-US" sz="2200" dirty="0"/>
              <a:t> </a:t>
            </a:r>
            <a:r>
              <a:rPr lang="en-US" sz="2200" dirty="0" err="1"/>
              <a:t>yn</a:t>
            </a:r>
            <a:r>
              <a:rPr lang="en-US" sz="2200" dirty="0"/>
              <a:t> </a:t>
            </a:r>
            <a:r>
              <a:rPr lang="en-US" sz="2200" dirty="0" err="1"/>
              <a:t>cael</a:t>
            </a:r>
            <a:r>
              <a:rPr lang="en-US" sz="2200" dirty="0"/>
              <a:t> </a:t>
            </a:r>
            <a:r>
              <a:rPr lang="en-US" sz="2200" dirty="0" err="1"/>
              <a:t>eu</a:t>
            </a:r>
            <a:r>
              <a:rPr lang="en-US" sz="2200" dirty="0"/>
              <a:t> </a:t>
            </a:r>
            <a:r>
              <a:rPr lang="en-US" sz="2200" dirty="0" err="1"/>
              <a:t>greu</a:t>
            </a:r>
            <a:r>
              <a:rPr lang="en-US" sz="2200" dirty="0"/>
              <a:t> ac/neu </a:t>
            </a:r>
            <a:r>
              <a:rPr lang="en-US" sz="2200" dirty="0" err="1"/>
              <a:t>mae</a:t>
            </a:r>
            <a:r>
              <a:rPr lang="en-US" sz="2200" dirty="0"/>
              <a:t> </a:t>
            </a:r>
            <a:r>
              <a:rPr lang="en-US" sz="2200" dirty="0" err="1"/>
              <a:t>problemau</a:t>
            </a:r>
            <a:r>
              <a:rPr lang="en-US" sz="2200" dirty="0"/>
              <a:t> </a:t>
            </a:r>
            <a:r>
              <a:rPr lang="en-US" sz="2200" dirty="0" err="1"/>
              <a:t>newydd</a:t>
            </a:r>
            <a:r>
              <a:rPr lang="en-US" sz="2200" dirty="0"/>
              <a:t> </a:t>
            </a:r>
            <a:r>
              <a:rPr lang="en-US" sz="2200" dirty="0" err="1"/>
              <a:t>yn</a:t>
            </a:r>
            <a:r>
              <a:rPr lang="en-US" sz="2200" dirty="0"/>
              <a:t> </a:t>
            </a:r>
            <a:r>
              <a:rPr lang="en-US" sz="2200" dirty="0" err="1"/>
              <a:t>dod</a:t>
            </a:r>
            <a:r>
              <a:rPr lang="en-US" sz="2200" dirty="0"/>
              <a:t> </a:t>
            </a:r>
            <a:r>
              <a:rPr lang="en-US" sz="2200" dirty="0" err="1"/>
              <a:t>ar</a:t>
            </a:r>
            <a:r>
              <a:rPr lang="en-US" sz="2200" dirty="0"/>
              <a:t> </a:t>
            </a:r>
            <a:r>
              <a:rPr lang="en-US" sz="2200" dirty="0" err="1"/>
              <a:t>ein</a:t>
            </a:r>
            <a:r>
              <a:rPr lang="en-US" sz="2200" dirty="0"/>
              <a:t> </a:t>
            </a:r>
            <a:r>
              <a:rPr lang="en-US" sz="2200" dirty="0" err="1"/>
              <a:t>traws</a:t>
            </a:r>
            <a:r>
              <a:rPr lang="en-US" sz="2200" dirty="0"/>
              <a:t> ac o </a:t>
            </a:r>
            <a:r>
              <a:rPr lang="en-US" sz="2200" dirty="0" err="1"/>
              <a:t>ganlyniad</a:t>
            </a:r>
            <a:r>
              <a:rPr lang="en-US" sz="2200" dirty="0"/>
              <a:t> </a:t>
            </a:r>
            <a:r>
              <a:rPr lang="en-US" sz="2200" dirty="0" err="1"/>
              <a:t>ceir</a:t>
            </a:r>
            <a:r>
              <a:rPr lang="en-US" sz="2200" dirty="0"/>
              <a:t> cam </a:t>
            </a:r>
            <a:r>
              <a:rPr lang="en-US" sz="2200" dirty="0" err="1"/>
              <a:t>newydd</a:t>
            </a:r>
            <a:r>
              <a:rPr lang="en-US" sz="2200" dirty="0"/>
              <a:t> </a:t>
            </a:r>
            <a:r>
              <a:rPr lang="en-US" sz="2200" dirty="0" err="1"/>
              <a:t>tuag</a:t>
            </a:r>
            <a:r>
              <a:rPr lang="en-US" sz="2200" dirty="0"/>
              <a:t> at </a:t>
            </a:r>
            <a:r>
              <a:rPr lang="en-US" sz="2200" dirty="0" err="1"/>
              <a:t>ddealltwriaeth</a:t>
            </a:r>
            <a:r>
              <a:rPr lang="en-US" sz="2200" dirty="0"/>
              <a:t>. </a:t>
            </a:r>
          </a:p>
        </p:txBody>
      </p:sp>
      <p:sp>
        <p:nvSpPr>
          <p:cNvPr id="4" name="Content Placeholder 3">
            <a:extLst>
              <a:ext uri="{FF2B5EF4-FFF2-40B4-BE49-F238E27FC236}">
                <a16:creationId xmlns:a16="http://schemas.microsoft.com/office/drawing/2014/main" id="{21AF2998-790A-D443-9672-476CFC236BFD}"/>
              </a:ext>
            </a:extLst>
          </p:cNvPr>
          <p:cNvSpPr>
            <a:spLocks noGrp="1"/>
          </p:cNvSpPr>
          <p:nvPr>
            <p:ph sz="half" idx="2"/>
          </p:nvPr>
        </p:nvSpPr>
        <p:spPr>
          <a:xfrm>
            <a:off x="5076056" y="1338377"/>
            <a:ext cx="3826581" cy="4399915"/>
          </a:xfrm>
        </p:spPr>
        <p:txBody>
          <a:bodyPr>
            <a:normAutofit/>
          </a:bodyPr>
          <a:lstStyle/>
          <a:p>
            <a:r>
              <a:rPr lang="en-US" sz="2200" dirty="0"/>
              <a:t>Develop independence through play </a:t>
            </a:r>
          </a:p>
          <a:p>
            <a:r>
              <a:rPr lang="en-US" sz="2200" dirty="0"/>
              <a:t>The role of early years educators is to guide children’s play. </a:t>
            </a:r>
          </a:p>
          <a:p>
            <a:r>
              <a:rPr lang="en-US" sz="2200" dirty="0"/>
              <a:t>Play = social interaction</a:t>
            </a:r>
          </a:p>
          <a:p>
            <a:r>
              <a:rPr lang="en-US" sz="2200" dirty="0"/>
              <a:t>Through play a new line of inquiry or problem may appear &amp; then as a result of this a new step in understanding is taken. </a:t>
            </a:r>
          </a:p>
          <a:p>
            <a:endParaRPr lang="en-US" dirty="0"/>
          </a:p>
        </p:txBody>
      </p:sp>
    </p:spTree>
    <p:extLst>
      <p:ext uri="{BB962C8B-B14F-4D97-AF65-F5344CB8AC3E}">
        <p14:creationId xmlns:p14="http://schemas.microsoft.com/office/powerpoint/2010/main" val="38819916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445118" y="692695"/>
            <a:ext cx="3672408" cy="1309351"/>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Lecture about learning theory</a:t>
            </a:r>
          </a:p>
        </p:txBody>
      </p:sp>
      <p:sp>
        <p:nvSpPr>
          <p:cNvPr id="5" name="Rectangle 4"/>
          <p:cNvSpPr/>
          <p:nvPr/>
        </p:nvSpPr>
        <p:spPr>
          <a:xfrm>
            <a:off x="2445118" y="4666343"/>
            <a:ext cx="3672408" cy="144016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Increased knowledge and understanding </a:t>
            </a:r>
          </a:p>
        </p:txBody>
      </p:sp>
      <p:sp>
        <p:nvSpPr>
          <p:cNvPr id="6" name="Down Arrow 5"/>
          <p:cNvSpPr/>
          <p:nvPr/>
        </p:nvSpPr>
        <p:spPr>
          <a:xfrm>
            <a:off x="4085946" y="2002047"/>
            <a:ext cx="324036" cy="2664296"/>
          </a:xfrm>
          <a:prstGeom prst="downArrow">
            <a:avLst/>
          </a:prstGeom>
          <a:solidFill>
            <a:schemeClr val="tx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7" name="TextBox 6"/>
          <p:cNvSpPr txBox="1"/>
          <p:nvPr/>
        </p:nvSpPr>
        <p:spPr>
          <a:xfrm>
            <a:off x="308282" y="2738537"/>
            <a:ext cx="3168352" cy="923330"/>
          </a:xfrm>
          <a:prstGeom prst="rect">
            <a:avLst/>
          </a:prstGeom>
          <a:noFill/>
          <a:ln>
            <a:solidFill>
              <a:schemeClr val="tx1"/>
            </a:solidFill>
          </a:ln>
        </p:spPr>
        <p:txBody>
          <a:bodyPr wrap="square" rtlCol="0">
            <a:spAutoFit/>
          </a:bodyPr>
          <a:lstStyle/>
          <a:p>
            <a:r>
              <a:rPr lang="en-GB" dirty="0"/>
              <a:t>Questions to challenge your views and build your understanding</a:t>
            </a:r>
          </a:p>
        </p:txBody>
      </p:sp>
      <p:sp>
        <p:nvSpPr>
          <p:cNvPr id="8" name="Down Arrow 7"/>
          <p:cNvSpPr/>
          <p:nvPr/>
        </p:nvSpPr>
        <p:spPr>
          <a:xfrm rot="1847010">
            <a:off x="1704815" y="1632490"/>
            <a:ext cx="375286" cy="1109737"/>
          </a:xfrm>
          <a:prstGeom prst="downArrow">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Down Arrow 8"/>
          <p:cNvSpPr/>
          <p:nvPr/>
        </p:nvSpPr>
        <p:spPr>
          <a:xfrm rot="19961707">
            <a:off x="1887647" y="3660877"/>
            <a:ext cx="293024" cy="1224136"/>
          </a:xfrm>
          <a:prstGeom prst="downArrow">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Down Arrow 9"/>
          <p:cNvSpPr/>
          <p:nvPr/>
        </p:nvSpPr>
        <p:spPr>
          <a:xfrm rot="19838928">
            <a:off x="6365414" y="1678822"/>
            <a:ext cx="375286" cy="1109737"/>
          </a:xfrm>
          <a:prstGeom prst="downArrow">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Down Arrow 10"/>
          <p:cNvSpPr/>
          <p:nvPr/>
        </p:nvSpPr>
        <p:spPr>
          <a:xfrm rot="1701373">
            <a:off x="6478477" y="3663744"/>
            <a:ext cx="293024" cy="1224136"/>
          </a:xfrm>
          <a:prstGeom prst="downArrow">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p:cNvSpPr txBox="1"/>
          <p:nvPr/>
        </p:nvSpPr>
        <p:spPr>
          <a:xfrm>
            <a:off x="5714802" y="2738537"/>
            <a:ext cx="2659645" cy="923330"/>
          </a:xfrm>
          <a:prstGeom prst="rect">
            <a:avLst/>
          </a:prstGeom>
          <a:noFill/>
          <a:ln>
            <a:solidFill>
              <a:schemeClr val="accent1"/>
            </a:solidFill>
          </a:ln>
        </p:spPr>
        <p:txBody>
          <a:bodyPr wrap="square" rtlCol="0">
            <a:spAutoFit/>
          </a:bodyPr>
          <a:lstStyle/>
          <a:p>
            <a:r>
              <a:rPr lang="en-GB" dirty="0">
                <a:solidFill>
                  <a:schemeClr val="accent3">
                    <a:lumMod val="50000"/>
                  </a:schemeClr>
                </a:solidFill>
              </a:rPr>
              <a:t>Discussion with others increases understanding</a:t>
            </a:r>
          </a:p>
          <a:p>
            <a:endParaRPr lang="en-GB" dirty="0"/>
          </a:p>
        </p:txBody>
      </p:sp>
      <p:sp>
        <p:nvSpPr>
          <p:cNvPr id="12" name="TextBox 11"/>
          <p:cNvSpPr txBox="1"/>
          <p:nvPr/>
        </p:nvSpPr>
        <p:spPr>
          <a:xfrm>
            <a:off x="586627" y="6165304"/>
            <a:ext cx="8114762" cy="369332"/>
          </a:xfrm>
          <a:prstGeom prst="rect">
            <a:avLst/>
          </a:prstGeom>
          <a:noFill/>
          <a:ln>
            <a:solidFill>
              <a:schemeClr val="tx1"/>
            </a:solidFill>
          </a:ln>
        </p:spPr>
        <p:txBody>
          <a:bodyPr wrap="square" rtlCol="0">
            <a:spAutoFit/>
          </a:bodyPr>
          <a:lstStyle/>
          <a:p>
            <a:endParaRPr lang="en-GB" dirty="0">
              <a:solidFill>
                <a:srgbClr val="FF0000"/>
              </a:solidFill>
            </a:endParaRPr>
          </a:p>
        </p:txBody>
      </p:sp>
      <p:sp>
        <p:nvSpPr>
          <p:cNvPr id="2" name="TextBox 1"/>
          <p:cNvSpPr txBox="1"/>
          <p:nvPr/>
        </p:nvSpPr>
        <p:spPr>
          <a:xfrm>
            <a:off x="971600" y="116632"/>
            <a:ext cx="6984776" cy="369332"/>
          </a:xfrm>
          <a:prstGeom prst="rect">
            <a:avLst/>
          </a:prstGeom>
          <a:noFill/>
        </p:spPr>
        <p:txBody>
          <a:bodyPr wrap="square" rtlCol="0">
            <a:spAutoFit/>
          </a:bodyPr>
          <a:lstStyle/>
          <a:p>
            <a:r>
              <a:rPr lang="en-GB" b="1" u="sng" dirty="0"/>
              <a:t>Social Constructivism </a:t>
            </a:r>
            <a:r>
              <a:rPr lang="en-GB" dirty="0">
                <a:solidFill>
                  <a:schemeClr val="accent3">
                    <a:lumMod val="50000"/>
                  </a:schemeClr>
                </a:solidFill>
              </a:rPr>
              <a:t>(‘Through interaction with others’)</a:t>
            </a:r>
          </a:p>
        </p:txBody>
      </p:sp>
    </p:spTree>
    <p:extLst>
      <p:ext uri="{BB962C8B-B14F-4D97-AF65-F5344CB8AC3E}">
        <p14:creationId xmlns:p14="http://schemas.microsoft.com/office/powerpoint/2010/main" val="9083859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543ACC3-EC60-0526-E2CF-8AD85BFD199E}"/>
              </a:ext>
            </a:extLst>
          </p:cNvPr>
          <p:cNvSpPr>
            <a:spLocks noGrp="1"/>
          </p:cNvSpPr>
          <p:nvPr>
            <p:ph idx="1"/>
          </p:nvPr>
        </p:nvSpPr>
        <p:spPr>
          <a:xfrm>
            <a:off x="251520" y="260648"/>
            <a:ext cx="8229600" cy="3917032"/>
          </a:xfrm>
        </p:spPr>
        <p:txBody>
          <a:bodyPr/>
          <a:lstStyle/>
          <a:p>
            <a:pPr marL="0" indent="0">
              <a:buNone/>
            </a:pPr>
            <a:r>
              <a:rPr lang="en-GB" sz="2400" b="1" dirty="0"/>
              <a:t>Examples of Intellectual Growth Through Play:</a:t>
            </a:r>
            <a:endParaRPr lang="en-GB" sz="2400" dirty="0"/>
          </a:p>
          <a:p>
            <a:r>
              <a:rPr lang="en-GB" sz="2400" dirty="0"/>
              <a:t>Isaacs observed that children’s play often involves problem-solving and experimentation. She noted, “Play is the child’s work” (Isaacs, 1930, p. 425). This approach contrasted with more structured teaching methods prevalent at the time.</a:t>
            </a:r>
          </a:p>
          <a:p>
            <a:pPr lvl="0"/>
            <a:r>
              <a:rPr lang="en-GB" sz="2400" dirty="0"/>
              <a:t>A child building with blocks develops spatial awareness and basic physics concepts.</a:t>
            </a:r>
          </a:p>
          <a:p>
            <a:pPr lvl="0"/>
            <a:r>
              <a:rPr lang="en-GB" sz="2400" dirty="0"/>
              <a:t>Pretend play helps children understand social roles and develop language skills.</a:t>
            </a:r>
          </a:p>
          <a:p>
            <a:pPr lvl="0"/>
            <a:r>
              <a:rPr lang="en-GB" sz="2400" dirty="0"/>
              <a:t>Outdoor exploration encourages scientific observation and physical development.</a:t>
            </a:r>
          </a:p>
          <a:p>
            <a:endParaRPr lang="en-GB" dirty="0"/>
          </a:p>
        </p:txBody>
      </p:sp>
    </p:spTree>
    <p:extLst>
      <p:ext uri="{BB962C8B-B14F-4D97-AF65-F5344CB8AC3E}">
        <p14:creationId xmlns:p14="http://schemas.microsoft.com/office/powerpoint/2010/main" val="3241951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0FDAB-E09F-9E45-8CF6-56F5BD534775}"/>
              </a:ext>
            </a:extLst>
          </p:cNvPr>
          <p:cNvSpPr>
            <a:spLocks noGrp="1"/>
          </p:cNvSpPr>
          <p:nvPr>
            <p:ph type="title"/>
          </p:nvPr>
        </p:nvSpPr>
        <p:spPr/>
        <p:txBody>
          <a:bodyPr/>
          <a:lstStyle/>
          <a:p>
            <a:r>
              <a:rPr lang="en-US" dirty="0"/>
              <a:t>Jerome Bruner 1915 – 2016</a:t>
            </a:r>
            <a:br>
              <a:rPr lang="en-US" dirty="0"/>
            </a:br>
            <a:r>
              <a:rPr lang="en-US" dirty="0"/>
              <a:t>Constructivism</a:t>
            </a:r>
          </a:p>
        </p:txBody>
      </p:sp>
      <p:sp>
        <p:nvSpPr>
          <p:cNvPr id="4" name="Content Placeholder 3">
            <a:extLst>
              <a:ext uri="{FF2B5EF4-FFF2-40B4-BE49-F238E27FC236}">
                <a16:creationId xmlns:a16="http://schemas.microsoft.com/office/drawing/2014/main" id="{0045BFE0-328D-654B-8C40-F68B4508E345}"/>
              </a:ext>
            </a:extLst>
          </p:cNvPr>
          <p:cNvSpPr>
            <a:spLocks noGrp="1"/>
          </p:cNvSpPr>
          <p:nvPr>
            <p:ph sz="half" idx="2"/>
          </p:nvPr>
        </p:nvSpPr>
        <p:spPr>
          <a:xfrm>
            <a:off x="457200" y="1600201"/>
            <a:ext cx="8229600" cy="3989040"/>
          </a:xfrm>
        </p:spPr>
        <p:txBody>
          <a:bodyPr/>
          <a:lstStyle/>
          <a:p>
            <a:r>
              <a:rPr lang="en-GB" sz="2600" dirty="0"/>
              <a:t>identified three broad modes of learning: enactive (actions), iconic (pictures) and symbolic (words and numbers). </a:t>
            </a:r>
          </a:p>
          <a:p>
            <a:r>
              <a:rPr lang="en-GB" sz="2600" dirty="0"/>
              <a:t>stressed the importance of adult intervention to support or </a:t>
            </a:r>
            <a:r>
              <a:rPr lang="en-GB" sz="2600" b="1" dirty="0"/>
              <a:t>‘scaffold</a:t>
            </a:r>
            <a:r>
              <a:rPr lang="en-GB" sz="2600" dirty="0"/>
              <a:t>’ learning and enable a child to make progress </a:t>
            </a:r>
          </a:p>
          <a:p>
            <a:r>
              <a:rPr lang="en-GB" sz="2600" dirty="0"/>
              <a:t>Bruner proposed / introduced the idea of a </a:t>
            </a:r>
            <a:r>
              <a:rPr lang="en-GB" sz="2600" b="1" dirty="0"/>
              <a:t>‘spiral curriculum’, </a:t>
            </a:r>
            <a:r>
              <a:rPr lang="en-GB" sz="2600" dirty="0"/>
              <a:t>wherein a topic can be re-introduced at a more complex level as thinking skills develop </a:t>
            </a:r>
          </a:p>
          <a:p>
            <a:endParaRPr lang="en-US" dirty="0"/>
          </a:p>
        </p:txBody>
      </p:sp>
    </p:spTree>
    <p:extLst>
      <p:ext uri="{BB962C8B-B14F-4D97-AF65-F5344CB8AC3E}">
        <p14:creationId xmlns:p14="http://schemas.microsoft.com/office/powerpoint/2010/main" val="41987988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Title 1">
            <a:extLst>
              <a:ext uri="{FF2B5EF4-FFF2-40B4-BE49-F238E27FC236}">
                <a16:creationId xmlns:a16="http://schemas.microsoft.com/office/drawing/2014/main" id="{2274DC56-ED63-48CE-8769-7DCF3FEF303C}"/>
              </a:ext>
            </a:extLst>
          </p:cNvPr>
          <p:cNvSpPr>
            <a:spLocks noGrp="1"/>
          </p:cNvSpPr>
          <p:nvPr>
            <p:ph type="title"/>
          </p:nvPr>
        </p:nvSpPr>
        <p:spPr>
          <a:xfrm>
            <a:off x="457200" y="274638"/>
            <a:ext cx="8229600" cy="1143000"/>
          </a:xfrm>
        </p:spPr>
        <p:txBody>
          <a:bodyPr/>
          <a:lstStyle/>
          <a:p>
            <a:r>
              <a:rPr lang="en-GB" sz="2800" b="1" dirty="0"/>
              <a:t>Bruner’s theory of Cognitive Development </a:t>
            </a:r>
            <a:br>
              <a:rPr lang="en-GB" dirty="0"/>
            </a:br>
            <a:endParaRPr lang="en-US" dirty="0"/>
          </a:p>
        </p:txBody>
      </p:sp>
      <p:sp>
        <p:nvSpPr>
          <p:cNvPr id="72" name="Content Placeholder 2">
            <a:extLst>
              <a:ext uri="{FF2B5EF4-FFF2-40B4-BE49-F238E27FC236}">
                <a16:creationId xmlns:a16="http://schemas.microsoft.com/office/drawing/2014/main" id="{AA27B24E-6C78-4448-A23D-E97A30DBBF58}"/>
              </a:ext>
            </a:extLst>
          </p:cNvPr>
          <p:cNvSpPr>
            <a:spLocks noGrp="1"/>
          </p:cNvSpPr>
          <p:nvPr>
            <p:ph sz="half" idx="1"/>
          </p:nvPr>
        </p:nvSpPr>
        <p:spPr>
          <a:xfrm>
            <a:off x="251520" y="980728"/>
            <a:ext cx="4038600" cy="4464497"/>
          </a:xfrm>
        </p:spPr>
        <p:txBody>
          <a:bodyPr/>
          <a:lstStyle/>
          <a:p>
            <a:r>
              <a:rPr lang="en-GB" sz="2200" dirty="0"/>
              <a:t>Bruner's interest in the process of how children form concepts led him to extend Piaget and Vygotsky's thinking.</a:t>
            </a:r>
          </a:p>
          <a:p>
            <a:pPr marL="0" indent="0">
              <a:buNone/>
            </a:pPr>
            <a:r>
              <a:rPr lang="en-GB" sz="2200" dirty="0"/>
              <a:t> </a:t>
            </a:r>
          </a:p>
          <a:p>
            <a:r>
              <a:rPr lang="en-GB" sz="2200" dirty="0"/>
              <a:t>He believed that learning is initiated and enhanced by a ‘more knowledgeable other’ through scaffolding e.g. guiding, prompting, discussing, questioning and providing stimulus materials </a:t>
            </a:r>
          </a:p>
          <a:p>
            <a:endParaRPr lang="en-US" dirty="0"/>
          </a:p>
        </p:txBody>
      </p:sp>
      <p:pic>
        <p:nvPicPr>
          <p:cNvPr id="3073" name="Picture 1" descr="page9image28565008">
            <a:extLst>
              <a:ext uri="{FF2B5EF4-FFF2-40B4-BE49-F238E27FC236}">
                <a16:creationId xmlns:a16="http://schemas.microsoft.com/office/drawing/2014/main" id="{ADD2287E-FEAB-D649-9423-1A435E0FDA18}"/>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l="9968" r="12911" b="2"/>
          <a:stretch/>
        </p:blipFill>
        <p:spPr bwMode="auto">
          <a:xfrm>
            <a:off x="4648200" y="1600201"/>
            <a:ext cx="4038600" cy="3989040"/>
          </a:xfrm>
          <a:prstGeom prst="rect">
            <a:avLst/>
          </a:prstGeom>
          <a:solidFill>
            <a:srgbClr val="FFFFFF"/>
          </a:solidFill>
        </p:spPr>
      </p:pic>
    </p:spTree>
    <p:extLst>
      <p:ext uri="{BB962C8B-B14F-4D97-AF65-F5344CB8AC3E}">
        <p14:creationId xmlns:p14="http://schemas.microsoft.com/office/powerpoint/2010/main" val="18508485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AB447-E6D3-F64F-82E4-AD29F9252C15}"/>
              </a:ext>
            </a:extLst>
          </p:cNvPr>
          <p:cNvSpPr>
            <a:spLocks noGrp="1"/>
          </p:cNvSpPr>
          <p:nvPr>
            <p:ph type="title"/>
          </p:nvPr>
        </p:nvSpPr>
        <p:spPr>
          <a:xfrm>
            <a:off x="457200" y="274638"/>
            <a:ext cx="7499176" cy="1143000"/>
          </a:xfrm>
        </p:spPr>
        <p:txBody>
          <a:bodyPr/>
          <a:lstStyle/>
          <a:p>
            <a:r>
              <a:rPr lang="en-US" dirty="0" err="1"/>
              <a:t>Behaviourism</a:t>
            </a:r>
            <a:r>
              <a:rPr lang="en-US" dirty="0"/>
              <a:t> – </a:t>
            </a:r>
            <a:r>
              <a:rPr lang="en-US" sz="2400" dirty="0"/>
              <a:t>extrinsic, reward and punishment </a:t>
            </a:r>
            <a:r>
              <a:rPr lang="en-US" sz="2400" b="1" dirty="0"/>
              <a:t>external process</a:t>
            </a:r>
            <a:endParaRPr lang="en-US" b="1" dirty="0"/>
          </a:p>
        </p:txBody>
      </p:sp>
      <p:sp>
        <p:nvSpPr>
          <p:cNvPr id="5" name="Title 1">
            <a:extLst>
              <a:ext uri="{FF2B5EF4-FFF2-40B4-BE49-F238E27FC236}">
                <a16:creationId xmlns:a16="http://schemas.microsoft.com/office/drawing/2014/main" id="{EF4E06DF-A260-D442-B0EB-69E3E47C5E8E}"/>
              </a:ext>
            </a:extLst>
          </p:cNvPr>
          <p:cNvSpPr txBox="1">
            <a:spLocks/>
          </p:cNvSpPr>
          <p:nvPr/>
        </p:nvSpPr>
        <p:spPr bwMode="auto">
          <a:xfrm>
            <a:off x="282352" y="1988840"/>
            <a:ext cx="8147248"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sz="3800" dirty="0"/>
              <a:t>Constructivism</a:t>
            </a:r>
            <a:r>
              <a:rPr lang="en-US" sz="2400" dirty="0"/>
              <a:t> - </a:t>
            </a:r>
            <a:r>
              <a:rPr lang="en-GB" sz="2400" dirty="0"/>
              <a:t>Learning is a result of the child’s exploration of and interaction with the environment but importantly that learning is the result of </a:t>
            </a:r>
            <a:r>
              <a:rPr lang="en-GB" sz="2400" b="1" dirty="0"/>
              <a:t>internal processes </a:t>
            </a:r>
            <a:r>
              <a:rPr lang="en-GB" sz="2400" dirty="0"/>
              <a:t>rather than </a:t>
            </a:r>
            <a:r>
              <a:rPr lang="en-GB" sz="2400" u="sng" dirty="0"/>
              <a:t>external stimuli.</a:t>
            </a:r>
          </a:p>
        </p:txBody>
      </p:sp>
      <p:sp>
        <p:nvSpPr>
          <p:cNvPr id="7" name="Title 1">
            <a:extLst>
              <a:ext uri="{FF2B5EF4-FFF2-40B4-BE49-F238E27FC236}">
                <a16:creationId xmlns:a16="http://schemas.microsoft.com/office/drawing/2014/main" id="{0DF2A9A0-9450-AC45-9DD1-046CFE31C77D}"/>
              </a:ext>
            </a:extLst>
          </p:cNvPr>
          <p:cNvSpPr txBox="1">
            <a:spLocks/>
          </p:cNvSpPr>
          <p:nvPr/>
        </p:nvSpPr>
        <p:spPr bwMode="auto">
          <a:xfrm>
            <a:off x="179512" y="4221088"/>
            <a:ext cx="8784976"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sz="3800" dirty="0"/>
              <a:t>Social constructivism </a:t>
            </a:r>
            <a:r>
              <a:rPr lang="en-US" sz="2400" dirty="0"/>
              <a:t>- </a:t>
            </a:r>
            <a:r>
              <a:rPr lang="en-GB" sz="2400" dirty="0"/>
              <a:t>All cognitive functions originate in </a:t>
            </a:r>
            <a:r>
              <a:rPr lang="en-GB" sz="2400" b="1" dirty="0"/>
              <a:t>social interaction </a:t>
            </a:r>
            <a:r>
              <a:rPr lang="en-GB" sz="2400" dirty="0"/>
              <a:t>and are then internalised on an individual level. </a:t>
            </a:r>
          </a:p>
          <a:p>
            <a:pPr eaLnBrk="1" hangingPunct="1"/>
            <a:r>
              <a:rPr lang="en-US" dirty="0"/>
              <a:t> </a:t>
            </a:r>
          </a:p>
        </p:txBody>
      </p:sp>
    </p:spTree>
    <p:extLst>
      <p:ext uri="{BB962C8B-B14F-4D97-AF65-F5344CB8AC3E}">
        <p14:creationId xmlns:p14="http://schemas.microsoft.com/office/powerpoint/2010/main" val="1935126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39091" y="1143000"/>
            <a:ext cx="8803557" cy="4354563"/>
          </a:xfrm>
        </p:spPr>
        <p:txBody>
          <a:bodyPr>
            <a:normAutofit fontScale="92500" lnSpcReduction="10000"/>
          </a:bodyPr>
          <a:lstStyle/>
          <a:p>
            <a:pPr marL="0" indent="0">
              <a:buNone/>
            </a:pPr>
            <a:r>
              <a:rPr lang="en-GB" sz="2000" dirty="0"/>
              <a:t>Explore constructively …</a:t>
            </a:r>
          </a:p>
          <a:p>
            <a:pPr marL="0" indent="0">
              <a:buNone/>
            </a:pPr>
            <a:r>
              <a:rPr lang="en-GB" sz="2000" dirty="0"/>
              <a:t>A 	How to carry, throw and catch or</a:t>
            </a:r>
          </a:p>
          <a:p>
            <a:pPr marL="0" indent="0">
              <a:buNone/>
            </a:pPr>
            <a:r>
              <a:rPr lang="en-GB" sz="2000" dirty="0"/>
              <a:t>B	How to dribble or roll, trap and strike</a:t>
            </a:r>
          </a:p>
          <a:p>
            <a:r>
              <a:rPr lang="en-GB" sz="2000" dirty="0"/>
              <a:t>What scaffolding could you include to support the learning for every child?</a:t>
            </a:r>
          </a:p>
          <a:p>
            <a:pPr marL="0" indent="0">
              <a:buNone/>
            </a:pPr>
            <a:endParaRPr lang="en-GB" sz="2000" dirty="0"/>
          </a:p>
          <a:p>
            <a:pPr marL="0" indent="0">
              <a:buNone/>
            </a:pPr>
            <a:r>
              <a:rPr lang="en-GB" sz="2000" dirty="0"/>
              <a:t>Now find a partner and create a simple routine / game (social constructivism) applying the throwing &amp; catching / dribbling &amp; kicking skills taught above. </a:t>
            </a:r>
          </a:p>
          <a:p>
            <a:pPr marL="0" indent="0">
              <a:buNone/>
            </a:pPr>
            <a:endParaRPr lang="en-GB" sz="2000" dirty="0"/>
          </a:p>
          <a:p>
            <a:pPr marL="0" indent="0">
              <a:buNone/>
            </a:pPr>
            <a:r>
              <a:rPr lang="en-GB" sz="2000" dirty="0"/>
              <a:t>Can you teach another pair your game / routine?</a:t>
            </a:r>
          </a:p>
          <a:p>
            <a:endParaRPr lang="en-GB" sz="2000" dirty="0"/>
          </a:p>
          <a:p>
            <a:r>
              <a:rPr lang="en-GB" sz="2000" dirty="0"/>
              <a:t>Did you provide some positive reinforcement? (Behaviourism)</a:t>
            </a:r>
          </a:p>
          <a:p>
            <a:r>
              <a:rPr lang="en-GB" sz="2000" dirty="0"/>
              <a:t>Did you also use other theoretical approaches linked with teaching and learning?</a:t>
            </a:r>
            <a:r>
              <a:rPr lang="en-US" sz="2000" dirty="0"/>
              <a:t> Links with </a:t>
            </a:r>
            <a:r>
              <a:rPr lang="en-US" sz="2000" dirty="0" err="1"/>
              <a:t>Mosston</a:t>
            </a:r>
            <a:r>
              <a:rPr lang="en-US" sz="2000" dirty="0"/>
              <a:t> &amp; Ashworth’s Spectrum of Teaching Styles</a:t>
            </a:r>
            <a:endParaRPr lang="en-GB" sz="2000" dirty="0"/>
          </a:p>
          <a:p>
            <a:pPr marL="0" indent="0">
              <a:buNone/>
            </a:pPr>
            <a:endParaRPr lang="en-GB" sz="2000" dirty="0"/>
          </a:p>
        </p:txBody>
      </p:sp>
      <p:sp>
        <p:nvSpPr>
          <p:cNvPr id="3" name="Title 2"/>
          <p:cNvSpPr>
            <a:spLocks noGrp="1"/>
          </p:cNvSpPr>
          <p:nvPr>
            <p:ph type="title"/>
          </p:nvPr>
        </p:nvSpPr>
        <p:spPr>
          <a:xfrm>
            <a:off x="239091" y="0"/>
            <a:ext cx="9063788" cy="1143000"/>
          </a:xfrm>
        </p:spPr>
        <p:txBody>
          <a:bodyPr>
            <a:normAutofit/>
          </a:bodyPr>
          <a:lstStyle/>
          <a:p>
            <a:pPr algn="l"/>
            <a:r>
              <a:rPr lang="en-GB" sz="4800" b="1" dirty="0">
                <a:solidFill>
                  <a:schemeClr val="accent1">
                    <a:lumMod val="75000"/>
                  </a:schemeClr>
                </a:solidFill>
              </a:rPr>
              <a:t>Design some learning!</a:t>
            </a:r>
            <a:endParaRPr lang="en-GB" sz="4000" b="1" dirty="0">
              <a:solidFill>
                <a:schemeClr val="accent1">
                  <a:lumMod val="75000"/>
                </a:schemeClr>
              </a:solidFill>
            </a:endParaRPr>
          </a:p>
        </p:txBody>
      </p:sp>
    </p:spTree>
    <p:extLst>
      <p:ext uri="{BB962C8B-B14F-4D97-AF65-F5344CB8AC3E}">
        <p14:creationId xmlns:p14="http://schemas.microsoft.com/office/powerpoint/2010/main" val="23697768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363DB-FA55-1549-9B90-4481498C121A}"/>
              </a:ext>
            </a:extLst>
          </p:cNvPr>
          <p:cNvSpPr>
            <a:spLocks noGrp="1"/>
          </p:cNvSpPr>
          <p:nvPr>
            <p:ph type="title"/>
          </p:nvPr>
        </p:nvSpPr>
        <p:spPr>
          <a:xfrm>
            <a:off x="457200" y="0"/>
            <a:ext cx="8229600" cy="1143000"/>
          </a:xfrm>
        </p:spPr>
        <p:txBody>
          <a:bodyPr/>
          <a:lstStyle/>
          <a:p>
            <a:r>
              <a:rPr lang="en-US" sz="4000" b="1" dirty="0">
                <a:solidFill>
                  <a:schemeClr val="accent1">
                    <a:lumMod val="75000"/>
                  </a:schemeClr>
                </a:solidFill>
              </a:rPr>
              <a:t>Increase sophistication – how?</a:t>
            </a:r>
            <a:endParaRPr lang="en-US" sz="4000" b="1">
              <a:solidFill>
                <a:schemeClr val="accent1">
                  <a:lumMod val="75000"/>
                </a:schemeClr>
              </a:solidFill>
            </a:endParaRPr>
          </a:p>
        </p:txBody>
      </p:sp>
      <p:sp>
        <p:nvSpPr>
          <p:cNvPr id="3" name="Content Placeholder 2">
            <a:extLst>
              <a:ext uri="{FF2B5EF4-FFF2-40B4-BE49-F238E27FC236}">
                <a16:creationId xmlns:a16="http://schemas.microsoft.com/office/drawing/2014/main" id="{38C0806D-863C-DC4C-9242-7E23B0B311A4}"/>
              </a:ext>
            </a:extLst>
          </p:cNvPr>
          <p:cNvSpPr>
            <a:spLocks noGrp="1"/>
          </p:cNvSpPr>
          <p:nvPr>
            <p:ph sz="half" idx="1"/>
          </p:nvPr>
        </p:nvSpPr>
        <p:spPr>
          <a:xfrm>
            <a:off x="171908" y="1440180"/>
            <a:ext cx="4038600" cy="3989040"/>
          </a:xfrm>
        </p:spPr>
        <p:txBody>
          <a:bodyPr/>
          <a:lstStyle/>
          <a:p>
            <a:r>
              <a:rPr lang="en-US" dirty="0" err="1"/>
              <a:t>Creuwch</a:t>
            </a:r>
            <a:r>
              <a:rPr lang="en-US" dirty="0"/>
              <a:t> </a:t>
            </a:r>
            <a:r>
              <a:rPr lang="en-US" dirty="0" err="1"/>
              <a:t>dilyniant</a:t>
            </a:r>
            <a:r>
              <a:rPr lang="en-US" dirty="0"/>
              <a:t> o </a:t>
            </a:r>
            <a:r>
              <a:rPr lang="en-US" dirty="0" err="1"/>
              <a:t>symudiadau</a:t>
            </a:r>
            <a:r>
              <a:rPr lang="en-US" dirty="0"/>
              <a:t> </a:t>
            </a:r>
            <a:r>
              <a:rPr lang="en-US" dirty="0" err="1"/>
              <a:t>sy’n</a:t>
            </a:r>
            <a:r>
              <a:rPr lang="en-US" dirty="0"/>
              <a:t> </a:t>
            </a:r>
            <a:r>
              <a:rPr lang="en-US" dirty="0" err="1"/>
              <a:t>cynnwys</a:t>
            </a:r>
            <a:r>
              <a:rPr lang="en-US" dirty="0"/>
              <a:t> </a:t>
            </a:r>
            <a:r>
              <a:rPr lang="en-US" dirty="0" err="1"/>
              <a:t>gwahanol</a:t>
            </a:r>
            <a:r>
              <a:rPr lang="en-US" dirty="0"/>
              <a:t> </a:t>
            </a:r>
            <a:r>
              <a:rPr lang="en-US" dirty="0" err="1"/>
              <a:t>llwybrau</a:t>
            </a:r>
            <a:r>
              <a:rPr lang="en-US" dirty="0"/>
              <a:t>, </a:t>
            </a:r>
            <a:r>
              <a:rPr lang="en-US" dirty="0" err="1"/>
              <a:t>rhannu</a:t>
            </a:r>
            <a:r>
              <a:rPr lang="en-US" dirty="0"/>
              <a:t> </a:t>
            </a:r>
            <a:r>
              <a:rPr lang="en-US" dirty="0" err="1"/>
              <a:t>o’r</a:t>
            </a:r>
            <a:r>
              <a:rPr lang="en-US" dirty="0"/>
              <a:t> </a:t>
            </a:r>
            <a:r>
              <a:rPr lang="en-US" dirty="0" err="1"/>
              <a:t>corff</a:t>
            </a:r>
            <a:r>
              <a:rPr lang="en-US" dirty="0"/>
              <a:t>, </a:t>
            </a:r>
            <a:r>
              <a:rPr lang="en-US" dirty="0" err="1"/>
              <a:t>lefelau</a:t>
            </a:r>
            <a:r>
              <a:rPr lang="en-US" dirty="0"/>
              <a:t> a </a:t>
            </a:r>
            <a:r>
              <a:rPr lang="en-US" dirty="0" err="1"/>
              <a:t>chyflymder</a:t>
            </a:r>
            <a:r>
              <a:rPr lang="en-US" dirty="0"/>
              <a:t>.</a:t>
            </a:r>
          </a:p>
        </p:txBody>
      </p:sp>
      <p:sp>
        <p:nvSpPr>
          <p:cNvPr id="4" name="Content Placeholder 3">
            <a:extLst>
              <a:ext uri="{FF2B5EF4-FFF2-40B4-BE49-F238E27FC236}">
                <a16:creationId xmlns:a16="http://schemas.microsoft.com/office/drawing/2014/main" id="{B9153465-914A-4C42-8F5D-F829ED908F4C}"/>
              </a:ext>
            </a:extLst>
          </p:cNvPr>
          <p:cNvSpPr>
            <a:spLocks noGrp="1"/>
          </p:cNvSpPr>
          <p:nvPr>
            <p:ph sz="half" idx="2"/>
          </p:nvPr>
        </p:nvSpPr>
        <p:spPr>
          <a:xfrm>
            <a:off x="4569600" y="1506940"/>
            <a:ext cx="4118211" cy="3625100"/>
          </a:xfrm>
        </p:spPr>
        <p:txBody>
          <a:bodyPr/>
          <a:lstStyle/>
          <a:p>
            <a:r>
              <a:rPr lang="en-US" dirty="0"/>
              <a:t>Create a sequence of movements that include various</a:t>
            </a:r>
          </a:p>
          <a:p>
            <a:pPr marL="571500" indent="-571500">
              <a:buAutoNum type="romanLcParenBoth"/>
            </a:pPr>
            <a:r>
              <a:rPr lang="en-US" dirty="0"/>
              <a:t>pathways, </a:t>
            </a:r>
          </a:p>
          <a:p>
            <a:pPr marL="571500" indent="-571500">
              <a:buAutoNum type="romanLcParenBoth"/>
            </a:pPr>
            <a:r>
              <a:rPr lang="en-US" dirty="0"/>
              <a:t>body parts, </a:t>
            </a:r>
          </a:p>
          <a:p>
            <a:pPr marL="571500" indent="-571500">
              <a:buAutoNum type="romanLcParenBoth"/>
            </a:pPr>
            <a:r>
              <a:rPr lang="en-US" dirty="0"/>
              <a:t>levels and </a:t>
            </a:r>
          </a:p>
          <a:p>
            <a:pPr marL="571500" indent="-571500">
              <a:buAutoNum type="romanLcParenBoth"/>
            </a:pPr>
            <a:r>
              <a:rPr lang="en-US" dirty="0"/>
              <a:t>speed movements. </a:t>
            </a:r>
          </a:p>
        </p:txBody>
      </p:sp>
    </p:spTree>
    <p:extLst>
      <p:ext uri="{BB962C8B-B14F-4D97-AF65-F5344CB8AC3E}">
        <p14:creationId xmlns:p14="http://schemas.microsoft.com/office/powerpoint/2010/main" val="187917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21B06386-561E-AF3F-4356-3F83558C670E}"/>
              </a:ext>
            </a:extLst>
          </p:cNvPr>
          <p:cNvSpPr>
            <a:spLocks noGrp="1"/>
          </p:cNvSpPr>
          <p:nvPr>
            <p:ph type="title"/>
          </p:nvPr>
        </p:nvSpPr>
        <p:spPr>
          <a:xfrm>
            <a:off x="457200" y="274638"/>
            <a:ext cx="8229600" cy="1143000"/>
          </a:xfrm>
        </p:spPr>
        <p:txBody>
          <a:bodyPr/>
          <a:lstStyle/>
          <a:p>
            <a:r>
              <a:rPr lang="en-US" dirty="0"/>
              <a:t>Break / </a:t>
            </a:r>
            <a:r>
              <a:rPr lang="en-US" dirty="0" err="1"/>
              <a:t>Toriad</a:t>
            </a:r>
            <a:endParaRPr lang="en-US" dirty="0"/>
          </a:p>
        </p:txBody>
      </p:sp>
      <p:pic>
        <p:nvPicPr>
          <p:cNvPr id="11" name="Content Placeholder 10" descr="Teapot pouring tea into cup">
            <a:extLst>
              <a:ext uri="{FF2B5EF4-FFF2-40B4-BE49-F238E27FC236}">
                <a16:creationId xmlns:a16="http://schemas.microsoft.com/office/drawing/2014/main" id="{7FEB577E-D049-6B95-3DB2-38B41203019D}"/>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2257436"/>
            <a:ext cx="4038600" cy="2674916"/>
          </a:xfrm>
        </p:spPr>
      </p:pic>
      <p:pic>
        <p:nvPicPr>
          <p:cNvPr id="15" name="Content Placeholder 14" descr="Cropped hand of barista pouring milk into cappuccino to create leaf pattern">
            <a:extLst>
              <a:ext uri="{FF2B5EF4-FFF2-40B4-BE49-F238E27FC236}">
                <a16:creationId xmlns:a16="http://schemas.microsoft.com/office/drawing/2014/main" id="{CD68B839-7044-B3CF-1635-928860DC2941}"/>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648200" y="2248694"/>
            <a:ext cx="4038600" cy="2692400"/>
          </a:xfrm>
        </p:spPr>
      </p:pic>
    </p:spTree>
    <p:extLst>
      <p:ext uri="{BB962C8B-B14F-4D97-AF65-F5344CB8AC3E}">
        <p14:creationId xmlns:p14="http://schemas.microsoft.com/office/powerpoint/2010/main" val="26397879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C65F4B80-A848-4C17-8ADE-4B7DAD2027AC}"/>
              </a:ext>
            </a:extLst>
          </p:cNvPr>
          <p:cNvSpPr>
            <a:spLocks noGrp="1" noChangeArrowheads="1"/>
          </p:cNvSpPr>
          <p:nvPr>
            <p:ph type="ctrTitle"/>
          </p:nvPr>
        </p:nvSpPr>
        <p:spPr>
          <a:xfrm>
            <a:off x="89756" y="1196752"/>
            <a:ext cx="8964487" cy="3901596"/>
          </a:xfrm>
        </p:spPr>
        <p:txBody>
          <a:bodyPr/>
          <a:lstStyle/>
          <a:p>
            <a:pPr>
              <a:buFont typeface="Wingdings" panose="05000000000000000000" pitchFamily="2" charset="2"/>
              <a:buNone/>
              <a:defRPr/>
            </a:pPr>
            <a:r>
              <a:rPr lang="en-GB" altLang="en-US" sz="3600" b="1" dirty="0">
                <a:solidFill>
                  <a:schemeClr val="bg1">
                    <a:lumMod val="95000"/>
                  </a:schemeClr>
                </a:solidFill>
              </a:rPr>
              <a:t>The value of play in the outdoors. </a:t>
            </a:r>
            <a:br>
              <a:rPr lang="en-GB" altLang="en-US" sz="3600" b="1" dirty="0">
                <a:solidFill>
                  <a:schemeClr val="bg1">
                    <a:lumMod val="95000"/>
                  </a:schemeClr>
                </a:solidFill>
              </a:rPr>
            </a:br>
            <a:r>
              <a:rPr lang="en-GB" altLang="en-US" sz="3600" b="1" dirty="0">
                <a:solidFill>
                  <a:schemeClr val="bg1">
                    <a:lumMod val="95000"/>
                  </a:schemeClr>
                </a:solidFill>
              </a:rPr>
              <a:t>How can various affordances support children’s physical literacy journey?</a:t>
            </a:r>
            <a:br>
              <a:rPr lang="en-GB" altLang="en-US" sz="3600" b="1" dirty="0">
                <a:solidFill>
                  <a:schemeClr val="bg1">
                    <a:lumMod val="95000"/>
                  </a:schemeClr>
                </a:solidFill>
              </a:rPr>
            </a:br>
            <a:r>
              <a:rPr lang="en-GB" altLang="en-US" sz="3600" b="1" dirty="0">
                <a:solidFill>
                  <a:schemeClr val="bg1">
                    <a:lumMod val="95000"/>
                  </a:schemeClr>
                </a:solidFill>
              </a:rPr>
              <a:t>  </a:t>
            </a:r>
            <a:br>
              <a:rPr lang="en-GB" altLang="en-US" sz="3600" b="1" dirty="0">
                <a:solidFill>
                  <a:schemeClr val="bg1">
                    <a:lumMod val="95000"/>
                  </a:schemeClr>
                </a:solidFill>
              </a:rPr>
            </a:br>
            <a:r>
              <a:rPr lang="en-GB" altLang="en-US" sz="3600" b="1" dirty="0" err="1">
                <a:solidFill>
                  <a:schemeClr val="bg1">
                    <a:lumMod val="95000"/>
                  </a:schemeClr>
                </a:solidFill>
              </a:rPr>
              <a:t>Dysgu</a:t>
            </a:r>
            <a:r>
              <a:rPr lang="en-GB" altLang="en-US" sz="3600" b="1" dirty="0">
                <a:solidFill>
                  <a:schemeClr val="bg1">
                    <a:lumMod val="95000"/>
                  </a:schemeClr>
                </a:solidFill>
              </a:rPr>
              <a:t> </a:t>
            </a:r>
            <a:r>
              <a:rPr lang="en-GB" altLang="en-US" sz="3600" b="1" dirty="0" err="1">
                <a:solidFill>
                  <a:schemeClr val="bg1">
                    <a:lumMod val="95000"/>
                  </a:schemeClr>
                </a:solidFill>
              </a:rPr>
              <a:t>Trwy</a:t>
            </a:r>
            <a:r>
              <a:rPr lang="en-GB" altLang="en-US" sz="3600" b="1" dirty="0">
                <a:solidFill>
                  <a:schemeClr val="bg1">
                    <a:lumMod val="95000"/>
                  </a:schemeClr>
                </a:solidFill>
              </a:rPr>
              <a:t> </a:t>
            </a:r>
            <a:r>
              <a:rPr lang="en-GB" altLang="en-US" sz="3600" b="1" dirty="0" err="1">
                <a:solidFill>
                  <a:schemeClr val="bg1">
                    <a:lumMod val="95000"/>
                  </a:schemeClr>
                </a:solidFill>
              </a:rPr>
              <a:t>Chwarae</a:t>
            </a:r>
            <a:r>
              <a:rPr lang="en-GB" altLang="en-US" sz="3600" b="1" dirty="0">
                <a:solidFill>
                  <a:schemeClr val="bg1">
                    <a:lumMod val="95000"/>
                  </a:schemeClr>
                </a:solidFill>
              </a:rPr>
              <a:t> </a:t>
            </a:r>
            <a:r>
              <a:rPr lang="en-GB" altLang="en-US" sz="3600" b="1" dirty="0" err="1">
                <a:solidFill>
                  <a:schemeClr val="bg1">
                    <a:lumMod val="95000"/>
                  </a:schemeClr>
                </a:solidFill>
              </a:rPr>
              <a:t>yn</a:t>
            </a:r>
            <a:r>
              <a:rPr lang="en-GB" altLang="en-US" sz="3600" b="1" dirty="0">
                <a:solidFill>
                  <a:schemeClr val="bg1">
                    <a:lumMod val="95000"/>
                  </a:schemeClr>
                </a:solidFill>
              </a:rPr>
              <a:t> yr </a:t>
            </a:r>
            <a:r>
              <a:rPr lang="en-GB" altLang="en-US" sz="3600" b="1" dirty="0" err="1">
                <a:solidFill>
                  <a:schemeClr val="bg1">
                    <a:lumMod val="95000"/>
                  </a:schemeClr>
                </a:solidFill>
              </a:rPr>
              <a:t>Awyr</a:t>
            </a:r>
            <a:r>
              <a:rPr lang="en-GB" altLang="en-US" sz="3600" b="1" dirty="0">
                <a:solidFill>
                  <a:schemeClr val="bg1">
                    <a:lumMod val="95000"/>
                  </a:schemeClr>
                </a:solidFill>
              </a:rPr>
              <a:t> </a:t>
            </a:r>
            <a:r>
              <a:rPr lang="en-GB" altLang="en-US" sz="3600" b="1" dirty="0" err="1">
                <a:solidFill>
                  <a:schemeClr val="bg1">
                    <a:lumMod val="95000"/>
                  </a:schemeClr>
                </a:solidFill>
              </a:rPr>
              <a:t>Agored</a:t>
            </a:r>
            <a:br>
              <a:rPr lang="en-GB" altLang="en-US" sz="3600" b="1" dirty="0">
                <a:solidFill>
                  <a:schemeClr val="bg1">
                    <a:lumMod val="95000"/>
                  </a:schemeClr>
                </a:solidFill>
              </a:rPr>
            </a:br>
            <a:r>
              <a:rPr lang="en-GB" altLang="en-US" sz="3600" b="1" dirty="0">
                <a:solidFill>
                  <a:schemeClr val="bg1">
                    <a:lumMod val="95000"/>
                  </a:schemeClr>
                </a:solidFill>
              </a:rPr>
              <a:t>Play Pedagogy in the Outdoors</a:t>
            </a:r>
            <a:endParaRPr lang="en-GB" altLang="en-US" sz="4000" b="1" dirty="0">
              <a:solidFill>
                <a:schemeClr val="bg1">
                  <a:lumMod val="95000"/>
                </a:schemeClr>
              </a:solidFill>
            </a:endParaRPr>
          </a:p>
        </p:txBody>
      </p:sp>
      <p:sp>
        <p:nvSpPr>
          <p:cNvPr id="4098" name="Rectangle 3">
            <a:extLst>
              <a:ext uri="{FF2B5EF4-FFF2-40B4-BE49-F238E27FC236}">
                <a16:creationId xmlns:a16="http://schemas.microsoft.com/office/drawing/2014/main" id="{1249D66A-1227-4805-9146-A489C053FFD9}"/>
              </a:ext>
            </a:extLst>
          </p:cNvPr>
          <p:cNvSpPr>
            <a:spLocks noGrp="1" noChangeArrowheads="1"/>
          </p:cNvSpPr>
          <p:nvPr>
            <p:ph type="subTitle" idx="1"/>
          </p:nvPr>
        </p:nvSpPr>
        <p:spPr>
          <a:xfrm>
            <a:off x="3779912" y="5805264"/>
            <a:ext cx="3240360" cy="1150395"/>
          </a:xfrm>
        </p:spPr>
        <p:txBody>
          <a:bodyPr/>
          <a:lstStyle/>
          <a:p>
            <a:pPr>
              <a:buFont typeface="Wingdings" panose="05000000000000000000" pitchFamily="2" charset="2"/>
              <a:buNone/>
              <a:defRPr/>
            </a:pPr>
            <a:r>
              <a:rPr lang="en-GB" altLang="en-US" b="1" dirty="0">
                <a:solidFill>
                  <a:schemeClr val="bg1"/>
                </a:solidFill>
              </a:rPr>
              <a:t>6/10/2026</a:t>
            </a:r>
          </a:p>
          <a:p>
            <a:pPr>
              <a:buFont typeface="Wingdings" panose="05000000000000000000" pitchFamily="2" charset="2"/>
              <a:buNone/>
              <a:defRPr/>
            </a:pPr>
            <a:endParaRPr lang="en-GB" altLang="en-US" b="1" dirty="0">
              <a:solidFill>
                <a:schemeClr val="bg1"/>
              </a:solidFil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6616A22-9822-2E70-D67C-8904CF76DC09}"/>
              </a:ext>
            </a:extLst>
          </p:cNvPr>
          <p:cNvSpPr txBox="1"/>
          <p:nvPr/>
        </p:nvSpPr>
        <p:spPr>
          <a:xfrm>
            <a:off x="179512" y="0"/>
            <a:ext cx="8496944" cy="5529719"/>
          </a:xfrm>
          <a:prstGeom prst="rect">
            <a:avLst/>
          </a:prstGeom>
          <a:noFill/>
        </p:spPr>
        <p:txBody>
          <a:bodyPr wrap="square">
            <a:spAutoFit/>
          </a:bodyPr>
          <a:lstStyle/>
          <a:p>
            <a:pPr marL="342900" lvl="0" indent="-342900">
              <a:lnSpc>
                <a:spcPct val="115000"/>
              </a:lnSpc>
              <a:spcAft>
                <a:spcPts val="1000"/>
              </a:spcAft>
              <a:buFont typeface="Symbol" pitchFamily="2" charset="2"/>
              <a:buChar char=""/>
            </a:pPr>
            <a:r>
              <a:rPr lang="en-US" sz="2400" dirty="0">
                <a:solidFill>
                  <a:srgbClr val="000000"/>
                </a:solidFill>
                <a:latin typeface="Arial" panose="020B0604020202020204" pitchFamily="34" charset="0"/>
                <a:ea typeface="Calibri" panose="020F0502020204030204" pitchFamily="34" charset="0"/>
                <a:cs typeface="Times New Roman" panose="02020603050405020304" pitchFamily="18" charset="0"/>
              </a:rPr>
              <a:t>Explore the Welsh Curriculum’s approach to Health and Wellbeing Area of Learning and Experiences and evaluate various educational theorists’ contribution to some of the underlying principles and philosophy of the curriculum</a:t>
            </a:r>
            <a:br>
              <a:rPr lang="en-US" sz="2400" dirty="0">
                <a:solidFill>
                  <a:srgbClr val="000000"/>
                </a:solidFill>
                <a:latin typeface="Cambria" panose="02040503050406030204" pitchFamily="18" charset="0"/>
                <a:ea typeface="Calibri" panose="020F0502020204030204" pitchFamily="34" charset="0"/>
                <a:cs typeface="Times New Roman" panose="02020603050405020304" pitchFamily="18" charset="0"/>
              </a:rPr>
            </a:br>
            <a:r>
              <a:rPr lang="en-US" sz="2400" dirty="0">
                <a:solidFill>
                  <a:srgbClr val="000000"/>
                </a:solidFill>
                <a:latin typeface="Arial" panose="020B0604020202020204" pitchFamily="34" charset="0"/>
                <a:ea typeface="Calibri" panose="020F0502020204030204" pitchFamily="34" charset="0"/>
                <a:cs typeface="Times New Roman" panose="02020603050405020304" pitchFamily="18" charset="0"/>
              </a:rPr>
              <a:t> </a:t>
            </a:r>
            <a:endParaRPr lang="en-GB" sz="2400" dirty="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auto">
              <a:spcBef>
                <a:spcPts val="600"/>
              </a:spcBef>
              <a:spcAft>
                <a:spcPts val="0"/>
              </a:spcAft>
              <a:buFont typeface="Symbol" pitchFamily="2" charset="2"/>
              <a:buChar char=""/>
            </a:pPr>
            <a:r>
              <a:rPr lang="en-GB" sz="2400" dirty="0">
                <a:latin typeface="Arial" panose="020B0604020202020204" pitchFamily="34" charset="0"/>
                <a:ea typeface="Times New Roman" panose="02020603050405020304" pitchFamily="18" charset="0"/>
              </a:rPr>
              <a:t>Critically consider how the outdoors and adventure can support the holistic development of young people in schools. </a:t>
            </a:r>
          </a:p>
          <a:p>
            <a:pPr marL="457200" indent="-180340" algn="just">
              <a:spcBef>
                <a:spcPts val="600"/>
              </a:spcBef>
              <a:spcAft>
                <a:spcPts val="0"/>
              </a:spcAft>
            </a:pPr>
            <a:r>
              <a:rPr lang="en-GB" sz="2400" dirty="0">
                <a:latin typeface="Arial" panose="020B0604020202020204" pitchFamily="34" charset="0"/>
                <a:ea typeface="Times New Roman" panose="02020603050405020304" pitchFamily="18" charset="0"/>
              </a:rPr>
              <a:t> </a:t>
            </a:r>
            <a:endParaRPr lang="en-GB" sz="2800" dirty="0">
              <a:latin typeface="Times New Roman" panose="02020603050405020304" pitchFamily="18" charset="0"/>
              <a:ea typeface="Times New Roman" panose="02020603050405020304" pitchFamily="18" charset="0"/>
            </a:endParaRPr>
          </a:p>
          <a:p>
            <a:pPr marL="342900" lvl="0" indent="-342900" algn="just" fontAlgn="auto">
              <a:spcBef>
                <a:spcPts val="600"/>
              </a:spcBef>
              <a:spcAft>
                <a:spcPts val="0"/>
              </a:spcAft>
              <a:buFont typeface="Symbol" pitchFamily="2" charset="2"/>
              <a:buChar char=""/>
            </a:pPr>
            <a:r>
              <a:rPr lang="en-GB" sz="2400" dirty="0">
                <a:latin typeface="Arial" panose="020B0604020202020204" pitchFamily="34" charset="0"/>
                <a:ea typeface="Times New Roman" panose="02020603050405020304" pitchFamily="18" charset="0"/>
              </a:rPr>
              <a:t>Demonstrate the ability to design and deliver an appropriate leaning experience by utilising the outdoor environment to address aspects of health and wellbeing related educational learning outcomes. </a:t>
            </a:r>
          </a:p>
        </p:txBody>
      </p:sp>
    </p:spTree>
    <p:extLst>
      <p:ext uri="{BB962C8B-B14F-4D97-AF65-F5344CB8AC3E}">
        <p14:creationId xmlns:p14="http://schemas.microsoft.com/office/powerpoint/2010/main" val="35432538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72410-A0A0-9A43-8863-354EE80612BF}"/>
              </a:ext>
            </a:extLst>
          </p:cNvPr>
          <p:cNvSpPr>
            <a:spLocks noGrp="1"/>
          </p:cNvSpPr>
          <p:nvPr>
            <p:ph type="title"/>
          </p:nvPr>
        </p:nvSpPr>
        <p:spPr>
          <a:xfrm>
            <a:off x="4560499" y="12484"/>
            <a:ext cx="4572000" cy="1143000"/>
          </a:xfrm>
        </p:spPr>
        <p:txBody>
          <a:bodyPr/>
          <a:lstStyle/>
          <a:p>
            <a:r>
              <a:rPr lang="en-US" dirty="0" err="1"/>
              <a:t>Chwarae</a:t>
            </a:r>
            <a:r>
              <a:rPr lang="en-US" dirty="0"/>
              <a:t> / Play</a:t>
            </a:r>
          </a:p>
        </p:txBody>
      </p:sp>
      <p:sp>
        <p:nvSpPr>
          <p:cNvPr id="3" name="Content Placeholder 2">
            <a:extLst>
              <a:ext uri="{FF2B5EF4-FFF2-40B4-BE49-F238E27FC236}">
                <a16:creationId xmlns:a16="http://schemas.microsoft.com/office/drawing/2014/main" id="{B65453A3-538B-3045-89E7-C2B6DF68E8C1}"/>
              </a:ext>
            </a:extLst>
          </p:cNvPr>
          <p:cNvSpPr>
            <a:spLocks noGrp="1"/>
          </p:cNvSpPr>
          <p:nvPr>
            <p:ph idx="1"/>
          </p:nvPr>
        </p:nvSpPr>
        <p:spPr>
          <a:xfrm>
            <a:off x="4335771" y="1151203"/>
            <a:ext cx="4606917" cy="4349265"/>
          </a:xfrm>
        </p:spPr>
        <p:txBody>
          <a:bodyPr/>
          <a:lstStyle/>
          <a:p>
            <a:r>
              <a:rPr lang="en-US" sz="2400" dirty="0"/>
              <a:t>To understand the role of play in the early years and in Foundation Learning</a:t>
            </a:r>
          </a:p>
          <a:p>
            <a:r>
              <a:rPr lang="en-US" sz="2400" dirty="0"/>
              <a:t>To develop an understanding of ‘playful pedagogy’</a:t>
            </a:r>
          </a:p>
          <a:p>
            <a:r>
              <a:rPr lang="en-US" sz="2400" dirty="0"/>
              <a:t>To begin to understand the importance of play and movement in child development</a:t>
            </a:r>
          </a:p>
          <a:p>
            <a:r>
              <a:rPr lang="en-GB" sz="2400" dirty="0"/>
              <a:t>To gain further understanding through practical experiences. </a:t>
            </a:r>
          </a:p>
        </p:txBody>
      </p:sp>
      <p:sp>
        <p:nvSpPr>
          <p:cNvPr id="4" name="Content Placeholder 2">
            <a:extLst>
              <a:ext uri="{FF2B5EF4-FFF2-40B4-BE49-F238E27FC236}">
                <a16:creationId xmlns:a16="http://schemas.microsoft.com/office/drawing/2014/main" id="{7C138578-CBE3-6642-9BA1-CE8B2E88DFA0}"/>
              </a:ext>
            </a:extLst>
          </p:cNvPr>
          <p:cNvSpPr txBox="1">
            <a:spLocks/>
          </p:cNvSpPr>
          <p:nvPr/>
        </p:nvSpPr>
        <p:spPr bwMode="auto">
          <a:xfrm>
            <a:off x="176277" y="1155484"/>
            <a:ext cx="3826768" cy="43924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r>
              <a:rPr lang="en-US" sz="2000" dirty="0"/>
              <a:t>I </a:t>
            </a:r>
            <a:r>
              <a:rPr lang="en-US" sz="2000" dirty="0" err="1"/>
              <a:t>ddeall</a:t>
            </a:r>
            <a:r>
              <a:rPr lang="en-US" sz="2000" dirty="0"/>
              <a:t> </a:t>
            </a:r>
            <a:r>
              <a:rPr lang="en-US" sz="2000" dirty="0" err="1"/>
              <a:t>rôl</a:t>
            </a:r>
            <a:r>
              <a:rPr lang="en-US" sz="2000" dirty="0"/>
              <a:t> </a:t>
            </a:r>
            <a:r>
              <a:rPr lang="en-US" sz="2000" dirty="0" err="1"/>
              <a:t>chwarae</a:t>
            </a:r>
            <a:r>
              <a:rPr lang="en-US" sz="2000" dirty="0"/>
              <a:t> </a:t>
            </a:r>
            <a:r>
              <a:rPr lang="en-US" sz="2000" dirty="0" err="1"/>
              <a:t>yn</a:t>
            </a:r>
            <a:r>
              <a:rPr lang="en-US" sz="2000" dirty="0"/>
              <a:t> y </a:t>
            </a:r>
            <a:r>
              <a:rPr lang="en-US" sz="2000" dirty="0" err="1"/>
              <a:t>blynyddoedd</a:t>
            </a:r>
            <a:r>
              <a:rPr lang="en-US" sz="2000" dirty="0"/>
              <a:t> </a:t>
            </a:r>
            <a:r>
              <a:rPr lang="en-US" sz="2000" dirty="0" err="1"/>
              <a:t>cynnar</a:t>
            </a:r>
            <a:r>
              <a:rPr lang="en-US" sz="2000" dirty="0"/>
              <a:t> ac </a:t>
            </a:r>
            <a:r>
              <a:rPr lang="en-US" sz="2000" dirty="0" err="1"/>
              <a:t>yn</a:t>
            </a:r>
            <a:r>
              <a:rPr lang="en-US" sz="2000" dirty="0"/>
              <a:t> </a:t>
            </a:r>
            <a:r>
              <a:rPr lang="en-US" sz="2000" dirty="0" err="1"/>
              <a:t>rhan</a:t>
            </a:r>
            <a:r>
              <a:rPr lang="en-US" sz="2000" dirty="0"/>
              <a:t> o </a:t>
            </a:r>
            <a:r>
              <a:rPr lang="en-US" sz="2000" dirty="0" err="1"/>
              <a:t>Ddysgu</a:t>
            </a:r>
            <a:r>
              <a:rPr lang="en-US" sz="2000" dirty="0"/>
              <a:t> Sylfaen. </a:t>
            </a:r>
          </a:p>
          <a:p>
            <a:pPr eaLnBrk="1" hangingPunct="1"/>
            <a:r>
              <a:rPr lang="en-US" sz="2000" dirty="0"/>
              <a:t>I </a:t>
            </a:r>
            <a:r>
              <a:rPr lang="en-US" sz="2000" dirty="0" err="1"/>
              <a:t>ddeall</a:t>
            </a:r>
            <a:r>
              <a:rPr lang="en-US" sz="2000" dirty="0"/>
              <a:t> </a:t>
            </a:r>
            <a:r>
              <a:rPr lang="en-US" sz="2000" dirty="0" err="1"/>
              <a:t>pedagogeg</a:t>
            </a:r>
            <a:r>
              <a:rPr lang="en-US" sz="2000" dirty="0"/>
              <a:t> </a:t>
            </a:r>
            <a:r>
              <a:rPr lang="en-US" sz="2000" dirty="0" err="1"/>
              <a:t>sy</a:t>
            </a:r>
            <a:r>
              <a:rPr lang="en-US" sz="2000" dirty="0"/>
              <a:t>’ </a:t>
            </a:r>
            <a:r>
              <a:rPr lang="en-US" sz="2000" dirty="0" err="1"/>
              <a:t>ynghlwm</a:t>
            </a:r>
            <a:r>
              <a:rPr lang="en-US" sz="2000" dirty="0"/>
              <a:t> </a:t>
            </a:r>
            <a:r>
              <a:rPr lang="en-US" sz="2000" dirty="0" err="1"/>
              <a:t>gyda</a:t>
            </a:r>
            <a:r>
              <a:rPr lang="en-US" sz="2000" dirty="0"/>
              <a:t> </a:t>
            </a:r>
            <a:r>
              <a:rPr lang="en-US" sz="2000" dirty="0" err="1"/>
              <a:t>chwarae</a:t>
            </a:r>
            <a:endParaRPr lang="en-US" sz="2000" dirty="0"/>
          </a:p>
          <a:p>
            <a:pPr eaLnBrk="1" hangingPunct="1"/>
            <a:r>
              <a:rPr lang="en-US" sz="2000" dirty="0"/>
              <a:t>I </a:t>
            </a:r>
            <a:r>
              <a:rPr lang="en-US" sz="2000" dirty="0" err="1"/>
              <a:t>ddechrau</a:t>
            </a:r>
            <a:r>
              <a:rPr lang="en-US" sz="2000" dirty="0"/>
              <a:t> </a:t>
            </a:r>
            <a:r>
              <a:rPr lang="en-US" sz="2000" dirty="0" err="1"/>
              <a:t>deall</a:t>
            </a:r>
            <a:r>
              <a:rPr lang="en-US" sz="2000" dirty="0"/>
              <a:t> </a:t>
            </a:r>
            <a:r>
              <a:rPr lang="en-US" sz="2000" dirty="0" err="1"/>
              <a:t>pwysigrwydd</a:t>
            </a:r>
            <a:r>
              <a:rPr lang="en-US" sz="2000" dirty="0"/>
              <a:t> </a:t>
            </a:r>
            <a:r>
              <a:rPr lang="en-US" sz="2000" dirty="0" err="1"/>
              <a:t>chwarae</a:t>
            </a:r>
            <a:r>
              <a:rPr lang="en-US" sz="2000" dirty="0"/>
              <a:t> </a:t>
            </a:r>
            <a:r>
              <a:rPr lang="en-US" sz="2000" dirty="0" err="1"/>
              <a:t>yn</a:t>
            </a:r>
            <a:r>
              <a:rPr lang="en-US" sz="2000" dirty="0"/>
              <a:t> </a:t>
            </a:r>
            <a:r>
              <a:rPr lang="en-US" sz="2000" dirty="0" err="1"/>
              <a:t>nhermau</a:t>
            </a:r>
            <a:r>
              <a:rPr lang="en-US" sz="2000" dirty="0"/>
              <a:t> </a:t>
            </a:r>
            <a:r>
              <a:rPr lang="en-US" sz="2000" dirty="0" err="1"/>
              <a:t>datblygiad</a:t>
            </a:r>
            <a:r>
              <a:rPr lang="en-US" sz="2000" dirty="0"/>
              <a:t> </a:t>
            </a:r>
            <a:r>
              <a:rPr lang="en-US" sz="2000" dirty="0" err="1"/>
              <a:t>corfforol</a:t>
            </a:r>
            <a:r>
              <a:rPr lang="en-US" sz="2000" dirty="0"/>
              <a:t> plant. </a:t>
            </a:r>
          </a:p>
          <a:p>
            <a:pPr eaLnBrk="1" hangingPunct="1"/>
            <a:r>
              <a:rPr lang="en-US" sz="2000" dirty="0"/>
              <a:t>I </a:t>
            </a:r>
            <a:r>
              <a:rPr lang="en-US" sz="2000" dirty="0" err="1"/>
              <a:t>gymryd</a:t>
            </a:r>
            <a:r>
              <a:rPr lang="en-US" sz="2000" dirty="0"/>
              <a:t> </a:t>
            </a:r>
            <a:r>
              <a:rPr lang="en-US" sz="2000" dirty="0" err="1"/>
              <a:t>rhan</a:t>
            </a:r>
            <a:r>
              <a:rPr lang="en-US" sz="2000" dirty="0"/>
              <a:t> </a:t>
            </a:r>
            <a:r>
              <a:rPr lang="en-US" sz="2000" dirty="0" err="1"/>
              <a:t>mewn</a:t>
            </a:r>
            <a:r>
              <a:rPr lang="en-US" sz="2000" dirty="0"/>
              <a:t> </a:t>
            </a:r>
            <a:r>
              <a:rPr lang="en-US" sz="2000" dirty="0" err="1"/>
              <a:t>gweithgareddau</a:t>
            </a:r>
            <a:r>
              <a:rPr lang="en-US" sz="2000" dirty="0"/>
              <a:t> </a:t>
            </a:r>
            <a:r>
              <a:rPr lang="en-US" sz="2000" dirty="0" err="1"/>
              <a:t>ymarferfol</a:t>
            </a:r>
            <a:r>
              <a:rPr lang="en-US" sz="2000" dirty="0"/>
              <a:t> / </a:t>
            </a:r>
            <a:r>
              <a:rPr lang="en-US" sz="2000" dirty="0" err="1"/>
              <a:t>corfforol</a:t>
            </a:r>
            <a:r>
              <a:rPr lang="en-US" sz="2000" dirty="0"/>
              <a:t>.</a:t>
            </a:r>
            <a:endParaRPr lang="en-GB" sz="2000" dirty="0"/>
          </a:p>
        </p:txBody>
      </p:sp>
      <p:sp>
        <p:nvSpPr>
          <p:cNvPr id="5" name="Rectangle 2">
            <a:extLst>
              <a:ext uri="{FF2B5EF4-FFF2-40B4-BE49-F238E27FC236}">
                <a16:creationId xmlns:a16="http://schemas.microsoft.com/office/drawing/2014/main" id="{BBFF3C9A-ABF5-6A45-86E0-8DD7A3FFDCC1}"/>
              </a:ext>
            </a:extLst>
          </p:cNvPr>
          <p:cNvSpPr txBox="1">
            <a:spLocks noChangeArrowheads="1"/>
          </p:cNvSpPr>
          <p:nvPr/>
        </p:nvSpPr>
        <p:spPr bwMode="auto">
          <a:xfrm>
            <a:off x="0" y="0"/>
            <a:ext cx="4572000" cy="764704"/>
          </a:xfrm>
          <a:prstGeom prst="rect">
            <a:avLst/>
          </a:prstGeom>
          <a:solidFill>
            <a:schemeClr val="accent5">
              <a:lumMod val="7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lgn="l" eaLnBrk="1" hangingPunct="1"/>
            <a:r>
              <a:rPr lang="en-US" altLang="en-US" sz="3200" b="1">
                <a:solidFill>
                  <a:schemeClr val="bg1"/>
                </a:solidFill>
              </a:rPr>
              <a:t>Amcanion / Aims :</a:t>
            </a:r>
            <a:endParaRPr lang="en-US" altLang="en-US" sz="4000" b="1" dirty="0">
              <a:solidFill>
                <a:schemeClr val="bg1"/>
              </a:solidFill>
            </a:endParaRPr>
          </a:p>
        </p:txBody>
      </p:sp>
    </p:spTree>
    <p:extLst>
      <p:ext uri="{BB962C8B-B14F-4D97-AF65-F5344CB8AC3E}">
        <p14:creationId xmlns:p14="http://schemas.microsoft.com/office/powerpoint/2010/main" val="35663614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069A3-4A47-7840-9E76-73E1AD7F7E4B}"/>
              </a:ext>
            </a:extLst>
          </p:cNvPr>
          <p:cNvSpPr>
            <a:spLocks noGrp="1"/>
          </p:cNvSpPr>
          <p:nvPr>
            <p:ph type="title"/>
          </p:nvPr>
        </p:nvSpPr>
        <p:spPr/>
        <p:txBody>
          <a:bodyPr/>
          <a:lstStyle/>
          <a:p>
            <a:r>
              <a:rPr lang="en-US" sz="3800" dirty="0"/>
              <a:t>Rights of the child. Article 31. </a:t>
            </a:r>
            <a:br>
              <a:rPr lang="en-US" sz="3800" dirty="0"/>
            </a:br>
            <a:r>
              <a:rPr lang="en-US" sz="3800" dirty="0"/>
              <a:t>United Nations …</a:t>
            </a:r>
          </a:p>
        </p:txBody>
      </p:sp>
      <p:sp>
        <p:nvSpPr>
          <p:cNvPr id="6" name="TextBox 5">
            <a:extLst>
              <a:ext uri="{FF2B5EF4-FFF2-40B4-BE49-F238E27FC236}">
                <a16:creationId xmlns:a16="http://schemas.microsoft.com/office/drawing/2014/main" id="{740516CF-3BBA-BE44-BDB3-EAD09764904E}"/>
              </a:ext>
            </a:extLst>
          </p:cNvPr>
          <p:cNvSpPr txBox="1"/>
          <p:nvPr/>
        </p:nvSpPr>
        <p:spPr>
          <a:xfrm>
            <a:off x="457200" y="1916832"/>
            <a:ext cx="8229600" cy="3170099"/>
          </a:xfrm>
          <a:prstGeom prst="rect">
            <a:avLst/>
          </a:prstGeom>
          <a:noFill/>
        </p:spPr>
        <p:txBody>
          <a:bodyPr wrap="square">
            <a:spAutoFit/>
          </a:bodyPr>
          <a:lstStyle/>
          <a:p>
            <a:pPr algn="ctr" rtl="0" fontAlgn="base"/>
            <a:r>
              <a:rPr lang="en-GB" sz="4000" b="0" i="0" u="none" strike="noStrike" dirty="0">
                <a:effectLst/>
                <a:latin typeface="News Gothic MT" panose="020B0503020103020203" pitchFamily="34" charset="0"/>
              </a:rPr>
              <a:t>‘recognises the right of the child to rest and leisure, to engage in play and recreational activities appropriate to the age of the child’ (UN, 1989: article 31).</a:t>
            </a:r>
            <a:r>
              <a:rPr lang="en-US" sz="4000" b="0" i="0" dirty="0">
                <a:effectLst/>
                <a:latin typeface="News Gothic MT" panose="020B0503020103020203" pitchFamily="34" charset="0"/>
              </a:rPr>
              <a:t>​</a:t>
            </a:r>
            <a:endParaRPr lang="en-US" sz="4000" b="0" i="0" dirty="0">
              <a:effectLst/>
              <a:latin typeface="Arial" panose="020B0604020202020204" pitchFamily="34" charset="0"/>
            </a:endParaRPr>
          </a:p>
        </p:txBody>
      </p:sp>
    </p:spTree>
    <p:extLst>
      <p:ext uri="{BB962C8B-B14F-4D97-AF65-F5344CB8AC3E}">
        <p14:creationId xmlns:p14="http://schemas.microsoft.com/office/powerpoint/2010/main" val="101016514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FDEA0-8BB2-1442-84CF-FDE67FDB409F}"/>
              </a:ext>
            </a:extLst>
          </p:cNvPr>
          <p:cNvSpPr>
            <a:spLocks noGrp="1"/>
          </p:cNvSpPr>
          <p:nvPr>
            <p:ph type="title"/>
          </p:nvPr>
        </p:nvSpPr>
        <p:spPr>
          <a:xfrm>
            <a:off x="242155" y="25250"/>
            <a:ext cx="8507288" cy="1143000"/>
          </a:xfrm>
        </p:spPr>
        <p:txBody>
          <a:bodyPr/>
          <a:lstStyle/>
          <a:p>
            <a:r>
              <a:rPr lang="en-US" sz="3400" dirty="0"/>
              <a:t>Sut </a:t>
            </a:r>
            <a:r>
              <a:rPr lang="en-US" sz="3400" dirty="0" err="1"/>
              <a:t>i</a:t>
            </a:r>
            <a:r>
              <a:rPr lang="en-US" sz="3400" dirty="0"/>
              <a:t> </a:t>
            </a:r>
            <a:r>
              <a:rPr lang="en-US" sz="3400" dirty="0" err="1"/>
              <a:t>ni’n</a:t>
            </a:r>
            <a:r>
              <a:rPr lang="en-US" sz="3400" dirty="0"/>
              <a:t> </a:t>
            </a:r>
            <a:r>
              <a:rPr lang="en-US" sz="3400" dirty="0" err="1"/>
              <a:t>dysgu</a:t>
            </a:r>
            <a:r>
              <a:rPr lang="en-US" sz="3400" dirty="0"/>
              <a:t>? / How do we learn?</a:t>
            </a:r>
          </a:p>
        </p:txBody>
      </p:sp>
      <p:sp>
        <p:nvSpPr>
          <p:cNvPr id="3" name="Content Placeholder 2">
            <a:extLst>
              <a:ext uri="{FF2B5EF4-FFF2-40B4-BE49-F238E27FC236}">
                <a16:creationId xmlns:a16="http://schemas.microsoft.com/office/drawing/2014/main" id="{A0C1E703-7D92-324F-8919-4932F96DB137}"/>
              </a:ext>
            </a:extLst>
          </p:cNvPr>
          <p:cNvSpPr>
            <a:spLocks noGrp="1"/>
          </p:cNvSpPr>
          <p:nvPr>
            <p:ph sz="half" idx="1"/>
          </p:nvPr>
        </p:nvSpPr>
        <p:spPr>
          <a:xfrm>
            <a:off x="378210" y="1153068"/>
            <a:ext cx="4038600" cy="3989040"/>
          </a:xfrm>
        </p:spPr>
        <p:txBody>
          <a:bodyPr/>
          <a:lstStyle/>
          <a:p>
            <a:r>
              <a:rPr lang="en-GB" sz="2000" dirty="0" err="1"/>
              <a:t>Gwneud</a:t>
            </a:r>
            <a:endParaRPr lang="en-GB" sz="2000" dirty="0"/>
          </a:p>
          <a:p>
            <a:r>
              <a:rPr lang="en-GB" sz="2000" dirty="0"/>
              <a:t>Cael hwyl</a:t>
            </a:r>
          </a:p>
          <a:p>
            <a:r>
              <a:rPr lang="en-GB" sz="2000" dirty="0" err="1"/>
              <a:t>Arbrofi</a:t>
            </a:r>
            <a:r>
              <a:rPr lang="en-GB" sz="2000" dirty="0"/>
              <a:t> </a:t>
            </a:r>
            <a:r>
              <a:rPr lang="en-GB" sz="2000" dirty="0" err="1"/>
              <a:t>personol</a:t>
            </a:r>
            <a:endParaRPr lang="en-GB" sz="2000" dirty="0"/>
          </a:p>
          <a:p>
            <a:r>
              <a:rPr lang="en-GB" sz="2000" dirty="0" err="1"/>
              <a:t>Trwy</a:t>
            </a:r>
            <a:r>
              <a:rPr lang="en-GB" sz="2000" dirty="0"/>
              <a:t> </a:t>
            </a:r>
            <a:r>
              <a:rPr lang="en-GB" sz="2000" dirty="0" err="1"/>
              <a:t>ryngweithio</a:t>
            </a:r>
            <a:r>
              <a:rPr lang="en-GB" sz="2000" dirty="0"/>
              <a:t> ag </a:t>
            </a:r>
            <a:r>
              <a:rPr lang="en-GB" sz="2000" dirty="0" err="1"/>
              <a:t>eraill</a:t>
            </a:r>
            <a:r>
              <a:rPr lang="en-GB" sz="2000" dirty="0"/>
              <a:t>  </a:t>
            </a:r>
          </a:p>
          <a:p>
            <a:r>
              <a:rPr lang="en-GB" sz="2000" dirty="0" err="1"/>
              <a:t>Datrys</a:t>
            </a:r>
            <a:r>
              <a:rPr lang="en-GB" sz="2000" dirty="0"/>
              <a:t> </a:t>
            </a:r>
            <a:r>
              <a:rPr lang="en-GB" sz="2000" dirty="0" err="1"/>
              <a:t>problemau</a:t>
            </a:r>
            <a:r>
              <a:rPr lang="en-GB" sz="2000" dirty="0"/>
              <a:t> (</a:t>
            </a:r>
            <a:r>
              <a:rPr lang="en-GB" sz="2000" dirty="0" err="1"/>
              <a:t>i</a:t>
            </a:r>
            <a:r>
              <a:rPr lang="en-GB" sz="2000" dirty="0"/>
              <a:t>)</a:t>
            </a:r>
            <a:r>
              <a:rPr lang="en-GB" sz="2000" dirty="0" err="1"/>
              <a:t>wrth</a:t>
            </a:r>
            <a:r>
              <a:rPr lang="en-GB" sz="2000" dirty="0"/>
              <a:t> </a:t>
            </a:r>
            <a:r>
              <a:rPr lang="en-GB" sz="2000" dirty="0" err="1"/>
              <a:t>fethu</a:t>
            </a:r>
            <a:r>
              <a:rPr lang="en-GB" sz="2000" dirty="0"/>
              <a:t> a </a:t>
            </a:r>
            <a:r>
              <a:rPr lang="en-GB" sz="2000" dirty="0" err="1"/>
              <a:t>llwyddo</a:t>
            </a:r>
            <a:r>
              <a:rPr lang="en-GB" sz="2000" dirty="0"/>
              <a:t> (ii)</a:t>
            </a:r>
            <a:r>
              <a:rPr lang="en-GB" sz="2000" dirty="0" err="1"/>
              <a:t>ymchwilio</a:t>
            </a:r>
            <a:r>
              <a:rPr lang="en-GB" sz="2000" dirty="0"/>
              <a:t> </a:t>
            </a:r>
          </a:p>
          <a:p>
            <a:r>
              <a:rPr lang="en-GB" sz="2000" dirty="0" err="1"/>
              <a:t>Gwylio</a:t>
            </a:r>
            <a:r>
              <a:rPr lang="en-GB" sz="2000" dirty="0"/>
              <a:t> – </a:t>
            </a:r>
            <a:r>
              <a:rPr lang="en-GB" sz="2000" dirty="0" err="1"/>
              <a:t>athro’n</a:t>
            </a:r>
            <a:r>
              <a:rPr lang="en-GB" sz="2000" dirty="0"/>
              <a:t> </a:t>
            </a:r>
            <a:r>
              <a:rPr lang="en-GB" sz="2000" dirty="0" err="1"/>
              <a:t>arwain</a:t>
            </a:r>
            <a:r>
              <a:rPr lang="en-GB" sz="2000" dirty="0"/>
              <a:t> neu o </a:t>
            </a:r>
            <a:r>
              <a:rPr lang="en-GB" sz="2000" dirty="0" err="1"/>
              <a:t>gyfoedion</a:t>
            </a:r>
            <a:endParaRPr lang="en-GB" sz="2000" dirty="0"/>
          </a:p>
          <a:p>
            <a:r>
              <a:rPr lang="en-GB" sz="2000" dirty="0" err="1"/>
              <a:t>Ailadrodd</a:t>
            </a:r>
            <a:r>
              <a:rPr lang="en-GB" sz="2000" dirty="0"/>
              <a:t> </a:t>
            </a:r>
            <a:r>
              <a:rPr lang="en-GB" sz="2000" dirty="0" err="1"/>
              <a:t>Pwrpasol</a:t>
            </a:r>
            <a:endParaRPr lang="en-GB" sz="2000" dirty="0"/>
          </a:p>
          <a:p>
            <a:r>
              <a:rPr lang="en-GB" sz="2000" dirty="0" err="1"/>
              <a:t>Datblygu</a:t>
            </a:r>
            <a:r>
              <a:rPr lang="en-GB" sz="2000" dirty="0"/>
              <a:t> </a:t>
            </a:r>
            <a:r>
              <a:rPr lang="en-GB" sz="2000" dirty="0" err="1"/>
              <a:t>sgiliau</a:t>
            </a:r>
            <a:r>
              <a:rPr lang="en-GB" sz="2000" dirty="0"/>
              <a:t> </a:t>
            </a:r>
            <a:r>
              <a:rPr lang="en-GB" sz="2000" dirty="0" err="1"/>
              <a:t>trwy</a:t>
            </a:r>
            <a:r>
              <a:rPr lang="en-GB" sz="2000" dirty="0"/>
              <a:t> </a:t>
            </a:r>
            <a:r>
              <a:rPr lang="en-GB" sz="2000" dirty="0" err="1"/>
              <a:t>ehangu</a:t>
            </a:r>
            <a:r>
              <a:rPr lang="en-GB" sz="2000" dirty="0"/>
              <a:t> </a:t>
            </a:r>
            <a:r>
              <a:rPr lang="en-GB" sz="2000" dirty="0" err="1"/>
              <a:t>ar</a:t>
            </a:r>
            <a:r>
              <a:rPr lang="en-GB" sz="2000" dirty="0"/>
              <a:t> </a:t>
            </a:r>
            <a:r>
              <a:rPr lang="en-GB" sz="2000" dirty="0" err="1"/>
              <a:t>wybodaeth</a:t>
            </a:r>
            <a:r>
              <a:rPr lang="en-GB" sz="2000" dirty="0"/>
              <a:t> </a:t>
            </a:r>
            <a:r>
              <a:rPr lang="en-GB" sz="2000" dirty="0" err="1"/>
              <a:t>mewn</a:t>
            </a:r>
            <a:r>
              <a:rPr lang="en-GB" sz="2000" dirty="0"/>
              <a:t> </a:t>
            </a:r>
            <a:r>
              <a:rPr lang="en-GB" sz="2000" dirty="0" err="1"/>
              <a:t>gweithgareddau</a:t>
            </a:r>
            <a:r>
              <a:rPr lang="en-GB" sz="2000" dirty="0"/>
              <a:t> </a:t>
            </a:r>
            <a:r>
              <a:rPr lang="en-GB" sz="2000" dirty="0" err="1"/>
              <a:t>amrywiol</a:t>
            </a:r>
            <a:r>
              <a:rPr lang="en-GB" sz="2000" dirty="0"/>
              <a:t>.  </a:t>
            </a:r>
          </a:p>
        </p:txBody>
      </p:sp>
      <p:sp>
        <p:nvSpPr>
          <p:cNvPr id="4" name="Content Placeholder 3">
            <a:extLst>
              <a:ext uri="{FF2B5EF4-FFF2-40B4-BE49-F238E27FC236}">
                <a16:creationId xmlns:a16="http://schemas.microsoft.com/office/drawing/2014/main" id="{D6095C15-D637-B94C-B207-FC0E3F660361}"/>
              </a:ext>
            </a:extLst>
          </p:cNvPr>
          <p:cNvSpPr>
            <a:spLocks noGrp="1"/>
          </p:cNvSpPr>
          <p:nvPr>
            <p:ph sz="half" idx="2"/>
          </p:nvPr>
        </p:nvSpPr>
        <p:spPr>
          <a:xfrm>
            <a:off x="4710844" y="1184968"/>
            <a:ext cx="4038600" cy="3989040"/>
          </a:xfrm>
        </p:spPr>
        <p:txBody>
          <a:bodyPr/>
          <a:lstStyle/>
          <a:p>
            <a:r>
              <a:rPr lang="en-GB" sz="2000" dirty="0"/>
              <a:t>Doing </a:t>
            </a:r>
          </a:p>
          <a:p>
            <a:r>
              <a:rPr lang="en-GB" sz="2000" dirty="0"/>
              <a:t>Enjoying </a:t>
            </a:r>
          </a:p>
          <a:p>
            <a:r>
              <a:rPr lang="en-GB" sz="2000" dirty="0"/>
              <a:t>Personal Experimentation </a:t>
            </a:r>
          </a:p>
          <a:p>
            <a:r>
              <a:rPr lang="en-GB" sz="2000" dirty="0"/>
              <a:t>Through interaction with others </a:t>
            </a:r>
          </a:p>
          <a:p>
            <a:r>
              <a:rPr lang="en-GB" sz="2000" dirty="0"/>
              <a:t>Problem solving by (</a:t>
            </a:r>
            <a:r>
              <a:rPr lang="en-GB" sz="2000" dirty="0" err="1"/>
              <a:t>i</a:t>
            </a:r>
            <a:r>
              <a:rPr lang="en-GB" sz="2000" dirty="0"/>
              <a:t>)failing and achieving (ii) investigating </a:t>
            </a:r>
          </a:p>
          <a:p>
            <a:r>
              <a:rPr lang="en-GB" sz="2000" dirty="0"/>
              <a:t>Watching – teacher directed or peers </a:t>
            </a:r>
          </a:p>
          <a:p>
            <a:r>
              <a:rPr lang="en-GB" sz="2000" dirty="0"/>
              <a:t>Purposeful Repetition</a:t>
            </a:r>
          </a:p>
          <a:p>
            <a:r>
              <a:rPr lang="en-GB" sz="2000" dirty="0"/>
              <a:t>Develop skills through knowledge based activities</a:t>
            </a:r>
            <a:endParaRPr lang="en-US" sz="2000" dirty="0"/>
          </a:p>
        </p:txBody>
      </p:sp>
    </p:spTree>
    <p:extLst>
      <p:ext uri="{BB962C8B-B14F-4D97-AF65-F5344CB8AC3E}">
        <p14:creationId xmlns:p14="http://schemas.microsoft.com/office/powerpoint/2010/main" val="29920246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7D0A4-2091-DB46-A95C-DBD5B25CFD7E}"/>
              </a:ext>
            </a:extLst>
          </p:cNvPr>
          <p:cNvSpPr>
            <a:spLocks noGrp="1"/>
          </p:cNvSpPr>
          <p:nvPr>
            <p:ph type="title"/>
          </p:nvPr>
        </p:nvSpPr>
        <p:spPr>
          <a:xfrm>
            <a:off x="457200" y="2492896"/>
            <a:ext cx="8229600" cy="1143000"/>
          </a:xfrm>
        </p:spPr>
        <p:txBody>
          <a:bodyPr/>
          <a:lstStyle/>
          <a:p>
            <a:r>
              <a:rPr lang="en-GB" altLang="en-US" sz="8000" b="1" dirty="0">
                <a:solidFill>
                  <a:srgbClr val="00B050"/>
                </a:solidFill>
              </a:rPr>
              <a:t>Play </a:t>
            </a:r>
            <a:br>
              <a:rPr lang="en-GB" altLang="en-US" sz="8000" b="1" dirty="0">
                <a:solidFill>
                  <a:srgbClr val="00B050"/>
                </a:solidFill>
              </a:rPr>
            </a:br>
            <a:r>
              <a:rPr lang="en-GB" altLang="en-US" sz="8000" b="1" dirty="0">
                <a:solidFill>
                  <a:srgbClr val="00B050"/>
                </a:solidFill>
              </a:rPr>
              <a:t>- an effective way to learn?</a:t>
            </a:r>
            <a:endParaRPr lang="en-US" sz="8000" dirty="0">
              <a:solidFill>
                <a:srgbClr val="00B050"/>
              </a:solidFill>
            </a:endParaRPr>
          </a:p>
        </p:txBody>
      </p:sp>
    </p:spTree>
    <p:extLst>
      <p:ext uri="{BB962C8B-B14F-4D97-AF65-F5344CB8AC3E}">
        <p14:creationId xmlns:p14="http://schemas.microsoft.com/office/powerpoint/2010/main" val="260475678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0A0BC-1AC5-4148-B50D-9ED72D211221}"/>
              </a:ext>
            </a:extLst>
          </p:cNvPr>
          <p:cNvSpPr>
            <a:spLocks noGrp="1"/>
          </p:cNvSpPr>
          <p:nvPr>
            <p:ph type="title"/>
          </p:nvPr>
        </p:nvSpPr>
        <p:spPr/>
        <p:txBody>
          <a:bodyPr/>
          <a:lstStyle/>
          <a:p>
            <a:r>
              <a:rPr lang="en-US" dirty="0"/>
              <a:t>Why Play?</a:t>
            </a:r>
          </a:p>
        </p:txBody>
      </p:sp>
      <p:sp>
        <p:nvSpPr>
          <p:cNvPr id="4" name="Content Placeholder 3">
            <a:extLst>
              <a:ext uri="{FF2B5EF4-FFF2-40B4-BE49-F238E27FC236}">
                <a16:creationId xmlns:a16="http://schemas.microsoft.com/office/drawing/2014/main" id="{52C3B13C-BC66-444B-A94A-90C3200F495F}"/>
              </a:ext>
            </a:extLst>
          </p:cNvPr>
          <p:cNvSpPr>
            <a:spLocks noGrp="1"/>
          </p:cNvSpPr>
          <p:nvPr>
            <p:ph sz="half" idx="2"/>
          </p:nvPr>
        </p:nvSpPr>
        <p:spPr>
          <a:xfrm>
            <a:off x="457200" y="866297"/>
            <a:ext cx="8229600" cy="3989040"/>
          </a:xfrm>
        </p:spPr>
        <p:txBody>
          <a:bodyPr/>
          <a:lstStyle/>
          <a:p>
            <a:pPr marL="0" indent="0" eaLnBrk="1" hangingPunct="1">
              <a:lnSpc>
                <a:spcPct val="90000"/>
              </a:lnSpc>
              <a:buFont typeface="Wingdings 3" panose="05040102010807070707" pitchFamily="18" charset="2"/>
              <a:buNone/>
              <a:defRPr/>
            </a:pPr>
            <a:endParaRPr lang="cy-GB" altLang="en-US" dirty="0"/>
          </a:p>
          <a:p>
            <a:pPr>
              <a:lnSpc>
                <a:spcPct val="90000"/>
              </a:lnSpc>
              <a:buFont typeface="Wingdings 3" panose="05040102010807070707" pitchFamily="18" charset="2"/>
              <a:buChar char=""/>
              <a:defRPr/>
            </a:pPr>
            <a:r>
              <a:rPr lang="en-GB" altLang="en-US" dirty="0"/>
              <a:t>Froebel – gave status to play</a:t>
            </a:r>
          </a:p>
          <a:p>
            <a:pPr>
              <a:lnSpc>
                <a:spcPct val="90000"/>
              </a:lnSpc>
              <a:buFont typeface="Wingdings 3" panose="05040102010807070707" pitchFamily="18" charset="2"/>
              <a:buChar char=""/>
              <a:defRPr/>
            </a:pPr>
            <a:r>
              <a:rPr lang="en-GB" altLang="en-US" dirty="0"/>
              <a:t>Piaget ‘Play is children’s work’.  Enables discovery.</a:t>
            </a:r>
          </a:p>
          <a:p>
            <a:pPr>
              <a:lnSpc>
                <a:spcPct val="90000"/>
              </a:lnSpc>
              <a:buFont typeface="Wingdings 3" panose="05040102010807070707" pitchFamily="18" charset="2"/>
              <a:buChar char=""/>
              <a:defRPr/>
            </a:pPr>
            <a:r>
              <a:rPr lang="en-GB" altLang="en-US" dirty="0"/>
              <a:t>Vygotsky – ‘a head and shoulders above himself during play’.</a:t>
            </a:r>
          </a:p>
          <a:p>
            <a:pPr>
              <a:lnSpc>
                <a:spcPct val="90000"/>
              </a:lnSpc>
              <a:buFont typeface="Wingdings 3" panose="05040102010807070707" pitchFamily="18" charset="2"/>
              <a:buChar char=""/>
              <a:defRPr/>
            </a:pPr>
            <a:r>
              <a:rPr lang="en-GB" altLang="en-US" dirty="0"/>
              <a:t>Isaacs ‘children understand the world through play’</a:t>
            </a:r>
          </a:p>
          <a:p>
            <a:pPr>
              <a:lnSpc>
                <a:spcPct val="90000"/>
              </a:lnSpc>
              <a:buFont typeface="Wingdings 3" panose="05040102010807070707" pitchFamily="18" charset="2"/>
              <a:buChar char=""/>
              <a:defRPr/>
            </a:pPr>
            <a:r>
              <a:rPr lang="en-GB" altLang="en-US" dirty="0"/>
              <a:t> Bruce, (2001) ’play creates neuronal networks so that the world makes sense.’</a:t>
            </a:r>
          </a:p>
          <a:p>
            <a:endParaRPr lang="en-US" dirty="0"/>
          </a:p>
        </p:txBody>
      </p:sp>
    </p:spTree>
    <p:extLst>
      <p:ext uri="{BB962C8B-B14F-4D97-AF65-F5344CB8AC3E}">
        <p14:creationId xmlns:p14="http://schemas.microsoft.com/office/powerpoint/2010/main" val="24539594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EB9A7AAF-7BF0-3A4A-A836-36DEC298A7FA}"/>
              </a:ext>
            </a:extLst>
          </p:cNvPr>
          <p:cNvSpPr>
            <a:spLocks noGrp="1" noChangeArrowheads="1"/>
          </p:cNvSpPr>
          <p:nvPr>
            <p:ph type="title"/>
          </p:nvPr>
        </p:nvSpPr>
        <p:spPr>
          <a:xfrm>
            <a:off x="684213" y="765175"/>
            <a:ext cx="7772400" cy="898525"/>
          </a:xfrm>
        </p:spPr>
        <p:txBody>
          <a:bodyPr/>
          <a:lstStyle/>
          <a:p>
            <a:pPr marL="320040" indent="-320040" eaLnBrk="1" fontAlgn="auto" hangingPunct="1">
              <a:spcAft>
                <a:spcPts val="0"/>
              </a:spcAft>
              <a:buClr>
                <a:schemeClr val="accent6">
                  <a:lumMod val="75000"/>
                </a:schemeClr>
              </a:buClr>
              <a:buFont typeface="Georgia" panose="02040502050405020303" pitchFamily="18" charset="0"/>
              <a:buChar char="*"/>
              <a:defRPr/>
            </a:pPr>
            <a:r>
              <a:rPr lang="en-GB" altLang="en-US" dirty="0">
                <a:ea typeface="+mj-ea"/>
                <a:cs typeface="+mj-cs"/>
              </a:rPr>
              <a:t>Pam </a:t>
            </a:r>
            <a:r>
              <a:rPr lang="en-GB" altLang="en-US" dirty="0" err="1">
                <a:ea typeface="+mj-ea"/>
                <a:cs typeface="+mj-cs"/>
              </a:rPr>
              <a:t>chwarae</a:t>
            </a:r>
            <a:r>
              <a:rPr lang="en-GB" altLang="en-US" dirty="0">
                <a:ea typeface="+mj-ea"/>
                <a:cs typeface="+mj-cs"/>
              </a:rPr>
              <a:t>?</a:t>
            </a:r>
            <a:br>
              <a:rPr lang="en-GB" altLang="en-US" dirty="0">
                <a:ea typeface="+mj-ea"/>
                <a:cs typeface="+mj-cs"/>
              </a:rPr>
            </a:br>
            <a:r>
              <a:rPr lang="en-GB" altLang="en-US" dirty="0">
                <a:ea typeface="+mj-ea"/>
                <a:cs typeface="+mj-cs"/>
              </a:rPr>
              <a:t>                                </a:t>
            </a:r>
          </a:p>
        </p:txBody>
      </p:sp>
      <p:sp>
        <p:nvSpPr>
          <p:cNvPr id="44035" name="Rectangle 3">
            <a:extLst>
              <a:ext uri="{FF2B5EF4-FFF2-40B4-BE49-F238E27FC236}">
                <a16:creationId xmlns:a16="http://schemas.microsoft.com/office/drawing/2014/main" id="{C8CB138F-E9E5-674D-9C10-8F7D726C3C14}"/>
              </a:ext>
            </a:extLst>
          </p:cNvPr>
          <p:cNvSpPr>
            <a:spLocks noGrp="1" noChangeArrowheads="1"/>
          </p:cNvSpPr>
          <p:nvPr>
            <p:ph sz="quarter" idx="4294967295"/>
          </p:nvPr>
        </p:nvSpPr>
        <p:spPr>
          <a:xfrm>
            <a:off x="539750" y="2060575"/>
            <a:ext cx="8134350" cy="5046663"/>
          </a:xfrm>
        </p:spPr>
        <p:txBody>
          <a:bodyPr/>
          <a:lstStyle/>
          <a:p>
            <a:pPr eaLnBrk="1" hangingPunct="1">
              <a:lnSpc>
                <a:spcPct val="90000"/>
              </a:lnSpc>
              <a:buFont typeface="Wingdings 3" panose="05040102010807070707" pitchFamily="18" charset="2"/>
              <a:buChar char=""/>
              <a:defRPr/>
            </a:pPr>
            <a:endParaRPr lang="cy-GB" altLang="en-US" sz="1400" dirty="0"/>
          </a:p>
          <a:p>
            <a:pPr eaLnBrk="1" hangingPunct="1">
              <a:lnSpc>
                <a:spcPct val="90000"/>
              </a:lnSpc>
              <a:buFont typeface="Wingdings 3" panose="05040102010807070707" pitchFamily="18" charset="2"/>
              <a:buChar char=""/>
              <a:defRPr/>
            </a:pPr>
            <a:endParaRPr lang="en-GB" altLang="en-US" sz="1400" dirty="0"/>
          </a:p>
          <a:p>
            <a:pPr eaLnBrk="1" hangingPunct="1">
              <a:lnSpc>
                <a:spcPct val="90000"/>
              </a:lnSpc>
              <a:buFont typeface="Wingdings 3" panose="05040102010807070707" pitchFamily="18" charset="2"/>
              <a:buChar char=""/>
              <a:defRPr/>
            </a:pPr>
            <a:endParaRPr lang="en-GB" altLang="en-US" sz="2400" dirty="0"/>
          </a:p>
        </p:txBody>
      </p:sp>
      <p:sp>
        <p:nvSpPr>
          <p:cNvPr id="4" name="Content Placeholder 2">
            <a:extLst>
              <a:ext uri="{FF2B5EF4-FFF2-40B4-BE49-F238E27FC236}">
                <a16:creationId xmlns:a16="http://schemas.microsoft.com/office/drawing/2014/main" id="{278A3F2F-AC50-7B48-8711-13BE868698CE}"/>
              </a:ext>
            </a:extLst>
          </p:cNvPr>
          <p:cNvSpPr>
            <a:spLocks noGrp="1"/>
          </p:cNvSpPr>
          <p:nvPr>
            <p:ph sz="half" idx="1"/>
          </p:nvPr>
        </p:nvSpPr>
        <p:spPr>
          <a:xfrm>
            <a:off x="448797" y="1434480"/>
            <a:ext cx="8243232" cy="3989040"/>
          </a:xfrm>
        </p:spPr>
        <p:txBody>
          <a:bodyPr/>
          <a:lstStyle/>
          <a:p>
            <a:pPr eaLnBrk="1" hangingPunct="1">
              <a:lnSpc>
                <a:spcPct val="90000"/>
              </a:lnSpc>
              <a:buFont typeface="Wingdings 3" panose="05040102010807070707" pitchFamily="18" charset="2"/>
              <a:buChar char=""/>
              <a:defRPr/>
            </a:pPr>
            <a:r>
              <a:rPr lang="en-GB" altLang="en-US" sz="2800" dirty="0"/>
              <a:t>Froebel – </a:t>
            </a:r>
            <a:r>
              <a:rPr lang="en-GB" altLang="en-US" sz="2800" dirty="0" err="1"/>
              <a:t>rhoi</a:t>
            </a:r>
            <a:r>
              <a:rPr lang="en-GB" altLang="en-US" sz="2800" dirty="0"/>
              <a:t> </a:t>
            </a:r>
            <a:r>
              <a:rPr lang="en-GB" altLang="en-US" sz="2800" dirty="0" err="1"/>
              <a:t>statws</a:t>
            </a:r>
            <a:r>
              <a:rPr lang="en-GB" altLang="en-US" sz="2800" dirty="0"/>
              <a:t> </a:t>
            </a:r>
            <a:r>
              <a:rPr lang="en-GB" altLang="en-US" sz="2800" dirty="0" err="1"/>
              <a:t>i</a:t>
            </a:r>
            <a:r>
              <a:rPr lang="en-GB" altLang="en-US" sz="2800" dirty="0"/>
              <a:t> </a:t>
            </a:r>
            <a:r>
              <a:rPr lang="en-GB" altLang="en-US" sz="2800" dirty="0" err="1"/>
              <a:t>chwarae</a:t>
            </a:r>
            <a:r>
              <a:rPr lang="en-GB" altLang="en-US" sz="2800" dirty="0"/>
              <a:t>.</a:t>
            </a:r>
          </a:p>
          <a:p>
            <a:pPr eaLnBrk="1" hangingPunct="1">
              <a:lnSpc>
                <a:spcPct val="90000"/>
              </a:lnSpc>
              <a:buFont typeface="Wingdings 3" panose="05040102010807070707" pitchFamily="18" charset="2"/>
              <a:buChar char=""/>
              <a:defRPr/>
            </a:pPr>
            <a:r>
              <a:rPr lang="en-GB" altLang="en-US" sz="2800" dirty="0"/>
              <a:t>Piaget ‘</a:t>
            </a:r>
            <a:r>
              <a:rPr lang="en-GB" altLang="en-US" sz="2800" dirty="0" err="1"/>
              <a:t>Chwarae</a:t>
            </a:r>
            <a:r>
              <a:rPr lang="en-GB" altLang="en-US" sz="2800" dirty="0"/>
              <a:t> </a:t>
            </a:r>
            <a:r>
              <a:rPr lang="en-GB" altLang="en-US" sz="2800" dirty="0" err="1"/>
              <a:t>yw</a:t>
            </a:r>
            <a:r>
              <a:rPr lang="en-GB" altLang="en-US" sz="2800" dirty="0"/>
              <a:t> </a:t>
            </a:r>
            <a:r>
              <a:rPr lang="en-GB" altLang="en-US" sz="2800" dirty="0" err="1"/>
              <a:t>gwaith</a:t>
            </a:r>
            <a:r>
              <a:rPr lang="en-GB" altLang="en-US" sz="2800" dirty="0"/>
              <a:t> plant.’</a:t>
            </a:r>
          </a:p>
          <a:p>
            <a:pPr eaLnBrk="1" hangingPunct="1">
              <a:lnSpc>
                <a:spcPct val="90000"/>
              </a:lnSpc>
              <a:buFont typeface="Wingdings 3" panose="05040102010807070707" pitchFamily="18" charset="2"/>
              <a:buChar char=""/>
              <a:defRPr/>
            </a:pPr>
            <a:r>
              <a:rPr lang="en-GB" altLang="en-US" sz="2800" dirty="0"/>
              <a:t>Vygotsky –</a:t>
            </a:r>
            <a:r>
              <a:rPr lang="en-GB" altLang="en-US" sz="2800" dirty="0" err="1"/>
              <a:t>ma’r</a:t>
            </a:r>
            <a:r>
              <a:rPr lang="en-GB" altLang="en-US" sz="2800" dirty="0"/>
              <a:t> </a:t>
            </a:r>
            <a:r>
              <a:rPr lang="en-GB" altLang="en-US" sz="2800" dirty="0" err="1"/>
              <a:t>plentyn</a:t>
            </a:r>
            <a:r>
              <a:rPr lang="en-GB" altLang="en-US" sz="2800" dirty="0"/>
              <a:t> </a:t>
            </a:r>
            <a:r>
              <a:rPr lang="en-GB" altLang="en-US" sz="2800" dirty="0" err="1"/>
              <a:t>yn</a:t>
            </a:r>
            <a:r>
              <a:rPr lang="en-GB" altLang="en-US" sz="2800" dirty="0"/>
              <a:t> </a:t>
            </a:r>
            <a:r>
              <a:rPr lang="en-GB" altLang="en-US" sz="2800" dirty="0" err="1"/>
              <a:t>fwy</a:t>
            </a:r>
            <a:r>
              <a:rPr lang="en-GB" altLang="en-US" sz="2800" dirty="0"/>
              <a:t> </a:t>
            </a:r>
            <a:r>
              <a:rPr lang="en-GB" altLang="en-US" sz="2800" dirty="0" err="1"/>
              <a:t>medrus</a:t>
            </a:r>
            <a:r>
              <a:rPr lang="en-GB" altLang="en-US" sz="2800" dirty="0"/>
              <a:t> </a:t>
            </a:r>
            <a:r>
              <a:rPr lang="en-GB" altLang="en-US" sz="2800" dirty="0" err="1"/>
              <a:t>yn</a:t>
            </a:r>
            <a:r>
              <a:rPr lang="en-GB" altLang="en-US" sz="2800" dirty="0"/>
              <a:t> </a:t>
            </a:r>
            <a:r>
              <a:rPr lang="en-GB" altLang="en-US" sz="2800" dirty="0" err="1"/>
              <a:t>ystod</a:t>
            </a:r>
            <a:r>
              <a:rPr lang="en-GB" altLang="en-US" sz="2800" dirty="0"/>
              <a:t> </a:t>
            </a:r>
            <a:r>
              <a:rPr lang="en-GB" altLang="en-US" sz="2800" dirty="0" err="1"/>
              <a:t>ei</a:t>
            </a:r>
            <a:r>
              <a:rPr lang="en-GB" altLang="en-US" sz="2800" dirty="0"/>
              <a:t> </a:t>
            </a:r>
            <a:r>
              <a:rPr lang="en-GB" altLang="en-US" sz="2800" dirty="0" err="1"/>
              <a:t>chwarae</a:t>
            </a:r>
            <a:r>
              <a:rPr lang="en-GB" altLang="en-US" sz="2800" dirty="0"/>
              <a:t>’..</a:t>
            </a:r>
          </a:p>
          <a:p>
            <a:pPr eaLnBrk="1" hangingPunct="1">
              <a:lnSpc>
                <a:spcPct val="90000"/>
              </a:lnSpc>
              <a:buFont typeface="Wingdings 3" panose="05040102010807070707" pitchFamily="18" charset="2"/>
              <a:buChar char=""/>
              <a:defRPr/>
            </a:pPr>
            <a:r>
              <a:rPr lang="en-GB" altLang="en-US" sz="2800" dirty="0"/>
              <a:t>Isaacs ‘</a:t>
            </a:r>
            <a:r>
              <a:rPr lang="en-GB" altLang="en-US" sz="2800" dirty="0" err="1"/>
              <a:t>dyma</a:t>
            </a:r>
            <a:r>
              <a:rPr lang="en-GB" altLang="en-US" sz="2800" dirty="0"/>
              <a:t> </a:t>
            </a:r>
            <a:r>
              <a:rPr lang="en-GB" altLang="en-US" sz="2800" dirty="0" err="1"/>
              <a:t>sut</a:t>
            </a:r>
            <a:r>
              <a:rPr lang="en-GB" altLang="en-US" sz="2800" dirty="0"/>
              <a:t> </a:t>
            </a:r>
            <a:r>
              <a:rPr lang="en-GB" altLang="en-US" sz="2800" dirty="0" err="1"/>
              <a:t>gwna’r</a:t>
            </a:r>
            <a:r>
              <a:rPr lang="en-GB" altLang="en-US" sz="2800" dirty="0"/>
              <a:t> </a:t>
            </a:r>
            <a:r>
              <a:rPr lang="en-GB" altLang="en-US" sz="2800" dirty="0" err="1"/>
              <a:t>plentyn</a:t>
            </a:r>
            <a:r>
              <a:rPr lang="en-GB" altLang="en-US" sz="2800" dirty="0"/>
              <a:t> </a:t>
            </a:r>
            <a:r>
              <a:rPr lang="en-GB" altLang="en-US" sz="2800" dirty="0" err="1"/>
              <a:t>wneud</a:t>
            </a:r>
            <a:r>
              <a:rPr lang="en-GB" altLang="en-US" sz="2800" dirty="0"/>
              <a:t> </a:t>
            </a:r>
            <a:r>
              <a:rPr lang="en-GB" altLang="en-US" sz="2800" dirty="0" err="1"/>
              <a:t>synnwyr</a:t>
            </a:r>
            <a:r>
              <a:rPr lang="en-GB" altLang="en-US" sz="2800" dirty="0"/>
              <a:t> </a:t>
            </a:r>
            <a:r>
              <a:rPr lang="en-GB" altLang="en-US" sz="2800" dirty="0" err="1"/>
              <a:t>o’r</a:t>
            </a:r>
            <a:r>
              <a:rPr lang="en-GB" altLang="en-US" sz="2800" dirty="0"/>
              <a:t> </a:t>
            </a:r>
            <a:r>
              <a:rPr lang="en-GB" altLang="en-US" sz="2800" dirty="0" err="1"/>
              <a:t>byd</a:t>
            </a:r>
            <a:r>
              <a:rPr lang="en-GB" altLang="en-US" sz="2800" dirty="0"/>
              <a:t>.’</a:t>
            </a:r>
          </a:p>
          <a:p>
            <a:pPr eaLnBrk="1" hangingPunct="1">
              <a:lnSpc>
                <a:spcPct val="90000"/>
              </a:lnSpc>
              <a:buFont typeface="Wingdings 3" panose="05040102010807070707" pitchFamily="18" charset="2"/>
              <a:buChar char=""/>
              <a:defRPr/>
            </a:pPr>
            <a:r>
              <a:rPr lang="en-GB" altLang="en-US" sz="2800" dirty="0"/>
              <a:t> Bruce (2001:96)  ‘</a:t>
            </a:r>
            <a:r>
              <a:rPr lang="en-GB" altLang="en-US" sz="2800" dirty="0" err="1"/>
              <a:t>gwna</a:t>
            </a:r>
            <a:r>
              <a:rPr lang="en-GB" altLang="en-US" sz="2800" dirty="0"/>
              <a:t> </a:t>
            </a:r>
            <a:r>
              <a:rPr lang="en-GB" altLang="en-US" sz="2800" dirty="0" err="1"/>
              <a:t>greu</a:t>
            </a:r>
            <a:r>
              <a:rPr lang="en-GB" altLang="en-US" sz="2800" dirty="0"/>
              <a:t> </a:t>
            </a:r>
            <a:r>
              <a:rPr lang="en-GB" altLang="en-US" sz="2800" dirty="0" err="1"/>
              <a:t>cysylltiadau</a:t>
            </a:r>
            <a:r>
              <a:rPr lang="en-GB" altLang="en-US" sz="2800" dirty="0"/>
              <a:t> </a:t>
            </a:r>
            <a:r>
              <a:rPr lang="en-GB" altLang="en-US" sz="2800" dirty="0" err="1"/>
              <a:t>yn</a:t>
            </a:r>
            <a:r>
              <a:rPr lang="en-GB" altLang="en-US" sz="2800" dirty="0"/>
              <a:t> </a:t>
            </a:r>
            <a:r>
              <a:rPr lang="en-GB" altLang="en-US" sz="2800" dirty="0" err="1"/>
              <a:t>yr</a:t>
            </a:r>
            <a:r>
              <a:rPr lang="en-GB" altLang="en-US" sz="2800" dirty="0"/>
              <a:t> </a:t>
            </a:r>
            <a:r>
              <a:rPr lang="en-GB" altLang="en-US" sz="2800" dirty="0" err="1"/>
              <a:t>ymennydd</a:t>
            </a:r>
            <a:r>
              <a:rPr lang="en-GB" altLang="en-US" sz="2800" dirty="0"/>
              <a:t> </a:t>
            </a:r>
            <a:r>
              <a:rPr lang="en-GB" altLang="en-US" sz="2800" dirty="0" err="1"/>
              <a:t>fel</a:t>
            </a:r>
            <a:r>
              <a:rPr lang="en-GB" altLang="en-US" sz="2800" dirty="0"/>
              <a:t> bod y </a:t>
            </a:r>
            <a:r>
              <a:rPr lang="en-GB" altLang="en-US" sz="2800" dirty="0" err="1"/>
              <a:t>byd</a:t>
            </a:r>
            <a:r>
              <a:rPr lang="en-GB" altLang="en-US" sz="2800" dirty="0"/>
              <a:t> </a:t>
            </a:r>
            <a:r>
              <a:rPr lang="en-GB" altLang="en-US" sz="2800" dirty="0" err="1"/>
              <a:t>yn</a:t>
            </a:r>
            <a:r>
              <a:rPr lang="en-GB" altLang="en-US" sz="2800" dirty="0"/>
              <a:t> </a:t>
            </a:r>
            <a:r>
              <a:rPr lang="en-GB" altLang="en-US" sz="2800" dirty="0" err="1"/>
              <a:t>gwneud</a:t>
            </a:r>
            <a:r>
              <a:rPr lang="en-GB" altLang="en-US" sz="2800" dirty="0"/>
              <a:t> </a:t>
            </a:r>
            <a:r>
              <a:rPr lang="en-GB" altLang="en-US" sz="2800" dirty="0" err="1"/>
              <a:t>synnwyr</a:t>
            </a:r>
            <a:r>
              <a:rPr lang="en-GB" altLang="en-US" sz="2800" dirty="0"/>
              <a:t>.’</a:t>
            </a:r>
          </a:p>
          <a:p>
            <a:pPr eaLnBrk="1" hangingPunct="1">
              <a:lnSpc>
                <a:spcPct val="90000"/>
              </a:lnSpc>
              <a:buFont typeface="Wingdings 3" panose="05040102010807070707" pitchFamily="18" charset="2"/>
              <a:buChar char=""/>
              <a:defRPr/>
            </a:pPr>
            <a:r>
              <a:rPr lang="en-GB" altLang="en-US" sz="2800" dirty="0" err="1"/>
              <a:t>Chwarae</a:t>
            </a:r>
            <a:r>
              <a:rPr lang="en-GB" altLang="en-US" sz="2800" dirty="0"/>
              <a:t> </a:t>
            </a:r>
            <a:r>
              <a:rPr lang="en-GB" altLang="en-US" sz="2800" dirty="0" err="1"/>
              <a:t>fel</a:t>
            </a:r>
            <a:r>
              <a:rPr lang="en-GB" altLang="en-US" sz="2800" dirty="0"/>
              <a:t> </a:t>
            </a:r>
            <a:r>
              <a:rPr lang="en-GB" altLang="en-US" sz="2800" dirty="0" err="1"/>
              <a:t>ymarfer</a:t>
            </a:r>
            <a:r>
              <a:rPr lang="en-GB" altLang="en-US" sz="2800" dirty="0"/>
              <a:t>, </a:t>
            </a:r>
            <a:r>
              <a:rPr lang="en-GB" altLang="en-US" sz="2800" dirty="0" err="1"/>
              <a:t>chware</a:t>
            </a:r>
            <a:r>
              <a:rPr lang="en-GB" altLang="en-US" sz="2800" dirty="0"/>
              <a:t> er </a:t>
            </a:r>
            <a:r>
              <a:rPr lang="en-GB" altLang="en-US" sz="2800" dirty="0" err="1"/>
              <a:t>mwyn</a:t>
            </a:r>
            <a:r>
              <a:rPr lang="en-GB" altLang="en-US" sz="2800" dirty="0"/>
              <a:t> </a:t>
            </a:r>
            <a:r>
              <a:rPr lang="en-GB" altLang="en-US" sz="2800" dirty="0" err="1"/>
              <a:t>dysgu</a:t>
            </a:r>
            <a:r>
              <a:rPr lang="en-GB" altLang="en-US" sz="2800" dirty="0"/>
              <a:t>.</a:t>
            </a:r>
          </a:p>
          <a:p>
            <a:endParaRPr lang="en-US" dirty="0"/>
          </a:p>
        </p:txBody>
      </p:sp>
    </p:spTree>
    <p:extLst>
      <p:ext uri="{BB962C8B-B14F-4D97-AF65-F5344CB8AC3E}">
        <p14:creationId xmlns:p14="http://schemas.microsoft.com/office/powerpoint/2010/main" val="29710684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74B81-749B-4F4B-80FF-A56C1628FBFD}"/>
              </a:ext>
            </a:extLst>
          </p:cNvPr>
          <p:cNvSpPr>
            <a:spLocks noGrp="1"/>
          </p:cNvSpPr>
          <p:nvPr>
            <p:ph type="title"/>
          </p:nvPr>
        </p:nvSpPr>
        <p:spPr>
          <a:xfrm>
            <a:off x="457200" y="980728"/>
            <a:ext cx="8229600" cy="1143000"/>
          </a:xfrm>
        </p:spPr>
        <p:txBody>
          <a:bodyPr/>
          <a:lstStyle/>
          <a:p>
            <a:r>
              <a:rPr lang="en-US" sz="4800" dirty="0"/>
              <a:t>In pairs – write adjectives that describe play</a:t>
            </a:r>
          </a:p>
        </p:txBody>
      </p:sp>
      <p:sp>
        <p:nvSpPr>
          <p:cNvPr id="5" name="Title 1">
            <a:extLst>
              <a:ext uri="{FF2B5EF4-FFF2-40B4-BE49-F238E27FC236}">
                <a16:creationId xmlns:a16="http://schemas.microsoft.com/office/drawing/2014/main" id="{3EF53499-3EB7-941C-6111-4FE8BD2DB6A6}"/>
              </a:ext>
            </a:extLst>
          </p:cNvPr>
          <p:cNvSpPr txBox="1">
            <a:spLocks/>
          </p:cNvSpPr>
          <p:nvPr/>
        </p:nvSpPr>
        <p:spPr bwMode="auto">
          <a:xfrm>
            <a:off x="404366" y="34290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sz="4800" dirty="0" err="1"/>
              <a:t>Mewn</a:t>
            </a:r>
            <a:r>
              <a:rPr lang="en-US" sz="4800" dirty="0"/>
              <a:t> </a:t>
            </a:r>
            <a:r>
              <a:rPr lang="en-US" sz="4800" dirty="0" err="1"/>
              <a:t>parau</a:t>
            </a:r>
            <a:r>
              <a:rPr lang="en-US" sz="4800" dirty="0"/>
              <a:t> – </a:t>
            </a:r>
            <a:r>
              <a:rPr lang="en-US" sz="4800" dirty="0" err="1"/>
              <a:t>rhestrwch</a:t>
            </a:r>
            <a:r>
              <a:rPr lang="en-US" sz="4800" dirty="0"/>
              <a:t> </a:t>
            </a:r>
            <a:r>
              <a:rPr lang="en-US" sz="4800" dirty="0" err="1"/>
              <a:t>ansoddeiriau</a:t>
            </a:r>
            <a:r>
              <a:rPr lang="en-US" sz="4800" dirty="0"/>
              <a:t> </a:t>
            </a:r>
            <a:r>
              <a:rPr lang="en-US" sz="4800" dirty="0" err="1"/>
              <a:t>i</a:t>
            </a:r>
            <a:r>
              <a:rPr lang="en-US" sz="4800" dirty="0"/>
              <a:t> </a:t>
            </a:r>
            <a:r>
              <a:rPr lang="en-US" sz="4800" dirty="0" err="1"/>
              <a:t>ddisgrifio</a:t>
            </a:r>
            <a:r>
              <a:rPr lang="en-US" sz="4800" dirty="0"/>
              <a:t> </a:t>
            </a:r>
            <a:r>
              <a:rPr lang="en-US" sz="4800" dirty="0" err="1"/>
              <a:t>chwarae</a:t>
            </a:r>
            <a:r>
              <a:rPr lang="en-US" sz="4800" dirty="0"/>
              <a:t> </a:t>
            </a:r>
          </a:p>
        </p:txBody>
      </p:sp>
    </p:spTree>
    <p:extLst>
      <p:ext uri="{BB962C8B-B14F-4D97-AF65-F5344CB8AC3E}">
        <p14:creationId xmlns:p14="http://schemas.microsoft.com/office/powerpoint/2010/main" val="24136185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group of people standing in a forest&#10;&#10;Description automatically generated">
            <a:extLst>
              <a:ext uri="{FF2B5EF4-FFF2-40B4-BE49-F238E27FC236}">
                <a16:creationId xmlns:a16="http://schemas.microsoft.com/office/drawing/2014/main" id="{CD7AE294-7B80-874E-B8B3-3727DC6006D3}"/>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rot="5400000">
            <a:off x="-452756" y="1165304"/>
            <a:ext cx="5058139" cy="3793604"/>
          </a:xfrm>
        </p:spPr>
      </p:pic>
      <p:pic>
        <p:nvPicPr>
          <p:cNvPr id="8" name="Content Placeholder 7" descr="A child holding a small bug in a cup&#10;&#10;Description automatically generated">
            <a:extLst>
              <a:ext uri="{FF2B5EF4-FFF2-40B4-BE49-F238E27FC236}">
                <a16:creationId xmlns:a16="http://schemas.microsoft.com/office/drawing/2014/main" id="{06E3D61F-18E8-D740-AF64-6DE69ED801E3}"/>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rot="5400000">
            <a:off x="4538616" y="1165304"/>
            <a:ext cx="5058139" cy="3793604"/>
          </a:xfrm>
        </p:spPr>
      </p:pic>
    </p:spTree>
    <p:extLst>
      <p:ext uri="{BB962C8B-B14F-4D97-AF65-F5344CB8AC3E}">
        <p14:creationId xmlns:p14="http://schemas.microsoft.com/office/powerpoint/2010/main" val="234160062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4755" name="Picture 7" descr="Photo: DP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0946" y="1088842"/>
            <a:ext cx="3590925" cy="2018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4756" name="Picture 8" descr="GEDC004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56137" y="864200"/>
            <a:ext cx="3402806" cy="2552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4754" name="Picture 5" descr="PCH493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20751434">
            <a:off x="3911872" y="2183601"/>
            <a:ext cx="2393156" cy="35790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8" descr="Exploring-the-jungleSmall"/>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a:xfrm>
            <a:off x="972481" y="3584682"/>
            <a:ext cx="2538413" cy="1938338"/>
          </a:xfrm>
          <a:prstGeom prst="rect">
            <a:avLst/>
          </a:prstGeom>
          <a:noFill/>
        </p:spPr>
      </p:pic>
    </p:spTree>
    <p:extLst>
      <p:ext uri="{BB962C8B-B14F-4D97-AF65-F5344CB8AC3E}">
        <p14:creationId xmlns:p14="http://schemas.microsoft.com/office/powerpoint/2010/main" val="94359255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92139" y="2060848"/>
            <a:ext cx="4536536" cy="2093181"/>
          </a:xfrm>
        </p:spPr>
        <p:txBody>
          <a:bodyPr/>
          <a:lstStyle/>
          <a:p>
            <a:pPr marL="0" indent="0">
              <a:buNone/>
            </a:pPr>
            <a:r>
              <a:rPr lang="en-GB" altLang="en-US" sz="2400" dirty="0">
                <a:latin typeface="Arial" panose="020B0604020202020204" pitchFamily="34" charset="0"/>
              </a:rPr>
              <a:t>Create a mind map of your understanding of what is meant by an enabling environment to support children’s play in the outdoors.</a:t>
            </a:r>
          </a:p>
          <a:p>
            <a:endParaRPr lang="en-GB" altLang="en-US" sz="2400" dirty="0">
              <a:latin typeface="Arial" panose="020B0604020202020204" pitchFamily="34" charset="0"/>
            </a:endParaRPr>
          </a:p>
          <a:p>
            <a:pPr algn="ctr"/>
            <a:r>
              <a:rPr lang="en-US" sz="2400" b="1" dirty="0">
                <a:solidFill>
                  <a:srgbClr val="FF0000"/>
                </a:solidFill>
              </a:rPr>
              <a:t>What type of materials?</a:t>
            </a:r>
            <a:endParaRPr lang="en-US" sz="2400" b="1" dirty="0"/>
          </a:p>
          <a:p>
            <a:pPr algn="ctr"/>
            <a:r>
              <a:rPr lang="en-US" sz="2400" b="1" dirty="0">
                <a:solidFill>
                  <a:srgbClr val="FF0000"/>
                </a:solidFill>
              </a:rPr>
              <a:t>Placing – area &amp; space?</a:t>
            </a:r>
            <a:endParaRPr lang="en-US" altLang="en-US" sz="2400" dirty="0">
              <a:latin typeface="Arial" panose="020B0604020202020204" pitchFamily="34" charset="0"/>
            </a:endParaRPr>
          </a:p>
          <a:p>
            <a:endParaRPr lang="en-GB" dirty="0"/>
          </a:p>
        </p:txBody>
      </p:sp>
      <p:pic>
        <p:nvPicPr>
          <p:cNvPr id="5" name="Picture 6"/>
          <p:cNvPicPr>
            <a:picLocks noGrp="1" noChangeAspect="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4748067" y="1747180"/>
            <a:ext cx="4349562" cy="2283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5796136" y="4360242"/>
            <a:ext cx="2630848" cy="369332"/>
          </a:xfrm>
          <a:prstGeom prst="rect">
            <a:avLst/>
          </a:prstGeom>
          <a:noFill/>
        </p:spPr>
        <p:txBody>
          <a:bodyPr wrap="none" rtlCol="0">
            <a:spAutoFit/>
          </a:bodyPr>
          <a:lstStyle/>
          <a:p>
            <a:r>
              <a:rPr lang="en-GB" dirty="0" err="1"/>
              <a:t>Urie</a:t>
            </a:r>
            <a:r>
              <a:rPr lang="en-GB" dirty="0"/>
              <a:t>  Bronfenbrenner</a:t>
            </a:r>
          </a:p>
        </p:txBody>
      </p:sp>
      <p:sp>
        <p:nvSpPr>
          <p:cNvPr id="7" name="Title 3"/>
          <p:cNvSpPr>
            <a:spLocks noGrp="1"/>
          </p:cNvSpPr>
          <p:nvPr>
            <p:ph type="title"/>
          </p:nvPr>
        </p:nvSpPr>
        <p:spPr/>
        <p:txBody>
          <a:bodyPr>
            <a:noAutofit/>
          </a:bodyPr>
          <a:lstStyle/>
          <a:p>
            <a:r>
              <a:rPr lang="en-GB" b="1" dirty="0" err="1">
                <a:solidFill>
                  <a:schemeClr val="accent5">
                    <a:lumMod val="75000"/>
                  </a:schemeClr>
                </a:solidFill>
              </a:rPr>
              <a:t>Amgylcheddau</a:t>
            </a:r>
            <a:r>
              <a:rPr lang="en-GB" b="1" dirty="0">
                <a:solidFill>
                  <a:schemeClr val="accent5">
                    <a:lumMod val="75000"/>
                  </a:schemeClr>
                </a:solidFill>
              </a:rPr>
              <a:t> </a:t>
            </a:r>
            <a:r>
              <a:rPr lang="en-GB" b="1" dirty="0" err="1">
                <a:solidFill>
                  <a:schemeClr val="accent5">
                    <a:lumMod val="75000"/>
                  </a:schemeClr>
                </a:solidFill>
              </a:rPr>
              <a:t>sy’n</a:t>
            </a:r>
            <a:r>
              <a:rPr lang="en-GB" b="1" dirty="0">
                <a:solidFill>
                  <a:schemeClr val="accent5">
                    <a:lumMod val="75000"/>
                  </a:schemeClr>
                </a:solidFill>
              </a:rPr>
              <a:t> </a:t>
            </a:r>
            <a:r>
              <a:rPr lang="en-GB" b="1" dirty="0" err="1">
                <a:solidFill>
                  <a:schemeClr val="accent5">
                    <a:lumMod val="75000"/>
                  </a:schemeClr>
                </a:solidFill>
              </a:rPr>
              <a:t>galluogi</a:t>
            </a:r>
            <a:br>
              <a:rPr lang="en-GB" b="1" dirty="0">
                <a:solidFill>
                  <a:schemeClr val="accent5">
                    <a:lumMod val="75000"/>
                  </a:schemeClr>
                </a:solidFill>
              </a:rPr>
            </a:br>
            <a:r>
              <a:rPr lang="en-GB" b="1" dirty="0">
                <a:solidFill>
                  <a:schemeClr val="accent5">
                    <a:lumMod val="75000"/>
                  </a:schemeClr>
                </a:solidFill>
              </a:rPr>
              <a:t>Enabling environments</a:t>
            </a:r>
          </a:p>
        </p:txBody>
      </p:sp>
    </p:spTree>
    <p:extLst>
      <p:ext uri="{BB962C8B-B14F-4D97-AF65-F5344CB8AC3E}">
        <p14:creationId xmlns:p14="http://schemas.microsoft.com/office/powerpoint/2010/main" val="372390157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9101D-DBC1-B94E-862A-1635D615A80F}"/>
              </a:ext>
            </a:extLst>
          </p:cNvPr>
          <p:cNvSpPr>
            <a:spLocks noGrp="1"/>
          </p:cNvSpPr>
          <p:nvPr>
            <p:ph type="title"/>
          </p:nvPr>
        </p:nvSpPr>
        <p:spPr>
          <a:xfrm>
            <a:off x="0" y="260648"/>
            <a:ext cx="8928992" cy="1143000"/>
          </a:xfrm>
        </p:spPr>
        <p:txBody>
          <a:bodyPr/>
          <a:lstStyle/>
          <a:p>
            <a:r>
              <a:rPr lang="en-US" sz="4000" b="1" dirty="0">
                <a:solidFill>
                  <a:schemeClr val="tx2">
                    <a:lumMod val="60000"/>
                    <a:lumOff val="40000"/>
                  </a:schemeClr>
                </a:solidFill>
              </a:rPr>
              <a:t>How has play influenced our lives?</a:t>
            </a:r>
          </a:p>
        </p:txBody>
      </p:sp>
      <p:sp>
        <p:nvSpPr>
          <p:cNvPr id="5" name="Content Placeholder 4">
            <a:extLst>
              <a:ext uri="{FF2B5EF4-FFF2-40B4-BE49-F238E27FC236}">
                <a16:creationId xmlns:a16="http://schemas.microsoft.com/office/drawing/2014/main" id="{F716A724-19BA-8F47-A618-68A80034ED67}"/>
              </a:ext>
            </a:extLst>
          </p:cNvPr>
          <p:cNvSpPr>
            <a:spLocks noGrp="1"/>
          </p:cNvSpPr>
          <p:nvPr>
            <p:ph sz="half" idx="1"/>
          </p:nvPr>
        </p:nvSpPr>
        <p:spPr>
          <a:xfrm>
            <a:off x="457200" y="1600201"/>
            <a:ext cx="8291264" cy="3989040"/>
          </a:xfrm>
        </p:spPr>
        <p:txBody>
          <a:bodyPr/>
          <a:lstStyle/>
          <a:p>
            <a:pPr marL="0" indent="0">
              <a:buNone/>
            </a:pPr>
            <a:r>
              <a:rPr lang="en-GB" dirty="0"/>
              <a:t>Scenario : When you were between 3 and 8 </a:t>
            </a:r>
            <a:r>
              <a:rPr lang="en-GB" dirty="0" err="1"/>
              <a:t>yrs</a:t>
            </a:r>
            <a:r>
              <a:rPr lang="en-GB" dirty="0"/>
              <a:t> old </a:t>
            </a:r>
          </a:p>
          <a:p>
            <a:pPr marL="0" indent="0">
              <a:buNone/>
            </a:pPr>
            <a:r>
              <a:rPr lang="en-GB" b="1" dirty="0"/>
              <a:t>(1) what types of games do you remember playing? </a:t>
            </a:r>
          </a:p>
          <a:p>
            <a:pPr marL="0" indent="0">
              <a:buNone/>
            </a:pPr>
            <a:r>
              <a:rPr lang="en-GB" b="1" dirty="0"/>
              <a:t>(2) did your play involve...</a:t>
            </a:r>
            <a:r>
              <a:rPr lang="en-GB" dirty="0"/>
              <a:t> (</a:t>
            </a:r>
            <a:r>
              <a:rPr lang="en-GB" dirty="0" err="1"/>
              <a:t>i</a:t>
            </a:r>
            <a:r>
              <a:rPr lang="en-GB" dirty="0"/>
              <a:t>)rules? (ii)specific area / space used? (iii)children you played with same or varied? type of equipment?</a:t>
            </a:r>
            <a:r>
              <a:rPr lang="en-GB" b="1" dirty="0"/>
              <a:t> </a:t>
            </a:r>
          </a:p>
          <a:p>
            <a:pPr marL="0" indent="0">
              <a:buNone/>
            </a:pPr>
            <a:r>
              <a:rPr lang="en-GB" b="1" dirty="0"/>
              <a:t>(3)what type of movements did these games involve?</a:t>
            </a:r>
            <a:r>
              <a:rPr lang="en-GB" dirty="0"/>
              <a:t> </a:t>
            </a:r>
            <a:r>
              <a:rPr lang="en-GB" dirty="0" err="1"/>
              <a:t>e.e.</a:t>
            </a:r>
            <a:r>
              <a:rPr lang="en-GB" dirty="0"/>
              <a:t> running?  </a:t>
            </a:r>
          </a:p>
        </p:txBody>
      </p:sp>
    </p:spTree>
    <p:extLst>
      <p:ext uri="{BB962C8B-B14F-4D97-AF65-F5344CB8AC3E}">
        <p14:creationId xmlns:p14="http://schemas.microsoft.com/office/powerpoint/2010/main" val="425323294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Graphical user interface&#10;&#10;Description automatically generated with medium confidence">
            <a:extLst>
              <a:ext uri="{FF2B5EF4-FFF2-40B4-BE49-F238E27FC236}">
                <a16:creationId xmlns:a16="http://schemas.microsoft.com/office/drawing/2014/main" id="{9A2CC8A8-B019-D448-9792-59C094311F7A}"/>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322607" y="93795"/>
            <a:ext cx="6498786" cy="6670409"/>
          </a:xfrm>
        </p:spPr>
      </p:pic>
    </p:spTree>
    <p:extLst>
      <p:ext uri="{BB962C8B-B14F-4D97-AF65-F5344CB8AC3E}">
        <p14:creationId xmlns:p14="http://schemas.microsoft.com/office/powerpoint/2010/main" val="49335680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06" y="223368"/>
            <a:ext cx="8056311" cy="857250"/>
          </a:xfrm>
        </p:spPr>
        <p:txBody>
          <a:bodyPr rtlCol="0">
            <a:normAutofit fontScale="90000"/>
          </a:bodyPr>
          <a:lstStyle/>
          <a:p>
            <a:pPr algn="l">
              <a:defRPr/>
            </a:pPr>
            <a:br>
              <a:rPr lang="en-GB" sz="3000" dirty="0"/>
            </a:br>
            <a:br>
              <a:rPr lang="en-GB" sz="3000" dirty="0"/>
            </a:br>
            <a:br>
              <a:rPr lang="en-GB" sz="3000" dirty="0"/>
            </a:br>
            <a:r>
              <a:rPr lang="en-GB" sz="3000" dirty="0" err="1"/>
              <a:t>Pwysigrwydd</a:t>
            </a:r>
            <a:r>
              <a:rPr lang="en-GB" sz="3000" dirty="0"/>
              <a:t> </a:t>
            </a:r>
            <a:r>
              <a:rPr lang="en-GB" sz="3000" dirty="0" err="1"/>
              <a:t>chwarae</a:t>
            </a:r>
            <a:r>
              <a:rPr lang="en-GB" sz="3000" dirty="0"/>
              <a:t> </a:t>
            </a:r>
            <a:r>
              <a:rPr lang="en-GB" sz="3000" dirty="0" err="1"/>
              <a:t>yn</a:t>
            </a:r>
            <a:r>
              <a:rPr lang="en-GB" sz="3000" dirty="0"/>
              <a:t> </a:t>
            </a:r>
            <a:r>
              <a:rPr lang="en-GB" sz="3000" dirty="0" err="1"/>
              <a:t>natblygiad</a:t>
            </a:r>
            <a:r>
              <a:rPr lang="en-GB" sz="3000" dirty="0"/>
              <a:t> plant </a:t>
            </a:r>
            <a:br>
              <a:rPr lang="en-GB" sz="3000" dirty="0"/>
            </a:br>
            <a:br>
              <a:rPr lang="en-GB" sz="3000" dirty="0"/>
            </a:br>
            <a:r>
              <a:rPr lang="en-GB" sz="3000" dirty="0"/>
              <a:t>The role of play in </a:t>
            </a:r>
            <a:br>
              <a:rPr lang="en-GB" sz="3000" dirty="0"/>
            </a:br>
            <a:r>
              <a:rPr lang="en-GB" sz="3000" dirty="0"/>
              <a:t>child development</a:t>
            </a:r>
            <a:endParaRPr lang="en-US" sz="3000" dirty="0"/>
          </a:p>
        </p:txBody>
      </p:sp>
      <p:pic>
        <p:nvPicPr>
          <p:cNvPr id="30722"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1143000" y="4508898"/>
            <a:ext cx="6858000" cy="1491853"/>
          </a:xfrm>
        </p:spPr>
      </p:pic>
      <p:pic>
        <p:nvPicPr>
          <p:cNvPr id="30723" name="Content Placeholder 3"/>
          <p:cNvPicPr>
            <a:picLocks noChangeAspect="1"/>
          </p:cNvPicPr>
          <p:nvPr/>
        </p:nvPicPr>
        <p:blipFill>
          <a:blip r:embed="rId4">
            <a:extLst>
              <a:ext uri="{28A0092B-C50C-407E-A947-70E740481C1C}">
                <a14:useLocalDpi xmlns:a14="http://schemas.microsoft.com/office/drawing/2010/main" val="0"/>
              </a:ext>
            </a:extLst>
          </a:blip>
          <a:srcRect l="11037" r="11037"/>
          <a:stretch>
            <a:fillRect/>
          </a:stretch>
        </p:blipFill>
        <p:spPr bwMode="auto">
          <a:xfrm>
            <a:off x="6095056" y="1258910"/>
            <a:ext cx="2727815" cy="20209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4" name="Picture 6"/>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13718" y="4533009"/>
            <a:ext cx="2561034" cy="2033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5" name="Picture 4"/>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3159001" y="2245172"/>
            <a:ext cx="2561034" cy="3351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6" name="Picture 5"/>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5990374" y="4444903"/>
            <a:ext cx="2832497" cy="21216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7" name="TextBox 2"/>
          <p:cNvSpPr txBox="1">
            <a:spLocks noChangeArrowheads="1"/>
          </p:cNvSpPr>
          <p:nvPr/>
        </p:nvSpPr>
        <p:spPr bwMode="auto">
          <a:xfrm>
            <a:off x="414338" y="2484836"/>
            <a:ext cx="2159794"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Myriad Pro" charset="0"/>
              </a:defRPr>
            </a:lvl1pPr>
            <a:lvl2pPr marL="742950" indent="-285750">
              <a:spcBef>
                <a:spcPct val="20000"/>
              </a:spcBef>
              <a:buFont typeface="Arial" charset="0"/>
              <a:buChar char="–"/>
              <a:defRPr sz="2800">
                <a:solidFill>
                  <a:schemeClr val="tx1"/>
                </a:solidFill>
                <a:latin typeface="Myriad Pro" charset="0"/>
              </a:defRPr>
            </a:lvl2pPr>
            <a:lvl3pPr marL="1143000" indent="-228600">
              <a:spcBef>
                <a:spcPct val="20000"/>
              </a:spcBef>
              <a:buFont typeface="Arial" charset="0"/>
              <a:buChar char="•"/>
              <a:defRPr sz="2400">
                <a:solidFill>
                  <a:schemeClr val="tx1"/>
                </a:solidFill>
                <a:latin typeface="Myriad Pro" charset="0"/>
              </a:defRPr>
            </a:lvl3pPr>
            <a:lvl4pPr marL="1600200" indent="-228600">
              <a:spcBef>
                <a:spcPct val="20000"/>
              </a:spcBef>
              <a:buFont typeface="Arial" charset="0"/>
              <a:buChar char="–"/>
              <a:defRPr sz="2000">
                <a:solidFill>
                  <a:schemeClr val="tx1"/>
                </a:solidFill>
                <a:latin typeface="Myriad Pro" charset="0"/>
              </a:defRPr>
            </a:lvl4pPr>
            <a:lvl5pPr marL="2057400" indent="-228600">
              <a:spcBef>
                <a:spcPct val="20000"/>
              </a:spcBef>
              <a:buFont typeface="Arial"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charset="0"/>
              <a:buChar char="»"/>
              <a:defRPr sz="2000">
                <a:solidFill>
                  <a:schemeClr val="tx1"/>
                </a:solidFill>
                <a:latin typeface="Myriad Pro" charset="0"/>
              </a:defRPr>
            </a:lvl9pPr>
          </a:lstStyle>
          <a:p>
            <a:pPr eaLnBrk="1" hangingPunct="1">
              <a:spcBef>
                <a:spcPct val="0"/>
              </a:spcBef>
              <a:buFontTx/>
              <a:buNone/>
            </a:pPr>
            <a:r>
              <a:rPr lang="en-US" altLang="en-US" sz="2400" dirty="0" err="1"/>
              <a:t>Sensorimotor</a:t>
            </a:r>
            <a:r>
              <a:rPr lang="en-US" altLang="en-US" sz="2400" dirty="0"/>
              <a:t> integration</a:t>
            </a:r>
          </a:p>
        </p:txBody>
      </p:sp>
      <p:sp>
        <p:nvSpPr>
          <p:cNvPr id="3" name="TextBox 2">
            <a:extLst>
              <a:ext uri="{FF2B5EF4-FFF2-40B4-BE49-F238E27FC236}">
                <a16:creationId xmlns:a16="http://schemas.microsoft.com/office/drawing/2014/main" id="{0538C946-88C1-174E-8EB9-9BC6518F825F}"/>
              </a:ext>
            </a:extLst>
          </p:cNvPr>
          <p:cNvSpPr txBox="1"/>
          <p:nvPr/>
        </p:nvSpPr>
        <p:spPr>
          <a:xfrm>
            <a:off x="3923928" y="1080618"/>
            <a:ext cx="1944216" cy="646331"/>
          </a:xfrm>
          <a:prstGeom prst="rect">
            <a:avLst/>
          </a:prstGeom>
          <a:noFill/>
        </p:spPr>
        <p:txBody>
          <a:bodyPr wrap="square" rtlCol="0">
            <a:spAutoFit/>
          </a:bodyPr>
          <a:lstStyle/>
          <a:p>
            <a:pPr algn="ctr"/>
            <a:r>
              <a:rPr lang="en-US" b="1" dirty="0">
                <a:solidFill>
                  <a:srgbClr val="FF0000"/>
                </a:solidFill>
              </a:rPr>
              <a:t>More on this next week!</a:t>
            </a:r>
          </a:p>
        </p:txBody>
      </p:sp>
    </p:spTree>
    <p:extLst>
      <p:ext uri="{BB962C8B-B14F-4D97-AF65-F5344CB8AC3E}">
        <p14:creationId xmlns:p14="http://schemas.microsoft.com/office/powerpoint/2010/main" val="207947444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54594" y="285018"/>
            <a:ext cx="6172200" cy="857250"/>
          </a:xfrm>
        </p:spPr>
        <p:txBody>
          <a:bodyPr>
            <a:normAutofit fontScale="90000"/>
          </a:bodyPr>
          <a:lstStyle/>
          <a:p>
            <a:pPr eaLnBrk="1" hangingPunct="1"/>
            <a:r>
              <a:rPr lang="en-GB" altLang="en-US" dirty="0" err="1"/>
              <a:t>Nodweddion</a:t>
            </a:r>
            <a:r>
              <a:rPr lang="en-GB" altLang="en-US" dirty="0"/>
              <a:t> </a:t>
            </a:r>
            <a:r>
              <a:rPr lang="en-GB" altLang="en-US" dirty="0" err="1"/>
              <a:t>Chwarae</a:t>
            </a:r>
            <a:r>
              <a:rPr lang="en-GB" altLang="en-US" dirty="0"/>
              <a:t>.</a:t>
            </a:r>
            <a:br>
              <a:rPr lang="en-GB" altLang="en-US" dirty="0"/>
            </a:br>
            <a:r>
              <a:rPr lang="en-GB" altLang="en-US" dirty="0"/>
              <a:t>Indicators of Play</a:t>
            </a:r>
          </a:p>
        </p:txBody>
      </p:sp>
      <p:sp>
        <p:nvSpPr>
          <p:cNvPr id="25603" name="Rectangle 3"/>
          <p:cNvSpPr>
            <a:spLocks noGrp="1" noChangeArrowheads="1"/>
          </p:cNvSpPr>
          <p:nvPr>
            <p:ph type="body" sz="half" idx="1"/>
          </p:nvPr>
        </p:nvSpPr>
        <p:spPr>
          <a:xfrm>
            <a:off x="188714" y="1483936"/>
            <a:ext cx="3879972" cy="1385888"/>
          </a:xfrm>
        </p:spPr>
        <p:txBody>
          <a:bodyPr/>
          <a:lstStyle/>
          <a:p>
            <a:r>
              <a:rPr lang="en-GB" altLang="en-US" sz="1800" dirty="0" err="1"/>
              <a:t>Tasg</a:t>
            </a:r>
            <a:r>
              <a:rPr lang="en-GB" altLang="en-US" sz="1800" dirty="0"/>
              <a:t> </a:t>
            </a:r>
            <a:r>
              <a:rPr lang="en-GB" altLang="en-US" sz="1800" dirty="0" err="1"/>
              <a:t>ymarferol</a:t>
            </a:r>
            <a:r>
              <a:rPr lang="en-GB" altLang="en-US" sz="1800" dirty="0"/>
              <a:t> – </a:t>
            </a:r>
            <a:r>
              <a:rPr lang="en-GB" altLang="en-US" sz="1800" dirty="0" err="1"/>
              <a:t>trefnu</a:t>
            </a:r>
            <a:r>
              <a:rPr lang="en-GB" altLang="en-US" sz="1800" dirty="0"/>
              <a:t> </a:t>
            </a:r>
            <a:r>
              <a:rPr lang="en-GB" altLang="en-US" sz="1800" dirty="0" err="1"/>
              <a:t>cardiau</a:t>
            </a:r>
            <a:endParaRPr lang="en-GB" altLang="en-US" sz="1800" dirty="0"/>
          </a:p>
          <a:p>
            <a:endParaRPr lang="en-GB" altLang="en-US" sz="1800" dirty="0"/>
          </a:p>
          <a:p>
            <a:r>
              <a:rPr lang="en-GB" altLang="en-US" sz="1800" dirty="0"/>
              <a:t>Task – card sort</a:t>
            </a:r>
          </a:p>
          <a:p>
            <a:pPr marL="0" indent="0" eaLnBrk="1" hangingPunct="1">
              <a:buNone/>
            </a:pPr>
            <a:endParaRPr lang="en-GB" altLang="en-US" sz="1200" dirty="0"/>
          </a:p>
        </p:txBody>
      </p:sp>
      <p:pic>
        <p:nvPicPr>
          <p:cNvPr id="25604" name="Picture 5" descr="Learning-through-play"/>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194395" y="285018"/>
            <a:ext cx="2503885" cy="2032397"/>
          </a:xfrm>
          <a:noFill/>
        </p:spPr>
      </p:pic>
      <p:pic>
        <p:nvPicPr>
          <p:cNvPr id="6" name="Picture 23" descr="ANd9GcQ0FBCws0HnI75waR0c6Mkj9NarRQMprpbs4jXCjmdLXRUkpF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2350" y="2951133"/>
            <a:ext cx="3026336" cy="2266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13" descr="ANd9GcTHuAM_6mmzWZfj0FhyYA3ViAImK-tfvFLQdnxMxsVYGCzc1Kkq-w"/>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a:xfrm>
            <a:off x="5240679" y="3472298"/>
            <a:ext cx="2717740" cy="2032397"/>
          </a:xfrm>
          <a:prstGeom prst="rect">
            <a:avLst/>
          </a:prstGeom>
          <a:noFill/>
        </p:spPr>
      </p:pic>
    </p:spTree>
    <p:extLst>
      <p:ext uri="{BB962C8B-B14F-4D97-AF65-F5344CB8AC3E}">
        <p14:creationId xmlns:p14="http://schemas.microsoft.com/office/powerpoint/2010/main" val="1533399602"/>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05A60-EFC7-8247-9430-70618027E8D3}"/>
              </a:ext>
            </a:extLst>
          </p:cNvPr>
          <p:cNvSpPr>
            <a:spLocks noGrp="1"/>
          </p:cNvSpPr>
          <p:nvPr>
            <p:ph type="title"/>
          </p:nvPr>
        </p:nvSpPr>
        <p:spPr>
          <a:xfrm>
            <a:off x="165956" y="144350"/>
            <a:ext cx="8964488" cy="1143000"/>
          </a:xfrm>
        </p:spPr>
        <p:txBody>
          <a:bodyPr/>
          <a:lstStyle/>
          <a:p>
            <a:r>
              <a:rPr lang="en-US" dirty="0" err="1"/>
              <a:t>Chwarae</a:t>
            </a:r>
            <a:r>
              <a:rPr lang="en-US" dirty="0"/>
              <a:t> – </a:t>
            </a:r>
            <a:r>
              <a:rPr lang="en-US" dirty="0" err="1"/>
              <a:t>i</a:t>
            </a:r>
            <a:r>
              <a:rPr lang="en-US" dirty="0"/>
              <a:t> </a:t>
            </a:r>
            <a:r>
              <a:rPr lang="en-US" dirty="0" err="1"/>
              <a:t>beth</a:t>
            </a:r>
            <a:r>
              <a:rPr lang="en-US" dirty="0"/>
              <a:t>? / Play – so what?</a:t>
            </a:r>
          </a:p>
        </p:txBody>
      </p:sp>
      <p:sp>
        <p:nvSpPr>
          <p:cNvPr id="3" name="Content Placeholder 2">
            <a:extLst>
              <a:ext uri="{FF2B5EF4-FFF2-40B4-BE49-F238E27FC236}">
                <a16:creationId xmlns:a16="http://schemas.microsoft.com/office/drawing/2014/main" id="{433E13FC-E8F8-BB40-B619-6E2C74E7FEB3}"/>
              </a:ext>
            </a:extLst>
          </p:cNvPr>
          <p:cNvSpPr>
            <a:spLocks noGrp="1"/>
          </p:cNvSpPr>
          <p:nvPr>
            <p:ph sz="half" idx="1"/>
          </p:nvPr>
        </p:nvSpPr>
        <p:spPr>
          <a:xfrm>
            <a:off x="160855" y="1434480"/>
            <a:ext cx="3898907" cy="3989040"/>
          </a:xfrm>
        </p:spPr>
        <p:txBody>
          <a:bodyPr/>
          <a:lstStyle/>
          <a:p>
            <a:r>
              <a:rPr lang="en-US" dirty="0"/>
              <a:t>Felly - </a:t>
            </a:r>
            <a:r>
              <a:rPr lang="en-US" dirty="0" err="1"/>
              <a:t>sut</a:t>
            </a:r>
            <a:r>
              <a:rPr lang="en-US" dirty="0"/>
              <a:t> </a:t>
            </a:r>
            <a:r>
              <a:rPr lang="en-US" dirty="0" err="1"/>
              <a:t>mae</a:t>
            </a:r>
            <a:r>
              <a:rPr lang="en-US" dirty="0"/>
              <a:t> </a:t>
            </a:r>
            <a:r>
              <a:rPr lang="en-US" dirty="0" err="1"/>
              <a:t>chwarae’n</a:t>
            </a:r>
            <a:r>
              <a:rPr lang="en-US" dirty="0"/>
              <a:t> </a:t>
            </a:r>
            <a:r>
              <a:rPr lang="en-US" dirty="0" err="1"/>
              <a:t>cefnogiplentyn</a:t>
            </a:r>
            <a:r>
              <a:rPr lang="en-US" dirty="0"/>
              <a:t> </a:t>
            </a:r>
            <a:r>
              <a:rPr lang="en-US" dirty="0" err="1"/>
              <a:t>yn</a:t>
            </a:r>
            <a:r>
              <a:rPr lang="en-US" dirty="0"/>
              <a:t> </a:t>
            </a:r>
            <a:r>
              <a:rPr lang="en-US" dirty="0" err="1"/>
              <a:t>fewnol</a:t>
            </a:r>
            <a:r>
              <a:rPr lang="en-US" dirty="0"/>
              <a:t> (</a:t>
            </a:r>
            <a:r>
              <a:rPr lang="en-US" dirty="0" err="1"/>
              <a:t>emosiynol</a:t>
            </a:r>
            <a:r>
              <a:rPr lang="en-US" dirty="0"/>
              <a:t>), </a:t>
            </a:r>
            <a:r>
              <a:rPr lang="en-US" dirty="0" err="1"/>
              <a:t>meddyliol</a:t>
            </a:r>
            <a:r>
              <a:rPr lang="en-US" dirty="0"/>
              <a:t> (</a:t>
            </a:r>
            <a:r>
              <a:rPr lang="en-US" dirty="0" err="1"/>
              <a:t>ymennydd</a:t>
            </a:r>
            <a:r>
              <a:rPr lang="en-US" dirty="0"/>
              <a:t>) ac </a:t>
            </a:r>
            <a:r>
              <a:rPr lang="en-US" dirty="0" err="1"/>
              <a:t>yn</a:t>
            </a:r>
            <a:r>
              <a:rPr lang="en-US" dirty="0"/>
              <a:t> </a:t>
            </a:r>
            <a:r>
              <a:rPr lang="en-US" dirty="0" err="1"/>
              <a:t>allanol</a:t>
            </a:r>
            <a:r>
              <a:rPr lang="en-US" dirty="0"/>
              <a:t> (</a:t>
            </a:r>
            <a:r>
              <a:rPr lang="en-US" dirty="0" err="1"/>
              <a:t>corfforol</a:t>
            </a:r>
            <a:r>
              <a:rPr lang="en-US" dirty="0"/>
              <a:t>)?</a:t>
            </a:r>
          </a:p>
          <a:p>
            <a:r>
              <a:rPr lang="en-US" dirty="0"/>
              <a:t>Trafod gweithgaredd cardiau</a:t>
            </a:r>
          </a:p>
        </p:txBody>
      </p:sp>
      <p:sp>
        <p:nvSpPr>
          <p:cNvPr id="4" name="Content Placeholder 3">
            <a:extLst>
              <a:ext uri="{FF2B5EF4-FFF2-40B4-BE49-F238E27FC236}">
                <a16:creationId xmlns:a16="http://schemas.microsoft.com/office/drawing/2014/main" id="{1928B0BB-137C-7E40-B2AF-A8D2821FA4F0}"/>
              </a:ext>
            </a:extLst>
          </p:cNvPr>
          <p:cNvSpPr>
            <a:spLocks noGrp="1"/>
          </p:cNvSpPr>
          <p:nvPr>
            <p:ph sz="half" idx="2"/>
          </p:nvPr>
        </p:nvSpPr>
        <p:spPr>
          <a:xfrm>
            <a:off x="4651742" y="1600201"/>
            <a:ext cx="4251147" cy="3989040"/>
          </a:xfrm>
        </p:spPr>
        <p:txBody>
          <a:bodyPr/>
          <a:lstStyle/>
          <a:p>
            <a:r>
              <a:rPr lang="en-US" dirty="0"/>
              <a:t>So - how does play support a child internally (emotionally) cognitively (the brain) and externally (physically)?</a:t>
            </a:r>
          </a:p>
          <a:p>
            <a:r>
              <a:rPr lang="en-US" dirty="0"/>
              <a:t>Discuss card sort activity</a:t>
            </a:r>
          </a:p>
        </p:txBody>
      </p:sp>
    </p:spTree>
    <p:extLst>
      <p:ext uri="{BB962C8B-B14F-4D97-AF65-F5344CB8AC3E}">
        <p14:creationId xmlns:p14="http://schemas.microsoft.com/office/powerpoint/2010/main" val="257129313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2E0EE-ED2A-1C47-842A-A68D6473F4A9}"/>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US" sz="3700" dirty="0"/>
              <a:t>Consider / </a:t>
            </a:r>
            <a:r>
              <a:rPr lang="en-US" sz="3700" dirty="0" err="1"/>
              <a:t>Ystyried</a:t>
            </a:r>
            <a:br>
              <a:rPr lang="en-US" sz="3700" dirty="0"/>
            </a:br>
            <a:endParaRPr lang="en-US" sz="3700" dirty="0"/>
          </a:p>
        </p:txBody>
      </p:sp>
      <p:pic>
        <p:nvPicPr>
          <p:cNvPr id="4" name="Picture 3">
            <a:extLst>
              <a:ext uri="{FF2B5EF4-FFF2-40B4-BE49-F238E27FC236}">
                <a16:creationId xmlns:a16="http://schemas.microsoft.com/office/drawing/2014/main" id="{A474CF6B-70F0-E74F-96B6-866E045368B1}"/>
              </a:ext>
            </a:extLst>
          </p:cNvPr>
          <p:cNvPicPr>
            <a:picLocks noChangeAspect="1"/>
          </p:cNvPicPr>
          <p:nvPr/>
        </p:nvPicPr>
        <p:blipFill rotWithShape="1">
          <a:blip r:embed="rId3"/>
          <a:srcRect l="24036" r="21798" b="-2"/>
          <a:stretch/>
        </p:blipFill>
        <p:spPr>
          <a:xfrm>
            <a:off x="457200" y="1600201"/>
            <a:ext cx="4038600" cy="3989040"/>
          </a:xfrm>
          <a:prstGeom prst="rect">
            <a:avLst/>
          </a:prstGeom>
          <a:noFill/>
        </p:spPr>
      </p:pic>
      <p:sp>
        <p:nvSpPr>
          <p:cNvPr id="5" name="Content Placeholder 4">
            <a:extLst>
              <a:ext uri="{FF2B5EF4-FFF2-40B4-BE49-F238E27FC236}">
                <a16:creationId xmlns:a16="http://schemas.microsoft.com/office/drawing/2014/main" id="{88521EBF-AEB0-4F0A-8EDB-3F687EEA1A8C}"/>
              </a:ext>
            </a:extLst>
          </p:cNvPr>
          <p:cNvSpPr>
            <a:spLocks noGrp="1"/>
          </p:cNvSpPr>
          <p:nvPr>
            <p:ph sz="half" idx="2"/>
          </p:nvPr>
        </p:nvSpPr>
        <p:spPr>
          <a:xfrm>
            <a:off x="4648200" y="1600201"/>
            <a:ext cx="4038600" cy="3989040"/>
          </a:xfrm>
        </p:spPr>
        <p:txBody>
          <a:bodyPr wrap="square" anchor="t">
            <a:normAutofit/>
          </a:bodyPr>
          <a:lstStyle/>
          <a:p>
            <a:r>
              <a:rPr lang="en-US"/>
              <a:t>By playing : either via child led or adult led – what physical skills are being developed?</a:t>
            </a:r>
          </a:p>
          <a:p>
            <a:pPr marL="0" indent="0">
              <a:buNone/>
            </a:pPr>
            <a:endParaRPr lang="en-US"/>
          </a:p>
          <a:p>
            <a:r>
              <a:rPr lang="en-US"/>
              <a:t>Other attributes / skills / characteristics present?  </a:t>
            </a:r>
          </a:p>
        </p:txBody>
      </p:sp>
    </p:spTree>
    <p:extLst>
      <p:ext uri="{BB962C8B-B14F-4D97-AF65-F5344CB8AC3E}">
        <p14:creationId xmlns:p14="http://schemas.microsoft.com/office/powerpoint/2010/main" val="150776944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6C608-EAD7-EF47-B057-F7B079306438}"/>
              </a:ext>
            </a:extLst>
          </p:cNvPr>
          <p:cNvSpPr>
            <a:spLocks noGrp="1"/>
          </p:cNvSpPr>
          <p:nvPr>
            <p:ph type="title"/>
          </p:nvPr>
        </p:nvSpPr>
        <p:spPr/>
        <p:txBody>
          <a:bodyPr/>
          <a:lstStyle/>
          <a:p>
            <a:r>
              <a:rPr lang="en-US" sz="4800" b="1" dirty="0">
                <a:solidFill>
                  <a:srgbClr val="00B050"/>
                </a:solidFill>
              </a:rPr>
              <a:t>My definition for play is …</a:t>
            </a:r>
            <a:endParaRPr lang="en-US" sz="4800" dirty="0">
              <a:solidFill>
                <a:srgbClr val="00B050"/>
              </a:solidFill>
            </a:endParaRPr>
          </a:p>
        </p:txBody>
      </p:sp>
      <p:sp>
        <p:nvSpPr>
          <p:cNvPr id="4" name="Content Placeholder 3">
            <a:extLst>
              <a:ext uri="{FF2B5EF4-FFF2-40B4-BE49-F238E27FC236}">
                <a16:creationId xmlns:a16="http://schemas.microsoft.com/office/drawing/2014/main" id="{1642010D-BD5F-D844-B5C6-89197252E215}"/>
              </a:ext>
            </a:extLst>
          </p:cNvPr>
          <p:cNvSpPr>
            <a:spLocks noGrp="1"/>
          </p:cNvSpPr>
          <p:nvPr>
            <p:ph idx="1"/>
          </p:nvPr>
        </p:nvSpPr>
        <p:spPr>
          <a:xfrm>
            <a:off x="179512" y="1470484"/>
            <a:ext cx="8229600" cy="3917032"/>
          </a:xfrm>
        </p:spPr>
        <p:txBody>
          <a:bodyPr/>
          <a:lstStyle/>
          <a:p>
            <a:r>
              <a:rPr lang="en-US" i="1" dirty="0"/>
              <a:t>What do you think are the key features of play? </a:t>
            </a:r>
          </a:p>
          <a:p>
            <a:pPr marL="0" indent="0">
              <a:buNone/>
            </a:pPr>
            <a:endParaRPr lang="en-US" i="1" dirty="0"/>
          </a:p>
          <a:p>
            <a:pPr marL="0" indent="0">
              <a:buNone/>
            </a:pPr>
            <a:r>
              <a:rPr lang="en-US" i="1" dirty="0"/>
              <a:t>Then…</a:t>
            </a:r>
          </a:p>
          <a:p>
            <a:endParaRPr lang="en-US" i="1" dirty="0"/>
          </a:p>
          <a:p>
            <a:r>
              <a:rPr lang="en-US" i="1" dirty="0"/>
              <a:t>Write a definition for play …</a:t>
            </a:r>
          </a:p>
          <a:p>
            <a:endParaRPr lang="en-US" i="1" dirty="0"/>
          </a:p>
        </p:txBody>
      </p:sp>
      <p:pic>
        <p:nvPicPr>
          <p:cNvPr id="5" name="Picture 4">
            <a:extLst>
              <a:ext uri="{FF2B5EF4-FFF2-40B4-BE49-F238E27FC236}">
                <a16:creationId xmlns:a16="http://schemas.microsoft.com/office/drawing/2014/main" id="{F678AEE9-95B9-9E46-8D8F-86C04D4A10F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6328942" y="1972299"/>
            <a:ext cx="2220040" cy="3141637"/>
          </a:xfrm>
          <a:prstGeom prst="rect">
            <a:avLst/>
          </a:prstGeom>
        </p:spPr>
      </p:pic>
    </p:spTree>
    <p:extLst>
      <p:ext uri="{BB962C8B-B14F-4D97-AF65-F5344CB8AC3E}">
        <p14:creationId xmlns:p14="http://schemas.microsoft.com/office/powerpoint/2010/main" val="1859966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2000" fill="hold"/>
                                        <p:tgtEl>
                                          <p:spTgt spid="5"/>
                                        </p:tgtEl>
                                        <p:attrNameLst>
                                          <p:attrName>ppt_x</p:attrName>
                                        </p:attrNameLst>
                                      </p:cBhvr>
                                      <p:tavLst>
                                        <p:tav tm="0">
                                          <p:val>
                                            <p:strVal val="#ppt_x"/>
                                          </p:val>
                                        </p:tav>
                                        <p:tav tm="100000">
                                          <p:val>
                                            <p:strVal val="#ppt_x"/>
                                          </p:val>
                                        </p:tav>
                                      </p:tavLst>
                                    </p:anim>
                                    <p:anim calcmode="lin" valueType="num">
                                      <p:cBhvr additive="base">
                                        <p:cTn id="8" dur="20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C8993-31B2-6347-A909-E98EED936D46}"/>
              </a:ext>
            </a:extLst>
          </p:cNvPr>
          <p:cNvSpPr>
            <a:spLocks noGrp="1"/>
          </p:cNvSpPr>
          <p:nvPr>
            <p:ph type="title"/>
          </p:nvPr>
        </p:nvSpPr>
        <p:spPr>
          <a:xfrm>
            <a:off x="0" y="274638"/>
            <a:ext cx="9036496" cy="1143000"/>
          </a:xfrm>
        </p:spPr>
        <p:txBody>
          <a:bodyPr/>
          <a:lstStyle/>
          <a:p>
            <a:r>
              <a:rPr lang="en-US" b="1" dirty="0">
                <a:solidFill>
                  <a:srgbClr val="00B050"/>
                </a:solidFill>
              </a:rPr>
              <a:t>Beth </a:t>
            </a:r>
            <a:r>
              <a:rPr lang="en-US" b="1" dirty="0" err="1">
                <a:solidFill>
                  <a:srgbClr val="00B050"/>
                </a:solidFill>
              </a:rPr>
              <a:t>ydy</a:t>
            </a:r>
            <a:r>
              <a:rPr lang="en-US" b="1" dirty="0">
                <a:solidFill>
                  <a:srgbClr val="00B050"/>
                </a:solidFill>
              </a:rPr>
              <a:t> </a:t>
            </a:r>
            <a:r>
              <a:rPr lang="en-US" b="1" dirty="0" err="1">
                <a:solidFill>
                  <a:srgbClr val="00B050"/>
                </a:solidFill>
              </a:rPr>
              <a:t>chwarae</a:t>
            </a:r>
            <a:r>
              <a:rPr lang="en-US" b="1" dirty="0">
                <a:solidFill>
                  <a:srgbClr val="00B050"/>
                </a:solidFill>
              </a:rPr>
              <a:t>? </a:t>
            </a:r>
            <a:r>
              <a:rPr lang="en-US" b="1" i="1" dirty="0">
                <a:solidFill>
                  <a:srgbClr val="00B050"/>
                </a:solidFill>
              </a:rPr>
              <a:t>What is play?</a:t>
            </a:r>
            <a:endParaRPr lang="en-US" dirty="0"/>
          </a:p>
        </p:txBody>
      </p:sp>
      <p:sp>
        <p:nvSpPr>
          <p:cNvPr id="3" name="Content Placeholder 2">
            <a:extLst>
              <a:ext uri="{FF2B5EF4-FFF2-40B4-BE49-F238E27FC236}">
                <a16:creationId xmlns:a16="http://schemas.microsoft.com/office/drawing/2014/main" id="{21D01F2F-D987-9F49-8ADF-6BD234B600A3}"/>
              </a:ext>
            </a:extLst>
          </p:cNvPr>
          <p:cNvSpPr>
            <a:spLocks noGrp="1"/>
          </p:cNvSpPr>
          <p:nvPr>
            <p:ph idx="1"/>
          </p:nvPr>
        </p:nvSpPr>
        <p:spPr>
          <a:xfrm>
            <a:off x="323528" y="1600201"/>
            <a:ext cx="8712968" cy="3917032"/>
          </a:xfrm>
        </p:spPr>
        <p:txBody>
          <a:bodyPr/>
          <a:lstStyle/>
          <a:p>
            <a:r>
              <a:rPr lang="en-US" dirty="0"/>
              <a:t>Share your definition of play pedagogy with one other person … </a:t>
            </a:r>
          </a:p>
          <a:p>
            <a:r>
              <a:rPr lang="en-US" dirty="0"/>
              <a:t>Make additions / tweaks / refinements </a:t>
            </a:r>
          </a:p>
          <a:p>
            <a:r>
              <a:rPr lang="en-US" dirty="0"/>
              <a:t>Does your definition resonate with others in the group? </a:t>
            </a:r>
          </a:p>
          <a:p>
            <a:r>
              <a:rPr lang="en-US" dirty="0"/>
              <a:t>You may want to convey your thoughts / notes as a chart ? … or a diagram ? …</a:t>
            </a:r>
          </a:p>
        </p:txBody>
      </p:sp>
    </p:spTree>
    <p:extLst>
      <p:ext uri="{BB962C8B-B14F-4D97-AF65-F5344CB8AC3E}">
        <p14:creationId xmlns:p14="http://schemas.microsoft.com/office/powerpoint/2010/main" val="113770538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0C95C-835C-CD41-AA56-AD018F1028C2}"/>
              </a:ext>
            </a:extLst>
          </p:cNvPr>
          <p:cNvSpPr>
            <a:spLocks noGrp="1"/>
          </p:cNvSpPr>
          <p:nvPr>
            <p:ph type="title"/>
          </p:nvPr>
        </p:nvSpPr>
        <p:spPr>
          <a:xfrm>
            <a:off x="-972616" y="125113"/>
            <a:ext cx="8229600" cy="1143000"/>
          </a:xfrm>
        </p:spPr>
        <p:txBody>
          <a:bodyPr/>
          <a:lstStyle/>
          <a:p>
            <a:r>
              <a:rPr lang="en-US" dirty="0"/>
              <a:t>Play Pedagogy</a:t>
            </a:r>
          </a:p>
        </p:txBody>
      </p:sp>
      <p:sp>
        <p:nvSpPr>
          <p:cNvPr id="3" name="Content Placeholder 2">
            <a:extLst>
              <a:ext uri="{FF2B5EF4-FFF2-40B4-BE49-F238E27FC236}">
                <a16:creationId xmlns:a16="http://schemas.microsoft.com/office/drawing/2014/main" id="{5D7529A0-24A2-1546-8F31-143ED18A3AF8}"/>
              </a:ext>
            </a:extLst>
          </p:cNvPr>
          <p:cNvSpPr>
            <a:spLocks noGrp="1"/>
          </p:cNvSpPr>
          <p:nvPr>
            <p:ph sz="half" idx="1"/>
          </p:nvPr>
        </p:nvSpPr>
        <p:spPr>
          <a:xfrm>
            <a:off x="395536" y="1628800"/>
            <a:ext cx="3744416" cy="3168352"/>
          </a:xfrm>
          <a:ln w="73025"/>
        </p:spPr>
        <p:style>
          <a:lnRef idx="2">
            <a:schemeClr val="dk1"/>
          </a:lnRef>
          <a:fillRef idx="1">
            <a:schemeClr val="lt1"/>
          </a:fillRef>
          <a:effectRef idx="0">
            <a:schemeClr val="dk1"/>
          </a:effectRef>
          <a:fontRef idx="minor">
            <a:schemeClr val="dk1"/>
          </a:fontRef>
        </p:style>
        <p:txBody>
          <a:bodyPr/>
          <a:lstStyle/>
          <a:p>
            <a:pPr marL="0" indent="0">
              <a:buNone/>
            </a:pPr>
            <a:endParaRPr lang="en-GB" dirty="0"/>
          </a:p>
          <a:p>
            <a:pPr marL="0" indent="0" algn="ctr">
              <a:buNone/>
            </a:pPr>
            <a:r>
              <a:rPr lang="en-GB" dirty="0"/>
              <a:t>Vygotsky (1967) argued play’s importance in creating its own zone of proximal development</a:t>
            </a:r>
          </a:p>
          <a:p>
            <a:pPr marL="0" indent="0" algn="ctr">
              <a:buNone/>
            </a:pPr>
            <a:endParaRPr lang="en-US" dirty="0"/>
          </a:p>
        </p:txBody>
      </p:sp>
      <p:sp>
        <p:nvSpPr>
          <p:cNvPr id="4" name="Content Placeholder 3">
            <a:extLst>
              <a:ext uri="{FF2B5EF4-FFF2-40B4-BE49-F238E27FC236}">
                <a16:creationId xmlns:a16="http://schemas.microsoft.com/office/drawing/2014/main" id="{4FAC6BA5-A320-4545-9C22-3D1F5A959754}"/>
              </a:ext>
            </a:extLst>
          </p:cNvPr>
          <p:cNvSpPr>
            <a:spLocks noGrp="1"/>
          </p:cNvSpPr>
          <p:nvPr>
            <p:ph sz="half" idx="2"/>
          </p:nvPr>
        </p:nvSpPr>
        <p:spPr>
          <a:xfrm>
            <a:off x="4732453" y="1251000"/>
            <a:ext cx="4212000" cy="4068000"/>
          </a:xfrm>
          <a:ln w="63500"/>
        </p:spPr>
        <p:style>
          <a:lnRef idx="2">
            <a:schemeClr val="accent1"/>
          </a:lnRef>
          <a:fillRef idx="1">
            <a:schemeClr val="lt1"/>
          </a:fillRef>
          <a:effectRef idx="0">
            <a:schemeClr val="accent1"/>
          </a:effectRef>
          <a:fontRef idx="minor">
            <a:schemeClr val="dk1"/>
          </a:fontRef>
        </p:style>
        <p:txBody>
          <a:bodyPr/>
          <a:lstStyle/>
          <a:p>
            <a:pPr marL="0" indent="0" algn="ctr">
              <a:buNone/>
            </a:pPr>
            <a:endParaRPr lang="en-GB" sz="2400" dirty="0"/>
          </a:p>
          <a:p>
            <a:pPr marL="0" indent="0" algn="ctr">
              <a:buNone/>
            </a:pPr>
            <a:r>
              <a:rPr lang="en-GB" sz="2400" dirty="0"/>
              <a:t>‘sociable and cooperative endeavours expose children to other children’s perspectives and they become experts for one another, scaffolding their own and peers’ learning experiences’ </a:t>
            </a:r>
          </a:p>
          <a:p>
            <a:pPr marL="0" indent="0" algn="ctr">
              <a:buNone/>
            </a:pPr>
            <a:r>
              <a:rPr lang="en-GB" sz="2400" dirty="0"/>
              <a:t>(Broadhead, 2006, p.202).</a:t>
            </a:r>
            <a:endParaRPr lang="en-US" sz="2400" dirty="0"/>
          </a:p>
          <a:p>
            <a:endParaRPr lang="en-US" dirty="0"/>
          </a:p>
        </p:txBody>
      </p:sp>
    </p:spTree>
    <p:extLst>
      <p:ext uri="{BB962C8B-B14F-4D97-AF65-F5344CB8AC3E}">
        <p14:creationId xmlns:p14="http://schemas.microsoft.com/office/powerpoint/2010/main" val="88804120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55EC8E-32D3-6651-53D7-21D4FC8DB1FB}"/>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4C3B6C82-DA19-3E83-5EF0-14584C0E3801}"/>
              </a:ext>
            </a:extLst>
          </p:cNvPr>
          <p:cNvSpPr>
            <a:spLocks noGrp="1"/>
          </p:cNvSpPr>
          <p:nvPr>
            <p:ph type="title"/>
          </p:nvPr>
        </p:nvSpPr>
        <p:spPr>
          <a:xfrm>
            <a:off x="457200" y="274638"/>
            <a:ext cx="8229600" cy="1143000"/>
          </a:xfrm>
        </p:spPr>
        <p:txBody>
          <a:bodyPr/>
          <a:lstStyle/>
          <a:p>
            <a:r>
              <a:rPr lang="en-US" dirty="0"/>
              <a:t>Break / </a:t>
            </a:r>
            <a:r>
              <a:rPr lang="en-US" dirty="0" err="1"/>
              <a:t>Toriad</a:t>
            </a:r>
            <a:endParaRPr lang="en-US" dirty="0"/>
          </a:p>
        </p:txBody>
      </p:sp>
      <p:pic>
        <p:nvPicPr>
          <p:cNvPr id="11" name="Content Placeholder 10" descr="Teapot pouring tea into cup">
            <a:extLst>
              <a:ext uri="{FF2B5EF4-FFF2-40B4-BE49-F238E27FC236}">
                <a16:creationId xmlns:a16="http://schemas.microsoft.com/office/drawing/2014/main" id="{69F359E9-D2B1-7102-248B-D18ECF693F5B}"/>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2257436"/>
            <a:ext cx="4038600" cy="2674916"/>
          </a:xfrm>
        </p:spPr>
      </p:pic>
      <p:pic>
        <p:nvPicPr>
          <p:cNvPr id="15" name="Content Placeholder 14" descr="Cropped hand of barista pouring milk into cappuccino to create leaf pattern">
            <a:extLst>
              <a:ext uri="{FF2B5EF4-FFF2-40B4-BE49-F238E27FC236}">
                <a16:creationId xmlns:a16="http://schemas.microsoft.com/office/drawing/2014/main" id="{87F9B392-6DFF-FE29-C1D8-98815ED356D5}"/>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648200" y="2248694"/>
            <a:ext cx="4038600" cy="2692400"/>
          </a:xfrm>
        </p:spPr>
      </p:pic>
    </p:spTree>
    <p:extLst>
      <p:ext uri="{BB962C8B-B14F-4D97-AF65-F5344CB8AC3E}">
        <p14:creationId xmlns:p14="http://schemas.microsoft.com/office/powerpoint/2010/main" val="156912128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647BB9-25A3-C6C1-493C-C97D62FBABCF}"/>
            </a:ext>
          </a:extLst>
        </p:cNvPr>
        <p:cNvGrpSpPr/>
        <p:nvPr/>
      </p:nvGrpSpPr>
      <p:grpSpPr>
        <a:xfrm>
          <a:off x="0" y="0"/>
          <a:ext cx="0" cy="0"/>
          <a:chOff x="0" y="0"/>
          <a:chExt cx="0" cy="0"/>
        </a:xfrm>
      </p:grpSpPr>
      <p:sp>
        <p:nvSpPr>
          <p:cNvPr id="7170" name="Rectangle 2">
            <a:extLst>
              <a:ext uri="{FF2B5EF4-FFF2-40B4-BE49-F238E27FC236}">
                <a16:creationId xmlns:a16="http://schemas.microsoft.com/office/drawing/2014/main" id="{D621A7E5-6251-22C4-0681-9FE582A20B2C}"/>
              </a:ext>
            </a:extLst>
          </p:cNvPr>
          <p:cNvSpPr>
            <a:spLocks noGrp="1" noChangeArrowheads="1"/>
          </p:cNvSpPr>
          <p:nvPr>
            <p:ph type="ctrTitle"/>
          </p:nvPr>
        </p:nvSpPr>
        <p:spPr>
          <a:xfrm>
            <a:off x="89756" y="1196752"/>
            <a:ext cx="8964487" cy="3901596"/>
          </a:xfrm>
        </p:spPr>
        <p:txBody>
          <a:bodyPr/>
          <a:lstStyle/>
          <a:p>
            <a:pPr>
              <a:buFont typeface="Wingdings" panose="05000000000000000000" pitchFamily="2" charset="2"/>
              <a:buNone/>
              <a:defRPr/>
            </a:pPr>
            <a:r>
              <a:rPr lang="en-GB" altLang="en-US" sz="3600" b="1" dirty="0">
                <a:solidFill>
                  <a:schemeClr val="bg1">
                    <a:lumMod val="95000"/>
                  </a:schemeClr>
                </a:solidFill>
              </a:rPr>
              <a:t>How does affordances support this very special journey? </a:t>
            </a:r>
            <a:br>
              <a:rPr lang="en-GB" altLang="en-US" sz="3600" b="1" dirty="0">
                <a:solidFill>
                  <a:schemeClr val="bg1">
                    <a:lumMod val="95000"/>
                  </a:schemeClr>
                </a:solidFill>
              </a:rPr>
            </a:br>
            <a:r>
              <a:rPr lang="en-GB" altLang="en-US" sz="3600" b="1" dirty="0">
                <a:solidFill>
                  <a:schemeClr val="bg1">
                    <a:lumMod val="95000"/>
                  </a:schemeClr>
                </a:solidFill>
              </a:rPr>
              <a:t>  </a:t>
            </a:r>
            <a:br>
              <a:rPr lang="en-GB" altLang="en-US" sz="3600" b="1" dirty="0">
                <a:solidFill>
                  <a:schemeClr val="bg1">
                    <a:lumMod val="95000"/>
                  </a:schemeClr>
                </a:solidFill>
              </a:rPr>
            </a:br>
            <a:r>
              <a:rPr lang="en-GB" altLang="en-US" sz="3600" b="1" dirty="0">
                <a:solidFill>
                  <a:schemeClr val="bg1">
                    <a:lumMod val="95000"/>
                  </a:schemeClr>
                </a:solidFill>
              </a:rPr>
              <a:t>Sut all </a:t>
            </a:r>
            <a:r>
              <a:rPr lang="en-GB" altLang="en-US" sz="3600" b="1" dirty="0" err="1">
                <a:solidFill>
                  <a:schemeClr val="bg1">
                    <a:lumMod val="95000"/>
                  </a:schemeClr>
                </a:solidFill>
              </a:rPr>
              <a:t>cyfleoedd</a:t>
            </a:r>
            <a:r>
              <a:rPr lang="en-GB" altLang="en-US" sz="3600" b="1" dirty="0">
                <a:solidFill>
                  <a:schemeClr val="bg1">
                    <a:lumMod val="95000"/>
                  </a:schemeClr>
                </a:solidFill>
              </a:rPr>
              <a:t> </a:t>
            </a:r>
            <a:r>
              <a:rPr lang="en-GB" altLang="en-US" sz="3600" b="1" dirty="0" err="1">
                <a:solidFill>
                  <a:schemeClr val="bg1">
                    <a:lumMod val="95000"/>
                  </a:schemeClr>
                </a:solidFill>
              </a:rPr>
              <a:t>cynnig</a:t>
            </a:r>
            <a:r>
              <a:rPr lang="en-GB" altLang="en-US" sz="3600" b="1" dirty="0">
                <a:solidFill>
                  <a:schemeClr val="bg1">
                    <a:lumMod val="95000"/>
                  </a:schemeClr>
                </a:solidFill>
              </a:rPr>
              <a:t> </a:t>
            </a:r>
            <a:r>
              <a:rPr lang="en-GB" altLang="en-US" sz="3600" b="1" dirty="0" err="1">
                <a:solidFill>
                  <a:schemeClr val="bg1">
                    <a:lumMod val="95000"/>
                  </a:schemeClr>
                </a:solidFill>
              </a:rPr>
              <a:t>cefnogaeth</a:t>
            </a:r>
            <a:r>
              <a:rPr lang="en-GB" altLang="en-US" sz="3600" b="1" dirty="0">
                <a:solidFill>
                  <a:schemeClr val="bg1">
                    <a:lumMod val="95000"/>
                  </a:schemeClr>
                </a:solidFill>
              </a:rPr>
              <a:t> </a:t>
            </a:r>
            <a:r>
              <a:rPr lang="en-GB" altLang="en-US" sz="3600" b="1" dirty="0" err="1">
                <a:solidFill>
                  <a:schemeClr val="bg1">
                    <a:lumMod val="95000"/>
                  </a:schemeClr>
                </a:solidFill>
              </a:rPr>
              <a:t>i’r</a:t>
            </a:r>
            <a:r>
              <a:rPr lang="en-GB" altLang="en-US" sz="3600" b="1" dirty="0">
                <a:solidFill>
                  <a:schemeClr val="bg1">
                    <a:lumMod val="95000"/>
                  </a:schemeClr>
                </a:solidFill>
              </a:rPr>
              <a:t> </a:t>
            </a:r>
            <a:r>
              <a:rPr lang="en-GB" altLang="en-US" sz="3600" b="1" dirty="0" err="1">
                <a:solidFill>
                  <a:schemeClr val="bg1">
                    <a:lumMod val="95000"/>
                  </a:schemeClr>
                </a:solidFill>
              </a:rPr>
              <a:t>taith</a:t>
            </a:r>
            <a:r>
              <a:rPr lang="en-GB" altLang="en-US" sz="3600" b="1" dirty="0">
                <a:solidFill>
                  <a:schemeClr val="bg1">
                    <a:lumMod val="95000"/>
                  </a:schemeClr>
                </a:solidFill>
              </a:rPr>
              <a:t> </a:t>
            </a:r>
            <a:r>
              <a:rPr lang="en-GB" altLang="en-US" sz="3600" b="1" dirty="0" err="1">
                <a:solidFill>
                  <a:schemeClr val="bg1">
                    <a:lumMod val="95000"/>
                  </a:schemeClr>
                </a:solidFill>
              </a:rPr>
              <a:t>arbennig</a:t>
            </a:r>
            <a:r>
              <a:rPr lang="en-GB" altLang="en-US" sz="3600" b="1" dirty="0">
                <a:solidFill>
                  <a:schemeClr val="bg1">
                    <a:lumMod val="95000"/>
                  </a:schemeClr>
                </a:solidFill>
              </a:rPr>
              <a:t> </a:t>
            </a:r>
            <a:r>
              <a:rPr lang="en-GB" altLang="en-US" sz="3600" b="1" dirty="0" err="1">
                <a:solidFill>
                  <a:schemeClr val="bg1">
                    <a:lumMod val="95000"/>
                  </a:schemeClr>
                </a:solidFill>
              </a:rPr>
              <a:t>yma</a:t>
            </a:r>
            <a:r>
              <a:rPr lang="en-GB" altLang="en-US" sz="3600" b="1" dirty="0">
                <a:solidFill>
                  <a:schemeClr val="bg1">
                    <a:lumMod val="95000"/>
                  </a:schemeClr>
                </a:solidFill>
              </a:rPr>
              <a:t>?</a:t>
            </a:r>
            <a:endParaRPr lang="en-GB" altLang="en-US" sz="4000" b="1" dirty="0">
              <a:solidFill>
                <a:schemeClr val="bg1">
                  <a:lumMod val="95000"/>
                </a:schemeClr>
              </a:solidFill>
            </a:endParaRPr>
          </a:p>
        </p:txBody>
      </p:sp>
      <p:sp>
        <p:nvSpPr>
          <p:cNvPr id="4098" name="Rectangle 3">
            <a:extLst>
              <a:ext uri="{FF2B5EF4-FFF2-40B4-BE49-F238E27FC236}">
                <a16:creationId xmlns:a16="http://schemas.microsoft.com/office/drawing/2014/main" id="{C5D94178-DA23-5134-7C8D-194248CCC310}"/>
              </a:ext>
            </a:extLst>
          </p:cNvPr>
          <p:cNvSpPr>
            <a:spLocks noGrp="1" noChangeArrowheads="1"/>
          </p:cNvSpPr>
          <p:nvPr>
            <p:ph type="subTitle" idx="1"/>
          </p:nvPr>
        </p:nvSpPr>
        <p:spPr>
          <a:xfrm>
            <a:off x="3779912" y="5805264"/>
            <a:ext cx="3240360" cy="1150395"/>
          </a:xfrm>
        </p:spPr>
        <p:txBody>
          <a:bodyPr/>
          <a:lstStyle/>
          <a:p>
            <a:pPr>
              <a:buFont typeface="Wingdings" panose="05000000000000000000" pitchFamily="2" charset="2"/>
              <a:buNone/>
              <a:defRPr/>
            </a:pPr>
            <a:r>
              <a:rPr lang="en-GB" altLang="en-US" b="1" dirty="0">
                <a:solidFill>
                  <a:schemeClr val="bg1"/>
                </a:solidFill>
              </a:rPr>
              <a:t>6/10/2026</a:t>
            </a:r>
          </a:p>
          <a:p>
            <a:pPr>
              <a:buFont typeface="Wingdings" panose="05000000000000000000" pitchFamily="2" charset="2"/>
              <a:buNone/>
              <a:defRPr/>
            </a:pPr>
            <a:endParaRPr lang="en-GB" altLang="en-US" b="1" dirty="0">
              <a:solidFill>
                <a:schemeClr val="bg1"/>
              </a:solidFill>
            </a:endParaRPr>
          </a:p>
        </p:txBody>
      </p:sp>
    </p:spTree>
    <p:extLst>
      <p:ext uri="{BB962C8B-B14F-4D97-AF65-F5344CB8AC3E}">
        <p14:creationId xmlns:p14="http://schemas.microsoft.com/office/powerpoint/2010/main" val="133237507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99BE8-91B6-E349-AF08-0C866B2B7388}"/>
              </a:ext>
            </a:extLst>
          </p:cNvPr>
          <p:cNvSpPr>
            <a:spLocks noGrp="1"/>
          </p:cNvSpPr>
          <p:nvPr>
            <p:ph type="title"/>
          </p:nvPr>
        </p:nvSpPr>
        <p:spPr>
          <a:xfrm>
            <a:off x="457200" y="125760"/>
            <a:ext cx="8229600" cy="1143000"/>
          </a:xfrm>
        </p:spPr>
        <p:txBody>
          <a:bodyPr/>
          <a:lstStyle/>
          <a:p>
            <a:r>
              <a:rPr lang="en-US" dirty="0" err="1"/>
              <a:t>Tasg</a:t>
            </a:r>
            <a:r>
              <a:rPr lang="en-US" dirty="0"/>
              <a:t> Dosbarth</a:t>
            </a:r>
            <a:br>
              <a:rPr lang="en-US" dirty="0"/>
            </a:br>
            <a:r>
              <a:rPr lang="en-US" dirty="0"/>
              <a:t>Classroom Task</a:t>
            </a:r>
          </a:p>
        </p:txBody>
      </p:sp>
      <p:sp>
        <p:nvSpPr>
          <p:cNvPr id="3" name="Content Placeholder 2">
            <a:extLst>
              <a:ext uri="{FF2B5EF4-FFF2-40B4-BE49-F238E27FC236}">
                <a16:creationId xmlns:a16="http://schemas.microsoft.com/office/drawing/2014/main" id="{6384E62A-D4DF-1A41-BCE6-AF85CF654162}"/>
              </a:ext>
            </a:extLst>
          </p:cNvPr>
          <p:cNvSpPr>
            <a:spLocks noGrp="1"/>
          </p:cNvSpPr>
          <p:nvPr>
            <p:ph sz="half" idx="1"/>
          </p:nvPr>
        </p:nvSpPr>
        <p:spPr>
          <a:xfrm>
            <a:off x="265521" y="2378450"/>
            <a:ext cx="4301926" cy="3067816"/>
          </a:xfrm>
        </p:spPr>
        <p:txBody>
          <a:bodyPr/>
          <a:lstStyle/>
          <a:p>
            <a:pPr marL="0" indent="0">
              <a:buNone/>
            </a:pPr>
            <a:r>
              <a:rPr lang="en-US" dirty="0" err="1"/>
              <a:t>Mewn</a:t>
            </a:r>
            <a:r>
              <a:rPr lang="en-US" dirty="0"/>
              <a:t> </a:t>
            </a:r>
            <a:r>
              <a:rPr lang="en-US" dirty="0" err="1"/>
              <a:t>parau</a:t>
            </a:r>
            <a:r>
              <a:rPr lang="en-US" dirty="0"/>
              <a:t> – </a:t>
            </a:r>
            <a:r>
              <a:rPr lang="en-US" dirty="0" err="1"/>
              <a:t>trafodwch</a:t>
            </a:r>
            <a:r>
              <a:rPr lang="en-US" dirty="0"/>
              <a:t> :</a:t>
            </a:r>
          </a:p>
          <a:p>
            <a:pPr marL="0" indent="0">
              <a:buNone/>
            </a:pPr>
            <a:endParaRPr lang="en-US" dirty="0"/>
          </a:p>
          <a:p>
            <a:pPr marL="0" indent="0">
              <a:buNone/>
            </a:pPr>
            <a:r>
              <a:rPr lang="en-US" dirty="0"/>
              <a:t>Beth </a:t>
            </a:r>
            <a:r>
              <a:rPr lang="en-US" dirty="0" err="1"/>
              <a:t>yw</a:t>
            </a:r>
            <a:r>
              <a:rPr lang="en-US" dirty="0"/>
              <a:t> </a:t>
            </a:r>
            <a:r>
              <a:rPr lang="en-US" dirty="0" err="1"/>
              <a:t>sgiliau</a:t>
            </a:r>
            <a:r>
              <a:rPr lang="en-US" dirty="0"/>
              <a:t> </a:t>
            </a:r>
            <a:r>
              <a:rPr lang="en-US" dirty="0" err="1"/>
              <a:t>symud</a:t>
            </a:r>
            <a:r>
              <a:rPr lang="en-US" dirty="0"/>
              <a:t> </a:t>
            </a:r>
            <a:r>
              <a:rPr lang="en-US" dirty="0" err="1"/>
              <a:t>sylfaenol</a:t>
            </a:r>
            <a:r>
              <a:rPr lang="en-US" dirty="0"/>
              <a:t>?</a:t>
            </a:r>
          </a:p>
          <a:p>
            <a:pPr marL="0" indent="0">
              <a:buNone/>
            </a:pPr>
            <a:endParaRPr lang="en-US" dirty="0"/>
          </a:p>
        </p:txBody>
      </p:sp>
      <p:sp>
        <p:nvSpPr>
          <p:cNvPr id="4" name="Content Placeholder 3">
            <a:extLst>
              <a:ext uri="{FF2B5EF4-FFF2-40B4-BE49-F238E27FC236}">
                <a16:creationId xmlns:a16="http://schemas.microsoft.com/office/drawing/2014/main" id="{607AD1E4-2BB6-064A-ACE3-D1DB590F50C1}"/>
              </a:ext>
            </a:extLst>
          </p:cNvPr>
          <p:cNvSpPr>
            <a:spLocks noGrp="1"/>
          </p:cNvSpPr>
          <p:nvPr>
            <p:ph sz="half" idx="2"/>
          </p:nvPr>
        </p:nvSpPr>
        <p:spPr>
          <a:xfrm>
            <a:off x="4939212" y="2376576"/>
            <a:ext cx="4201170" cy="3067817"/>
          </a:xfrm>
        </p:spPr>
        <p:txBody>
          <a:bodyPr/>
          <a:lstStyle/>
          <a:p>
            <a:pPr marL="0" indent="0">
              <a:buNone/>
            </a:pPr>
            <a:r>
              <a:rPr lang="en-US" dirty="0"/>
              <a:t>Pairs – discuss :</a:t>
            </a:r>
          </a:p>
          <a:p>
            <a:pPr marL="0" indent="0">
              <a:buNone/>
            </a:pPr>
            <a:endParaRPr lang="en-US" dirty="0"/>
          </a:p>
          <a:p>
            <a:pPr marL="0" indent="0">
              <a:buNone/>
            </a:pPr>
            <a:r>
              <a:rPr lang="en-US" dirty="0"/>
              <a:t>What are fundamental movement skills?</a:t>
            </a:r>
          </a:p>
          <a:p>
            <a:pPr marL="0" indent="0">
              <a:buNone/>
            </a:pPr>
            <a:endParaRPr lang="en-US" dirty="0"/>
          </a:p>
        </p:txBody>
      </p:sp>
    </p:spTree>
    <p:extLst>
      <p:ext uri="{BB962C8B-B14F-4D97-AF65-F5344CB8AC3E}">
        <p14:creationId xmlns:p14="http://schemas.microsoft.com/office/powerpoint/2010/main" val="277484593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048F16-E61D-EEC0-169F-6C5E8DF514FD}"/>
            </a:ext>
          </a:extLst>
        </p:cNvPr>
        <p:cNvGrpSpPr/>
        <p:nvPr/>
      </p:nvGrpSpPr>
      <p:grpSpPr>
        <a:xfrm>
          <a:off x="0" y="0"/>
          <a:ext cx="0" cy="0"/>
          <a:chOff x="0" y="0"/>
          <a:chExt cx="0" cy="0"/>
        </a:xfrm>
      </p:grpSpPr>
      <p:sp>
        <p:nvSpPr>
          <p:cNvPr id="4" name="Content Placeholder 2">
            <a:extLst>
              <a:ext uri="{FF2B5EF4-FFF2-40B4-BE49-F238E27FC236}">
                <a16:creationId xmlns:a16="http://schemas.microsoft.com/office/drawing/2014/main" id="{DF88C7DE-760D-BCA0-3EA1-12C9925BB137}"/>
              </a:ext>
            </a:extLst>
          </p:cNvPr>
          <p:cNvSpPr>
            <a:spLocks noGrp="1"/>
          </p:cNvSpPr>
          <p:nvPr>
            <p:ph idx="1"/>
          </p:nvPr>
        </p:nvSpPr>
        <p:spPr>
          <a:xfrm>
            <a:off x="4128282" y="1076235"/>
            <a:ext cx="4619021" cy="3474610"/>
          </a:xfrm>
        </p:spPr>
        <p:txBody>
          <a:bodyPr>
            <a:noAutofit/>
          </a:bodyPr>
          <a:lstStyle/>
          <a:p>
            <a:r>
              <a:rPr lang="en-GB" sz="2400" b="1" dirty="0"/>
              <a:t>Physical competence</a:t>
            </a:r>
            <a:r>
              <a:rPr lang="en-GB" sz="2400" dirty="0"/>
              <a:t> - </a:t>
            </a:r>
            <a:r>
              <a:rPr lang="en-GB" sz="2400" b="1" dirty="0"/>
              <a:t>FMS</a:t>
            </a:r>
            <a:r>
              <a:rPr lang="en-GB" sz="2400" dirty="0"/>
              <a:t> build foundations for physical literacy in early childhood</a:t>
            </a:r>
          </a:p>
          <a:p>
            <a:r>
              <a:rPr lang="en-GB" sz="2400" dirty="0"/>
              <a:t>Early </a:t>
            </a:r>
            <a:r>
              <a:rPr lang="en-GB" sz="2400" b="1" dirty="0"/>
              <a:t>FMS competence</a:t>
            </a:r>
            <a:r>
              <a:rPr lang="en-GB" sz="2400" dirty="0"/>
              <a:t> → more active in adolescence</a:t>
            </a:r>
          </a:p>
          <a:p>
            <a:r>
              <a:rPr lang="en-GB" sz="2400" dirty="0"/>
              <a:t>Supports </a:t>
            </a:r>
            <a:r>
              <a:rPr lang="en-GB" sz="2400" b="1" dirty="0"/>
              <a:t>learning, confidence, self-esteem</a:t>
            </a:r>
            <a:endParaRPr lang="en-GB" sz="2400" dirty="0"/>
          </a:p>
          <a:p>
            <a:r>
              <a:rPr lang="en-GB" sz="2400" dirty="0"/>
              <a:t>Teach </a:t>
            </a:r>
            <a:r>
              <a:rPr lang="en-GB" sz="2400" b="1" dirty="0"/>
              <a:t>OC skills</a:t>
            </a:r>
            <a:r>
              <a:rPr lang="en-GB" sz="2400" dirty="0"/>
              <a:t> with developmentally appropriate tasks &amp; equipment + PLAY</a:t>
            </a:r>
          </a:p>
        </p:txBody>
      </p:sp>
      <p:pic>
        <p:nvPicPr>
          <p:cNvPr id="5" name="Picture 2" descr="Baby Blocks Png - Baby Blocks Clipart Png Transparent PNG - 600x567 - Free  Download on NicePNG">
            <a:extLst>
              <a:ext uri="{FF2B5EF4-FFF2-40B4-BE49-F238E27FC236}">
                <a16:creationId xmlns:a16="http://schemas.microsoft.com/office/drawing/2014/main" id="{60CC0919-6AB8-5F0D-1BBD-67440FED5033}"/>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9892" b="93509" l="10000" r="90000">
                        <a14:foregroundMark x1="35854" y1="14838" x2="35854" y2="14838"/>
                        <a14:foregroundMark x1="26463" y1="93509" x2="26463" y2="93509"/>
                      </a14:backgroundRemoval>
                    </a14:imgEffect>
                  </a14:imgLayer>
                </a14:imgProps>
              </a:ext>
              <a:ext uri="{28A0092B-C50C-407E-A947-70E740481C1C}">
                <a14:useLocalDpi xmlns:a14="http://schemas.microsoft.com/office/drawing/2010/main" val="0"/>
              </a:ext>
            </a:extLst>
          </a:blip>
          <a:srcRect l="11037" t="5032" r="11548" b="4151"/>
          <a:stretch/>
        </p:blipFill>
        <p:spPr bwMode="auto">
          <a:xfrm>
            <a:off x="0" y="1627659"/>
            <a:ext cx="4094002" cy="3590911"/>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a:extLst>
              <a:ext uri="{FF2B5EF4-FFF2-40B4-BE49-F238E27FC236}">
                <a16:creationId xmlns:a16="http://schemas.microsoft.com/office/drawing/2014/main" id="{1AB6800F-53EA-423C-5CED-8F26848DA45F}"/>
              </a:ext>
            </a:extLst>
          </p:cNvPr>
          <p:cNvSpPr txBox="1">
            <a:spLocks/>
          </p:cNvSpPr>
          <p:nvPr/>
        </p:nvSpPr>
        <p:spPr>
          <a:xfrm>
            <a:off x="179926" y="4417422"/>
            <a:ext cx="1365758" cy="423202"/>
          </a:xfrm>
          <a:prstGeom prst="rect">
            <a:avLst/>
          </a:prstGeom>
          <a:solidFill>
            <a:schemeClr val="bg1">
              <a:alpha val="42000"/>
            </a:schemeClr>
          </a:solidFill>
          <a:ln w="19050">
            <a:noFill/>
          </a:ln>
        </p:spPr>
        <p:txBody>
          <a:bodyPr vert="horz" lIns="102870" tIns="51435" rIns="102870" bIns="51435" rtlCol="0" anchor="t">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spcAft>
                <a:spcPts val="675"/>
              </a:spcAft>
            </a:pPr>
            <a:r>
              <a:rPr lang="en-US" sz="1800" b="1" dirty="0">
                <a:latin typeface="+mn-lt"/>
                <a:ea typeface="Microsoft JhengHei" panose="020B0604030504040204" pitchFamily="34" charset="-120"/>
              </a:rPr>
              <a:t>Locomotor</a:t>
            </a:r>
          </a:p>
        </p:txBody>
      </p:sp>
      <p:sp>
        <p:nvSpPr>
          <p:cNvPr id="7" name="Title 1">
            <a:extLst>
              <a:ext uri="{FF2B5EF4-FFF2-40B4-BE49-F238E27FC236}">
                <a16:creationId xmlns:a16="http://schemas.microsoft.com/office/drawing/2014/main" id="{0D57A4D4-A8B4-1763-B208-A2AF1F0EAC96}"/>
              </a:ext>
            </a:extLst>
          </p:cNvPr>
          <p:cNvSpPr txBox="1">
            <a:spLocks/>
          </p:cNvSpPr>
          <p:nvPr/>
        </p:nvSpPr>
        <p:spPr>
          <a:xfrm>
            <a:off x="2172527" y="3717945"/>
            <a:ext cx="1190504" cy="812240"/>
          </a:xfrm>
          <a:prstGeom prst="rect">
            <a:avLst/>
          </a:prstGeom>
          <a:solidFill>
            <a:schemeClr val="bg1">
              <a:alpha val="42000"/>
            </a:schemeClr>
          </a:solidFill>
          <a:ln w="19050">
            <a:noFill/>
          </a:ln>
        </p:spPr>
        <p:txBody>
          <a:bodyPr vert="horz" lIns="102870" tIns="51435" rIns="102870" bIns="51435"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spcAft>
                <a:spcPts val="675"/>
              </a:spcAft>
            </a:pPr>
            <a:r>
              <a:rPr lang="en-US" sz="2100" b="1" dirty="0">
                <a:latin typeface="+mn-lt"/>
                <a:ea typeface="Microsoft JhengHei" panose="020B0604030504040204" pitchFamily="34" charset="-120"/>
              </a:rPr>
              <a:t>Object Control </a:t>
            </a:r>
          </a:p>
        </p:txBody>
      </p:sp>
      <p:sp>
        <p:nvSpPr>
          <p:cNvPr id="8" name="Title 1">
            <a:extLst>
              <a:ext uri="{FF2B5EF4-FFF2-40B4-BE49-F238E27FC236}">
                <a16:creationId xmlns:a16="http://schemas.microsoft.com/office/drawing/2014/main" id="{B98F7A33-A47C-4315-DAC8-96BED321A5D8}"/>
              </a:ext>
            </a:extLst>
          </p:cNvPr>
          <p:cNvSpPr txBox="1">
            <a:spLocks/>
          </p:cNvSpPr>
          <p:nvPr/>
        </p:nvSpPr>
        <p:spPr>
          <a:xfrm>
            <a:off x="806770" y="2594359"/>
            <a:ext cx="1365758" cy="438363"/>
          </a:xfrm>
          <a:prstGeom prst="rect">
            <a:avLst/>
          </a:prstGeom>
          <a:solidFill>
            <a:schemeClr val="bg1">
              <a:alpha val="42000"/>
            </a:schemeClr>
          </a:solidFill>
          <a:ln>
            <a:noFill/>
          </a:ln>
        </p:spPr>
        <p:txBody>
          <a:bodyPr vert="horz" lIns="102870" tIns="51435" rIns="102870" bIns="51435"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spcAft>
                <a:spcPts val="675"/>
              </a:spcAft>
            </a:pPr>
            <a:r>
              <a:rPr lang="en-US" sz="2100" b="1" dirty="0">
                <a:latin typeface="+mn-lt"/>
                <a:ea typeface="Microsoft JhengHei" panose="020B0604030504040204" pitchFamily="34" charset="-120"/>
              </a:rPr>
              <a:t>Stability</a:t>
            </a:r>
          </a:p>
        </p:txBody>
      </p:sp>
      <p:sp>
        <p:nvSpPr>
          <p:cNvPr id="11" name="Text Placeholder 3">
            <a:extLst>
              <a:ext uri="{FF2B5EF4-FFF2-40B4-BE49-F238E27FC236}">
                <a16:creationId xmlns:a16="http://schemas.microsoft.com/office/drawing/2014/main" id="{03BA6E25-B866-338E-2FE4-B3B3A67FAA1C}"/>
              </a:ext>
            </a:extLst>
          </p:cNvPr>
          <p:cNvSpPr txBox="1">
            <a:spLocks/>
          </p:cNvSpPr>
          <p:nvPr/>
        </p:nvSpPr>
        <p:spPr>
          <a:xfrm>
            <a:off x="6195099" y="7820570"/>
            <a:ext cx="7309478" cy="265090"/>
          </a:xfrm>
          <a:prstGeom prst="rect">
            <a:avLst/>
          </a:prstGeom>
        </p:spPr>
        <p:txBody>
          <a:bodyPr/>
          <a:lstStyle>
            <a:lvl1pPr marL="0" indent="0" algn="l" defTabSz="1371600" rtl="0" eaLnBrk="1" latinLnBrk="0" hangingPunct="1">
              <a:lnSpc>
                <a:spcPct val="130000"/>
              </a:lnSpc>
              <a:spcBef>
                <a:spcPts val="0"/>
              </a:spcBef>
              <a:spcAft>
                <a:spcPts val="1800"/>
              </a:spcAft>
              <a:buFont typeface="Arial" panose="020B0604020202020204" pitchFamily="34" charset="0"/>
              <a:buNone/>
              <a:defRPr sz="2400" b="0" i="0" kern="1200">
                <a:solidFill>
                  <a:schemeClr val="tx1"/>
                </a:solidFill>
                <a:latin typeface="Chapman" pitchFamily="2" charset="77"/>
                <a:ea typeface="+mn-ea"/>
                <a:cs typeface="+mn-cs"/>
              </a:defRPr>
            </a:lvl1pPr>
            <a:lvl2pPr marL="685800" indent="0" algn="l" defTabSz="1371600" rtl="0" eaLnBrk="1" latinLnBrk="0" hangingPunct="1">
              <a:lnSpc>
                <a:spcPct val="90000"/>
              </a:lnSpc>
              <a:spcBef>
                <a:spcPts val="750"/>
              </a:spcBef>
              <a:buFont typeface="Arial" panose="020B0604020202020204" pitchFamily="34" charset="0"/>
              <a:buNone/>
              <a:defRPr sz="2000" b="0" kern="1200">
                <a:solidFill>
                  <a:schemeClr val="tx1"/>
                </a:solidFill>
                <a:latin typeface="+mn-lt"/>
                <a:ea typeface="+mn-ea"/>
                <a:cs typeface="+mn-cs"/>
              </a:defRPr>
            </a:lvl2pPr>
            <a:lvl3pPr marL="1371600" indent="0" algn="l" defTabSz="1371600" rtl="0" eaLnBrk="1" latinLnBrk="0" hangingPunct="1">
              <a:lnSpc>
                <a:spcPct val="90000"/>
              </a:lnSpc>
              <a:spcBef>
                <a:spcPts val="750"/>
              </a:spcBef>
              <a:buFont typeface="Arial" panose="020B0604020202020204" pitchFamily="34" charset="0"/>
              <a:buNone/>
              <a:defRPr sz="2000" b="0" kern="1200">
                <a:solidFill>
                  <a:schemeClr val="tx1"/>
                </a:solidFill>
                <a:latin typeface="+mn-lt"/>
                <a:ea typeface="+mn-ea"/>
                <a:cs typeface="+mn-cs"/>
              </a:defRPr>
            </a:lvl3pPr>
            <a:lvl4pPr marL="2057400" indent="0" algn="l" defTabSz="1371600" rtl="0" eaLnBrk="1" latinLnBrk="0" hangingPunct="1">
              <a:lnSpc>
                <a:spcPct val="90000"/>
              </a:lnSpc>
              <a:spcBef>
                <a:spcPts val="750"/>
              </a:spcBef>
              <a:buFont typeface="Arial" panose="020B0604020202020204" pitchFamily="34" charset="0"/>
              <a:buNone/>
              <a:defRPr sz="2000" b="0" kern="1200">
                <a:solidFill>
                  <a:schemeClr val="tx1"/>
                </a:solidFill>
                <a:latin typeface="+mn-lt"/>
                <a:ea typeface="+mn-ea"/>
                <a:cs typeface="+mn-cs"/>
              </a:defRPr>
            </a:lvl4pPr>
            <a:lvl5pPr marL="2743200" indent="0" algn="l" defTabSz="1371600" rtl="0" eaLnBrk="1" latinLnBrk="0" hangingPunct="1">
              <a:lnSpc>
                <a:spcPct val="90000"/>
              </a:lnSpc>
              <a:spcBef>
                <a:spcPts val="750"/>
              </a:spcBef>
              <a:buFont typeface="Arial" panose="020B0604020202020204" pitchFamily="34" charset="0"/>
              <a:buNone/>
              <a:defRPr sz="2000" b="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a:lstStyle>
          <a:p>
            <a:pPr algn="r"/>
            <a:r>
              <a:rPr lang="en-GB" sz="1350" dirty="0">
                <a:latin typeface="+mn-lt"/>
              </a:rPr>
              <a:t>Stodden et al. (2008), Robinson et al. (2015), Van der Fels (2015), Schmidt et al. (2015)</a:t>
            </a:r>
          </a:p>
          <a:p>
            <a:pPr algn="r"/>
            <a:endParaRPr lang="en-US" sz="1350" dirty="0"/>
          </a:p>
        </p:txBody>
      </p:sp>
      <p:sp>
        <p:nvSpPr>
          <p:cNvPr id="13" name="Title 1">
            <a:extLst>
              <a:ext uri="{FF2B5EF4-FFF2-40B4-BE49-F238E27FC236}">
                <a16:creationId xmlns:a16="http://schemas.microsoft.com/office/drawing/2014/main" id="{5E5D3F83-5253-7D05-F629-36FC619F5ADF}"/>
              </a:ext>
            </a:extLst>
          </p:cNvPr>
          <p:cNvSpPr txBox="1">
            <a:spLocks/>
          </p:cNvSpPr>
          <p:nvPr/>
        </p:nvSpPr>
        <p:spPr>
          <a:xfrm>
            <a:off x="226154" y="303703"/>
            <a:ext cx="8691691" cy="1155526"/>
          </a:xfrm>
          <a:prstGeom prst="rect">
            <a:avLst/>
          </a:prstGeom>
        </p:spPr>
        <p:txBody>
          <a:bodyPr vert="horz" lIns="0" tIns="0" rIns="0" bIns="0" rtlCol="0" anchor="t">
            <a:normAutofit/>
          </a:bodyPr>
          <a:lstStyle>
            <a:lvl1pPr algn="l" defTabSz="1371600" rtl="0" eaLnBrk="1" latinLnBrk="0" hangingPunct="1">
              <a:lnSpc>
                <a:spcPct val="90000"/>
              </a:lnSpc>
              <a:spcBef>
                <a:spcPct val="0"/>
              </a:spcBef>
              <a:buNone/>
              <a:defRPr sz="4800" b="1" i="0" kern="1200">
                <a:solidFill>
                  <a:schemeClr val="tx1"/>
                </a:solidFill>
                <a:latin typeface="Northbank N5" pitchFamily="2" charset="0"/>
                <a:ea typeface="+mj-ea"/>
                <a:cs typeface="+mj-cs"/>
              </a:defRPr>
            </a:lvl1pPr>
          </a:lstStyle>
          <a:p>
            <a:pPr algn="ctr"/>
            <a:r>
              <a:rPr lang="en-US" sz="3300" dirty="0"/>
              <a:t>Fundamental movement/motor skills (FMS)</a:t>
            </a:r>
          </a:p>
        </p:txBody>
      </p:sp>
    </p:spTree>
    <p:extLst>
      <p:ext uri="{BB962C8B-B14F-4D97-AF65-F5344CB8AC3E}">
        <p14:creationId xmlns:p14="http://schemas.microsoft.com/office/powerpoint/2010/main" val="1948574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 text&#10;&#10;Description automatically generated with medium confidence">
            <a:extLst>
              <a:ext uri="{FF2B5EF4-FFF2-40B4-BE49-F238E27FC236}">
                <a16:creationId xmlns:a16="http://schemas.microsoft.com/office/drawing/2014/main" id="{F9B1B095-6ADC-144D-A078-6545FF0170FF}"/>
              </a:ext>
            </a:extLst>
          </p:cNvPr>
          <p:cNvPicPr>
            <a:picLocks noChangeAspect="1"/>
          </p:cNvPicPr>
          <p:nvPr/>
        </p:nvPicPr>
        <p:blipFill>
          <a:blip r:embed="rId3"/>
          <a:stretch>
            <a:fillRect/>
          </a:stretch>
        </p:blipFill>
        <p:spPr>
          <a:xfrm>
            <a:off x="130212" y="1164590"/>
            <a:ext cx="5573934" cy="4528819"/>
          </a:xfrm>
          <a:prstGeom prst="rect">
            <a:avLst/>
          </a:prstGeom>
          <a:noFill/>
        </p:spPr>
      </p:pic>
      <p:sp>
        <p:nvSpPr>
          <p:cNvPr id="6" name="TextBox 5">
            <a:extLst>
              <a:ext uri="{FF2B5EF4-FFF2-40B4-BE49-F238E27FC236}">
                <a16:creationId xmlns:a16="http://schemas.microsoft.com/office/drawing/2014/main" id="{BE663DF4-48A5-1D45-BC20-72443F5943D2}"/>
              </a:ext>
            </a:extLst>
          </p:cNvPr>
          <p:cNvSpPr txBox="1"/>
          <p:nvPr/>
        </p:nvSpPr>
        <p:spPr>
          <a:xfrm>
            <a:off x="6074291" y="3861048"/>
            <a:ext cx="2787376" cy="369332"/>
          </a:xfrm>
          <a:prstGeom prst="rect">
            <a:avLst/>
          </a:prstGeom>
          <a:noFill/>
        </p:spPr>
        <p:txBody>
          <a:bodyPr wrap="square" rtlCol="0">
            <a:spAutoFit/>
          </a:bodyPr>
          <a:lstStyle/>
          <a:p>
            <a:r>
              <a:rPr lang="en-US"/>
              <a:t>Locomotor / </a:t>
            </a:r>
            <a:r>
              <a:rPr lang="en-US" err="1"/>
              <a:t>Symud</a:t>
            </a:r>
            <a:endParaRPr lang="en-US"/>
          </a:p>
        </p:txBody>
      </p:sp>
      <p:sp>
        <p:nvSpPr>
          <p:cNvPr id="7" name="TextBox 6">
            <a:extLst>
              <a:ext uri="{FF2B5EF4-FFF2-40B4-BE49-F238E27FC236}">
                <a16:creationId xmlns:a16="http://schemas.microsoft.com/office/drawing/2014/main" id="{ACEAC0D4-56BE-5744-A248-B3222D61E4D8}"/>
              </a:ext>
            </a:extLst>
          </p:cNvPr>
          <p:cNvSpPr txBox="1"/>
          <p:nvPr/>
        </p:nvSpPr>
        <p:spPr>
          <a:xfrm>
            <a:off x="6074291" y="2636912"/>
            <a:ext cx="2607078" cy="646331"/>
          </a:xfrm>
          <a:prstGeom prst="rect">
            <a:avLst/>
          </a:prstGeom>
          <a:noFill/>
        </p:spPr>
        <p:txBody>
          <a:bodyPr wrap="square" rtlCol="0">
            <a:spAutoFit/>
          </a:bodyPr>
          <a:lstStyle/>
          <a:p>
            <a:r>
              <a:rPr lang="en-US"/>
              <a:t>Body management actions</a:t>
            </a:r>
          </a:p>
        </p:txBody>
      </p:sp>
      <p:sp>
        <p:nvSpPr>
          <p:cNvPr id="8" name="TextBox 7">
            <a:extLst>
              <a:ext uri="{FF2B5EF4-FFF2-40B4-BE49-F238E27FC236}">
                <a16:creationId xmlns:a16="http://schemas.microsoft.com/office/drawing/2014/main" id="{4C405A7B-5408-884B-9F32-82FBABDEA175}"/>
              </a:ext>
            </a:extLst>
          </p:cNvPr>
          <p:cNvSpPr txBox="1"/>
          <p:nvPr/>
        </p:nvSpPr>
        <p:spPr>
          <a:xfrm>
            <a:off x="6044686" y="4808185"/>
            <a:ext cx="3152510" cy="646331"/>
          </a:xfrm>
          <a:prstGeom prst="rect">
            <a:avLst/>
          </a:prstGeom>
          <a:noFill/>
        </p:spPr>
        <p:txBody>
          <a:bodyPr wrap="square" rtlCol="0">
            <a:spAutoFit/>
          </a:bodyPr>
          <a:lstStyle/>
          <a:p>
            <a:r>
              <a:rPr lang="en-US"/>
              <a:t>Manipulative actions / </a:t>
            </a:r>
            <a:r>
              <a:rPr lang="en-US" err="1"/>
              <a:t>Gweithrediadau</a:t>
            </a:r>
            <a:r>
              <a:rPr lang="en-US"/>
              <a:t> </a:t>
            </a:r>
            <a:r>
              <a:rPr lang="en-US" err="1"/>
              <a:t>llawdrin</a:t>
            </a:r>
            <a:endParaRPr lang="en-US"/>
          </a:p>
        </p:txBody>
      </p:sp>
      <p:sp>
        <p:nvSpPr>
          <p:cNvPr id="9" name="TextBox 8">
            <a:extLst>
              <a:ext uri="{FF2B5EF4-FFF2-40B4-BE49-F238E27FC236}">
                <a16:creationId xmlns:a16="http://schemas.microsoft.com/office/drawing/2014/main" id="{40010FF1-F94D-4227-08CA-BAFD15E507EC}"/>
              </a:ext>
            </a:extLst>
          </p:cNvPr>
          <p:cNvSpPr txBox="1"/>
          <p:nvPr/>
        </p:nvSpPr>
        <p:spPr>
          <a:xfrm>
            <a:off x="539552" y="260648"/>
            <a:ext cx="7488832" cy="646331"/>
          </a:xfrm>
          <a:prstGeom prst="rect">
            <a:avLst/>
          </a:prstGeom>
          <a:noFill/>
        </p:spPr>
        <p:txBody>
          <a:bodyPr wrap="square" rtlCol="0">
            <a:spAutoFit/>
          </a:bodyPr>
          <a:lstStyle/>
          <a:p>
            <a:r>
              <a:rPr lang="en-GB" sz="3600" b="1">
                <a:solidFill>
                  <a:schemeClr val="accent5">
                    <a:lumMod val="75000"/>
                  </a:schemeClr>
                </a:solidFill>
                <a:latin typeface="Myriad Pro"/>
              </a:rPr>
              <a:t>Adventure Course / </a:t>
            </a:r>
            <a:r>
              <a:rPr lang="en-GB" sz="3600" b="1" err="1">
                <a:solidFill>
                  <a:schemeClr val="accent5">
                    <a:lumMod val="75000"/>
                  </a:schemeClr>
                </a:solidFill>
                <a:latin typeface="Myriad Pro"/>
              </a:rPr>
              <a:t>Cwrs</a:t>
            </a:r>
            <a:r>
              <a:rPr lang="en-GB" sz="3600" b="1">
                <a:solidFill>
                  <a:schemeClr val="accent5">
                    <a:lumMod val="75000"/>
                  </a:schemeClr>
                </a:solidFill>
                <a:latin typeface="Myriad Pro"/>
              </a:rPr>
              <a:t> </a:t>
            </a:r>
            <a:r>
              <a:rPr lang="en-GB" sz="3600" b="1" err="1">
                <a:solidFill>
                  <a:schemeClr val="accent5">
                    <a:lumMod val="75000"/>
                  </a:schemeClr>
                </a:solidFill>
                <a:latin typeface="Myriad Pro"/>
              </a:rPr>
              <a:t>Rwystr</a:t>
            </a:r>
            <a:endParaRPr lang="en-GB" sz="3600" b="1">
              <a:solidFill>
                <a:schemeClr val="accent5">
                  <a:lumMod val="75000"/>
                </a:schemeClr>
              </a:solidFill>
              <a:latin typeface="Myriad Pro"/>
            </a:endParaRPr>
          </a:p>
        </p:txBody>
      </p:sp>
    </p:spTree>
    <p:extLst>
      <p:ext uri="{BB962C8B-B14F-4D97-AF65-F5344CB8AC3E}">
        <p14:creationId xmlns:p14="http://schemas.microsoft.com/office/powerpoint/2010/main" val="487876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 presetClass="entr" presetSubtype="1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blinds(horizontal)">
                                      <p:cBhvr>
                                        <p:cTn id="11" dur="1000"/>
                                        <p:tgtEl>
                                          <p:spTgt spid="6"/>
                                        </p:tgtEl>
                                      </p:cBhvr>
                                    </p:animEffect>
                                  </p:childTnLst>
                                </p:cTn>
                              </p:par>
                            </p:childTnLst>
                          </p:cTn>
                        </p:par>
                      </p:childTnLst>
                    </p:cTn>
                  </p:par>
                  <p:par>
                    <p:cTn id="12" fill="hold">
                      <p:stCondLst>
                        <p:cond delay="indefinite"/>
                      </p:stCondLst>
                      <p:childTnLst>
                        <p:par>
                          <p:cTn id="13" fill="hold">
                            <p:stCondLst>
                              <p:cond delay="0"/>
                            </p:stCondLst>
                            <p:childTnLst>
                              <p:par>
                                <p:cTn id="14" presetID="5" presetClass="entr" presetSubtype="10" fill="hold" grpId="0" nodeType="click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checkerboard(across)">
                                      <p:cBhvr>
                                        <p:cTn id="16"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5F9C9639-4E2E-FA45-95CE-A37C34986033}"/>
              </a:ext>
            </a:extLst>
          </p:cNvPr>
          <p:cNvSpPr txBox="1">
            <a:spLocks/>
          </p:cNvSpPr>
          <p:nvPr/>
        </p:nvSpPr>
        <p:spPr>
          <a:xfrm>
            <a:off x="7867848" y="5063344"/>
            <a:ext cx="3611990" cy="34289"/>
          </a:xfrm>
          <a:prstGeom prst="rect">
            <a:avLst/>
          </a:prstGeom>
        </p:spPr>
        <p:txBody>
          <a:bodyPr vert="horz" lIns="102870" tIns="51435" rIns="102870" bIns="51435"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Aft>
                <a:spcPts val="675"/>
              </a:spcAft>
              <a:buNone/>
            </a:pPr>
            <a:endParaRPr lang="en-US" sz="1575" dirty="0">
              <a:ea typeface="Microsoft JhengHei" panose="020B0604030504040204" pitchFamily="34" charset="-120"/>
              <a:cs typeface="Arial" panose="020B0604020202020204" pitchFamily="34" charset="0"/>
            </a:endParaRPr>
          </a:p>
        </p:txBody>
      </p:sp>
      <p:sp>
        <p:nvSpPr>
          <p:cNvPr id="6" name="Left Arrow 5">
            <a:extLst>
              <a:ext uri="{FF2B5EF4-FFF2-40B4-BE49-F238E27FC236}">
                <a16:creationId xmlns:a16="http://schemas.microsoft.com/office/drawing/2014/main" id="{E9EC5E47-9627-FB40-B0D5-9F595F87976F}"/>
              </a:ext>
            </a:extLst>
          </p:cNvPr>
          <p:cNvSpPr/>
          <p:nvPr/>
        </p:nvSpPr>
        <p:spPr>
          <a:xfrm flipH="1">
            <a:off x="64291" y="2848097"/>
            <a:ext cx="1764508" cy="673014"/>
          </a:xfrm>
          <a:prstGeom prst="leftArrow">
            <a:avLst/>
          </a:prstGeom>
          <a:solidFill>
            <a:srgbClr val="FFE5C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n w="0"/>
                <a:solidFill>
                  <a:schemeClr val="tx1"/>
                </a:solidFill>
                <a:effectLst>
                  <a:outerShdw blurRad="38100" dist="19050" dir="2700000" algn="tl" rotWithShape="0">
                    <a:schemeClr val="dk1">
                      <a:alpha val="40000"/>
                    </a:schemeClr>
                  </a:outerShdw>
                </a:effectLst>
              </a:rPr>
              <a:t>Context Specific Skills</a:t>
            </a:r>
          </a:p>
        </p:txBody>
      </p:sp>
      <p:sp>
        <p:nvSpPr>
          <p:cNvPr id="7" name="Left Arrow 6">
            <a:extLst>
              <a:ext uri="{FF2B5EF4-FFF2-40B4-BE49-F238E27FC236}">
                <a16:creationId xmlns:a16="http://schemas.microsoft.com/office/drawing/2014/main" id="{51A12814-5A9E-414F-9772-41E25A25AF7A}"/>
              </a:ext>
            </a:extLst>
          </p:cNvPr>
          <p:cNvSpPr/>
          <p:nvPr/>
        </p:nvSpPr>
        <p:spPr>
          <a:xfrm flipH="1">
            <a:off x="533400" y="3521110"/>
            <a:ext cx="864538" cy="747500"/>
          </a:xfrm>
          <a:prstGeom prst="leftArrow">
            <a:avLst/>
          </a:prstGeom>
          <a:solidFill>
            <a:srgbClr val="FFE5C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575" dirty="0">
                <a:ln>
                  <a:solidFill>
                    <a:sysClr val="windowText" lastClr="000000"/>
                  </a:solidFill>
                </a:ln>
                <a:solidFill>
                  <a:schemeClr val="tx1"/>
                </a:solidFill>
              </a:rPr>
              <a:t>FMS</a:t>
            </a:r>
          </a:p>
        </p:txBody>
      </p:sp>
      <p:sp>
        <p:nvSpPr>
          <p:cNvPr id="8" name="Left Arrow 7">
            <a:extLst>
              <a:ext uri="{FF2B5EF4-FFF2-40B4-BE49-F238E27FC236}">
                <a16:creationId xmlns:a16="http://schemas.microsoft.com/office/drawing/2014/main" id="{9328640F-AAC1-FB4F-BAD1-9994A3B53872}"/>
              </a:ext>
            </a:extLst>
          </p:cNvPr>
          <p:cNvSpPr/>
          <p:nvPr/>
        </p:nvSpPr>
        <p:spPr>
          <a:xfrm flipH="1">
            <a:off x="533399" y="1851880"/>
            <a:ext cx="1325393" cy="935400"/>
          </a:xfrm>
          <a:prstGeom prst="leftArrow">
            <a:avLst/>
          </a:prstGeom>
          <a:solidFill>
            <a:srgbClr val="FFE5C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575" dirty="0">
                <a:ln>
                  <a:solidFill>
                    <a:sysClr val="windowText" lastClr="000000"/>
                  </a:solidFill>
                </a:ln>
                <a:solidFill>
                  <a:schemeClr val="tx1"/>
                </a:solidFill>
              </a:rPr>
              <a:t>Skillful in sports</a:t>
            </a:r>
          </a:p>
        </p:txBody>
      </p:sp>
      <p:sp>
        <p:nvSpPr>
          <p:cNvPr id="9" name="TextBox 8">
            <a:extLst>
              <a:ext uri="{FF2B5EF4-FFF2-40B4-BE49-F238E27FC236}">
                <a16:creationId xmlns:a16="http://schemas.microsoft.com/office/drawing/2014/main" id="{E39365E8-5B4C-ED46-9409-B5F14C2BF02A}"/>
              </a:ext>
            </a:extLst>
          </p:cNvPr>
          <p:cNvSpPr txBox="1"/>
          <p:nvPr/>
        </p:nvSpPr>
        <p:spPr>
          <a:xfrm>
            <a:off x="5364088" y="1166842"/>
            <a:ext cx="3476987" cy="4524315"/>
          </a:xfrm>
          <a:prstGeom prst="rect">
            <a:avLst/>
          </a:prstGeom>
          <a:noFill/>
        </p:spPr>
        <p:txBody>
          <a:bodyPr wrap="square">
            <a:spAutoFit/>
          </a:bodyPr>
          <a:lstStyle/>
          <a:p>
            <a:pPr marL="428625" indent="-428625">
              <a:buFont typeface="Arial" panose="020B0604020202020204" pitchFamily="34" charset="0"/>
              <a:buChar char="•"/>
            </a:pPr>
            <a:r>
              <a:rPr lang="en-US" altLang="en-US" sz="2400" dirty="0"/>
              <a:t>FMS are the “base camp” to the mountain of motor development.</a:t>
            </a:r>
          </a:p>
          <a:p>
            <a:pPr marL="428625" indent="-428625">
              <a:buFont typeface="Arial" panose="020B0604020202020204" pitchFamily="34" charset="0"/>
              <a:buChar char="•"/>
            </a:pPr>
            <a:endParaRPr lang="en-US" altLang="en-US" sz="2400" dirty="0"/>
          </a:p>
          <a:p>
            <a:pPr marL="428625" indent="-428625">
              <a:buFont typeface="Arial" panose="020B0604020202020204" pitchFamily="34" charset="0"/>
              <a:buChar char="•"/>
            </a:pPr>
            <a:r>
              <a:rPr lang="en-US" sz="2400" dirty="0"/>
              <a:t>Early </a:t>
            </a:r>
            <a:r>
              <a:rPr lang="en-US" sz="2400" dirty="0" err="1"/>
              <a:t>specialisation</a:t>
            </a:r>
            <a:r>
              <a:rPr lang="en-US" sz="2400" dirty="0"/>
              <a:t> is harmful – children need a broad range of </a:t>
            </a:r>
            <a:r>
              <a:rPr lang="en-US" sz="2400" b="1" dirty="0"/>
              <a:t>FMS</a:t>
            </a:r>
          </a:p>
          <a:p>
            <a:pPr marL="428625" indent="-428625">
              <a:buFont typeface="Arial" panose="020B0604020202020204" pitchFamily="34" charset="0"/>
              <a:buChar char="•"/>
            </a:pPr>
            <a:endParaRPr lang="en-US" altLang="en-US" sz="2400" dirty="0"/>
          </a:p>
        </p:txBody>
      </p:sp>
      <p:sp>
        <p:nvSpPr>
          <p:cNvPr id="10" name="Title 1">
            <a:extLst>
              <a:ext uri="{FF2B5EF4-FFF2-40B4-BE49-F238E27FC236}">
                <a16:creationId xmlns:a16="http://schemas.microsoft.com/office/drawing/2014/main" id="{193C4623-5361-674C-9711-FE5E3BAEE291}"/>
              </a:ext>
            </a:extLst>
          </p:cNvPr>
          <p:cNvSpPr>
            <a:spLocks noGrp="1"/>
          </p:cNvSpPr>
          <p:nvPr>
            <p:ph type="title"/>
          </p:nvPr>
        </p:nvSpPr>
        <p:spPr>
          <a:xfrm>
            <a:off x="946545" y="156926"/>
            <a:ext cx="7591496" cy="600017"/>
          </a:xfrm>
        </p:spPr>
        <p:txBody>
          <a:bodyPr>
            <a:normAutofit/>
          </a:bodyPr>
          <a:lstStyle/>
          <a:p>
            <a:pPr algn="ctr"/>
            <a:r>
              <a:rPr lang="en-US" sz="3150" b="1" dirty="0"/>
              <a:t>Mountain of Motor Development </a:t>
            </a:r>
          </a:p>
        </p:txBody>
      </p:sp>
      <p:pic>
        <p:nvPicPr>
          <p:cNvPr id="11" name="Picture 10" descr="Diagram&#10;&#10;Description automatically generated">
            <a:extLst>
              <a:ext uri="{FF2B5EF4-FFF2-40B4-BE49-F238E27FC236}">
                <a16:creationId xmlns:a16="http://schemas.microsoft.com/office/drawing/2014/main" id="{D6614E6B-7908-0A42-8B71-32A5B14398CD}"/>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9816" b="95399" l="34398" r="98175">
                        <a14:foregroundMark x1="52007" y1="28067" x2="57847" y2="23160"/>
                        <a14:foregroundMark x1="57847" y1="23160" x2="62774" y2="23313"/>
                        <a14:foregroundMark x1="62774" y1="23313" x2="66606" y2="27761"/>
                        <a14:foregroundMark x1="66606" y1="27761" x2="63321" y2="30828"/>
                        <a14:foregroundMark x1="63321" y1="30828" x2="61131" y2="25920"/>
                        <a14:foregroundMark x1="61131" y1="25920" x2="61861" y2="19785"/>
                        <a14:foregroundMark x1="61861" y1="19785" x2="68613" y2="18865"/>
                        <a14:foregroundMark x1="68613" y1="18865" x2="64872" y2="22699"/>
                        <a14:foregroundMark x1="64872" y1="22699" x2="62682" y2="15798"/>
                        <a14:foregroundMark x1="62682" y1="15798" x2="65328" y2="24233"/>
                        <a14:foregroundMark x1="65328" y1="24233" x2="64690" y2="53528"/>
                        <a14:foregroundMark x1="64690" y1="53528" x2="69343" y2="54141"/>
                        <a14:foregroundMark x1="69343" y1="54141" x2="73358" y2="53681"/>
                        <a14:foregroundMark x1="73358" y1="53681" x2="79471" y2="43252"/>
                        <a14:foregroundMark x1="79471" y1="43252" x2="80383" y2="46779"/>
                        <a14:foregroundMark x1="62135" y1="13804" x2="65693" y2="16411"/>
                        <a14:foregroundMark x1="65693" y1="16411" x2="68157" y2="21012"/>
                        <a14:foregroundMark x1="68157" y1="21012" x2="68978" y2="27914"/>
                        <a14:foregroundMark x1="68978" y1="27914" x2="65328" y2="19632"/>
                        <a14:foregroundMark x1="65328" y1="19632" x2="64872" y2="11350"/>
                        <a14:foregroundMark x1="64872" y1="11350" x2="67245" y2="16258"/>
                        <a14:foregroundMark x1="67245" y1="16258" x2="66606" y2="23926"/>
                        <a14:foregroundMark x1="66606" y1="23926" x2="64781" y2="30368"/>
                        <a14:foregroundMark x1="64781" y1="30368" x2="65328" y2="42638"/>
                        <a14:foregroundMark x1="62865" y1="13804" x2="66971" y2="14571"/>
                        <a14:foregroundMark x1="66971" y1="14571" x2="69343" y2="23773"/>
                        <a14:foregroundMark x1="69343" y1="23773" x2="68613" y2="32669"/>
                        <a14:foregroundMark x1="68613" y1="32669" x2="66971" y2="35123"/>
                        <a14:foregroundMark x1="64872" y1="14571" x2="68704" y2="19479"/>
                        <a14:foregroundMark x1="68704" y1="19479" x2="68887" y2="27301"/>
                        <a14:foregroundMark x1="68887" y1="27301" x2="65237" y2="42025"/>
                        <a14:foregroundMark x1="65237" y1="42025" x2="65511" y2="36043"/>
                        <a14:foregroundMark x1="65511" y1="36043" x2="68796" y2="33896"/>
                        <a14:foregroundMark x1="65693" y1="37883" x2="70255" y2="38190"/>
                        <a14:foregroundMark x1="70255" y1="38190" x2="68339" y2="35890"/>
                        <a14:foregroundMark x1="38139" y1="77914" x2="37135" y2="84356"/>
                        <a14:foregroundMark x1="37135" y1="84356" x2="41332" y2="82362"/>
                        <a14:foregroundMark x1="41332" y1="82362" x2="38504" y2="78067"/>
                        <a14:foregroundMark x1="38504" y1="78067" x2="36588" y2="84356"/>
                        <a14:foregroundMark x1="36588" y1="84356" x2="41332" y2="86656"/>
                        <a14:foregroundMark x1="41332" y1="86656" x2="53741" y2="84049"/>
                        <a14:foregroundMark x1="53741" y1="84049" x2="62774" y2="85276"/>
                        <a14:foregroundMark x1="62774" y1="85276" x2="87774" y2="95092"/>
                        <a14:foregroundMark x1="87774" y1="95092" x2="90876" y2="90491"/>
                        <a14:foregroundMark x1="90876" y1="90491" x2="90328" y2="84356"/>
                        <a14:foregroundMark x1="90328" y1="84356" x2="91515" y2="86043"/>
                        <a14:foregroundMark x1="86679" y1="94479" x2="82391" y2="96779"/>
                        <a14:foregroundMark x1="82391" y1="96779" x2="37865" y2="90491"/>
                        <a14:foregroundMark x1="37865" y1="90491" x2="34489" y2="86963"/>
                        <a14:foregroundMark x1="34489" y1="86963" x2="35310" y2="86350"/>
                        <a14:foregroundMark x1="83029" y1="95552" x2="83029" y2="95552"/>
                        <a14:foregroundMark x1="81296" y1="48466" x2="74453" y2="36656"/>
                        <a14:foregroundMark x1="74453" y1="36656" x2="64599" y2="28374"/>
                        <a14:foregroundMark x1="64599" y1="28374" x2="54015" y2="28988"/>
                        <a14:foregroundMark x1="54015" y1="28988" x2="52372" y2="21472"/>
                        <a14:foregroundMark x1="52372" y1="21472" x2="55292" y2="17638"/>
                        <a14:foregroundMark x1="55292" y1="17638" x2="57026" y2="22086"/>
                        <a14:foregroundMark x1="62318" y1="28528" x2="62318" y2="20859"/>
                        <a14:foregroundMark x1="62318" y1="20859" x2="65511" y2="16871"/>
                        <a14:foregroundMark x1="65511" y1="16871" x2="69069" y2="18252"/>
                        <a14:foregroundMark x1="69069" y1="18252" x2="69708" y2="26534"/>
                        <a14:foregroundMark x1="69708" y1="26534" x2="68339" y2="17638"/>
                        <a14:foregroundMark x1="77464" y1="39571" x2="82847" y2="48006"/>
                        <a14:foregroundMark x1="82847" y1="48006" x2="82117" y2="42178"/>
                        <a14:foregroundMark x1="82117" y1="42178" x2="78650" y2="42945"/>
                        <a14:foregroundMark x1="62500" y1="32209" x2="62500" y2="44785"/>
                        <a14:foregroundMark x1="68522" y1="36196" x2="71533" y2="48006"/>
                        <a14:foregroundMark x1="94799" y1="13497" x2="94799" y2="32822"/>
                        <a14:foregroundMark x1="96989" y1="52914" x2="96989" y2="66104"/>
                        <a14:foregroundMark x1="97354" y1="51534" x2="97172" y2="80368"/>
                        <a14:foregroundMark x1="98358" y1="82055" x2="97354" y2="55215"/>
                        <a14:foregroundMark x1="97354" y1="55215" x2="96807" y2="78374"/>
                        <a14:foregroundMark x1="96807" y1="78374" x2="95894" y2="69939"/>
                        <a14:foregroundMark x1="95894" y1="69939" x2="96350" y2="65798"/>
                        <a14:foregroundMark x1="96533" y1="81288" x2="97719" y2="50307"/>
                        <a14:foregroundMark x1="97719" y1="50307" x2="97810" y2="63804"/>
                        <a14:foregroundMark x1="97810" y1="63804" x2="98996" y2="57975"/>
                        <a14:foregroundMark x1="98996" y1="57975" x2="97901" y2="51534"/>
                        <a14:foregroundMark x1="97901" y1="51534" x2="96533" y2="52761"/>
                        <a14:foregroundMark x1="96533" y1="50460" x2="96350" y2="63650"/>
                        <a14:foregroundMark x1="96350" y1="63650" x2="98175" y2="46933"/>
                        <a14:foregroundMark x1="98175" y1="46933" x2="97719" y2="52914"/>
                        <a14:foregroundMark x1="97719" y1="52914" x2="96350" y2="51227"/>
                        <a14:foregroundMark x1="93978" y1="39571" x2="93978" y2="46779"/>
                        <a14:foregroundMark x1="93978" y1="46779" x2="94982" y2="31748"/>
                        <a14:foregroundMark x1="94982" y1="31748" x2="93339" y2="59356"/>
                        <a14:foregroundMark x1="95164" y1="84049" x2="95164" y2="84049"/>
                        <a14:foregroundMark x1="94708" y1="81288" x2="94708" y2="93405"/>
                        <a14:foregroundMark x1="94708" y1="93405" x2="95347" y2="86503"/>
                        <a14:foregroundMark x1="95347" y1="86503" x2="95529" y2="93558"/>
                        <a14:foregroundMark x1="95529" y1="93558" x2="93978" y2="95092"/>
                        <a14:foregroundMark x1="94799" y1="81595" x2="94799" y2="88497"/>
                        <a14:foregroundMark x1="94799" y1="88497" x2="94799" y2="82362"/>
                        <a14:foregroundMark x1="94799" y1="82362" x2="95164" y2="85276"/>
                        <a14:foregroundMark x1="94982" y1="79908" x2="94982" y2="86503"/>
                        <a14:foregroundMark x1="94982" y1="86503" x2="95529" y2="80061"/>
                        <a14:foregroundMark x1="95529" y1="80061" x2="94982" y2="84969"/>
                        <a14:foregroundMark x1="65693" y1="14264" x2="65328" y2="12577"/>
                        <a14:foregroundMark x1="47719" y1="34356" x2="48266" y2="25613"/>
                        <a14:foregroundMark x1="48266" y1="25613" x2="50182" y2="19018"/>
                        <a14:foregroundMark x1="50182" y1="19018" x2="53193" y2="15644"/>
                        <a14:foregroundMark x1="53193" y1="15644" x2="56022" y2="19479"/>
                        <a14:foregroundMark x1="56022" y1="19479" x2="51460" y2="19172"/>
                        <a14:foregroundMark x1="51460" y1="19172" x2="55292" y2="17945"/>
                        <a14:foregroundMark x1="55292" y1="17945" x2="57026" y2="18712"/>
                        <a14:foregroundMark x1="39507" y1="74847" x2="47263" y2="39877"/>
                        <a14:foregroundMark x1="47263" y1="39877" x2="45164" y2="56442"/>
                        <a14:foregroundMark x1="45164" y1="56442" x2="47901" y2="34969"/>
                        <a14:foregroundMark x1="53558" y1="16718" x2="57755" y2="18252"/>
                        <a14:foregroundMark x1="57755" y1="18252" x2="59215" y2="21472"/>
                        <a14:foregroundMark x1="63504" y1="13344" x2="67062" y2="13957"/>
                        <a14:foregroundMark x1="67062" y1="13957" x2="64051" y2="13650"/>
                        <a14:foregroundMark x1="78376" y1="38037" x2="82026" y2="40951"/>
                        <a14:foregroundMark x1="82026" y1="40951" x2="83850" y2="53988"/>
                        <a14:foregroundMark x1="83850" y1="53988" x2="83577" y2="41104"/>
                        <a14:foregroundMark x1="83577" y1="41104" x2="80292" y2="37117"/>
                        <a14:foregroundMark x1="80292" y1="37117" x2="79471" y2="38037"/>
                        <a14:foregroundMark x1="83668" y1="51994" x2="83668" y2="58742"/>
                        <a14:foregroundMark x1="83668" y1="58742" x2="83303" y2="52147"/>
                        <a14:foregroundMark x1="83303" y1="52147" x2="84580" y2="58589"/>
                        <a14:foregroundMark x1="84580" y1="58589" x2="84398" y2="60890"/>
                        <a14:foregroundMark x1="78011" y1="38650" x2="81934" y2="38344"/>
                        <a14:foregroundMark x1="81934" y1="38344" x2="77099" y2="39264"/>
                        <a14:foregroundMark x1="81934" y1="39417" x2="78193" y2="38037"/>
                        <a14:foregroundMark x1="78193" y1="38037" x2="81752" y2="39264"/>
                        <a14:foregroundMark x1="78558" y1="36810" x2="79836" y2="38344"/>
                        <a14:foregroundMark x1="79106" y1="37730" x2="79106" y2="37423"/>
                        <a14:foregroundMark x1="79288" y1="37423" x2="80474" y2="36503"/>
                      </a14:backgroundRemoval>
                    </a14:imgEffect>
                  </a14:imgLayer>
                </a14:imgProps>
              </a:ext>
            </a:extLst>
          </a:blip>
          <a:srcRect l="33007"/>
          <a:stretch/>
        </p:blipFill>
        <p:spPr>
          <a:xfrm>
            <a:off x="1017041" y="1468966"/>
            <a:ext cx="4116573" cy="3655454"/>
          </a:xfrm>
          <a:prstGeom prst="rect">
            <a:avLst/>
          </a:prstGeom>
        </p:spPr>
      </p:pic>
      <p:sp>
        <p:nvSpPr>
          <p:cNvPr id="3" name="Freeform 2">
            <a:extLst>
              <a:ext uri="{FF2B5EF4-FFF2-40B4-BE49-F238E27FC236}">
                <a16:creationId xmlns:a16="http://schemas.microsoft.com/office/drawing/2014/main" id="{0F433408-E276-334F-9ECB-EB2DD6AD8247}"/>
              </a:ext>
            </a:extLst>
          </p:cNvPr>
          <p:cNvSpPr/>
          <p:nvPr/>
        </p:nvSpPr>
        <p:spPr>
          <a:xfrm>
            <a:off x="1719329" y="3472851"/>
            <a:ext cx="2521040" cy="420727"/>
          </a:xfrm>
          <a:custGeom>
            <a:avLst/>
            <a:gdLst>
              <a:gd name="connsiteX0" fmla="*/ 0 w 3361386"/>
              <a:gd name="connsiteY0" fmla="*/ 131496 h 560969"/>
              <a:gd name="connsiteX1" fmla="*/ 682581 w 3361386"/>
              <a:gd name="connsiteY1" fmla="*/ 247406 h 560969"/>
              <a:gd name="connsiteX2" fmla="*/ 1223493 w 3361386"/>
              <a:gd name="connsiteY2" fmla="*/ 157254 h 560969"/>
              <a:gd name="connsiteX3" fmla="*/ 1609860 w 3361386"/>
              <a:gd name="connsiteY3" fmla="*/ 2708 h 560969"/>
              <a:gd name="connsiteX4" fmla="*/ 1867437 w 3361386"/>
              <a:gd name="connsiteY4" fmla="*/ 298922 h 560969"/>
              <a:gd name="connsiteX5" fmla="*/ 2356834 w 3361386"/>
              <a:gd name="connsiteY5" fmla="*/ 427710 h 560969"/>
              <a:gd name="connsiteX6" fmla="*/ 2511381 w 3361386"/>
              <a:gd name="connsiteY6" fmla="*/ 414832 h 560969"/>
              <a:gd name="connsiteX7" fmla="*/ 2871989 w 3361386"/>
              <a:gd name="connsiteY7" fmla="*/ 556499 h 560969"/>
              <a:gd name="connsiteX8" fmla="*/ 3206840 w 3361386"/>
              <a:gd name="connsiteY8" fmla="*/ 517863 h 560969"/>
              <a:gd name="connsiteX9" fmla="*/ 3361386 w 3361386"/>
              <a:gd name="connsiteY9" fmla="*/ 440589 h 560969"/>
              <a:gd name="connsiteX10" fmla="*/ 3361386 w 3361386"/>
              <a:gd name="connsiteY10" fmla="*/ 440589 h 560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361386" h="560969">
                <a:moveTo>
                  <a:pt x="0" y="131496"/>
                </a:moveTo>
                <a:cubicBezTo>
                  <a:pt x="239333" y="187304"/>
                  <a:pt x="478666" y="243113"/>
                  <a:pt x="682581" y="247406"/>
                </a:cubicBezTo>
                <a:cubicBezTo>
                  <a:pt x="886496" y="251699"/>
                  <a:pt x="1068947" y="198037"/>
                  <a:pt x="1223493" y="157254"/>
                </a:cubicBezTo>
                <a:cubicBezTo>
                  <a:pt x="1378040" y="116471"/>
                  <a:pt x="1502536" y="-20903"/>
                  <a:pt x="1609860" y="2708"/>
                </a:cubicBezTo>
                <a:cubicBezTo>
                  <a:pt x="1717184" y="26319"/>
                  <a:pt x="1742941" y="228088"/>
                  <a:pt x="1867437" y="298922"/>
                </a:cubicBezTo>
                <a:cubicBezTo>
                  <a:pt x="1991933" y="369756"/>
                  <a:pt x="2249510" y="408392"/>
                  <a:pt x="2356834" y="427710"/>
                </a:cubicBezTo>
                <a:cubicBezTo>
                  <a:pt x="2464158" y="447028"/>
                  <a:pt x="2425522" y="393367"/>
                  <a:pt x="2511381" y="414832"/>
                </a:cubicBezTo>
                <a:cubicBezTo>
                  <a:pt x="2597240" y="436297"/>
                  <a:pt x="2756079" y="539327"/>
                  <a:pt x="2871989" y="556499"/>
                </a:cubicBezTo>
                <a:cubicBezTo>
                  <a:pt x="2987899" y="573671"/>
                  <a:pt x="3125274" y="537181"/>
                  <a:pt x="3206840" y="517863"/>
                </a:cubicBezTo>
                <a:cubicBezTo>
                  <a:pt x="3288406" y="498545"/>
                  <a:pt x="3361386" y="440589"/>
                  <a:pt x="3361386" y="440589"/>
                </a:cubicBezTo>
                <a:lnTo>
                  <a:pt x="3361386" y="440589"/>
                </a:lnTo>
              </a:path>
            </a:pathLst>
          </a:cu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46408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nodePh="1">
                                  <p:stCondLst>
                                    <p:cond delay="0"/>
                                  </p:stCondLst>
                                  <p:endCondLst>
                                    <p:cond evt="begin" delay="0">
                                      <p:tn val="9"/>
                                    </p:cond>
                                  </p:end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1" nodeType="clickEffect" nodePh="1">
                                  <p:stCondLst>
                                    <p:cond delay="0"/>
                                  </p:stCondLst>
                                  <p:endCondLst>
                                    <p:cond evt="begin" delay="0">
                                      <p:tn val="13"/>
                                    </p:cond>
                                  </p:endCondLst>
                                  <p:childTnLst>
                                    <p:set>
                                      <p:cBhvr>
                                        <p:cTn id="14" dur="1" fill="hold">
                                          <p:stCondLst>
                                            <p:cond delay="0"/>
                                          </p:stCondLst>
                                        </p:cTn>
                                        <p:tgtEl>
                                          <p:spTgt spid="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9"/>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4" grpId="1"/>
      <p:bldP spid="6" grpId="0" animBg="1"/>
      <p:bldP spid="7" grpId="0" animBg="1"/>
      <p:bldP spid="8" grpId="0" animBg="1"/>
      <p:bldP spid="9" grpId="0"/>
      <p:bldP spid="10" grpId="0"/>
      <p:bldP spid="3"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65FE0-22A9-6041-B94A-68E1641E5D6D}"/>
              </a:ext>
            </a:extLst>
          </p:cNvPr>
          <p:cNvSpPr>
            <a:spLocks noGrp="1"/>
          </p:cNvSpPr>
          <p:nvPr>
            <p:ph type="title"/>
          </p:nvPr>
        </p:nvSpPr>
        <p:spPr>
          <a:xfrm>
            <a:off x="457200" y="1844824"/>
            <a:ext cx="8229600" cy="1143000"/>
          </a:xfrm>
        </p:spPr>
        <p:txBody>
          <a:bodyPr/>
          <a:lstStyle/>
          <a:p>
            <a:r>
              <a:rPr lang="en-US" sz="6000" b="1" dirty="0">
                <a:solidFill>
                  <a:srgbClr val="00B050"/>
                </a:solidFill>
              </a:rPr>
              <a:t>What do children in the early years learn through play in the outdoors? </a:t>
            </a:r>
          </a:p>
        </p:txBody>
      </p:sp>
    </p:spTree>
    <p:extLst>
      <p:ext uri="{BB962C8B-B14F-4D97-AF65-F5344CB8AC3E}">
        <p14:creationId xmlns:p14="http://schemas.microsoft.com/office/powerpoint/2010/main" val="350981897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8685CD-0109-D035-82C5-13757E155A0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A1D95A3-C0DF-AD65-588A-9DD562378C6B}"/>
              </a:ext>
            </a:extLst>
          </p:cNvPr>
          <p:cNvSpPr>
            <a:spLocks noGrp="1"/>
          </p:cNvSpPr>
          <p:nvPr>
            <p:ph type="title"/>
          </p:nvPr>
        </p:nvSpPr>
        <p:spPr>
          <a:xfrm>
            <a:off x="-166074" y="548680"/>
            <a:ext cx="9217024" cy="667626"/>
          </a:xfrm>
        </p:spPr>
        <p:txBody>
          <a:bodyPr>
            <a:normAutofit fontScale="90000"/>
          </a:bodyPr>
          <a:lstStyle/>
          <a:p>
            <a:r>
              <a:rPr lang="en-US" dirty="0"/>
              <a:t>Enabling Environments &amp; Affordances @ UWTSD Campus  </a:t>
            </a:r>
          </a:p>
        </p:txBody>
      </p:sp>
      <p:sp>
        <p:nvSpPr>
          <p:cNvPr id="4" name="TextBox 3">
            <a:extLst>
              <a:ext uri="{FF2B5EF4-FFF2-40B4-BE49-F238E27FC236}">
                <a16:creationId xmlns:a16="http://schemas.microsoft.com/office/drawing/2014/main" id="{970549AC-339F-26AD-CB90-9E5D8DB3C7EA}"/>
              </a:ext>
            </a:extLst>
          </p:cNvPr>
          <p:cNvSpPr txBox="1"/>
          <p:nvPr/>
        </p:nvSpPr>
        <p:spPr>
          <a:xfrm>
            <a:off x="93050" y="1673878"/>
            <a:ext cx="8957900" cy="2285241"/>
          </a:xfrm>
          <a:prstGeom prst="rect">
            <a:avLst/>
          </a:prstGeom>
          <a:noFill/>
        </p:spPr>
        <p:txBody>
          <a:bodyPr wrap="none" rtlCol="0">
            <a:spAutoFit/>
          </a:bodyPr>
          <a:lstStyle/>
          <a:p>
            <a:pPr algn="ctr"/>
            <a:endParaRPr lang="en-US" sz="750" b="1" dirty="0"/>
          </a:p>
          <a:p>
            <a:pPr algn="ctr"/>
            <a:r>
              <a:rPr lang="en-US" sz="2700" dirty="0"/>
              <a:t>Considering the theory of affordances </a:t>
            </a:r>
            <a:r>
              <a:rPr lang="is-IS" sz="2700" dirty="0"/>
              <a:t>…..</a:t>
            </a:r>
          </a:p>
          <a:p>
            <a:pPr algn="ctr"/>
            <a:r>
              <a:rPr lang="is-IS" sz="2700" dirty="0"/>
              <a:t>how does the outdoors make a unique </a:t>
            </a:r>
          </a:p>
          <a:p>
            <a:pPr algn="ctr"/>
            <a:r>
              <a:rPr lang="is-IS" sz="2700" dirty="0"/>
              <a:t>contribution to physical literacy?</a:t>
            </a:r>
          </a:p>
          <a:p>
            <a:pPr algn="ctr"/>
            <a:endParaRPr lang="en-US" sz="2700" dirty="0"/>
          </a:p>
          <a:p>
            <a:pPr algn="ctr"/>
            <a:r>
              <a:rPr lang="en-US" sz="2700" b="1" dirty="0"/>
              <a:t>What type of physical activities are possible?</a:t>
            </a:r>
          </a:p>
        </p:txBody>
      </p:sp>
      <p:sp>
        <p:nvSpPr>
          <p:cNvPr id="5" name="Content Placeholder 2">
            <a:extLst>
              <a:ext uri="{FF2B5EF4-FFF2-40B4-BE49-F238E27FC236}">
                <a16:creationId xmlns:a16="http://schemas.microsoft.com/office/drawing/2014/main" id="{EA825968-C2E9-4ACD-EDCC-69872B915664}"/>
              </a:ext>
            </a:extLst>
          </p:cNvPr>
          <p:cNvSpPr txBox="1">
            <a:spLocks/>
          </p:cNvSpPr>
          <p:nvPr/>
        </p:nvSpPr>
        <p:spPr bwMode="auto">
          <a:xfrm>
            <a:off x="349854" y="4632716"/>
            <a:ext cx="8593750" cy="742672"/>
          </a:xfrm>
          <a:prstGeom prst="rect">
            <a:avLst/>
          </a:prstGeom>
          <a:ln w="76200"/>
        </p:spPr>
        <p:style>
          <a:lnRef idx="2">
            <a:schemeClr val="accent1"/>
          </a:lnRef>
          <a:fillRef idx="1">
            <a:schemeClr val="lt1"/>
          </a:fillRef>
          <a:effectRef idx="0">
            <a:schemeClr val="accent1"/>
          </a:effectRef>
          <a:fontRef idx="minor">
            <a:schemeClr val="dk1"/>
          </a:fontRef>
        </p:style>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eaLnBrk="1" hangingPunct="1">
              <a:buNone/>
            </a:pPr>
            <a:r>
              <a:rPr lang="en-US" sz="2400"/>
              <a:t>Be prepared as you’ll present your thoughts to the whole class</a:t>
            </a:r>
          </a:p>
        </p:txBody>
      </p:sp>
    </p:spTree>
    <p:extLst>
      <p:ext uri="{BB962C8B-B14F-4D97-AF65-F5344CB8AC3E}">
        <p14:creationId xmlns:p14="http://schemas.microsoft.com/office/powerpoint/2010/main" val="2667905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3000" fill="hold"/>
                                        <p:tgtEl>
                                          <p:spTgt spid="4"/>
                                        </p:tgtEl>
                                        <p:attrNameLst>
                                          <p:attrName>ppt_x</p:attrName>
                                        </p:attrNameLst>
                                      </p:cBhvr>
                                      <p:tavLst>
                                        <p:tav tm="0">
                                          <p:val>
                                            <p:strVal val="#ppt_x"/>
                                          </p:val>
                                        </p:tav>
                                        <p:tav tm="100000">
                                          <p:val>
                                            <p:strVal val="#ppt_x"/>
                                          </p:val>
                                        </p:tav>
                                      </p:tavLst>
                                    </p:anim>
                                    <p:anim calcmode="lin" valueType="num">
                                      <p:cBhvr additive="base">
                                        <p:cTn id="8" dur="30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8637E-589B-C344-B946-1475457B1AF5}"/>
              </a:ext>
            </a:extLst>
          </p:cNvPr>
          <p:cNvSpPr>
            <a:spLocks noGrp="1"/>
          </p:cNvSpPr>
          <p:nvPr>
            <p:ph type="title"/>
          </p:nvPr>
        </p:nvSpPr>
        <p:spPr>
          <a:xfrm>
            <a:off x="323528" y="204978"/>
            <a:ext cx="8229600" cy="978872"/>
          </a:xfrm>
        </p:spPr>
        <p:txBody>
          <a:bodyPr/>
          <a:lstStyle/>
          <a:p>
            <a:r>
              <a:rPr lang="en-US" b="1" dirty="0">
                <a:solidFill>
                  <a:schemeClr val="accent1">
                    <a:lumMod val="75000"/>
                  </a:schemeClr>
                </a:solidFill>
              </a:rPr>
              <a:t>Practical Options</a:t>
            </a:r>
          </a:p>
        </p:txBody>
      </p:sp>
      <p:sp>
        <p:nvSpPr>
          <p:cNvPr id="4" name="Content Placeholder 3">
            <a:extLst>
              <a:ext uri="{FF2B5EF4-FFF2-40B4-BE49-F238E27FC236}">
                <a16:creationId xmlns:a16="http://schemas.microsoft.com/office/drawing/2014/main" id="{05BBBC65-3A4B-DB47-9DF7-3AD301D80DF8}"/>
              </a:ext>
            </a:extLst>
          </p:cNvPr>
          <p:cNvSpPr>
            <a:spLocks noGrp="1"/>
          </p:cNvSpPr>
          <p:nvPr>
            <p:ph sz="half" idx="2"/>
          </p:nvPr>
        </p:nvSpPr>
        <p:spPr>
          <a:xfrm>
            <a:off x="323528" y="1523302"/>
            <a:ext cx="8503096" cy="3168352"/>
          </a:xfrm>
        </p:spPr>
        <p:txBody>
          <a:bodyPr/>
          <a:lstStyle/>
          <a:p>
            <a:r>
              <a:rPr lang="en-US" dirty="0"/>
              <a:t>Near the library – RH1</a:t>
            </a:r>
          </a:p>
          <a:p>
            <a:r>
              <a:rPr lang="en-US" dirty="0"/>
              <a:t>Imagine a woodland - an outdoor open space – what activities could children create?</a:t>
            </a:r>
          </a:p>
          <a:p>
            <a:r>
              <a:rPr lang="en-US" dirty="0"/>
              <a:t>What type of affordances are here? </a:t>
            </a:r>
          </a:p>
          <a:p>
            <a:r>
              <a:rPr lang="en-US" dirty="0"/>
              <a:t>What type of physical movements would that affordances promote? </a:t>
            </a:r>
          </a:p>
          <a:p>
            <a:r>
              <a:rPr lang="en-US" dirty="0"/>
              <a:t>Social constructivism – the activity could involve more than one person!  </a:t>
            </a:r>
          </a:p>
          <a:p>
            <a:endParaRPr lang="en-US" dirty="0"/>
          </a:p>
          <a:p>
            <a:endParaRPr lang="en-US" dirty="0"/>
          </a:p>
        </p:txBody>
      </p:sp>
    </p:spTree>
    <p:extLst>
      <p:ext uri="{BB962C8B-B14F-4D97-AF65-F5344CB8AC3E}">
        <p14:creationId xmlns:p14="http://schemas.microsoft.com/office/powerpoint/2010/main" val="241372906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539552" y="4037"/>
            <a:ext cx="7739988" cy="1336956"/>
          </a:xfrm>
        </p:spPr>
        <p:txBody>
          <a:bodyPr>
            <a:normAutofit fontScale="90000"/>
          </a:bodyPr>
          <a:lstStyle/>
          <a:p>
            <a:br>
              <a:rPr lang="en-GB" altLang="en-US" sz="2900" dirty="0"/>
            </a:br>
            <a:br>
              <a:rPr lang="en-GB" altLang="en-US" sz="2900" dirty="0"/>
            </a:br>
            <a:r>
              <a:rPr lang="en-GB" altLang="en-US" sz="2900" dirty="0" err="1"/>
              <a:t>Agweddau</a:t>
            </a:r>
            <a:r>
              <a:rPr lang="en-GB" altLang="en-US" sz="2900" dirty="0"/>
              <a:t> </a:t>
            </a:r>
            <a:r>
              <a:rPr lang="en-GB" altLang="en-US" sz="2900" dirty="0" err="1"/>
              <a:t>sylfaenol</a:t>
            </a:r>
            <a:r>
              <a:rPr lang="en-GB" altLang="en-US" sz="2900" dirty="0"/>
              <a:t> </a:t>
            </a:r>
            <a:r>
              <a:rPr lang="en-GB" altLang="en-US" sz="2900" dirty="0" err="1"/>
              <a:t>o</a:t>
            </a:r>
            <a:r>
              <a:rPr lang="en-GB" altLang="en-US" sz="2900" dirty="0"/>
              <a:t> </a:t>
            </a:r>
            <a:r>
              <a:rPr lang="en-GB" altLang="en-US" sz="2900" dirty="0" err="1"/>
              <a:t>sensori</a:t>
            </a:r>
            <a:r>
              <a:rPr lang="en-GB" altLang="en-US" sz="2900" dirty="0"/>
              <a:t> a motor </a:t>
            </a:r>
            <a:r>
              <a:rPr lang="en-GB" altLang="en-US" sz="2900" dirty="0" err="1"/>
              <a:t>sy’n</a:t>
            </a:r>
            <a:r>
              <a:rPr lang="en-GB" altLang="en-US" sz="2900" dirty="0"/>
              <a:t> </a:t>
            </a:r>
            <a:r>
              <a:rPr lang="en-GB" altLang="en-US" sz="2900" dirty="0" err="1"/>
              <a:t>dylanwadu</a:t>
            </a:r>
            <a:r>
              <a:rPr lang="en-GB" altLang="en-US" sz="2900" dirty="0"/>
              <a:t> </a:t>
            </a:r>
            <a:r>
              <a:rPr lang="en-GB" altLang="en-US" sz="2900" dirty="0" err="1"/>
              <a:t>ar</a:t>
            </a:r>
            <a:r>
              <a:rPr lang="en-GB" altLang="en-US" sz="2900" dirty="0"/>
              <a:t> </a:t>
            </a:r>
            <a:r>
              <a:rPr lang="en-GB" altLang="en-US" sz="2900" dirty="0" err="1"/>
              <a:t>ddysgu</a:t>
            </a:r>
            <a:r>
              <a:rPr lang="en-GB" altLang="en-US" sz="2900" dirty="0"/>
              <a:t>.  </a:t>
            </a:r>
            <a:br>
              <a:rPr lang="en-GB" altLang="en-US" sz="2900" dirty="0"/>
            </a:br>
            <a:br>
              <a:rPr lang="en-GB" altLang="en-US" sz="2900" dirty="0"/>
            </a:br>
            <a:r>
              <a:rPr lang="en-GB" altLang="en-US" sz="2900" dirty="0"/>
              <a:t>Basic sensory &amp; motor components that </a:t>
            </a:r>
            <a:br>
              <a:rPr lang="en-GB" altLang="en-US" sz="2900" dirty="0"/>
            </a:br>
            <a:r>
              <a:rPr lang="en-GB" altLang="en-US" sz="2900" dirty="0"/>
              <a:t>influence learning.</a:t>
            </a:r>
            <a:endParaRPr lang="en-US" altLang="en-US" sz="2900" dirty="0"/>
          </a:p>
        </p:txBody>
      </p:sp>
      <p:sp>
        <p:nvSpPr>
          <p:cNvPr id="28675" name="Rectangle 3"/>
          <p:cNvSpPr>
            <a:spLocks noGrp="1" noChangeArrowheads="1"/>
          </p:cNvSpPr>
          <p:nvPr>
            <p:ph idx="1"/>
          </p:nvPr>
        </p:nvSpPr>
        <p:spPr>
          <a:xfrm>
            <a:off x="270932" y="2226567"/>
            <a:ext cx="4543712" cy="4343400"/>
          </a:xfrm>
        </p:spPr>
        <p:txBody>
          <a:bodyPr>
            <a:normAutofit/>
          </a:bodyPr>
          <a:lstStyle/>
          <a:p>
            <a:r>
              <a:rPr lang="en-GB" altLang="en-US" sz="2200" dirty="0" err="1"/>
              <a:t>Ymwybyddiaeth</a:t>
            </a:r>
            <a:r>
              <a:rPr lang="en-GB" altLang="en-US" sz="2200" dirty="0"/>
              <a:t> </a:t>
            </a:r>
            <a:r>
              <a:rPr lang="en-GB" altLang="en-US" sz="2200" dirty="0" err="1"/>
              <a:t>corfforol</a:t>
            </a:r>
            <a:endParaRPr lang="en-GB" altLang="en-US" sz="2200" dirty="0"/>
          </a:p>
          <a:p>
            <a:r>
              <a:rPr lang="en-GB" altLang="en-US" sz="2200" dirty="0" err="1"/>
              <a:t>Cynllunio</a:t>
            </a:r>
            <a:r>
              <a:rPr lang="en-GB" altLang="en-US" sz="2200" dirty="0"/>
              <a:t> motor	</a:t>
            </a:r>
          </a:p>
          <a:p>
            <a:r>
              <a:rPr lang="en-GB" altLang="en-US" sz="2200" dirty="0"/>
              <a:t>‘Perception of movement’</a:t>
            </a:r>
          </a:p>
          <a:p>
            <a:r>
              <a:rPr lang="en-GB" altLang="en-US" sz="2200" dirty="0" err="1"/>
              <a:t>Symudiadau</a:t>
            </a:r>
            <a:r>
              <a:rPr lang="en-GB" altLang="en-US" sz="2200" dirty="0"/>
              <a:t> </a:t>
            </a:r>
            <a:r>
              <a:rPr lang="en-GB" altLang="en-US" sz="2200" dirty="0" err="1"/>
              <a:t>corfforol</a:t>
            </a:r>
            <a:r>
              <a:rPr lang="en-GB" altLang="en-US" sz="2200" dirty="0"/>
              <a:t> </a:t>
            </a:r>
            <a:r>
              <a:rPr lang="en-GB" altLang="en-US" sz="2200" dirty="0" err="1"/>
              <a:t>mawr</a:t>
            </a:r>
            <a:endParaRPr lang="en-GB" altLang="en-US" sz="2200" dirty="0"/>
          </a:p>
          <a:p>
            <a:r>
              <a:rPr lang="en-GB" altLang="en-US" sz="2200" dirty="0" err="1"/>
              <a:t>Sgiliau</a:t>
            </a:r>
            <a:r>
              <a:rPr lang="en-GB" altLang="en-US" sz="2200" dirty="0"/>
              <a:t> </a:t>
            </a:r>
            <a:r>
              <a:rPr lang="en-GB" altLang="en-US" sz="2200" dirty="0" err="1"/>
              <a:t>cain</a:t>
            </a:r>
            <a:r>
              <a:rPr lang="en-GB" altLang="en-US" sz="2200" dirty="0"/>
              <a:t> </a:t>
            </a:r>
          </a:p>
          <a:p>
            <a:r>
              <a:rPr lang="en-GB" altLang="en-US" sz="2200" dirty="0" err="1"/>
              <a:t>Cyffwrdd</a:t>
            </a:r>
            <a:r>
              <a:rPr lang="en-GB" altLang="en-US" sz="2200" dirty="0"/>
              <a:t> </a:t>
            </a:r>
          </a:p>
          <a:p>
            <a:r>
              <a:rPr lang="en-GB" altLang="en-US" sz="2200" dirty="0" err="1"/>
              <a:t>Sgiliau</a:t>
            </a:r>
            <a:r>
              <a:rPr lang="en-GB" altLang="en-US" sz="2200" dirty="0"/>
              <a:t> </a:t>
            </a:r>
            <a:r>
              <a:rPr lang="en-GB" altLang="en-US" sz="2200" dirty="0" err="1"/>
              <a:t>Gweledol</a:t>
            </a:r>
            <a:r>
              <a:rPr lang="en-GB" altLang="en-US" sz="2200" dirty="0"/>
              <a:t> </a:t>
            </a:r>
          </a:p>
          <a:p>
            <a:r>
              <a:rPr lang="en-GB" altLang="en-US" sz="2200" dirty="0" err="1"/>
              <a:t>Prosesi</a:t>
            </a:r>
            <a:r>
              <a:rPr lang="en-GB" altLang="en-US" sz="2200" dirty="0"/>
              <a:t> </a:t>
            </a:r>
            <a:r>
              <a:rPr lang="en-GB" altLang="en-US" sz="2200" dirty="0" err="1"/>
              <a:t>Iaith</a:t>
            </a:r>
            <a:r>
              <a:rPr lang="en-GB" altLang="en-US" sz="2200" dirty="0"/>
              <a:t> </a:t>
            </a:r>
          </a:p>
        </p:txBody>
      </p:sp>
      <p:sp>
        <p:nvSpPr>
          <p:cNvPr id="4" name="Rectangle 3"/>
          <p:cNvSpPr txBox="1">
            <a:spLocks noChangeArrowheads="1"/>
          </p:cNvSpPr>
          <p:nvPr/>
        </p:nvSpPr>
        <p:spPr>
          <a:xfrm>
            <a:off x="5066991" y="2510563"/>
            <a:ext cx="4112969" cy="4343400"/>
          </a:xfrm>
          <a:prstGeom prst="rect">
            <a:avLst/>
          </a:prstGeom>
        </p:spPr>
        <p:txBody>
          <a:bodyPr vert="horz" lIns="91440" tIns="45720" rIns="91440" bIns="45720" rtlCol="0">
            <a:normAutofit/>
          </a:bodyPr>
          <a:lstStyle/>
          <a:p>
            <a:pPr marL="349250" marR="0" lvl="0" indent="-349250" algn="l" defTabSz="914400" rtl="0" eaLnBrk="1" fontAlgn="auto" latinLnBrk="0" hangingPunct="1">
              <a:spcBef>
                <a:spcPts val="200"/>
              </a:spcBef>
              <a:spcAft>
                <a:spcPts val="0"/>
              </a:spcAft>
              <a:buClr>
                <a:schemeClr val="accent1">
                  <a:lumMod val="60000"/>
                  <a:lumOff val="40000"/>
                </a:schemeClr>
              </a:buClr>
              <a:buSzPct val="110000"/>
              <a:buFont typeface="Wingdings 2" pitchFamily="18" charset="2"/>
              <a:buChar char=""/>
              <a:tabLst/>
              <a:defRPr/>
            </a:pPr>
            <a:r>
              <a:rPr kumimoji="0" lang="en-GB" altLang="en-US" sz="2200" b="0" i="0" u="none" strike="noStrike" kern="1200" cap="none" spc="0" normalizeH="0" baseline="0" noProof="0" dirty="0">
                <a:ln>
                  <a:noFill/>
                </a:ln>
                <a:effectLst/>
                <a:uLnTx/>
                <a:uFillTx/>
                <a:latin typeface="+mn-lt"/>
                <a:ea typeface="+mn-ea"/>
                <a:cs typeface="+mn-cs"/>
              </a:rPr>
              <a:t>Body awareness	</a:t>
            </a:r>
          </a:p>
          <a:p>
            <a:pPr marL="349250" marR="0" lvl="0" indent="-349250" algn="l" defTabSz="914400" rtl="0" eaLnBrk="1" fontAlgn="auto" latinLnBrk="0" hangingPunct="1">
              <a:spcBef>
                <a:spcPts val="200"/>
              </a:spcBef>
              <a:spcAft>
                <a:spcPts val="0"/>
              </a:spcAft>
              <a:buClr>
                <a:schemeClr val="accent1">
                  <a:lumMod val="60000"/>
                  <a:lumOff val="40000"/>
                </a:schemeClr>
              </a:buClr>
              <a:buSzPct val="110000"/>
              <a:buFont typeface="Wingdings 2" pitchFamily="18" charset="2"/>
              <a:buChar char=""/>
              <a:tabLst/>
              <a:defRPr/>
            </a:pPr>
            <a:r>
              <a:rPr kumimoji="0" lang="en-GB" altLang="en-US" sz="2200" b="0" i="0" u="none" strike="noStrike" kern="1200" cap="none" spc="0" normalizeH="0" baseline="0" noProof="0" dirty="0">
                <a:ln>
                  <a:noFill/>
                </a:ln>
                <a:effectLst/>
                <a:uLnTx/>
                <a:uFillTx/>
                <a:latin typeface="+mn-lt"/>
                <a:ea typeface="+mn-ea"/>
                <a:cs typeface="+mn-cs"/>
              </a:rPr>
              <a:t>Motor planning</a:t>
            </a:r>
          </a:p>
          <a:p>
            <a:pPr marL="349250" marR="0" lvl="0" indent="-349250" algn="l" defTabSz="914400" rtl="0" eaLnBrk="1" fontAlgn="auto" latinLnBrk="0" hangingPunct="1">
              <a:spcBef>
                <a:spcPts val="200"/>
              </a:spcBef>
              <a:spcAft>
                <a:spcPts val="0"/>
              </a:spcAft>
              <a:buClr>
                <a:schemeClr val="accent1">
                  <a:lumMod val="60000"/>
                  <a:lumOff val="40000"/>
                </a:schemeClr>
              </a:buClr>
              <a:buSzPct val="110000"/>
              <a:buFont typeface="Wingdings 2" pitchFamily="18" charset="2"/>
              <a:buChar char=""/>
              <a:tabLst/>
              <a:defRPr/>
            </a:pPr>
            <a:r>
              <a:rPr kumimoji="0" lang="en-GB" altLang="en-US" sz="2200" b="0" i="0" u="none" strike="noStrike" kern="1200" cap="none" spc="0" normalizeH="0" baseline="0" noProof="0" dirty="0">
                <a:ln>
                  <a:noFill/>
                </a:ln>
                <a:effectLst/>
                <a:uLnTx/>
                <a:uFillTx/>
                <a:latin typeface="+mn-lt"/>
                <a:ea typeface="+mn-ea"/>
                <a:cs typeface="+mn-cs"/>
              </a:rPr>
              <a:t>Perception of movement</a:t>
            </a:r>
          </a:p>
          <a:p>
            <a:pPr marL="349250" marR="0" lvl="0" indent="-349250" algn="l" defTabSz="914400" rtl="0" eaLnBrk="1" fontAlgn="auto" latinLnBrk="0" hangingPunct="1">
              <a:spcBef>
                <a:spcPts val="200"/>
              </a:spcBef>
              <a:spcAft>
                <a:spcPts val="0"/>
              </a:spcAft>
              <a:buClr>
                <a:schemeClr val="accent1">
                  <a:lumMod val="60000"/>
                  <a:lumOff val="40000"/>
                </a:schemeClr>
              </a:buClr>
              <a:buSzPct val="110000"/>
              <a:buFont typeface="Wingdings 2" pitchFamily="18" charset="2"/>
              <a:buChar char=""/>
              <a:tabLst/>
              <a:defRPr/>
            </a:pPr>
            <a:r>
              <a:rPr lang="en-GB" altLang="en-US" sz="2200" dirty="0">
                <a:latin typeface="+mn-lt"/>
                <a:ea typeface="+mn-ea"/>
              </a:rPr>
              <a:t>Gross body movements</a:t>
            </a:r>
            <a:endParaRPr kumimoji="0" lang="en-GB" altLang="en-US" sz="2200" b="0" i="0" u="none" strike="noStrike" kern="1200" cap="none" spc="0" normalizeH="0" baseline="0" noProof="0" dirty="0">
              <a:ln>
                <a:noFill/>
              </a:ln>
              <a:effectLst/>
              <a:uLnTx/>
              <a:uFillTx/>
              <a:latin typeface="+mn-lt"/>
              <a:ea typeface="+mn-ea"/>
              <a:cs typeface="+mn-cs"/>
            </a:endParaRPr>
          </a:p>
          <a:p>
            <a:pPr marL="349250" marR="0" lvl="0" indent="-349250" algn="l" defTabSz="914400" rtl="0" eaLnBrk="1" fontAlgn="auto" latinLnBrk="0" hangingPunct="1">
              <a:spcBef>
                <a:spcPts val="200"/>
              </a:spcBef>
              <a:spcAft>
                <a:spcPts val="0"/>
              </a:spcAft>
              <a:buClr>
                <a:schemeClr val="accent1">
                  <a:lumMod val="60000"/>
                  <a:lumOff val="40000"/>
                </a:schemeClr>
              </a:buClr>
              <a:buSzPct val="110000"/>
              <a:buFont typeface="Wingdings 2" pitchFamily="18" charset="2"/>
              <a:buChar char=""/>
              <a:tabLst/>
              <a:defRPr/>
            </a:pPr>
            <a:r>
              <a:rPr kumimoji="0" lang="en-GB" altLang="en-US" sz="2200" b="0" i="0" u="none" strike="noStrike" kern="1200" cap="none" spc="0" normalizeH="0" baseline="0" noProof="0" dirty="0">
                <a:ln>
                  <a:noFill/>
                </a:ln>
                <a:effectLst/>
                <a:uLnTx/>
                <a:uFillTx/>
                <a:latin typeface="+mn-lt"/>
                <a:ea typeface="+mn-ea"/>
                <a:cs typeface="+mn-cs"/>
              </a:rPr>
              <a:t>Fine motor control</a:t>
            </a:r>
          </a:p>
          <a:p>
            <a:pPr marL="349250" marR="0" lvl="0" indent="-349250" algn="l" defTabSz="914400" rtl="0" eaLnBrk="1" fontAlgn="auto" latinLnBrk="0" hangingPunct="1">
              <a:spcBef>
                <a:spcPts val="200"/>
              </a:spcBef>
              <a:spcAft>
                <a:spcPts val="0"/>
              </a:spcAft>
              <a:buClr>
                <a:schemeClr val="accent1">
                  <a:lumMod val="60000"/>
                  <a:lumOff val="40000"/>
                </a:schemeClr>
              </a:buClr>
              <a:buSzPct val="110000"/>
              <a:buFont typeface="Wingdings 2" pitchFamily="18" charset="2"/>
              <a:buChar char=""/>
              <a:tabLst/>
              <a:defRPr/>
            </a:pPr>
            <a:r>
              <a:rPr kumimoji="0" lang="en-GB" altLang="en-US" sz="2200" b="0" i="0" u="none" strike="noStrike" kern="1200" cap="none" spc="0" normalizeH="0" baseline="0" noProof="0" dirty="0">
                <a:ln>
                  <a:noFill/>
                </a:ln>
                <a:effectLst/>
                <a:uLnTx/>
                <a:uFillTx/>
                <a:latin typeface="+mn-lt"/>
                <a:ea typeface="+mn-ea"/>
                <a:cs typeface="+mn-cs"/>
              </a:rPr>
              <a:t>Touch </a:t>
            </a:r>
          </a:p>
          <a:p>
            <a:pPr marL="349250" marR="0" lvl="0" indent="-349250" algn="l" defTabSz="914400" rtl="0" eaLnBrk="1" fontAlgn="auto" latinLnBrk="0" hangingPunct="1">
              <a:spcBef>
                <a:spcPts val="200"/>
              </a:spcBef>
              <a:spcAft>
                <a:spcPts val="0"/>
              </a:spcAft>
              <a:buClr>
                <a:schemeClr val="accent1">
                  <a:lumMod val="60000"/>
                  <a:lumOff val="40000"/>
                </a:schemeClr>
              </a:buClr>
              <a:buSzPct val="110000"/>
              <a:buFont typeface="Wingdings 2" pitchFamily="18" charset="2"/>
              <a:buChar char=""/>
              <a:tabLst/>
              <a:defRPr/>
            </a:pPr>
            <a:r>
              <a:rPr kumimoji="0" lang="en-GB" altLang="en-US" sz="2200" b="0" i="0" u="none" strike="noStrike" kern="1200" cap="none" spc="0" normalizeH="0" baseline="0" noProof="0" dirty="0">
                <a:ln>
                  <a:noFill/>
                </a:ln>
                <a:effectLst/>
                <a:uLnTx/>
                <a:uFillTx/>
                <a:latin typeface="+mn-lt"/>
                <a:ea typeface="+mn-ea"/>
                <a:cs typeface="+mn-cs"/>
              </a:rPr>
              <a:t>Visual skills</a:t>
            </a:r>
          </a:p>
          <a:p>
            <a:pPr marL="349250" marR="0" lvl="0" indent="-349250" algn="l" defTabSz="914400" rtl="0" eaLnBrk="1" fontAlgn="auto" latinLnBrk="0" hangingPunct="1">
              <a:spcBef>
                <a:spcPts val="200"/>
              </a:spcBef>
              <a:spcAft>
                <a:spcPts val="0"/>
              </a:spcAft>
              <a:buClr>
                <a:schemeClr val="accent1">
                  <a:lumMod val="60000"/>
                  <a:lumOff val="40000"/>
                </a:schemeClr>
              </a:buClr>
              <a:buSzPct val="110000"/>
              <a:buFont typeface="Wingdings 2" pitchFamily="18" charset="2"/>
              <a:buChar char=""/>
              <a:tabLst/>
              <a:defRPr/>
            </a:pPr>
            <a:r>
              <a:rPr kumimoji="0" lang="en-GB" altLang="en-US" sz="2200" b="0" i="0" u="none" strike="noStrike" kern="1200" cap="none" spc="0" normalizeH="0" baseline="0" noProof="0" dirty="0">
                <a:ln>
                  <a:noFill/>
                </a:ln>
                <a:effectLst/>
                <a:uLnTx/>
                <a:uFillTx/>
                <a:latin typeface="+mn-lt"/>
                <a:ea typeface="+mn-ea"/>
                <a:cs typeface="+mn-cs"/>
              </a:rPr>
              <a:t>Language processing</a:t>
            </a:r>
            <a:endParaRPr kumimoji="0" lang="en-US" altLang="en-US" sz="2200" b="0" i="0" u="none" strike="noStrike" kern="1200" cap="none" spc="0" normalizeH="0" baseline="0" noProof="0" dirty="0">
              <a:ln>
                <a:noFill/>
              </a:ln>
              <a:effectLst/>
              <a:uLnTx/>
              <a:uFillTx/>
              <a:latin typeface="+mn-lt"/>
              <a:ea typeface="+mn-ea"/>
              <a:cs typeface="+mn-cs"/>
            </a:endParaRPr>
          </a:p>
        </p:txBody>
      </p:sp>
    </p:spTree>
    <p:extLst>
      <p:ext uri="{BB962C8B-B14F-4D97-AF65-F5344CB8AC3E}">
        <p14:creationId xmlns:p14="http://schemas.microsoft.com/office/powerpoint/2010/main" val="141171881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BFB26-BF8C-9439-D88E-82B951689BDC}"/>
              </a:ext>
            </a:extLst>
          </p:cNvPr>
          <p:cNvSpPr>
            <a:spLocks noGrp="1"/>
          </p:cNvSpPr>
          <p:nvPr>
            <p:ph type="title"/>
          </p:nvPr>
        </p:nvSpPr>
        <p:spPr>
          <a:xfrm>
            <a:off x="539552" y="135261"/>
            <a:ext cx="7886700" cy="994172"/>
          </a:xfrm>
        </p:spPr>
        <p:txBody>
          <a:bodyPr/>
          <a:lstStyle/>
          <a:p>
            <a:r>
              <a:rPr lang="en-GB" b="1" dirty="0">
                <a:cs typeface="Calibri Light"/>
              </a:rPr>
              <a:t>Physical Literacy </a:t>
            </a:r>
            <a:endParaRPr lang="en-GB" b="1" dirty="0"/>
          </a:p>
        </p:txBody>
      </p:sp>
      <p:sp>
        <p:nvSpPr>
          <p:cNvPr id="3" name="Content Placeholder 2">
            <a:extLst>
              <a:ext uri="{FF2B5EF4-FFF2-40B4-BE49-F238E27FC236}">
                <a16:creationId xmlns:a16="http://schemas.microsoft.com/office/drawing/2014/main" id="{08F49D1F-EAA3-2C51-A7B5-003B477B9B55}"/>
              </a:ext>
            </a:extLst>
          </p:cNvPr>
          <p:cNvSpPr>
            <a:spLocks noGrp="1"/>
          </p:cNvSpPr>
          <p:nvPr>
            <p:ph idx="1"/>
          </p:nvPr>
        </p:nvSpPr>
        <p:spPr>
          <a:xfrm>
            <a:off x="250724" y="1122461"/>
            <a:ext cx="5479181" cy="4253855"/>
          </a:xfrm>
        </p:spPr>
        <p:txBody>
          <a:bodyPr vert="horz" wrap="square" lIns="68580" tIns="34290" rIns="68580" bIns="34290" numCol="1" rtlCol="0" anchor="t" anchorCtr="0" compatLnSpc="1">
            <a:prstTxWarp prst="textNoShape">
              <a:avLst/>
            </a:prstTxWarp>
            <a:normAutofit/>
          </a:bodyPr>
          <a:lstStyle/>
          <a:p>
            <a:pPr marL="0" indent="0" algn="ctr">
              <a:spcBef>
                <a:spcPct val="0"/>
              </a:spcBef>
              <a:buNone/>
            </a:pPr>
            <a:r>
              <a:rPr lang="en-US" sz="2400" i="1" dirty="0">
                <a:ea typeface="+mn-lt"/>
                <a:cs typeface="+mn-lt"/>
              </a:rPr>
              <a:t>Physical literacy can be described as the motivation, confidence, physical competence, knowledge and understanding to value and </a:t>
            </a:r>
            <a:endParaRPr lang="en-US" sz="2400" i="1" dirty="0">
              <a:cs typeface="Calibri"/>
            </a:endParaRPr>
          </a:p>
          <a:p>
            <a:pPr marL="0" indent="0" algn="ctr">
              <a:spcBef>
                <a:spcPct val="0"/>
              </a:spcBef>
              <a:buNone/>
            </a:pPr>
            <a:r>
              <a:rPr lang="en-US" sz="2400" i="1" dirty="0">
                <a:ea typeface="+mn-lt"/>
                <a:cs typeface="+mn-lt"/>
              </a:rPr>
              <a:t>take responsibility for engagement in </a:t>
            </a:r>
          </a:p>
          <a:p>
            <a:pPr marL="0" indent="0" algn="ctr">
              <a:spcBef>
                <a:spcPct val="0"/>
              </a:spcBef>
              <a:buNone/>
            </a:pPr>
            <a:r>
              <a:rPr lang="en-US" sz="2400" i="1" dirty="0">
                <a:ea typeface="+mn-lt"/>
                <a:cs typeface="+mn-lt"/>
              </a:rPr>
              <a:t>physical activities for life.</a:t>
            </a:r>
          </a:p>
          <a:p>
            <a:pPr algn="ctr">
              <a:lnSpc>
                <a:spcPct val="100000"/>
              </a:lnSpc>
              <a:spcBef>
                <a:spcPct val="0"/>
              </a:spcBef>
            </a:pPr>
            <a:endParaRPr lang="de-DE" i="1" dirty="0">
              <a:ea typeface="+mn-lt"/>
              <a:cs typeface="+mn-lt"/>
            </a:endParaRPr>
          </a:p>
          <a:p>
            <a:pPr marL="0" indent="0" algn="ctr">
              <a:spcBef>
                <a:spcPct val="0"/>
              </a:spcBef>
              <a:buNone/>
            </a:pPr>
            <a:r>
              <a:rPr lang="de-DE" sz="1500" i="1" dirty="0">
                <a:ea typeface="+mn-lt"/>
                <a:cs typeface="+mn-lt"/>
              </a:rPr>
              <a:t>IPLA/ Whitehead, M. 2017</a:t>
            </a:r>
            <a:endParaRPr lang="en-GB" sz="1500" dirty="0">
              <a:cs typeface="Calibri" panose="020F0502020204030204"/>
            </a:endParaRPr>
          </a:p>
        </p:txBody>
      </p:sp>
      <p:pic>
        <p:nvPicPr>
          <p:cNvPr id="5" name="Content Placeholder 3" descr="Diagram&#10;&#10;Description automatically generated">
            <a:extLst>
              <a:ext uri="{FF2B5EF4-FFF2-40B4-BE49-F238E27FC236}">
                <a16:creationId xmlns:a16="http://schemas.microsoft.com/office/drawing/2014/main" id="{B0ABB91E-3ED4-EDC4-606D-952C3A2744F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32430" y="3163991"/>
            <a:ext cx="3929085" cy="3578018"/>
          </a:xfrm>
          <a:prstGeom prst="rect">
            <a:avLst/>
          </a:prstGeom>
        </p:spPr>
      </p:pic>
    </p:spTree>
    <p:extLst>
      <p:ext uri="{BB962C8B-B14F-4D97-AF65-F5344CB8AC3E}">
        <p14:creationId xmlns:p14="http://schemas.microsoft.com/office/powerpoint/2010/main" val="2077306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1000"/>
                                        <p:tgtEl>
                                          <p:spTgt spid="5"/>
                                        </p:tgtEl>
                                      </p:cBhvr>
                                    </p:animEffect>
                                    <p:anim calcmode="lin" valueType="num">
                                      <p:cBhvr>
                                        <p:cTn id="29" dur="1000" fill="hold"/>
                                        <p:tgtEl>
                                          <p:spTgt spid="5"/>
                                        </p:tgtEl>
                                        <p:attrNameLst>
                                          <p:attrName>ppt_x</p:attrName>
                                        </p:attrNameLst>
                                      </p:cBhvr>
                                      <p:tavLst>
                                        <p:tav tm="0">
                                          <p:val>
                                            <p:strVal val="#ppt_x"/>
                                          </p:val>
                                        </p:tav>
                                        <p:tav tm="100000">
                                          <p:val>
                                            <p:strVal val="#ppt_x"/>
                                          </p:val>
                                        </p:tav>
                                      </p:tavLst>
                                    </p:anim>
                                    <p:anim calcmode="lin" valueType="num">
                                      <p:cBhvr>
                                        <p:cTn id="3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13">
            <a:extLst>
              <a:ext uri="{FF2B5EF4-FFF2-40B4-BE49-F238E27FC236}">
                <a16:creationId xmlns:a16="http://schemas.microsoft.com/office/drawing/2014/main" id="{C0F0489A-1BA5-B54E-A295-F65A730E8819}"/>
              </a:ext>
            </a:extLst>
          </p:cNvPr>
          <p:cNvGraphicFramePr>
            <a:graphicFrameLocks noGrp="1"/>
          </p:cNvGraphicFramePr>
          <p:nvPr>
            <p:extLst>
              <p:ext uri="{D42A27DB-BD31-4B8C-83A1-F6EECF244321}">
                <p14:modId xmlns:p14="http://schemas.microsoft.com/office/powerpoint/2010/main" val="959574448"/>
              </p:ext>
            </p:extLst>
          </p:nvPr>
        </p:nvGraphicFramePr>
        <p:xfrm>
          <a:off x="304536" y="1196752"/>
          <a:ext cx="5446658" cy="4432599"/>
        </p:xfrm>
        <a:graphic>
          <a:graphicData uri="http://schemas.openxmlformats.org/drawingml/2006/table">
            <a:tbl>
              <a:tblPr firstRow="1" bandRow="1">
                <a:tableStyleId>{5C22544A-7EE6-4342-B048-85BDC9FD1C3A}</a:tableStyleId>
              </a:tblPr>
              <a:tblGrid>
                <a:gridCol w="2675711">
                  <a:extLst>
                    <a:ext uri="{9D8B030D-6E8A-4147-A177-3AD203B41FA5}">
                      <a16:colId xmlns:a16="http://schemas.microsoft.com/office/drawing/2014/main" val="407872530"/>
                    </a:ext>
                  </a:extLst>
                </a:gridCol>
                <a:gridCol w="2770947">
                  <a:extLst>
                    <a:ext uri="{9D8B030D-6E8A-4147-A177-3AD203B41FA5}">
                      <a16:colId xmlns:a16="http://schemas.microsoft.com/office/drawing/2014/main" val="3916426583"/>
                    </a:ext>
                  </a:extLst>
                </a:gridCol>
              </a:tblGrid>
              <a:tr h="2450586">
                <a:tc>
                  <a:txBody>
                    <a:bodyPr/>
                    <a:lstStyle/>
                    <a:p>
                      <a:pPr algn="ctr"/>
                      <a:r>
                        <a:rPr lang="en-US" sz="2400" b="1" dirty="0"/>
                        <a:t>SPATIAL AWARENESS</a:t>
                      </a:r>
                      <a:endParaRPr lang="en-US" sz="1800" b="1" dirty="0"/>
                    </a:p>
                    <a:p>
                      <a:pPr algn="ctr"/>
                      <a:r>
                        <a:rPr lang="en-US" sz="1800" b="0" dirty="0"/>
                        <a:t>Bubble…Direction, Speed, Levels, Pathways</a:t>
                      </a:r>
                    </a:p>
                  </a:txBody>
                  <a:tcPr marL="68580" marR="68580" marT="34290" marB="34290" anchor="ctr"/>
                </a:tc>
                <a:tc>
                  <a:txBody>
                    <a:bodyPr/>
                    <a:lstStyle/>
                    <a:p>
                      <a:pPr algn="ctr"/>
                      <a:r>
                        <a:rPr lang="en-US" sz="2400" b="1" dirty="0">
                          <a:solidFill>
                            <a:sysClr val="windowText" lastClr="000000"/>
                          </a:solidFill>
                        </a:rPr>
                        <a:t>BODY AWARENESS</a:t>
                      </a:r>
                    </a:p>
                    <a:p>
                      <a:pPr algn="ctr"/>
                      <a:r>
                        <a:rPr lang="en-US" sz="1800" b="0" dirty="0">
                          <a:solidFill>
                            <a:sysClr val="windowText" lastClr="000000"/>
                          </a:solidFill>
                        </a:rPr>
                        <a:t>Balance &amp; Shapes (pike) Travelling (run, skip…) Turning, Jumping, </a:t>
                      </a:r>
                    </a:p>
                  </a:txBody>
                  <a:tcPr marL="68580" marR="68580" marT="34290" marB="34290" anchor="ctr">
                    <a:solidFill>
                      <a:schemeClr val="bg1">
                        <a:lumMod val="95000"/>
                      </a:schemeClr>
                    </a:solidFill>
                  </a:tcPr>
                </a:tc>
                <a:extLst>
                  <a:ext uri="{0D108BD9-81ED-4DB2-BD59-A6C34878D82A}">
                    <a16:rowId xmlns:a16="http://schemas.microsoft.com/office/drawing/2014/main" val="1609046271"/>
                  </a:ext>
                </a:extLst>
              </a:tr>
              <a:tr h="1982013">
                <a:tc>
                  <a:txBody>
                    <a:bodyPr/>
                    <a:lstStyle/>
                    <a:p>
                      <a:pPr algn="ctr"/>
                      <a:r>
                        <a:rPr lang="en-US" sz="2400" b="1" dirty="0"/>
                        <a:t>DYNAMICS</a:t>
                      </a:r>
                      <a:endParaRPr lang="en-US" sz="1800" b="1" dirty="0"/>
                    </a:p>
                    <a:p>
                      <a:pPr algn="ctr"/>
                      <a:r>
                        <a:rPr lang="en-US" sz="1800" b="0" dirty="0"/>
                        <a:t>Strong, soft, force of movement, tension, quality</a:t>
                      </a:r>
                    </a:p>
                  </a:txBody>
                  <a:tcPr marL="68580" marR="68580" marT="34290" marB="34290" anchor="ctr"/>
                </a:tc>
                <a:tc>
                  <a:txBody>
                    <a:bodyPr/>
                    <a:lstStyle/>
                    <a:p>
                      <a:pPr algn="ctr"/>
                      <a:r>
                        <a:rPr lang="en-US" sz="2400" b="1" dirty="0">
                          <a:solidFill>
                            <a:schemeClr val="bg1"/>
                          </a:solidFill>
                        </a:rPr>
                        <a:t>RELATIONSHIPS</a:t>
                      </a:r>
                      <a:endParaRPr lang="en-US" sz="1800" b="1" dirty="0">
                        <a:solidFill>
                          <a:schemeClr val="bg1"/>
                        </a:solidFill>
                      </a:endParaRPr>
                    </a:p>
                    <a:p>
                      <a:pPr algn="ctr"/>
                      <a:r>
                        <a:rPr lang="en-US" sz="1800" b="0" dirty="0">
                          <a:solidFill>
                            <a:schemeClr val="bg1"/>
                          </a:solidFill>
                        </a:rPr>
                        <a:t>Mirror, copy, follow, together, sequence, team</a:t>
                      </a:r>
                    </a:p>
                  </a:txBody>
                  <a:tcPr marL="68580" marR="68580" marT="34290" marB="34290" anchor="ctr">
                    <a:solidFill>
                      <a:srgbClr val="C00000"/>
                    </a:solidFill>
                  </a:tcPr>
                </a:tc>
                <a:extLst>
                  <a:ext uri="{0D108BD9-81ED-4DB2-BD59-A6C34878D82A}">
                    <a16:rowId xmlns:a16="http://schemas.microsoft.com/office/drawing/2014/main" val="4220682271"/>
                  </a:ext>
                </a:extLst>
              </a:tr>
            </a:tbl>
          </a:graphicData>
        </a:graphic>
      </p:graphicFrame>
      <p:sp>
        <p:nvSpPr>
          <p:cNvPr id="6" name="TextBox 5">
            <a:extLst>
              <a:ext uri="{FF2B5EF4-FFF2-40B4-BE49-F238E27FC236}">
                <a16:creationId xmlns:a16="http://schemas.microsoft.com/office/drawing/2014/main" id="{4A459005-3AC8-C54A-8BC1-1F1FB74EBAFE}"/>
              </a:ext>
            </a:extLst>
          </p:cNvPr>
          <p:cNvSpPr txBox="1"/>
          <p:nvPr/>
        </p:nvSpPr>
        <p:spPr>
          <a:xfrm>
            <a:off x="5751194" y="2274838"/>
            <a:ext cx="3332110" cy="2308324"/>
          </a:xfrm>
          <a:prstGeom prst="rect">
            <a:avLst/>
          </a:prstGeom>
          <a:noFill/>
        </p:spPr>
        <p:txBody>
          <a:bodyPr wrap="square" rtlCol="0">
            <a:spAutoFit/>
          </a:bodyPr>
          <a:lstStyle/>
          <a:p>
            <a:pPr marL="342900" indent="-342900">
              <a:buFont typeface="Arial" panose="020B0604020202020204" pitchFamily="34" charset="0"/>
              <a:buChar char="•"/>
            </a:pPr>
            <a:r>
              <a:rPr lang="en-US" sz="2400" dirty="0"/>
              <a:t>Movement concepts</a:t>
            </a:r>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a:t>Stages of Locomotor </a:t>
            </a:r>
            <a:r>
              <a:rPr lang="en-GB" sz="2400" dirty="0"/>
              <a:t>Running/jumping</a:t>
            </a:r>
          </a:p>
        </p:txBody>
      </p:sp>
    </p:spTree>
    <p:extLst>
      <p:ext uri="{BB962C8B-B14F-4D97-AF65-F5344CB8AC3E}">
        <p14:creationId xmlns:p14="http://schemas.microsoft.com/office/powerpoint/2010/main" val="279397027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122362"/>
            <a:ext cx="9145526" cy="6980362"/>
          </a:xfrm>
        </p:spPr>
      </p:pic>
    </p:spTree>
    <p:extLst>
      <p:ext uri="{BB962C8B-B14F-4D97-AF65-F5344CB8AC3E}">
        <p14:creationId xmlns:p14="http://schemas.microsoft.com/office/powerpoint/2010/main" val="179851051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D22AF0-3336-D69C-8EFE-9676DE9FB7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3CB488-F0DD-FB7E-8C15-9F27BEFF29F1}"/>
              </a:ext>
            </a:extLst>
          </p:cNvPr>
          <p:cNvSpPr>
            <a:spLocks noGrp="1"/>
          </p:cNvSpPr>
          <p:nvPr>
            <p:ph type="title"/>
          </p:nvPr>
        </p:nvSpPr>
        <p:spPr>
          <a:xfrm>
            <a:off x="457200" y="125760"/>
            <a:ext cx="8229600" cy="1143000"/>
          </a:xfrm>
        </p:spPr>
        <p:txBody>
          <a:bodyPr/>
          <a:lstStyle/>
          <a:p>
            <a:r>
              <a:rPr lang="en-US" dirty="0" err="1"/>
              <a:t>Tarafodwch</a:t>
            </a:r>
            <a:r>
              <a:rPr lang="en-US" dirty="0"/>
              <a:t> - Discuss</a:t>
            </a:r>
          </a:p>
        </p:txBody>
      </p:sp>
      <p:sp>
        <p:nvSpPr>
          <p:cNvPr id="3" name="Content Placeholder 2">
            <a:extLst>
              <a:ext uri="{FF2B5EF4-FFF2-40B4-BE49-F238E27FC236}">
                <a16:creationId xmlns:a16="http://schemas.microsoft.com/office/drawing/2014/main" id="{90022D2C-61CB-03F5-1A3C-64EF0C138F37}"/>
              </a:ext>
            </a:extLst>
          </p:cNvPr>
          <p:cNvSpPr>
            <a:spLocks noGrp="1"/>
          </p:cNvSpPr>
          <p:nvPr>
            <p:ph sz="half" idx="1"/>
          </p:nvPr>
        </p:nvSpPr>
        <p:spPr>
          <a:xfrm>
            <a:off x="235106" y="1628800"/>
            <a:ext cx="3730415" cy="3989040"/>
          </a:xfrm>
        </p:spPr>
        <p:txBody>
          <a:bodyPr/>
          <a:lstStyle/>
          <a:p>
            <a:pPr marL="0" indent="0">
              <a:buNone/>
            </a:pPr>
            <a:endParaRPr lang="en-US" dirty="0"/>
          </a:p>
          <a:p>
            <a:pPr marL="0" indent="0">
              <a:buNone/>
            </a:pPr>
            <a:r>
              <a:rPr lang="en-US" dirty="0"/>
              <a:t>Pam </a:t>
            </a:r>
            <a:r>
              <a:rPr lang="en-US" dirty="0" err="1"/>
              <a:t>fod</a:t>
            </a:r>
            <a:r>
              <a:rPr lang="en-US" dirty="0"/>
              <a:t> </a:t>
            </a:r>
            <a:r>
              <a:rPr lang="en-US" dirty="0" err="1"/>
              <a:t>symud</a:t>
            </a:r>
            <a:r>
              <a:rPr lang="en-US" dirty="0"/>
              <a:t> </a:t>
            </a:r>
            <a:r>
              <a:rPr lang="en-US" dirty="0" err="1"/>
              <a:t>corfforol</a:t>
            </a:r>
            <a:r>
              <a:rPr lang="en-US" dirty="0"/>
              <a:t> o </a:t>
            </a:r>
            <a:r>
              <a:rPr lang="en-US" dirty="0" err="1"/>
              <a:t>ansawdd</a:t>
            </a:r>
            <a:r>
              <a:rPr lang="en-US" dirty="0"/>
              <a:t> da </a:t>
            </a:r>
            <a:r>
              <a:rPr lang="en-US" dirty="0" err="1"/>
              <a:t>yn</a:t>
            </a:r>
            <a:r>
              <a:rPr lang="en-US" dirty="0"/>
              <a:t> yr </a:t>
            </a:r>
            <a:r>
              <a:rPr lang="en-US" dirty="0" err="1"/>
              <a:t>awyr</a:t>
            </a:r>
            <a:r>
              <a:rPr lang="en-US" dirty="0"/>
              <a:t> </a:t>
            </a:r>
            <a:r>
              <a:rPr lang="en-US" dirty="0" err="1"/>
              <a:t>agored</a:t>
            </a:r>
            <a:r>
              <a:rPr lang="en-US" dirty="0"/>
              <a:t> </a:t>
            </a:r>
            <a:r>
              <a:rPr lang="en-US" dirty="0" err="1"/>
              <a:t>yn</a:t>
            </a:r>
            <a:r>
              <a:rPr lang="en-US" dirty="0"/>
              <a:t> </a:t>
            </a:r>
            <a:r>
              <a:rPr lang="en-US" dirty="0" err="1"/>
              <a:t>bwysig</a:t>
            </a:r>
            <a:r>
              <a:rPr lang="en-US" dirty="0"/>
              <a:t> </a:t>
            </a:r>
            <a:r>
              <a:rPr lang="en-US" dirty="0" err="1"/>
              <a:t>yn</a:t>
            </a:r>
            <a:r>
              <a:rPr lang="en-US" dirty="0"/>
              <a:t> y </a:t>
            </a:r>
            <a:r>
              <a:rPr lang="en-US" dirty="0" err="1"/>
              <a:t>blynyddoedd</a:t>
            </a:r>
            <a:r>
              <a:rPr lang="en-US" dirty="0"/>
              <a:t> </a:t>
            </a:r>
            <a:r>
              <a:rPr lang="en-US" dirty="0" err="1"/>
              <a:t>cynnar</a:t>
            </a:r>
            <a:r>
              <a:rPr lang="en-US" dirty="0"/>
              <a:t>?</a:t>
            </a:r>
          </a:p>
          <a:p>
            <a:pPr marL="0" indent="0">
              <a:buNone/>
            </a:pPr>
            <a:endParaRPr lang="en-US" dirty="0"/>
          </a:p>
        </p:txBody>
      </p:sp>
      <p:sp>
        <p:nvSpPr>
          <p:cNvPr id="4" name="Content Placeholder 3">
            <a:extLst>
              <a:ext uri="{FF2B5EF4-FFF2-40B4-BE49-F238E27FC236}">
                <a16:creationId xmlns:a16="http://schemas.microsoft.com/office/drawing/2014/main" id="{A9C79C52-49F2-28C8-BFFB-6327F24DB04F}"/>
              </a:ext>
            </a:extLst>
          </p:cNvPr>
          <p:cNvSpPr>
            <a:spLocks noGrp="1"/>
          </p:cNvSpPr>
          <p:nvPr>
            <p:ph sz="half" idx="2"/>
          </p:nvPr>
        </p:nvSpPr>
        <p:spPr>
          <a:xfrm>
            <a:off x="5021420" y="1628800"/>
            <a:ext cx="3890392" cy="3989040"/>
          </a:xfrm>
        </p:spPr>
        <p:txBody>
          <a:bodyPr/>
          <a:lstStyle/>
          <a:p>
            <a:pPr marL="0" indent="0">
              <a:buNone/>
            </a:pPr>
            <a:endParaRPr lang="en-US" dirty="0"/>
          </a:p>
          <a:p>
            <a:pPr marL="0" indent="0">
              <a:buNone/>
            </a:pPr>
            <a:r>
              <a:rPr lang="en-US" dirty="0"/>
              <a:t>Why is high quality physical movement in the outdoors important in the early years? </a:t>
            </a:r>
          </a:p>
        </p:txBody>
      </p:sp>
    </p:spTree>
    <p:extLst>
      <p:ext uri="{BB962C8B-B14F-4D97-AF65-F5344CB8AC3E}">
        <p14:creationId xmlns:p14="http://schemas.microsoft.com/office/powerpoint/2010/main" val="325095095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0166" y="692696"/>
            <a:ext cx="8643667" cy="4510178"/>
          </a:xfrm>
        </p:spPr>
        <p:txBody>
          <a:bodyPr>
            <a:noAutofit/>
          </a:bodyPr>
          <a:lstStyle/>
          <a:p>
            <a:r>
              <a:rPr lang="en-GB" sz="2400" err="1"/>
              <a:t>Fjortoft</a:t>
            </a:r>
            <a:r>
              <a:rPr lang="en-GB" sz="2400"/>
              <a:t> (2004) maintains that the diversity of affordances in the natural environment encourages a wide range of physical actions and in so doing develops motor competency</a:t>
            </a:r>
          </a:p>
          <a:p>
            <a:pPr marL="0" indent="0">
              <a:buNone/>
            </a:pPr>
            <a:endParaRPr lang="en-GB" sz="2400"/>
          </a:p>
          <a:p>
            <a:r>
              <a:rPr lang="en-GB" sz="2400"/>
              <a:t>She highlights the importance of the environmental complexity and diversity in nature as an important influence on physically active play (</a:t>
            </a:r>
            <a:r>
              <a:rPr lang="en-GB" sz="2400" err="1"/>
              <a:t>Fjortoft</a:t>
            </a:r>
            <a:r>
              <a:rPr lang="en-GB" sz="2400"/>
              <a:t>, 2000, 2004).</a:t>
            </a:r>
          </a:p>
          <a:p>
            <a:endParaRPr lang="en-GB" sz="2400"/>
          </a:p>
          <a:p>
            <a:pPr marL="0" indent="0">
              <a:buNone/>
            </a:pPr>
            <a:r>
              <a:rPr lang="en-GB" sz="2000" i="1"/>
              <a:t>The above therefore aids to develop physical competence </a:t>
            </a:r>
            <a:r>
              <a:rPr lang="is-IS" sz="2000" i="1"/>
              <a:t>…which is an attribute of physical literacy</a:t>
            </a:r>
            <a:endParaRPr lang="en-US" sz="2000" i="1"/>
          </a:p>
        </p:txBody>
      </p:sp>
    </p:spTree>
    <p:extLst>
      <p:ext uri="{BB962C8B-B14F-4D97-AF65-F5344CB8AC3E}">
        <p14:creationId xmlns:p14="http://schemas.microsoft.com/office/powerpoint/2010/main" val="186729142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Evidence from neuroscience</a:t>
            </a:r>
          </a:p>
        </p:txBody>
      </p:sp>
      <p:sp>
        <p:nvSpPr>
          <p:cNvPr id="3" name="Content Placeholder 2"/>
          <p:cNvSpPr>
            <a:spLocks noGrp="1"/>
          </p:cNvSpPr>
          <p:nvPr>
            <p:ph idx="1"/>
          </p:nvPr>
        </p:nvSpPr>
        <p:spPr/>
        <p:txBody>
          <a:bodyPr>
            <a:normAutofit fontScale="85000" lnSpcReduction="20000"/>
          </a:bodyPr>
          <a:lstStyle/>
          <a:p>
            <a:r>
              <a:rPr lang="en-US" dirty="0"/>
              <a:t>‘Movement skills in childhood are inextricably  linked to core aspects of development including social, cognitive and </a:t>
            </a:r>
            <a:r>
              <a:rPr lang="en-US" dirty="0" err="1"/>
              <a:t>psycological</a:t>
            </a:r>
            <a:r>
              <a:rPr lang="is-IS" dirty="0"/>
              <a:t>…</a:t>
            </a:r>
            <a:r>
              <a:rPr lang="en-US" dirty="0"/>
              <a:t>. Language emerges as children physically interact with their surroundings</a:t>
            </a:r>
            <a:r>
              <a:rPr lang="is-IS" dirty="0"/>
              <a:t>…’</a:t>
            </a:r>
          </a:p>
          <a:p>
            <a:r>
              <a:rPr lang="en-US" dirty="0"/>
              <a:t>S</a:t>
            </a:r>
            <a:r>
              <a:rPr lang="is-IS" dirty="0"/>
              <a:t>tudies show movement skills are linked with early language and literacy, emotional regulation, social behaviour and academic self perceptions </a:t>
            </a:r>
          </a:p>
          <a:p>
            <a:r>
              <a:rPr lang="is-IS" dirty="0"/>
              <a:t>Diamond,A. (2000; 2015), Iverson, J (2010), Van der Fels et al., (2015), Bedard et al., (2017)</a:t>
            </a:r>
            <a:r>
              <a:rPr lang="en-US" dirty="0"/>
              <a:t> </a:t>
            </a:r>
          </a:p>
        </p:txBody>
      </p:sp>
    </p:spTree>
    <p:extLst>
      <p:ext uri="{BB962C8B-B14F-4D97-AF65-F5344CB8AC3E}">
        <p14:creationId xmlns:p14="http://schemas.microsoft.com/office/powerpoint/2010/main" val="109910486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93949160-BE97-8444-868B-8CD7410FAA07}"/>
              </a:ext>
            </a:extLst>
          </p:cNvPr>
          <p:cNvSpPr txBox="1">
            <a:spLocks noChangeArrowheads="1"/>
          </p:cNvSpPr>
          <p:nvPr/>
        </p:nvSpPr>
        <p:spPr bwMode="auto">
          <a:xfrm>
            <a:off x="1331640" y="548680"/>
            <a:ext cx="6768752" cy="4739042"/>
          </a:xfrm>
          <a:prstGeom prst="rect">
            <a:avLst/>
          </a:prstGeom>
          <a:solidFill>
            <a:schemeClr val="accent5">
              <a:lumMod val="7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altLang="en-US" sz="3200" b="1" dirty="0" err="1">
                <a:solidFill>
                  <a:schemeClr val="bg1"/>
                </a:solidFill>
              </a:rPr>
              <a:t>Dydd</a:t>
            </a:r>
            <a:r>
              <a:rPr lang="en-US" altLang="en-US" sz="3200" b="1" dirty="0">
                <a:solidFill>
                  <a:schemeClr val="bg1"/>
                </a:solidFill>
              </a:rPr>
              <a:t> Mawrth / Tuesday </a:t>
            </a:r>
          </a:p>
          <a:p>
            <a:pPr eaLnBrk="1" hangingPunct="1"/>
            <a:r>
              <a:rPr lang="en-US" altLang="en-US" sz="3200" b="1" dirty="0">
                <a:solidFill>
                  <a:schemeClr val="bg1"/>
                </a:solidFill>
              </a:rPr>
              <a:t>13 / 10 / 2026</a:t>
            </a:r>
          </a:p>
          <a:p>
            <a:pPr eaLnBrk="1" hangingPunct="1"/>
            <a:r>
              <a:rPr lang="en-US" altLang="en-US" sz="3200" b="1" dirty="0">
                <a:solidFill>
                  <a:schemeClr val="bg1"/>
                </a:solidFill>
              </a:rPr>
              <a:t>1pm lecture then minibus to</a:t>
            </a:r>
          </a:p>
          <a:p>
            <a:pPr eaLnBrk="1" hangingPunct="1"/>
            <a:r>
              <a:rPr lang="en-US" altLang="en-US" sz="3200" b="1" dirty="0">
                <a:solidFill>
                  <a:schemeClr val="bg1"/>
                </a:solidFill>
              </a:rPr>
              <a:t>1.30pm </a:t>
            </a:r>
            <a:r>
              <a:rPr lang="en-US" altLang="en-US" sz="3200" b="1" dirty="0" err="1">
                <a:solidFill>
                  <a:schemeClr val="bg1"/>
                </a:solidFill>
              </a:rPr>
              <a:t>Cywion</a:t>
            </a:r>
            <a:r>
              <a:rPr lang="en-US" altLang="en-US" sz="3200" b="1" dirty="0">
                <a:solidFill>
                  <a:schemeClr val="bg1"/>
                </a:solidFill>
              </a:rPr>
              <a:t> Bach, </a:t>
            </a:r>
            <a:r>
              <a:rPr lang="en-US" altLang="en-US" sz="3200" b="1" dirty="0" err="1">
                <a:solidFill>
                  <a:schemeClr val="bg1"/>
                </a:solidFill>
              </a:rPr>
              <a:t>Idole</a:t>
            </a:r>
            <a:endParaRPr lang="en-US" altLang="en-US" sz="3200" b="1" dirty="0">
              <a:solidFill>
                <a:schemeClr val="bg1"/>
              </a:solidFill>
            </a:endParaRPr>
          </a:p>
          <a:p>
            <a:pPr eaLnBrk="1" hangingPunct="1"/>
            <a:r>
              <a:rPr lang="en-US" altLang="en-US" sz="3200" b="1" dirty="0">
                <a:solidFill>
                  <a:schemeClr val="bg1"/>
                </a:solidFill>
              </a:rPr>
              <a:t>2.30pm lecture </a:t>
            </a:r>
            <a:r>
              <a:rPr lang="en-US" altLang="en-US" sz="3200" b="1" dirty="0" err="1">
                <a:solidFill>
                  <a:schemeClr val="bg1"/>
                </a:solidFill>
              </a:rPr>
              <a:t>analyse</a:t>
            </a:r>
            <a:r>
              <a:rPr lang="en-US" altLang="en-US" sz="3200" b="1" dirty="0">
                <a:solidFill>
                  <a:schemeClr val="bg1"/>
                </a:solidFill>
              </a:rPr>
              <a:t> observations </a:t>
            </a:r>
          </a:p>
          <a:p>
            <a:pPr eaLnBrk="1" hangingPunct="1"/>
            <a:endParaRPr lang="en-US" altLang="en-US" sz="3200" b="1" dirty="0">
              <a:solidFill>
                <a:schemeClr val="bg1"/>
              </a:solidFill>
            </a:endParaRPr>
          </a:p>
          <a:p>
            <a:pPr eaLnBrk="1" hangingPunct="1"/>
            <a:r>
              <a:rPr lang="en-US" altLang="en-US" sz="3200" b="1" dirty="0">
                <a:solidFill>
                  <a:schemeClr val="bg1"/>
                </a:solidFill>
              </a:rPr>
              <a:t>Come prepared : clothes and </a:t>
            </a:r>
            <a:r>
              <a:rPr lang="en-US" altLang="en-US" sz="3200" b="1" dirty="0" err="1">
                <a:solidFill>
                  <a:schemeClr val="bg1"/>
                </a:solidFill>
              </a:rPr>
              <a:t>obs</a:t>
            </a:r>
            <a:r>
              <a:rPr lang="en-US" altLang="en-US" sz="3200" b="1" dirty="0">
                <a:solidFill>
                  <a:schemeClr val="bg1"/>
                </a:solidFill>
              </a:rPr>
              <a:t> sheet and Q&amp;A for Site Manager</a:t>
            </a:r>
          </a:p>
        </p:txBody>
      </p:sp>
    </p:spTree>
    <p:extLst>
      <p:ext uri="{BB962C8B-B14F-4D97-AF65-F5344CB8AC3E}">
        <p14:creationId xmlns:p14="http://schemas.microsoft.com/office/powerpoint/2010/main" val="52114240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DDD5F-F61A-8C45-9F0D-B0FA7F2F2198}"/>
              </a:ext>
            </a:extLst>
          </p:cNvPr>
          <p:cNvSpPr>
            <a:spLocks noGrp="1"/>
          </p:cNvSpPr>
          <p:nvPr>
            <p:ph type="title"/>
          </p:nvPr>
        </p:nvSpPr>
        <p:spPr/>
        <p:txBody>
          <a:bodyPr/>
          <a:lstStyle/>
          <a:p>
            <a:r>
              <a:rPr lang="en-US" dirty="0" err="1"/>
              <a:t>Ymweliad</a:t>
            </a:r>
            <a:r>
              <a:rPr lang="en-US" dirty="0"/>
              <a:t> </a:t>
            </a:r>
            <a:r>
              <a:rPr lang="en-US" dirty="0" err="1"/>
              <a:t>gyda</a:t>
            </a:r>
            <a:r>
              <a:rPr lang="en-US" dirty="0"/>
              <a:t> </a:t>
            </a:r>
            <a:r>
              <a:rPr lang="en-US" dirty="0" err="1"/>
              <a:t>ysgol</a:t>
            </a:r>
            <a:r>
              <a:rPr lang="en-US" dirty="0"/>
              <a:t> </a:t>
            </a:r>
            <a:br>
              <a:rPr lang="en-US" dirty="0"/>
            </a:br>
            <a:r>
              <a:rPr lang="en-US" dirty="0"/>
              <a:t>School visit</a:t>
            </a:r>
          </a:p>
        </p:txBody>
      </p:sp>
      <p:sp>
        <p:nvSpPr>
          <p:cNvPr id="4" name="Content Placeholder 3">
            <a:extLst>
              <a:ext uri="{FF2B5EF4-FFF2-40B4-BE49-F238E27FC236}">
                <a16:creationId xmlns:a16="http://schemas.microsoft.com/office/drawing/2014/main" id="{FC6D18C1-B413-5D45-A362-CFD3A5F489F5}"/>
              </a:ext>
            </a:extLst>
          </p:cNvPr>
          <p:cNvSpPr>
            <a:spLocks noGrp="1"/>
          </p:cNvSpPr>
          <p:nvPr>
            <p:ph idx="1"/>
          </p:nvPr>
        </p:nvSpPr>
        <p:spPr>
          <a:xfrm>
            <a:off x="457200" y="1916831"/>
            <a:ext cx="8229600" cy="3600401"/>
          </a:xfrm>
        </p:spPr>
        <p:txBody>
          <a:bodyPr/>
          <a:lstStyle/>
          <a:p>
            <a:r>
              <a:rPr lang="en-US" dirty="0"/>
              <a:t>Observation method of gathering data</a:t>
            </a:r>
          </a:p>
          <a:p>
            <a:r>
              <a:rPr lang="en-US" dirty="0"/>
              <a:t>Link with Research Methodology</a:t>
            </a:r>
          </a:p>
          <a:p>
            <a:r>
              <a:rPr lang="en-US" dirty="0"/>
              <a:t>Justification why this method? </a:t>
            </a:r>
          </a:p>
          <a:p>
            <a:r>
              <a:rPr lang="en-US" dirty="0"/>
              <a:t>Expected outcome of data?</a:t>
            </a:r>
          </a:p>
          <a:p>
            <a:endParaRPr lang="en-US" dirty="0"/>
          </a:p>
        </p:txBody>
      </p:sp>
    </p:spTree>
    <p:extLst>
      <p:ext uri="{BB962C8B-B14F-4D97-AF65-F5344CB8AC3E}">
        <p14:creationId xmlns:p14="http://schemas.microsoft.com/office/powerpoint/2010/main" val="1741824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46DC6-13B5-E477-2FC4-C6D729DC8FEF}"/>
              </a:ext>
            </a:extLst>
          </p:cNvPr>
          <p:cNvSpPr>
            <a:spLocks noGrp="1"/>
          </p:cNvSpPr>
          <p:nvPr>
            <p:ph type="title"/>
          </p:nvPr>
        </p:nvSpPr>
        <p:spPr>
          <a:xfrm>
            <a:off x="238026" y="7722"/>
            <a:ext cx="8667947" cy="994172"/>
          </a:xfrm>
        </p:spPr>
        <p:txBody>
          <a:bodyPr/>
          <a:lstStyle/>
          <a:p>
            <a:r>
              <a:rPr lang="en-GB" dirty="0"/>
              <a:t>Qualitative Methods</a:t>
            </a:r>
          </a:p>
        </p:txBody>
      </p:sp>
      <p:sp>
        <p:nvSpPr>
          <p:cNvPr id="3" name="Content Placeholder 2">
            <a:extLst>
              <a:ext uri="{FF2B5EF4-FFF2-40B4-BE49-F238E27FC236}">
                <a16:creationId xmlns:a16="http://schemas.microsoft.com/office/drawing/2014/main" id="{0BEA3944-85E3-AE83-8404-A9CD81061D98}"/>
              </a:ext>
            </a:extLst>
          </p:cNvPr>
          <p:cNvSpPr>
            <a:spLocks noGrp="1"/>
          </p:cNvSpPr>
          <p:nvPr>
            <p:ph idx="1"/>
          </p:nvPr>
        </p:nvSpPr>
        <p:spPr>
          <a:xfrm>
            <a:off x="0" y="1011867"/>
            <a:ext cx="2821806" cy="2967334"/>
          </a:xfrm>
        </p:spPr>
        <p:txBody>
          <a:bodyPr>
            <a:normAutofit/>
          </a:bodyPr>
          <a:lstStyle/>
          <a:p>
            <a:r>
              <a:rPr lang="en-GB" sz="2400" dirty="0"/>
              <a:t>Observations</a:t>
            </a:r>
          </a:p>
          <a:p>
            <a:pPr lvl="1"/>
            <a:r>
              <a:rPr lang="en-GB" sz="2100" dirty="0"/>
              <a:t>Fieldnotes</a:t>
            </a:r>
          </a:p>
          <a:p>
            <a:r>
              <a:rPr lang="en-GB" sz="2400" dirty="0"/>
              <a:t>Interviews</a:t>
            </a:r>
          </a:p>
          <a:p>
            <a:pPr lvl="1"/>
            <a:r>
              <a:rPr lang="en-GB" sz="2100" dirty="0"/>
              <a:t>Focus groups</a:t>
            </a:r>
          </a:p>
          <a:p>
            <a:r>
              <a:rPr lang="en-GB" sz="2400" dirty="0"/>
              <a:t>Open ended responses in Questionnaires</a:t>
            </a:r>
          </a:p>
          <a:p>
            <a:endParaRPr lang="en-GB" sz="2400" dirty="0"/>
          </a:p>
        </p:txBody>
      </p:sp>
      <p:pic>
        <p:nvPicPr>
          <p:cNvPr id="4" name="Picture 3">
            <a:extLst>
              <a:ext uri="{FF2B5EF4-FFF2-40B4-BE49-F238E27FC236}">
                <a16:creationId xmlns:a16="http://schemas.microsoft.com/office/drawing/2014/main" id="{3B865CB2-1639-CBAD-F276-BEE52B1C3819}"/>
              </a:ext>
            </a:extLst>
          </p:cNvPr>
          <p:cNvPicPr>
            <a:picLocks noChangeAspect="1"/>
          </p:cNvPicPr>
          <p:nvPr/>
        </p:nvPicPr>
        <p:blipFill rotWithShape="1">
          <a:blip r:embed="rId3"/>
          <a:srcRect l="11315" t="935" r="12106" b="-935"/>
          <a:stretch/>
        </p:blipFill>
        <p:spPr>
          <a:xfrm>
            <a:off x="2659590" y="1628800"/>
            <a:ext cx="6458906" cy="5040560"/>
          </a:xfrm>
          <a:prstGeom prst="rect">
            <a:avLst/>
          </a:prstGeom>
        </p:spPr>
      </p:pic>
    </p:spTree>
    <p:extLst>
      <p:ext uri="{BB962C8B-B14F-4D97-AF65-F5344CB8AC3E}">
        <p14:creationId xmlns:p14="http://schemas.microsoft.com/office/powerpoint/2010/main" val="14175676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4" presetID="2" presetClass="entr" presetSubtype="4" fill="hold" grpId="0" nodeType="with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 calcmode="lin" valueType="num">
                                      <p:cBhvr additive="base">
                                        <p:cTn id="16"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 calcmode="lin" valueType="num">
                                      <p:cBhvr additive="base">
                                        <p:cTn id="22"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4" presetID="2" presetClass="entr" presetSubtype="4" fill="hold" grpId="0" nodeType="with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 calcmode="lin" valueType="num">
                                      <p:cBhvr additive="base">
                                        <p:cTn id="26"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 calcmode="lin" valueType="num">
                                      <p:cBhvr additive="base">
                                        <p:cTn id="32"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nodeType="clickEffect">
                                  <p:stCondLst>
                                    <p:cond delay="0"/>
                                  </p:stCondLst>
                                  <p:childTnLst>
                                    <p:set>
                                      <p:cBhvr>
                                        <p:cTn id="37" dur="1" fill="hold">
                                          <p:stCondLst>
                                            <p:cond delay="0"/>
                                          </p:stCondLst>
                                        </p:cTn>
                                        <p:tgtEl>
                                          <p:spTgt spid="4"/>
                                        </p:tgtEl>
                                        <p:attrNameLst>
                                          <p:attrName>style.visibility</p:attrName>
                                        </p:attrNameLst>
                                      </p:cBhvr>
                                      <p:to>
                                        <p:strVal val="visible"/>
                                      </p:to>
                                    </p:set>
                                    <p:anim calcmode="lin" valueType="num">
                                      <p:cBhvr additive="base">
                                        <p:cTn id="38" dur="500" fill="hold"/>
                                        <p:tgtEl>
                                          <p:spTgt spid="4"/>
                                        </p:tgtEl>
                                        <p:attrNameLst>
                                          <p:attrName>ppt_x</p:attrName>
                                        </p:attrNameLst>
                                      </p:cBhvr>
                                      <p:tavLst>
                                        <p:tav tm="0">
                                          <p:val>
                                            <p:strVal val="#ppt_x"/>
                                          </p:val>
                                        </p:tav>
                                        <p:tav tm="100000">
                                          <p:val>
                                            <p:strVal val="#ppt_x"/>
                                          </p:val>
                                        </p:tav>
                                      </p:tavLst>
                                    </p:anim>
                                    <p:anim calcmode="lin" valueType="num">
                                      <p:cBhvr additive="base">
                                        <p:cTn id="39"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EC583-1202-4403-0B67-DE56EF302E8C}"/>
              </a:ext>
            </a:extLst>
          </p:cNvPr>
          <p:cNvSpPr>
            <a:spLocks noGrp="1"/>
          </p:cNvSpPr>
          <p:nvPr>
            <p:ph type="title"/>
          </p:nvPr>
        </p:nvSpPr>
        <p:spPr/>
        <p:txBody>
          <a:bodyPr/>
          <a:lstStyle/>
          <a:p>
            <a:r>
              <a:rPr lang="en-GB" dirty="0"/>
              <a:t>Create an observation note taking template</a:t>
            </a:r>
          </a:p>
        </p:txBody>
      </p:sp>
      <p:sp>
        <p:nvSpPr>
          <p:cNvPr id="3" name="Content Placeholder 2">
            <a:extLst>
              <a:ext uri="{FF2B5EF4-FFF2-40B4-BE49-F238E27FC236}">
                <a16:creationId xmlns:a16="http://schemas.microsoft.com/office/drawing/2014/main" id="{4AC07BB2-0411-DBB2-0477-81CEE9B399FB}"/>
              </a:ext>
            </a:extLst>
          </p:cNvPr>
          <p:cNvSpPr>
            <a:spLocks noGrp="1"/>
          </p:cNvSpPr>
          <p:nvPr>
            <p:ph idx="1"/>
          </p:nvPr>
        </p:nvSpPr>
        <p:spPr/>
        <p:txBody>
          <a:bodyPr/>
          <a:lstStyle/>
          <a:p>
            <a:r>
              <a:rPr lang="en-GB" dirty="0"/>
              <a:t>Include prompts / subheadings such as …</a:t>
            </a:r>
          </a:p>
        </p:txBody>
      </p:sp>
    </p:spTree>
    <p:extLst>
      <p:ext uri="{BB962C8B-B14F-4D97-AF65-F5344CB8AC3E}">
        <p14:creationId xmlns:p14="http://schemas.microsoft.com/office/powerpoint/2010/main" val="31533299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979DF-009D-AC9A-3314-A5AA5724C198}"/>
              </a:ext>
            </a:extLst>
          </p:cNvPr>
          <p:cNvSpPr>
            <a:spLocks noGrp="1"/>
          </p:cNvSpPr>
          <p:nvPr>
            <p:ph type="title"/>
          </p:nvPr>
        </p:nvSpPr>
        <p:spPr/>
        <p:txBody>
          <a:bodyPr/>
          <a:lstStyle/>
          <a:p>
            <a:r>
              <a:rPr lang="en-GB" dirty="0"/>
              <a:t>Video </a:t>
            </a:r>
          </a:p>
        </p:txBody>
      </p:sp>
      <p:sp>
        <p:nvSpPr>
          <p:cNvPr id="3" name="Content Placeholder 2">
            <a:extLst>
              <a:ext uri="{FF2B5EF4-FFF2-40B4-BE49-F238E27FC236}">
                <a16:creationId xmlns:a16="http://schemas.microsoft.com/office/drawing/2014/main" id="{CB0C9B23-838B-73BC-0497-262371B899C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28803345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8637E-589B-C344-B946-1475457B1AF5}"/>
              </a:ext>
            </a:extLst>
          </p:cNvPr>
          <p:cNvSpPr>
            <a:spLocks noGrp="1"/>
          </p:cNvSpPr>
          <p:nvPr>
            <p:ph type="title"/>
          </p:nvPr>
        </p:nvSpPr>
        <p:spPr>
          <a:xfrm>
            <a:off x="323528" y="1856"/>
            <a:ext cx="8229600" cy="978872"/>
          </a:xfrm>
        </p:spPr>
        <p:txBody>
          <a:bodyPr/>
          <a:lstStyle/>
          <a:p>
            <a:r>
              <a:rPr lang="en-US" b="1" dirty="0" err="1">
                <a:solidFill>
                  <a:schemeClr val="accent1">
                    <a:lumMod val="75000"/>
                  </a:schemeClr>
                </a:solidFill>
              </a:rPr>
              <a:t>Arsylwi</a:t>
            </a:r>
            <a:r>
              <a:rPr lang="en-US" b="1" dirty="0">
                <a:solidFill>
                  <a:schemeClr val="accent1">
                    <a:lumMod val="75000"/>
                  </a:schemeClr>
                </a:solidFill>
              </a:rPr>
              <a:t> / Observation </a:t>
            </a:r>
          </a:p>
        </p:txBody>
      </p:sp>
      <p:sp>
        <p:nvSpPr>
          <p:cNvPr id="3" name="Content Placeholder 2">
            <a:extLst>
              <a:ext uri="{FF2B5EF4-FFF2-40B4-BE49-F238E27FC236}">
                <a16:creationId xmlns:a16="http://schemas.microsoft.com/office/drawing/2014/main" id="{89A5B925-00FF-2046-AA44-F5E35D2946FC}"/>
              </a:ext>
            </a:extLst>
          </p:cNvPr>
          <p:cNvSpPr>
            <a:spLocks noGrp="1"/>
          </p:cNvSpPr>
          <p:nvPr>
            <p:ph sz="half" idx="1"/>
          </p:nvPr>
        </p:nvSpPr>
        <p:spPr>
          <a:xfrm>
            <a:off x="0" y="980728"/>
            <a:ext cx="4038600" cy="3989040"/>
          </a:xfrm>
        </p:spPr>
        <p:txBody>
          <a:bodyPr/>
          <a:lstStyle/>
          <a:p>
            <a:r>
              <a:rPr lang="en-US" dirty="0" err="1"/>
              <a:t>Athro</a:t>
            </a:r>
            <a:r>
              <a:rPr lang="en-US" dirty="0"/>
              <a:t> a </a:t>
            </a:r>
            <a:r>
              <a:rPr lang="en-US" dirty="0" err="1"/>
              <a:t>disgybl</a:t>
            </a:r>
            <a:r>
              <a:rPr lang="en-US" dirty="0"/>
              <a:t> </a:t>
            </a:r>
            <a:r>
              <a:rPr lang="en-US" dirty="0" err="1"/>
              <a:t>teithio</a:t>
            </a:r>
            <a:r>
              <a:rPr lang="en-US" dirty="0"/>
              <a:t> </a:t>
            </a:r>
            <a:r>
              <a:rPr lang="en-US" dirty="0" err="1"/>
              <a:t>ymlaen</a:t>
            </a:r>
            <a:r>
              <a:rPr lang="en-US" dirty="0"/>
              <a:t>, </a:t>
            </a:r>
            <a:r>
              <a:rPr lang="en-US" dirty="0" err="1"/>
              <a:t>yn</a:t>
            </a:r>
            <a:r>
              <a:rPr lang="en-US" dirty="0"/>
              <a:t> </a:t>
            </a:r>
            <a:r>
              <a:rPr lang="en-US" dirty="0" err="1"/>
              <a:t>ôl</a:t>
            </a:r>
            <a:r>
              <a:rPr lang="en-US" dirty="0"/>
              <a:t> ac </a:t>
            </a:r>
            <a:r>
              <a:rPr lang="en-US" dirty="0" err="1"/>
              <a:t>i’r</a:t>
            </a:r>
            <a:r>
              <a:rPr lang="en-US" dirty="0"/>
              <a:t> </a:t>
            </a:r>
            <a:r>
              <a:rPr lang="en-US" dirty="0" err="1"/>
              <a:t>ochrau</a:t>
            </a:r>
            <a:r>
              <a:rPr lang="en-US" dirty="0"/>
              <a:t> </a:t>
            </a:r>
            <a:r>
              <a:rPr lang="en-US" dirty="0" err="1"/>
              <a:t>gan</a:t>
            </a:r>
            <a:r>
              <a:rPr lang="en-US" dirty="0"/>
              <a:t> …</a:t>
            </a:r>
          </a:p>
          <a:p>
            <a:r>
              <a:rPr lang="en-US" dirty="0" err="1"/>
              <a:t>Cerdded</a:t>
            </a:r>
            <a:r>
              <a:rPr lang="en-US" dirty="0"/>
              <a:t>, </a:t>
            </a:r>
            <a:r>
              <a:rPr lang="en-US" dirty="0" err="1"/>
              <a:t>rhedeg</a:t>
            </a:r>
            <a:r>
              <a:rPr lang="en-US" dirty="0"/>
              <a:t>, </a:t>
            </a:r>
            <a:r>
              <a:rPr lang="en-US" dirty="0" err="1"/>
              <a:t>llamu</a:t>
            </a:r>
            <a:r>
              <a:rPr lang="en-US" dirty="0"/>
              <a:t>, </a:t>
            </a:r>
            <a:r>
              <a:rPr lang="en-US" dirty="0" err="1"/>
              <a:t>neidio</a:t>
            </a:r>
            <a:r>
              <a:rPr lang="en-US" dirty="0"/>
              <a:t> a </a:t>
            </a:r>
            <a:r>
              <a:rPr lang="en-US" dirty="0" err="1"/>
              <a:t>glanio</a:t>
            </a:r>
            <a:r>
              <a:rPr lang="en-US" dirty="0"/>
              <a:t>, </a:t>
            </a:r>
            <a:r>
              <a:rPr lang="en-US" dirty="0" err="1"/>
              <a:t>sgipio</a:t>
            </a:r>
            <a:r>
              <a:rPr lang="en-US" dirty="0"/>
              <a:t>, </a:t>
            </a:r>
            <a:r>
              <a:rPr lang="en-US" dirty="0" err="1"/>
              <a:t>loncian</a:t>
            </a:r>
            <a:endParaRPr lang="en-US" dirty="0"/>
          </a:p>
          <a:p>
            <a:r>
              <a:rPr lang="en-US" dirty="0"/>
              <a:t>Creu </a:t>
            </a:r>
            <a:r>
              <a:rPr lang="en-US" dirty="0" err="1"/>
              <a:t>cydbwysedd</a:t>
            </a:r>
            <a:r>
              <a:rPr lang="en-US" dirty="0"/>
              <a:t> </a:t>
            </a:r>
            <a:r>
              <a:rPr lang="en-US" dirty="0" err="1"/>
              <a:t>gwahanol</a:t>
            </a:r>
            <a:r>
              <a:rPr lang="en-US" dirty="0"/>
              <a:t> </a:t>
            </a:r>
            <a:r>
              <a:rPr lang="en-US" dirty="0" err="1"/>
              <a:t>siapiau</a:t>
            </a:r>
            <a:r>
              <a:rPr lang="en-US" dirty="0"/>
              <a:t> </a:t>
            </a:r>
            <a:r>
              <a:rPr lang="en-US" dirty="0" err="1"/>
              <a:t>gan</a:t>
            </a:r>
            <a:r>
              <a:rPr lang="en-US" dirty="0"/>
              <a:t> </a:t>
            </a:r>
            <a:r>
              <a:rPr lang="en-US" dirty="0" err="1"/>
              <a:t>ddefnyddio</a:t>
            </a:r>
            <a:r>
              <a:rPr lang="en-US" dirty="0"/>
              <a:t> </a:t>
            </a:r>
            <a:r>
              <a:rPr lang="en-US" dirty="0" err="1"/>
              <a:t>gwahanol</a:t>
            </a:r>
            <a:r>
              <a:rPr lang="en-US" dirty="0"/>
              <a:t> </a:t>
            </a:r>
            <a:r>
              <a:rPr lang="en-US" dirty="0" err="1"/>
              <a:t>rhannau</a:t>
            </a:r>
            <a:r>
              <a:rPr lang="en-US" dirty="0"/>
              <a:t> </a:t>
            </a:r>
            <a:r>
              <a:rPr lang="en-US" dirty="0" err="1"/>
              <a:t>o’r</a:t>
            </a:r>
            <a:r>
              <a:rPr lang="en-US" dirty="0"/>
              <a:t> </a:t>
            </a:r>
            <a:r>
              <a:rPr lang="en-US" dirty="0" err="1"/>
              <a:t>corff</a:t>
            </a:r>
            <a:endParaRPr lang="en-US" dirty="0"/>
          </a:p>
        </p:txBody>
      </p:sp>
      <p:sp>
        <p:nvSpPr>
          <p:cNvPr id="4" name="Content Placeholder 3">
            <a:extLst>
              <a:ext uri="{FF2B5EF4-FFF2-40B4-BE49-F238E27FC236}">
                <a16:creationId xmlns:a16="http://schemas.microsoft.com/office/drawing/2014/main" id="{05BBBC65-3A4B-DB47-9DF7-3AD301D80DF8}"/>
              </a:ext>
            </a:extLst>
          </p:cNvPr>
          <p:cNvSpPr>
            <a:spLocks noGrp="1"/>
          </p:cNvSpPr>
          <p:nvPr>
            <p:ph sz="half" idx="2"/>
          </p:nvPr>
        </p:nvSpPr>
        <p:spPr>
          <a:xfrm>
            <a:off x="4572000" y="980728"/>
            <a:ext cx="4375705" cy="3989040"/>
          </a:xfrm>
        </p:spPr>
        <p:txBody>
          <a:bodyPr/>
          <a:lstStyle/>
          <a:p>
            <a:r>
              <a:rPr lang="en-US" dirty="0"/>
              <a:t>Teacher &amp; pupil to travel forwards, backwards and sideways whilst …</a:t>
            </a:r>
          </a:p>
          <a:p>
            <a:r>
              <a:rPr lang="en-US" dirty="0"/>
              <a:t>Walking/ running /galloping / skipping / jumping – landing / balances </a:t>
            </a:r>
          </a:p>
          <a:p>
            <a:r>
              <a:rPr lang="en-US" dirty="0"/>
              <a:t>Create different shapes whilst holding body as steady as possible</a:t>
            </a:r>
          </a:p>
          <a:p>
            <a:endParaRPr lang="en-US" dirty="0"/>
          </a:p>
        </p:txBody>
      </p:sp>
    </p:spTree>
    <p:extLst>
      <p:ext uri="{BB962C8B-B14F-4D97-AF65-F5344CB8AC3E}">
        <p14:creationId xmlns:p14="http://schemas.microsoft.com/office/powerpoint/2010/main" val="217010043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0611B-04AD-7F43-A039-33F4E3294870}"/>
              </a:ext>
            </a:extLst>
          </p:cNvPr>
          <p:cNvSpPr>
            <a:spLocks noGrp="1"/>
          </p:cNvSpPr>
          <p:nvPr>
            <p:ph type="title"/>
          </p:nvPr>
        </p:nvSpPr>
        <p:spPr/>
        <p:txBody>
          <a:bodyPr/>
          <a:lstStyle/>
          <a:p>
            <a:r>
              <a:rPr lang="en-US" b="1" dirty="0">
                <a:solidFill>
                  <a:schemeClr val="accent5">
                    <a:lumMod val="75000"/>
                  </a:schemeClr>
                </a:solidFill>
              </a:rPr>
              <a:t>Whilst we’re there consider Pan </a:t>
            </a:r>
            <a:r>
              <a:rPr lang="en-US" b="1" dirty="0" err="1">
                <a:solidFill>
                  <a:schemeClr val="accent5">
                    <a:lumMod val="75000"/>
                  </a:schemeClr>
                </a:solidFill>
              </a:rPr>
              <a:t>fyddwn</a:t>
            </a:r>
            <a:r>
              <a:rPr lang="en-US" b="1" dirty="0">
                <a:solidFill>
                  <a:schemeClr val="accent5">
                    <a:lumMod val="75000"/>
                  </a:schemeClr>
                </a:solidFill>
              </a:rPr>
              <a:t> </a:t>
            </a:r>
            <a:r>
              <a:rPr lang="en-US" b="1" dirty="0" err="1">
                <a:solidFill>
                  <a:schemeClr val="accent5">
                    <a:lumMod val="75000"/>
                  </a:schemeClr>
                </a:solidFill>
              </a:rPr>
              <a:t>yna</a:t>
            </a:r>
            <a:r>
              <a:rPr lang="en-US" b="1" dirty="0">
                <a:solidFill>
                  <a:schemeClr val="accent5">
                    <a:lumMod val="75000"/>
                  </a:schemeClr>
                </a:solidFill>
              </a:rPr>
              <a:t> </a:t>
            </a:r>
            <a:r>
              <a:rPr lang="en-US" b="1" dirty="0" err="1">
                <a:solidFill>
                  <a:schemeClr val="accent5">
                    <a:lumMod val="75000"/>
                  </a:schemeClr>
                </a:solidFill>
              </a:rPr>
              <a:t>ystyriwch</a:t>
            </a:r>
            <a:endParaRPr lang="en-US" b="1" dirty="0">
              <a:solidFill>
                <a:schemeClr val="accent5">
                  <a:lumMod val="75000"/>
                </a:schemeClr>
              </a:solidFill>
            </a:endParaRPr>
          </a:p>
        </p:txBody>
      </p:sp>
      <p:sp>
        <p:nvSpPr>
          <p:cNvPr id="3" name="Content Placeholder 2">
            <a:extLst>
              <a:ext uri="{FF2B5EF4-FFF2-40B4-BE49-F238E27FC236}">
                <a16:creationId xmlns:a16="http://schemas.microsoft.com/office/drawing/2014/main" id="{A8F36092-5B61-4946-B534-89430D7B2991}"/>
              </a:ext>
            </a:extLst>
          </p:cNvPr>
          <p:cNvSpPr>
            <a:spLocks noGrp="1"/>
          </p:cNvSpPr>
          <p:nvPr>
            <p:ph sz="half" idx="1"/>
          </p:nvPr>
        </p:nvSpPr>
        <p:spPr>
          <a:xfrm>
            <a:off x="457200" y="1988840"/>
            <a:ext cx="4038600" cy="3989040"/>
          </a:xfrm>
        </p:spPr>
        <p:txBody>
          <a:bodyPr/>
          <a:lstStyle/>
          <a:p>
            <a:pPr marL="0" indent="0">
              <a:buNone/>
            </a:pPr>
            <a:r>
              <a:rPr lang="en-US" sz="3200" dirty="0"/>
              <a:t>… the theory of affordances … how does the outdoors make a unique contribution to children’s physical movement? </a:t>
            </a:r>
          </a:p>
        </p:txBody>
      </p:sp>
      <p:sp>
        <p:nvSpPr>
          <p:cNvPr id="4" name="Content Placeholder 3">
            <a:extLst>
              <a:ext uri="{FF2B5EF4-FFF2-40B4-BE49-F238E27FC236}">
                <a16:creationId xmlns:a16="http://schemas.microsoft.com/office/drawing/2014/main" id="{B3476CC1-5B47-634A-AA30-6B41E571B55B}"/>
              </a:ext>
            </a:extLst>
          </p:cNvPr>
          <p:cNvSpPr>
            <a:spLocks noGrp="1"/>
          </p:cNvSpPr>
          <p:nvPr>
            <p:ph sz="half" idx="2"/>
          </p:nvPr>
        </p:nvSpPr>
        <p:spPr>
          <a:xfrm>
            <a:off x="5364088" y="1700808"/>
            <a:ext cx="3600400" cy="3989040"/>
          </a:xfrm>
        </p:spPr>
        <p:txBody>
          <a:bodyPr/>
          <a:lstStyle/>
          <a:p>
            <a:pPr marL="0" indent="0">
              <a:buNone/>
            </a:pPr>
            <a:r>
              <a:rPr lang="en-US" sz="3200" dirty="0"/>
              <a:t>… </a:t>
            </a:r>
            <a:r>
              <a:rPr lang="en-US" sz="3200" dirty="0" err="1"/>
              <a:t>theori</a:t>
            </a:r>
            <a:r>
              <a:rPr lang="en-US" sz="3200" dirty="0"/>
              <a:t> </a:t>
            </a:r>
            <a:r>
              <a:rPr lang="en-US" sz="3200" dirty="0" err="1"/>
              <a:t>cyfleoedd</a:t>
            </a:r>
            <a:r>
              <a:rPr lang="en-US" sz="3200" dirty="0"/>
              <a:t> … </a:t>
            </a:r>
            <a:r>
              <a:rPr lang="en-US" sz="3200" dirty="0" err="1"/>
              <a:t>sut</a:t>
            </a:r>
            <a:r>
              <a:rPr lang="en-US" sz="3200" dirty="0"/>
              <a:t> </a:t>
            </a:r>
            <a:r>
              <a:rPr lang="en-US" sz="3200" dirty="0" err="1"/>
              <a:t>mae’r</a:t>
            </a:r>
            <a:r>
              <a:rPr lang="en-US" sz="3200" dirty="0"/>
              <a:t> </a:t>
            </a:r>
            <a:r>
              <a:rPr lang="en-US" sz="3200" dirty="0" err="1"/>
              <a:t>awyr</a:t>
            </a:r>
            <a:r>
              <a:rPr lang="en-US" sz="3200" dirty="0"/>
              <a:t> </a:t>
            </a:r>
            <a:r>
              <a:rPr lang="en-US" sz="3200" dirty="0" err="1"/>
              <a:t>agored</a:t>
            </a:r>
            <a:r>
              <a:rPr lang="en-US" sz="3200" dirty="0"/>
              <a:t> </a:t>
            </a:r>
            <a:r>
              <a:rPr lang="en-US" sz="3200" dirty="0" err="1"/>
              <a:t>yn</a:t>
            </a:r>
            <a:r>
              <a:rPr lang="en-US" sz="3200" dirty="0"/>
              <a:t> </a:t>
            </a:r>
            <a:r>
              <a:rPr lang="en-US" sz="3200" dirty="0" err="1"/>
              <a:t>cynnig</a:t>
            </a:r>
            <a:r>
              <a:rPr lang="en-US" sz="3200" dirty="0"/>
              <a:t> </a:t>
            </a:r>
            <a:r>
              <a:rPr lang="en-US" sz="3200" dirty="0" err="1"/>
              <a:t>cyfraniad</a:t>
            </a:r>
            <a:r>
              <a:rPr lang="en-US" sz="3200" dirty="0"/>
              <a:t> </a:t>
            </a:r>
            <a:r>
              <a:rPr lang="en-US" sz="3200" dirty="0" err="1"/>
              <a:t>unigryw</a:t>
            </a:r>
            <a:r>
              <a:rPr lang="en-US" sz="3200" dirty="0"/>
              <a:t> </a:t>
            </a:r>
            <a:r>
              <a:rPr lang="en-US" sz="3200" dirty="0" err="1"/>
              <a:t>tuag</a:t>
            </a:r>
            <a:r>
              <a:rPr lang="en-US" sz="3200" dirty="0"/>
              <a:t> at </a:t>
            </a:r>
            <a:r>
              <a:rPr lang="en-US" sz="3200" dirty="0" err="1"/>
              <a:t>ddatblygiad</a:t>
            </a:r>
            <a:r>
              <a:rPr lang="en-US" sz="3200" dirty="0"/>
              <a:t> </a:t>
            </a:r>
            <a:r>
              <a:rPr lang="en-US" sz="3200" dirty="0" err="1"/>
              <a:t>corfforol</a:t>
            </a:r>
            <a:r>
              <a:rPr lang="en-US" sz="3200" dirty="0"/>
              <a:t> plant? </a:t>
            </a:r>
          </a:p>
        </p:txBody>
      </p:sp>
    </p:spTree>
    <p:extLst>
      <p:ext uri="{BB962C8B-B14F-4D97-AF65-F5344CB8AC3E}">
        <p14:creationId xmlns:p14="http://schemas.microsoft.com/office/powerpoint/2010/main" val="88402771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119FC-877D-8C4F-A02F-8DD4E4D5C29F}"/>
              </a:ext>
            </a:extLst>
          </p:cNvPr>
          <p:cNvSpPr>
            <a:spLocks noGrp="1"/>
          </p:cNvSpPr>
          <p:nvPr>
            <p:ph type="title"/>
          </p:nvPr>
        </p:nvSpPr>
        <p:spPr/>
        <p:txBody>
          <a:bodyPr/>
          <a:lstStyle/>
          <a:p>
            <a:r>
              <a:rPr lang="en-US" sz="3600" b="1" dirty="0" err="1">
                <a:solidFill>
                  <a:srgbClr val="00B050"/>
                </a:solidFill>
              </a:rPr>
              <a:t>I’n</a:t>
            </a:r>
            <a:r>
              <a:rPr lang="en-US" sz="3600" b="1" dirty="0">
                <a:solidFill>
                  <a:srgbClr val="00B050"/>
                </a:solidFill>
              </a:rPr>
              <a:t> </a:t>
            </a:r>
            <a:r>
              <a:rPr lang="en-US" sz="3600" b="1" dirty="0" err="1">
                <a:solidFill>
                  <a:srgbClr val="00B050"/>
                </a:solidFill>
              </a:rPr>
              <a:t>cefnogi</a:t>
            </a:r>
            <a:r>
              <a:rPr lang="en-US" sz="3600" b="1" dirty="0">
                <a:solidFill>
                  <a:srgbClr val="00B050"/>
                </a:solidFill>
              </a:rPr>
              <a:t> </a:t>
            </a:r>
            <a:r>
              <a:rPr lang="en-US" sz="3600" b="1" dirty="0" err="1">
                <a:solidFill>
                  <a:srgbClr val="00B050"/>
                </a:solidFill>
              </a:rPr>
              <a:t>gyda’n</a:t>
            </a:r>
            <a:r>
              <a:rPr lang="en-US" sz="3600" b="1" dirty="0">
                <a:solidFill>
                  <a:srgbClr val="00B050"/>
                </a:solidFill>
              </a:rPr>
              <a:t> </a:t>
            </a:r>
            <a:r>
              <a:rPr lang="en-US" sz="3600" b="1" dirty="0" err="1">
                <a:solidFill>
                  <a:srgbClr val="00B050"/>
                </a:solidFill>
              </a:rPr>
              <a:t>dysgu</a:t>
            </a:r>
            <a:r>
              <a:rPr lang="en-US" sz="3600" b="1" dirty="0">
                <a:solidFill>
                  <a:srgbClr val="00B050"/>
                </a:solidFill>
              </a:rPr>
              <a:t> …  </a:t>
            </a:r>
            <a:br>
              <a:rPr lang="en-US" sz="3600" b="1" dirty="0">
                <a:solidFill>
                  <a:srgbClr val="00B050"/>
                </a:solidFill>
              </a:rPr>
            </a:br>
            <a:r>
              <a:rPr lang="en-US" sz="3600" b="1" dirty="0">
                <a:solidFill>
                  <a:srgbClr val="00B050"/>
                </a:solidFill>
              </a:rPr>
              <a:t>To support with our learning …</a:t>
            </a:r>
          </a:p>
        </p:txBody>
      </p:sp>
      <p:sp>
        <p:nvSpPr>
          <p:cNvPr id="3" name="Content Placeholder 2">
            <a:extLst>
              <a:ext uri="{FF2B5EF4-FFF2-40B4-BE49-F238E27FC236}">
                <a16:creationId xmlns:a16="http://schemas.microsoft.com/office/drawing/2014/main" id="{4CB2ACE0-E9D0-6942-97FB-054A2ABD6ADD}"/>
              </a:ext>
            </a:extLst>
          </p:cNvPr>
          <p:cNvSpPr>
            <a:spLocks noGrp="1"/>
          </p:cNvSpPr>
          <p:nvPr>
            <p:ph sz="half" idx="1"/>
          </p:nvPr>
        </p:nvSpPr>
        <p:spPr>
          <a:xfrm>
            <a:off x="224549" y="1700808"/>
            <a:ext cx="4038600" cy="2520281"/>
          </a:xfrm>
        </p:spPr>
        <p:txBody>
          <a:bodyPr/>
          <a:lstStyle/>
          <a:p>
            <a:r>
              <a:rPr lang="en-US" b="1" dirty="0" err="1"/>
              <a:t>Ar</a:t>
            </a:r>
            <a:r>
              <a:rPr lang="en-US" b="1" dirty="0"/>
              <a:t> </a:t>
            </a:r>
            <a:r>
              <a:rPr lang="en-US" b="1" dirty="0" err="1"/>
              <a:t>gyfer</a:t>
            </a:r>
            <a:r>
              <a:rPr lang="en-US" b="1" dirty="0"/>
              <a:t> </a:t>
            </a:r>
            <a:r>
              <a:rPr lang="en-US" b="1" dirty="0" err="1"/>
              <a:t>ein</a:t>
            </a:r>
            <a:r>
              <a:rPr lang="en-US" b="1" dirty="0"/>
              <a:t> </a:t>
            </a:r>
            <a:r>
              <a:rPr lang="en-US" b="1" dirty="0" err="1"/>
              <a:t>ddarlith</a:t>
            </a:r>
            <a:r>
              <a:rPr lang="en-US" b="1" dirty="0"/>
              <a:t> </a:t>
            </a:r>
            <a:r>
              <a:rPr lang="en-US" b="1" dirty="0" err="1"/>
              <a:t>nesaf</a:t>
            </a:r>
            <a:r>
              <a:rPr lang="en-US" b="1" dirty="0"/>
              <a:t> - </a:t>
            </a:r>
            <a:r>
              <a:rPr lang="en-US" b="1" dirty="0" err="1"/>
              <a:t>ysgrifennwch</a:t>
            </a:r>
            <a:r>
              <a:rPr lang="en-US" b="1" dirty="0"/>
              <a:t> </a:t>
            </a:r>
            <a:r>
              <a:rPr lang="en-US" b="1" dirty="0" err="1"/>
              <a:t>ymateb</a:t>
            </a:r>
            <a:r>
              <a:rPr lang="en-US" b="1" dirty="0"/>
              <a:t> i:</a:t>
            </a:r>
          </a:p>
          <a:p>
            <a:endParaRPr lang="en-US" b="1" dirty="0"/>
          </a:p>
          <a:p>
            <a:r>
              <a:rPr lang="en-US" b="1" dirty="0"/>
              <a:t>‘Sut </a:t>
            </a:r>
            <a:r>
              <a:rPr lang="en-US" b="1" dirty="0" err="1"/>
              <a:t>mae</a:t>
            </a:r>
            <a:r>
              <a:rPr lang="en-US" b="1" dirty="0"/>
              <a:t> </a:t>
            </a:r>
            <a:r>
              <a:rPr lang="en-US" b="1" dirty="0" err="1"/>
              <a:t>symud</a:t>
            </a:r>
            <a:r>
              <a:rPr lang="en-US" b="1" dirty="0"/>
              <a:t> </a:t>
            </a:r>
            <a:r>
              <a:rPr lang="en-US" b="1" dirty="0" err="1"/>
              <a:t>yn</a:t>
            </a:r>
            <a:r>
              <a:rPr lang="en-US" b="1" dirty="0"/>
              <a:t> yr </a:t>
            </a:r>
            <a:r>
              <a:rPr lang="en-US" b="1" dirty="0" err="1"/>
              <a:t>awyr</a:t>
            </a:r>
            <a:r>
              <a:rPr lang="en-US" b="1" dirty="0"/>
              <a:t> </a:t>
            </a:r>
            <a:r>
              <a:rPr lang="en-US" b="1" dirty="0" err="1"/>
              <a:t>agored</a:t>
            </a:r>
            <a:r>
              <a:rPr lang="en-US" b="1" dirty="0"/>
              <a:t> </a:t>
            </a:r>
            <a:r>
              <a:rPr lang="en-US" b="1" dirty="0" err="1"/>
              <a:t>yn</a:t>
            </a:r>
            <a:r>
              <a:rPr lang="en-US" b="1" dirty="0"/>
              <a:t> </a:t>
            </a:r>
            <a:r>
              <a:rPr lang="en-US" b="1" dirty="0" err="1"/>
              <a:t>cyflymu</a:t>
            </a:r>
            <a:r>
              <a:rPr lang="en-US" b="1" dirty="0"/>
              <a:t> </a:t>
            </a:r>
            <a:r>
              <a:rPr lang="en-US" b="1" dirty="0" err="1"/>
              <a:t>dysgu</a:t>
            </a:r>
            <a:r>
              <a:rPr lang="en-US" b="1" dirty="0"/>
              <a:t>?’ </a:t>
            </a:r>
            <a:br>
              <a:rPr lang="en-US" b="1" dirty="0"/>
            </a:br>
            <a:r>
              <a:rPr lang="en-US" b="1" dirty="0"/>
              <a:t> </a:t>
            </a:r>
            <a:br>
              <a:rPr lang="en-US" b="1" dirty="0"/>
            </a:br>
            <a:endParaRPr lang="en-US" dirty="0"/>
          </a:p>
        </p:txBody>
      </p:sp>
      <p:sp>
        <p:nvSpPr>
          <p:cNvPr id="4" name="Content Placeholder 3">
            <a:extLst>
              <a:ext uri="{FF2B5EF4-FFF2-40B4-BE49-F238E27FC236}">
                <a16:creationId xmlns:a16="http://schemas.microsoft.com/office/drawing/2014/main" id="{CF11A6AB-FA04-E748-9B69-359F09EB9E1D}"/>
              </a:ext>
            </a:extLst>
          </p:cNvPr>
          <p:cNvSpPr>
            <a:spLocks noGrp="1"/>
          </p:cNvSpPr>
          <p:nvPr>
            <p:ph sz="half" idx="2"/>
          </p:nvPr>
        </p:nvSpPr>
        <p:spPr>
          <a:xfrm>
            <a:off x="4850597" y="1700808"/>
            <a:ext cx="4068854" cy="3989040"/>
          </a:xfrm>
        </p:spPr>
        <p:txBody>
          <a:bodyPr/>
          <a:lstStyle/>
          <a:p>
            <a:r>
              <a:rPr lang="en-US" b="1" dirty="0"/>
              <a:t>For next lecture – prepare a response to this statement : </a:t>
            </a:r>
          </a:p>
          <a:p>
            <a:endParaRPr lang="en-US" b="1" dirty="0"/>
          </a:p>
          <a:p>
            <a:r>
              <a:rPr lang="en-US" b="1" dirty="0"/>
              <a:t>‘How does moving in the outdoors accelerate learning?’</a:t>
            </a:r>
          </a:p>
          <a:p>
            <a:endParaRPr lang="en-US" dirty="0"/>
          </a:p>
        </p:txBody>
      </p:sp>
    </p:spTree>
    <p:extLst>
      <p:ext uri="{BB962C8B-B14F-4D97-AF65-F5344CB8AC3E}">
        <p14:creationId xmlns:p14="http://schemas.microsoft.com/office/powerpoint/2010/main" val="68334344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20F4B-7A33-EA40-BA2D-B9807A1B7D5E}"/>
              </a:ext>
            </a:extLst>
          </p:cNvPr>
          <p:cNvSpPr>
            <a:spLocks noGrp="1"/>
          </p:cNvSpPr>
          <p:nvPr>
            <p:ph type="title"/>
          </p:nvPr>
        </p:nvSpPr>
        <p:spPr/>
        <p:txBody>
          <a:bodyPr/>
          <a:lstStyle/>
          <a:p>
            <a:r>
              <a:rPr lang="en-US" b="1" dirty="0">
                <a:solidFill>
                  <a:schemeClr val="accent5">
                    <a:lumMod val="75000"/>
                  </a:schemeClr>
                </a:solidFill>
              </a:rPr>
              <a:t>Consider / </a:t>
            </a:r>
            <a:r>
              <a:rPr lang="en-US" b="1" dirty="0" err="1">
                <a:solidFill>
                  <a:schemeClr val="accent5">
                    <a:lumMod val="75000"/>
                  </a:schemeClr>
                </a:solidFill>
              </a:rPr>
              <a:t>Ystyriwch</a:t>
            </a:r>
            <a:r>
              <a:rPr lang="en-US" b="1" dirty="0">
                <a:solidFill>
                  <a:schemeClr val="accent5">
                    <a:lumMod val="75000"/>
                  </a:schemeClr>
                </a:solidFill>
              </a:rPr>
              <a:t> </a:t>
            </a:r>
          </a:p>
        </p:txBody>
      </p:sp>
      <p:sp>
        <p:nvSpPr>
          <p:cNvPr id="3" name="Content Placeholder 2">
            <a:extLst>
              <a:ext uri="{FF2B5EF4-FFF2-40B4-BE49-F238E27FC236}">
                <a16:creationId xmlns:a16="http://schemas.microsoft.com/office/drawing/2014/main" id="{97F05AF5-E9CF-0942-978A-50F842C1F4DF}"/>
              </a:ext>
            </a:extLst>
          </p:cNvPr>
          <p:cNvSpPr>
            <a:spLocks noGrp="1"/>
          </p:cNvSpPr>
          <p:nvPr>
            <p:ph sz="half" idx="1"/>
          </p:nvPr>
        </p:nvSpPr>
        <p:spPr>
          <a:xfrm>
            <a:off x="920168" y="1431376"/>
            <a:ext cx="7787208" cy="1143001"/>
          </a:xfrm>
        </p:spPr>
        <p:txBody>
          <a:bodyPr/>
          <a:lstStyle/>
          <a:p>
            <a:r>
              <a:rPr lang="en-US" dirty="0"/>
              <a:t>Review practical activities</a:t>
            </a:r>
          </a:p>
          <a:p>
            <a:r>
              <a:rPr lang="en-US" dirty="0"/>
              <a:t>Consider impact of the activities on</a:t>
            </a:r>
          </a:p>
        </p:txBody>
      </p:sp>
      <p:sp>
        <p:nvSpPr>
          <p:cNvPr id="4" name="Content Placeholder 3">
            <a:extLst>
              <a:ext uri="{FF2B5EF4-FFF2-40B4-BE49-F238E27FC236}">
                <a16:creationId xmlns:a16="http://schemas.microsoft.com/office/drawing/2014/main" id="{0AA88042-B087-644B-AB78-D61F19A96664}"/>
              </a:ext>
            </a:extLst>
          </p:cNvPr>
          <p:cNvSpPr>
            <a:spLocks noGrp="1"/>
          </p:cNvSpPr>
          <p:nvPr>
            <p:ph sz="half" idx="2"/>
          </p:nvPr>
        </p:nvSpPr>
        <p:spPr>
          <a:xfrm>
            <a:off x="1439652" y="2906343"/>
            <a:ext cx="6707088" cy="2520281"/>
          </a:xfrm>
        </p:spPr>
        <p:txBody>
          <a:bodyPr/>
          <a:lstStyle/>
          <a:p>
            <a:pPr marL="0" indent="0">
              <a:buNone/>
            </a:pPr>
            <a:r>
              <a:rPr lang="en-US" sz="3600" dirty="0"/>
              <a:t>(</a:t>
            </a:r>
            <a:r>
              <a:rPr lang="en-US" sz="3600" dirty="0" err="1"/>
              <a:t>i</a:t>
            </a:r>
            <a:r>
              <a:rPr lang="en-US" sz="3600" dirty="0"/>
              <a:t>)Physical development</a:t>
            </a:r>
          </a:p>
          <a:p>
            <a:pPr marL="0" indent="0">
              <a:buNone/>
            </a:pPr>
            <a:r>
              <a:rPr lang="en-US" sz="3600" dirty="0"/>
              <a:t>(ii)Social interactions</a:t>
            </a:r>
          </a:p>
          <a:p>
            <a:pPr marL="0" indent="0">
              <a:buNone/>
            </a:pPr>
            <a:r>
              <a:rPr lang="en-US" sz="3600" dirty="0"/>
              <a:t>(iii)Mechanisms in the brain</a:t>
            </a:r>
          </a:p>
          <a:p>
            <a:pPr marL="0" indent="0">
              <a:buNone/>
            </a:pPr>
            <a:r>
              <a:rPr lang="en-US" sz="3600" dirty="0"/>
              <a:t>(iv)</a:t>
            </a:r>
            <a:r>
              <a:rPr lang="en-US" sz="3600" dirty="0" err="1"/>
              <a:t>Individualised</a:t>
            </a:r>
            <a:r>
              <a:rPr lang="en-US" sz="3600" dirty="0"/>
              <a:t> curriculum </a:t>
            </a:r>
          </a:p>
        </p:txBody>
      </p:sp>
    </p:spTree>
    <p:extLst>
      <p:ext uri="{BB962C8B-B14F-4D97-AF65-F5344CB8AC3E}">
        <p14:creationId xmlns:p14="http://schemas.microsoft.com/office/powerpoint/2010/main" val="3292343355"/>
      </p:ext>
    </p:extLst>
  </p:cSld>
  <p:clrMapOvr>
    <a:masterClrMapping/>
  </p:clrMapOvr>
</p:sld>
</file>

<file path=ppt/theme/theme1.xml><?xml version="1.0" encoding="utf-8"?>
<a:theme xmlns:a="http://schemas.openxmlformats.org/drawingml/2006/main" name="Theme2">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2" id="{3591BD16-07DF-4BA2-BF3E-1BC8979AC60E}" vid="{23EDC278-C0A3-4313-8D21-321F5231F3B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2858</TotalTime>
  <Words>6262</Words>
  <Application>Microsoft Office PowerPoint</Application>
  <PresentationFormat>On-screen Show (4:3)</PresentationFormat>
  <Paragraphs>621</Paragraphs>
  <Slides>69</Slides>
  <Notes>46</Notes>
  <HiddenSlides>0</HiddenSlides>
  <MMClips>0</MMClips>
  <ScaleCrop>false</ScaleCrop>
  <HeadingPairs>
    <vt:vector size="6" baseType="variant">
      <vt:variant>
        <vt:lpstr>Fonts Used</vt:lpstr>
      </vt:variant>
      <vt:variant>
        <vt:i4>17</vt:i4>
      </vt:variant>
      <vt:variant>
        <vt:lpstr>Theme</vt:lpstr>
      </vt:variant>
      <vt:variant>
        <vt:i4>1</vt:i4>
      </vt:variant>
      <vt:variant>
        <vt:lpstr>Slide Titles</vt:lpstr>
      </vt:variant>
      <vt:variant>
        <vt:i4>69</vt:i4>
      </vt:variant>
    </vt:vector>
  </HeadingPairs>
  <TitlesOfParts>
    <vt:vector size="87" baseType="lpstr">
      <vt:lpstr>Al Nile</vt:lpstr>
      <vt:lpstr>Microsoft JhengHei</vt:lpstr>
      <vt:lpstr>Myriad Pro</vt:lpstr>
      <vt:lpstr>Aptos</vt:lpstr>
      <vt:lpstr>Arial</vt:lpstr>
      <vt:lpstr>Calibri</vt:lpstr>
      <vt:lpstr>Calibri Light</vt:lpstr>
      <vt:lpstr>Cambria</vt:lpstr>
      <vt:lpstr>Comic Sans MS</vt:lpstr>
      <vt:lpstr>Georgia</vt:lpstr>
      <vt:lpstr>News Gothic MT</vt:lpstr>
      <vt:lpstr>Symbol</vt:lpstr>
      <vt:lpstr>Times New Roman</vt:lpstr>
      <vt:lpstr>Verdana</vt:lpstr>
      <vt:lpstr>Wingdings</vt:lpstr>
      <vt:lpstr>Wingdings 2</vt:lpstr>
      <vt:lpstr>Wingdings 3</vt:lpstr>
      <vt:lpstr>Theme2</vt:lpstr>
      <vt:lpstr>BMSH5204 Educational Theorists Impact of play in the outdoors with range of affordances on child development Observation tasks  </vt:lpstr>
      <vt:lpstr>Recap from last week  Ail ymweld o wythnos diwethaf</vt:lpstr>
      <vt:lpstr>Dysgu Sylfaen / Foundation Learning</vt:lpstr>
      <vt:lpstr>Key Approaches – according to learning theories</vt:lpstr>
      <vt:lpstr>Dylanwad Damcanieithwyr Influences from Theorists</vt:lpstr>
      <vt:lpstr>Students present findings about   Ed. Theorists </vt:lpstr>
      <vt:lpstr>PowerPoint Presentation</vt:lpstr>
      <vt:lpstr>Lev Vygostsky 1896 – 1934 Social Constructivism</vt:lpstr>
      <vt:lpstr>PowerPoint Presentation</vt:lpstr>
      <vt:lpstr>Phase 1   The Problem</vt:lpstr>
      <vt:lpstr>Phase 2   Trying to figure it out by yourself</vt:lpstr>
      <vt:lpstr>Phase 3   Getting some guidance</vt:lpstr>
      <vt:lpstr>Phase 4   Playing with tying knots worked!</vt:lpstr>
      <vt:lpstr>Phase 5  The end!</vt:lpstr>
      <vt:lpstr>Susan Isaacs 1885 – 1948 Social Constructivism</vt:lpstr>
      <vt:lpstr>PowerPoint Presentation</vt:lpstr>
      <vt:lpstr>PowerPoint Presentation</vt:lpstr>
      <vt:lpstr>Jerome Bruner 1915 – 2016 Constructivism</vt:lpstr>
      <vt:lpstr>Bruner’s theory of Cognitive Development  </vt:lpstr>
      <vt:lpstr>Behaviourism – extrinsic, reward and punishment external process</vt:lpstr>
      <vt:lpstr>Design some learning!</vt:lpstr>
      <vt:lpstr>Increase sophistication – how?</vt:lpstr>
      <vt:lpstr>Break / Toriad</vt:lpstr>
      <vt:lpstr>The value of play in the outdoors.  How can various affordances support children’s physical literacy journey?    Dysgu Trwy Chwarae yn yr Awyr Agored Play Pedagogy in the Outdoors</vt:lpstr>
      <vt:lpstr>PowerPoint Presentation</vt:lpstr>
      <vt:lpstr>Chwarae / Play</vt:lpstr>
      <vt:lpstr>Rights of the child. Article 31.  United Nations …</vt:lpstr>
      <vt:lpstr>Sut i ni’n dysgu? / How do we learn?</vt:lpstr>
      <vt:lpstr>Play  - an effective way to learn?</vt:lpstr>
      <vt:lpstr>Why Play?</vt:lpstr>
      <vt:lpstr>Pam chwarae?                                 </vt:lpstr>
      <vt:lpstr>In pairs – write adjectives that describe play</vt:lpstr>
      <vt:lpstr>PowerPoint Presentation</vt:lpstr>
      <vt:lpstr>PowerPoint Presentation</vt:lpstr>
      <vt:lpstr>Amgylcheddau sy’n galluogi Enabling environments</vt:lpstr>
      <vt:lpstr>How has play influenced our lives?</vt:lpstr>
      <vt:lpstr>PowerPoint Presentation</vt:lpstr>
      <vt:lpstr>   Pwysigrwydd chwarae yn natblygiad plant   The role of play in  child development</vt:lpstr>
      <vt:lpstr>Nodweddion Chwarae. Indicators of Play</vt:lpstr>
      <vt:lpstr>Chwarae – i beth? / Play – so what?</vt:lpstr>
      <vt:lpstr>Consider / Ystyried </vt:lpstr>
      <vt:lpstr>My definition for play is …</vt:lpstr>
      <vt:lpstr>Beth ydy chwarae? What is play?</vt:lpstr>
      <vt:lpstr>Play Pedagogy</vt:lpstr>
      <vt:lpstr>Break / Toriad</vt:lpstr>
      <vt:lpstr>How does affordances support this very special journey?     Sut all cyfleoedd cynnig cefnogaeth i’r taith arbennig yma?</vt:lpstr>
      <vt:lpstr>Tasg Dosbarth Classroom Task</vt:lpstr>
      <vt:lpstr>PowerPoint Presentation</vt:lpstr>
      <vt:lpstr>PowerPoint Presentation</vt:lpstr>
      <vt:lpstr>Mountain of Motor Development </vt:lpstr>
      <vt:lpstr>What do children in the early years learn through play in the outdoors? </vt:lpstr>
      <vt:lpstr>Enabling Environments &amp; Affordances @ UWTSD Campus  </vt:lpstr>
      <vt:lpstr>Practical Options</vt:lpstr>
      <vt:lpstr>  Agweddau sylfaenol o sensori a motor sy’n dylanwadu ar ddysgu.    Basic sensory &amp; motor components that  influence learning.</vt:lpstr>
      <vt:lpstr>Physical Literacy </vt:lpstr>
      <vt:lpstr>PowerPoint Presentation</vt:lpstr>
      <vt:lpstr>PowerPoint Presentation</vt:lpstr>
      <vt:lpstr>Tarafodwch - Discuss</vt:lpstr>
      <vt:lpstr>PowerPoint Presentation</vt:lpstr>
      <vt:lpstr>Evidence from neuroscience</vt:lpstr>
      <vt:lpstr>PowerPoint Presentation</vt:lpstr>
      <vt:lpstr>Ymweliad gyda ysgol  School visit</vt:lpstr>
      <vt:lpstr>Qualitative Methods</vt:lpstr>
      <vt:lpstr>Create an observation note taking template</vt:lpstr>
      <vt:lpstr>Video </vt:lpstr>
      <vt:lpstr>Arsylwi / Observation </vt:lpstr>
      <vt:lpstr>Whilst we’re there consider Pan fyddwn yna ystyriwch</vt:lpstr>
      <vt:lpstr>I’n cefnogi gyda’n dysgu …   To support with our learning …</vt:lpstr>
      <vt:lpstr>Consider / Ystyriwch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BMPE 5005  Damcanieithwyr ym myd Addysg Theorists in the world of Education</dc:title>
  <dc:creator>Heddwen Davies</dc:creator>
  <cp:lastModifiedBy>Heddwen Davies</cp:lastModifiedBy>
  <cp:revision>114</cp:revision>
  <cp:lastPrinted>2026-10-06T11:22:09Z</cp:lastPrinted>
  <dcterms:created xsi:type="dcterms:W3CDTF">2020-10-05T18:51:09Z</dcterms:created>
  <dcterms:modified xsi:type="dcterms:W3CDTF">2026-10-06T11:25:06Z</dcterms:modified>
</cp:coreProperties>
</file>