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655"/>
    <p:restoredTop sz="76901"/>
  </p:normalViewPr>
  <p:slideViewPr>
    <p:cSldViewPr snapToGrid="0" snapToObjects="1">
      <p:cViewPr varScale="1">
        <p:scale>
          <a:sx n="106" d="100"/>
          <a:sy n="106" d="100"/>
        </p:scale>
        <p:origin x="600" y="4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906228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Good morning. My name is </a:t>
            </a:r>
            <a:r>
              <a:rPr lang="ro-RO" b="0" dirty="0"/>
              <a:t>Daniel Hriscu</a:t>
            </a:r>
            <a:r>
              <a:rPr lang="en-GB" b="0" dirty="0"/>
              <a:t> </a:t>
            </a:r>
            <a:r>
              <a:rPr lang="en-GB" sz="1200" b="0" i="0" u="none" strike="noStrike" kern="1200" dirty="0">
                <a:solidFill>
                  <a:schemeClr val="tx1"/>
                </a:solidFill>
                <a:effectLst/>
                <a:latin typeface="+mn-lt"/>
                <a:ea typeface="+mn-ea"/>
                <a:cs typeface="+mn-cs"/>
              </a:rPr>
              <a:t>and today I’m going to talk about my research project.</a:t>
            </a:r>
            <a:endParaRPr lang="en-US" b="0"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core problem is what I call the 'Professionalization Paradox’.</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On one side, you have professional sports, a huge industry driven by data and digital tech. On the other, you have voluntary clubs, run by volunteers on modest budgets, often using paper or spreadsheets, in fact, 89% of them do.</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paradox is that these clubs face rising expectations from members, which creates an unsustainable load for volunteers and leads to burnout and serious compliance risks. And they can't just hire people, that often leads to </a:t>
            </a:r>
            <a:r>
              <a:rPr lang="en-GB" sz="1200" b="0" i="1" u="none" strike="noStrike" kern="1200" dirty="0">
                <a:solidFill>
                  <a:schemeClr val="tx1"/>
                </a:solidFill>
                <a:effectLst/>
                <a:latin typeface="+mn-lt"/>
                <a:ea typeface="+mn-ea"/>
                <a:cs typeface="+mn-cs"/>
              </a:rPr>
              <a:t>more</a:t>
            </a:r>
            <a:r>
              <a:rPr lang="en-GB" sz="1200" b="0" i="0" u="none" strike="noStrike" kern="1200" dirty="0">
                <a:solidFill>
                  <a:schemeClr val="tx1"/>
                </a:solidFill>
                <a:effectLst/>
                <a:latin typeface="+mn-lt"/>
                <a:ea typeface="+mn-ea"/>
                <a:cs typeface="+mn-cs"/>
              </a:rPr>
              <a:t> financial problems.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problem exists because of a clear gap in both academia and the market.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Academically, all the research focuses on professional clubs. There just aren't models for small, low-cost tech adoption.</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In the market, the software that exists is too generic. It's built for gyms, not sports. For example, a Judo club, needs to track relational data like licenses and grading history, which these tools just can't handle.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And this all leads to a massive compliance gap. Their manual processes are a GDPR risk , and there's no research on 'Privacy by Design' for </a:t>
            </a:r>
            <a:r>
              <a:rPr lang="en-GB" sz="1200" b="0" i="1" u="none" strike="noStrike" kern="1200" dirty="0">
                <a:solidFill>
                  <a:schemeClr val="tx1"/>
                </a:solidFill>
                <a:effectLst/>
                <a:latin typeface="+mn-lt"/>
                <a:ea typeface="+mn-ea"/>
                <a:cs typeface="+mn-cs"/>
              </a:rPr>
              <a:t>this specific context</a:t>
            </a:r>
            <a:r>
              <a:rPr lang="en-GB" sz="1200" b="0" i="0" u="none" strike="noStrike" kern="1200" dirty="0">
                <a:solidFill>
                  <a:schemeClr val="tx1"/>
                </a:solidFill>
                <a:effectLst/>
                <a:latin typeface="+mn-lt"/>
                <a:ea typeface="+mn-ea"/>
                <a:cs typeface="+mn-cs"/>
              </a:rPr>
              <a: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Research aim was to design, implement, and evaluate a web application that solves these exact operational and compliance gaps.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To keep the project on track, I used these SMART objectives. They guided me from analysing the club's specific needs to building the full-stack ‘artifact’ and setting up a clear evaluation plan.</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methodology was a hybrid. The foundation is Design Science Research, or DSR. This is a formal framework where the primary contribution </a:t>
            </a:r>
            <a:r>
              <a:rPr lang="en-GB" sz="1200" b="0" i="1" u="none" strike="noStrike" kern="1200" dirty="0">
                <a:solidFill>
                  <a:schemeClr val="tx1"/>
                </a:solidFill>
                <a:effectLst/>
                <a:latin typeface="+mn-lt"/>
                <a:ea typeface="+mn-ea"/>
                <a:cs typeface="+mn-cs"/>
              </a:rPr>
              <a:t>is</a:t>
            </a:r>
            <a:r>
              <a:rPr lang="en-GB" sz="1200" b="0" i="0" u="none" strike="noStrike" kern="1200" dirty="0">
                <a:solidFill>
                  <a:schemeClr val="tx1"/>
                </a:solidFill>
                <a:effectLst/>
                <a:latin typeface="+mn-lt"/>
                <a:ea typeface="+mn-ea"/>
                <a:cs typeface="+mn-cs"/>
              </a:rPr>
              <a:t> the artifact you build.</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 combined this with Action Research. This meant I was embedded in the club, acting as both researcher and developer. This was key to ensuring the artifact wasn't just theoretical, it was built to solve their immediate, real-world problems.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Which brings me to the artifact itself: The RJK Portal.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I'm going to demonstrate three key parts: the main Admin Dashboard, the Member's view, and how we handle GDPR consent.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tech stack, for anyone interested, is </a:t>
            </a:r>
            <a:r>
              <a:rPr lang="en-GB" sz="1200" b="0" i="0" u="none" strike="noStrike" kern="1200" dirty="0" err="1">
                <a:solidFill>
                  <a:schemeClr val="tx1"/>
                </a:solidFill>
                <a:effectLst/>
                <a:latin typeface="+mn-lt"/>
                <a:ea typeface="+mn-ea"/>
                <a:cs typeface="+mn-cs"/>
              </a:rPr>
              <a:t>Next.js</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Supabase</a:t>
            </a:r>
            <a:r>
              <a:rPr lang="en-GB" sz="1200" b="0" i="0" u="none" strike="noStrike" kern="1200" dirty="0">
                <a:solidFill>
                  <a:schemeClr val="tx1"/>
                </a:solidFill>
                <a:effectLst/>
                <a:latin typeface="+mn-lt"/>
                <a:ea typeface="+mn-ea"/>
                <a:cs typeface="+mn-cs"/>
              </a:rPr>
              <a:t>, Stripe, and Sentry.”</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And as you can see, that specific data model for Judo grading is built right in, which is something the off-the-shelf tools couldn't provide.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Building it is one thing, but now we must evaluate it. I'm using a three part, mixed-methods approach.</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Quantitative Performance:</a:t>
            </a:r>
            <a:r>
              <a:rPr lang="en-GB" sz="1200" b="0" i="0" u="none" strike="noStrike" kern="1200" dirty="0">
                <a:solidFill>
                  <a:schemeClr val="tx1"/>
                </a:solidFill>
                <a:effectLst/>
                <a:latin typeface="+mn-lt"/>
                <a:ea typeface="+mn-ea"/>
                <a:cs typeface="+mn-cs"/>
              </a:rPr>
              <a:t> I'm using Sentry APM to track speed and error rates. My hypothesis is to keep response times under 500ms.</a:t>
            </a:r>
          </a:p>
          <a:p>
            <a:endParaRPr lang="en-GB" sz="1200" b="1"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Qualitative Usability:</a:t>
            </a:r>
            <a:r>
              <a:rPr lang="en-GB" sz="1200" b="0" i="0" u="none" strike="noStrike" kern="1200" dirty="0">
                <a:solidFill>
                  <a:schemeClr val="tx1"/>
                </a:solidFill>
                <a:effectLst/>
                <a:latin typeface="+mn-lt"/>
                <a:ea typeface="+mn-ea"/>
                <a:cs typeface="+mn-cs"/>
              </a:rPr>
              <a:t> We'll use the industry-standard System Usability Scale, or SUS. The benchmark is 68; I'm hoping we can score above 80.</a:t>
            </a:r>
          </a:p>
          <a:p>
            <a:endParaRPr lang="en-GB" sz="1200" b="1"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Compliance Audit:</a:t>
            </a:r>
            <a:r>
              <a:rPr lang="en-GB" sz="1200" b="0" i="0" u="none" strike="noStrike" kern="1200" dirty="0">
                <a:solidFill>
                  <a:schemeClr val="tx1"/>
                </a:solidFill>
                <a:effectLst/>
                <a:latin typeface="+mn-lt"/>
                <a:ea typeface="+mn-ea"/>
                <a:cs typeface="+mn-cs"/>
              </a:rPr>
              <a:t> This is a simple pass/fail check against the GDPR 'Privacy by Design' principles.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 terms of impact, the practical side is what I'm most proud of. We've estimated this tool could save the club's volunteers about 7.5 hours of admin work every week.</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Of course, We must be clear about the limitations. This is a single club in a single sport. And as the embedded researcher, there's a risk of bias, though I've worked to mitigate that.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As for the timeline, we've finished development and are right here at User Acceptance Testing.</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To conclude: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problem is that voluntary clubs are trapped in this 'professionalization paradox’ rising expectations, no resources, and high risk.</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My solution is this RJK Portal, a GDPR-compliant 'capacity multiplier' for them.</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And I believe this hybrid DSR/Action Research method provides a validated model we can use to build similar, specialized systems for other non-profits.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Thank you. I welcome your questions.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hyperlink" Target="https://rjk.dhcloud.co.uk/" TargetMode="External"/><Relationship Id="rId7"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8" Type="http://schemas.openxmlformats.org/officeDocument/2006/relationships/hyperlink" Target="https://www.theseus.fi/handle/10024/771009" TargetMode="External"/><Relationship Id="rId3" Type="http://schemas.openxmlformats.org/officeDocument/2006/relationships/hyperlink" Target="https://doi.org/10.1108/sbm-10-2019-0081" TargetMode="External"/><Relationship Id="rId7" Type="http://schemas.openxmlformats.org/officeDocument/2006/relationships/hyperlink" Target="https://doi.org/10.1007/978-3-031-71769-7_14" TargetMode="External"/><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hyperlink" Target="https://doi.org/10.1007/978-3-030-77392-2_16" TargetMode="External"/><Relationship Id="rId5" Type="http://schemas.openxmlformats.org/officeDocument/2006/relationships/hyperlink" Target="https://doi.org/10.36950/2023.2ciss030" TargetMode="External"/><Relationship Id="rId4" Type="http://schemas.openxmlformats.org/officeDocument/2006/relationships/hyperlink" Target="https://doi.org/10.2753/mis0742-1222240302" TargetMode="External"/><Relationship Id="rId9"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chemeClr val="tx1"/>
        </a:solidFill>
        <a:effectLst/>
      </p:bgPr>
    </p:bg>
    <p:spTree>
      <p:nvGrpSpPr>
        <p:cNvPr id="1" name=""/>
        <p:cNvGrpSpPr/>
        <p:nvPr/>
      </p:nvGrpSpPr>
      <p:grpSpPr>
        <a:xfrm>
          <a:off x="0" y="0"/>
          <a:ext cx="0" cy="0"/>
          <a:chOff x="0" y="0"/>
          <a:chExt cx="0" cy="0"/>
        </a:xfrm>
      </p:grpSpPr>
      <p:sp>
        <p:nvSpPr>
          <p:cNvPr id="2" name="Text 0"/>
          <p:cNvSpPr/>
          <p:nvPr/>
        </p:nvSpPr>
        <p:spPr>
          <a:xfrm>
            <a:off x="762000" y="918849"/>
            <a:ext cx="7053453" cy="2302669"/>
          </a:xfrm>
          <a:prstGeom prst="rect">
            <a:avLst/>
          </a:prstGeom>
          <a:noFill/>
          <a:ln/>
        </p:spPr>
        <p:txBody>
          <a:bodyPr wrap="square" lIns="0" tIns="0" rIns="0" bIns="0" rtlCol="0" anchor="t"/>
          <a:lstStyle/>
          <a:p>
            <a:pPr marL="0" indent="0" algn="l">
              <a:spcAft>
                <a:spcPts val="2250"/>
              </a:spcAft>
              <a:buNone/>
            </a:pPr>
            <a:r>
              <a:rPr lang="en-US" sz="5400" b="1" dirty="0">
                <a:solidFill>
                  <a:srgbClr val="FFFFFF"/>
                </a:solidFill>
                <a:latin typeface="Arial" pitchFamily="34" charset="0"/>
                <a:ea typeface="Arial" pitchFamily="34" charset="-122"/>
                <a:cs typeface="Arial" pitchFamily="34" charset="-120"/>
              </a:rPr>
              <a:t>Management System for Voluntary Sports Clubs (VSC’s)</a:t>
            </a:r>
            <a:endParaRPr lang="en-US" sz="5400" dirty="0"/>
          </a:p>
        </p:txBody>
      </p:sp>
      <p:sp>
        <p:nvSpPr>
          <p:cNvPr id="3" name="Text 1"/>
          <p:cNvSpPr/>
          <p:nvPr/>
        </p:nvSpPr>
        <p:spPr>
          <a:xfrm>
            <a:off x="762000" y="3392836"/>
            <a:ext cx="3895916" cy="266700"/>
          </a:xfrm>
          <a:prstGeom prst="rect">
            <a:avLst/>
          </a:prstGeom>
          <a:noFill/>
          <a:ln/>
        </p:spPr>
        <p:txBody>
          <a:bodyPr wrap="square" lIns="0" tIns="0" rIns="0" bIns="0" rtlCol="0" anchor="t"/>
          <a:lstStyle/>
          <a:p>
            <a:pPr marL="0" indent="0" algn="l">
              <a:lnSpc>
                <a:spcPts val="2100"/>
              </a:lnSpc>
              <a:buNone/>
            </a:pPr>
            <a:r>
              <a:rPr lang="en-US" sz="1500" dirty="0">
                <a:solidFill>
                  <a:srgbClr val="FFFFFF"/>
                </a:solidFill>
                <a:latin typeface="Arial" pitchFamily="34" charset="0"/>
                <a:ea typeface="Arial" pitchFamily="34" charset="-122"/>
                <a:cs typeface="Arial" pitchFamily="34" charset="-120"/>
              </a:rPr>
              <a:t>A Design Science Research Approach</a:t>
            </a:r>
            <a:endParaRPr lang="en-US" sz="1500" dirty="0"/>
          </a:p>
        </p:txBody>
      </p:sp>
      <p:sp>
        <p:nvSpPr>
          <p:cNvPr id="4" name="Text 2"/>
          <p:cNvSpPr/>
          <p:nvPr/>
        </p:nvSpPr>
        <p:spPr>
          <a:xfrm>
            <a:off x="771716" y="3811605"/>
            <a:ext cx="7772400" cy="1104952"/>
          </a:xfrm>
          <a:prstGeom prst="rect">
            <a:avLst/>
          </a:prstGeom>
          <a:noFill/>
          <a:ln/>
        </p:spPr>
        <p:txBody>
          <a:bodyPr wrap="square" lIns="0" tIns="0" rIns="0" bIns="0" rtlCol="0" anchor="t"/>
          <a:lstStyle/>
          <a:p>
            <a:r>
              <a:rPr lang="en-US" sz="1200" spc="-122" dirty="0">
                <a:solidFill>
                  <a:srgbClr val="FFFFFF"/>
                </a:solidFill>
                <a:latin typeface="Arial" panose="020B0604020202020204" pitchFamily="34" charset="0"/>
                <a:ea typeface="Aileron"/>
                <a:cs typeface="Arial" panose="020B0604020202020204" pitchFamily="34" charset="0"/>
                <a:sym typeface="Aileron"/>
              </a:rPr>
              <a:t>Daniel Hriscu 2127929</a:t>
            </a:r>
          </a:p>
          <a:p>
            <a:r>
              <a:rPr lang="en-US" sz="1200" spc="-122" dirty="0">
                <a:solidFill>
                  <a:schemeClr val="bg1"/>
                </a:solidFill>
                <a:latin typeface="Arial" panose="020B0604020202020204" pitchFamily="34" charset="0"/>
                <a:cs typeface="Arial" panose="020B0604020202020204" pitchFamily="34" charset="0"/>
                <a:sym typeface="Aileron"/>
              </a:rPr>
              <a:t>Module Code: </a:t>
            </a:r>
            <a:r>
              <a:rPr lang="en-GB" sz="1200" dirty="0">
                <a:solidFill>
                  <a:schemeClr val="bg1"/>
                </a:solidFill>
                <a:latin typeface="Arial" panose="020B0604020202020204" pitchFamily="34" charset="0"/>
                <a:cs typeface="Arial" panose="020B0604020202020204" pitchFamily="34" charset="0"/>
              </a:rPr>
              <a:t>ACFA7004 </a:t>
            </a:r>
            <a:endParaRPr lang="en-US" sz="1200" spc="-122" dirty="0">
              <a:solidFill>
                <a:schemeClr val="bg1"/>
              </a:solidFill>
              <a:latin typeface="Arial" panose="020B0604020202020204" pitchFamily="34" charset="0"/>
              <a:cs typeface="Arial" panose="020B0604020202020204" pitchFamily="34" charset="0"/>
              <a:sym typeface="Aileron"/>
            </a:endParaRPr>
          </a:p>
          <a:p>
            <a:r>
              <a:rPr lang="en-US" sz="1200" spc="-122" dirty="0">
                <a:solidFill>
                  <a:srgbClr val="FFFFFF"/>
                </a:solidFill>
                <a:latin typeface="Arial" panose="020B0604020202020204" pitchFamily="34" charset="0"/>
                <a:cs typeface="Arial" panose="020B0604020202020204" pitchFamily="34" charset="0"/>
                <a:sym typeface="Aileron"/>
              </a:rPr>
              <a:t>Submission Date: 11/11/2025</a:t>
            </a:r>
          </a:p>
          <a:p>
            <a:r>
              <a:rPr lang="en-US" sz="1200" spc="-122" dirty="0">
                <a:solidFill>
                  <a:srgbClr val="FFFFFF"/>
                </a:solidFill>
                <a:latin typeface="Arial" panose="020B0604020202020204" pitchFamily="34" charset="0"/>
                <a:cs typeface="Arial" panose="020B0604020202020204" pitchFamily="34" charset="0"/>
                <a:sym typeface="Aileron"/>
              </a:rPr>
              <a:t>Lecturer: DR. </a:t>
            </a:r>
            <a:r>
              <a:rPr lang="en-US" sz="1200" dirty="0" err="1">
                <a:solidFill>
                  <a:schemeClr val="bg1"/>
                </a:solidFill>
                <a:latin typeface="Arial" panose="020B0604020202020204" pitchFamily="34" charset="0"/>
                <a:cs typeface="Arial" panose="020B0604020202020204" pitchFamily="34" charset="0"/>
              </a:rPr>
              <a:t>Vijeyananthan</a:t>
            </a:r>
            <a:r>
              <a:rPr lang="en-US" sz="1200" dirty="0">
                <a:solidFill>
                  <a:schemeClr val="bg1"/>
                </a:solidFill>
                <a:latin typeface="Arial" panose="020B0604020202020204" pitchFamily="34" charset="0"/>
                <a:cs typeface="Arial" panose="020B0604020202020204" pitchFamily="34" charset="0"/>
              </a:rPr>
              <a:t> </a:t>
            </a:r>
            <a:r>
              <a:rPr lang="en-US" sz="1200" dirty="0" err="1">
                <a:solidFill>
                  <a:schemeClr val="bg1"/>
                </a:solidFill>
                <a:latin typeface="Arial" panose="020B0604020202020204" pitchFamily="34" charset="0"/>
                <a:cs typeface="Arial" panose="020B0604020202020204" pitchFamily="34" charset="0"/>
              </a:rPr>
              <a:t>Thayananthan</a:t>
            </a:r>
            <a:r>
              <a:rPr lang="en-US" sz="1200" dirty="0">
                <a:solidFill>
                  <a:schemeClr val="bg1"/>
                </a:solidFill>
                <a:latin typeface="Arial" panose="020B0604020202020204" pitchFamily="34" charset="0"/>
                <a:cs typeface="Arial" panose="020B0604020202020204" pitchFamily="34" charset="0"/>
              </a:rPr>
              <a:t> </a:t>
            </a:r>
            <a:endParaRPr lang="en-US" sz="1200" spc="-122" dirty="0">
              <a:solidFill>
                <a:schemeClr val="bg1"/>
              </a:solidFill>
              <a:latin typeface="Arial" panose="020B0604020202020204" pitchFamily="34" charset="0"/>
              <a:cs typeface="Arial" panose="020B0604020202020204" pitchFamily="34" charset="0"/>
              <a:sym typeface="Aileron"/>
            </a:endParaRPr>
          </a:p>
          <a:p>
            <a:r>
              <a:rPr lang="en-US" sz="1200" spc="-122" dirty="0">
                <a:solidFill>
                  <a:srgbClr val="FFFFFF"/>
                </a:solidFill>
                <a:latin typeface="Arial" panose="020B0604020202020204" pitchFamily="34" charset="0"/>
                <a:cs typeface="Arial" panose="020B0604020202020204" pitchFamily="34" charset="0"/>
                <a:sym typeface="Aileron"/>
              </a:rPr>
              <a:t>University Name:</a:t>
            </a:r>
            <a:r>
              <a:rPr lang="en-GB" sz="1200" spc="-122" dirty="0">
                <a:solidFill>
                  <a:schemeClr val="bg1"/>
                </a:solidFill>
                <a:latin typeface="Arial" panose="020B0604020202020204" pitchFamily="34" charset="0"/>
                <a:cs typeface="Arial" panose="020B0604020202020204" pitchFamily="34" charset="0"/>
                <a:sym typeface="Aileron"/>
              </a:rPr>
              <a:t> University of Wales Trinity Saint David</a:t>
            </a:r>
          </a:p>
          <a:p>
            <a:r>
              <a:rPr lang="en-GB" sz="1200" spc="-122" dirty="0">
                <a:solidFill>
                  <a:schemeClr val="bg1"/>
                </a:solidFill>
                <a:latin typeface="Arial" panose="020B0604020202020204" pitchFamily="34" charset="0"/>
                <a:cs typeface="Arial" panose="020B0604020202020204" pitchFamily="34" charset="0"/>
                <a:sym typeface="Aileron"/>
              </a:rPr>
              <a:t>Campus Name: Birmingham</a:t>
            </a:r>
          </a:p>
          <a:p>
            <a:endParaRPr lang="en-GB" sz="1200" dirty="0">
              <a:solidFill>
                <a:schemeClr val="bg1"/>
              </a:solidFill>
              <a:latin typeface="Arial" panose="020B0604020202020204" pitchFamily="34" charset="0"/>
              <a:cs typeface="Arial" panose="020B0604020202020204" pitchFamily="34" charset="0"/>
            </a:endParaRPr>
          </a:p>
        </p:txBody>
      </p:sp>
      <p:sp>
        <p:nvSpPr>
          <p:cNvPr id="6" name="Freeform 7">
            <a:extLst>
              <a:ext uri="{FF2B5EF4-FFF2-40B4-BE49-F238E27FC236}">
                <a16:creationId xmlns:a16="http://schemas.microsoft.com/office/drawing/2014/main" id="{3D12826F-14A7-1567-BAF2-3B8C45B1E291}"/>
              </a:ext>
            </a:extLst>
          </p:cNvPr>
          <p:cNvSpPr/>
          <p:nvPr/>
        </p:nvSpPr>
        <p:spPr>
          <a:xfrm>
            <a:off x="134806" y="118749"/>
            <a:ext cx="1780622" cy="729627"/>
          </a:xfrm>
          <a:custGeom>
            <a:avLst/>
            <a:gdLst/>
            <a:ahLst/>
            <a:cxnLst/>
            <a:rect l="l" t="t" r="r" b="b"/>
            <a:pathLst>
              <a:path w="2687456" h="1074983">
                <a:moveTo>
                  <a:pt x="0" y="0"/>
                </a:moveTo>
                <a:lnTo>
                  <a:pt x="2687456" y="0"/>
                </a:lnTo>
                <a:lnTo>
                  <a:pt x="2687456" y="1074983"/>
                </a:lnTo>
                <a:lnTo>
                  <a:pt x="0" y="1074983"/>
                </a:lnTo>
                <a:lnTo>
                  <a:pt x="0" y="0"/>
                </a:lnTo>
                <a:close/>
              </a:path>
            </a:pathLst>
          </a:custGeom>
          <a:blipFill>
            <a:blip r:embed="rId3"/>
            <a:stretch>
              <a:fillRect/>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213360" y="419100"/>
            <a:ext cx="8549640" cy="152400"/>
          </a:xfrm>
          <a:prstGeom prst="rect">
            <a:avLst/>
          </a:prstGeom>
          <a:noFill/>
          <a:ln/>
        </p:spPr>
        <p:txBody>
          <a:bodyPr wrap="square" lIns="0" tIns="0" rIns="0" bIns="0" rtlCol="0" anchor="t"/>
          <a:lstStyle/>
          <a:p>
            <a:pPr marL="0" indent="0" algn="r">
              <a:lnSpc>
                <a:spcPts val="1200"/>
              </a:lnSpc>
              <a:spcBef>
                <a:spcPts val="300"/>
              </a:spcBef>
              <a:spcAft>
                <a:spcPts val="300"/>
              </a:spcAft>
              <a:buNone/>
            </a:pPr>
            <a:r>
              <a:rPr lang="en-US" sz="900" dirty="0">
                <a:solidFill>
                  <a:srgbClr val="666666"/>
                </a:solidFill>
                <a:latin typeface="Arial" pitchFamily="34" charset="0"/>
                <a:ea typeface="Arial" pitchFamily="34" charset="-122"/>
                <a:cs typeface="Arial" pitchFamily="34" charset="-120"/>
              </a:rPr>
              <a:t>Author: Daniel Hriscu</a:t>
            </a:r>
            <a:endParaRPr lang="en-US" sz="900" dirty="0"/>
          </a:p>
        </p:txBody>
      </p:sp>
      <p:sp>
        <p:nvSpPr>
          <p:cNvPr id="3" name="Text 1"/>
          <p:cNvSpPr/>
          <p:nvPr/>
        </p:nvSpPr>
        <p:spPr>
          <a:xfrm>
            <a:off x="381000" y="914400"/>
            <a:ext cx="5411534" cy="381000"/>
          </a:xfrm>
          <a:prstGeom prst="rect">
            <a:avLst/>
          </a:prstGeom>
          <a:noFill/>
          <a:ln/>
        </p:spPr>
        <p:txBody>
          <a:bodyPr wrap="square" lIns="0" tIns="0" rIns="0" bIns="0" rtlCol="0" anchor="t"/>
          <a:lstStyle/>
          <a:p>
            <a:pPr marL="0" indent="0" algn="l">
              <a:lnSpc>
                <a:spcPts val="3000"/>
              </a:lnSpc>
              <a:spcAft>
                <a:spcPts val="1800"/>
              </a:spcAft>
              <a:buNone/>
            </a:pPr>
            <a:r>
              <a:rPr lang="en-US" sz="2700" b="1" dirty="0">
                <a:solidFill>
                  <a:srgbClr val="2D2D2D"/>
                </a:solidFill>
                <a:latin typeface="Arial" pitchFamily="34" charset="0"/>
                <a:ea typeface="Arial" pitchFamily="34" charset="-122"/>
                <a:cs typeface="Arial" pitchFamily="34" charset="-120"/>
              </a:rPr>
              <a:t>The Professionalization Paradox</a:t>
            </a:r>
            <a:endParaRPr lang="en-US" sz="2700" dirty="0"/>
          </a:p>
        </p:txBody>
      </p:sp>
      <p:sp>
        <p:nvSpPr>
          <p:cNvPr id="4" name="Text 2"/>
          <p:cNvSpPr/>
          <p:nvPr/>
        </p:nvSpPr>
        <p:spPr>
          <a:xfrm>
            <a:off x="381000" y="1885950"/>
            <a:ext cx="2590800" cy="1905000"/>
          </a:xfrm>
          <a:prstGeom prst="roundRect">
            <a:avLst>
              <a:gd name="adj" fmla="val 4000"/>
            </a:avLst>
          </a:prstGeom>
          <a:solidFill>
            <a:schemeClr val="tx1"/>
          </a:solidFill>
          <a:ln/>
        </p:spPr>
        <p:txBody>
          <a:bodyPr wrap="square" rtlCol="0" anchor="ctr"/>
          <a:lstStyle/>
          <a:p>
            <a:pPr marL="0" indent="0">
              <a:buNone/>
            </a:pPr>
            <a:endParaRPr lang="en-US" dirty="0"/>
          </a:p>
        </p:txBody>
      </p:sp>
      <p:sp>
        <p:nvSpPr>
          <p:cNvPr id="5" name="Text 3"/>
          <p:cNvSpPr/>
          <p:nvPr/>
        </p:nvSpPr>
        <p:spPr>
          <a:xfrm>
            <a:off x="609600" y="2114550"/>
            <a:ext cx="2176272" cy="266700"/>
          </a:xfrm>
          <a:prstGeom prst="rect">
            <a:avLst/>
          </a:prstGeom>
          <a:noFill/>
          <a:ln/>
        </p:spPr>
        <p:txBody>
          <a:bodyPr wrap="square" lIns="0" tIns="0" rIns="0" bIns="0" rtlCol="0" anchor="t"/>
          <a:lstStyle/>
          <a:p>
            <a:pPr marL="0" indent="0" algn="l">
              <a:lnSpc>
                <a:spcPts val="2100"/>
              </a:lnSpc>
              <a:buNone/>
            </a:pPr>
            <a:r>
              <a:rPr lang="en-US" sz="1350" b="1" dirty="0">
                <a:solidFill>
                  <a:srgbClr val="FFFFFF"/>
                </a:solidFill>
                <a:latin typeface="Arial" pitchFamily="34" charset="0"/>
                <a:ea typeface="Arial" pitchFamily="34" charset="-122"/>
                <a:cs typeface="Arial" pitchFamily="34" charset="-120"/>
              </a:rPr>
              <a:t>Digital Transformation</a:t>
            </a:r>
            <a:endParaRPr lang="en-US" sz="1350" dirty="0"/>
          </a:p>
        </p:txBody>
      </p:sp>
      <p:sp>
        <p:nvSpPr>
          <p:cNvPr id="6" name="Text 4"/>
          <p:cNvSpPr/>
          <p:nvPr/>
        </p:nvSpPr>
        <p:spPr>
          <a:xfrm>
            <a:off x="609600" y="2381250"/>
            <a:ext cx="2133600" cy="1181100"/>
          </a:xfrm>
          <a:prstGeom prst="rect">
            <a:avLst/>
          </a:prstGeom>
          <a:noFill/>
          <a:ln/>
        </p:spPr>
        <p:txBody>
          <a:bodyPr wrap="square" lIns="66675" tIns="0" rIns="0" bIns="0" rtlCol="0" anchor="t"/>
          <a:lstStyle/>
          <a:p>
            <a:pPr marL="66675" indent="-66675" algn="l">
              <a:lnSpc>
                <a:spcPts val="2100"/>
              </a:lnSpc>
              <a:buSzPct val="100000"/>
              <a:buChar char="•"/>
            </a:pPr>
            <a:r>
              <a:rPr lang="en-US" sz="1350" dirty="0">
                <a:solidFill>
                  <a:srgbClr val="FFFFFF"/>
                </a:solidFill>
                <a:latin typeface="Arial" panose="020B0604020202020204" pitchFamily="34" charset="0"/>
                <a:ea typeface="Arial" pitchFamily="34" charset="-122"/>
                <a:cs typeface="Arial" panose="020B0604020202020204" pitchFamily="34" charset="0"/>
              </a:rPr>
              <a:t>Multi-billion $ industry</a:t>
            </a:r>
            <a:endParaRPr lang="en-US" sz="1350" dirty="0">
              <a:latin typeface="Arial" panose="020B0604020202020204" pitchFamily="34" charset="0"/>
              <a:cs typeface="Arial" panose="020B0604020202020204" pitchFamily="34" charset="0"/>
            </a:endParaRPr>
          </a:p>
          <a:p>
            <a:pPr marL="66675" indent="-66675" algn="l">
              <a:lnSpc>
                <a:spcPts val="2100"/>
              </a:lnSpc>
              <a:buSzPct val="100000"/>
              <a:buChar char="•"/>
            </a:pPr>
            <a:r>
              <a:rPr lang="en-US" sz="1350" dirty="0">
                <a:solidFill>
                  <a:srgbClr val="FFFFFF"/>
                </a:solidFill>
                <a:latin typeface="Arial" panose="020B0604020202020204" pitchFamily="34" charset="0"/>
                <a:ea typeface="Arial" pitchFamily="34" charset="-122"/>
                <a:cs typeface="Arial" panose="020B0604020202020204" pitchFamily="34" charset="0"/>
              </a:rPr>
              <a:t>Data analytics</a:t>
            </a:r>
            <a:endParaRPr lang="en-US" sz="1350" dirty="0">
              <a:latin typeface="Arial" panose="020B0604020202020204" pitchFamily="34" charset="0"/>
              <a:cs typeface="Arial" panose="020B0604020202020204" pitchFamily="34" charset="0"/>
            </a:endParaRPr>
          </a:p>
          <a:p>
            <a:pPr marL="66675" indent="-66675" algn="l">
              <a:lnSpc>
                <a:spcPts val="2100"/>
              </a:lnSpc>
              <a:buSzPct val="100000"/>
              <a:buChar char="•"/>
            </a:pPr>
            <a:r>
              <a:rPr lang="en-US" sz="1350" dirty="0">
                <a:solidFill>
                  <a:srgbClr val="FFFFFF"/>
                </a:solidFill>
                <a:latin typeface="Arial" panose="020B0604020202020204" pitchFamily="34" charset="0"/>
                <a:ea typeface="Arial" pitchFamily="34" charset="-122"/>
                <a:cs typeface="Arial" panose="020B0604020202020204" pitchFamily="34" charset="0"/>
              </a:rPr>
              <a:t>Fan engagement</a:t>
            </a:r>
            <a:endParaRPr lang="en-US" sz="1350" dirty="0">
              <a:latin typeface="Arial" panose="020B0604020202020204" pitchFamily="34" charset="0"/>
              <a:cs typeface="Arial" panose="020B0604020202020204" pitchFamily="34" charset="0"/>
            </a:endParaRPr>
          </a:p>
          <a:p>
            <a:pPr marL="66675" indent="-66675" algn="l">
              <a:lnSpc>
                <a:spcPts val="2100"/>
              </a:lnSpc>
              <a:buSzPct val="100000"/>
              <a:buChar char="•"/>
            </a:pPr>
            <a:r>
              <a:rPr lang="en-US" sz="1350" dirty="0">
                <a:solidFill>
                  <a:srgbClr val="FFFFFF"/>
                </a:solidFill>
                <a:latin typeface="Arial" panose="020B0604020202020204" pitchFamily="34" charset="0"/>
                <a:ea typeface="Arial" pitchFamily="34" charset="-122"/>
                <a:cs typeface="Arial" panose="020B0604020202020204" pitchFamily="34" charset="0"/>
              </a:rPr>
              <a:t>Professional focus</a:t>
            </a:r>
            <a:endParaRPr lang="en-US" sz="1350" dirty="0">
              <a:latin typeface="Arial" panose="020B0604020202020204" pitchFamily="34" charset="0"/>
              <a:cs typeface="Arial" panose="020B0604020202020204" pitchFamily="34" charset="0"/>
            </a:endParaRPr>
          </a:p>
        </p:txBody>
      </p:sp>
      <p:sp>
        <p:nvSpPr>
          <p:cNvPr id="7" name="Text 5"/>
          <p:cNvSpPr/>
          <p:nvPr/>
        </p:nvSpPr>
        <p:spPr>
          <a:xfrm>
            <a:off x="3276600" y="1885950"/>
            <a:ext cx="2590800" cy="1905000"/>
          </a:xfrm>
          <a:prstGeom prst="roundRect">
            <a:avLst>
              <a:gd name="adj" fmla="val 4000"/>
            </a:avLst>
          </a:prstGeom>
          <a:solidFill>
            <a:srgbClr val="6B5444"/>
          </a:solidFill>
          <a:ln/>
        </p:spPr>
        <p:txBody>
          <a:bodyPr wrap="square" rtlCol="0" anchor="ctr"/>
          <a:lstStyle/>
          <a:p>
            <a:pPr marL="0" indent="0">
              <a:buNone/>
            </a:pPr>
            <a:endParaRPr lang="en-US" dirty="0"/>
          </a:p>
        </p:txBody>
      </p:sp>
      <p:sp>
        <p:nvSpPr>
          <p:cNvPr id="8" name="Text 6"/>
          <p:cNvSpPr/>
          <p:nvPr/>
        </p:nvSpPr>
        <p:spPr>
          <a:xfrm>
            <a:off x="3505200" y="2114550"/>
            <a:ext cx="2176272" cy="266700"/>
          </a:xfrm>
          <a:prstGeom prst="rect">
            <a:avLst/>
          </a:prstGeom>
          <a:noFill/>
          <a:ln/>
        </p:spPr>
        <p:txBody>
          <a:bodyPr wrap="square" lIns="0" tIns="0" rIns="0" bIns="0" rtlCol="0" anchor="t"/>
          <a:lstStyle/>
          <a:p>
            <a:pPr marL="0" indent="0" algn="l">
              <a:lnSpc>
                <a:spcPts val="2100"/>
              </a:lnSpc>
              <a:buNone/>
            </a:pPr>
            <a:r>
              <a:rPr lang="en-US" sz="1350" b="1" dirty="0">
                <a:solidFill>
                  <a:srgbClr val="FFFFFF"/>
                </a:solidFill>
                <a:latin typeface="Arial" pitchFamily="34" charset="0"/>
                <a:ea typeface="Arial" pitchFamily="34" charset="-122"/>
                <a:cs typeface="Arial" pitchFamily="34" charset="-120"/>
              </a:rPr>
              <a:t>Voluntary Sports Clubs</a:t>
            </a:r>
            <a:endParaRPr lang="en-US" sz="1350" dirty="0"/>
          </a:p>
        </p:txBody>
      </p:sp>
      <p:sp>
        <p:nvSpPr>
          <p:cNvPr id="9" name="Text 7"/>
          <p:cNvSpPr/>
          <p:nvPr/>
        </p:nvSpPr>
        <p:spPr>
          <a:xfrm>
            <a:off x="3505200" y="2381250"/>
            <a:ext cx="2133600" cy="1181100"/>
          </a:xfrm>
          <a:prstGeom prst="rect">
            <a:avLst/>
          </a:prstGeom>
          <a:noFill/>
          <a:ln/>
        </p:spPr>
        <p:txBody>
          <a:bodyPr wrap="square" lIns="66675" tIns="0" rIns="0" bIns="0" rtlCol="0" anchor="t"/>
          <a:lstStyle/>
          <a:p>
            <a:pPr marL="66675" indent="-66675" algn="l">
              <a:lnSpc>
                <a:spcPts val="2100"/>
              </a:lnSpc>
              <a:buSzPct val="100000"/>
              <a:buChar char="•"/>
            </a:pPr>
            <a:r>
              <a:rPr lang="en-US" sz="1350" dirty="0">
                <a:solidFill>
                  <a:srgbClr val="FFFFFF"/>
                </a:solidFill>
                <a:latin typeface="Arial" panose="020B0604020202020204" pitchFamily="34" charset="0"/>
                <a:ea typeface="Arial" pitchFamily="34" charset="-122"/>
                <a:cs typeface="Arial" panose="020B0604020202020204" pitchFamily="34" charset="0"/>
              </a:rPr>
              <a:t>Volunteer-run</a:t>
            </a:r>
            <a:endParaRPr lang="en-US" sz="1350" dirty="0">
              <a:latin typeface="Arial" panose="020B0604020202020204" pitchFamily="34" charset="0"/>
              <a:cs typeface="Arial" panose="020B0604020202020204" pitchFamily="34" charset="0"/>
            </a:endParaRPr>
          </a:p>
          <a:p>
            <a:pPr marL="66675" indent="-66675" algn="l">
              <a:lnSpc>
                <a:spcPts val="2100"/>
              </a:lnSpc>
              <a:buSzPct val="100000"/>
              <a:buChar char="•"/>
            </a:pPr>
            <a:r>
              <a:rPr lang="en-US" sz="1350" dirty="0">
                <a:solidFill>
                  <a:srgbClr val="FFFFFF"/>
                </a:solidFill>
                <a:latin typeface="Arial" panose="020B0604020202020204" pitchFamily="34" charset="0"/>
                <a:ea typeface="Arial" pitchFamily="34" charset="-122"/>
                <a:cs typeface="Arial" panose="020B0604020202020204" pitchFamily="34" charset="0"/>
              </a:rPr>
              <a:t>Modest budgets</a:t>
            </a:r>
            <a:endParaRPr lang="en-US" sz="1350" dirty="0">
              <a:latin typeface="Arial" panose="020B0604020202020204" pitchFamily="34" charset="0"/>
              <a:cs typeface="Arial" panose="020B0604020202020204" pitchFamily="34" charset="0"/>
            </a:endParaRPr>
          </a:p>
          <a:p>
            <a:pPr marL="66675" indent="-66675" algn="l">
              <a:lnSpc>
                <a:spcPts val="2100"/>
              </a:lnSpc>
              <a:buSzPct val="100000"/>
              <a:buChar char="•"/>
            </a:pPr>
            <a:r>
              <a:rPr lang="en-US" sz="1350" dirty="0">
                <a:solidFill>
                  <a:srgbClr val="FFFFFF"/>
                </a:solidFill>
                <a:latin typeface="Arial" panose="020B0604020202020204" pitchFamily="34" charset="0"/>
                <a:ea typeface="Arial" pitchFamily="34" charset="-122"/>
                <a:cs typeface="Arial" panose="020B0604020202020204" pitchFamily="34" charset="0"/>
              </a:rPr>
              <a:t>Paper-based systems</a:t>
            </a:r>
            <a:endParaRPr lang="en-US" sz="1350" dirty="0">
              <a:latin typeface="Arial" panose="020B0604020202020204" pitchFamily="34" charset="0"/>
              <a:cs typeface="Arial" panose="020B0604020202020204" pitchFamily="34" charset="0"/>
            </a:endParaRPr>
          </a:p>
          <a:p>
            <a:pPr marL="66675" indent="-66675" algn="l">
              <a:lnSpc>
                <a:spcPts val="2100"/>
              </a:lnSpc>
              <a:buSzPct val="100000"/>
              <a:buChar char="•"/>
            </a:pPr>
            <a:r>
              <a:rPr lang="en-US" sz="1350" dirty="0">
                <a:solidFill>
                  <a:srgbClr val="FFFFFF"/>
                </a:solidFill>
                <a:latin typeface="Arial" panose="020B0604020202020204" pitchFamily="34" charset="0"/>
                <a:ea typeface="Arial" pitchFamily="34" charset="-122"/>
                <a:cs typeface="Arial" panose="020B0604020202020204" pitchFamily="34" charset="0"/>
              </a:rPr>
              <a:t>Manual processes</a:t>
            </a:r>
            <a:endParaRPr lang="en-US" sz="1350" dirty="0">
              <a:latin typeface="Arial" panose="020B0604020202020204" pitchFamily="34" charset="0"/>
              <a:cs typeface="Arial" panose="020B0604020202020204" pitchFamily="34" charset="0"/>
            </a:endParaRPr>
          </a:p>
        </p:txBody>
      </p:sp>
      <p:sp>
        <p:nvSpPr>
          <p:cNvPr id="10" name="Text 8"/>
          <p:cNvSpPr/>
          <p:nvPr/>
        </p:nvSpPr>
        <p:spPr>
          <a:xfrm>
            <a:off x="6172200" y="1885950"/>
            <a:ext cx="2590800" cy="1905000"/>
          </a:xfrm>
          <a:prstGeom prst="roundRect">
            <a:avLst>
              <a:gd name="adj" fmla="val 4000"/>
            </a:avLst>
          </a:prstGeom>
          <a:solidFill>
            <a:schemeClr val="tx1"/>
          </a:solidFill>
          <a:ln/>
        </p:spPr>
        <p:txBody>
          <a:bodyPr wrap="square" rtlCol="0" anchor="ctr"/>
          <a:lstStyle/>
          <a:p>
            <a:pPr marL="0" indent="0">
              <a:buNone/>
            </a:pPr>
            <a:endParaRPr lang="en-US" dirty="0"/>
          </a:p>
        </p:txBody>
      </p:sp>
      <p:sp>
        <p:nvSpPr>
          <p:cNvPr id="11" name="Text 9"/>
          <p:cNvSpPr/>
          <p:nvPr/>
        </p:nvSpPr>
        <p:spPr>
          <a:xfrm>
            <a:off x="6400800" y="2114550"/>
            <a:ext cx="2176272" cy="266700"/>
          </a:xfrm>
          <a:prstGeom prst="rect">
            <a:avLst/>
          </a:prstGeom>
          <a:noFill/>
          <a:ln/>
        </p:spPr>
        <p:txBody>
          <a:bodyPr wrap="square" lIns="0" tIns="0" rIns="0" bIns="0" rtlCol="0" anchor="t"/>
          <a:lstStyle/>
          <a:p>
            <a:pPr marL="0" indent="0" algn="l">
              <a:lnSpc>
                <a:spcPts val="2100"/>
              </a:lnSpc>
              <a:buNone/>
            </a:pPr>
            <a:r>
              <a:rPr lang="en-US" sz="1350" b="1" dirty="0">
                <a:solidFill>
                  <a:srgbClr val="FFFFFF"/>
                </a:solidFill>
                <a:latin typeface="Arial" pitchFamily="34" charset="0"/>
                <a:ea typeface="Arial" pitchFamily="34" charset="-122"/>
                <a:cs typeface="Arial" pitchFamily="34" charset="-120"/>
              </a:rPr>
              <a:t>The Disconnect</a:t>
            </a:r>
            <a:endParaRPr lang="en-US" sz="1350" dirty="0"/>
          </a:p>
        </p:txBody>
      </p:sp>
      <p:sp>
        <p:nvSpPr>
          <p:cNvPr id="12" name="Text 10"/>
          <p:cNvSpPr/>
          <p:nvPr/>
        </p:nvSpPr>
        <p:spPr>
          <a:xfrm>
            <a:off x="6400800" y="2381250"/>
            <a:ext cx="2133600" cy="1181100"/>
          </a:xfrm>
          <a:prstGeom prst="rect">
            <a:avLst/>
          </a:prstGeom>
          <a:noFill/>
          <a:ln/>
        </p:spPr>
        <p:txBody>
          <a:bodyPr wrap="square" lIns="66675" tIns="0" rIns="0" bIns="0" rtlCol="0" anchor="t"/>
          <a:lstStyle/>
          <a:p>
            <a:pPr marL="66675" indent="-66675" algn="l">
              <a:lnSpc>
                <a:spcPts val="2100"/>
              </a:lnSpc>
              <a:buSzPct val="100000"/>
              <a:buChar char="•"/>
            </a:pPr>
            <a:r>
              <a:rPr lang="en-US" sz="1350" dirty="0">
                <a:solidFill>
                  <a:srgbClr val="FFFFFF"/>
                </a:solidFill>
                <a:latin typeface="Arial" panose="020B0604020202020204" pitchFamily="34" charset="0"/>
                <a:ea typeface="Arial" pitchFamily="34" charset="-122"/>
                <a:cs typeface="Arial" panose="020B0604020202020204" pitchFamily="34" charset="0"/>
              </a:rPr>
              <a:t>Rising expectations</a:t>
            </a:r>
            <a:endParaRPr lang="en-US" sz="1350" dirty="0">
              <a:latin typeface="Arial" panose="020B0604020202020204" pitchFamily="34" charset="0"/>
              <a:cs typeface="Arial" panose="020B0604020202020204" pitchFamily="34" charset="0"/>
            </a:endParaRPr>
          </a:p>
          <a:p>
            <a:pPr marL="66675" indent="-66675" algn="l">
              <a:lnSpc>
                <a:spcPts val="2100"/>
              </a:lnSpc>
              <a:buSzPct val="100000"/>
              <a:buChar char="•"/>
            </a:pPr>
            <a:r>
              <a:rPr lang="en-US" sz="1350" dirty="0">
                <a:solidFill>
                  <a:srgbClr val="FFFFFF"/>
                </a:solidFill>
                <a:latin typeface="Arial" panose="020B0604020202020204" pitchFamily="34" charset="0"/>
                <a:ea typeface="Arial" pitchFamily="34" charset="-122"/>
                <a:cs typeface="Arial" panose="020B0604020202020204" pitchFamily="34" charset="0"/>
              </a:rPr>
              <a:t>Unsustainable load</a:t>
            </a:r>
            <a:endParaRPr lang="en-US" sz="1350" dirty="0">
              <a:latin typeface="Arial" panose="020B0604020202020204" pitchFamily="34" charset="0"/>
              <a:cs typeface="Arial" panose="020B0604020202020204" pitchFamily="34" charset="0"/>
            </a:endParaRPr>
          </a:p>
          <a:p>
            <a:pPr marL="66675" indent="-66675" algn="l">
              <a:lnSpc>
                <a:spcPts val="2100"/>
              </a:lnSpc>
              <a:buSzPct val="100000"/>
              <a:buChar char="•"/>
            </a:pPr>
            <a:r>
              <a:rPr lang="en-US" sz="1350" dirty="0">
                <a:solidFill>
                  <a:srgbClr val="FFFFFF"/>
                </a:solidFill>
                <a:latin typeface="Arial" panose="020B0604020202020204" pitchFamily="34" charset="0"/>
                <a:ea typeface="Arial" pitchFamily="34" charset="-122"/>
                <a:cs typeface="Arial" panose="020B0604020202020204" pitchFamily="34" charset="0"/>
              </a:rPr>
              <a:t>Volunteer burnout</a:t>
            </a:r>
            <a:endParaRPr lang="en-US" sz="1350" dirty="0">
              <a:latin typeface="Arial" panose="020B0604020202020204" pitchFamily="34" charset="0"/>
              <a:cs typeface="Arial" panose="020B0604020202020204" pitchFamily="34" charset="0"/>
            </a:endParaRPr>
          </a:p>
          <a:p>
            <a:pPr marL="66675" indent="-66675" algn="l">
              <a:lnSpc>
                <a:spcPts val="2100"/>
              </a:lnSpc>
              <a:buSzPct val="100000"/>
              <a:buChar char="•"/>
            </a:pPr>
            <a:r>
              <a:rPr lang="en-US" sz="1350" dirty="0">
                <a:solidFill>
                  <a:srgbClr val="FFFFFF"/>
                </a:solidFill>
                <a:latin typeface="Arial" panose="020B0604020202020204" pitchFamily="34" charset="0"/>
                <a:ea typeface="Arial" pitchFamily="34" charset="-122"/>
                <a:cs typeface="Arial" panose="020B0604020202020204" pitchFamily="34" charset="0"/>
              </a:rPr>
              <a:t>Compliance risk</a:t>
            </a:r>
            <a:endParaRPr lang="en-US" sz="1350" dirty="0">
              <a:latin typeface="Arial" panose="020B0604020202020204" pitchFamily="34" charset="0"/>
              <a:cs typeface="Arial" panose="020B0604020202020204" pitchFamily="34" charset="0"/>
            </a:endParaRPr>
          </a:p>
        </p:txBody>
      </p:sp>
      <p:sp>
        <p:nvSpPr>
          <p:cNvPr id="13" name="Text 11"/>
          <p:cNvSpPr/>
          <p:nvPr/>
        </p:nvSpPr>
        <p:spPr>
          <a:xfrm>
            <a:off x="381000" y="4305300"/>
            <a:ext cx="2692450" cy="457200"/>
          </a:xfrm>
          <a:prstGeom prst="roundRect">
            <a:avLst>
              <a:gd name="adj" fmla="val 8333"/>
            </a:avLst>
          </a:prstGeom>
          <a:solidFill>
            <a:srgbClr val="A67C52"/>
          </a:solidFill>
          <a:ln/>
        </p:spPr>
        <p:txBody>
          <a:bodyPr wrap="square" rtlCol="0" anchor="ctr"/>
          <a:lstStyle/>
          <a:p>
            <a:pPr marL="0" indent="0">
              <a:buNone/>
            </a:pPr>
            <a:endParaRPr lang="en-US" dirty="0"/>
          </a:p>
        </p:txBody>
      </p:sp>
      <p:sp>
        <p:nvSpPr>
          <p:cNvPr id="14" name="Text 12"/>
          <p:cNvSpPr/>
          <p:nvPr/>
        </p:nvSpPr>
        <p:spPr>
          <a:xfrm>
            <a:off x="470662" y="4457700"/>
            <a:ext cx="2513127" cy="152400"/>
          </a:xfrm>
          <a:prstGeom prst="rect">
            <a:avLst/>
          </a:prstGeom>
          <a:noFill/>
          <a:ln/>
        </p:spPr>
        <p:txBody>
          <a:bodyPr wrap="square" lIns="0" tIns="0" rIns="0" bIns="0" rtlCol="0" anchor="t"/>
          <a:lstStyle/>
          <a:p>
            <a:pPr marL="0" indent="0" algn="ctr">
              <a:lnSpc>
                <a:spcPts val="1200"/>
              </a:lnSpc>
              <a:spcBef>
                <a:spcPts val="300"/>
              </a:spcBef>
              <a:spcAft>
                <a:spcPts val="300"/>
              </a:spcAft>
              <a:buNone/>
            </a:pPr>
            <a:r>
              <a:rPr lang="en-US" sz="900" b="1" dirty="0">
                <a:solidFill>
                  <a:srgbClr val="FFFFFF"/>
                </a:solidFill>
                <a:latin typeface="Arial" pitchFamily="34" charset="0"/>
                <a:ea typeface="Arial" pitchFamily="34" charset="-122"/>
                <a:cs typeface="Arial" pitchFamily="34" charset="-120"/>
              </a:rPr>
              <a:t>89%</a:t>
            </a:r>
            <a:r>
              <a:rPr lang="en-US" sz="900" dirty="0">
                <a:solidFill>
                  <a:srgbClr val="FFFFFF"/>
                </a:solidFill>
                <a:latin typeface="Arial" pitchFamily="34" charset="0"/>
                <a:ea typeface="Arial" pitchFamily="34" charset="-122"/>
                <a:cs typeface="Arial" pitchFamily="34" charset="-120"/>
              </a:rPr>
              <a:t> of grassroots clubs use spreadsheets</a:t>
            </a:r>
            <a:endParaRPr lang="en-US" sz="900" dirty="0"/>
          </a:p>
        </p:txBody>
      </p:sp>
      <p:sp>
        <p:nvSpPr>
          <p:cNvPr id="15" name="Text 13"/>
          <p:cNvSpPr/>
          <p:nvPr/>
        </p:nvSpPr>
        <p:spPr>
          <a:xfrm>
            <a:off x="3225850" y="4305300"/>
            <a:ext cx="2692450" cy="457200"/>
          </a:xfrm>
          <a:prstGeom prst="roundRect">
            <a:avLst>
              <a:gd name="adj" fmla="val 8333"/>
            </a:avLst>
          </a:prstGeom>
          <a:solidFill>
            <a:srgbClr val="A67C52"/>
          </a:solidFill>
          <a:ln/>
        </p:spPr>
        <p:txBody>
          <a:bodyPr wrap="square" rtlCol="0" anchor="ctr"/>
          <a:lstStyle/>
          <a:p>
            <a:pPr marL="0" indent="0">
              <a:buNone/>
            </a:pPr>
            <a:endParaRPr lang="en-US" dirty="0"/>
          </a:p>
        </p:txBody>
      </p:sp>
      <p:sp>
        <p:nvSpPr>
          <p:cNvPr id="16" name="Text 14"/>
          <p:cNvSpPr/>
          <p:nvPr/>
        </p:nvSpPr>
        <p:spPr>
          <a:xfrm>
            <a:off x="3315511" y="4457700"/>
            <a:ext cx="2513127" cy="152400"/>
          </a:xfrm>
          <a:prstGeom prst="rect">
            <a:avLst/>
          </a:prstGeom>
          <a:noFill/>
          <a:ln/>
        </p:spPr>
        <p:txBody>
          <a:bodyPr wrap="square" lIns="0" tIns="0" rIns="0" bIns="0" rtlCol="0" anchor="t"/>
          <a:lstStyle/>
          <a:p>
            <a:pPr marL="0" indent="0" algn="ctr">
              <a:lnSpc>
                <a:spcPts val="1200"/>
              </a:lnSpc>
              <a:spcBef>
                <a:spcPts val="300"/>
              </a:spcBef>
              <a:spcAft>
                <a:spcPts val="300"/>
              </a:spcAft>
              <a:buNone/>
            </a:pPr>
            <a:r>
              <a:rPr lang="en-US" sz="900" dirty="0">
                <a:solidFill>
                  <a:srgbClr val="FFFFFF"/>
                </a:solidFill>
                <a:latin typeface="Arial" pitchFamily="34" charset="0"/>
                <a:ea typeface="Arial" pitchFamily="34" charset="-122"/>
                <a:cs typeface="Arial" pitchFamily="34" charset="-120"/>
              </a:rPr>
              <a:t>Hiring paid staff = ↑ financial problems</a:t>
            </a:r>
            <a:endParaRPr lang="en-US" sz="900" dirty="0"/>
          </a:p>
        </p:txBody>
      </p:sp>
      <p:sp>
        <p:nvSpPr>
          <p:cNvPr id="17" name="Text 15"/>
          <p:cNvSpPr/>
          <p:nvPr/>
        </p:nvSpPr>
        <p:spPr>
          <a:xfrm>
            <a:off x="6070699" y="4305300"/>
            <a:ext cx="2692450" cy="457200"/>
          </a:xfrm>
          <a:prstGeom prst="roundRect">
            <a:avLst>
              <a:gd name="adj" fmla="val 8333"/>
            </a:avLst>
          </a:prstGeom>
          <a:solidFill>
            <a:srgbClr val="A67C52"/>
          </a:solidFill>
          <a:ln/>
        </p:spPr>
        <p:txBody>
          <a:bodyPr wrap="square" rtlCol="0" anchor="ctr"/>
          <a:lstStyle/>
          <a:p>
            <a:pPr marL="0" indent="0">
              <a:buNone/>
            </a:pPr>
            <a:endParaRPr lang="en-US" dirty="0"/>
          </a:p>
        </p:txBody>
      </p:sp>
      <p:sp>
        <p:nvSpPr>
          <p:cNvPr id="18" name="Text 16"/>
          <p:cNvSpPr/>
          <p:nvPr/>
        </p:nvSpPr>
        <p:spPr>
          <a:xfrm>
            <a:off x="6160361" y="4457700"/>
            <a:ext cx="2513127" cy="152400"/>
          </a:xfrm>
          <a:prstGeom prst="rect">
            <a:avLst/>
          </a:prstGeom>
          <a:noFill/>
          <a:ln/>
        </p:spPr>
        <p:txBody>
          <a:bodyPr wrap="square" lIns="0" tIns="0" rIns="0" bIns="0" rtlCol="0" anchor="t"/>
          <a:lstStyle/>
          <a:p>
            <a:pPr marL="0" indent="0" algn="ctr">
              <a:lnSpc>
                <a:spcPts val="1200"/>
              </a:lnSpc>
              <a:spcBef>
                <a:spcPts val="300"/>
              </a:spcBef>
              <a:spcAft>
                <a:spcPts val="300"/>
              </a:spcAft>
              <a:buNone/>
            </a:pPr>
            <a:r>
              <a:rPr lang="en-US" sz="900" dirty="0">
                <a:solidFill>
                  <a:srgbClr val="FFFFFF"/>
                </a:solidFill>
                <a:latin typeface="Arial" pitchFamily="34" charset="0"/>
                <a:ea typeface="Arial" pitchFamily="34" charset="-122"/>
                <a:cs typeface="Arial" pitchFamily="34" charset="-120"/>
              </a:rPr>
              <a:t>↑ Volunteers = ↓ financial problems</a:t>
            </a:r>
            <a:endParaRPr lang="en-US" sz="900" dirty="0"/>
          </a:p>
        </p:txBody>
      </p:sp>
      <p:sp>
        <p:nvSpPr>
          <p:cNvPr id="19" name="Freeform 7">
            <a:extLst>
              <a:ext uri="{FF2B5EF4-FFF2-40B4-BE49-F238E27FC236}">
                <a16:creationId xmlns:a16="http://schemas.microsoft.com/office/drawing/2014/main" id="{DF8C73E5-C190-C383-3DB3-C55F1C23EA20}"/>
              </a:ext>
            </a:extLst>
          </p:cNvPr>
          <p:cNvSpPr/>
          <p:nvPr/>
        </p:nvSpPr>
        <p:spPr>
          <a:xfrm>
            <a:off x="134806" y="118749"/>
            <a:ext cx="1780622" cy="729627"/>
          </a:xfrm>
          <a:custGeom>
            <a:avLst/>
            <a:gdLst/>
            <a:ahLst/>
            <a:cxnLst/>
            <a:rect l="l" t="t" r="r" b="b"/>
            <a:pathLst>
              <a:path w="2687456" h="1074983">
                <a:moveTo>
                  <a:pt x="0" y="0"/>
                </a:moveTo>
                <a:lnTo>
                  <a:pt x="2687456" y="0"/>
                </a:lnTo>
                <a:lnTo>
                  <a:pt x="2687456" y="1074983"/>
                </a:lnTo>
                <a:lnTo>
                  <a:pt x="0" y="1074983"/>
                </a:lnTo>
                <a:lnTo>
                  <a:pt x="0" y="0"/>
                </a:lnTo>
                <a:close/>
              </a:path>
            </a:pathLst>
          </a:custGeom>
          <a:blipFill>
            <a:blip r:embed="rId3"/>
            <a:stretch>
              <a:fillRect/>
            </a:stretch>
          </a:blipFill>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213360" y="419100"/>
            <a:ext cx="8549640" cy="152400"/>
          </a:xfrm>
          <a:prstGeom prst="rect">
            <a:avLst/>
          </a:prstGeom>
          <a:noFill/>
          <a:ln/>
        </p:spPr>
        <p:txBody>
          <a:bodyPr wrap="square" lIns="0" tIns="0" rIns="0" bIns="0" rtlCol="0" anchor="t"/>
          <a:lstStyle/>
          <a:p>
            <a:pPr algn="r">
              <a:lnSpc>
                <a:spcPts val="1200"/>
              </a:lnSpc>
              <a:spcBef>
                <a:spcPts val="300"/>
              </a:spcBef>
              <a:spcAft>
                <a:spcPts val="300"/>
              </a:spcAft>
            </a:pPr>
            <a:r>
              <a:rPr lang="en-US" sz="900" dirty="0">
                <a:solidFill>
                  <a:srgbClr val="666666"/>
                </a:solidFill>
                <a:latin typeface="Arial" pitchFamily="34" charset="0"/>
                <a:ea typeface="Arial" pitchFamily="34" charset="-122"/>
                <a:cs typeface="Arial" pitchFamily="34" charset="-120"/>
              </a:rPr>
              <a:t>Author: Daniel Hriscu</a:t>
            </a:r>
            <a:endParaRPr lang="en-US" sz="900" dirty="0"/>
          </a:p>
        </p:txBody>
      </p:sp>
      <p:sp>
        <p:nvSpPr>
          <p:cNvPr id="3" name="Text 1"/>
          <p:cNvSpPr/>
          <p:nvPr/>
        </p:nvSpPr>
        <p:spPr>
          <a:xfrm>
            <a:off x="381000" y="914400"/>
            <a:ext cx="4712017" cy="381000"/>
          </a:xfrm>
          <a:prstGeom prst="rect">
            <a:avLst/>
          </a:prstGeom>
          <a:noFill/>
          <a:ln/>
        </p:spPr>
        <p:txBody>
          <a:bodyPr wrap="square" lIns="0" tIns="0" rIns="0" bIns="0" rtlCol="0" anchor="t"/>
          <a:lstStyle/>
          <a:p>
            <a:pPr marL="0" indent="0" algn="l">
              <a:lnSpc>
                <a:spcPts val="3000"/>
              </a:lnSpc>
              <a:spcAft>
                <a:spcPts val="1800"/>
              </a:spcAft>
              <a:buNone/>
            </a:pPr>
            <a:r>
              <a:rPr lang="en-US" sz="2700" b="1" dirty="0">
                <a:solidFill>
                  <a:srgbClr val="2D2D2D"/>
                </a:solidFill>
                <a:latin typeface="Arial" pitchFamily="34" charset="0"/>
                <a:ea typeface="Arial" pitchFamily="34" charset="-122"/>
                <a:cs typeface="Arial" pitchFamily="34" charset="-120"/>
              </a:rPr>
              <a:t>The Academic &amp; Market Gap</a:t>
            </a:r>
            <a:endParaRPr lang="en-US" sz="2700" dirty="0"/>
          </a:p>
        </p:txBody>
      </p:sp>
      <p:sp>
        <p:nvSpPr>
          <p:cNvPr id="4" name="Text 2"/>
          <p:cNvSpPr/>
          <p:nvPr/>
        </p:nvSpPr>
        <p:spPr>
          <a:xfrm>
            <a:off x="381000" y="1485900"/>
            <a:ext cx="4038600" cy="2095500"/>
          </a:xfrm>
          <a:prstGeom prst="roundRect">
            <a:avLst>
              <a:gd name="adj" fmla="val 3636"/>
            </a:avLst>
          </a:prstGeom>
          <a:solidFill>
            <a:schemeClr val="tx1"/>
          </a:solidFill>
          <a:ln/>
        </p:spPr>
        <p:txBody>
          <a:bodyPr wrap="square" rtlCol="0" anchor="ctr"/>
          <a:lstStyle/>
          <a:p>
            <a:pPr marL="0" indent="0">
              <a:buNone/>
            </a:pPr>
            <a:endParaRPr lang="en-US" dirty="0"/>
          </a:p>
        </p:txBody>
      </p:sp>
      <p:sp>
        <p:nvSpPr>
          <p:cNvPr id="5" name="Text 3"/>
          <p:cNvSpPr/>
          <p:nvPr/>
        </p:nvSpPr>
        <p:spPr>
          <a:xfrm>
            <a:off x="571500" y="1638300"/>
            <a:ext cx="3730752" cy="266700"/>
          </a:xfrm>
          <a:prstGeom prst="rect">
            <a:avLst/>
          </a:prstGeom>
          <a:noFill/>
          <a:ln/>
        </p:spPr>
        <p:txBody>
          <a:bodyPr wrap="square" lIns="0" tIns="0" rIns="0" bIns="0" rtlCol="0" anchor="t"/>
          <a:lstStyle/>
          <a:p>
            <a:pPr marL="0" indent="0" algn="l">
              <a:lnSpc>
                <a:spcPts val="2100"/>
              </a:lnSpc>
              <a:buNone/>
            </a:pPr>
            <a:r>
              <a:rPr lang="en-US" sz="1400" b="1" dirty="0">
                <a:solidFill>
                  <a:srgbClr val="FFFFFF"/>
                </a:solidFill>
                <a:latin typeface="Arial" pitchFamily="34" charset="0"/>
                <a:ea typeface="Arial" pitchFamily="34" charset="-122"/>
                <a:cs typeface="Arial" pitchFamily="34" charset="-120"/>
              </a:rPr>
              <a:t>Academic Gap</a:t>
            </a:r>
            <a:endParaRPr lang="en-US" sz="1400" dirty="0"/>
          </a:p>
        </p:txBody>
      </p:sp>
      <p:sp>
        <p:nvSpPr>
          <p:cNvPr id="6" name="Text 4"/>
          <p:cNvSpPr/>
          <p:nvPr/>
        </p:nvSpPr>
        <p:spPr>
          <a:xfrm>
            <a:off x="571500" y="1943100"/>
            <a:ext cx="3657600" cy="1447800"/>
          </a:xfrm>
          <a:prstGeom prst="rect">
            <a:avLst/>
          </a:prstGeom>
          <a:noFill/>
          <a:ln/>
        </p:spPr>
        <p:txBody>
          <a:bodyPr wrap="square" lIns="66675" tIns="0" rIns="0" bIns="0" rtlCol="0" anchor="t"/>
          <a:lstStyle/>
          <a:p>
            <a:pPr marL="66675" indent="-66675" algn="l">
              <a:lnSpc>
                <a:spcPts val="2100"/>
              </a:lnSpc>
              <a:buSzPct val="100000"/>
              <a:buChar char="•"/>
            </a:pPr>
            <a:r>
              <a:rPr lang="en-US" sz="1350" dirty="0">
                <a:solidFill>
                  <a:schemeClr val="bg1"/>
                </a:solidFill>
                <a:latin typeface="Arial" panose="020B0604020202020204" pitchFamily="34" charset="0"/>
                <a:ea typeface="Arial" pitchFamily="34" charset="-122"/>
                <a:cs typeface="Arial" panose="020B0604020202020204" pitchFamily="34" charset="0"/>
              </a:rPr>
              <a:t>Exclusive focus on professional clubs</a:t>
            </a:r>
            <a:endParaRPr lang="en-US" sz="1350" dirty="0">
              <a:solidFill>
                <a:schemeClr val="bg1"/>
              </a:solidFill>
              <a:latin typeface="Arial" panose="020B0604020202020204" pitchFamily="34" charset="0"/>
              <a:cs typeface="Arial" panose="020B0604020202020204" pitchFamily="34" charset="0"/>
            </a:endParaRPr>
          </a:p>
          <a:p>
            <a:pPr marL="66675" indent="-66675">
              <a:lnSpc>
                <a:spcPts val="2100"/>
              </a:lnSpc>
              <a:buSzPct val="100000"/>
              <a:buChar char="•"/>
            </a:pPr>
            <a:r>
              <a:rPr lang="en-GB" sz="1350" dirty="0">
                <a:solidFill>
                  <a:schemeClr val="bg1"/>
                </a:solidFill>
                <a:latin typeface="Arial" panose="020B0604020202020204" pitchFamily="34" charset="0"/>
                <a:cs typeface="Arial" panose="020B0604020202020204" pitchFamily="34" charset="0"/>
              </a:rPr>
              <a:t>Lack of digitalization 'roadmaps' for small clubs (VSCs)</a:t>
            </a:r>
            <a:endParaRPr lang="en-US" sz="1350" dirty="0">
              <a:solidFill>
                <a:schemeClr val="bg1"/>
              </a:solidFill>
              <a:latin typeface="Arial" panose="020B0604020202020204" pitchFamily="34" charset="0"/>
              <a:cs typeface="Arial" panose="020B0604020202020204" pitchFamily="34" charset="0"/>
            </a:endParaRPr>
          </a:p>
          <a:p>
            <a:pPr marL="66675" indent="-66675" algn="l">
              <a:lnSpc>
                <a:spcPts val="2100"/>
              </a:lnSpc>
              <a:buSzPct val="100000"/>
              <a:buChar char="•"/>
            </a:pPr>
            <a:r>
              <a:rPr lang="en-US" sz="1350" dirty="0">
                <a:solidFill>
                  <a:srgbClr val="FFFFFF"/>
                </a:solidFill>
                <a:latin typeface="Arial" pitchFamily="34" charset="0"/>
                <a:ea typeface="Arial" pitchFamily="34" charset="-122"/>
                <a:cs typeface="Arial" pitchFamily="34" charset="-120"/>
              </a:rPr>
              <a:t>No validated frameworks for low-cost tech adoption</a:t>
            </a:r>
            <a:endParaRPr lang="en-US" sz="1350" dirty="0"/>
          </a:p>
          <a:p>
            <a:pPr marL="66675" indent="-66675" algn="l">
              <a:lnSpc>
                <a:spcPts val="2100"/>
              </a:lnSpc>
              <a:buSzPct val="100000"/>
              <a:buChar char="•"/>
            </a:pPr>
            <a:r>
              <a:rPr lang="en-US" sz="1350" b="1" dirty="0">
                <a:solidFill>
                  <a:srgbClr val="FFFFFF"/>
                </a:solidFill>
                <a:latin typeface="Arial" pitchFamily="34" charset="0"/>
                <a:ea typeface="Arial" pitchFamily="34" charset="-122"/>
                <a:cs typeface="Arial" pitchFamily="34" charset="-120"/>
              </a:rPr>
              <a:t>⚠️ Gap identified</a:t>
            </a:r>
            <a:endParaRPr lang="en-US" sz="1350" dirty="0"/>
          </a:p>
        </p:txBody>
      </p:sp>
      <p:sp>
        <p:nvSpPr>
          <p:cNvPr id="7" name="Text 5"/>
          <p:cNvSpPr/>
          <p:nvPr/>
        </p:nvSpPr>
        <p:spPr>
          <a:xfrm>
            <a:off x="4724400" y="1485900"/>
            <a:ext cx="4038600" cy="2095500"/>
          </a:xfrm>
          <a:prstGeom prst="roundRect">
            <a:avLst>
              <a:gd name="adj" fmla="val 3636"/>
            </a:avLst>
          </a:prstGeom>
          <a:solidFill>
            <a:srgbClr val="6B5444"/>
          </a:solidFill>
          <a:ln/>
        </p:spPr>
        <p:txBody>
          <a:bodyPr wrap="square" rtlCol="0" anchor="ctr"/>
          <a:lstStyle/>
          <a:p>
            <a:pPr marL="0" indent="0">
              <a:buNone/>
            </a:pPr>
            <a:endParaRPr lang="en-US" dirty="0"/>
          </a:p>
        </p:txBody>
      </p:sp>
      <p:sp>
        <p:nvSpPr>
          <p:cNvPr id="8" name="Text 6"/>
          <p:cNvSpPr/>
          <p:nvPr/>
        </p:nvSpPr>
        <p:spPr>
          <a:xfrm>
            <a:off x="4914900" y="1638300"/>
            <a:ext cx="3730752" cy="266700"/>
          </a:xfrm>
          <a:prstGeom prst="rect">
            <a:avLst/>
          </a:prstGeom>
          <a:noFill/>
          <a:ln/>
        </p:spPr>
        <p:txBody>
          <a:bodyPr wrap="square" lIns="0" tIns="0" rIns="0" bIns="0" rtlCol="0" anchor="t"/>
          <a:lstStyle/>
          <a:p>
            <a:pPr marL="0" indent="0" algn="l">
              <a:lnSpc>
                <a:spcPts val="2100"/>
              </a:lnSpc>
              <a:buNone/>
            </a:pPr>
            <a:r>
              <a:rPr lang="en-US" sz="1400" b="1" dirty="0">
                <a:solidFill>
                  <a:srgbClr val="FFFFFF"/>
                </a:solidFill>
                <a:latin typeface="Arial" pitchFamily="34" charset="0"/>
                <a:ea typeface="Arial" pitchFamily="34" charset="-122"/>
                <a:cs typeface="Arial" pitchFamily="34" charset="-120"/>
              </a:rPr>
              <a:t>Market Gap</a:t>
            </a:r>
            <a:endParaRPr lang="en-US" sz="1400" dirty="0"/>
          </a:p>
        </p:txBody>
      </p:sp>
      <p:sp>
        <p:nvSpPr>
          <p:cNvPr id="9" name="Text 7"/>
          <p:cNvSpPr/>
          <p:nvPr/>
        </p:nvSpPr>
        <p:spPr>
          <a:xfrm>
            <a:off x="4914900" y="1943100"/>
            <a:ext cx="3657600" cy="1447800"/>
          </a:xfrm>
          <a:prstGeom prst="rect">
            <a:avLst/>
          </a:prstGeom>
          <a:noFill/>
          <a:ln/>
        </p:spPr>
        <p:txBody>
          <a:bodyPr wrap="square" lIns="66675" tIns="0" rIns="0" bIns="0" rtlCol="0" anchor="t"/>
          <a:lstStyle/>
          <a:p>
            <a:pPr marL="66675" indent="-66675">
              <a:lnSpc>
                <a:spcPts val="2100"/>
              </a:lnSpc>
              <a:buSzPct val="100000"/>
              <a:buChar char="•"/>
            </a:pPr>
            <a:r>
              <a:rPr lang="en-GB" sz="1350" dirty="0">
                <a:solidFill>
                  <a:schemeClr val="bg1"/>
                </a:solidFill>
                <a:latin typeface="Arial" panose="020B0604020202020204" pitchFamily="34" charset="0"/>
                <a:cs typeface="Arial" panose="020B0604020202020204" pitchFamily="34" charset="0"/>
              </a:rPr>
              <a:t>Generic 'one-size-fits-all' (horizontal) platforms </a:t>
            </a:r>
          </a:p>
          <a:p>
            <a:pPr marL="66675" indent="-66675">
              <a:lnSpc>
                <a:spcPts val="2100"/>
              </a:lnSpc>
              <a:buSzPct val="100000"/>
              <a:buChar char="•"/>
            </a:pPr>
            <a:r>
              <a:rPr lang="en-US" sz="1350" dirty="0">
                <a:solidFill>
                  <a:srgbClr val="FFFFFF"/>
                </a:solidFill>
                <a:latin typeface="Arial" pitchFamily="34" charset="0"/>
                <a:ea typeface="Arial" pitchFamily="34" charset="-122"/>
                <a:cs typeface="Arial" pitchFamily="34" charset="-120"/>
              </a:rPr>
              <a:t>Designed for gyms/large associations</a:t>
            </a:r>
            <a:endParaRPr lang="en-US" sz="1350" dirty="0"/>
          </a:p>
          <a:p>
            <a:pPr marL="66675" indent="-66675">
              <a:lnSpc>
                <a:spcPts val="2100"/>
              </a:lnSpc>
              <a:buSzPct val="100000"/>
              <a:buChar char="•"/>
            </a:pPr>
            <a:r>
              <a:rPr lang="en-GB" sz="1350" dirty="0">
                <a:solidFill>
                  <a:schemeClr val="bg1"/>
                </a:solidFill>
                <a:latin typeface="Arial" panose="020B0604020202020204" pitchFamily="34" charset="0"/>
                <a:cs typeface="Arial" panose="020B0604020202020204" pitchFamily="34" charset="0"/>
              </a:rPr>
              <a:t>Cannot handle specific data models (like sport/member relationships) </a:t>
            </a:r>
          </a:p>
          <a:p>
            <a:pPr>
              <a:lnSpc>
                <a:spcPts val="2100"/>
              </a:lnSpc>
              <a:buSzPct val="100000"/>
            </a:pPr>
            <a:r>
              <a:rPr lang="en-US" sz="1350" dirty="0">
                <a:solidFill>
                  <a:srgbClr val="FFFFFF"/>
                </a:solidFill>
                <a:latin typeface="Arial" pitchFamily="34" charset="0"/>
                <a:ea typeface="Arial" pitchFamily="34" charset="-122"/>
                <a:cs typeface="Arial" pitchFamily="34" charset="-120"/>
              </a:rPr>
              <a:t>Example: Judo requires relational data (BJA licenses, grading history, fighting categories)</a:t>
            </a:r>
            <a:endParaRPr lang="en-US" sz="1350" dirty="0"/>
          </a:p>
        </p:txBody>
      </p:sp>
      <p:sp>
        <p:nvSpPr>
          <p:cNvPr id="10" name="Text 8"/>
          <p:cNvSpPr/>
          <p:nvPr/>
        </p:nvSpPr>
        <p:spPr>
          <a:xfrm>
            <a:off x="381000" y="3695700"/>
            <a:ext cx="8382000" cy="1066800"/>
          </a:xfrm>
          <a:prstGeom prst="roundRect">
            <a:avLst>
              <a:gd name="adj" fmla="val 7143"/>
            </a:avLst>
          </a:prstGeom>
          <a:solidFill>
            <a:schemeClr val="accent2">
              <a:lumMod val="50000"/>
            </a:schemeClr>
          </a:solidFill>
          <a:ln/>
        </p:spPr>
        <p:txBody>
          <a:bodyPr wrap="square" rtlCol="0" anchor="ctr"/>
          <a:lstStyle/>
          <a:p>
            <a:pPr marL="0" indent="0">
              <a:buNone/>
            </a:pPr>
            <a:endParaRPr lang="en-US" dirty="0"/>
          </a:p>
        </p:txBody>
      </p:sp>
      <p:sp>
        <p:nvSpPr>
          <p:cNvPr id="11" name="Text 9"/>
          <p:cNvSpPr/>
          <p:nvPr/>
        </p:nvSpPr>
        <p:spPr>
          <a:xfrm>
            <a:off x="571500" y="3848100"/>
            <a:ext cx="8238744" cy="228600"/>
          </a:xfrm>
          <a:prstGeom prst="rect">
            <a:avLst/>
          </a:prstGeom>
          <a:noFill/>
          <a:ln/>
        </p:spPr>
        <p:txBody>
          <a:bodyPr wrap="square" lIns="0" tIns="0" rIns="0" bIns="0" rtlCol="0" anchor="t"/>
          <a:lstStyle/>
          <a:p>
            <a:pPr marL="0" indent="0" algn="l">
              <a:lnSpc>
                <a:spcPts val="1800"/>
              </a:lnSpc>
              <a:spcAft>
                <a:spcPts val="600"/>
              </a:spcAft>
              <a:buNone/>
            </a:pPr>
            <a:r>
              <a:rPr lang="en-US" sz="1400" b="1" dirty="0">
                <a:solidFill>
                  <a:srgbClr val="FFFFFF"/>
                </a:solidFill>
                <a:latin typeface="Arial" pitchFamily="34" charset="0"/>
                <a:ea typeface="Arial" pitchFamily="34" charset="-122"/>
                <a:cs typeface="Arial" pitchFamily="34" charset="-120"/>
              </a:rPr>
              <a:t>Compliance Gap</a:t>
            </a:r>
            <a:endParaRPr lang="en-US" sz="1400" dirty="0"/>
          </a:p>
        </p:txBody>
      </p:sp>
      <p:sp>
        <p:nvSpPr>
          <p:cNvPr id="12" name="Text 10"/>
          <p:cNvSpPr/>
          <p:nvPr/>
        </p:nvSpPr>
        <p:spPr>
          <a:xfrm>
            <a:off x="571500" y="4133850"/>
            <a:ext cx="8238744" cy="190500"/>
          </a:xfrm>
          <a:prstGeom prst="rect">
            <a:avLst/>
          </a:prstGeom>
          <a:noFill/>
          <a:ln/>
        </p:spPr>
        <p:txBody>
          <a:bodyPr wrap="square" lIns="0" tIns="0" rIns="0" bIns="0" rtlCol="0" anchor="t"/>
          <a:lstStyle/>
          <a:p>
            <a:pPr>
              <a:lnSpc>
                <a:spcPts val="1500"/>
              </a:lnSpc>
              <a:spcBef>
                <a:spcPts val="300"/>
              </a:spcBef>
              <a:spcAft>
                <a:spcPts val="300"/>
              </a:spcAft>
            </a:pPr>
            <a:r>
              <a:rPr lang="en-GB" sz="1350" dirty="0">
                <a:solidFill>
                  <a:schemeClr val="bg1"/>
                </a:solidFill>
                <a:latin typeface="Arial" panose="020B0604020202020204" pitchFamily="34" charset="0"/>
                <a:cs typeface="Arial" panose="020B0604020202020204" pitchFamily="34" charset="0"/>
              </a:rPr>
              <a:t>Manual processes = High compliance risk (GDPR data, PCI payments)</a:t>
            </a:r>
            <a:endParaRPr lang="en-US" sz="1350" dirty="0">
              <a:solidFill>
                <a:schemeClr val="bg1"/>
              </a:solidFill>
              <a:latin typeface="Arial" panose="020B0604020202020204" pitchFamily="34" charset="0"/>
              <a:cs typeface="Arial" panose="020B0604020202020204" pitchFamily="34" charset="0"/>
            </a:endParaRPr>
          </a:p>
        </p:txBody>
      </p:sp>
      <p:sp>
        <p:nvSpPr>
          <p:cNvPr id="13" name="Text 11"/>
          <p:cNvSpPr/>
          <p:nvPr/>
        </p:nvSpPr>
        <p:spPr>
          <a:xfrm>
            <a:off x="571500" y="4400550"/>
            <a:ext cx="8238744" cy="190500"/>
          </a:xfrm>
          <a:prstGeom prst="rect">
            <a:avLst/>
          </a:prstGeom>
          <a:noFill/>
          <a:ln/>
        </p:spPr>
        <p:txBody>
          <a:bodyPr wrap="square" lIns="0" tIns="0" rIns="0" bIns="0" rtlCol="0" anchor="t"/>
          <a:lstStyle/>
          <a:p>
            <a:pPr>
              <a:lnSpc>
                <a:spcPts val="1500"/>
              </a:lnSpc>
              <a:spcBef>
                <a:spcPts val="300"/>
              </a:spcBef>
              <a:spcAft>
                <a:spcPts val="300"/>
              </a:spcAft>
            </a:pPr>
            <a:r>
              <a:rPr lang="en-GB" sz="1350" dirty="0">
                <a:solidFill>
                  <a:schemeClr val="bg1"/>
                </a:solidFill>
                <a:latin typeface="Arial" panose="020B0604020202020204" pitchFamily="34" charset="0"/>
                <a:cs typeface="Arial" panose="020B0604020202020204" pitchFamily="34" charset="0"/>
              </a:rPr>
              <a:t>No research on 'Privacy by Design' (building privacy in) for volunteers</a:t>
            </a:r>
            <a:endParaRPr lang="en-US" sz="1350" dirty="0">
              <a:solidFill>
                <a:schemeClr val="bg1"/>
              </a:solidFill>
              <a:latin typeface="Arial" panose="020B0604020202020204" pitchFamily="34" charset="0"/>
              <a:cs typeface="Arial" panose="020B0604020202020204" pitchFamily="34" charset="0"/>
            </a:endParaRPr>
          </a:p>
        </p:txBody>
      </p:sp>
      <p:sp>
        <p:nvSpPr>
          <p:cNvPr id="14" name="Freeform 7">
            <a:extLst>
              <a:ext uri="{FF2B5EF4-FFF2-40B4-BE49-F238E27FC236}">
                <a16:creationId xmlns:a16="http://schemas.microsoft.com/office/drawing/2014/main" id="{B25910C7-AAA9-3F19-B818-E32F1D453EB0}"/>
              </a:ext>
            </a:extLst>
          </p:cNvPr>
          <p:cNvSpPr/>
          <p:nvPr/>
        </p:nvSpPr>
        <p:spPr>
          <a:xfrm>
            <a:off x="134806" y="118749"/>
            <a:ext cx="1780622" cy="729627"/>
          </a:xfrm>
          <a:custGeom>
            <a:avLst/>
            <a:gdLst/>
            <a:ahLst/>
            <a:cxnLst/>
            <a:rect l="l" t="t" r="r" b="b"/>
            <a:pathLst>
              <a:path w="2687456" h="1074983">
                <a:moveTo>
                  <a:pt x="0" y="0"/>
                </a:moveTo>
                <a:lnTo>
                  <a:pt x="2687456" y="0"/>
                </a:lnTo>
                <a:lnTo>
                  <a:pt x="2687456" y="1074983"/>
                </a:lnTo>
                <a:lnTo>
                  <a:pt x="0" y="1074983"/>
                </a:lnTo>
                <a:lnTo>
                  <a:pt x="0" y="0"/>
                </a:lnTo>
                <a:close/>
              </a:path>
            </a:pathLst>
          </a:custGeom>
          <a:blipFill>
            <a:blip r:embed="rId3"/>
            <a:stretch>
              <a:fillRect/>
            </a:stretch>
          </a:blipFill>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134112" y="342900"/>
            <a:ext cx="8705088" cy="152400"/>
          </a:xfrm>
          <a:prstGeom prst="rect">
            <a:avLst/>
          </a:prstGeom>
          <a:noFill/>
          <a:ln/>
        </p:spPr>
        <p:txBody>
          <a:bodyPr wrap="square" lIns="0" tIns="0" rIns="0" bIns="0" rtlCol="0" anchor="t"/>
          <a:lstStyle/>
          <a:p>
            <a:pPr algn="r">
              <a:lnSpc>
                <a:spcPts val="1200"/>
              </a:lnSpc>
              <a:spcBef>
                <a:spcPts val="300"/>
              </a:spcBef>
              <a:spcAft>
                <a:spcPts val="300"/>
              </a:spcAft>
            </a:pPr>
            <a:r>
              <a:rPr lang="en-US" sz="900" dirty="0">
                <a:solidFill>
                  <a:srgbClr val="666666"/>
                </a:solidFill>
                <a:latin typeface="Arial" pitchFamily="34" charset="0"/>
                <a:ea typeface="Arial" pitchFamily="34" charset="-122"/>
                <a:cs typeface="Arial" pitchFamily="34" charset="-120"/>
              </a:rPr>
              <a:t>Author: Daniel Hriscu</a:t>
            </a:r>
            <a:endParaRPr lang="en-US" sz="900" dirty="0"/>
          </a:p>
        </p:txBody>
      </p:sp>
      <p:sp>
        <p:nvSpPr>
          <p:cNvPr id="3" name="Text 1"/>
          <p:cNvSpPr/>
          <p:nvPr/>
        </p:nvSpPr>
        <p:spPr>
          <a:xfrm>
            <a:off x="304800" y="1022685"/>
            <a:ext cx="8534400" cy="342900"/>
          </a:xfrm>
          <a:prstGeom prst="rect">
            <a:avLst/>
          </a:prstGeom>
          <a:noFill/>
          <a:ln/>
        </p:spPr>
        <p:txBody>
          <a:bodyPr wrap="square" lIns="0" tIns="0" rIns="0" bIns="0" rtlCol="0" anchor="t"/>
          <a:lstStyle/>
          <a:p>
            <a:pPr marL="0" indent="0" algn="l">
              <a:lnSpc>
                <a:spcPts val="2700"/>
              </a:lnSpc>
              <a:spcAft>
                <a:spcPts val="1200"/>
              </a:spcAft>
              <a:buNone/>
            </a:pPr>
            <a:r>
              <a:rPr lang="en-US" sz="2700" b="1" dirty="0">
                <a:solidFill>
                  <a:srgbClr val="2D2D2D"/>
                </a:solidFill>
                <a:latin typeface="Arial" pitchFamily="34" charset="0"/>
                <a:ea typeface="Arial" pitchFamily="34" charset="-122"/>
                <a:cs typeface="Arial" pitchFamily="34" charset="-120"/>
              </a:rPr>
              <a:t>Research Aim &amp; SMART Objectives</a:t>
            </a:r>
            <a:endParaRPr lang="en-US" sz="2700" dirty="0"/>
          </a:p>
        </p:txBody>
      </p:sp>
      <p:sp>
        <p:nvSpPr>
          <p:cNvPr id="4" name="Text 2"/>
          <p:cNvSpPr/>
          <p:nvPr/>
        </p:nvSpPr>
        <p:spPr>
          <a:xfrm>
            <a:off x="304800" y="1593384"/>
            <a:ext cx="8534400" cy="914400"/>
          </a:xfrm>
          <a:prstGeom prst="roundRect">
            <a:avLst>
              <a:gd name="adj" fmla="val 8333"/>
            </a:avLst>
          </a:prstGeom>
          <a:solidFill>
            <a:schemeClr val="tx1"/>
          </a:solidFill>
          <a:ln/>
        </p:spPr>
        <p:txBody>
          <a:bodyPr wrap="square" rtlCol="0" anchor="ctr"/>
          <a:lstStyle/>
          <a:p>
            <a:pPr marL="0" indent="0">
              <a:buNone/>
            </a:pPr>
            <a:endParaRPr lang="en-US" dirty="0"/>
          </a:p>
        </p:txBody>
      </p:sp>
      <p:sp>
        <p:nvSpPr>
          <p:cNvPr id="5" name="Text 3"/>
          <p:cNvSpPr/>
          <p:nvPr/>
        </p:nvSpPr>
        <p:spPr>
          <a:xfrm>
            <a:off x="457200" y="1745784"/>
            <a:ext cx="8394192" cy="190500"/>
          </a:xfrm>
          <a:prstGeom prst="rect">
            <a:avLst/>
          </a:prstGeom>
          <a:noFill/>
          <a:ln/>
        </p:spPr>
        <p:txBody>
          <a:bodyPr wrap="square" lIns="0" tIns="0" rIns="0" bIns="0" rtlCol="0" anchor="t"/>
          <a:lstStyle/>
          <a:p>
            <a:pPr marL="0" indent="0" algn="l">
              <a:lnSpc>
                <a:spcPts val="1500"/>
              </a:lnSpc>
              <a:spcAft>
                <a:spcPts val="600"/>
              </a:spcAft>
              <a:buNone/>
            </a:pPr>
            <a:r>
              <a:rPr lang="en-US" sz="1400" b="1" dirty="0">
                <a:solidFill>
                  <a:srgbClr val="FFFFFF"/>
                </a:solidFill>
                <a:latin typeface="Arial" pitchFamily="34" charset="0"/>
                <a:ea typeface="Arial" pitchFamily="34" charset="-122"/>
                <a:cs typeface="Arial" pitchFamily="34" charset="-120"/>
              </a:rPr>
              <a:t>AIM:</a:t>
            </a:r>
            <a:endParaRPr lang="en-US" sz="1400" dirty="0"/>
          </a:p>
        </p:txBody>
      </p:sp>
      <p:sp>
        <p:nvSpPr>
          <p:cNvPr id="6" name="Text 4"/>
          <p:cNvSpPr/>
          <p:nvPr/>
        </p:nvSpPr>
        <p:spPr>
          <a:xfrm>
            <a:off x="457200" y="2012484"/>
            <a:ext cx="8394192" cy="304800"/>
          </a:xfrm>
          <a:prstGeom prst="rect">
            <a:avLst/>
          </a:prstGeom>
          <a:noFill/>
          <a:ln/>
        </p:spPr>
        <p:txBody>
          <a:bodyPr wrap="square" lIns="0" tIns="0" rIns="0" bIns="0" rtlCol="0" anchor="t"/>
          <a:lstStyle/>
          <a:p>
            <a:pPr marL="0" indent="0" algn="l">
              <a:lnSpc>
                <a:spcPts val="1200"/>
              </a:lnSpc>
              <a:spcBef>
                <a:spcPts val="300"/>
              </a:spcBef>
              <a:spcAft>
                <a:spcPts val="300"/>
              </a:spcAft>
              <a:buNone/>
            </a:pPr>
            <a:r>
              <a:rPr lang="en-US" sz="1350" dirty="0">
                <a:solidFill>
                  <a:srgbClr val="FFFFFF"/>
                </a:solidFill>
                <a:latin typeface="Arial" pitchFamily="34" charset="0"/>
                <a:ea typeface="Arial" pitchFamily="34" charset="-122"/>
                <a:cs typeface="Arial" pitchFamily="34" charset="-120"/>
              </a:rPr>
              <a:t>To design, implement, and evaluate a novel, GDPR-compliant web application that addresses operational and compliance gaps in volunteer-run sports organizations.</a:t>
            </a:r>
            <a:endParaRPr lang="en-US" sz="1350" dirty="0"/>
          </a:p>
        </p:txBody>
      </p:sp>
      <p:sp>
        <p:nvSpPr>
          <p:cNvPr id="7" name="Text 5"/>
          <p:cNvSpPr/>
          <p:nvPr/>
        </p:nvSpPr>
        <p:spPr>
          <a:xfrm>
            <a:off x="304800" y="2737184"/>
            <a:ext cx="8534400" cy="2057400"/>
          </a:xfrm>
          <a:prstGeom prst="roundRect">
            <a:avLst>
              <a:gd name="adj" fmla="val 3704"/>
            </a:avLst>
          </a:prstGeom>
          <a:solidFill>
            <a:srgbClr val="6B5444"/>
          </a:solidFill>
          <a:ln/>
        </p:spPr>
        <p:txBody>
          <a:bodyPr wrap="square" rtlCol="0" anchor="ctr"/>
          <a:lstStyle/>
          <a:p>
            <a:pPr marL="0" indent="0">
              <a:buNone/>
            </a:pPr>
            <a:endParaRPr lang="en-US" dirty="0"/>
          </a:p>
        </p:txBody>
      </p:sp>
      <p:sp>
        <p:nvSpPr>
          <p:cNvPr id="8" name="Text 6"/>
          <p:cNvSpPr/>
          <p:nvPr/>
        </p:nvSpPr>
        <p:spPr>
          <a:xfrm>
            <a:off x="457200" y="2889584"/>
            <a:ext cx="8394192" cy="190500"/>
          </a:xfrm>
          <a:prstGeom prst="rect">
            <a:avLst/>
          </a:prstGeom>
          <a:noFill/>
          <a:ln/>
        </p:spPr>
        <p:txBody>
          <a:bodyPr wrap="square" lIns="0" tIns="0" rIns="0" bIns="0" rtlCol="0" anchor="t"/>
          <a:lstStyle/>
          <a:p>
            <a:pPr marL="0" indent="0" algn="l">
              <a:lnSpc>
                <a:spcPts val="1500"/>
              </a:lnSpc>
              <a:spcAft>
                <a:spcPts val="600"/>
              </a:spcAft>
              <a:buNone/>
            </a:pPr>
            <a:r>
              <a:rPr lang="en-US" sz="1400" b="1" dirty="0">
                <a:solidFill>
                  <a:srgbClr val="FFFFFF"/>
                </a:solidFill>
                <a:latin typeface="Arial" pitchFamily="34" charset="0"/>
                <a:ea typeface="Arial" pitchFamily="34" charset="-122"/>
                <a:cs typeface="Arial" pitchFamily="34" charset="-120"/>
              </a:rPr>
              <a:t>SMART OBJECTIVES:</a:t>
            </a:r>
            <a:endParaRPr lang="en-US" sz="1400" dirty="0"/>
          </a:p>
        </p:txBody>
      </p:sp>
      <p:sp>
        <p:nvSpPr>
          <p:cNvPr id="9" name="Text 7"/>
          <p:cNvSpPr/>
          <p:nvPr/>
        </p:nvSpPr>
        <p:spPr>
          <a:xfrm>
            <a:off x="457200" y="3156284"/>
            <a:ext cx="8229600" cy="1485900"/>
          </a:xfrm>
          <a:prstGeom prst="rect">
            <a:avLst/>
          </a:prstGeom>
          <a:noFill/>
          <a:ln/>
        </p:spPr>
        <p:txBody>
          <a:bodyPr wrap="square" lIns="57150" tIns="0" rIns="0" bIns="0" rtlCol="0" anchor="t"/>
          <a:lstStyle/>
          <a:p>
            <a:pPr marL="57150" indent="-57150" algn="l">
              <a:lnSpc>
                <a:spcPts val="2100"/>
              </a:lnSpc>
              <a:buSzPct val="100000"/>
              <a:buChar char="•"/>
            </a:pPr>
            <a:r>
              <a:rPr lang="en-US" sz="1350" b="1" dirty="0">
                <a:solidFill>
                  <a:schemeClr val="bg1"/>
                </a:solidFill>
                <a:latin typeface="Arial" panose="020B0604020202020204" pitchFamily="34" charset="0"/>
                <a:ea typeface="Arial" pitchFamily="34" charset="-122"/>
                <a:cs typeface="Arial" panose="020B0604020202020204" pitchFamily="34" charset="0"/>
              </a:rPr>
              <a:t>Specific:</a:t>
            </a:r>
            <a:r>
              <a:rPr lang="en-US" sz="1350" dirty="0">
                <a:solidFill>
                  <a:schemeClr val="bg1"/>
                </a:solidFill>
                <a:latin typeface="Arial" panose="020B0604020202020204" pitchFamily="34" charset="0"/>
                <a:ea typeface="Arial" pitchFamily="34" charset="-122"/>
                <a:cs typeface="Arial" panose="020B0604020202020204" pitchFamily="34" charset="0"/>
              </a:rPr>
              <a:t> Analyze RJK club requirements</a:t>
            </a:r>
            <a:endParaRPr lang="en-US" sz="1350" dirty="0">
              <a:solidFill>
                <a:schemeClr val="bg1"/>
              </a:solidFill>
              <a:latin typeface="Arial" panose="020B0604020202020204" pitchFamily="34" charset="0"/>
              <a:cs typeface="Arial" panose="020B0604020202020204" pitchFamily="34" charset="0"/>
            </a:endParaRPr>
          </a:p>
          <a:p>
            <a:pPr marL="57150" indent="-57150">
              <a:lnSpc>
                <a:spcPts val="2100"/>
              </a:lnSpc>
              <a:buSzPct val="100000"/>
              <a:buChar char="•"/>
            </a:pPr>
            <a:r>
              <a:rPr lang="en-US" sz="1350" b="1" dirty="0">
                <a:solidFill>
                  <a:schemeClr val="bg1"/>
                </a:solidFill>
                <a:latin typeface="Arial" panose="020B0604020202020204" pitchFamily="34" charset="0"/>
                <a:ea typeface="Arial" pitchFamily="34" charset="-122"/>
                <a:cs typeface="Arial" panose="020B0604020202020204" pitchFamily="34" charset="0"/>
              </a:rPr>
              <a:t>Measurable:</a:t>
            </a:r>
            <a:r>
              <a:rPr lang="en-US" sz="1350" dirty="0">
                <a:solidFill>
                  <a:schemeClr val="bg1"/>
                </a:solidFill>
                <a:latin typeface="Arial" panose="020B0604020202020204" pitchFamily="34" charset="0"/>
                <a:ea typeface="Arial" pitchFamily="34" charset="-122"/>
                <a:cs typeface="Arial" panose="020B0604020202020204" pitchFamily="34" charset="0"/>
              </a:rPr>
              <a:t> </a:t>
            </a:r>
            <a:r>
              <a:rPr lang="en-GB" sz="1350" dirty="0">
                <a:solidFill>
                  <a:schemeClr val="bg1"/>
                </a:solidFill>
                <a:latin typeface="Arial" panose="020B0604020202020204" pitchFamily="34" charset="0"/>
                <a:cs typeface="Arial" panose="020B0604020202020204" pitchFamily="34" charset="0"/>
              </a:rPr>
              <a:t>Build the complete working tool (the 'artifact')</a:t>
            </a:r>
            <a:endParaRPr lang="en-US" sz="1350" dirty="0">
              <a:solidFill>
                <a:schemeClr val="bg1"/>
              </a:solidFill>
              <a:latin typeface="Arial" panose="020B0604020202020204" pitchFamily="34" charset="0"/>
              <a:cs typeface="Arial" panose="020B0604020202020204" pitchFamily="34" charset="0"/>
            </a:endParaRPr>
          </a:p>
          <a:p>
            <a:pPr marL="57150" indent="-57150" algn="l">
              <a:lnSpc>
                <a:spcPts val="2100"/>
              </a:lnSpc>
              <a:buSzPct val="100000"/>
              <a:buChar char="•"/>
            </a:pPr>
            <a:r>
              <a:rPr lang="en-US" sz="1350" b="1" dirty="0">
                <a:solidFill>
                  <a:schemeClr val="bg1"/>
                </a:solidFill>
                <a:latin typeface="Arial" panose="020B0604020202020204" pitchFamily="34" charset="0"/>
                <a:ea typeface="Arial" pitchFamily="34" charset="-122"/>
                <a:cs typeface="Arial" panose="020B0604020202020204" pitchFamily="34" charset="0"/>
              </a:rPr>
              <a:t>Achievable:</a:t>
            </a:r>
            <a:r>
              <a:rPr lang="en-US" sz="1350" dirty="0">
                <a:solidFill>
                  <a:schemeClr val="bg1"/>
                </a:solidFill>
                <a:latin typeface="Arial" panose="020B0604020202020204" pitchFamily="34" charset="0"/>
                <a:ea typeface="Arial" pitchFamily="34" charset="-122"/>
                <a:cs typeface="Arial" panose="020B0604020202020204" pitchFamily="34" charset="0"/>
              </a:rPr>
              <a:t> Integrate Privacy + Security by Design</a:t>
            </a:r>
            <a:endParaRPr lang="en-US" sz="1350" dirty="0">
              <a:solidFill>
                <a:schemeClr val="bg1"/>
              </a:solidFill>
              <a:latin typeface="Arial" panose="020B0604020202020204" pitchFamily="34" charset="0"/>
              <a:cs typeface="Arial" panose="020B0604020202020204" pitchFamily="34" charset="0"/>
            </a:endParaRPr>
          </a:p>
          <a:p>
            <a:pPr marL="57150" indent="-57150">
              <a:lnSpc>
                <a:spcPts val="2100"/>
              </a:lnSpc>
              <a:buSzPct val="100000"/>
              <a:buChar char="•"/>
            </a:pPr>
            <a:r>
              <a:rPr lang="en-US" sz="1350" b="1" dirty="0">
                <a:solidFill>
                  <a:schemeClr val="bg1"/>
                </a:solidFill>
                <a:latin typeface="Arial" panose="020B0604020202020204" pitchFamily="34" charset="0"/>
                <a:ea typeface="Arial" pitchFamily="34" charset="-122"/>
                <a:cs typeface="Arial" panose="020B0604020202020204" pitchFamily="34" charset="0"/>
              </a:rPr>
              <a:t>Relevant:</a:t>
            </a:r>
            <a:r>
              <a:rPr lang="en-US" sz="1350" dirty="0">
                <a:solidFill>
                  <a:schemeClr val="bg1"/>
                </a:solidFill>
                <a:latin typeface="Arial" panose="020B0604020202020204" pitchFamily="34" charset="0"/>
                <a:ea typeface="Arial" pitchFamily="34" charset="-122"/>
                <a:cs typeface="Arial" panose="020B0604020202020204" pitchFamily="34" charset="0"/>
              </a:rPr>
              <a:t> </a:t>
            </a:r>
            <a:r>
              <a:rPr lang="en-GB" sz="1350" dirty="0">
                <a:solidFill>
                  <a:schemeClr val="bg1"/>
                </a:solidFill>
                <a:latin typeface="Arial" panose="020B0604020202020204" pitchFamily="34" charset="0"/>
                <a:cs typeface="Arial" panose="020B0604020202020204" pitchFamily="34" charset="0"/>
              </a:rPr>
              <a:t>Test its performance (Sentry) &amp; usability (SUS)</a:t>
            </a:r>
            <a:endParaRPr lang="en-US" sz="1350" dirty="0">
              <a:solidFill>
                <a:schemeClr val="bg1"/>
              </a:solidFill>
              <a:latin typeface="Arial" panose="020B0604020202020204" pitchFamily="34" charset="0"/>
              <a:cs typeface="Arial" panose="020B0604020202020204" pitchFamily="34" charset="0"/>
            </a:endParaRPr>
          </a:p>
          <a:p>
            <a:pPr marL="57150" indent="-57150">
              <a:lnSpc>
                <a:spcPts val="2100"/>
              </a:lnSpc>
              <a:buSzPct val="100000"/>
              <a:buChar char="•"/>
            </a:pPr>
            <a:r>
              <a:rPr lang="en-US" sz="1350" b="1" dirty="0">
                <a:solidFill>
                  <a:schemeClr val="bg1"/>
                </a:solidFill>
                <a:latin typeface="Arial" panose="020B0604020202020204" pitchFamily="34" charset="0"/>
                <a:ea typeface="Arial" pitchFamily="34" charset="-122"/>
                <a:cs typeface="Arial" panose="020B0604020202020204" pitchFamily="34" charset="0"/>
              </a:rPr>
              <a:t>Time-bound:</a:t>
            </a:r>
            <a:r>
              <a:rPr lang="en-US" sz="1350" dirty="0">
                <a:solidFill>
                  <a:schemeClr val="bg1"/>
                </a:solidFill>
                <a:latin typeface="Arial" panose="020B0604020202020204" pitchFamily="34" charset="0"/>
                <a:ea typeface="Arial" pitchFamily="34" charset="-122"/>
                <a:cs typeface="Arial" panose="020B0604020202020204" pitchFamily="34" charset="0"/>
              </a:rPr>
              <a:t> </a:t>
            </a:r>
            <a:r>
              <a:rPr lang="en-GB" sz="1350" dirty="0">
                <a:solidFill>
                  <a:schemeClr val="bg1"/>
                </a:solidFill>
                <a:latin typeface="Arial" panose="020B0604020202020204" pitchFamily="34" charset="0"/>
                <a:cs typeface="Arial" panose="020B0604020202020204" pitchFamily="34" charset="0"/>
              </a:rPr>
              <a:t>Complete real-world user testing (UAT)</a:t>
            </a:r>
            <a:endParaRPr lang="en-US" sz="1350" dirty="0">
              <a:solidFill>
                <a:schemeClr val="bg1"/>
              </a:solidFill>
              <a:latin typeface="Arial" panose="020B0604020202020204" pitchFamily="34" charset="0"/>
              <a:cs typeface="Arial" panose="020B0604020202020204" pitchFamily="34" charset="0"/>
            </a:endParaRPr>
          </a:p>
        </p:txBody>
      </p:sp>
      <p:sp>
        <p:nvSpPr>
          <p:cNvPr id="10" name="Freeform 7">
            <a:extLst>
              <a:ext uri="{FF2B5EF4-FFF2-40B4-BE49-F238E27FC236}">
                <a16:creationId xmlns:a16="http://schemas.microsoft.com/office/drawing/2014/main" id="{014BCDA4-7A27-AF6E-8B3C-92837BCC19C4}"/>
              </a:ext>
            </a:extLst>
          </p:cNvPr>
          <p:cNvSpPr/>
          <p:nvPr/>
        </p:nvSpPr>
        <p:spPr>
          <a:xfrm>
            <a:off x="134806" y="118749"/>
            <a:ext cx="1780622" cy="729627"/>
          </a:xfrm>
          <a:custGeom>
            <a:avLst/>
            <a:gdLst/>
            <a:ahLst/>
            <a:cxnLst/>
            <a:rect l="l" t="t" r="r" b="b"/>
            <a:pathLst>
              <a:path w="2687456" h="1074983">
                <a:moveTo>
                  <a:pt x="0" y="0"/>
                </a:moveTo>
                <a:lnTo>
                  <a:pt x="2687456" y="0"/>
                </a:lnTo>
                <a:lnTo>
                  <a:pt x="2687456" y="1074983"/>
                </a:lnTo>
                <a:lnTo>
                  <a:pt x="0" y="1074983"/>
                </a:lnTo>
                <a:lnTo>
                  <a:pt x="0" y="0"/>
                </a:lnTo>
                <a:close/>
              </a:path>
            </a:pathLst>
          </a:custGeom>
          <a:blipFill>
            <a:blip r:embed="rId3"/>
            <a:stretch>
              <a:fillRect/>
            </a:stretch>
          </a:blipFill>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213360" y="419100"/>
            <a:ext cx="8549640" cy="152400"/>
          </a:xfrm>
          <a:prstGeom prst="rect">
            <a:avLst/>
          </a:prstGeom>
          <a:noFill/>
          <a:ln/>
        </p:spPr>
        <p:txBody>
          <a:bodyPr wrap="square" lIns="0" tIns="0" rIns="0" bIns="0" rtlCol="0" anchor="t"/>
          <a:lstStyle/>
          <a:p>
            <a:pPr algn="r">
              <a:lnSpc>
                <a:spcPts val="1200"/>
              </a:lnSpc>
              <a:spcBef>
                <a:spcPts val="300"/>
              </a:spcBef>
              <a:spcAft>
                <a:spcPts val="300"/>
              </a:spcAft>
            </a:pPr>
            <a:r>
              <a:rPr lang="en-US" sz="900" dirty="0">
                <a:solidFill>
                  <a:srgbClr val="666666"/>
                </a:solidFill>
                <a:latin typeface="Arial" pitchFamily="34" charset="0"/>
                <a:ea typeface="Arial" pitchFamily="34" charset="-122"/>
                <a:cs typeface="Arial" pitchFamily="34" charset="-120"/>
              </a:rPr>
              <a:t>Author: Daniel Hriscu</a:t>
            </a:r>
            <a:endParaRPr lang="en-US" sz="900" dirty="0"/>
          </a:p>
        </p:txBody>
      </p:sp>
      <p:sp>
        <p:nvSpPr>
          <p:cNvPr id="3" name="Text 1"/>
          <p:cNvSpPr/>
          <p:nvPr/>
        </p:nvSpPr>
        <p:spPr>
          <a:xfrm>
            <a:off x="381000" y="1039525"/>
            <a:ext cx="7403211" cy="381000"/>
          </a:xfrm>
          <a:prstGeom prst="rect">
            <a:avLst/>
          </a:prstGeom>
          <a:noFill/>
          <a:ln/>
        </p:spPr>
        <p:txBody>
          <a:bodyPr wrap="square" lIns="0" tIns="0" rIns="0" bIns="0" rtlCol="0" anchor="t"/>
          <a:lstStyle/>
          <a:p>
            <a:pPr marL="0" indent="0">
              <a:lnSpc>
                <a:spcPts val="3000"/>
              </a:lnSpc>
              <a:buNone/>
            </a:pPr>
            <a:r>
              <a:rPr lang="en-US" sz="2700" b="1" dirty="0">
                <a:solidFill>
                  <a:srgbClr val="2D2D2D"/>
                </a:solidFill>
                <a:latin typeface="Arial" pitchFamily="34" charset="0"/>
                <a:ea typeface="Arial" pitchFamily="34" charset="-122"/>
                <a:cs typeface="Arial" pitchFamily="34" charset="-120"/>
              </a:rPr>
              <a:t>Design Science Research + Action Research</a:t>
            </a:r>
            <a:endParaRPr lang="en-US" sz="2700" dirty="0"/>
          </a:p>
        </p:txBody>
      </p:sp>
      <p:pic>
        <p:nvPicPr>
          <p:cNvPr id="4" name="Image 0" descr="/tmp/rasterized-svg-8349c6c9.png"/>
          <p:cNvPicPr>
            <a:picLocks noChangeAspect="1"/>
          </p:cNvPicPr>
          <p:nvPr/>
        </p:nvPicPr>
        <p:blipFill>
          <a:blip r:embed="rId3"/>
          <a:stretch>
            <a:fillRect/>
          </a:stretch>
        </p:blipFill>
        <p:spPr>
          <a:xfrm>
            <a:off x="762000" y="1447800"/>
            <a:ext cx="7620000" cy="762000"/>
          </a:xfrm>
          <a:prstGeom prst="rect">
            <a:avLst/>
          </a:prstGeom>
        </p:spPr>
      </p:pic>
      <p:sp>
        <p:nvSpPr>
          <p:cNvPr id="5" name="Text 2"/>
          <p:cNvSpPr/>
          <p:nvPr/>
        </p:nvSpPr>
        <p:spPr>
          <a:xfrm>
            <a:off x="381000" y="2671762"/>
            <a:ext cx="4038600" cy="1671637"/>
          </a:xfrm>
          <a:prstGeom prst="roundRect">
            <a:avLst>
              <a:gd name="adj" fmla="val 4878"/>
            </a:avLst>
          </a:prstGeom>
          <a:solidFill>
            <a:schemeClr val="tx1"/>
          </a:solidFill>
          <a:ln/>
        </p:spPr>
        <p:txBody>
          <a:bodyPr wrap="square" rtlCol="0" anchor="ctr"/>
          <a:lstStyle/>
          <a:p>
            <a:pPr marL="0" indent="0">
              <a:buNone/>
            </a:pPr>
            <a:endParaRPr lang="en-US" dirty="0"/>
          </a:p>
        </p:txBody>
      </p:sp>
      <p:sp>
        <p:nvSpPr>
          <p:cNvPr id="6" name="Text 3"/>
          <p:cNvSpPr/>
          <p:nvPr/>
        </p:nvSpPr>
        <p:spPr>
          <a:xfrm>
            <a:off x="571500" y="2862263"/>
            <a:ext cx="3730752" cy="228600"/>
          </a:xfrm>
          <a:prstGeom prst="rect">
            <a:avLst/>
          </a:prstGeom>
          <a:noFill/>
          <a:ln/>
        </p:spPr>
        <p:txBody>
          <a:bodyPr wrap="square" lIns="0" tIns="0" rIns="0" bIns="0" rtlCol="0" anchor="t"/>
          <a:lstStyle/>
          <a:p>
            <a:pPr marL="0" indent="0" algn="l">
              <a:lnSpc>
                <a:spcPts val="1800"/>
              </a:lnSpc>
              <a:spcAft>
                <a:spcPts val="600"/>
              </a:spcAft>
              <a:buNone/>
            </a:pPr>
            <a:r>
              <a:rPr lang="en-US" sz="1400" b="1" dirty="0">
                <a:solidFill>
                  <a:srgbClr val="FFFFFF"/>
                </a:solidFill>
                <a:latin typeface="Arial" pitchFamily="34" charset="0"/>
                <a:ea typeface="Arial" pitchFamily="34" charset="-122"/>
                <a:cs typeface="Arial" pitchFamily="34" charset="-120"/>
              </a:rPr>
              <a:t>Design Science Research (DSR)</a:t>
            </a:r>
            <a:endParaRPr lang="en-US" sz="1400" dirty="0"/>
          </a:p>
        </p:txBody>
      </p:sp>
      <p:sp>
        <p:nvSpPr>
          <p:cNvPr id="7" name="Text 4"/>
          <p:cNvSpPr/>
          <p:nvPr/>
        </p:nvSpPr>
        <p:spPr>
          <a:xfrm>
            <a:off x="571500" y="3167063"/>
            <a:ext cx="3657600" cy="1143000"/>
          </a:xfrm>
          <a:prstGeom prst="rect">
            <a:avLst/>
          </a:prstGeom>
          <a:noFill/>
          <a:ln/>
        </p:spPr>
        <p:txBody>
          <a:bodyPr wrap="square" lIns="57150" tIns="0" rIns="0" bIns="0" rtlCol="0" anchor="t"/>
          <a:lstStyle/>
          <a:p>
            <a:pPr marL="57150" indent="-57150" algn="l">
              <a:lnSpc>
                <a:spcPts val="2100"/>
              </a:lnSpc>
              <a:buSzPct val="100000"/>
              <a:buChar char="•"/>
            </a:pPr>
            <a:r>
              <a:rPr lang="en-US" sz="1350" dirty="0">
                <a:solidFill>
                  <a:srgbClr val="FFFFFF"/>
                </a:solidFill>
                <a:latin typeface="Arial" pitchFamily="34" charset="0"/>
                <a:ea typeface="Arial" pitchFamily="34" charset="-122"/>
                <a:cs typeface="Arial" pitchFamily="34" charset="-120"/>
              </a:rPr>
              <a:t>Formal framework (Peffers et al., 2007)</a:t>
            </a:r>
            <a:endParaRPr lang="en-US" sz="1350" dirty="0"/>
          </a:p>
          <a:p>
            <a:pPr marL="57150" indent="-57150">
              <a:lnSpc>
                <a:spcPts val="2100"/>
              </a:lnSpc>
              <a:buSzPct val="100000"/>
              <a:buChar char="•"/>
            </a:pPr>
            <a:r>
              <a:rPr lang="en-GB" sz="1350" dirty="0">
                <a:solidFill>
                  <a:schemeClr val="bg1"/>
                </a:solidFill>
                <a:latin typeface="Arial" panose="020B0604020202020204" pitchFamily="34" charset="0"/>
                <a:cs typeface="Arial" panose="020B0604020202020204" pitchFamily="34" charset="0"/>
              </a:rPr>
              <a:t>The 'artifact' (the tool itself) is the main contribution </a:t>
            </a:r>
          </a:p>
          <a:p>
            <a:pPr marL="57150" indent="-57150">
              <a:lnSpc>
                <a:spcPts val="2100"/>
              </a:lnSpc>
              <a:buSzPct val="100000"/>
              <a:buChar char="•"/>
            </a:pPr>
            <a:r>
              <a:rPr lang="en-US" sz="1350" dirty="0">
                <a:solidFill>
                  <a:srgbClr val="FFFFFF"/>
                </a:solidFill>
                <a:latin typeface="Arial" pitchFamily="34" charset="0"/>
                <a:ea typeface="Arial" pitchFamily="34" charset="-122"/>
                <a:cs typeface="Arial" pitchFamily="34" charset="-120"/>
              </a:rPr>
              <a:t>6-step process model</a:t>
            </a:r>
            <a:endParaRPr lang="en-US" sz="1350" dirty="0"/>
          </a:p>
        </p:txBody>
      </p:sp>
      <p:sp>
        <p:nvSpPr>
          <p:cNvPr id="8" name="Text 5"/>
          <p:cNvSpPr/>
          <p:nvPr/>
        </p:nvSpPr>
        <p:spPr>
          <a:xfrm>
            <a:off x="4724400" y="2671763"/>
            <a:ext cx="4038600" cy="1671636"/>
          </a:xfrm>
          <a:prstGeom prst="roundRect">
            <a:avLst>
              <a:gd name="adj" fmla="val 4878"/>
            </a:avLst>
          </a:prstGeom>
          <a:solidFill>
            <a:srgbClr val="6B5444"/>
          </a:solidFill>
          <a:ln/>
        </p:spPr>
        <p:txBody>
          <a:bodyPr wrap="square" rtlCol="0" anchor="ctr"/>
          <a:lstStyle/>
          <a:p>
            <a:pPr marL="0" indent="0">
              <a:buNone/>
            </a:pPr>
            <a:endParaRPr lang="en-US" dirty="0"/>
          </a:p>
        </p:txBody>
      </p:sp>
      <p:sp>
        <p:nvSpPr>
          <p:cNvPr id="9" name="Text 6"/>
          <p:cNvSpPr/>
          <p:nvPr/>
        </p:nvSpPr>
        <p:spPr>
          <a:xfrm>
            <a:off x="4914900" y="2862263"/>
            <a:ext cx="3730752" cy="228600"/>
          </a:xfrm>
          <a:prstGeom prst="rect">
            <a:avLst/>
          </a:prstGeom>
          <a:noFill/>
          <a:ln/>
        </p:spPr>
        <p:txBody>
          <a:bodyPr wrap="square" lIns="0" tIns="0" rIns="0" bIns="0" rtlCol="0" anchor="t"/>
          <a:lstStyle/>
          <a:p>
            <a:pPr marL="0" indent="0" algn="l">
              <a:lnSpc>
                <a:spcPts val="1800"/>
              </a:lnSpc>
              <a:spcAft>
                <a:spcPts val="600"/>
              </a:spcAft>
              <a:buNone/>
            </a:pPr>
            <a:r>
              <a:rPr lang="en-US" sz="1400" b="1" dirty="0">
                <a:solidFill>
                  <a:srgbClr val="FFFFFF"/>
                </a:solidFill>
                <a:latin typeface="Arial" pitchFamily="34" charset="0"/>
                <a:ea typeface="Arial" pitchFamily="34" charset="-122"/>
                <a:cs typeface="Arial" pitchFamily="34" charset="-120"/>
              </a:rPr>
              <a:t>Action Research (AR)</a:t>
            </a:r>
            <a:endParaRPr lang="en-US" sz="1400" dirty="0"/>
          </a:p>
        </p:txBody>
      </p:sp>
      <p:sp>
        <p:nvSpPr>
          <p:cNvPr id="10" name="Text 7"/>
          <p:cNvSpPr/>
          <p:nvPr/>
        </p:nvSpPr>
        <p:spPr>
          <a:xfrm>
            <a:off x="4914900" y="3167063"/>
            <a:ext cx="3657600" cy="1143000"/>
          </a:xfrm>
          <a:prstGeom prst="rect">
            <a:avLst/>
          </a:prstGeom>
          <a:noFill/>
          <a:ln/>
        </p:spPr>
        <p:txBody>
          <a:bodyPr wrap="square" lIns="57150" tIns="0" rIns="0" bIns="0" rtlCol="0" anchor="t"/>
          <a:lstStyle/>
          <a:p>
            <a:pPr marL="57150" indent="-57150" algn="l">
              <a:lnSpc>
                <a:spcPts val="2100"/>
              </a:lnSpc>
              <a:buSzPct val="100000"/>
              <a:buChar char="•"/>
            </a:pPr>
            <a:r>
              <a:rPr lang="en-US" sz="1350" dirty="0">
                <a:solidFill>
                  <a:schemeClr val="bg1"/>
                </a:solidFill>
                <a:latin typeface="Arial" panose="020B0604020202020204" pitchFamily="34" charset="0"/>
                <a:ea typeface="Arial" pitchFamily="34" charset="-122"/>
                <a:cs typeface="Arial" panose="020B0604020202020204" pitchFamily="34" charset="0"/>
              </a:rPr>
              <a:t>Researcher role</a:t>
            </a:r>
            <a:endParaRPr lang="en-US" sz="1350" dirty="0">
              <a:solidFill>
                <a:schemeClr val="bg1"/>
              </a:solidFill>
              <a:latin typeface="Arial" panose="020B0604020202020204" pitchFamily="34" charset="0"/>
              <a:cs typeface="Arial" panose="020B0604020202020204" pitchFamily="34" charset="0"/>
            </a:endParaRPr>
          </a:p>
          <a:p>
            <a:pPr marL="57150" indent="-57150">
              <a:lnSpc>
                <a:spcPts val="2100"/>
              </a:lnSpc>
              <a:buSzPct val="100000"/>
              <a:buChar char="•"/>
            </a:pPr>
            <a:r>
              <a:rPr lang="en-GB" sz="1350" dirty="0">
                <a:solidFill>
                  <a:schemeClr val="bg1"/>
                </a:solidFill>
                <a:latin typeface="Arial" panose="020B0604020202020204" pitchFamily="34" charset="0"/>
                <a:cs typeface="Arial" panose="020B0604020202020204" pitchFamily="34" charset="0"/>
              </a:rPr>
              <a:t>Researcher is 'embedded' in the club (working with them) </a:t>
            </a:r>
          </a:p>
          <a:p>
            <a:pPr marL="57150" indent="-57150">
              <a:lnSpc>
                <a:spcPts val="2100"/>
              </a:lnSpc>
              <a:buSzPct val="100000"/>
              <a:buChar char="•"/>
            </a:pPr>
            <a:r>
              <a:rPr lang="en-US" sz="1350" dirty="0">
                <a:solidFill>
                  <a:schemeClr val="bg1"/>
                </a:solidFill>
                <a:latin typeface="Arial" panose="020B0604020202020204" pitchFamily="34" charset="0"/>
                <a:ea typeface="Arial" pitchFamily="34" charset="-122"/>
                <a:cs typeface="Arial" panose="020B0604020202020204" pitchFamily="34" charset="0"/>
              </a:rPr>
              <a:t>Creating "tangible change"</a:t>
            </a:r>
            <a:endParaRPr lang="en-US" sz="1350" dirty="0">
              <a:solidFill>
                <a:schemeClr val="bg1"/>
              </a:solidFill>
              <a:latin typeface="Arial" panose="020B0604020202020204" pitchFamily="34" charset="0"/>
              <a:cs typeface="Arial" panose="020B0604020202020204" pitchFamily="34" charset="0"/>
            </a:endParaRPr>
          </a:p>
        </p:txBody>
      </p:sp>
      <p:sp>
        <p:nvSpPr>
          <p:cNvPr id="11" name="Text 8"/>
          <p:cNvSpPr/>
          <p:nvPr/>
        </p:nvSpPr>
        <p:spPr>
          <a:xfrm>
            <a:off x="297180" y="4668653"/>
            <a:ext cx="8549640" cy="190500"/>
          </a:xfrm>
          <a:prstGeom prst="rect">
            <a:avLst/>
          </a:prstGeom>
          <a:noFill/>
          <a:ln/>
        </p:spPr>
        <p:txBody>
          <a:bodyPr wrap="square" lIns="0" tIns="0" rIns="0" bIns="0" rtlCol="0" anchor="t"/>
          <a:lstStyle/>
          <a:p>
            <a:pPr marL="0" indent="0" algn="ctr">
              <a:lnSpc>
                <a:spcPts val="1500"/>
              </a:lnSpc>
              <a:spcBef>
                <a:spcPts val="300"/>
              </a:spcBef>
              <a:spcAft>
                <a:spcPts val="300"/>
              </a:spcAft>
              <a:buNone/>
            </a:pPr>
            <a:r>
              <a:rPr lang="en-US" sz="1050" b="1" dirty="0">
                <a:solidFill>
                  <a:srgbClr val="2D2D2D"/>
                </a:solidFill>
                <a:latin typeface="Arial" pitchFamily="34" charset="0"/>
                <a:ea typeface="Arial" pitchFamily="34" charset="-122"/>
                <a:cs typeface="Arial" pitchFamily="34" charset="-120"/>
              </a:rPr>
              <a:t>Result:</a:t>
            </a:r>
            <a:r>
              <a:rPr lang="en-US" sz="1050" dirty="0">
                <a:solidFill>
                  <a:srgbClr val="2D2D2D"/>
                </a:solidFill>
                <a:latin typeface="Arial" pitchFamily="34" charset="0"/>
                <a:ea typeface="Arial" pitchFamily="34" charset="-122"/>
                <a:cs typeface="Arial" pitchFamily="34" charset="-120"/>
              </a:rPr>
              <a:t> Artifact is not theoretical, it solves real-world problems</a:t>
            </a:r>
            <a:endParaRPr lang="en-US" sz="1050" dirty="0"/>
          </a:p>
        </p:txBody>
      </p:sp>
      <p:sp>
        <p:nvSpPr>
          <p:cNvPr id="12" name="Freeform 7">
            <a:extLst>
              <a:ext uri="{FF2B5EF4-FFF2-40B4-BE49-F238E27FC236}">
                <a16:creationId xmlns:a16="http://schemas.microsoft.com/office/drawing/2014/main" id="{22F46FFB-D684-3F4B-54A5-DCBC46CA4978}"/>
              </a:ext>
            </a:extLst>
          </p:cNvPr>
          <p:cNvSpPr/>
          <p:nvPr/>
        </p:nvSpPr>
        <p:spPr>
          <a:xfrm>
            <a:off x="134806" y="118749"/>
            <a:ext cx="1780622" cy="729627"/>
          </a:xfrm>
          <a:custGeom>
            <a:avLst/>
            <a:gdLst/>
            <a:ahLst/>
            <a:cxnLst/>
            <a:rect l="l" t="t" r="r" b="b"/>
            <a:pathLst>
              <a:path w="2687456" h="1074983">
                <a:moveTo>
                  <a:pt x="0" y="0"/>
                </a:moveTo>
                <a:lnTo>
                  <a:pt x="2687456" y="0"/>
                </a:lnTo>
                <a:lnTo>
                  <a:pt x="2687456" y="1074983"/>
                </a:lnTo>
                <a:lnTo>
                  <a:pt x="0" y="1074983"/>
                </a:lnTo>
                <a:lnTo>
                  <a:pt x="0" y="0"/>
                </a:lnTo>
                <a:close/>
              </a:path>
            </a:pathLst>
          </a:custGeom>
          <a:blipFill>
            <a:blip r:embed="rId4"/>
            <a:stretch>
              <a:fillRect/>
            </a:stretch>
          </a:blipFill>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213360" y="419100"/>
            <a:ext cx="8549640" cy="152400"/>
          </a:xfrm>
          <a:prstGeom prst="rect">
            <a:avLst/>
          </a:prstGeom>
          <a:noFill/>
          <a:ln/>
        </p:spPr>
        <p:txBody>
          <a:bodyPr wrap="square" lIns="0" tIns="0" rIns="0" bIns="0" rtlCol="0" anchor="t"/>
          <a:lstStyle/>
          <a:p>
            <a:pPr algn="r">
              <a:lnSpc>
                <a:spcPts val="1200"/>
              </a:lnSpc>
              <a:spcBef>
                <a:spcPts val="300"/>
              </a:spcBef>
              <a:spcAft>
                <a:spcPts val="300"/>
              </a:spcAft>
            </a:pPr>
            <a:r>
              <a:rPr lang="en-US" sz="900" dirty="0">
                <a:solidFill>
                  <a:srgbClr val="666666"/>
                </a:solidFill>
                <a:latin typeface="Arial" pitchFamily="34" charset="0"/>
                <a:ea typeface="Arial" pitchFamily="34" charset="-122"/>
                <a:cs typeface="Arial" pitchFamily="34" charset="-120"/>
              </a:rPr>
              <a:t>Author: Daniel Hriscu</a:t>
            </a:r>
            <a:endParaRPr lang="en-US" sz="900" dirty="0"/>
          </a:p>
        </p:txBody>
      </p:sp>
      <p:sp>
        <p:nvSpPr>
          <p:cNvPr id="3" name="Text 1"/>
          <p:cNvSpPr/>
          <p:nvPr/>
        </p:nvSpPr>
        <p:spPr>
          <a:xfrm>
            <a:off x="381000" y="914400"/>
            <a:ext cx="6344221" cy="381000"/>
          </a:xfrm>
          <a:prstGeom prst="rect">
            <a:avLst/>
          </a:prstGeom>
          <a:noFill/>
          <a:ln/>
        </p:spPr>
        <p:txBody>
          <a:bodyPr wrap="square" lIns="0" tIns="0" rIns="0" bIns="0" rtlCol="0" anchor="t"/>
          <a:lstStyle/>
          <a:p>
            <a:pPr marL="0" indent="0" algn="l">
              <a:lnSpc>
                <a:spcPts val="3000"/>
              </a:lnSpc>
              <a:buNone/>
            </a:pPr>
            <a:r>
              <a:rPr lang="en-US" sz="2700" b="1" dirty="0">
                <a:solidFill>
                  <a:srgbClr val="2D2D2D"/>
                </a:solidFill>
                <a:latin typeface="Arial" pitchFamily="34" charset="0"/>
                <a:ea typeface="Arial" pitchFamily="34" charset="-122"/>
                <a:cs typeface="Arial" pitchFamily="34" charset="-120"/>
              </a:rPr>
              <a:t>RJK Portal: Live Demonstration</a:t>
            </a:r>
            <a:endParaRPr lang="en-US" sz="2700" dirty="0"/>
          </a:p>
        </p:txBody>
      </p:sp>
      <p:sp>
        <p:nvSpPr>
          <p:cNvPr id="4" name="Text 2"/>
          <p:cNvSpPr/>
          <p:nvPr/>
        </p:nvSpPr>
        <p:spPr>
          <a:xfrm>
            <a:off x="6753225" y="914400"/>
            <a:ext cx="1009799" cy="381000"/>
          </a:xfrm>
          <a:prstGeom prst="roundRect">
            <a:avLst>
              <a:gd name="adj" fmla="val 50000"/>
            </a:avLst>
          </a:prstGeom>
          <a:solidFill>
            <a:srgbClr val="A67C52"/>
          </a:solidFill>
          <a:ln/>
        </p:spPr>
        <p:txBody>
          <a:bodyPr wrap="square" rtlCol="0" anchor="ctr"/>
          <a:lstStyle/>
          <a:p>
            <a:pPr marL="0" indent="0">
              <a:buNone/>
            </a:pPr>
            <a:endParaRPr lang="en-US" dirty="0"/>
          </a:p>
        </p:txBody>
      </p:sp>
      <p:sp>
        <p:nvSpPr>
          <p:cNvPr id="5" name="Text 3"/>
          <p:cNvSpPr/>
          <p:nvPr/>
        </p:nvSpPr>
        <p:spPr>
          <a:xfrm>
            <a:off x="6943725" y="1028700"/>
            <a:ext cx="641375" cy="152400"/>
          </a:xfrm>
          <a:prstGeom prst="rect">
            <a:avLst/>
          </a:prstGeom>
          <a:noFill/>
          <a:ln/>
        </p:spPr>
        <p:txBody>
          <a:bodyPr wrap="square" lIns="0" tIns="0" rIns="0" bIns="0" rtlCol="0" anchor="t"/>
          <a:lstStyle/>
          <a:p>
            <a:pPr marL="0" indent="0" algn="l">
              <a:lnSpc>
                <a:spcPts val="1200"/>
              </a:lnSpc>
              <a:spcBef>
                <a:spcPts val="300"/>
              </a:spcBef>
              <a:spcAft>
                <a:spcPts val="300"/>
              </a:spcAft>
              <a:buNone/>
            </a:pPr>
            <a:r>
              <a:rPr lang="en-US" sz="900" b="1" dirty="0">
                <a:solidFill>
                  <a:schemeClr val="bg1"/>
                </a:solidFill>
                <a:latin typeface="Arial" pitchFamily="34" charset="0"/>
                <a:ea typeface="Arial" pitchFamily="34" charset="-122"/>
                <a:cs typeface="Arial" pitchFamily="34" charset="-120"/>
                <a:hlinkClick r:id="rId3">
                  <a:extLst>
                    <a:ext uri="{A12FA001-AC4F-418D-AE19-62706E023703}">
                      <ahyp:hlinkClr xmlns:ahyp="http://schemas.microsoft.com/office/drawing/2018/hyperlinkcolor" val="tx"/>
                    </a:ext>
                  </a:extLst>
                </a:hlinkClick>
              </a:rPr>
              <a:t>LIVE DEMO</a:t>
            </a:r>
            <a:endParaRPr lang="en-US" sz="900" dirty="0">
              <a:solidFill>
                <a:schemeClr val="bg1"/>
              </a:solidFill>
            </a:endParaRPr>
          </a:p>
        </p:txBody>
      </p:sp>
      <p:sp>
        <p:nvSpPr>
          <p:cNvPr id="6" name="Text 4"/>
          <p:cNvSpPr/>
          <p:nvPr/>
        </p:nvSpPr>
        <p:spPr>
          <a:xfrm>
            <a:off x="381000" y="1738313"/>
            <a:ext cx="2692450" cy="457200"/>
          </a:xfrm>
          <a:prstGeom prst="roundRect">
            <a:avLst>
              <a:gd name="adj" fmla="val 16667"/>
            </a:avLst>
          </a:prstGeom>
          <a:solidFill>
            <a:schemeClr val="tx1"/>
          </a:solidFill>
          <a:ln/>
        </p:spPr>
        <p:txBody>
          <a:bodyPr wrap="square" rtlCol="0" anchor="ctr"/>
          <a:lstStyle/>
          <a:p>
            <a:pPr marL="0" indent="0">
              <a:buNone/>
            </a:pPr>
            <a:endParaRPr lang="en-US" dirty="0"/>
          </a:p>
        </p:txBody>
      </p:sp>
      <p:sp>
        <p:nvSpPr>
          <p:cNvPr id="7" name="Text 5"/>
          <p:cNvSpPr/>
          <p:nvPr/>
        </p:nvSpPr>
        <p:spPr>
          <a:xfrm>
            <a:off x="470662" y="1890713"/>
            <a:ext cx="2513127" cy="152400"/>
          </a:xfrm>
          <a:prstGeom prst="rect">
            <a:avLst/>
          </a:prstGeom>
          <a:noFill/>
          <a:ln/>
        </p:spPr>
        <p:txBody>
          <a:bodyPr wrap="square" lIns="0" tIns="0" rIns="0" bIns="0" rtlCol="0" anchor="t"/>
          <a:lstStyle/>
          <a:p>
            <a:pPr marL="0" indent="0" algn="ctr">
              <a:lnSpc>
                <a:spcPts val="1200"/>
              </a:lnSpc>
              <a:spcBef>
                <a:spcPts val="300"/>
              </a:spcBef>
              <a:spcAft>
                <a:spcPts val="300"/>
              </a:spcAft>
              <a:buNone/>
            </a:pPr>
            <a:r>
              <a:rPr lang="en-US" sz="1400" b="1" dirty="0">
                <a:solidFill>
                  <a:srgbClr val="FFFFFF"/>
                </a:solidFill>
                <a:latin typeface="Arial" pitchFamily="34" charset="0"/>
                <a:ea typeface="Arial" pitchFamily="34" charset="-122"/>
                <a:cs typeface="Arial" pitchFamily="34" charset="-120"/>
              </a:rPr>
              <a:t>Admin Dashboard</a:t>
            </a:r>
            <a:endParaRPr lang="en-US" sz="1400" dirty="0"/>
          </a:p>
        </p:txBody>
      </p:sp>
      <p:sp>
        <p:nvSpPr>
          <p:cNvPr id="8" name="Text 6"/>
          <p:cNvSpPr/>
          <p:nvPr/>
        </p:nvSpPr>
        <p:spPr>
          <a:xfrm>
            <a:off x="3225850" y="1738313"/>
            <a:ext cx="2692450" cy="457200"/>
          </a:xfrm>
          <a:prstGeom prst="roundRect">
            <a:avLst>
              <a:gd name="adj" fmla="val 16667"/>
            </a:avLst>
          </a:prstGeom>
          <a:solidFill>
            <a:srgbClr val="6B5444"/>
          </a:solidFill>
          <a:ln/>
        </p:spPr>
        <p:txBody>
          <a:bodyPr wrap="square" rtlCol="0" anchor="ctr"/>
          <a:lstStyle/>
          <a:p>
            <a:pPr marL="0" indent="0">
              <a:buNone/>
            </a:pPr>
            <a:endParaRPr lang="en-US" dirty="0"/>
          </a:p>
        </p:txBody>
      </p:sp>
      <p:sp>
        <p:nvSpPr>
          <p:cNvPr id="9" name="Text 7"/>
          <p:cNvSpPr/>
          <p:nvPr/>
        </p:nvSpPr>
        <p:spPr>
          <a:xfrm>
            <a:off x="3315511" y="1890713"/>
            <a:ext cx="2513127" cy="152400"/>
          </a:xfrm>
          <a:prstGeom prst="rect">
            <a:avLst/>
          </a:prstGeom>
          <a:noFill/>
          <a:ln/>
        </p:spPr>
        <p:txBody>
          <a:bodyPr wrap="square" lIns="0" tIns="0" rIns="0" bIns="0" rtlCol="0" anchor="t"/>
          <a:lstStyle/>
          <a:p>
            <a:pPr marL="0" indent="0" algn="ctr">
              <a:lnSpc>
                <a:spcPts val="1200"/>
              </a:lnSpc>
              <a:spcBef>
                <a:spcPts val="300"/>
              </a:spcBef>
              <a:spcAft>
                <a:spcPts val="300"/>
              </a:spcAft>
              <a:buNone/>
            </a:pPr>
            <a:r>
              <a:rPr lang="en-US" sz="1400" b="1" dirty="0">
                <a:solidFill>
                  <a:srgbClr val="FFFFFF"/>
                </a:solidFill>
                <a:latin typeface="Arial" pitchFamily="34" charset="0"/>
                <a:ea typeface="Arial" pitchFamily="34" charset="-122"/>
                <a:cs typeface="Arial" pitchFamily="34" charset="-120"/>
              </a:rPr>
              <a:t>Member Dashboard</a:t>
            </a:r>
            <a:endParaRPr lang="en-US" sz="1400" dirty="0"/>
          </a:p>
        </p:txBody>
      </p:sp>
      <p:sp>
        <p:nvSpPr>
          <p:cNvPr id="10" name="Text 8"/>
          <p:cNvSpPr/>
          <p:nvPr/>
        </p:nvSpPr>
        <p:spPr>
          <a:xfrm>
            <a:off x="6070699" y="1738313"/>
            <a:ext cx="2692450" cy="457200"/>
          </a:xfrm>
          <a:prstGeom prst="roundRect">
            <a:avLst>
              <a:gd name="adj" fmla="val 16667"/>
            </a:avLst>
          </a:prstGeom>
          <a:solidFill>
            <a:schemeClr val="tx1"/>
          </a:solidFill>
          <a:ln/>
        </p:spPr>
        <p:txBody>
          <a:bodyPr wrap="square" rtlCol="0" anchor="ctr"/>
          <a:lstStyle/>
          <a:p>
            <a:pPr marL="0" indent="0">
              <a:buNone/>
            </a:pPr>
            <a:endParaRPr lang="en-US" dirty="0"/>
          </a:p>
        </p:txBody>
      </p:sp>
      <p:sp>
        <p:nvSpPr>
          <p:cNvPr id="11" name="Text 9"/>
          <p:cNvSpPr/>
          <p:nvPr/>
        </p:nvSpPr>
        <p:spPr>
          <a:xfrm>
            <a:off x="6160361" y="1890713"/>
            <a:ext cx="2513127" cy="152400"/>
          </a:xfrm>
          <a:prstGeom prst="rect">
            <a:avLst/>
          </a:prstGeom>
          <a:noFill/>
          <a:ln/>
        </p:spPr>
        <p:txBody>
          <a:bodyPr wrap="square" lIns="0" tIns="0" rIns="0" bIns="0" rtlCol="0" anchor="t"/>
          <a:lstStyle/>
          <a:p>
            <a:pPr marL="0" indent="0" algn="ctr">
              <a:lnSpc>
                <a:spcPts val="1200"/>
              </a:lnSpc>
              <a:spcBef>
                <a:spcPts val="300"/>
              </a:spcBef>
              <a:spcAft>
                <a:spcPts val="300"/>
              </a:spcAft>
              <a:buNone/>
            </a:pPr>
            <a:r>
              <a:rPr lang="en-US" sz="1400" b="1" dirty="0">
                <a:solidFill>
                  <a:srgbClr val="FFFFFF"/>
                </a:solidFill>
                <a:latin typeface="Arial" pitchFamily="34" charset="0"/>
                <a:ea typeface="Arial" pitchFamily="34" charset="-122"/>
                <a:cs typeface="Arial" pitchFamily="34" charset="-120"/>
              </a:rPr>
              <a:t>GDPR Consent</a:t>
            </a:r>
            <a:endParaRPr lang="en-US" sz="1400" dirty="0"/>
          </a:p>
        </p:txBody>
      </p:sp>
      <p:sp>
        <p:nvSpPr>
          <p:cNvPr id="12" name="Text 10"/>
          <p:cNvSpPr/>
          <p:nvPr/>
        </p:nvSpPr>
        <p:spPr>
          <a:xfrm>
            <a:off x="381000" y="4305300"/>
            <a:ext cx="8382000" cy="457200"/>
          </a:xfrm>
          <a:prstGeom prst="roundRect">
            <a:avLst>
              <a:gd name="adj" fmla="val 16667"/>
            </a:avLst>
          </a:prstGeom>
          <a:solidFill>
            <a:srgbClr val="6B5444"/>
          </a:solidFill>
          <a:ln/>
        </p:spPr>
        <p:txBody>
          <a:bodyPr wrap="square" rtlCol="0" anchor="ctr"/>
          <a:lstStyle/>
          <a:p>
            <a:pPr marL="0" indent="0">
              <a:buNone/>
            </a:pPr>
            <a:endParaRPr lang="en-US" dirty="0"/>
          </a:p>
        </p:txBody>
      </p:sp>
      <p:sp>
        <p:nvSpPr>
          <p:cNvPr id="13" name="Text 11"/>
          <p:cNvSpPr/>
          <p:nvPr/>
        </p:nvSpPr>
        <p:spPr>
          <a:xfrm>
            <a:off x="413766" y="4305300"/>
            <a:ext cx="8316468" cy="457200"/>
          </a:xfrm>
          <a:prstGeom prst="rect">
            <a:avLst/>
          </a:prstGeom>
          <a:noFill/>
          <a:ln/>
        </p:spPr>
        <p:txBody>
          <a:bodyPr wrap="square" lIns="0" tIns="0" rIns="0" bIns="0" rtlCol="0" anchor="t"/>
          <a:lstStyle/>
          <a:p>
            <a:pPr lvl="0" algn="ctr" eaLnBrk="0" fontAlgn="base" hangingPunct="0">
              <a:spcBef>
                <a:spcPct val="0"/>
              </a:spcBef>
              <a:spcAft>
                <a:spcPct val="0"/>
              </a:spcAft>
            </a:pPr>
            <a:r>
              <a:rPr lang="en-US" altLang="en-US" sz="1350" dirty="0">
                <a:solidFill>
                  <a:schemeClr val="bg1"/>
                </a:solidFill>
                <a:latin typeface="Arial" panose="020B0604020202020204" pitchFamily="34" charset="0"/>
                <a:cs typeface="Arial" panose="020B0604020202020204" pitchFamily="34" charset="0"/>
              </a:rPr>
              <a:t>Technology Stack: </a:t>
            </a:r>
            <a:r>
              <a:rPr lang="en-US" altLang="en-US" sz="1350" dirty="0" err="1">
                <a:solidFill>
                  <a:schemeClr val="bg1"/>
                </a:solidFill>
                <a:latin typeface="Arial" panose="020B0604020202020204" pitchFamily="34" charset="0"/>
                <a:cs typeface="Arial" panose="020B0604020202020204" pitchFamily="34" charset="0"/>
              </a:rPr>
              <a:t>Next.js</a:t>
            </a:r>
            <a:r>
              <a:rPr lang="en-US" altLang="en-US" sz="1350" dirty="0">
                <a:solidFill>
                  <a:schemeClr val="bg1"/>
                </a:solidFill>
                <a:latin typeface="Arial" panose="020B0604020202020204" pitchFamily="34" charset="0"/>
                <a:cs typeface="Arial" panose="020B0604020202020204" pitchFamily="34" charset="0"/>
              </a:rPr>
              <a:t> (Web Framework) • </a:t>
            </a:r>
            <a:r>
              <a:rPr lang="en-US" altLang="en-US" sz="1350" dirty="0" err="1">
                <a:solidFill>
                  <a:schemeClr val="bg1"/>
                </a:solidFill>
                <a:latin typeface="Arial" panose="020B0604020202020204" pitchFamily="34" charset="0"/>
                <a:cs typeface="Arial" panose="020B0604020202020204" pitchFamily="34" charset="0"/>
              </a:rPr>
              <a:t>Supabase</a:t>
            </a:r>
            <a:r>
              <a:rPr lang="en-US" altLang="en-US" sz="1350" dirty="0">
                <a:solidFill>
                  <a:schemeClr val="bg1"/>
                </a:solidFill>
                <a:latin typeface="Arial" panose="020B0604020202020204" pitchFamily="34" charset="0"/>
                <a:cs typeface="Arial" panose="020B0604020202020204" pitchFamily="34" charset="0"/>
              </a:rPr>
              <a:t> (Database) • Stripe (Payments) • Sentry (Monitoring)</a:t>
            </a:r>
          </a:p>
        </p:txBody>
      </p:sp>
      <p:pic>
        <p:nvPicPr>
          <p:cNvPr id="23" name="Picture 22" descr="A screenshot of a black screen&#10;&#10;AI-generated content may be incorrect.">
            <a:extLst>
              <a:ext uri="{FF2B5EF4-FFF2-40B4-BE49-F238E27FC236}">
                <a16:creationId xmlns:a16="http://schemas.microsoft.com/office/drawing/2014/main" id="{7E4E3018-D11D-4999-F21A-124E5AF128DF}"/>
              </a:ext>
            </a:extLst>
          </p:cNvPr>
          <p:cNvPicPr>
            <a:picLocks noChangeAspect="1"/>
          </p:cNvPicPr>
          <p:nvPr/>
        </p:nvPicPr>
        <p:blipFill>
          <a:blip r:embed="rId4"/>
          <a:stretch>
            <a:fillRect/>
          </a:stretch>
        </p:blipFill>
        <p:spPr>
          <a:xfrm>
            <a:off x="381000" y="2457552"/>
            <a:ext cx="2692450" cy="1563000"/>
          </a:xfrm>
          <a:prstGeom prst="rect">
            <a:avLst/>
          </a:prstGeom>
        </p:spPr>
      </p:pic>
      <p:pic>
        <p:nvPicPr>
          <p:cNvPr id="25" name="Picture 24" descr="A screenshot of a computer&#10;&#10;AI-generated content may be incorrect.">
            <a:extLst>
              <a:ext uri="{FF2B5EF4-FFF2-40B4-BE49-F238E27FC236}">
                <a16:creationId xmlns:a16="http://schemas.microsoft.com/office/drawing/2014/main" id="{220C0DFB-357F-4789-C472-C05100466257}"/>
              </a:ext>
            </a:extLst>
          </p:cNvPr>
          <p:cNvPicPr>
            <a:picLocks noChangeAspect="1"/>
          </p:cNvPicPr>
          <p:nvPr/>
        </p:nvPicPr>
        <p:blipFill>
          <a:blip r:embed="rId5"/>
          <a:stretch>
            <a:fillRect/>
          </a:stretch>
        </p:blipFill>
        <p:spPr>
          <a:xfrm>
            <a:off x="3225850" y="2457552"/>
            <a:ext cx="2692451" cy="1563000"/>
          </a:xfrm>
          <a:prstGeom prst="rect">
            <a:avLst/>
          </a:prstGeom>
        </p:spPr>
      </p:pic>
      <p:pic>
        <p:nvPicPr>
          <p:cNvPr id="27" name="Picture 26" descr="A screenshot of a computer&#10;&#10;AI-generated content may be incorrect.">
            <a:extLst>
              <a:ext uri="{FF2B5EF4-FFF2-40B4-BE49-F238E27FC236}">
                <a16:creationId xmlns:a16="http://schemas.microsoft.com/office/drawing/2014/main" id="{24D08DBC-5ABB-A9A0-2A40-B31230E22AF6}"/>
              </a:ext>
            </a:extLst>
          </p:cNvPr>
          <p:cNvPicPr>
            <a:picLocks noChangeAspect="1"/>
          </p:cNvPicPr>
          <p:nvPr/>
        </p:nvPicPr>
        <p:blipFill>
          <a:blip r:embed="rId6"/>
          <a:stretch>
            <a:fillRect/>
          </a:stretch>
        </p:blipFill>
        <p:spPr>
          <a:xfrm>
            <a:off x="6070552" y="2456569"/>
            <a:ext cx="2694144" cy="1563983"/>
          </a:xfrm>
          <a:prstGeom prst="rect">
            <a:avLst/>
          </a:prstGeom>
        </p:spPr>
      </p:pic>
      <p:sp>
        <p:nvSpPr>
          <p:cNvPr id="14" name="Freeform 7">
            <a:extLst>
              <a:ext uri="{FF2B5EF4-FFF2-40B4-BE49-F238E27FC236}">
                <a16:creationId xmlns:a16="http://schemas.microsoft.com/office/drawing/2014/main" id="{3B78EB0B-3703-62A5-A581-8925265BA8DC}"/>
              </a:ext>
            </a:extLst>
          </p:cNvPr>
          <p:cNvSpPr/>
          <p:nvPr/>
        </p:nvSpPr>
        <p:spPr>
          <a:xfrm>
            <a:off x="134806" y="118749"/>
            <a:ext cx="1780622" cy="729627"/>
          </a:xfrm>
          <a:custGeom>
            <a:avLst/>
            <a:gdLst/>
            <a:ahLst/>
            <a:cxnLst/>
            <a:rect l="l" t="t" r="r" b="b"/>
            <a:pathLst>
              <a:path w="2687456" h="1074983">
                <a:moveTo>
                  <a:pt x="0" y="0"/>
                </a:moveTo>
                <a:lnTo>
                  <a:pt x="2687456" y="0"/>
                </a:lnTo>
                <a:lnTo>
                  <a:pt x="2687456" y="1074983"/>
                </a:lnTo>
                <a:lnTo>
                  <a:pt x="0" y="1074983"/>
                </a:lnTo>
                <a:lnTo>
                  <a:pt x="0" y="0"/>
                </a:lnTo>
                <a:close/>
              </a:path>
            </a:pathLst>
          </a:custGeom>
          <a:blipFill>
            <a:blip r:embed="rId7"/>
            <a:stretch>
              <a:fillRect/>
            </a:stretch>
          </a:blipFill>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213360" y="419100"/>
            <a:ext cx="8549640" cy="152400"/>
          </a:xfrm>
          <a:prstGeom prst="rect">
            <a:avLst/>
          </a:prstGeom>
          <a:noFill/>
          <a:ln/>
        </p:spPr>
        <p:txBody>
          <a:bodyPr wrap="square" lIns="0" tIns="0" rIns="0" bIns="0" rtlCol="0" anchor="t"/>
          <a:lstStyle/>
          <a:p>
            <a:pPr algn="r">
              <a:lnSpc>
                <a:spcPts val="1200"/>
              </a:lnSpc>
              <a:spcBef>
                <a:spcPts val="300"/>
              </a:spcBef>
              <a:spcAft>
                <a:spcPts val="300"/>
              </a:spcAft>
            </a:pPr>
            <a:r>
              <a:rPr lang="en-US" sz="900" dirty="0">
                <a:solidFill>
                  <a:srgbClr val="666666"/>
                </a:solidFill>
                <a:latin typeface="Arial" pitchFamily="34" charset="0"/>
                <a:ea typeface="Arial" pitchFamily="34" charset="-122"/>
                <a:cs typeface="Arial" pitchFamily="34" charset="-120"/>
              </a:rPr>
              <a:t>Author: Daniel Hriscu</a:t>
            </a:r>
            <a:endParaRPr lang="en-US" sz="900" dirty="0"/>
          </a:p>
        </p:txBody>
      </p:sp>
      <p:sp>
        <p:nvSpPr>
          <p:cNvPr id="3" name="Text 1"/>
          <p:cNvSpPr/>
          <p:nvPr/>
        </p:nvSpPr>
        <p:spPr>
          <a:xfrm>
            <a:off x="381000" y="933650"/>
            <a:ext cx="4420553" cy="381000"/>
          </a:xfrm>
          <a:prstGeom prst="rect">
            <a:avLst/>
          </a:prstGeom>
          <a:noFill/>
          <a:ln/>
        </p:spPr>
        <p:txBody>
          <a:bodyPr wrap="square" lIns="0" tIns="0" rIns="0" bIns="0" rtlCol="0" anchor="t"/>
          <a:lstStyle/>
          <a:p>
            <a:pPr marL="0" indent="0" algn="l">
              <a:lnSpc>
                <a:spcPts val="3000"/>
              </a:lnSpc>
              <a:buNone/>
            </a:pPr>
            <a:r>
              <a:rPr lang="en-US" sz="2700" b="1" dirty="0">
                <a:solidFill>
                  <a:srgbClr val="2D2D2D"/>
                </a:solidFill>
                <a:latin typeface="Arial" pitchFamily="34" charset="0"/>
                <a:ea typeface="Arial" pitchFamily="34" charset="-122"/>
                <a:cs typeface="Arial" pitchFamily="34" charset="-120"/>
              </a:rPr>
              <a:t>Mixed-Methods</a:t>
            </a:r>
          </a:p>
          <a:p>
            <a:pPr marL="0" indent="0" algn="l">
              <a:lnSpc>
                <a:spcPts val="3000"/>
              </a:lnSpc>
              <a:buNone/>
            </a:pPr>
            <a:r>
              <a:rPr lang="en-US" sz="2700" b="1" dirty="0">
                <a:solidFill>
                  <a:srgbClr val="2D2D2D"/>
                </a:solidFill>
                <a:latin typeface="Arial" pitchFamily="34" charset="0"/>
                <a:ea typeface="Arial" pitchFamily="34" charset="-122"/>
                <a:cs typeface="Arial" pitchFamily="34" charset="-120"/>
              </a:rPr>
              <a:t>Evaluation</a:t>
            </a:r>
            <a:endParaRPr lang="en-US" sz="2700" dirty="0"/>
          </a:p>
        </p:txBody>
      </p:sp>
      <p:sp>
        <p:nvSpPr>
          <p:cNvPr id="4" name="Text 2"/>
          <p:cNvSpPr/>
          <p:nvPr/>
        </p:nvSpPr>
        <p:spPr>
          <a:xfrm>
            <a:off x="4801552" y="933650"/>
            <a:ext cx="3961447" cy="1960646"/>
          </a:xfrm>
          <a:prstGeom prst="roundRect">
            <a:avLst>
              <a:gd name="adj" fmla="val 6250"/>
            </a:avLst>
          </a:prstGeom>
          <a:solidFill>
            <a:schemeClr val="tx1"/>
          </a:solidFill>
          <a:ln/>
        </p:spPr>
        <p:txBody>
          <a:bodyPr wrap="square" rtlCol="0" anchor="ctr"/>
          <a:lstStyle/>
          <a:p>
            <a:pPr marL="0" indent="0">
              <a:buNone/>
            </a:pPr>
            <a:endParaRPr lang="en-US" dirty="0"/>
          </a:p>
        </p:txBody>
      </p:sp>
      <p:sp>
        <p:nvSpPr>
          <p:cNvPr id="5" name="Text 3"/>
          <p:cNvSpPr/>
          <p:nvPr/>
        </p:nvSpPr>
        <p:spPr>
          <a:xfrm>
            <a:off x="4969042" y="1116430"/>
            <a:ext cx="3783290" cy="247650"/>
          </a:xfrm>
          <a:prstGeom prst="rect">
            <a:avLst/>
          </a:prstGeom>
          <a:noFill/>
          <a:ln/>
        </p:spPr>
        <p:txBody>
          <a:bodyPr wrap="square" lIns="0" tIns="0" rIns="0" bIns="0" rtlCol="0" anchor="t"/>
          <a:lstStyle/>
          <a:p>
            <a:pPr marL="0" indent="0" algn="l">
              <a:lnSpc>
                <a:spcPts val="1800"/>
              </a:lnSpc>
              <a:spcAft>
                <a:spcPts val="600"/>
              </a:spcAft>
              <a:buNone/>
            </a:pPr>
            <a:r>
              <a:rPr lang="en-US" sz="1400" b="1" dirty="0">
                <a:solidFill>
                  <a:srgbClr val="FFFFFF"/>
                </a:solidFill>
                <a:latin typeface="Arial" pitchFamily="34" charset="0"/>
                <a:ea typeface="Arial" pitchFamily="34" charset="-122"/>
                <a:cs typeface="Arial" pitchFamily="34" charset="-120"/>
              </a:rPr>
              <a:t>1. Quantitative Performance (Speed, via Sentry APM)</a:t>
            </a:r>
            <a:endParaRPr lang="en-US" sz="1400" dirty="0"/>
          </a:p>
        </p:txBody>
      </p:sp>
      <p:sp>
        <p:nvSpPr>
          <p:cNvPr id="6" name="Text 4"/>
          <p:cNvSpPr/>
          <p:nvPr/>
        </p:nvSpPr>
        <p:spPr>
          <a:xfrm>
            <a:off x="4969042" y="1730042"/>
            <a:ext cx="3622508" cy="571500"/>
          </a:xfrm>
          <a:prstGeom prst="rect">
            <a:avLst/>
          </a:prstGeom>
          <a:noFill/>
          <a:ln/>
        </p:spPr>
        <p:txBody>
          <a:bodyPr wrap="square" lIns="57150" tIns="0" rIns="0" bIns="0" rtlCol="0" anchor="t"/>
          <a:lstStyle/>
          <a:p>
            <a:pPr marL="57150" indent="-57150" algn="l">
              <a:lnSpc>
                <a:spcPts val="2100"/>
              </a:lnSpc>
              <a:buSzPct val="100000"/>
              <a:buChar char="•"/>
            </a:pPr>
            <a:r>
              <a:rPr lang="en-US" sz="1350" dirty="0">
                <a:solidFill>
                  <a:srgbClr val="FFFFFF"/>
                </a:solidFill>
                <a:latin typeface="Arial" pitchFamily="34" charset="0"/>
                <a:ea typeface="Arial" pitchFamily="34" charset="-122"/>
                <a:cs typeface="Arial" pitchFamily="34" charset="-120"/>
              </a:rPr>
              <a:t>✓ Already integrated and collecting data</a:t>
            </a:r>
            <a:endParaRPr lang="en-US" sz="1350" dirty="0"/>
          </a:p>
          <a:p>
            <a:pPr marL="57150" indent="-57150" algn="l">
              <a:lnSpc>
                <a:spcPts val="2100"/>
              </a:lnSpc>
              <a:buSzPct val="100000"/>
              <a:buChar char="•"/>
            </a:pPr>
            <a:r>
              <a:rPr lang="en-US" sz="1350" dirty="0">
                <a:solidFill>
                  <a:srgbClr val="FFFFFF"/>
                </a:solidFill>
                <a:latin typeface="Arial" pitchFamily="34" charset="0"/>
                <a:ea typeface="Arial" pitchFamily="34" charset="-122"/>
                <a:cs typeface="Arial" pitchFamily="34" charset="-120"/>
              </a:rPr>
              <a:t>Hypothesis: p95 &lt; 500ms (fast for 95% of users), error rate &lt; 0.1%</a:t>
            </a:r>
            <a:endParaRPr lang="en-US" sz="1350" dirty="0"/>
          </a:p>
        </p:txBody>
      </p:sp>
      <p:sp>
        <p:nvSpPr>
          <p:cNvPr id="7" name="Text 5"/>
          <p:cNvSpPr/>
          <p:nvPr/>
        </p:nvSpPr>
        <p:spPr>
          <a:xfrm>
            <a:off x="381000" y="2009775"/>
            <a:ext cx="4262919" cy="1960646"/>
          </a:xfrm>
          <a:prstGeom prst="roundRect">
            <a:avLst>
              <a:gd name="adj" fmla="val 5000"/>
            </a:avLst>
          </a:prstGeom>
          <a:solidFill>
            <a:srgbClr val="6B5444"/>
          </a:solidFill>
          <a:ln/>
        </p:spPr>
        <p:txBody>
          <a:bodyPr wrap="square" rtlCol="0" anchor="ctr"/>
          <a:lstStyle/>
          <a:p>
            <a:pPr marL="0" indent="0">
              <a:buNone/>
            </a:pPr>
            <a:endParaRPr lang="en-US" dirty="0"/>
          </a:p>
        </p:txBody>
      </p:sp>
      <p:sp>
        <p:nvSpPr>
          <p:cNvPr id="8" name="Text 6"/>
          <p:cNvSpPr/>
          <p:nvPr/>
        </p:nvSpPr>
        <p:spPr>
          <a:xfrm>
            <a:off x="552450" y="2181225"/>
            <a:ext cx="4019550" cy="304800"/>
          </a:xfrm>
          <a:prstGeom prst="rect">
            <a:avLst/>
          </a:prstGeom>
          <a:noFill/>
          <a:ln/>
        </p:spPr>
        <p:txBody>
          <a:bodyPr wrap="square" lIns="0" tIns="0" rIns="0" bIns="0" rtlCol="0" anchor="t"/>
          <a:lstStyle/>
          <a:p>
            <a:pPr marL="0" indent="0" algn="l">
              <a:lnSpc>
                <a:spcPts val="1800"/>
              </a:lnSpc>
              <a:spcAft>
                <a:spcPts val="600"/>
              </a:spcAft>
              <a:buNone/>
            </a:pPr>
            <a:r>
              <a:rPr lang="en-US" sz="1400" b="1" dirty="0">
                <a:solidFill>
                  <a:srgbClr val="FFFFFF"/>
                </a:solidFill>
                <a:latin typeface="Arial" pitchFamily="34" charset="0"/>
                <a:ea typeface="Arial" pitchFamily="34" charset="-122"/>
                <a:cs typeface="Arial" pitchFamily="34" charset="-120"/>
              </a:rPr>
              <a:t>2. Qualitative Usability (Ease of Use, via SUS Survey)</a:t>
            </a:r>
            <a:endParaRPr lang="en-US" sz="1400" dirty="0"/>
          </a:p>
        </p:txBody>
      </p:sp>
      <p:sp>
        <p:nvSpPr>
          <p:cNvPr id="9" name="Text 7"/>
          <p:cNvSpPr/>
          <p:nvPr/>
        </p:nvSpPr>
        <p:spPr>
          <a:xfrm>
            <a:off x="552450" y="2714751"/>
            <a:ext cx="4019550" cy="1204536"/>
          </a:xfrm>
          <a:prstGeom prst="rect">
            <a:avLst/>
          </a:prstGeom>
          <a:noFill/>
          <a:ln/>
        </p:spPr>
        <p:txBody>
          <a:bodyPr wrap="square" lIns="57150" tIns="0" rIns="0" bIns="0" rtlCol="0" anchor="t"/>
          <a:lstStyle/>
          <a:p>
            <a:pPr marL="57150" indent="-57150" algn="l">
              <a:lnSpc>
                <a:spcPts val="2100"/>
              </a:lnSpc>
              <a:buSzPct val="100000"/>
              <a:buChar char="•"/>
            </a:pPr>
            <a:r>
              <a:rPr lang="en-US" sz="1350" dirty="0">
                <a:solidFill>
                  <a:srgbClr val="FFFFFF"/>
                </a:solidFill>
                <a:latin typeface="Arial" pitchFamily="34" charset="0"/>
                <a:ea typeface="Arial" pitchFamily="34" charset="-122"/>
                <a:cs typeface="Arial" pitchFamily="34" charset="-120"/>
              </a:rPr>
              <a:t>System Usability Scale (industry standard)</a:t>
            </a:r>
            <a:endParaRPr lang="en-US" sz="1350" dirty="0"/>
          </a:p>
          <a:p>
            <a:pPr marL="57150" indent="-57150" algn="l">
              <a:lnSpc>
                <a:spcPts val="2100"/>
              </a:lnSpc>
              <a:buSzPct val="100000"/>
              <a:buChar char="•"/>
            </a:pPr>
            <a:r>
              <a:rPr lang="en-US" sz="1350" dirty="0">
                <a:solidFill>
                  <a:srgbClr val="FFFFFF"/>
                </a:solidFill>
                <a:latin typeface="Arial" pitchFamily="34" charset="0"/>
                <a:ea typeface="Arial" pitchFamily="34" charset="-122"/>
                <a:cs typeface="Arial" pitchFamily="34" charset="-120"/>
              </a:rPr>
              <a:t>Hypothesis: SUS score &gt; 80.3 (Goal: ‘A’ Grade / top 10%)</a:t>
            </a:r>
            <a:endParaRPr lang="en-US" sz="1350" dirty="0"/>
          </a:p>
          <a:p>
            <a:pPr marL="57150" indent="-57150" algn="l">
              <a:lnSpc>
                <a:spcPts val="2100"/>
              </a:lnSpc>
              <a:buSzPct val="100000"/>
              <a:buChar char="•"/>
            </a:pPr>
            <a:r>
              <a:rPr lang="en-US" sz="1350" dirty="0">
                <a:solidFill>
                  <a:srgbClr val="FFFFFF"/>
                </a:solidFill>
                <a:latin typeface="Arial" pitchFamily="34" charset="0"/>
                <a:ea typeface="Arial" pitchFamily="34" charset="-122"/>
                <a:cs typeface="Arial" pitchFamily="34" charset="-120"/>
              </a:rPr>
              <a:t>Benchmark: Industry average = 68</a:t>
            </a:r>
            <a:endParaRPr lang="en-US" sz="1350" dirty="0"/>
          </a:p>
        </p:txBody>
      </p:sp>
      <p:sp>
        <p:nvSpPr>
          <p:cNvPr id="10" name="Text 8"/>
          <p:cNvSpPr/>
          <p:nvPr/>
        </p:nvSpPr>
        <p:spPr>
          <a:xfrm>
            <a:off x="4801552" y="3272589"/>
            <a:ext cx="3961448" cy="1708484"/>
          </a:xfrm>
          <a:prstGeom prst="roundRect">
            <a:avLst>
              <a:gd name="adj" fmla="val 6250"/>
            </a:avLst>
          </a:prstGeom>
          <a:solidFill>
            <a:schemeClr val="accent2">
              <a:lumMod val="50000"/>
            </a:schemeClr>
          </a:solidFill>
          <a:ln/>
        </p:spPr>
        <p:txBody>
          <a:bodyPr wrap="square" rtlCol="0" anchor="ctr"/>
          <a:lstStyle/>
          <a:p>
            <a:pPr marL="0" indent="0">
              <a:buNone/>
            </a:pPr>
            <a:endParaRPr lang="en-US" dirty="0"/>
          </a:p>
        </p:txBody>
      </p:sp>
      <p:sp>
        <p:nvSpPr>
          <p:cNvPr id="11" name="Text 9"/>
          <p:cNvSpPr/>
          <p:nvPr/>
        </p:nvSpPr>
        <p:spPr>
          <a:xfrm>
            <a:off x="4962334" y="3448798"/>
            <a:ext cx="3789998" cy="304800"/>
          </a:xfrm>
          <a:prstGeom prst="rect">
            <a:avLst/>
          </a:prstGeom>
          <a:noFill/>
          <a:ln/>
        </p:spPr>
        <p:txBody>
          <a:bodyPr wrap="square" lIns="0" tIns="0" rIns="0" bIns="0" rtlCol="0" anchor="t"/>
          <a:lstStyle/>
          <a:p>
            <a:pPr marL="0" indent="0" algn="l">
              <a:lnSpc>
                <a:spcPts val="1800"/>
              </a:lnSpc>
              <a:spcAft>
                <a:spcPts val="600"/>
              </a:spcAft>
              <a:buNone/>
            </a:pPr>
            <a:r>
              <a:rPr lang="en-US" sz="1400" b="1" dirty="0">
                <a:solidFill>
                  <a:srgbClr val="FFFFFF"/>
                </a:solidFill>
                <a:latin typeface="Arial" pitchFamily="34" charset="0"/>
                <a:ea typeface="Arial" pitchFamily="34" charset="-122"/>
                <a:cs typeface="Arial" pitchFamily="34" charset="-120"/>
              </a:rPr>
              <a:t>3. Compliance Audit (GDPR &amp; PCI)</a:t>
            </a:r>
            <a:endParaRPr lang="en-US" sz="1400" dirty="0"/>
          </a:p>
        </p:txBody>
      </p:sp>
      <p:sp>
        <p:nvSpPr>
          <p:cNvPr id="12" name="Text 10"/>
          <p:cNvSpPr/>
          <p:nvPr/>
        </p:nvSpPr>
        <p:spPr>
          <a:xfrm>
            <a:off x="4969042" y="3862011"/>
            <a:ext cx="3622508" cy="571500"/>
          </a:xfrm>
          <a:prstGeom prst="rect">
            <a:avLst/>
          </a:prstGeom>
          <a:noFill/>
          <a:ln/>
        </p:spPr>
        <p:txBody>
          <a:bodyPr wrap="square" lIns="57150" tIns="0" rIns="0" bIns="0" rtlCol="0" anchor="t"/>
          <a:lstStyle/>
          <a:p>
            <a:pPr marL="57150" indent="-57150" algn="l">
              <a:lnSpc>
                <a:spcPts val="2100"/>
              </a:lnSpc>
              <a:buSzPct val="100000"/>
              <a:buChar char="•"/>
            </a:pPr>
            <a:r>
              <a:rPr lang="en-US" sz="1350" dirty="0">
                <a:solidFill>
                  <a:srgbClr val="FFFFFF"/>
                </a:solidFill>
                <a:latin typeface="Arial" pitchFamily="34" charset="0"/>
                <a:ea typeface="Arial" pitchFamily="34" charset="-122"/>
                <a:cs typeface="Arial" pitchFamily="34" charset="-120"/>
              </a:rPr>
              <a:t>GDPR "Privacy by Design" + PCI-DSS validation</a:t>
            </a:r>
            <a:endParaRPr lang="en-US" sz="1350" dirty="0"/>
          </a:p>
          <a:p>
            <a:pPr marL="57150" indent="-57150" algn="l">
              <a:lnSpc>
                <a:spcPts val="2100"/>
              </a:lnSpc>
              <a:buSzPct val="100000"/>
              <a:buChar char="•"/>
            </a:pPr>
            <a:r>
              <a:rPr lang="en-US" sz="1350" dirty="0">
                <a:solidFill>
                  <a:srgbClr val="FFFFFF"/>
                </a:solidFill>
                <a:latin typeface="Arial" pitchFamily="34" charset="0"/>
                <a:ea typeface="Arial" pitchFamily="34" charset="-122"/>
                <a:cs typeface="Arial" pitchFamily="34" charset="-120"/>
              </a:rPr>
              <a:t>Binary pass/fail: All 12 principles verified</a:t>
            </a:r>
            <a:endParaRPr lang="en-US" sz="1350" dirty="0"/>
          </a:p>
        </p:txBody>
      </p:sp>
      <p:sp>
        <p:nvSpPr>
          <p:cNvPr id="13" name="Freeform 7">
            <a:extLst>
              <a:ext uri="{FF2B5EF4-FFF2-40B4-BE49-F238E27FC236}">
                <a16:creationId xmlns:a16="http://schemas.microsoft.com/office/drawing/2014/main" id="{24959669-FE3F-D761-48B3-55510E7851DE}"/>
              </a:ext>
            </a:extLst>
          </p:cNvPr>
          <p:cNvSpPr/>
          <p:nvPr/>
        </p:nvSpPr>
        <p:spPr>
          <a:xfrm>
            <a:off x="134806" y="118749"/>
            <a:ext cx="1780622" cy="729627"/>
          </a:xfrm>
          <a:custGeom>
            <a:avLst/>
            <a:gdLst/>
            <a:ahLst/>
            <a:cxnLst/>
            <a:rect l="l" t="t" r="r" b="b"/>
            <a:pathLst>
              <a:path w="2687456" h="1074983">
                <a:moveTo>
                  <a:pt x="0" y="0"/>
                </a:moveTo>
                <a:lnTo>
                  <a:pt x="2687456" y="0"/>
                </a:lnTo>
                <a:lnTo>
                  <a:pt x="2687456" y="1074983"/>
                </a:lnTo>
                <a:lnTo>
                  <a:pt x="0" y="1074983"/>
                </a:lnTo>
                <a:lnTo>
                  <a:pt x="0" y="0"/>
                </a:lnTo>
                <a:close/>
              </a:path>
            </a:pathLst>
          </a:custGeom>
          <a:blipFill>
            <a:blip r:embed="rId3"/>
            <a:stretch>
              <a:fillRect/>
            </a:stretch>
          </a:blipFill>
        </p:spPr>
        <p:txBody>
          <a:bodyP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134112" y="342900"/>
            <a:ext cx="8705088" cy="152400"/>
          </a:xfrm>
          <a:prstGeom prst="rect">
            <a:avLst/>
          </a:prstGeom>
          <a:noFill/>
          <a:ln/>
        </p:spPr>
        <p:txBody>
          <a:bodyPr wrap="square" lIns="0" tIns="0" rIns="0" bIns="0" rtlCol="0" anchor="t"/>
          <a:lstStyle/>
          <a:p>
            <a:pPr algn="r">
              <a:lnSpc>
                <a:spcPts val="1200"/>
              </a:lnSpc>
              <a:spcBef>
                <a:spcPts val="300"/>
              </a:spcBef>
              <a:spcAft>
                <a:spcPts val="300"/>
              </a:spcAft>
            </a:pPr>
            <a:r>
              <a:rPr lang="en-US" sz="900" dirty="0">
                <a:solidFill>
                  <a:srgbClr val="666666"/>
                </a:solidFill>
                <a:latin typeface="Arial" pitchFamily="34" charset="0"/>
                <a:ea typeface="Arial" pitchFamily="34" charset="-122"/>
                <a:cs typeface="Arial" pitchFamily="34" charset="-120"/>
              </a:rPr>
              <a:t>Author: Daniel Hriscu</a:t>
            </a:r>
            <a:endParaRPr lang="en-US" sz="900" dirty="0"/>
          </a:p>
        </p:txBody>
      </p:sp>
      <p:sp>
        <p:nvSpPr>
          <p:cNvPr id="3" name="Text 1"/>
          <p:cNvSpPr/>
          <p:nvPr/>
        </p:nvSpPr>
        <p:spPr>
          <a:xfrm>
            <a:off x="304799" y="984184"/>
            <a:ext cx="8534399" cy="342900"/>
          </a:xfrm>
          <a:prstGeom prst="rect">
            <a:avLst/>
          </a:prstGeom>
          <a:noFill/>
          <a:ln/>
        </p:spPr>
        <p:txBody>
          <a:bodyPr wrap="square" lIns="0" tIns="0" rIns="0" bIns="0" rtlCol="0" anchor="t"/>
          <a:lstStyle/>
          <a:p>
            <a:pPr marL="0" indent="0" algn="l">
              <a:lnSpc>
                <a:spcPts val="2700"/>
              </a:lnSpc>
              <a:spcAft>
                <a:spcPts val="1200"/>
              </a:spcAft>
              <a:buNone/>
            </a:pPr>
            <a:r>
              <a:rPr lang="en-US" sz="2700" b="1" dirty="0">
                <a:solidFill>
                  <a:srgbClr val="2D2D2D"/>
                </a:solidFill>
                <a:latin typeface="Arial" pitchFamily="34" charset="0"/>
                <a:ea typeface="Arial" pitchFamily="34" charset="-122"/>
                <a:cs typeface="Arial" pitchFamily="34" charset="-120"/>
              </a:rPr>
              <a:t>Impact, Limitations &amp; Timeline</a:t>
            </a:r>
            <a:endParaRPr lang="en-US" sz="2700" dirty="0"/>
          </a:p>
        </p:txBody>
      </p:sp>
      <p:sp>
        <p:nvSpPr>
          <p:cNvPr id="4" name="Text 2"/>
          <p:cNvSpPr/>
          <p:nvPr/>
        </p:nvSpPr>
        <p:spPr>
          <a:xfrm>
            <a:off x="304799" y="1673942"/>
            <a:ext cx="8502393" cy="1362075"/>
          </a:xfrm>
          <a:prstGeom prst="roundRect">
            <a:avLst>
              <a:gd name="adj" fmla="val 5405"/>
            </a:avLst>
          </a:prstGeom>
          <a:solidFill>
            <a:schemeClr val="tx1"/>
          </a:solidFill>
          <a:ln/>
        </p:spPr>
        <p:txBody>
          <a:bodyPr wrap="square" rtlCol="0" anchor="ctr"/>
          <a:lstStyle/>
          <a:p>
            <a:pPr marL="0" indent="0">
              <a:buNone/>
            </a:pPr>
            <a:endParaRPr lang="en-US" dirty="0"/>
          </a:p>
        </p:txBody>
      </p:sp>
      <p:sp>
        <p:nvSpPr>
          <p:cNvPr id="5" name="Text 3"/>
          <p:cNvSpPr/>
          <p:nvPr/>
        </p:nvSpPr>
        <p:spPr>
          <a:xfrm>
            <a:off x="462404" y="1778717"/>
            <a:ext cx="3881186" cy="247650"/>
          </a:xfrm>
          <a:prstGeom prst="rect">
            <a:avLst/>
          </a:prstGeom>
          <a:noFill/>
          <a:ln/>
        </p:spPr>
        <p:txBody>
          <a:bodyPr wrap="square" lIns="0" tIns="0" rIns="0" bIns="0" rtlCol="0" anchor="t"/>
          <a:lstStyle/>
          <a:p>
            <a:pPr marL="0" indent="0" algn="l">
              <a:lnSpc>
                <a:spcPts val="1500"/>
              </a:lnSpc>
              <a:spcAft>
                <a:spcPts val="600"/>
              </a:spcAft>
              <a:buNone/>
            </a:pPr>
            <a:r>
              <a:rPr lang="en-US" sz="1400" b="1" dirty="0">
                <a:solidFill>
                  <a:srgbClr val="FFFFFF"/>
                </a:solidFill>
                <a:latin typeface="Arial" pitchFamily="34" charset="0"/>
                <a:ea typeface="Arial" pitchFamily="34" charset="-122"/>
                <a:cs typeface="Arial" pitchFamily="34" charset="-120"/>
              </a:rPr>
              <a:t>IMPACT</a:t>
            </a:r>
            <a:r>
              <a:rPr lang="en-US" sz="1050" b="1" dirty="0">
                <a:solidFill>
                  <a:srgbClr val="FFFFFF"/>
                </a:solidFill>
                <a:latin typeface="Arial" pitchFamily="34" charset="0"/>
                <a:ea typeface="Arial" pitchFamily="34" charset="-122"/>
                <a:cs typeface="Arial" pitchFamily="34" charset="-120"/>
              </a:rPr>
              <a:t>:</a:t>
            </a:r>
            <a:endParaRPr lang="en-US" sz="1050" dirty="0"/>
          </a:p>
        </p:txBody>
      </p:sp>
      <p:sp>
        <p:nvSpPr>
          <p:cNvPr id="6" name="Text 4"/>
          <p:cNvSpPr/>
          <p:nvPr/>
        </p:nvSpPr>
        <p:spPr>
          <a:xfrm>
            <a:off x="462403" y="2016339"/>
            <a:ext cx="8172393" cy="868125"/>
          </a:xfrm>
          <a:prstGeom prst="rect">
            <a:avLst/>
          </a:prstGeom>
          <a:noFill/>
          <a:ln/>
        </p:spPr>
        <p:txBody>
          <a:bodyPr wrap="square" lIns="57150" tIns="0" rIns="0" bIns="0" rtlCol="0" anchor="t"/>
          <a:lstStyle/>
          <a:p>
            <a:pPr marL="57150" indent="-57150">
              <a:lnSpc>
                <a:spcPts val="2100"/>
              </a:lnSpc>
              <a:buSzPct val="100000"/>
              <a:buChar char="•"/>
            </a:pPr>
            <a:r>
              <a:rPr lang="en-US" sz="1350" dirty="0">
                <a:solidFill>
                  <a:schemeClr val="bg1"/>
                </a:solidFill>
                <a:latin typeface="Arial" panose="020B0604020202020204" pitchFamily="34" charset="0"/>
                <a:ea typeface="Arial" pitchFamily="34" charset="-122"/>
                <a:cs typeface="Arial" panose="020B0604020202020204" pitchFamily="34" charset="0"/>
              </a:rPr>
              <a:t>✅ Academic: </a:t>
            </a:r>
            <a:r>
              <a:rPr lang="en-GB" sz="1350" dirty="0">
                <a:solidFill>
                  <a:schemeClr val="bg1"/>
                </a:solidFill>
                <a:latin typeface="Arial" panose="020B0604020202020204" pitchFamily="34" charset="0"/>
                <a:cs typeface="Arial" panose="020B0604020202020204" pitchFamily="34" charset="0"/>
              </a:rPr>
              <a:t>A proven research model (DSR artifact)</a:t>
            </a:r>
            <a:endParaRPr lang="en-US" sz="1350" dirty="0">
              <a:solidFill>
                <a:schemeClr val="bg1"/>
              </a:solidFill>
              <a:latin typeface="Arial" panose="020B0604020202020204" pitchFamily="34" charset="0"/>
              <a:cs typeface="Arial" panose="020B0604020202020204" pitchFamily="34" charset="0"/>
            </a:endParaRPr>
          </a:p>
          <a:p>
            <a:pPr marL="57150" indent="-57150" algn="l">
              <a:lnSpc>
                <a:spcPts val="2100"/>
              </a:lnSpc>
              <a:buSzPct val="100000"/>
              <a:buChar char="•"/>
            </a:pPr>
            <a:r>
              <a:rPr lang="en-US" sz="1350" dirty="0">
                <a:solidFill>
                  <a:schemeClr val="bg1"/>
                </a:solidFill>
                <a:latin typeface="Arial" panose="020B0604020202020204" pitchFamily="34" charset="0"/>
                <a:ea typeface="Arial" pitchFamily="34" charset="-122"/>
                <a:cs typeface="Arial" panose="020B0604020202020204" pitchFamily="34" charset="0"/>
              </a:rPr>
              <a:t>✅ Practical: ~7.5 hrs/week saved</a:t>
            </a:r>
            <a:endParaRPr lang="en-US" sz="1350" dirty="0">
              <a:solidFill>
                <a:schemeClr val="bg1"/>
              </a:solidFill>
              <a:latin typeface="Arial" panose="020B0604020202020204" pitchFamily="34" charset="0"/>
              <a:cs typeface="Arial" panose="020B0604020202020204" pitchFamily="34" charset="0"/>
            </a:endParaRPr>
          </a:p>
          <a:p>
            <a:pPr marL="57150" indent="-57150">
              <a:lnSpc>
                <a:spcPts val="2100"/>
              </a:lnSpc>
              <a:buSzPct val="100000"/>
              <a:buChar char="•"/>
            </a:pPr>
            <a:r>
              <a:rPr lang="en-US" sz="1350" dirty="0">
                <a:solidFill>
                  <a:schemeClr val="bg1"/>
                </a:solidFill>
                <a:latin typeface="Arial" panose="020B0604020202020204" pitchFamily="34" charset="0"/>
                <a:ea typeface="Arial" pitchFamily="34" charset="-122"/>
                <a:cs typeface="Arial" panose="020B0604020202020204" pitchFamily="34" charset="0"/>
              </a:rPr>
              <a:t>✅ Technical: </a:t>
            </a:r>
            <a:r>
              <a:rPr lang="en-GB" sz="1350" dirty="0">
                <a:solidFill>
                  <a:schemeClr val="bg1"/>
                </a:solidFill>
                <a:latin typeface="Arial" panose="020B0604020202020204" pitchFamily="34" charset="0"/>
                <a:cs typeface="Arial" panose="020B0604020202020204" pitchFamily="34" charset="0"/>
              </a:rPr>
              <a:t>A 'blueprint' for other clubs to follow</a:t>
            </a:r>
            <a:endParaRPr lang="en-US" sz="1350" dirty="0">
              <a:solidFill>
                <a:schemeClr val="bg1"/>
              </a:solidFill>
              <a:latin typeface="Arial" panose="020B0604020202020204" pitchFamily="34" charset="0"/>
              <a:cs typeface="Arial" panose="020B0604020202020204" pitchFamily="34" charset="0"/>
            </a:endParaRPr>
          </a:p>
        </p:txBody>
      </p:sp>
      <p:sp>
        <p:nvSpPr>
          <p:cNvPr id="7" name="Text 5"/>
          <p:cNvSpPr/>
          <p:nvPr/>
        </p:nvSpPr>
        <p:spPr>
          <a:xfrm>
            <a:off x="343846" y="3226014"/>
            <a:ext cx="4046541" cy="1409700"/>
          </a:xfrm>
          <a:prstGeom prst="roundRect">
            <a:avLst>
              <a:gd name="adj" fmla="val 5405"/>
            </a:avLst>
          </a:prstGeom>
          <a:solidFill>
            <a:srgbClr val="6B5444"/>
          </a:solidFill>
          <a:ln/>
        </p:spPr>
        <p:txBody>
          <a:bodyPr wrap="square" rtlCol="0" anchor="ctr"/>
          <a:lstStyle/>
          <a:p>
            <a:pPr marL="0" indent="0">
              <a:buNone/>
            </a:pPr>
            <a:endParaRPr lang="en-US" dirty="0"/>
          </a:p>
        </p:txBody>
      </p:sp>
      <p:sp>
        <p:nvSpPr>
          <p:cNvPr id="8" name="Text 6"/>
          <p:cNvSpPr/>
          <p:nvPr/>
        </p:nvSpPr>
        <p:spPr>
          <a:xfrm>
            <a:off x="462403" y="3383684"/>
            <a:ext cx="2510533" cy="295275"/>
          </a:xfrm>
          <a:prstGeom prst="rect">
            <a:avLst/>
          </a:prstGeom>
          <a:noFill/>
          <a:ln/>
        </p:spPr>
        <p:txBody>
          <a:bodyPr wrap="square" lIns="0" tIns="0" rIns="0" bIns="0" rtlCol="0" anchor="t"/>
          <a:lstStyle/>
          <a:p>
            <a:pPr marL="0" indent="0" algn="l">
              <a:lnSpc>
                <a:spcPts val="1500"/>
              </a:lnSpc>
              <a:spcAft>
                <a:spcPts val="600"/>
              </a:spcAft>
              <a:buNone/>
            </a:pPr>
            <a:r>
              <a:rPr lang="en-US" sz="1400" b="1" dirty="0">
                <a:solidFill>
                  <a:srgbClr val="FFFFFF"/>
                </a:solidFill>
                <a:latin typeface="Arial" pitchFamily="34" charset="0"/>
                <a:ea typeface="Arial" pitchFamily="34" charset="-122"/>
                <a:cs typeface="Arial" pitchFamily="34" charset="-120"/>
              </a:rPr>
              <a:t>LIMITATIONS:</a:t>
            </a:r>
            <a:endParaRPr lang="en-US" sz="1400" dirty="0"/>
          </a:p>
        </p:txBody>
      </p:sp>
      <p:sp>
        <p:nvSpPr>
          <p:cNvPr id="9" name="Text 7"/>
          <p:cNvSpPr/>
          <p:nvPr/>
        </p:nvSpPr>
        <p:spPr>
          <a:xfrm>
            <a:off x="501260" y="3645368"/>
            <a:ext cx="2582452" cy="876300"/>
          </a:xfrm>
          <a:prstGeom prst="rect">
            <a:avLst/>
          </a:prstGeom>
          <a:noFill/>
          <a:ln/>
        </p:spPr>
        <p:txBody>
          <a:bodyPr wrap="square" lIns="57150" tIns="0" rIns="0" bIns="0" rtlCol="0" anchor="t"/>
          <a:lstStyle/>
          <a:p>
            <a:pPr marL="57150" indent="-57150" algn="l">
              <a:lnSpc>
                <a:spcPts val="2100"/>
              </a:lnSpc>
              <a:buSzPct val="100000"/>
              <a:buChar char="•"/>
            </a:pPr>
            <a:r>
              <a:rPr lang="en-US" sz="1350" dirty="0">
                <a:solidFill>
                  <a:srgbClr val="FFFFFF"/>
                </a:solidFill>
                <a:latin typeface="Arial" pitchFamily="34" charset="0"/>
                <a:ea typeface="Arial" pitchFamily="34" charset="-122"/>
                <a:cs typeface="Arial" pitchFamily="34" charset="-120"/>
              </a:rPr>
              <a:t>⚠️ Single club, single sport</a:t>
            </a:r>
            <a:endParaRPr lang="en-US" sz="1350" dirty="0"/>
          </a:p>
          <a:p>
            <a:pPr marL="57150" indent="-57150" algn="l">
              <a:lnSpc>
                <a:spcPts val="2100"/>
              </a:lnSpc>
              <a:buSzPct val="100000"/>
              <a:buChar char="•"/>
            </a:pPr>
            <a:r>
              <a:rPr lang="en-US" sz="1350" dirty="0">
                <a:solidFill>
                  <a:srgbClr val="FFFFFF"/>
                </a:solidFill>
                <a:latin typeface="Arial" pitchFamily="34" charset="0"/>
                <a:ea typeface="Arial" pitchFamily="34" charset="-122"/>
                <a:cs typeface="Arial" pitchFamily="34" charset="-120"/>
              </a:rPr>
              <a:t>⚠️ Researcher bias (mitigated)</a:t>
            </a:r>
            <a:endParaRPr lang="en-US" sz="1350" dirty="0"/>
          </a:p>
          <a:p>
            <a:pPr marL="57150" indent="-57150" algn="l">
              <a:lnSpc>
                <a:spcPts val="2100"/>
              </a:lnSpc>
              <a:buSzPct val="100000"/>
              <a:buChar char="•"/>
            </a:pPr>
            <a:r>
              <a:rPr lang="en-US" sz="1350" dirty="0">
                <a:solidFill>
                  <a:srgbClr val="FFFFFF"/>
                </a:solidFill>
                <a:latin typeface="Arial" pitchFamily="34" charset="0"/>
                <a:ea typeface="Arial" pitchFamily="34" charset="-122"/>
                <a:cs typeface="Arial" pitchFamily="34" charset="-120"/>
              </a:rPr>
              <a:t>⚠️ Maintenance dependency</a:t>
            </a:r>
            <a:endParaRPr lang="en-US" sz="1350" dirty="0"/>
          </a:p>
        </p:txBody>
      </p:sp>
      <p:sp>
        <p:nvSpPr>
          <p:cNvPr id="10" name="Text 8"/>
          <p:cNvSpPr/>
          <p:nvPr/>
        </p:nvSpPr>
        <p:spPr>
          <a:xfrm>
            <a:off x="4760652" y="3226014"/>
            <a:ext cx="4046541" cy="1409700"/>
          </a:xfrm>
          <a:prstGeom prst="roundRect">
            <a:avLst>
              <a:gd name="adj" fmla="val 5263"/>
            </a:avLst>
          </a:prstGeom>
          <a:solidFill>
            <a:schemeClr val="accent2">
              <a:lumMod val="50000"/>
            </a:schemeClr>
          </a:solidFill>
          <a:ln/>
        </p:spPr>
        <p:txBody>
          <a:bodyPr wrap="square" rtlCol="0" anchor="ctr"/>
          <a:lstStyle/>
          <a:p>
            <a:pPr marL="0" indent="0">
              <a:buNone/>
            </a:pPr>
            <a:endParaRPr lang="en-US" dirty="0"/>
          </a:p>
        </p:txBody>
      </p:sp>
      <p:sp>
        <p:nvSpPr>
          <p:cNvPr id="11" name="Text 9"/>
          <p:cNvSpPr/>
          <p:nvPr/>
        </p:nvSpPr>
        <p:spPr>
          <a:xfrm>
            <a:off x="4859333" y="3363172"/>
            <a:ext cx="4046540" cy="228600"/>
          </a:xfrm>
          <a:prstGeom prst="rect">
            <a:avLst/>
          </a:prstGeom>
          <a:noFill/>
          <a:ln/>
        </p:spPr>
        <p:txBody>
          <a:bodyPr wrap="square" lIns="0" tIns="0" rIns="0" bIns="0" rtlCol="0" anchor="t"/>
          <a:lstStyle/>
          <a:p>
            <a:pPr marL="0" indent="0" algn="l">
              <a:lnSpc>
                <a:spcPts val="1500"/>
              </a:lnSpc>
              <a:spcAft>
                <a:spcPts val="600"/>
              </a:spcAft>
              <a:buNone/>
            </a:pPr>
            <a:r>
              <a:rPr lang="en-US" sz="1400" b="1" dirty="0">
                <a:solidFill>
                  <a:srgbClr val="FFFFFF"/>
                </a:solidFill>
                <a:latin typeface="Arial" pitchFamily="34" charset="0"/>
                <a:ea typeface="Arial" pitchFamily="34" charset="-122"/>
                <a:cs typeface="Arial" pitchFamily="34" charset="-120"/>
              </a:rPr>
              <a:t>TIMELINE:</a:t>
            </a:r>
            <a:endParaRPr lang="en-US" sz="1400" dirty="0"/>
          </a:p>
        </p:txBody>
      </p:sp>
      <p:sp>
        <p:nvSpPr>
          <p:cNvPr id="12" name="Text 10"/>
          <p:cNvSpPr/>
          <p:nvPr/>
        </p:nvSpPr>
        <p:spPr>
          <a:xfrm>
            <a:off x="4918968" y="3561746"/>
            <a:ext cx="3762629" cy="1015666"/>
          </a:xfrm>
          <a:prstGeom prst="rect">
            <a:avLst/>
          </a:prstGeom>
          <a:noFill/>
          <a:ln/>
        </p:spPr>
        <p:txBody>
          <a:bodyPr wrap="square" lIns="0" tIns="0" rIns="0" bIns="0" rtlCol="0" anchor="t"/>
          <a:lstStyle/>
          <a:p>
            <a:pPr marL="0" indent="0" algn="l">
              <a:lnSpc>
                <a:spcPts val="2100"/>
              </a:lnSpc>
              <a:spcBef>
                <a:spcPts val="300"/>
              </a:spcBef>
              <a:spcAft>
                <a:spcPts val="300"/>
              </a:spcAft>
              <a:buNone/>
            </a:pPr>
            <a:r>
              <a:rPr lang="en-US" sz="1350" dirty="0">
                <a:solidFill>
                  <a:srgbClr val="FFFFFF"/>
                </a:solidFill>
                <a:latin typeface="Arial" pitchFamily="34" charset="0"/>
                <a:ea typeface="Arial" pitchFamily="34" charset="-122"/>
                <a:cs typeface="Arial" pitchFamily="34" charset="-120"/>
              </a:rPr>
              <a:t>Weeks 1-10: Development ✓</a:t>
            </a:r>
          </a:p>
          <a:p>
            <a:pPr>
              <a:lnSpc>
                <a:spcPts val="2100"/>
              </a:lnSpc>
              <a:spcBef>
                <a:spcPts val="300"/>
              </a:spcBef>
              <a:spcAft>
                <a:spcPts val="300"/>
              </a:spcAft>
            </a:pPr>
            <a:r>
              <a:rPr lang="en-US" sz="1350" dirty="0">
                <a:solidFill>
                  <a:srgbClr val="FFFFFF"/>
                </a:solidFill>
                <a:latin typeface="Arial" pitchFamily="34" charset="0"/>
                <a:ea typeface="Arial" pitchFamily="34" charset="-122"/>
                <a:cs typeface="Arial" pitchFamily="34" charset="-120"/>
              </a:rPr>
              <a:t>Week 12: UAT ← NOW</a:t>
            </a:r>
            <a:endParaRPr lang="en-US" sz="1350" dirty="0"/>
          </a:p>
          <a:p>
            <a:pPr>
              <a:lnSpc>
                <a:spcPts val="2100"/>
              </a:lnSpc>
              <a:spcBef>
                <a:spcPts val="300"/>
              </a:spcBef>
              <a:spcAft>
                <a:spcPts val="300"/>
              </a:spcAft>
            </a:pPr>
            <a:r>
              <a:rPr lang="en-US" sz="1350" dirty="0">
                <a:solidFill>
                  <a:srgbClr val="FFFFFF"/>
                </a:solidFill>
                <a:latin typeface="Arial" pitchFamily="34" charset="0"/>
                <a:ea typeface="Arial" pitchFamily="34" charset="-122"/>
                <a:cs typeface="Arial" pitchFamily="34" charset="-120"/>
              </a:rPr>
              <a:t>Weeks 13-18: Evaluation</a:t>
            </a:r>
            <a:endParaRPr lang="en-US" sz="1350" dirty="0"/>
          </a:p>
          <a:p>
            <a:pPr marL="0" indent="0" algn="l">
              <a:lnSpc>
                <a:spcPts val="2100"/>
              </a:lnSpc>
              <a:spcBef>
                <a:spcPts val="300"/>
              </a:spcBef>
              <a:spcAft>
                <a:spcPts val="300"/>
              </a:spcAft>
              <a:buNone/>
            </a:pPr>
            <a:endParaRPr lang="en-US" sz="1500" dirty="0"/>
          </a:p>
        </p:txBody>
      </p:sp>
      <p:sp>
        <p:nvSpPr>
          <p:cNvPr id="13" name="Freeform 7">
            <a:extLst>
              <a:ext uri="{FF2B5EF4-FFF2-40B4-BE49-F238E27FC236}">
                <a16:creationId xmlns:a16="http://schemas.microsoft.com/office/drawing/2014/main" id="{AC8F4E36-9EDC-E7A8-A39F-A4E897AE9DDF}"/>
              </a:ext>
            </a:extLst>
          </p:cNvPr>
          <p:cNvSpPr/>
          <p:nvPr/>
        </p:nvSpPr>
        <p:spPr>
          <a:xfrm>
            <a:off x="134806" y="118749"/>
            <a:ext cx="1780622" cy="729627"/>
          </a:xfrm>
          <a:custGeom>
            <a:avLst/>
            <a:gdLst/>
            <a:ahLst/>
            <a:cxnLst/>
            <a:rect l="l" t="t" r="r" b="b"/>
            <a:pathLst>
              <a:path w="2687456" h="1074983">
                <a:moveTo>
                  <a:pt x="0" y="0"/>
                </a:moveTo>
                <a:lnTo>
                  <a:pt x="2687456" y="0"/>
                </a:lnTo>
                <a:lnTo>
                  <a:pt x="2687456" y="1074983"/>
                </a:lnTo>
                <a:lnTo>
                  <a:pt x="0" y="1074983"/>
                </a:lnTo>
                <a:lnTo>
                  <a:pt x="0" y="0"/>
                </a:lnTo>
                <a:close/>
              </a:path>
            </a:pathLst>
          </a:custGeom>
          <a:blipFill>
            <a:blip r:embed="rId3"/>
            <a:stretch>
              <a:fillRect/>
            </a:stretch>
          </a:blipFill>
        </p:spPr>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213360" y="419100"/>
            <a:ext cx="8549640" cy="152400"/>
          </a:xfrm>
          <a:prstGeom prst="rect">
            <a:avLst/>
          </a:prstGeom>
          <a:noFill/>
          <a:ln/>
        </p:spPr>
        <p:txBody>
          <a:bodyPr wrap="square" lIns="0" tIns="0" rIns="0" bIns="0" rtlCol="0" anchor="t"/>
          <a:lstStyle/>
          <a:p>
            <a:pPr algn="r">
              <a:lnSpc>
                <a:spcPts val="1200"/>
              </a:lnSpc>
              <a:spcBef>
                <a:spcPts val="300"/>
              </a:spcBef>
              <a:spcAft>
                <a:spcPts val="300"/>
              </a:spcAft>
            </a:pPr>
            <a:r>
              <a:rPr lang="en-US" sz="900" dirty="0">
                <a:solidFill>
                  <a:srgbClr val="666666"/>
                </a:solidFill>
                <a:latin typeface="Arial" pitchFamily="34" charset="0"/>
                <a:ea typeface="Arial" pitchFamily="34" charset="-122"/>
                <a:cs typeface="Arial" pitchFamily="34" charset="-120"/>
              </a:rPr>
              <a:t>Author: Daniel Hriscu</a:t>
            </a:r>
            <a:endParaRPr lang="en-US" sz="900" dirty="0"/>
          </a:p>
        </p:txBody>
      </p:sp>
      <p:sp>
        <p:nvSpPr>
          <p:cNvPr id="3" name="Text 1"/>
          <p:cNvSpPr/>
          <p:nvPr/>
        </p:nvSpPr>
        <p:spPr>
          <a:xfrm>
            <a:off x="3302459" y="914400"/>
            <a:ext cx="2538933" cy="457200"/>
          </a:xfrm>
          <a:prstGeom prst="rect">
            <a:avLst/>
          </a:prstGeom>
          <a:noFill/>
          <a:ln/>
        </p:spPr>
        <p:txBody>
          <a:bodyPr wrap="square" lIns="0" tIns="0" rIns="0" bIns="0" rtlCol="0" anchor="t"/>
          <a:lstStyle/>
          <a:p>
            <a:pPr marL="0" indent="0" algn="ctr">
              <a:lnSpc>
                <a:spcPts val="3600"/>
              </a:lnSpc>
              <a:spcAft>
                <a:spcPts val="1800"/>
              </a:spcAft>
              <a:buNone/>
            </a:pPr>
            <a:r>
              <a:rPr lang="en-US" sz="3600" b="1" dirty="0">
                <a:solidFill>
                  <a:srgbClr val="2D2D2D"/>
                </a:solidFill>
                <a:latin typeface="Arial" pitchFamily="34" charset="0"/>
                <a:ea typeface="Arial" pitchFamily="34" charset="-122"/>
                <a:cs typeface="Arial" pitchFamily="34" charset="-120"/>
              </a:rPr>
              <a:t>Conclusion</a:t>
            </a:r>
            <a:endParaRPr lang="en-US" sz="3600" dirty="0"/>
          </a:p>
        </p:txBody>
      </p:sp>
      <p:sp>
        <p:nvSpPr>
          <p:cNvPr id="4" name="Text 2"/>
          <p:cNvSpPr/>
          <p:nvPr/>
        </p:nvSpPr>
        <p:spPr>
          <a:xfrm>
            <a:off x="381000" y="1624013"/>
            <a:ext cx="8382000" cy="2352674"/>
          </a:xfrm>
          <a:prstGeom prst="roundRect">
            <a:avLst>
              <a:gd name="adj" fmla="val 3279"/>
            </a:avLst>
          </a:prstGeom>
          <a:solidFill>
            <a:schemeClr val="tx1"/>
          </a:solidFill>
          <a:ln/>
        </p:spPr>
        <p:txBody>
          <a:bodyPr wrap="square" rtlCol="0" anchor="ctr"/>
          <a:lstStyle/>
          <a:p>
            <a:pPr marL="0" indent="0">
              <a:buNone/>
            </a:pPr>
            <a:endParaRPr lang="en-US" dirty="0"/>
          </a:p>
        </p:txBody>
      </p:sp>
      <p:sp>
        <p:nvSpPr>
          <p:cNvPr id="5" name="Text 3"/>
          <p:cNvSpPr/>
          <p:nvPr/>
        </p:nvSpPr>
        <p:spPr>
          <a:xfrm>
            <a:off x="609600" y="1166813"/>
            <a:ext cx="8083296" cy="266700"/>
          </a:xfrm>
          <a:prstGeom prst="rect">
            <a:avLst/>
          </a:prstGeom>
          <a:noFill/>
          <a:ln/>
        </p:spPr>
        <p:txBody>
          <a:bodyPr wrap="square" lIns="0" tIns="0" rIns="0" bIns="0" rtlCol="0" anchor="t"/>
          <a:lstStyle/>
          <a:p>
            <a:pPr marL="0" indent="0" algn="l">
              <a:lnSpc>
                <a:spcPts val="2100"/>
              </a:lnSpc>
              <a:spcAft>
                <a:spcPts val="1200"/>
              </a:spcAft>
              <a:buNone/>
            </a:pPr>
            <a:r>
              <a:rPr lang="en-US" sz="1500" b="1" dirty="0">
                <a:solidFill>
                  <a:srgbClr val="FFFFFF"/>
                </a:solidFill>
                <a:latin typeface="Arial" pitchFamily="34" charset="0"/>
                <a:ea typeface="Arial" pitchFamily="34" charset="-122"/>
                <a:cs typeface="Arial" pitchFamily="34" charset="-120"/>
              </a:rPr>
              <a:t>Key Takeaways:</a:t>
            </a:r>
            <a:endParaRPr lang="en-US" sz="1500" dirty="0"/>
          </a:p>
        </p:txBody>
      </p:sp>
      <p:sp>
        <p:nvSpPr>
          <p:cNvPr id="6" name="Text 4"/>
          <p:cNvSpPr/>
          <p:nvPr/>
        </p:nvSpPr>
        <p:spPr>
          <a:xfrm>
            <a:off x="609600" y="2028826"/>
            <a:ext cx="7924800" cy="1532522"/>
          </a:xfrm>
          <a:prstGeom prst="rect">
            <a:avLst/>
          </a:prstGeom>
          <a:noFill/>
          <a:ln/>
        </p:spPr>
        <p:txBody>
          <a:bodyPr wrap="square" lIns="66675" tIns="0" rIns="0" bIns="0" rtlCol="0" anchor="t"/>
          <a:lstStyle/>
          <a:p>
            <a:pPr>
              <a:lnSpc>
                <a:spcPct val="150000"/>
              </a:lnSpc>
              <a:buSzPct val="100000"/>
            </a:pPr>
            <a:r>
              <a:rPr lang="en-US" sz="1350" b="1" dirty="0">
                <a:solidFill>
                  <a:schemeClr val="bg1"/>
                </a:solidFill>
                <a:latin typeface="Arial" panose="020B0604020202020204" pitchFamily="34" charset="0"/>
                <a:ea typeface="Arial" pitchFamily="34" charset="-122"/>
                <a:cs typeface="Arial" panose="020B0604020202020204" pitchFamily="34" charset="0"/>
              </a:rPr>
              <a:t>Problem:</a:t>
            </a:r>
            <a:r>
              <a:rPr lang="en-US" sz="1350" dirty="0">
                <a:solidFill>
                  <a:schemeClr val="bg1"/>
                </a:solidFill>
                <a:latin typeface="Arial" panose="020B0604020202020204" pitchFamily="34" charset="0"/>
                <a:ea typeface="Arial" pitchFamily="34" charset="-122"/>
                <a:cs typeface="Arial" panose="020B0604020202020204" pitchFamily="34" charset="0"/>
              </a:rPr>
              <a:t> </a:t>
            </a:r>
            <a:r>
              <a:rPr lang="en-US" altLang="en-US" sz="1350" dirty="0">
                <a:solidFill>
                  <a:schemeClr val="bg1"/>
                </a:solidFill>
                <a:latin typeface="Arial" panose="020B0604020202020204" pitchFamily="34" charset="0"/>
                <a:cs typeface="Arial" panose="020B0604020202020204" pitchFamily="34" charset="0"/>
              </a:rPr>
              <a:t>Small clubs are trapped in a 'paradox’, rising expectations, no resources.</a:t>
            </a:r>
            <a:endParaRPr lang="en-US" sz="1350" dirty="0">
              <a:solidFill>
                <a:schemeClr val="bg1"/>
              </a:solidFill>
              <a:latin typeface="Arial" panose="020B0604020202020204" pitchFamily="34" charset="0"/>
              <a:cs typeface="Arial" panose="020B0604020202020204" pitchFamily="34" charset="0"/>
            </a:endParaRPr>
          </a:p>
          <a:p>
            <a:pPr lvl="0" eaLnBrk="0" fontAlgn="base" hangingPunct="0">
              <a:lnSpc>
                <a:spcPct val="150000"/>
              </a:lnSpc>
              <a:spcBef>
                <a:spcPct val="0"/>
              </a:spcBef>
              <a:spcAft>
                <a:spcPct val="0"/>
              </a:spcAft>
            </a:pPr>
            <a:r>
              <a:rPr lang="en-US" sz="1350" b="1" dirty="0">
                <a:solidFill>
                  <a:schemeClr val="bg1"/>
                </a:solidFill>
                <a:latin typeface="Arial" panose="020B0604020202020204" pitchFamily="34" charset="0"/>
                <a:ea typeface="Arial" pitchFamily="34" charset="-122"/>
                <a:cs typeface="Arial" panose="020B0604020202020204" pitchFamily="34" charset="0"/>
              </a:rPr>
              <a:t>Solution:</a:t>
            </a:r>
            <a:r>
              <a:rPr lang="en-US" sz="1350" dirty="0">
                <a:solidFill>
                  <a:schemeClr val="bg1"/>
                </a:solidFill>
                <a:latin typeface="Arial" panose="020B0604020202020204" pitchFamily="34" charset="0"/>
                <a:ea typeface="Arial" pitchFamily="34" charset="-122"/>
                <a:cs typeface="Arial" panose="020B0604020202020204" pitchFamily="34" charset="0"/>
              </a:rPr>
              <a:t> </a:t>
            </a:r>
            <a:r>
              <a:rPr lang="en-US" altLang="en-US" sz="1350" dirty="0">
                <a:solidFill>
                  <a:schemeClr val="bg1"/>
                </a:solidFill>
                <a:latin typeface="Arial" panose="020B0604020202020204" pitchFamily="34" charset="0"/>
                <a:cs typeface="Arial" panose="020B0604020202020204" pitchFamily="34" charset="0"/>
              </a:rPr>
              <a:t>The RJK Portal a custom tool (our 'artifact') that acts as a 'capacity multiplier'.</a:t>
            </a:r>
          </a:p>
          <a:p>
            <a:pPr>
              <a:lnSpc>
                <a:spcPct val="150000"/>
              </a:lnSpc>
              <a:buSzPct val="100000"/>
            </a:pPr>
            <a:r>
              <a:rPr lang="en-US" sz="1350" b="1" dirty="0">
                <a:solidFill>
                  <a:schemeClr val="bg1"/>
                </a:solidFill>
                <a:latin typeface="Arial" panose="020B0604020202020204" pitchFamily="34" charset="0"/>
                <a:ea typeface="Arial" pitchFamily="34" charset="-122"/>
                <a:cs typeface="Arial" panose="020B0604020202020204" pitchFamily="34" charset="0"/>
              </a:rPr>
              <a:t>Method:</a:t>
            </a:r>
            <a:r>
              <a:rPr lang="en-US" sz="1350" dirty="0">
                <a:solidFill>
                  <a:schemeClr val="bg1"/>
                </a:solidFill>
                <a:latin typeface="Arial" panose="020B0604020202020204" pitchFamily="34" charset="0"/>
                <a:ea typeface="Arial" pitchFamily="34" charset="-122"/>
                <a:cs typeface="Arial" panose="020B0604020202020204" pitchFamily="34" charset="0"/>
              </a:rPr>
              <a:t> </a:t>
            </a:r>
            <a:r>
              <a:rPr lang="en-GB" sz="1350" dirty="0">
                <a:solidFill>
                  <a:schemeClr val="bg1"/>
                </a:solidFill>
                <a:latin typeface="Arial" panose="020B0604020202020204" pitchFamily="34" charset="0"/>
                <a:cs typeface="Arial" panose="020B0604020202020204" pitchFamily="34" charset="0"/>
              </a:rPr>
              <a:t>Our DSR/AR hybrid method ensured the tool was both academically sound, and useful.</a:t>
            </a:r>
            <a:endParaRPr lang="en-US" sz="1350" dirty="0">
              <a:solidFill>
                <a:schemeClr val="bg1"/>
              </a:solidFill>
              <a:latin typeface="Arial" panose="020B0604020202020204" pitchFamily="34" charset="0"/>
              <a:cs typeface="Arial" panose="020B0604020202020204" pitchFamily="34" charset="0"/>
            </a:endParaRPr>
          </a:p>
          <a:p>
            <a:pPr>
              <a:lnSpc>
                <a:spcPct val="150000"/>
              </a:lnSpc>
              <a:buSzPct val="100000"/>
            </a:pPr>
            <a:r>
              <a:rPr lang="en-US" sz="1350" b="1" dirty="0">
                <a:solidFill>
                  <a:schemeClr val="bg1"/>
                </a:solidFill>
                <a:latin typeface="Arial" panose="020B0604020202020204" pitchFamily="34" charset="0"/>
                <a:ea typeface="Arial" pitchFamily="34" charset="-122"/>
                <a:cs typeface="Arial" panose="020B0604020202020204" pitchFamily="34" charset="0"/>
              </a:rPr>
              <a:t>Contribution:</a:t>
            </a:r>
            <a:r>
              <a:rPr lang="en-US" sz="1350" dirty="0">
                <a:solidFill>
                  <a:schemeClr val="bg1"/>
                </a:solidFill>
                <a:latin typeface="Arial" panose="020B0604020202020204" pitchFamily="34" charset="0"/>
                <a:ea typeface="Arial" pitchFamily="34" charset="-122"/>
                <a:cs typeface="Arial" panose="020B0604020202020204" pitchFamily="34" charset="0"/>
              </a:rPr>
              <a:t> </a:t>
            </a:r>
            <a:r>
              <a:rPr lang="en-GB" sz="1350" dirty="0">
                <a:solidFill>
                  <a:schemeClr val="bg1"/>
                </a:solidFill>
                <a:latin typeface="Arial" panose="020B0604020202020204" pitchFamily="34" charset="0"/>
                <a:cs typeface="Arial" panose="020B0604020202020204" pitchFamily="34" charset="0"/>
              </a:rPr>
              <a:t>A proven model for building 'vertically-specialized' (non-generic), compliant tools for other non-profits.</a:t>
            </a:r>
            <a:endParaRPr lang="en-US" sz="1350" dirty="0">
              <a:solidFill>
                <a:schemeClr val="bg1"/>
              </a:solidFill>
              <a:latin typeface="Arial" panose="020B0604020202020204" pitchFamily="34" charset="0"/>
              <a:cs typeface="Arial" panose="020B0604020202020204" pitchFamily="34" charset="0"/>
            </a:endParaRPr>
          </a:p>
        </p:txBody>
      </p:sp>
      <p:sp>
        <p:nvSpPr>
          <p:cNvPr id="9" name="Text 7"/>
          <p:cNvSpPr/>
          <p:nvPr/>
        </p:nvSpPr>
        <p:spPr>
          <a:xfrm>
            <a:off x="297180" y="4367213"/>
            <a:ext cx="8549640" cy="304800"/>
          </a:xfrm>
          <a:prstGeom prst="rect">
            <a:avLst/>
          </a:prstGeom>
          <a:noFill/>
          <a:ln/>
        </p:spPr>
        <p:txBody>
          <a:bodyPr wrap="square" lIns="0" tIns="0" rIns="0" bIns="0" rtlCol="0" anchor="t"/>
          <a:lstStyle/>
          <a:p>
            <a:pPr marL="0" indent="0" algn="ctr">
              <a:lnSpc>
                <a:spcPts val="2400"/>
              </a:lnSpc>
              <a:buNone/>
            </a:pPr>
            <a:r>
              <a:rPr lang="en-US" sz="1800" b="1" dirty="0">
                <a:solidFill>
                  <a:srgbClr val="2D2D2D"/>
                </a:solidFill>
                <a:latin typeface="Arial" pitchFamily="34" charset="0"/>
                <a:ea typeface="Arial" pitchFamily="34" charset="-122"/>
                <a:cs typeface="Arial" pitchFamily="34" charset="-120"/>
              </a:rPr>
              <a:t>"Thank you. I welcome your questions."</a:t>
            </a:r>
            <a:endParaRPr lang="en-US" sz="1800" dirty="0"/>
          </a:p>
        </p:txBody>
      </p:sp>
      <p:sp>
        <p:nvSpPr>
          <p:cNvPr id="7" name="Freeform 7">
            <a:extLst>
              <a:ext uri="{FF2B5EF4-FFF2-40B4-BE49-F238E27FC236}">
                <a16:creationId xmlns:a16="http://schemas.microsoft.com/office/drawing/2014/main" id="{261844F6-68F2-736F-3EB5-09D26CA1C258}"/>
              </a:ext>
            </a:extLst>
          </p:cNvPr>
          <p:cNvSpPr/>
          <p:nvPr/>
        </p:nvSpPr>
        <p:spPr>
          <a:xfrm>
            <a:off x="134806" y="118749"/>
            <a:ext cx="1780622" cy="729627"/>
          </a:xfrm>
          <a:custGeom>
            <a:avLst/>
            <a:gdLst/>
            <a:ahLst/>
            <a:cxnLst/>
            <a:rect l="l" t="t" r="r" b="b"/>
            <a:pathLst>
              <a:path w="2687456" h="1074983">
                <a:moveTo>
                  <a:pt x="0" y="0"/>
                </a:moveTo>
                <a:lnTo>
                  <a:pt x="2687456" y="0"/>
                </a:lnTo>
                <a:lnTo>
                  <a:pt x="2687456" y="1074983"/>
                </a:lnTo>
                <a:lnTo>
                  <a:pt x="0" y="1074983"/>
                </a:lnTo>
                <a:lnTo>
                  <a:pt x="0" y="0"/>
                </a:lnTo>
                <a:close/>
              </a:path>
            </a:pathLst>
          </a:custGeom>
          <a:blipFill>
            <a:blip r:embed="rId3"/>
            <a:stretch>
              <a:fillRect/>
            </a:stretch>
          </a:blipFill>
        </p:spPr>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213360" y="323850"/>
            <a:ext cx="8549640" cy="152400"/>
          </a:xfrm>
          <a:prstGeom prst="rect">
            <a:avLst/>
          </a:prstGeom>
          <a:noFill/>
          <a:ln/>
        </p:spPr>
        <p:txBody>
          <a:bodyPr wrap="square" lIns="0" tIns="0" rIns="0" bIns="0" rtlCol="0" anchor="t"/>
          <a:lstStyle/>
          <a:p>
            <a:pPr algn="r">
              <a:lnSpc>
                <a:spcPts val="1200"/>
              </a:lnSpc>
              <a:spcBef>
                <a:spcPts val="300"/>
              </a:spcBef>
              <a:spcAft>
                <a:spcPts val="300"/>
              </a:spcAft>
            </a:pPr>
            <a:r>
              <a:rPr lang="en-US" sz="900" dirty="0">
                <a:solidFill>
                  <a:srgbClr val="666666"/>
                </a:solidFill>
                <a:latin typeface="Arial" pitchFamily="34" charset="0"/>
                <a:ea typeface="Arial" pitchFamily="34" charset="-122"/>
                <a:cs typeface="Arial" pitchFamily="34" charset="-120"/>
              </a:rPr>
              <a:t>Author: Daniel Hriscu</a:t>
            </a:r>
            <a:endParaRPr lang="en-US" sz="900" dirty="0"/>
          </a:p>
        </p:txBody>
      </p:sp>
      <p:sp>
        <p:nvSpPr>
          <p:cNvPr id="3" name="Text 1"/>
          <p:cNvSpPr/>
          <p:nvPr/>
        </p:nvSpPr>
        <p:spPr>
          <a:xfrm>
            <a:off x="381000" y="906577"/>
            <a:ext cx="4284536" cy="342900"/>
          </a:xfrm>
          <a:prstGeom prst="rect">
            <a:avLst/>
          </a:prstGeom>
          <a:noFill/>
          <a:ln/>
        </p:spPr>
        <p:txBody>
          <a:bodyPr wrap="square" lIns="0" tIns="0" rIns="0" bIns="0" rtlCol="0" anchor="t"/>
          <a:lstStyle/>
          <a:p>
            <a:pPr marL="0" indent="0" algn="l">
              <a:lnSpc>
                <a:spcPts val="2700"/>
              </a:lnSpc>
              <a:spcAft>
                <a:spcPts val="600"/>
              </a:spcAft>
              <a:buNone/>
            </a:pPr>
            <a:r>
              <a:rPr lang="en-US" sz="2700" b="1" dirty="0">
                <a:solidFill>
                  <a:srgbClr val="2D2D2D"/>
                </a:solidFill>
                <a:latin typeface="Arial" pitchFamily="34" charset="0"/>
                <a:ea typeface="Arial" pitchFamily="34" charset="-122"/>
                <a:cs typeface="Arial" pitchFamily="34" charset="-120"/>
              </a:rPr>
              <a:t>References</a:t>
            </a:r>
            <a:endParaRPr lang="en-US" sz="2700" dirty="0"/>
          </a:p>
        </p:txBody>
      </p:sp>
      <p:sp>
        <p:nvSpPr>
          <p:cNvPr id="4" name="Text 2"/>
          <p:cNvSpPr/>
          <p:nvPr/>
        </p:nvSpPr>
        <p:spPr>
          <a:xfrm>
            <a:off x="381000" y="1314450"/>
            <a:ext cx="8382000" cy="3505200"/>
          </a:xfrm>
          <a:prstGeom prst="roundRect">
            <a:avLst>
              <a:gd name="adj" fmla="val 4396"/>
            </a:avLst>
          </a:prstGeom>
          <a:solidFill>
            <a:schemeClr val="tx1"/>
          </a:solidFill>
          <a:ln/>
        </p:spPr>
        <p:txBody>
          <a:bodyPr wrap="square" rtlCol="0" anchor="ctr"/>
          <a:lstStyle/>
          <a:p>
            <a:pPr marL="0" indent="0">
              <a:buNone/>
            </a:pPr>
            <a:endParaRPr lang="en-US" dirty="0"/>
          </a:p>
        </p:txBody>
      </p:sp>
      <p:sp>
        <p:nvSpPr>
          <p:cNvPr id="5" name="Text 3"/>
          <p:cNvSpPr/>
          <p:nvPr/>
        </p:nvSpPr>
        <p:spPr>
          <a:xfrm>
            <a:off x="457201" y="1417320"/>
            <a:ext cx="8229599" cy="3402330"/>
          </a:xfrm>
          <a:prstGeom prst="rect">
            <a:avLst/>
          </a:prstGeom>
          <a:noFill/>
          <a:ln/>
        </p:spPr>
        <p:txBody>
          <a:bodyPr wrap="square" lIns="0" tIns="0" rIns="0" bIns="0" rtlCol="0" anchor="t"/>
          <a:lstStyle/>
          <a:p>
            <a:r>
              <a:rPr lang="en-GB" sz="1200" dirty="0">
                <a:solidFill>
                  <a:schemeClr val="bg1"/>
                </a:solidFill>
                <a:latin typeface="Arial" panose="020B0604020202020204" pitchFamily="34" charset="0"/>
                <a:cs typeface="Arial" panose="020B0604020202020204" pitchFamily="34" charset="0"/>
              </a:rPr>
              <a:t>[1] P. </a:t>
            </a:r>
            <a:r>
              <a:rPr lang="en-GB" sz="1200" dirty="0" err="1">
                <a:solidFill>
                  <a:schemeClr val="bg1"/>
                </a:solidFill>
                <a:latin typeface="Arial" panose="020B0604020202020204" pitchFamily="34" charset="0"/>
                <a:cs typeface="Arial" panose="020B0604020202020204" pitchFamily="34" charset="0"/>
              </a:rPr>
              <a:t>Ehnold</a:t>
            </a:r>
            <a:r>
              <a:rPr lang="en-GB" sz="1200" dirty="0">
                <a:solidFill>
                  <a:schemeClr val="bg1"/>
                </a:solidFill>
                <a:latin typeface="Arial" panose="020B0604020202020204" pitchFamily="34" charset="0"/>
                <a:cs typeface="Arial" panose="020B0604020202020204" pitchFamily="34" charset="0"/>
              </a:rPr>
              <a:t>, E. </a:t>
            </a:r>
            <a:r>
              <a:rPr lang="en-GB" sz="1200" dirty="0" err="1">
                <a:solidFill>
                  <a:schemeClr val="bg1"/>
                </a:solidFill>
                <a:latin typeface="Arial" panose="020B0604020202020204" pitchFamily="34" charset="0"/>
                <a:cs typeface="Arial" panose="020B0604020202020204" pitchFamily="34" charset="0"/>
              </a:rPr>
              <a:t>Faß</a:t>
            </a:r>
            <a:r>
              <a:rPr lang="en-GB" sz="1200" dirty="0">
                <a:solidFill>
                  <a:schemeClr val="bg1"/>
                </a:solidFill>
                <a:latin typeface="Arial" panose="020B0604020202020204" pitchFamily="34" charset="0"/>
                <a:cs typeface="Arial" panose="020B0604020202020204" pitchFamily="34" charset="0"/>
              </a:rPr>
              <a:t>, D. Steinbach, and T. Schlesinger, “Digitalization in organized sport – usage of digital instruments in voluntary sports clubs depending on club’s goals and organizational capacity,” </a:t>
            </a:r>
            <a:r>
              <a:rPr lang="en-GB" sz="1200" i="1" dirty="0">
                <a:solidFill>
                  <a:schemeClr val="bg1"/>
                </a:solidFill>
                <a:latin typeface="Arial" panose="020B0604020202020204" pitchFamily="34" charset="0"/>
                <a:cs typeface="Arial" panose="020B0604020202020204" pitchFamily="34" charset="0"/>
              </a:rPr>
              <a:t>Sport, Business and Management: An International Journal</a:t>
            </a:r>
            <a:r>
              <a:rPr lang="en-GB" sz="1200" dirty="0">
                <a:solidFill>
                  <a:schemeClr val="bg1"/>
                </a:solidFill>
                <a:latin typeface="Arial" panose="020B0604020202020204" pitchFamily="34" charset="0"/>
                <a:cs typeface="Arial" panose="020B0604020202020204" pitchFamily="34" charset="0"/>
              </a:rPr>
              <a:t>, vol. ahead-of-print, no. ahead-of-print, Jun. 2020, </a:t>
            </a:r>
            <a:r>
              <a:rPr lang="en-GB" sz="1200" dirty="0" err="1">
                <a:solidFill>
                  <a:schemeClr val="bg1"/>
                </a:solidFill>
                <a:latin typeface="Arial" panose="020B0604020202020204" pitchFamily="34" charset="0"/>
                <a:cs typeface="Arial" panose="020B0604020202020204" pitchFamily="34" charset="0"/>
              </a:rPr>
              <a:t>doi</a:t>
            </a:r>
            <a:r>
              <a:rPr lang="en-GB" sz="1200" dirty="0">
                <a:solidFill>
                  <a:schemeClr val="bg1"/>
                </a:solidFill>
                <a:latin typeface="Arial" panose="020B0604020202020204" pitchFamily="34" charset="0"/>
                <a:cs typeface="Arial" panose="020B0604020202020204" pitchFamily="34" charset="0"/>
              </a:rPr>
              <a:t>: </a:t>
            </a:r>
            <a:r>
              <a:rPr lang="en-GB" sz="1200" dirty="0">
                <a:solidFill>
                  <a:schemeClr val="bg1"/>
                </a:solidFill>
                <a:latin typeface="Arial" panose="020B0604020202020204" pitchFamily="34" charset="0"/>
                <a:cs typeface="Arial" panose="020B0604020202020204" pitchFamily="34" charset="0"/>
                <a:hlinkClick r:id="rId3"/>
              </a:rPr>
              <a:t>https://doi.org/10.1108/sbm-10-2019-0081</a:t>
            </a:r>
            <a:r>
              <a:rPr lang="en-GB" sz="1200" dirty="0">
                <a:solidFill>
                  <a:schemeClr val="bg1"/>
                </a:solidFill>
                <a:latin typeface="Arial" panose="020B0604020202020204" pitchFamily="34" charset="0"/>
                <a:cs typeface="Arial" panose="020B0604020202020204" pitchFamily="34" charset="0"/>
              </a:rPr>
              <a:t>.</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[2] K. Peffers, T. </a:t>
            </a:r>
            <a:r>
              <a:rPr lang="en-GB" sz="1200" dirty="0" err="1">
                <a:solidFill>
                  <a:schemeClr val="bg1"/>
                </a:solidFill>
                <a:latin typeface="Arial" panose="020B0604020202020204" pitchFamily="34" charset="0"/>
                <a:cs typeface="Arial" panose="020B0604020202020204" pitchFamily="34" charset="0"/>
              </a:rPr>
              <a:t>Tuunanen</a:t>
            </a:r>
            <a:r>
              <a:rPr lang="en-GB" sz="1200" dirty="0">
                <a:solidFill>
                  <a:schemeClr val="bg1"/>
                </a:solidFill>
                <a:latin typeface="Arial" panose="020B0604020202020204" pitchFamily="34" charset="0"/>
                <a:cs typeface="Arial" panose="020B0604020202020204" pitchFamily="34" charset="0"/>
              </a:rPr>
              <a:t>, M. A. Rothenberger, and S. Chatterjee, “A Design Science Research Methodology for Information Systems Research,” </a:t>
            </a:r>
            <a:r>
              <a:rPr lang="en-GB" sz="1200" i="1" dirty="0">
                <a:solidFill>
                  <a:schemeClr val="bg1"/>
                </a:solidFill>
                <a:latin typeface="Arial" panose="020B0604020202020204" pitchFamily="34" charset="0"/>
                <a:cs typeface="Arial" panose="020B0604020202020204" pitchFamily="34" charset="0"/>
              </a:rPr>
              <a:t>Journal of Management Information Systems</a:t>
            </a:r>
            <a:r>
              <a:rPr lang="en-GB" sz="1200" dirty="0">
                <a:solidFill>
                  <a:schemeClr val="bg1"/>
                </a:solidFill>
                <a:latin typeface="Arial" panose="020B0604020202020204" pitchFamily="34" charset="0"/>
                <a:cs typeface="Arial" panose="020B0604020202020204" pitchFamily="34" charset="0"/>
              </a:rPr>
              <a:t>, vol. 24, no. 3, pp. 45–77, Dec. 2007, </a:t>
            </a:r>
            <a:r>
              <a:rPr lang="en-GB" sz="1200" dirty="0" err="1">
                <a:solidFill>
                  <a:schemeClr val="bg1"/>
                </a:solidFill>
                <a:latin typeface="Arial" panose="020B0604020202020204" pitchFamily="34" charset="0"/>
                <a:cs typeface="Arial" panose="020B0604020202020204" pitchFamily="34" charset="0"/>
              </a:rPr>
              <a:t>doi</a:t>
            </a:r>
            <a:r>
              <a:rPr lang="en-GB" sz="1200" dirty="0">
                <a:solidFill>
                  <a:schemeClr val="bg1"/>
                </a:solidFill>
                <a:latin typeface="Arial" panose="020B0604020202020204" pitchFamily="34" charset="0"/>
                <a:cs typeface="Arial" panose="020B0604020202020204" pitchFamily="34" charset="0"/>
              </a:rPr>
              <a:t>: </a:t>
            </a:r>
            <a:r>
              <a:rPr lang="en-GB" sz="1200" dirty="0">
                <a:solidFill>
                  <a:schemeClr val="bg1"/>
                </a:solidFill>
                <a:latin typeface="Arial" panose="020B0604020202020204" pitchFamily="34" charset="0"/>
                <a:cs typeface="Arial" panose="020B0604020202020204" pitchFamily="34" charset="0"/>
                <a:hlinkClick r:id="rId4"/>
              </a:rPr>
              <a:t>https://doi.org/10.2753/mis0742-1222240302</a:t>
            </a:r>
            <a:r>
              <a:rPr lang="en-GB" sz="1200" dirty="0">
                <a:solidFill>
                  <a:schemeClr val="bg1"/>
                </a:solidFill>
                <a:latin typeface="Arial" panose="020B0604020202020204" pitchFamily="34" charset="0"/>
                <a:cs typeface="Arial" panose="020B0604020202020204" pitchFamily="34" charset="0"/>
              </a:rPr>
              <a:t>.</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[3] C. Klenk, M. Lang, and D. Schwizer, “Professionalisation of sports clubs,” </a:t>
            </a:r>
            <a:r>
              <a:rPr lang="en-GB" sz="1200" i="1" dirty="0">
                <a:solidFill>
                  <a:schemeClr val="bg1"/>
                </a:solidFill>
                <a:latin typeface="Arial" panose="020B0604020202020204" pitchFamily="34" charset="0"/>
                <a:cs typeface="Arial" panose="020B0604020202020204" pitchFamily="34" charset="0"/>
              </a:rPr>
              <a:t>Current Issues in Sport Science (CISS)</a:t>
            </a:r>
            <a:r>
              <a:rPr lang="en-GB" sz="1200" dirty="0">
                <a:solidFill>
                  <a:schemeClr val="bg1"/>
                </a:solidFill>
                <a:latin typeface="Arial" panose="020B0604020202020204" pitchFamily="34" charset="0"/>
                <a:cs typeface="Arial" panose="020B0604020202020204" pitchFamily="34" charset="0"/>
              </a:rPr>
              <a:t>, vol. 8, no. 2, p. 030, Feb. 2023, </a:t>
            </a:r>
            <a:r>
              <a:rPr lang="en-GB" sz="1200" dirty="0" err="1">
                <a:solidFill>
                  <a:schemeClr val="bg1"/>
                </a:solidFill>
                <a:latin typeface="Arial" panose="020B0604020202020204" pitchFamily="34" charset="0"/>
                <a:cs typeface="Arial" panose="020B0604020202020204" pitchFamily="34" charset="0"/>
              </a:rPr>
              <a:t>doi</a:t>
            </a:r>
            <a:r>
              <a:rPr lang="en-GB" sz="1200" dirty="0">
                <a:solidFill>
                  <a:schemeClr val="bg1"/>
                </a:solidFill>
                <a:latin typeface="Arial" panose="020B0604020202020204" pitchFamily="34" charset="0"/>
                <a:cs typeface="Arial" panose="020B0604020202020204" pitchFamily="34" charset="0"/>
              </a:rPr>
              <a:t>: </a:t>
            </a:r>
            <a:r>
              <a:rPr lang="en-GB" sz="1200" dirty="0">
                <a:solidFill>
                  <a:schemeClr val="bg1"/>
                </a:solidFill>
                <a:latin typeface="Arial" panose="020B0604020202020204" pitchFamily="34" charset="0"/>
                <a:cs typeface="Arial" panose="020B0604020202020204" pitchFamily="34" charset="0"/>
                <a:hlinkClick r:id="rId5"/>
              </a:rPr>
              <a:t>https://doi.org/10.36950/2023.2ciss030</a:t>
            </a:r>
            <a:r>
              <a:rPr lang="en-GB" sz="1200" dirty="0">
                <a:solidFill>
                  <a:schemeClr val="bg1"/>
                </a:solidFill>
                <a:latin typeface="Arial" panose="020B0604020202020204" pitchFamily="34" charset="0"/>
                <a:cs typeface="Arial" panose="020B0604020202020204" pitchFamily="34" charset="0"/>
              </a:rPr>
              <a:t>.</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[4] M. </a:t>
            </a:r>
            <a:r>
              <a:rPr lang="en-GB" sz="1200" dirty="0" err="1">
                <a:solidFill>
                  <a:schemeClr val="bg1"/>
                </a:solidFill>
                <a:latin typeface="Arial" panose="020B0604020202020204" pitchFamily="34" charset="0"/>
                <a:cs typeface="Arial" panose="020B0604020202020204" pitchFamily="34" charset="0"/>
              </a:rPr>
              <a:t>Saltarella</a:t>
            </a:r>
            <a:r>
              <a:rPr lang="en-GB" sz="1200" dirty="0">
                <a:solidFill>
                  <a:schemeClr val="bg1"/>
                </a:solidFill>
                <a:latin typeface="Arial" panose="020B0604020202020204" pitchFamily="34" charset="0"/>
                <a:cs typeface="Arial" panose="020B0604020202020204" pitchFamily="34" charset="0"/>
              </a:rPr>
              <a:t>, G. </a:t>
            </a:r>
            <a:r>
              <a:rPr lang="en-GB" sz="1200" dirty="0" err="1">
                <a:solidFill>
                  <a:schemeClr val="bg1"/>
                </a:solidFill>
                <a:latin typeface="Arial" panose="020B0604020202020204" pitchFamily="34" charset="0"/>
                <a:cs typeface="Arial" panose="020B0604020202020204" pitchFamily="34" charset="0"/>
              </a:rPr>
              <a:t>Desolda</a:t>
            </a:r>
            <a:r>
              <a:rPr lang="en-GB" sz="1200" dirty="0">
                <a:solidFill>
                  <a:schemeClr val="bg1"/>
                </a:solidFill>
                <a:latin typeface="Arial" panose="020B0604020202020204" pitchFamily="34" charset="0"/>
                <a:cs typeface="Arial" panose="020B0604020202020204" pitchFamily="34" charset="0"/>
              </a:rPr>
              <a:t>, and R. Lanzilotti, “Privacy Design Strategies and the GDPR: A Systematic Literature Review,” </a:t>
            </a:r>
            <a:r>
              <a:rPr lang="en-GB" sz="1200" i="1" dirty="0">
                <a:solidFill>
                  <a:schemeClr val="bg1"/>
                </a:solidFill>
                <a:latin typeface="Arial" panose="020B0604020202020204" pitchFamily="34" charset="0"/>
                <a:cs typeface="Arial" panose="020B0604020202020204" pitchFamily="34" charset="0"/>
              </a:rPr>
              <a:t>Lecture Notes in Computer Science</a:t>
            </a:r>
            <a:r>
              <a:rPr lang="en-GB" sz="1200" dirty="0">
                <a:solidFill>
                  <a:schemeClr val="bg1"/>
                </a:solidFill>
                <a:latin typeface="Arial" panose="020B0604020202020204" pitchFamily="34" charset="0"/>
                <a:cs typeface="Arial" panose="020B0604020202020204" pitchFamily="34" charset="0"/>
              </a:rPr>
              <a:t>, pp. 241–257, Jan. 2021, </a:t>
            </a:r>
            <a:r>
              <a:rPr lang="en-GB" sz="1200" dirty="0" err="1">
                <a:solidFill>
                  <a:schemeClr val="bg1"/>
                </a:solidFill>
                <a:latin typeface="Arial" panose="020B0604020202020204" pitchFamily="34" charset="0"/>
                <a:cs typeface="Arial" panose="020B0604020202020204" pitchFamily="34" charset="0"/>
              </a:rPr>
              <a:t>doi</a:t>
            </a:r>
            <a:r>
              <a:rPr lang="en-GB" sz="1200" dirty="0">
                <a:solidFill>
                  <a:schemeClr val="bg1"/>
                </a:solidFill>
                <a:latin typeface="Arial" panose="020B0604020202020204" pitchFamily="34" charset="0"/>
                <a:cs typeface="Arial" panose="020B0604020202020204" pitchFamily="34" charset="0"/>
              </a:rPr>
              <a:t>: </a:t>
            </a:r>
            <a:r>
              <a:rPr lang="en-GB" sz="1200" dirty="0">
                <a:solidFill>
                  <a:schemeClr val="bg1"/>
                </a:solidFill>
                <a:latin typeface="Arial" panose="020B0604020202020204" pitchFamily="34" charset="0"/>
                <a:cs typeface="Arial" panose="020B0604020202020204" pitchFamily="34" charset="0"/>
                <a:hlinkClick r:id="rId6"/>
              </a:rPr>
              <a:t>https://doi.org/10.1007/978-3-030-77392-2_16</a:t>
            </a:r>
            <a:r>
              <a:rPr lang="en-GB" sz="1200" dirty="0">
                <a:solidFill>
                  <a:schemeClr val="bg1"/>
                </a:solidFill>
                <a:latin typeface="Arial" panose="020B0604020202020204" pitchFamily="34" charset="0"/>
                <a:cs typeface="Arial" panose="020B0604020202020204" pitchFamily="34" charset="0"/>
              </a:rPr>
              <a:t>.</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[5] M. Staron, “Teaching Action Research,” pp. 387–411, Jan. 2024, </a:t>
            </a:r>
            <a:r>
              <a:rPr lang="en-GB" sz="1200" dirty="0" err="1">
                <a:solidFill>
                  <a:schemeClr val="bg1"/>
                </a:solidFill>
                <a:latin typeface="Arial" panose="020B0604020202020204" pitchFamily="34" charset="0"/>
                <a:cs typeface="Arial" panose="020B0604020202020204" pitchFamily="34" charset="0"/>
              </a:rPr>
              <a:t>doi</a:t>
            </a:r>
            <a:r>
              <a:rPr lang="en-GB" sz="1200" dirty="0">
                <a:solidFill>
                  <a:schemeClr val="bg1"/>
                </a:solidFill>
                <a:latin typeface="Arial" panose="020B0604020202020204" pitchFamily="34" charset="0"/>
                <a:cs typeface="Arial" panose="020B0604020202020204" pitchFamily="34" charset="0"/>
              </a:rPr>
              <a:t>: </a:t>
            </a:r>
            <a:r>
              <a:rPr lang="en-GB" sz="1200" dirty="0">
                <a:solidFill>
                  <a:schemeClr val="bg1"/>
                </a:solidFill>
                <a:latin typeface="Arial" panose="020B0604020202020204" pitchFamily="34" charset="0"/>
                <a:cs typeface="Arial" panose="020B0604020202020204" pitchFamily="34" charset="0"/>
                <a:hlinkClick r:id="rId7"/>
              </a:rPr>
              <a:t>https://doi.org/10.1007/978-3-031-71769-7_14</a:t>
            </a:r>
            <a:r>
              <a:rPr lang="en-GB" sz="1200" dirty="0">
                <a:solidFill>
                  <a:schemeClr val="bg1"/>
                </a:solidFill>
                <a:latin typeface="Arial" panose="020B0604020202020204" pitchFamily="34" charset="0"/>
                <a:cs typeface="Arial" panose="020B0604020202020204" pitchFamily="34" charset="0"/>
              </a:rPr>
              <a:t>.</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[6] A. Z. </a:t>
            </a:r>
            <a:r>
              <a:rPr lang="en-GB" sz="1200" dirty="0" err="1">
                <a:solidFill>
                  <a:schemeClr val="bg1"/>
                </a:solidFill>
                <a:latin typeface="Arial" panose="020B0604020202020204" pitchFamily="34" charset="0"/>
                <a:cs typeface="Arial" panose="020B0604020202020204" pitchFamily="34" charset="0"/>
              </a:rPr>
              <a:t>Ayezabu</a:t>
            </a:r>
            <a:r>
              <a:rPr lang="en-GB" sz="1200" dirty="0">
                <a:solidFill>
                  <a:schemeClr val="bg1"/>
                </a:solidFill>
                <a:latin typeface="Arial" panose="020B0604020202020204" pitchFamily="34" charset="0"/>
                <a:cs typeface="Arial" panose="020B0604020202020204" pitchFamily="34" charset="0"/>
              </a:rPr>
              <a:t>, “</a:t>
            </a:r>
            <a:r>
              <a:rPr lang="en-GB" sz="1200" dirty="0" err="1">
                <a:solidFill>
                  <a:schemeClr val="bg1"/>
                </a:solidFill>
                <a:latin typeface="Arial" panose="020B0604020202020204" pitchFamily="34" charset="0"/>
                <a:cs typeface="Arial" panose="020B0604020202020204" pitchFamily="34" charset="0"/>
              </a:rPr>
              <a:t>Supabase</a:t>
            </a:r>
            <a:r>
              <a:rPr lang="en-GB" sz="1200" dirty="0">
                <a:solidFill>
                  <a:schemeClr val="bg1"/>
                </a:solidFill>
                <a:latin typeface="Arial" panose="020B0604020202020204" pitchFamily="34" charset="0"/>
                <a:cs typeface="Arial" panose="020B0604020202020204" pitchFamily="34" charset="0"/>
              </a:rPr>
              <a:t> vs Firebase : Evaluation of performance and development of Progressive Web Apps,” </a:t>
            </a:r>
            <a:r>
              <a:rPr lang="en-GB" sz="1200" i="1" dirty="0" err="1">
                <a:solidFill>
                  <a:schemeClr val="bg1"/>
                </a:solidFill>
                <a:latin typeface="Arial" panose="020B0604020202020204" pitchFamily="34" charset="0"/>
                <a:cs typeface="Arial" panose="020B0604020202020204" pitchFamily="34" charset="0"/>
              </a:rPr>
              <a:t>www.theseus.fi</a:t>
            </a:r>
            <a:r>
              <a:rPr lang="en-GB" sz="1200" dirty="0">
                <a:solidFill>
                  <a:schemeClr val="bg1"/>
                </a:solidFill>
                <a:latin typeface="Arial" panose="020B0604020202020204" pitchFamily="34" charset="0"/>
                <a:cs typeface="Arial" panose="020B0604020202020204" pitchFamily="34" charset="0"/>
              </a:rPr>
              <a:t>, 2022. </a:t>
            </a:r>
            <a:r>
              <a:rPr lang="en-GB" sz="1200" dirty="0">
                <a:solidFill>
                  <a:schemeClr val="bg1"/>
                </a:solidFill>
                <a:latin typeface="Arial" panose="020B0604020202020204" pitchFamily="34" charset="0"/>
                <a:cs typeface="Arial" panose="020B0604020202020204" pitchFamily="34" charset="0"/>
                <a:hlinkClick r:id="rId8"/>
              </a:rPr>
              <a:t>https://www.theseus.fi/handle/10024/771009</a:t>
            </a:r>
            <a:endParaRPr lang="en-GB" sz="1200" dirty="0">
              <a:solidFill>
                <a:schemeClr val="bg1"/>
              </a:solidFill>
              <a:latin typeface="Arial" panose="020B0604020202020204" pitchFamily="34" charset="0"/>
              <a:cs typeface="Arial" panose="020B0604020202020204" pitchFamily="34" charset="0"/>
            </a:endParaRPr>
          </a:p>
        </p:txBody>
      </p:sp>
      <p:sp>
        <p:nvSpPr>
          <p:cNvPr id="11" name="Freeform 7">
            <a:extLst>
              <a:ext uri="{FF2B5EF4-FFF2-40B4-BE49-F238E27FC236}">
                <a16:creationId xmlns:a16="http://schemas.microsoft.com/office/drawing/2014/main" id="{27F76CD3-524A-9B9A-010C-99660859A7ED}"/>
              </a:ext>
            </a:extLst>
          </p:cNvPr>
          <p:cNvSpPr/>
          <p:nvPr/>
        </p:nvSpPr>
        <p:spPr>
          <a:xfrm>
            <a:off x="134806" y="118749"/>
            <a:ext cx="1780622" cy="729627"/>
          </a:xfrm>
          <a:custGeom>
            <a:avLst/>
            <a:gdLst/>
            <a:ahLst/>
            <a:cxnLst/>
            <a:rect l="l" t="t" r="r" b="b"/>
            <a:pathLst>
              <a:path w="2687456" h="1074983">
                <a:moveTo>
                  <a:pt x="0" y="0"/>
                </a:moveTo>
                <a:lnTo>
                  <a:pt x="2687456" y="0"/>
                </a:lnTo>
                <a:lnTo>
                  <a:pt x="2687456" y="1074983"/>
                </a:lnTo>
                <a:lnTo>
                  <a:pt x="0" y="1074983"/>
                </a:lnTo>
                <a:lnTo>
                  <a:pt x="0" y="0"/>
                </a:lnTo>
                <a:close/>
              </a:path>
            </a:pathLst>
          </a:custGeom>
          <a:blipFill>
            <a:blip r:embed="rId9"/>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336</TotalTime>
  <Words>1742</Words>
  <Application>Microsoft Macintosh PowerPoint</Application>
  <PresentationFormat>On-screen Show (16:9)</PresentationFormat>
  <Paragraphs>176</Paragraphs>
  <Slides>10</Slides>
  <Notes>10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10</vt:i4>
      </vt:variant>
    </vt:vector>
  </HeadingPairs>
  <TitlesOfParts>
    <vt:vector size="12" baseType="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GDPR-Compliant Management System for VSCs</dc:title>
  <dc:subject>Design Science Research</dc:subject>
  <dc:creator>Research Presentation</dc:creator>
  <cp:lastModifiedBy>Daniel Hriscu</cp:lastModifiedBy>
  <cp:revision>19</cp:revision>
  <dcterms:created xsi:type="dcterms:W3CDTF">2025-11-10T15:43:01Z</dcterms:created>
  <dcterms:modified xsi:type="dcterms:W3CDTF">2025-11-11T13:06:32Z</dcterms:modified>
</cp:coreProperties>
</file>