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sldIdLst>
    <p:sldId id="256" r:id="rId2"/>
    <p:sldId id="257" r:id="rId3"/>
    <p:sldId id="258" r:id="rId4"/>
    <p:sldId id="265" r:id="rId5"/>
    <p:sldId id="260" r:id="rId6"/>
    <p:sldId id="262"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FB589-09C4-BFE7-BA8E-DFC7CDDDC923}" v="1994" dt="2022-06-24T23:40:16.640"/>
    <p1510:client id="{06B19144-A992-2FCE-10EC-D6632DCE6657}" v="2" dt="2022-06-25T19:53:00.010"/>
    <p1510:client id="{097CF722-FFA5-A774-2E94-52FC604AD962}" v="55" dt="2022-06-25T15:31:38.395"/>
    <p1510:client id="{188B2896-61E7-63D9-6154-5773F6744ACD}" v="342" dt="2022-06-25T11:39:29.091"/>
    <p1510:client id="{2F719403-23B1-5B6A-9E72-09C0543E15B2}" v="327" dt="2022-06-25T00:13:10.532"/>
    <p1510:client id="{3A057D9A-95E3-83CB-F11B-548B64763CA9}" v="1806" dt="2022-06-25T11:35:56.467"/>
    <p1510:client id="{639D12EF-2BCE-ED3D-3C50-00BE2733E66F}" v="324" dt="2022-06-25T17:20:10.663"/>
    <p1510:client id="{B1A5B857-3A32-6C50-F9F3-44253DD231B9}" v="171" dt="2022-06-25T12:13:43.128"/>
    <p1510:client id="{B7710FEE-2664-4652-AE89-17F902A539C2}" v="131" dt="2022-06-25T12:20:09.021"/>
    <p1510:client id="{C00B1431-CE4B-CA41-1321-EE3557DEF2B3}" v="72" dt="2022-06-25T10:14:39.375"/>
    <p1510:client id="{DD9D3EB3-84EA-4B5C-6605-A0A9C4311438}" v="2" dt="2022-06-24T21:36:00.210"/>
    <p1510:client id="{EA0379D7-3FC3-08E2-A9FC-C09E98E0F385}" v="1" dt="2022-06-25T20:30:50.126"/>
    <p1510:client id="{EB0EF928-E46C-E8ED-CF07-D6A08B10F95E}" v="35" dt="2022-06-25T09:35:12.6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7F940C-CDF8-43BD-B223-361656AC731C}" type="doc">
      <dgm:prSet loTypeId="urn:microsoft.com/office/officeart/2005/8/layout/chevron2" loCatId="process" qsTypeId="urn:microsoft.com/office/officeart/2005/8/quickstyle/3d3" qsCatId="3D" csTypeId="urn:microsoft.com/office/officeart/2005/8/colors/colorful1" csCatId="colorful" phldr="1"/>
      <dgm:spPr/>
      <dgm:t>
        <a:bodyPr/>
        <a:lstStyle/>
        <a:p>
          <a:endParaRPr lang="en-GB"/>
        </a:p>
      </dgm:t>
    </dgm:pt>
    <dgm:pt modelId="{E656E4E5-655B-40E1-B371-1F0630519145}">
      <dgm:prSet phldrT="[Text]" phldr="0"/>
      <dgm:spPr/>
      <dgm:t>
        <a:bodyPr/>
        <a:lstStyle/>
        <a:p>
          <a:pPr rtl="0"/>
          <a:r>
            <a:rPr lang="en-GB" b="1">
              <a:solidFill>
                <a:schemeClr val="tx1"/>
              </a:solidFill>
              <a:latin typeface="Arial"/>
              <a:cs typeface="Arial"/>
            </a:rPr>
            <a:t>What </a:t>
          </a:r>
        </a:p>
      </dgm:t>
    </dgm:pt>
    <dgm:pt modelId="{5F68D91E-D03F-4BFE-A3D5-92A7CE537A39}" type="parTrans" cxnId="{544DCC67-995B-4B4D-ACD9-8A2C3754925E}">
      <dgm:prSet/>
      <dgm:spPr/>
      <dgm:t>
        <a:bodyPr/>
        <a:lstStyle/>
        <a:p>
          <a:endParaRPr lang="en-GB"/>
        </a:p>
      </dgm:t>
    </dgm:pt>
    <dgm:pt modelId="{FA710DB5-47E9-4B7C-AAC0-3146B7697CA3}" type="sibTrans" cxnId="{544DCC67-995B-4B4D-ACD9-8A2C3754925E}">
      <dgm:prSet/>
      <dgm:spPr/>
      <dgm:t>
        <a:bodyPr/>
        <a:lstStyle/>
        <a:p>
          <a:endParaRPr lang="en-GB"/>
        </a:p>
      </dgm:t>
    </dgm:pt>
    <dgm:pt modelId="{4FA8A9F1-E8BD-45EC-A8C0-2D8980ED08D4}">
      <dgm:prSet phldrT="[Text]" phldr="0"/>
      <dgm:spPr/>
      <dgm:t>
        <a:bodyPr/>
        <a:lstStyle/>
        <a:p>
          <a:pPr rtl="0"/>
          <a:r>
            <a:rPr lang="en-GB">
              <a:latin typeface="Arial Nova"/>
              <a:cs typeface="Arial"/>
            </a:rPr>
            <a:t>Onedrive, MS Teams, WhatsApp, Outlook, MS Word, Moodle and etc </a:t>
          </a:r>
        </a:p>
      </dgm:t>
    </dgm:pt>
    <dgm:pt modelId="{BC140D40-E055-4E1D-A715-DA140A31A4F0}" type="parTrans" cxnId="{96FFDF54-11B2-4322-9484-B3D27B14C4F2}">
      <dgm:prSet/>
      <dgm:spPr/>
      <dgm:t>
        <a:bodyPr/>
        <a:lstStyle/>
        <a:p>
          <a:endParaRPr lang="en-GB"/>
        </a:p>
      </dgm:t>
    </dgm:pt>
    <dgm:pt modelId="{6C18AC1E-7162-4B9A-8082-309B6F35DAD5}" type="sibTrans" cxnId="{96FFDF54-11B2-4322-9484-B3D27B14C4F2}">
      <dgm:prSet/>
      <dgm:spPr/>
      <dgm:t>
        <a:bodyPr/>
        <a:lstStyle/>
        <a:p>
          <a:endParaRPr lang="en-GB"/>
        </a:p>
      </dgm:t>
    </dgm:pt>
    <dgm:pt modelId="{4AF46A96-5B7B-47A7-8F05-283CC27E9E9F}">
      <dgm:prSet phldrT="[Text]" phldr="0"/>
      <dgm:spPr/>
      <dgm:t>
        <a:bodyPr/>
        <a:lstStyle/>
        <a:p>
          <a:pPr rtl="0"/>
          <a:r>
            <a:rPr lang="en-GB" b="0">
              <a:latin typeface="Arial Nova"/>
              <a:cs typeface="Arial"/>
            </a:rPr>
            <a:t>Who are participating in this research? </a:t>
          </a:r>
          <a:endParaRPr lang="en-GB">
            <a:latin typeface="Arial Nova"/>
            <a:cs typeface="Arial"/>
          </a:endParaRPr>
        </a:p>
      </dgm:t>
    </dgm:pt>
    <dgm:pt modelId="{C87D1FEB-0F8C-447B-BFD5-D3975F78A9E4}" type="parTrans" cxnId="{C7E2AE8E-EBC5-47E0-81A5-C5621818B1D0}">
      <dgm:prSet/>
      <dgm:spPr/>
      <dgm:t>
        <a:bodyPr/>
        <a:lstStyle/>
        <a:p>
          <a:endParaRPr lang="en-GB"/>
        </a:p>
      </dgm:t>
    </dgm:pt>
    <dgm:pt modelId="{198E364B-26A4-4B1D-82F6-45709FED1633}" type="sibTrans" cxnId="{C7E2AE8E-EBC5-47E0-81A5-C5621818B1D0}">
      <dgm:prSet/>
      <dgm:spPr/>
      <dgm:t>
        <a:bodyPr/>
        <a:lstStyle/>
        <a:p>
          <a:endParaRPr lang="en-GB"/>
        </a:p>
      </dgm:t>
    </dgm:pt>
    <dgm:pt modelId="{4443753B-96DB-4EB3-9388-13FCF73C720A}">
      <dgm:prSet phldrT="[Text]" phldr="0"/>
      <dgm:spPr/>
      <dgm:t>
        <a:bodyPr/>
        <a:lstStyle/>
        <a:p>
          <a:pPr rtl="0"/>
          <a:r>
            <a:rPr lang="en-GB" b="1">
              <a:solidFill>
                <a:schemeClr val="tx1"/>
              </a:solidFill>
              <a:latin typeface="Arial"/>
              <a:cs typeface="Arial"/>
            </a:rPr>
            <a:t>HOW </a:t>
          </a:r>
        </a:p>
      </dgm:t>
    </dgm:pt>
    <dgm:pt modelId="{D66FF327-5BDF-4A26-908D-B38CADA37EAD}" type="parTrans" cxnId="{16CED3D4-EF3D-4ACA-AD76-51F1DE5E58AE}">
      <dgm:prSet/>
      <dgm:spPr/>
      <dgm:t>
        <a:bodyPr/>
        <a:lstStyle/>
        <a:p>
          <a:endParaRPr lang="en-GB"/>
        </a:p>
      </dgm:t>
    </dgm:pt>
    <dgm:pt modelId="{A779A68A-26D0-435D-BA92-8FDD49F28BD7}" type="sibTrans" cxnId="{16CED3D4-EF3D-4ACA-AD76-51F1DE5E58AE}">
      <dgm:prSet/>
      <dgm:spPr/>
      <dgm:t>
        <a:bodyPr/>
        <a:lstStyle/>
        <a:p>
          <a:endParaRPr lang="en-GB"/>
        </a:p>
      </dgm:t>
    </dgm:pt>
    <dgm:pt modelId="{28BE78F4-6452-4700-A051-BEFF40F339B7}">
      <dgm:prSet phldrT="[Text]" phldr="0"/>
      <dgm:spPr/>
      <dgm:t>
        <a:bodyPr/>
        <a:lstStyle/>
        <a:p>
          <a:pPr rtl="0"/>
          <a:r>
            <a:rPr lang="en-GB">
              <a:latin typeface="Arial"/>
              <a:cs typeface="Arial"/>
            </a:rPr>
            <a:t>How are data collected? </a:t>
          </a:r>
        </a:p>
      </dgm:t>
    </dgm:pt>
    <dgm:pt modelId="{D96264D0-DF13-4FB9-88CE-11B9A355DD87}" type="parTrans" cxnId="{7D092CD6-870C-4207-B41F-CF5DEAC29CD9}">
      <dgm:prSet/>
      <dgm:spPr/>
      <dgm:t>
        <a:bodyPr/>
        <a:lstStyle/>
        <a:p>
          <a:endParaRPr lang="en-GB"/>
        </a:p>
      </dgm:t>
    </dgm:pt>
    <dgm:pt modelId="{5C2C2A9D-49C1-4DFA-B553-30E81079E121}" type="sibTrans" cxnId="{7D092CD6-870C-4207-B41F-CF5DEAC29CD9}">
      <dgm:prSet/>
      <dgm:spPr/>
      <dgm:t>
        <a:bodyPr/>
        <a:lstStyle/>
        <a:p>
          <a:endParaRPr lang="en-GB"/>
        </a:p>
      </dgm:t>
    </dgm:pt>
    <dgm:pt modelId="{7D397CF2-C0A5-489C-9324-6A033C7909AE}">
      <dgm:prSet phldrT="[Text]" phldr="0"/>
      <dgm:spPr/>
      <dgm:t>
        <a:bodyPr/>
        <a:lstStyle/>
        <a:p>
          <a:pPr rtl="0"/>
          <a:r>
            <a:rPr lang="en-GB">
              <a:latin typeface="Arial"/>
              <a:cs typeface="Arial"/>
            </a:rPr>
            <a:t>Creating survey three types of survey questions. closed question, rank order and likert scale.</a:t>
          </a:r>
        </a:p>
      </dgm:t>
    </dgm:pt>
    <dgm:pt modelId="{7F134FF7-322B-4FAC-A853-A94777279326}" type="parTrans" cxnId="{3532BA95-8931-49A6-A9D8-AA26CD0B3909}">
      <dgm:prSet/>
      <dgm:spPr/>
      <dgm:t>
        <a:bodyPr/>
        <a:lstStyle/>
        <a:p>
          <a:endParaRPr lang="en-GB"/>
        </a:p>
      </dgm:t>
    </dgm:pt>
    <dgm:pt modelId="{75C19DF5-3263-4468-BC4D-E7A5C60FF58B}" type="sibTrans" cxnId="{3532BA95-8931-49A6-A9D8-AA26CD0B3909}">
      <dgm:prSet/>
      <dgm:spPr/>
      <dgm:t>
        <a:bodyPr/>
        <a:lstStyle/>
        <a:p>
          <a:endParaRPr lang="en-GB"/>
        </a:p>
      </dgm:t>
    </dgm:pt>
    <dgm:pt modelId="{70B7E48E-5F6D-4671-A7BD-7BB0858C5B58}">
      <dgm:prSet phldr="0"/>
      <dgm:spPr/>
      <dgm:t>
        <a:bodyPr/>
        <a:lstStyle/>
        <a:p>
          <a:pPr rtl="0"/>
          <a:r>
            <a:rPr lang="en-GB" b="1">
              <a:solidFill>
                <a:schemeClr val="tx1"/>
              </a:solidFill>
              <a:latin typeface="Arial"/>
              <a:cs typeface="Arial"/>
            </a:rPr>
            <a:t>Who</a:t>
          </a:r>
          <a:r>
            <a:rPr lang="en-GB" b="0">
              <a:latin typeface="Arial"/>
              <a:cs typeface="Arial"/>
            </a:rPr>
            <a:t> </a:t>
          </a:r>
        </a:p>
      </dgm:t>
    </dgm:pt>
    <dgm:pt modelId="{ABF7EF3B-B8AE-4817-BFE6-B935C325F160}" type="parTrans" cxnId="{B9B55114-B87A-4098-96E5-FA9819E7F573}">
      <dgm:prSet/>
      <dgm:spPr/>
    </dgm:pt>
    <dgm:pt modelId="{199CB782-940D-4B82-9D0B-2BF2B9980BC6}" type="sibTrans" cxnId="{B9B55114-B87A-4098-96E5-FA9819E7F573}">
      <dgm:prSet/>
      <dgm:spPr/>
    </dgm:pt>
    <dgm:pt modelId="{7B2CC4DB-5103-4B28-BF26-ED8EB3B1FCE0}">
      <dgm:prSet phldr="0"/>
      <dgm:spPr/>
      <dgm:t>
        <a:bodyPr/>
        <a:lstStyle/>
        <a:p>
          <a:r>
            <a:rPr lang="en-GB">
              <a:latin typeface="Arial Nova"/>
            </a:rPr>
            <a:t>The students of UWTSD.</a:t>
          </a:r>
          <a:endParaRPr lang="en-GB"/>
        </a:p>
      </dgm:t>
    </dgm:pt>
    <dgm:pt modelId="{00BCAC2F-7638-4483-9657-9F8EB389A243}" type="parTrans" cxnId="{1AD6DE04-CC1C-4EFD-AB1B-758CB011F8D4}">
      <dgm:prSet/>
      <dgm:spPr/>
    </dgm:pt>
    <dgm:pt modelId="{7E6DBCA3-2CC4-430D-B955-D4914FEF1088}" type="sibTrans" cxnId="{1AD6DE04-CC1C-4EFD-AB1B-758CB011F8D4}">
      <dgm:prSet/>
      <dgm:spPr/>
    </dgm:pt>
    <dgm:pt modelId="{5A53EDE8-DC3A-4A1A-8FB8-FA3E8E633658}">
      <dgm:prSet phldr="0"/>
      <dgm:spPr/>
      <dgm:t>
        <a:bodyPr/>
        <a:lstStyle/>
        <a:p>
          <a:pPr rtl="0"/>
          <a:r>
            <a:rPr lang="en-GB">
              <a:latin typeface="Arial Nova"/>
              <a:cs typeface="Arial"/>
            </a:rPr>
            <a:t>Which digital tool is most commonly used for collaboration at UWTSD? </a:t>
          </a:r>
        </a:p>
      </dgm:t>
    </dgm:pt>
    <dgm:pt modelId="{8A80AA00-B584-4AB8-A83C-FEE2F23781F3}" type="parTrans" cxnId="{7B1F5490-413A-4795-B504-D2B153ADA94C}">
      <dgm:prSet/>
      <dgm:spPr/>
    </dgm:pt>
    <dgm:pt modelId="{F3738CD2-EA86-46E4-A401-A2D7151C17BB}" type="sibTrans" cxnId="{7B1F5490-413A-4795-B504-D2B153ADA94C}">
      <dgm:prSet/>
      <dgm:spPr/>
    </dgm:pt>
    <dgm:pt modelId="{72790209-93BB-4E07-8353-DE1A3AE6A33F}" type="pres">
      <dgm:prSet presAssocID="{9F7F940C-CDF8-43BD-B223-361656AC731C}" presName="linearFlow" presStyleCnt="0">
        <dgm:presLayoutVars>
          <dgm:dir/>
          <dgm:animLvl val="lvl"/>
          <dgm:resizeHandles val="exact"/>
        </dgm:presLayoutVars>
      </dgm:prSet>
      <dgm:spPr/>
    </dgm:pt>
    <dgm:pt modelId="{E1C7F506-B4B1-4228-B15F-960332B66FA2}" type="pres">
      <dgm:prSet presAssocID="{E656E4E5-655B-40E1-B371-1F0630519145}" presName="composite" presStyleCnt="0"/>
      <dgm:spPr/>
    </dgm:pt>
    <dgm:pt modelId="{D6A2EF1C-ABD4-4776-A932-AE72B558EEF6}" type="pres">
      <dgm:prSet presAssocID="{E656E4E5-655B-40E1-B371-1F0630519145}" presName="parentText" presStyleLbl="alignNode1" presStyleIdx="0" presStyleCnt="3">
        <dgm:presLayoutVars>
          <dgm:chMax val="1"/>
          <dgm:bulletEnabled val="1"/>
        </dgm:presLayoutVars>
      </dgm:prSet>
      <dgm:spPr/>
    </dgm:pt>
    <dgm:pt modelId="{692B3884-D788-4316-8EC9-850309A4616B}" type="pres">
      <dgm:prSet presAssocID="{E656E4E5-655B-40E1-B371-1F0630519145}" presName="descendantText" presStyleLbl="alignAcc1" presStyleIdx="0" presStyleCnt="3">
        <dgm:presLayoutVars>
          <dgm:bulletEnabled val="1"/>
        </dgm:presLayoutVars>
      </dgm:prSet>
      <dgm:spPr/>
    </dgm:pt>
    <dgm:pt modelId="{346E11F3-BCD1-44DC-BC82-815C4DA11A6F}" type="pres">
      <dgm:prSet presAssocID="{FA710DB5-47E9-4B7C-AAC0-3146B7697CA3}" presName="sp" presStyleCnt="0"/>
      <dgm:spPr/>
    </dgm:pt>
    <dgm:pt modelId="{70331C84-BC9D-45AD-B12F-F30393DB3E3C}" type="pres">
      <dgm:prSet presAssocID="{70B7E48E-5F6D-4671-A7BD-7BB0858C5B58}" presName="composite" presStyleCnt="0"/>
      <dgm:spPr/>
    </dgm:pt>
    <dgm:pt modelId="{725F241E-89C7-4210-9569-21632E1A2EE9}" type="pres">
      <dgm:prSet presAssocID="{70B7E48E-5F6D-4671-A7BD-7BB0858C5B58}" presName="parentText" presStyleLbl="alignNode1" presStyleIdx="1" presStyleCnt="3">
        <dgm:presLayoutVars>
          <dgm:chMax val="1"/>
          <dgm:bulletEnabled val="1"/>
        </dgm:presLayoutVars>
      </dgm:prSet>
      <dgm:spPr/>
    </dgm:pt>
    <dgm:pt modelId="{48B96D26-A6FF-4FD7-98EE-DE4904E0FCC7}" type="pres">
      <dgm:prSet presAssocID="{70B7E48E-5F6D-4671-A7BD-7BB0858C5B58}" presName="descendantText" presStyleLbl="alignAcc1" presStyleIdx="1" presStyleCnt="3">
        <dgm:presLayoutVars>
          <dgm:bulletEnabled val="1"/>
        </dgm:presLayoutVars>
      </dgm:prSet>
      <dgm:spPr/>
    </dgm:pt>
    <dgm:pt modelId="{274969AE-0D02-460E-BB84-1E3D6095C07D}" type="pres">
      <dgm:prSet presAssocID="{199CB782-940D-4B82-9D0B-2BF2B9980BC6}" presName="sp" presStyleCnt="0"/>
      <dgm:spPr/>
    </dgm:pt>
    <dgm:pt modelId="{57A6112A-ABDA-448A-8DF8-C95E28FBDFF4}" type="pres">
      <dgm:prSet presAssocID="{4443753B-96DB-4EB3-9388-13FCF73C720A}" presName="composite" presStyleCnt="0"/>
      <dgm:spPr/>
    </dgm:pt>
    <dgm:pt modelId="{7BE1AF8C-1C55-480A-9E9F-25C920C87A2F}" type="pres">
      <dgm:prSet presAssocID="{4443753B-96DB-4EB3-9388-13FCF73C720A}" presName="parentText" presStyleLbl="alignNode1" presStyleIdx="2" presStyleCnt="3">
        <dgm:presLayoutVars>
          <dgm:chMax val="1"/>
          <dgm:bulletEnabled val="1"/>
        </dgm:presLayoutVars>
      </dgm:prSet>
      <dgm:spPr/>
    </dgm:pt>
    <dgm:pt modelId="{A8670E46-9D98-4BBF-B5D9-09F71580371A}" type="pres">
      <dgm:prSet presAssocID="{4443753B-96DB-4EB3-9388-13FCF73C720A}" presName="descendantText" presStyleLbl="alignAcc1" presStyleIdx="2" presStyleCnt="3">
        <dgm:presLayoutVars>
          <dgm:bulletEnabled val="1"/>
        </dgm:presLayoutVars>
      </dgm:prSet>
      <dgm:spPr/>
    </dgm:pt>
  </dgm:ptLst>
  <dgm:cxnLst>
    <dgm:cxn modelId="{1AD6DE04-CC1C-4EFD-AB1B-758CB011F8D4}" srcId="{70B7E48E-5F6D-4671-A7BD-7BB0858C5B58}" destId="{7B2CC4DB-5103-4B28-BF26-ED8EB3B1FCE0}" srcOrd="1" destOrd="0" parTransId="{00BCAC2F-7638-4483-9657-9F8EB389A243}" sibTransId="{7E6DBCA3-2CC4-430D-B955-D4914FEF1088}"/>
    <dgm:cxn modelId="{B9B55114-B87A-4098-96E5-FA9819E7F573}" srcId="{9F7F940C-CDF8-43BD-B223-361656AC731C}" destId="{70B7E48E-5F6D-4671-A7BD-7BB0858C5B58}" srcOrd="1" destOrd="0" parTransId="{ABF7EF3B-B8AE-4817-BFE6-B935C325F160}" sibTransId="{199CB782-940D-4B82-9D0B-2BF2B9980BC6}"/>
    <dgm:cxn modelId="{442A8723-E05A-4B0E-8404-91B5A2BC8A24}" type="presOf" srcId="{28BE78F4-6452-4700-A051-BEFF40F339B7}" destId="{A8670E46-9D98-4BBF-B5D9-09F71580371A}" srcOrd="0" destOrd="0" presId="urn:microsoft.com/office/officeart/2005/8/layout/chevron2"/>
    <dgm:cxn modelId="{72516625-C1E8-4FD9-ADDE-CD760DB08A5C}" type="presOf" srcId="{5A53EDE8-DC3A-4A1A-8FB8-FA3E8E633658}" destId="{692B3884-D788-4316-8EC9-850309A4616B}" srcOrd="0" destOrd="0" presId="urn:microsoft.com/office/officeart/2005/8/layout/chevron2"/>
    <dgm:cxn modelId="{7D694930-8477-44C3-A16B-39C3F6D03910}" type="presOf" srcId="{4FA8A9F1-E8BD-45EC-A8C0-2D8980ED08D4}" destId="{692B3884-D788-4316-8EC9-850309A4616B}" srcOrd="0" destOrd="1" presId="urn:microsoft.com/office/officeart/2005/8/layout/chevron2"/>
    <dgm:cxn modelId="{CCE7F141-EB5F-479C-B783-20C789A09AC8}" type="presOf" srcId="{4AF46A96-5B7B-47A7-8F05-283CC27E9E9F}" destId="{48B96D26-A6FF-4FD7-98EE-DE4904E0FCC7}" srcOrd="0" destOrd="0" presId="urn:microsoft.com/office/officeart/2005/8/layout/chevron2"/>
    <dgm:cxn modelId="{1BA3E064-54C2-45B7-93A6-F046CC537498}" type="presOf" srcId="{4443753B-96DB-4EB3-9388-13FCF73C720A}" destId="{7BE1AF8C-1C55-480A-9E9F-25C920C87A2F}" srcOrd="0" destOrd="0" presId="urn:microsoft.com/office/officeart/2005/8/layout/chevron2"/>
    <dgm:cxn modelId="{544DCC67-995B-4B4D-ACD9-8A2C3754925E}" srcId="{9F7F940C-CDF8-43BD-B223-361656AC731C}" destId="{E656E4E5-655B-40E1-B371-1F0630519145}" srcOrd="0" destOrd="0" parTransId="{5F68D91E-D03F-4BFE-A3D5-92A7CE537A39}" sibTransId="{FA710DB5-47E9-4B7C-AAC0-3146B7697CA3}"/>
    <dgm:cxn modelId="{6140966B-209D-429C-859E-A6470981E0CC}" type="presOf" srcId="{E656E4E5-655B-40E1-B371-1F0630519145}" destId="{D6A2EF1C-ABD4-4776-A932-AE72B558EEF6}" srcOrd="0" destOrd="0" presId="urn:microsoft.com/office/officeart/2005/8/layout/chevron2"/>
    <dgm:cxn modelId="{C87B324D-0028-4E94-99DD-F8CC44DC40D8}" type="presOf" srcId="{7B2CC4DB-5103-4B28-BF26-ED8EB3B1FCE0}" destId="{48B96D26-A6FF-4FD7-98EE-DE4904E0FCC7}" srcOrd="0" destOrd="1" presId="urn:microsoft.com/office/officeart/2005/8/layout/chevron2"/>
    <dgm:cxn modelId="{96FFDF54-11B2-4322-9484-B3D27B14C4F2}" srcId="{E656E4E5-655B-40E1-B371-1F0630519145}" destId="{4FA8A9F1-E8BD-45EC-A8C0-2D8980ED08D4}" srcOrd="1" destOrd="0" parTransId="{BC140D40-E055-4E1D-A715-DA140A31A4F0}" sibTransId="{6C18AC1E-7162-4B9A-8082-309B6F35DAD5}"/>
    <dgm:cxn modelId="{43F5BD77-1C25-4878-8C63-968B7E5F54CE}" type="presOf" srcId="{70B7E48E-5F6D-4671-A7BD-7BB0858C5B58}" destId="{725F241E-89C7-4210-9569-21632E1A2EE9}" srcOrd="0" destOrd="0" presId="urn:microsoft.com/office/officeart/2005/8/layout/chevron2"/>
    <dgm:cxn modelId="{89DFB059-B30B-4518-B504-0AA66180ABCD}" type="presOf" srcId="{9F7F940C-CDF8-43BD-B223-361656AC731C}" destId="{72790209-93BB-4E07-8353-DE1A3AE6A33F}" srcOrd="0" destOrd="0" presId="urn:microsoft.com/office/officeart/2005/8/layout/chevron2"/>
    <dgm:cxn modelId="{C7E2AE8E-EBC5-47E0-81A5-C5621818B1D0}" srcId="{70B7E48E-5F6D-4671-A7BD-7BB0858C5B58}" destId="{4AF46A96-5B7B-47A7-8F05-283CC27E9E9F}" srcOrd="0" destOrd="0" parTransId="{C87D1FEB-0F8C-447B-BFD5-D3975F78A9E4}" sibTransId="{198E364B-26A4-4B1D-82F6-45709FED1633}"/>
    <dgm:cxn modelId="{7B1F5490-413A-4795-B504-D2B153ADA94C}" srcId="{E656E4E5-655B-40E1-B371-1F0630519145}" destId="{5A53EDE8-DC3A-4A1A-8FB8-FA3E8E633658}" srcOrd="0" destOrd="0" parTransId="{8A80AA00-B584-4AB8-A83C-FEE2F23781F3}" sibTransId="{F3738CD2-EA86-46E4-A401-A2D7151C17BB}"/>
    <dgm:cxn modelId="{3532BA95-8931-49A6-A9D8-AA26CD0B3909}" srcId="{4443753B-96DB-4EB3-9388-13FCF73C720A}" destId="{7D397CF2-C0A5-489C-9324-6A033C7909AE}" srcOrd="1" destOrd="0" parTransId="{7F134FF7-322B-4FAC-A853-A94777279326}" sibTransId="{75C19DF5-3263-4468-BC4D-E7A5C60FF58B}"/>
    <dgm:cxn modelId="{8BA994A2-0B99-4412-9880-8C4B045EDBCB}" type="presOf" srcId="{7D397CF2-C0A5-489C-9324-6A033C7909AE}" destId="{A8670E46-9D98-4BBF-B5D9-09F71580371A}" srcOrd="0" destOrd="1" presId="urn:microsoft.com/office/officeart/2005/8/layout/chevron2"/>
    <dgm:cxn modelId="{16CED3D4-EF3D-4ACA-AD76-51F1DE5E58AE}" srcId="{9F7F940C-CDF8-43BD-B223-361656AC731C}" destId="{4443753B-96DB-4EB3-9388-13FCF73C720A}" srcOrd="2" destOrd="0" parTransId="{D66FF327-5BDF-4A26-908D-B38CADA37EAD}" sibTransId="{A779A68A-26D0-435D-BA92-8FDD49F28BD7}"/>
    <dgm:cxn modelId="{7D092CD6-870C-4207-B41F-CF5DEAC29CD9}" srcId="{4443753B-96DB-4EB3-9388-13FCF73C720A}" destId="{28BE78F4-6452-4700-A051-BEFF40F339B7}" srcOrd="0" destOrd="0" parTransId="{D96264D0-DF13-4FB9-88CE-11B9A355DD87}" sibTransId="{5C2C2A9D-49C1-4DFA-B553-30E81079E121}"/>
    <dgm:cxn modelId="{2F5735D7-F325-4111-BD32-1931C44E64BE}" type="presParOf" srcId="{72790209-93BB-4E07-8353-DE1A3AE6A33F}" destId="{E1C7F506-B4B1-4228-B15F-960332B66FA2}" srcOrd="0" destOrd="0" presId="urn:microsoft.com/office/officeart/2005/8/layout/chevron2"/>
    <dgm:cxn modelId="{2839E58A-B913-43C5-A4C8-8B1B98845137}" type="presParOf" srcId="{E1C7F506-B4B1-4228-B15F-960332B66FA2}" destId="{D6A2EF1C-ABD4-4776-A932-AE72B558EEF6}" srcOrd="0" destOrd="0" presId="urn:microsoft.com/office/officeart/2005/8/layout/chevron2"/>
    <dgm:cxn modelId="{1C7B257A-CF5E-4A94-A6AB-0E60B5CF8A5B}" type="presParOf" srcId="{E1C7F506-B4B1-4228-B15F-960332B66FA2}" destId="{692B3884-D788-4316-8EC9-850309A4616B}" srcOrd="1" destOrd="0" presId="urn:microsoft.com/office/officeart/2005/8/layout/chevron2"/>
    <dgm:cxn modelId="{A30E6675-53BA-4618-85E6-1C2EE5167798}" type="presParOf" srcId="{72790209-93BB-4E07-8353-DE1A3AE6A33F}" destId="{346E11F3-BCD1-44DC-BC82-815C4DA11A6F}" srcOrd="1" destOrd="0" presId="urn:microsoft.com/office/officeart/2005/8/layout/chevron2"/>
    <dgm:cxn modelId="{EC73A1CF-41AD-4358-A675-0D09CFBB1B6B}" type="presParOf" srcId="{72790209-93BB-4E07-8353-DE1A3AE6A33F}" destId="{70331C84-BC9D-45AD-B12F-F30393DB3E3C}" srcOrd="2" destOrd="0" presId="urn:microsoft.com/office/officeart/2005/8/layout/chevron2"/>
    <dgm:cxn modelId="{C9C4CC5C-1EC4-4E0F-B32E-7632C11A449D}" type="presParOf" srcId="{70331C84-BC9D-45AD-B12F-F30393DB3E3C}" destId="{725F241E-89C7-4210-9569-21632E1A2EE9}" srcOrd="0" destOrd="0" presId="urn:microsoft.com/office/officeart/2005/8/layout/chevron2"/>
    <dgm:cxn modelId="{A6057C3B-C3A1-48C0-868D-DBF2D6B6FC02}" type="presParOf" srcId="{70331C84-BC9D-45AD-B12F-F30393DB3E3C}" destId="{48B96D26-A6FF-4FD7-98EE-DE4904E0FCC7}" srcOrd="1" destOrd="0" presId="urn:microsoft.com/office/officeart/2005/8/layout/chevron2"/>
    <dgm:cxn modelId="{47687E4A-4003-45E2-8D68-C005A44CFC3C}" type="presParOf" srcId="{72790209-93BB-4E07-8353-DE1A3AE6A33F}" destId="{274969AE-0D02-460E-BB84-1E3D6095C07D}" srcOrd="3" destOrd="0" presId="urn:microsoft.com/office/officeart/2005/8/layout/chevron2"/>
    <dgm:cxn modelId="{441CA192-1B61-41A3-B299-9BD2E2EC6127}" type="presParOf" srcId="{72790209-93BB-4E07-8353-DE1A3AE6A33F}" destId="{57A6112A-ABDA-448A-8DF8-C95E28FBDFF4}" srcOrd="4" destOrd="0" presId="urn:microsoft.com/office/officeart/2005/8/layout/chevron2"/>
    <dgm:cxn modelId="{DABACD03-5B72-4315-9132-2BFB03A0364F}" type="presParOf" srcId="{57A6112A-ABDA-448A-8DF8-C95E28FBDFF4}" destId="{7BE1AF8C-1C55-480A-9E9F-25C920C87A2F}" srcOrd="0" destOrd="0" presId="urn:microsoft.com/office/officeart/2005/8/layout/chevron2"/>
    <dgm:cxn modelId="{215F4E82-70FF-4961-8814-117D286E9C6B}" type="presParOf" srcId="{57A6112A-ABDA-448A-8DF8-C95E28FBDFF4}" destId="{A8670E46-9D98-4BBF-B5D9-09F71580371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2EF1C-ABD4-4776-A932-AE72B558EEF6}">
      <dsp:nvSpPr>
        <dsp:cNvPr id="0" name=""/>
        <dsp:cNvSpPr/>
      </dsp:nvSpPr>
      <dsp:spPr>
        <a:xfrm rot="5400000">
          <a:off x="-190674" y="191470"/>
          <a:ext cx="1271163" cy="889814"/>
        </a:xfrm>
        <a:prstGeom prst="chevron">
          <a:avLst/>
        </a:prstGeom>
        <a:solidFill>
          <a:schemeClr val="accent2">
            <a:hueOff val="0"/>
            <a:satOff val="0"/>
            <a:lumOff val="0"/>
            <a:alphaOff val="0"/>
          </a:schemeClr>
        </a:solidFill>
        <a:ln>
          <a:noFill/>
        </a:ln>
        <a:effectLst>
          <a:reflection blurRad="12700" stA="26000" endPos="32000" dist="12700" dir="5400000" sy="-100000"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Arial"/>
              <a:cs typeface="Arial"/>
            </a:rPr>
            <a:t>What </a:t>
          </a:r>
        </a:p>
      </dsp:txBody>
      <dsp:txXfrm rot="-5400000">
        <a:off x="1" y="445702"/>
        <a:ext cx="889814" cy="381349"/>
      </dsp:txXfrm>
    </dsp:sp>
    <dsp:sp modelId="{692B3884-D788-4316-8EC9-850309A4616B}">
      <dsp:nvSpPr>
        <dsp:cNvPr id="0" name=""/>
        <dsp:cNvSpPr/>
      </dsp:nvSpPr>
      <dsp:spPr>
        <a:xfrm rot="5400000">
          <a:off x="3928588" y="-3037978"/>
          <a:ext cx="826256" cy="6903804"/>
        </a:xfrm>
        <a:prstGeom prst="round2Same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90000"/>
            </a:lnSpc>
            <a:spcBef>
              <a:spcPct val="0"/>
            </a:spcBef>
            <a:spcAft>
              <a:spcPct val="15000"/>
            </a:spcAft>
            <a:buChar char="•"/>
          </a:pPr>
          <a:r>
            <a:rPr lang="en-GB" sz="1600" kern="1200">
              <a:latin typeface="Arial Nova"/>
              <a:cs typeface="Arial"/>
            </a:rPr>
            <a:t>Which digital tool is most commonly used for collaboration at UWTSD? </a:t>
          </a:r>
        </a:p>
        <a:p>
          <a:pPr marL="171450" lvl="1" indent="-171450" algn="l" defTabSz="711200" rtl="0">
            <a:lnSpc>
              <a:spcPct val="90000"/>
            </a:lnSpc>
            <a:spcBef>
              <a:spcPct val="0"/>
            </a:spcBef>
            <a:spcAft>
              <a:spcPct val="15000"/>
            </a:spcAft>
            <a:buChar char="•"/>
          </a:pPr>
          <a:r>
            <a:rPr lang="en-GB" sz="1600" kern="1200">
              <a:latin typeface="Arial Nova"/>
              <a:cs typeface="Arial"/>
            </a:rPr>
            <a:t>Onedrive, MS Teams, WhatsApp, Outlook, MS Word, Moodle and etc </a:t>
          </a:r>
        </a:p>
      </dsp:txBody>
      <dsp:txXfrm rot="-5400000">
        <a:off x="889814" y="41130"/>
        <a:ext cx="6863470" cy="745588"/>
      </dsp:txXfrm>
    </dsp:sp>
    <dsp:sp modelId="{725F241E-89C7-4210-9569-21632E1A2EE9}">
      <dsp:nvSpPr>
        <dsp:cNvPr id="0" name=""/>
        <dsp:cNvSpPr/>
      </dsp:nvSpPr>
      <dsp:spPr>
        <a:xfrm rot="5400000">
          <a:off x="-190674" y="1263322"/>
          <a:ext cx="1271163" cy="889814"/>
        </a:xfrm>
        <a:prstGeom prst="chevron">
          <a:avLst/>
        </a:prstGeom>
        <a:solidFill>
          <a:schemeClr val="accent3">
            <a:hueOff val="0"/>
            <a:satOff val="0"/>
            <a:lumOff val="0"/>
            <a:alphaOff val="0"/>
          </a:schemeClr>
        </a:solidFill>
        <a:ln>
          <a:noFill/>
        </a:ln>
        <a:effectLst>
          <a:reflection blurRad="12700" stA="26000" endPos="32000" dist="12700" dir="5400000" sy="-100000"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Arial"/>
              <a:cs typeface="Arial"/>
            </a:rPr>
            <a:t>Who</a:t>
          </a:r>
          <a:r>
            <a:rPr lang="en-GB" sz="2400" b="0" kern="1200">
              <a:latin typeface="Arial"/>
              <a:cs typeface="Arial"/>
            </a:rPr>
            <a:t> </a:t>
          </a:r>
        </a:p>
      </dsp:txBody>
      <dsp:txXfrm rot="-5400000">
        <a:off x="1" y="1517554"/>
        <a:ext cx="889814" cy="381349"/>
      </dsp:txXfrm>
    </dsp:sp>
    <dsp:sp modelId="{48B96D26-A6FF-4FD7-98EE-DE4904E0FCC7}">
      <dsp:nvSpPr>
        <dsp:cNvPr id="0" name=""/>
        <dsp:cNvSpPr/>
      </dsp:nvSpPr>
      <dsp:spPr>
        <a:xfrm rot="5400000">
          <a:off x="3928588" y="-1966125"/>
          <a:ext cx="826256" cy="6903804"/>
        </a:xfrm>
        <a:prstGeom prst="round2Same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90000"/>
            </a:lnSpc>
            <a:spcBef>
              <a:spcPct val="0"/>
            </a:spcBef>
            <a:spcAft>
              <a:spcPct val="15000"/>
            </a:spcAft>
            <a:buChar char="•"/>
          </a:pPr>
          <a:r>
            <a:rPr lang="en-GB" sz="1600" b="0" kern="1200">
              <a:latin typeface="Arial Nova"/>
              <a:cs typeface="Arial"/>
            </a:rPr>
            <a:t>Who are participating in this research? </a:t>
          </a:r>
          <a:endParaRPr lang="en-GB" sz="1600" kern="1200">
            <a:latin typeface="Arial Nova"/>
            <a:cs typeface="Arial"/>
          </a:endParaRPr>
        </a:p>
        <a:p>
          <a:pPr marL="171450" lvl="1" indent="-171450" algn="l" defTabSz="711200">
            <a:lnSpc>
              <a:spcPct val="90000"/>
            </a:lnSpc>
            <a:spcBef>
              <a:spcPct val="0"/>
            </a:spcBef>
            <a:spcAft>
              <a:spcPct val="15000"/>
            </a:spcAft>
            <a:buChar char="•"/>
          </a:pPr>
          <a:r>
            <a:rPr lang="en-GB" sz="1600" kern="1200">
              <a:latin typeface="Arial Nova"/>
            </a:rPr>
            <a:t>The students of UWTSD.</a:t>
          </a:r>
          <a:endParaRPr lang="en-GB" sz="1600" kern="1200"/>
        </a:p>
      </dsp:txBody>
      <dsp:txXfrm rot="-5400000">
        <a:off x="889814" y="1112983"/>
        <a:ext cx="6863470" cy="745588"/>
      </dsp:txXfrm>
    </dsp:sp>
    <dsp:sp modelId="{7BE1AF8C-1C55-480A-9E9F-25C920C87A2F}">
      <dsp:nvSpPr>
        <dsp:cNvPr id="0" name=""/>
        <dsp:cNvSpPr/>
      </dsp:nvSpPr>
      <dsp:spPr>
        <a:xfrm rot="5400000">
          <a:off x="-190674" y="2335175"/>
          <a:ext cx="1271163" cy="889814"/>
        </a:xfrm>
        <a:prstGeom prst="chevron">
          <a:avLst/>
        </a:prstGeom>
        <a:solidFill>
          <a:schemeClr val="accent4">
            <a:hueOff val="0"/>
            <a:satOff val="0"/>
            <a:lumOff val="0"/>
            <a:alphaOff val="0"/>
          </a:schemeClr>
        </a:solidFill>
        <a:ln>
          <a:noFill/>
        </a:ln>
        <a:effectLst>
          <a:reflection blurRad="12700" stA="26000" endPos="32000" dist="12700" dir="5400000" sy="-100000"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Arial"/>
              <a:cs typeface="Arial"/>
            </a:rPr>
            <a:t>HOW </a:t>
          </a:r>
        </a:p>
      </dsp:txBody>
      <dsp:txXfrm rot="-5400000">
        <a:off x="1" y="2589407"/>
        <a:ext cx="889814" cy="381349"/>
      </dsp:txXfrm>
    </dsp:sp>
    <dsp:sp modelId="{A8670E46-9D98-4BBF-B5D9-09F71580371A}">
      <dsp:nvSpPr>
        <dsp:cNvPr id="0" name=""/>
        <dsp:cNvSpPr/>
      </dsp:nvSpPr>
      <dsp:spPr>
        <a:xfrm rot="5400000">
          <a:off x="3928588" y="-894273"/>
          <a:ext cx="826256" cy="6903804"/>
        </a:xfrm>
        <a:prstGeom prst="round2Same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90000"/>
            </a:lnSpc>
            <a:spcBef>
              <a:spcPct val="0"/>
            </a:spcBef>
            <a:spcAft>
              <a:spcPct val="15000"/>
            </a:spcAft>
            <a:buChar char="•"/>
          </a:pPr>
          <a:r>
            <a:rPr lang="en-GB" sz="1600" kern="1200">
              <a:latin typeface="Arial"/>
              <a:cs typeface="Arial"/>
            </a:rPr>
            <a:t>How are data collected? </a:t>
          </a:r>
        </a:p>
        <a:p>
          <a:pPr marL="171450" lvl="1" indent="-171450" algn="l" defTabSz="711200" rtl="0">
            <a:lnSpc>
              <a:spcPct val="90000"/>
            </a:lnSpc>
            <a:spcBef>
              <a:spcPct val="0"/>
            </a:spcBef>
            <a:spcAft>
              <a:spcPct val="15000"/>
            </a:spcAft>
            <a:buChar char="•"/>
          </a:pPr>
          <a:r>
            <a:rPr lang="en-GB" sz="1600" kern="1200">
              <a:latin typeface="Arial"/>
              <a:cs typeface="Arial"/>
            </a:rPr>
            <a:t>Creating survey three types of survey questions. closed question, rank order and likert scale.</a:t>
          </a:r>
        </a:p>
      </dsp:txBody>
      <dsp:txXfrm rot="-5400000">
        <a:off x="889814" y="2184835"/>
        <a:ext cx="6863470" cy="74558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645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7772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3583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019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92595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81372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2745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3275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3107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5915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8318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8856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528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6444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8478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99557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424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6/26/2022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73224150"/>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 id="2147483845" r:id="rId14"/>
    <p:sldLayoutId id="2147483846" r:id="rId15"/>
    <p:sldLayoutId id="2147483847" r:id="rId16"/>
    <p:sldLayoutId id="214748384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hyperlink" Target="https://creativecommons.org/licenses/by/3.0/" TargetMode="External"/><Relationship Id="rId5" Type="http://schemas.openxmlformats.org/officeDocument/2006/relationships/hyperlink" Target="http://2016.igem.org/Team:BGU_ISRAEL/Team"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ing.com/videos/search?q=https%3a%2f%2fyoutu.be%2fmxdacx3lubu&amp;docid=607992822009041709&amp;mid=C048D7273D33B6AE5759C048D7273D33B6AE5759&amp;view=detail&amp;FORM=VIRE" TargetMode="External"/><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0"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8"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9"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2"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title"/>
          </p:nvPr>
        </p:nvSpPr>
        <p:spPr>
          <a:xfrm>
            <a:off x="2253785" y="1380068"/>
            <a:ext cx="5428432" cy="2616199"/>
          </a:xfrm>
        </p:spPr>
        <p:txBody>
          <a:bodyPr vert="horz" lIns="91440" tIns="45720" rIns="91440" bIns="45720" rtlCol="0" anchor="b">
            <a:normAutofit/>
          </a:bodyPr>
          <a:lstStyle/>
          <a:p>
            <a:pPr algn="r">
              <a:lnSpc>
                <a:spcPct val="90000"/>
              </a:lnSpc>
            </a:pPr>
            <a:r>
              <a:rPr lang="en-US" sz="4200" b="1" u="sng"/>
              <a:t>How do students use technology to collaborate at UWTSD</a:t>
            </a:r>
            <a:r>
              <a:rPr lang="en-US" sz="4200" u="sng"/>
              <a:t>?</a:t>
            </a:r>
            <a:endParaRPr lang="en-US" sz="4200"/>
          </a:p>
        </p:txBody>
      </p:sp>
      <p:sp>
        <p:nvSpPr>
          <p:cNvPr id="3" name="Subtitle 2"/>
          <p:cNvSpPr>
            <a:spLocks noGrp="1"/>
          </p:cNvSpPr>
          <p:nvPr>
            <p:ph type="subTitle" idx="4294967295"/>
          </p:nvPr>
        </p:nvSpPr>
        <p:spPr>
          <a:xfrm>
            <a:off x="4643335" y="3996267"/>
            <a:ext cx="2835833" cy="2526314"/>
          </a:xfrm>
        </p:spPr>
        <p:txBody>
          <a:bodyPr vert="horz" lIns="91440" tIns="45720" rIns="91440" bIns="45720" rtlCol="0" anchor="t">
            <a:normAutofit/>
          </a:bodyPr>
          <a:lstStyle/>
          <a:p>
            <a:pPr marL="0" indent="0">
              <a:buNone/>
            </a:pPr>
            <a:r>
              <a:rPr lang="en-US" sz="1800" b="1" err="1">
                <a:latin typeface="Arial"/>
                <a:cs typeface="Arial"/>
              </a:rPr>
              <a:t>Labli</a:t>
            </a:r>
            <a:r>
              <a:rPr lang="en-US" sz="1800" b="1">
                <a:latin typeface="Arial"/>
                <a:cs typeface="Arial"/>
              </a:rPr>
              <a:t> begum (2121373)</a:t>
            </a:r>
          </a:p>
          <a:p>
            <a:pPr marL="0" indent="0">
              <a:buNone/>
            </a:pPr>
            <a:r>
              <a:rPr lang="en-US" sz="1800" b="1">
                <a:latin typeface="Arial"/>
                <a:cs typeface="Arial"/>
              </a:rPr>
              <a:t>Saqib Saeed (2126056)</a:t>
            </a:r>
          </a:p>
          <a:p>
            <a:pPr marL="0" indent="0">
              <a:buNone/>
            </a:pPr>
            <a:r>
              <a:rPr lang="en-US" sz="1800" b="1">
                <a:latin typeface="Arial"/>
                <a:cs typeface="Arial"/>
              </a:rPr>
              <a:t>BMSW4003</a:t>
            </a:r>
          </a:p>
          <a:p>
            <a:pPr marL="0" indent="0">
              <a:buNone/>
            </a:pPr>
            <a:r>
              <a:rPr lang="en-US" sz="1800" b="1">
                <a:latin typeface="Arial"/>
                <a:cs typeface="Arial"/>
              </a:rPr>
              <a:t>Digital skills and research methods</a:t>
            </a:r>
          </a:p>
          <a:p>
            <a:pPr marL="0" indent="0">
              <a:buNone/>
            </a:pPr>
            <a:r>
              <a:rPr lang="en-US" sz="1800" b="1">
                <a:latin typeface="Arial"/>
                <a:cs typeface="Arial"/>
              </a:rPr>
              <a:t>Seyed Navid </a:t>
            </a:r>
            <a:r>
              <a:rPr lang="en-US" sz="1800" b="1" err="1">
                <a:latin typeface="Arial"/>
                <a:cs typeface="Arial"/>
              </a:rPr>
              <a:t>Nasirpour</a:t>
            </a:r>
            <a:endParaRPr lang="en-US" sz="1800" b="1">
              <a:latin typeface="Arial"/>
              <a:cs typeface="Arial"/>
            </a:endParaRPr>
          </a:p>
          <a:p>
            <a:pPr marL="0" indent="0">
              <a:buNone/>
            </a:pPr>
            <a:endParaRPr lang="en-US" sz="1600">
              <a:latin typeface="Arial Nova"/>
            </a:endParaRPr>
          </a:p>
          <a:p>
            <a:pPr marL="0" indent="0">
              <a:buNone/>
            </a:pPr>
            <a:endParaRPr lang="en-US" sz="1600">
              <a:latin typeface="Arial Nova"/>
            </a:endParaRPr>
          </a:p>
          <a:p>
            <a:pPr marL="0" indent="0">
              <a:buNone/>
            </a:pPr>
            <a:endParaRPr lang="en-US" sz="2100">
              <a:latin typeface="Arial Nova"/>
            </a:endParaRPr>
          </a:p>
          <a:p>
            <a:pPr marL="0" indent="0" algn="r">
              <a:buNone/>
            </a:pPr>
            <a:endParaRPr lang="en-US" sz="2100"/>
          </a:p>
          <a:p>
            <a:pPr marL="0" indent="0" algn="r">
              <a:buNone/>
            </a:pPr>
            <a:endParaRPr lang="en-US" sz="2100"/>
          </a:p>
        </p:txBody>
      </p:sp>
      <p:pic>
        <p:nvPicPr>
          <p:cNvPr id="4" name="Picture 3">
            <a:extLst>
              <a:ext uri="{FF2B5EF4-FFF2-40B4-BE49-F238E27FC236}">
                <a16:creationId xmlns:a16="http://schemas.microsoft.com/office/drawing/2014/main" id="{28DA9B92-6522-0770-77A5-563E5C4888CF}"/>
              </a:ext>
            </a:extLst>
          </p:cNvPr>
          <p:cNvPicPr>
            <a:picLocks noChangeAspect="1"/>
          </p:cNvPicPr>
          <p:nvPr/>
        </p:nvPicPr>
        <p:blipFill rotWithShape="1">
          <a:blip r:embed="rId3"/>
          <a:srcRect l="3302" r="11691" b="-4"/>
          <a:stretch/>
        </p:blipFill>
        <p:spPr>
          <a:xfrm>
            <a:off x="8127998" y="10"/>
            <a:ext cx="4064001" cy="3346694"/>
          </a:xfrm>
          <a:prstGeom prst="rect">
            <a:avLst/>
          </a:prstGeom>
        </p:spPr>
      </p:pic>
      <p:pic>
        <p:nvPicPr>
          <p:cNvPr id="5" name="Picture 5">
            <a:extLst>
              <a:ext uri="{FF2B5EF4-FFF2-40B4-BE49-F238E27FC236}">
                <a16:creationId xmlns:a16="http://schemas.microsoft.com/office/drawing/2014/main" id="{DD334D29-F4F0-9C0B-1D79-9C85A2D0AFDD}"/>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972" r="2" b="2"/>
          <a:stretch/>
        </p:blipFill>
        <p:spPr>
          <a:xfrm>
            <a:off x="8125045" y="3511296"/>
            <a:ext cx="4064001" cy="3346704"/>
          </a:xfrm>
          <a:prstGeom prst="rect">
            <a:avLst/>
          </a:prstGeom>
        </p:spPr>
      </p:pic>
      <p:sp>
        <p:nvSpPr>
          <p:cNvPr id="6" name="TextBox 5">
            <a:extLst>
              <a:ext uri="{FF2B5EF4-FFF2-40B4-BE49-F238E27FC236}">
                <a16:creationId xmlns:a16="http://schemas.microsoft.com/office/drawing/2014/main" id="{C03F316E-1297-5875-7D9A-93E2D15605F6}"/>
              </a:ext>
            </a:extLst>
          </p:cNvPr>
          <p:cNvSpPr txBox="1"/>
          <p:nvPr/>
        </p:nvSpPr>
        <p:spPr>
          <a:xfrm>
            <a:off x="9949330" y="6657945"/>
            <a:ext cx="2239716" cy="173124"/>
          </a:xfrm>
          <a:prstGeom prst="rect">
            <a:avLst/>
          </a:prstGeom>
          <a:solidFill>
            <a:srgbClr val="000000"/>
          </a:solidFill>
        </p:spPr>
        <p:txBody>
          <a:bodyPr wrap="squar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7" name="TextBox 6">
            <a:extLst>
              <a:ext uri="{FF2B5EF4-FFF2-40B4-BE49-F238E27FC236}">
                <a16:creationId xmlns:a16="http://schemas.microsoft.com/office/drawing/2014/main" id="{12C63364-DB76-0653-98C2-60EC588F0605}"/>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7" name="Group 66">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8"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8"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0"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1"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2"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3"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F404393-F07D-5A6E-8CB7-B1522B7A5967}"/>
              </a:ext>
            </a:extLst>
          </p:cNvPr>
          <p:cNvSpPr>
            <a:spLocks noGrp="1"/>
          </p:cNvSpPr>
          <p:nvPr>
            <p:ph type="title"/>
          </p:nvPr>
        </p:nvSpPr>
        <p:spPr>
          <a:xfrm>
            <a:off x="2188437" y="647218"/>
            <a:ext cx="9314587" cy="363505"/>
          </a:xfrm>
        </p:spPr>
        <p:txBody>
          <a:bodyPr vert="horz" lIns="91440" tIns="45720" rIns="91440" bIns="45720" rtlCol="0" anchor="ctr">
            <a:normAutofit fontScale="90000"/>
          </a:bodyPr>
          <a:lstStyle/>
          <a:p>
            <a:r>
              <a:rPr lang="en-US" b="1" u="sng">
                <a:latin typeface="Corbel"/>
              </a:rPr>
              <a:t>INTRODUCTION</a:t>
            </a:r>
          </a:p>
        </p:txBody>
      </p:sp>
      <p:sp>
        <p:nvSpPr>
          <p:cNvPr id="16" name="TextBox 15">
            <a:extLst>
              <a:ext uri="{FF2B5EF4-FFF2-40B4-BE49-F238E27FC236}">
                <a16:creationId xmlns:a16="http://schemas.microsoft.com/office/drawing/2014/main" id="{245C5D02-1E93-78D9-C6F9-DCB333D4C9D7}"/>
              </a:ext>
            </a:extLst>
          </p:cNvPr>
          <p:cNvSpPr txBox="1"/>
          <p:nvPr/>
        </p:nvSpPr>
        <p:spPr>
          <a:xfrm>
            <a:off x="2413984" y="4986427"/>
            <a:ext cx="8954001" cy="13206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b="1">
                <a:latin typeface="Arial Nova"/>
              </a:rPr>
              <a:t>Which digital tool is most used by students at UWTSD to collaborate together ?</a:t>
            </a:r>
          </a:p>
        </p:txBody>
      </p:sp>
      <p:sp>
        <p:nvSpPr>
          <p:cNvPr id="3" name="TextBox 2">
            <a:extLst>
              <a:ext uri="{FF2B5EF4-FFF2-40B4-BE49-F238E27FC236}">
                <a16:creationId xmlns:a16="http://schemas.microsoft.com/office/drawing/2014/main" id="{AFD2325E-270E-EF7D-F461-739A7E6BB8D8}"/>
              </a:ext>
            </a:extLst>
          </p:cNvPr>
          <p:cNvSpPr txBox="1"/>
          <p:nvPr/>
        </p:nvSpPr>
        <p:spPr>
          <a:xfrm>
            <a:off x="4670093" y="1406720"/>
            <a:ext cx="5454397" cy="7182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1" name="TextBox 50">
            <a:extLst>
              <a:ext uri="{FF2B5EF4-FFF2-40B4-BE49-F238E27FC236}">
                <a16:creationId xmlns:a16="http://schemas.microsoft.com/office/drawing/2014/main" id="{DAD25CA4-1D3D-F61A-45BF-5779FE3798C7}"/>
              </a:ext>
            </a:extLst>
          </p:cNvPr>
          <p:cNvSpPr txBox="1"/>
          <p:nvPr/>
        </p:nvSpPr>
        <p:spPr>
          <a:xfrm>
            <a:off x="1444906" y="2274425"/>
            <a:ext cx="274319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err="1">
                <a:latin typeface="Arial"/>
                <a:cs typeface="Arial"/>
              </a:rPr>
              <a:t>Labli</a:t>
            </a:r>
            <a:r>
              <a:rPr lang="en-GB" b="1">
                <a:latin typeface="Arial"/>
                <a:cs typeface="Arial"/>
              </a:rPr>
              <a:t> begum ( 2121373)</a:t>
            </a:r>
          </a:p>
          <a:p>
            <a:pPr>
              <a:spcAft>
                <a:spcPts val="600"/>
              </a:spcAft>
            </a:pPr>
            <a:r>
              <a:rPr lang="en-GB" b="1">
                <a:latin typeface="Arial"/>
                <a:cs typeface="Arial"/>
              </a:rPr>
              <a:t>Saqib Saeed ( </a:t>
            </a:r>
            <a:r>
              <a:rPr lang="en-GB" b="1">
                <a:latin typeface="Arial"/>
                <a:ea typeface="+mj-ea"/>
                <a:cs typeface="Arial"/>
              </a:rPr>
              <a:t>2126056</a:t>
            </a:r>
            <a:r>
              <a:rPr lang="en-GB" b="1">
                <a:latin typeface="Arial"/>
                <a:cs typeface="Arial"/>
              </a:rPr>
              <a:t>)</a:t>
            </a:r>
          </a:p>
        </p:txBody>
      </p:sp>
      <p:sp>
        <p:nvSpPr>
          <p:cNvPr id="5" name="TextBox 4">
            <a:extLst>
              <a:ext uri="{FF2B5EF4-FFF2-40B4-BE49-F238E27FC236}">
                <a16:creationId xmlns:a16="http://schemas.microsoft.com/office/drawing/2014/main" id="{BC9980C6-D770-0900-4C18-08664F46959F}"/>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5338C618-1634-63A5-E830-678BEC2545AE}"/>
              </a:ext>
            </a:extLst>
          </p:cNvPr>
          <p:cNvSpPr txBox="1"/>
          <p:nvPr/>
        </p:nvSpPr>
        <p:spPr>
          <a:xfrm>
            <a:off x="4579718" y="1290576"/>
            <a:ext cx="686185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We are conducting a research on</a:t>
            </a:r>
            <a:r>
              <a:rPr lang="en-GB" sz="1600" b="1">
                <a:latin typeface="Arial"/>
                <a:cs typeface="Arial"/>
              </a:rPr>
              <a:t> how students use technology</a:t>
            </a:r>
            <a:endParaRPr lang="en-US" sz="1600" b="1">
              <a:latin typeface="Arial"/>
              <a:cs typeface="Arial"/>
            </a:endParaRPr>
          </a:p>
          <a:p>
            <a:r>
              <a:rPr lang="en-GB" sz="1600" b="1">
                <a:latin typeface="Arial"/>
                <a:cs typeface="Arial"/>
              </a:rPr>
              <a:t>to collaborate at UWTSD</a:t>
            </a:r>
            <a:r>
              <a:rPr lang="en-GB" sz="1600">
                <a:latin typeface="Arial"/>
                <a:cs typeface="Arial"/>
              </a:rPr>
              <a:t>? Focusing on:- </a:t>
            </a:r>
            <a:r>
              <a:rPr lang="en-GB" sz="1600" b="1">
                <a:latin typeface="Arial"/>
                <a:cs typeface="Arial"/>
              </a:rPr>
              <a:t>Which digital tool is most used by students at UWTSD to collaborate?</a:t>
            </a:r>
            <a:r>
              <a:rPr lang="en-GB" sz="1600">
                <a:latin typeface="Arial"/>
                <a:cs typeface="Arial"/>
              </a:rPr>
              <a:t> The purpose of the research is to identify a problem or issue to the research. We will use literature to review and justify why research is relevant with evidential resources.  We are going to use qualitive methods to find quantitative data. We will create three types of questionnaire using MS form that will aim at the students of UWTSD on what, Who and how most online digital tools helps peers to communicate and collaborate. We will collect data taking in consideration of all aspects of ethical rights in our research. A research timeline shows the plan between week 1- 10. Moving to hypothesis our believe of what maybe the outcome of our research but our aim is to learn, understand, evaluate, then conclude all information based on the final report from our data analysis. All reference list provided at the end.</a:t>
            </a:r>
            <a:endParaRPr lang="en-GB">
              <a:latin typeface="Arial"/>
              <a:cs typeface="Arial"/>
            </a:endParaRPr>
          </a:p>
        </p:txBody>
      </p:sp>
    </p:spTree>
    <p:extLst>
      <p:ext uri="{BB962C8B-B14F-4D97-AF65-F5344CB8AC3E}">
        <p14:creationId xmlns:p14="http://schemas.microsoft.com/office/powerpoint/2010/main" val="3385217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
            <a:extLst>
              <a:ext uri="{FF2B5EF4-FFF2-40B4-BE49-F238E27FC236}">
                <a16:creationId xmlns:a16="http://schemas.microsoft.com/office/drawing/2014/main" id="{06110744-0F38-D4A8-67AC-C0BD128212A8}"/>
              </a:ext>
            </a:extLst>
          </p:cNvPr>
          <p:cNvPicPr>
            <a:picLocks noChangeAspect="1"/>
          </p:cNvPicPr>
          <p:nvPr/>
        </p:nvPicPr>
        <p:blipFill rotWithShape="1">
          <a:blip r:embed="rId2">
            <a:duotone>
              <a:schemeClr val="bg2">
                <a:shade val="45000"/>
                <a:satMod val="135000"/>
              </a:schemeClr>
              <a:prstClr val="white"/>
            </a:duotone>
            <a:alphaModFix amt="21000"/>
          </a:blip>
          <a:srcRect t="12498" b="12502"/>
          <a:stretch/>
        </p:blipFill>
        <p:spPr>
          <a:xfrm>
            <a:off x="-19905523" y="-11879692"/>
            <a:ext cx="32751602" cy="18417386"/>
          </a:xfrm>
          <a:prstGeom prst="rect">
            <a:avLst/>
          </a:prstGeom>
        </p:spPr>
      </p:pic>
      <p:sp>
        <p:nvSpPr>
          <p:cNvPr id="2" name="Title 1">
            <a:extLst>
              <a:ext uri="{FF2B5EF4-FFF2-40B4-BE49-F238E27FC236}">
                <a16:creationId xmlns:a16="http://schemas.microsoft.com/office/drawing/2014/main" id="{95D47119-E519-826D-BB73-26FCCFACB34F}"/>
              </a:ext>
            </a:extLst>
          </p:cNvPr>
          <p:cNvSpPr>
            <a:spLocks noGrp="1"/>
          </p:cNvSpPr>
          <p:nvPr>
            <p:ph type="title"/>
          </p:nvPr>
        </p:nvSpPr>
        <p:spPr>
          <a:xfrm>
            <a:off x="1571122" y="-473597"/>
            <a:ext cx="3549121" cy="1371600"/>
          </a:xfrm>
        </p:spPr>
        <p:txBody>
          <a:bodyPr vert="horz" lIns="91440" tIns="45720" rIns="91440" bIns="45720" rtlCol="0">
            <a:normAutofit/>
          </a:bodyPr>
          <a:lstStyle/>
          <a:p>
            <a:r>
              <a:rPr lang="en-US" sz="4000" b="1" u="sng"/>
              <a:t>RATIONALE</a:t>
            </a:r>
          </a:p>
        </p:txBody>
      </p:sp>
      <p:sp>
        <p:nvSpPr>
          <p:cNvPr id="104" name="Content Placeholder 69">
            <a:extLst>
              <a:ext uri="{FF2B5EF4-FFF2-40B4-BE49-F238E27FC236}">
                <a16:creationId xmlns:a16="http://schemas.microsoft.com/office/drawing/2014/main" id="{F18FBAA0-E8F4-25A6-60C0-D8B3F04057AF}"/>
              </a:ext>
            </a:extLst>
          </p:cNvPr>
          <p:cNvSpPr>
            <a:spLocks noGrp="1"/>
          </p:cNvSpPr>
          <p:nvPr>
            <p:ph idx="1"/>
          </p:nvPr>
        </p:nvSpPr>
        <p:spPr>
          <a:xfrm>
            <a:off x="5233097" y="724380"/>
            <a:ext cx="6240990" cy="475528"/>
          </a:xfrm>
        </p:spPr>
        <p:txBody>
          <a:bodyPr vert="horz" lIns="91440" tIns="45720" rIns="91440" bIns="45720" rtlCol="0" anchor="t">
            <a:normAutofit fontScale="92500" lnSpcReduction="10000"/>
          </a:bodyPr>
          <a:lstStyle/>
          <a:p>
            <a:r>
              <a:rPr lang="en-GB" sz="2400">
                <a:highlight>
                  <a:srgbClr val="0000FF"/>
                </a:highlight>
                <a:hlinkClick r:id="rId3">
                  <a:extLst>
                    <a:ext uri="{A12FA001-AC4F-418D-AE19-62706E023703}">
                      <ahyp:hlinkClr xmlns:ahyp="http://schemas.microsoft.com/office/drawing/2018/hyperlinkcolor" val="tx"/>
                    </a:ext>
                  </a:extLst>
                </a:hlinkClick>
              </a:rPr>
              <a:t>Digital Literacy Series: O365 - </a:t>
            </a:r>
            <a:endParaRPr lang="en-US" sz="2400"/>
          </a:p>
          <a:p>
            <a:pPr>
              <a:buClr>
                <a:srgbClr val="1287C3"/>
              </a:buClr>
            </a:pPr>
            <a:endParaRPr lang="en-GB" sz="2400">
              <a:highlight>
                <a:srgbClr val="0000FF"/>
              </a:highlight>
            </a:endParaRPr>
          </a:p>
          <a:p>
            <a:pPr marL="0" indent="0">
              <a:buClr>
                <a:srgbClr val="1287C3"/>
              </a:buClr>
              <a:buNone/>
            </a:pPr>
            <a:endParaRPr lang="en-GB" sz="1800">
              <a:highlight>
                <a:srgbClr val="0000FF"/>
              </a:highlight>
            </a:endParaRPr>
          </a:p>
          <a:p>
            <a:pPr>
              <a:buClr>
                <a:srgbClr val="1287C3"/>
              </a:buClr>
            </a:pPr>
            <a:endParaRPr lang="en-GB" sz="1600">
              <a:highlight>
                <a:srgbClr val="0000FF"/>
              </a:highlight>
            </a:endParaRPr>
          </a:p>
          <a:p>
            <a:pPr>
              <a:buClr>
                <a:srgbClr val="1287C3"/>
              </a:buClr>
            </a:pPr>
            <a:endParaRPr lang="en-GB" sz="1600">
              <a:highlight>
                <a:srgbClr val="0000FF"/>
              </a:highlight>
            </a:endParaRPr>
          </a:p>
        </p:txBody>
      </p:sp>
      <p:sp>
        <p:nvSpPr>
          <p:cNvPr id="3" name="Text Placeholder 2">
            <a:extLst>
              <a:ext uri="{FF2B5EF4-FFF2-40B4-BE49-F238E27FC236}">
                <a16:creationId xmlns:a16="http://schemas.microsoft.com/office/drawing/2014/main" id="{97A144A8-A0ED-22AD-A466-7664705C5AA3}"/>
              </a:ext>
            </a:extLst>
          </p:cNvPr>
          <p:cNvSpPr>
            <a:spLocks noGrp="1"/>
          </p:cNvSpPr>
          <p:nvPr>
            <p:ph type="body" sz="half" idx="2"/>
          </p:nvPr>
        </p:nvSpPr>
        <p:spPr>
          <a:xfrm>
            <a:off x="1436084" y="898003"/>
            <a:ext cx="3549121" cy="764088"/>
          </a:xfrm>
        </p:spPr>
        <p:txBody>
          <a:bodyPr>
            <a:noAutofit/>
          </a:bodyPr>
          <a:lstStyle/>
          <a:p>
            <a:r>
              <a:rPr lang="en-GB" sz="2400" i="1">
                <a:latin typeface="Arial Nova"/>
                <a:cs typeface="Times New Roman"/>
              </a:rPr>
              <a:t>Review of existing literature</a:t>
            </a:r>
          </a:p>
        </p:txBody>
      </p:sp>
      <p:sp>
        <p:nvSpPr>
          <p:cNvPr id="6" name="TextBox 5">
            <a:extLst>
              <a:ext uri="{FF2B5EF4-FFF2-40B4-BE49-F238E27FC236}">
                <a16:creationId xmlns:a16="http://schemas.microsoft.com/office/drawing/2014/main" id="{BFCB0323-DBE5-FC36-5DD6-3C4637BEBC0A}"/>
              </a:ext>
            </a:extLst>
          </p:cNvPr>
          <p:cNvSpPr txBox="1"/>
          <p:nvPr/>
        </p:nvSpPr>
        <p:spPr>
          <a:xfrm>
            <a:off x="5370653" y="2505918"/>
            <a:ext cx="558864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Cravalho and Santos (2022)</a:t>
            </a:r>
            <a:r>
              <a:rPr lang="en-GB" sz="1400">
                <a:latin typeface="Arial"/>
                <a:cs typeface="Arial"/>
              </a:rPr>
              <a:t> </a:t>
            </a:r>
            <a:endParaRPr lang="en-US" sz="1400">
              <a:latin typeface="Arial"/>
              <a:cs typeface="Arial"/>
            </a:endParaRPr>
          </a:p>
          <a:p>
            <a:pPr marL="285750" indent="-285750">
              <a:buFont typeface="Arial"/>
              <a:buChar char="•"/>
            </a:pPr>
            <a:r>
              <a:rPr lang="en-GB" sz="1400">
                <a:latin typeface="Arial"/>
                <a:cs typeface="Arial"/>
              </a:rPr>
              <a:t>mentioned in digital technology the use of multimedia- audio, video, graphics and links as well as social media platform- Facebooks, Instagram, and WhatsApp has helped peer learning program. The need of digital technology has helped 47 mentors from three Portuguese k-12 schools to mix and support secondary English being foreign language, participating in this peer learning program.</a:t>
            </a:r>
          </a:p>
          <a:p>
            <a:pPr marL="285750" indent="-285750">
              <a:buFont typeface="Arial"/>
              <a:buChar char="•"/>
            </a:pPr>
            <a:endParaRPr lang="en-GB" sz="1400">
              <a:latin typeface="Arial"/>
              <a:cs typeface="Arial"/>
            </a:endParaRPr>
          </a:p>
          <a:p>
            <a:r>
              <a:rPr lang="en-GB" sz="1400" b="1">
                <a:latin typeface="Arial"/>
                <a:cs typeface="Arial"/>
              </a:rPr>
              <a:t>Hart, Bird, Farmer (2019), p.72-78</a:t>
            </a:r>
          </a:p>
          <a:p>
            <a:pPr marL="285750" indent="-285750">
              <a:buFont typeface="Arial"/>
              <a:buChar char="•"/>
            </a:pPr>
            <a:r>
              <a:rPr lang="en-GB" sz="1400">
                <a:latin typeface="Arial"/>
                <a:cs typeface="Arial"/>
              </a:rPr>
              <a:t>Mentioned online learning- MS Teams for virtual classroom and web conference is most effective way of reaching out and collaborating. As the number of students rise, it becomes difficult to provide placement support and learning resources. an online tool called the blackboard collaborate was introduced for students to connect, communicate and interact with peers and lectures.</a:t>
            </a:r>
          </a:p>
          <a:p>
            <a:endParaRPr lang="en-GB" sz="1600">
              <a:latin typeface="Arial"/>
              <a:cs typeface="Arial"/>
            </a:endParaRPr>
          </a:p>
          <a:p>
            <a:endParaRPr lang="en-GB" sz="1600">
              <a:latin typeface="Arial"/>
              <a:cs typeface="Arial"/>
            </a:endParaRPr>
          </a:p>
          <a:p>
            <a:endParaRPr lang="en-GB"/>
          </a:p>
          <a:p>
            <a:endParaRPr lang="en-GB"/>
          </a:p>
        </p:txBody>
      </p:sp>
      <p:sp>
        <p:nvSpPr>
          <p:cNvPr id="7" name="TextBox 6">
            <a:extLst>
              <a:ext uri="{FF2B5EF4-FFF2-40B4-BE49-F238E27FC236}">
                <a16:creationId xmlns:a16="http://schemas.microsoft.com/office/drawing/2014/main" id="{E7B22834-4989-544B-9B86-36287109E911}"/>
              </a:ext>
            </a:extLst>
          </p:cNvPr>
          <p:cNvSpPr txBox="1"/>
          <p:nvPr/>
        </p:nvSpPr>
        <p:spPr>
          <a:xfrm>
            <a:off x="5370653" y="1280932"/>
            <a:ext cx="534750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Digital literacy series- collaboration tools, (2020) by legal innovation</a:t>
            </a:r>
          </a:p>
          <a:p>
            <a:pPr marL="285750" indent="-285750">
              <a:buFont typeface="Arial"/>
              <a:buChar char="•"/>
            </a:pPr>
            <a:r>
              <a:rPr lang="en-GB" sz="1400">
                <a:latin typeface="Arial"/>
                <a:cs typeface="Arial"/>
              </a:rPr>
              <a:t>Online collaboration with MS Word, MS Teams, OneDrive, Excel. Sharing notes and creating notes for project related activity.</a:t>
            </a:r>
          </a:p>
        </p:txBody>
      </p:sp>
      <p:sp>
        <p:nvSpPr>
          <p:cNvPr id="8" name="TextBox 7">
            <a:extLst>
              <a:ext uri="{FF2B5EF4-FFF2-40B4-BE49-F238E27FC236}">
                <a16:creationId xmlns:a16="http://schemas.microsoft.com/office/drawing/2014/main" id="{30D462A2-7D05-9ACE-D8FF-A1EFE24E8881}"/>
              </a:ext>
            </a:extLst>
          </p:cNvPr>
          <p:cNvSpPr txBox="1"/>
          <p:nvPr/>
        </p:nvSpPr>
        <p:spPr>
          <a:xfrm>
            <a:off x="1898248" y="2023639"/>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latin typeface="Arial"/>
                <a:cs typeface="Arial"/>
              </a:rPr>
              <a:t>Labli</a:t>
            </a:r>
            <a:r>
              <a:rPr lang="en-GB" b="1">
                <a:latin typeface="Arial"/>
                <a:cs typeface="Arial"/>
              </a:rPr>
              <a:t> Begum (2121371)</a:t>
            </a:r>
          </a:p>
          <a:p>
            <a:r>
              <a:rPr lang="en-GB" b="1">
                <a:latin typeface="Arial"/>
                <a:cs typeface="Arial"/>
              </a:rPr>
              <a:t>Saqib Saeed (2126056</a:t>
            </a:r>
            <a:r>
              <a:rPr lang="en-GB"/>
              <a:t>)</a:t>
            </a:r>
          </a:p>
        </p:txBody>
      </p:sp>
    </p:spTree>
    <p:extLst>
      <p:ext uri="{BB962C8B-B14F-4D97-AF65-F5344CB8AC3E}">
        <p14:creationId xmlns:p14="http://schemas.microsoft.com/office/powerpoint/2010/main" val="241657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7"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8"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89"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90"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91"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92"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94" name="Rectangle 93">
            <a:extLst>
              <a:ext uri="{FF2B5EF4-FFF2-40B4-BE49-F238E27FC236}">
                <a16:creationId xmlns:a16="http://schemas.microsoft.com/office/drawing/2014/main" id="{9CD9ACDE-8038-488C-AB0C-5FD1A373C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BDA9C2-F5AC-97E7-EB33-82E3536514AB}"/>
              </a:ext>
            </a:extLst>
          </p:cNvPr>
          <p:cNvSpPr>
            <a:spLocks noGrp="1"/>
          </p:cNvSpPr>
          <p:nvPr>
            <p:ph type="title"/>
          </p:nvPr>
        </p:nvSpPr>
        <p:spPr>
          <a:xfrm>
            <a:off x="3854450" y="109255"/>
            <a:ext cx="7685500" cy="868160"/>
          </a:xfrm>
        </p:spPr>
        <p:txBody>
          <a:bodyPr vert="horz" lIns="91440" tIns="45720" rIns="91440" bIns="45720" rtlCol="0" anchor="b">
            <a:normAutofit/>
          </a:bodyPr>
          <a:lstStyle/>
          <a:p>
            <a:pPr algn="l"/>
            <a:r>
              <a:rPr lang="en-US" sz="3600" b="1" u="sng"/>
              <a:t>Proposed method- what? Who? How?</a:t>
            </a:r>
          </a:p>
        </p:txBody>
      </p:sp>
      <p:sp>
        <p:nvSpPr>
          <p:cNvPr id="53" name="Text Placeholder 6">
            <a:extLst>
              <a:ext uri="{FF2B5EF4-FFF2-40B4-BE49-F238E27FC236}">
                <a16:creationId xmlns:a16="http://schemas.microsoft.com/office/drawing/2014/main" id="{8FB7BDE9-BF48-A9C3-7558-A9F0690623C4}"/>
              </a:ext>
            </a:extLst>
          </p:cNvPr>
          <p:cNvSpPr>
            <a:spLocks noGrp="1"/>
          </p:cNvSpPr>
          <p:nvPr>
            <p:ph type="body" sz="half" idx="2"/>
          </p:nvPr>
        </p:nvSpPr>
        <p:spPr>
          <a:xfrm>
            <a:off x="1338411" y="1513415"/>
            <a:ext cx="1563898" cy="842553"/>
          </a:xfrm>
        </p:spPr>
        <p:txBody>
          <a:bodyPr vert="horz" lIns="91440" tIns="45720" rIns="91440" bIns="45720" rtlCol="0" anchor="t">
            <a:normAutofit/>
          </a:bodyPr>
          <a:lstStyle/>
          <a:p>
            <a:pPr algn="l"/>
            <a:r>
              <a:rPr lang="en-US" sz="2100"/>
              <a:t>l</a:t>
            </a:r>
          </a:p>
        </p:txBody>
      </p:sp>
      <p:sp>
        <p:nvSpPr>
          <p:cNvPr id="96" name="Rectangle 95">
            <a:extLst>
              <a:ext uri="{FF2B5EF4-FFF2-40B4-BE49-F238E27FC236}">
                <a16:creationId xmlns:a16="http://schemas.microsoft.com/office/drawing/2014/main" id="{DA6C2449-5F66-4753-AAA3-4AD81E57A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US">
              <a:solidFill>
                <a:prstClr val="white"/>
              </a:solidFill>
              <a:latin typeface="Century Gothic" panose="020B0502020202020204"/>
            </a:endParaRPr>
          </a:p>
        </p:txBody>
      </p:sp>
      <p:grpSp>
        <p:nvGrpSpPr>
          <p:cNvPr id="98" name="Group 97">
            <a:extLst>
              <a:ext uri="{FF2B5EF4-FFF2-40B4-BE49-F238E27FC236}">
                <a16:creationId xmlns:a16="http://schemas.microsoft.com/office/drawing/2014/main" id="{329F7DAB-18F4-436A-A0D8-61013DEB6F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1424" y="1"/>
            <a:ext cx="3258129" cy="6858000"/>
            <a:chOff x="141424" y="1"/>
            <a:chExt cx="3258129" cy="6858000"/>
          </a:xfrm>
        </p:grpSpPr>
        <p:sp>
          <p:nvSpPr>
            <p:cNvPr id="99" name="Freeform 6">
              <a:extLst>
                <a:ext uri="{FF2B5EF4-FFF2-40B4-BE49-F238E27FC236}">
                  <a16:creationId xmlns:a16="http://schemas.microsoft.com/office/drawing/2014/main" id="{AA2A446D-5444-4251-A0C1-1C33937BB1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00" name="Freeform 7">
              <a:extLst>
                <a:ext uri="{FF2B5EF4-FFF2-40B4-BE49-F238E27FC236}">
                  <a16:creationId xmlns:a16="http://schemas.microsoft.com/office/drawing/2014/main" id="{E013EF53-9F7F-40D2-9E88-917DCF643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01" name="Freeform 12">
              <a:extLst>
                <a:ext uri="{FF2B5EF4-FFF2-40B4-BE49-F238E27FC236}">
                  <a16:creationId xmlns:a16="http://schemas.microsoft.com/office/drawing/2014/main" id="{210AE139-2815-4F3D-A56C-2608DB3D7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02" name="Freeform 13">
              <a:extLst>
                <a:ext uri="{FF2B5EF4-FFF2-40B4-BE49-F238E27FC236}">
                  <a16:creationId xmlns:a16="http://schemas.microsoft.com/office/drawing/2014/main" id="{7C52B438-B53F-4BCB-A9A8-183E8815A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03" name="Freeform: Shape 102">
              <a:extLst>
                <a:ext uri="{FF2B5EF4-FFF2-40B4-BE49-F238E27FC236}">
                  <a16:creationId xmlns:a16="http://schemas.microsoft.com/office/drawing/2014/main" id="{557375C8-AF41-41DF-8F04-72401D4B9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104" name="Freeform 15">
              <a:extLst>
                <a:ext uri="{FF2B5EF4-FFF2-40B4-BE49-F238E27FC236}">
                  <a16:creationId xmlns:a16="http://schemas.microsoft.com/office/drawing/2014/main" id="{1B37C1D7-483C-4CD7-85AB-F4EEA6E57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8" name="TextBox 7">
            <a:extLst>
              <a:ext uri="{FF2B5EF4-FFF2-40B4-BE49-F238E27FC236}">
                <a16:creationId xmlns:a16="http://schemas.microsoft.com/office/drawing/2014/main" id="{203B83C9-9260-3A11-AEBF-448CDCE0C295}"/>
              </a:ext>
            </a:extLst>
          </p:cNvPr>
          <p:cNvSpPr txBox="1"/>
          <p:nvPr/>
        </p:nvSpPr>
        <p:spPr>
          <a:xfrm>
            <a:off x="4867275" y="334327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01E30FCF-678A-5E71-B9CC-9A6B603B40A5}"/>
              </a:ext>
            </a:extLst>
          </p:cNvPr>
          <p:cNvSpPr txBox="1"/>
          <p:nvPr/>
        </p:nvSpPr>
        <p:spPr>
          <a:xfrm>
            <a:off x="4869084" y="10205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6" name="TextBox 25">
            <a:extLst>
              <a:ext uri="{FF2B5EF4-FFF2-40B4-BE49-F238E27FC236}">
                <a16:creationId xmlns:a16="http://schemas.microsoft.com/office/drawing/2014/main" id="{A3C6A36F-FF2C-DFC0-58F1-8DF6CF341157}"/>
              </a:ext>
            </a:extLst>
          </p:cNvPr>
          <p:cNvSpPr txBox="1"/>
          <p:nvPr/>
        </p:nvSpPr>
        <p:spPr>
          <a:xfrm>
            <a:off x="4396269" y="1203039"/>
            <a:ext cx="679433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Analyse the positive impact on performance and identified good critical thinking which helps taking part in peer learning program. Carvalho and Santos, (2022)</a:t>
            </a:r>
          </a:p>
        </p:txBody>
      </p:sp>
      <p:sp>
        <p:nvSpPr>
          <p:cNvPr id="2509" name="TextBox 2508">
            <a:extLst>
              <a:ext uri="{FF2B5EF4-FFF2-40B4-BE49-F238E27FC236}">
                <a16:creationId xmlns:a16="http://schemas.microsoft.com/office/drawing/2014/main" id="{AE5A8D62-71F9-2D71-015B-A1FAE7B89893}"/>
              </a:ext>
            </a:extLst>
          </p:cNvPr>
          <p:cNvSpPr txBox="1"/>
          <p:nvPr/>
        </p:nvSpPr>
        <p:spPr>
          <a:xfrm>
            <a:off x="747537" y="2200378"/>
            <a:ext cx="25719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latin typeface="Arial"/>
                <a:cs typeface="Arial"/>
              </a:rPr>
              <a:t>Labli</a:t>
            </a:r>
            <a:r>
              <a:rPr lang="en-GB" b="1">
                <a:latin typeface="Arial"/>
                <a:cs typeface="Arial"/>
              </a:rPr>
              <a:t> Begum 2121373</a:t>
            </a:r>
          </a:p>
          <a:p>
            <a:r>
              <a:rPr lang="en-GB" b="1">
                <a:latin typeface="Arial"/>
                <a:cs typeface="Arial"/>
              </a:rPr>
              <a:t>Saqib Saeed 2126056</a:t>
            </a:r>
          </a:p>
        </p:txBody>
      </p:sp>
      <p:graphicFrame>
        <p:nvGraphicFramePr>
          <p:cNvPr id="106" name="Diagram 106">
            <a:extLst>
              <a:ext uri="{FF2B5EF4-FFF2-40B4-BE49-F238E27FC236}">
                <a16:creationId xmlns:a16="http://schemas.microsoft.com/office/drawing/2014/main" id="{5998631F-4DC9-BF5F-7DE9-A6CF189F796B}"/>
              </a:ext>
            </a:extLst>
          </p:cNvPr>
          <p:cNvGraphicFramePr/>
          <p:nvPr>
            <p:extLst>
              <p:ext uri="{D42A27DB-BD31-4B8C-83A1-F6EECF244321}">
                <p14:modId xmlns:p14="http://schemas.microsoft.com/office/powerpoint/2010/main" val="3303363569"/>
              </p:ext>
            </p:extLst>
          </p:nvPr>
        </p:nvGraphicFramePr>
        <p:xfrm>
          <a:off x="4002912" y="2352555"/>
          <a:ext cx="7793619" cy="3416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7191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0" name="Group 41">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8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5"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7"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87" name="Rectangle 4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5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5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0"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1" name="Group 5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5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93"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94"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57DEE71-2211-255E-4EB7-36D19B77F1DE}"/>
              </a:ext>
            </a:extLst>
          </p:cNvPr>
          <p:cNvSpPr>
            <a:spLocks noGrp="1"/>
          </p:cNvSpPr>
          <p:nvPr>
            <p:ph type="title"/>
          </p:nvPr>
        </p:nvSpPr>
        <p:spPr>
          <a:xfrm>
            <a:off x="3962399" y="357851"/>
            <a:ext cx="7345891" cy="844845"/>
          </a:xfrm>
        </p:spPr>
        <p:txBody>
          <a:bodyPr vert="horz" lIns="91440" tIns="45720" rIns="91440" bIns="45720" rtlCol="0" anchor="ctr">
            <a:normAutofit/>
          </a:bodyPr>
          <a:lstStyle/>
          <a:p>
            <a:r>
              <a:rPr lang="en-US" sz="4000" b="1" u="sng"/>
              <a:t>ETHICAL CONSIDERATIONS</a:t>
            </a:r>
          </a:p>
        </p:txBody>
      </p:sp>
      <p:pic>
        <p:nvPicPr>
          <p:cNvPr id="37" name="Picture 4" descr="Magnifying glass and question mark">
            <a:extLst>
              <a:ext uri="{FF2B5EF4-FFF2-40B4-BE49-F238E27FC236}">
                <a16:creationId xmlns:a16="http://schemas.microsoft.com/office/drawing/2014/main" id="{182A8F1D-B65D-844E-9C1F-127B0571E818}"/>
              </a:ext>
            </a:extLst>
          </p:cNvPr>
          <p:cNvPicPr>
            <a:picLocks noGrp="1" noChangeAspect="1"/>
          </p:cNvPicPr>
          <p:nvPr>
            <p:ph idx="1"/>
          </p:nvPr>
        </p:nvPicPr>
        <p:blipFill rotWithShape="1">
          <a:blip r:embed="rId3"/>
          <a:srcRect l="37527" r="3410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5" name="Text Placeholder 4">
            <a:extLst>
              <a:ext uri="{FF2B5EF4-FFF2-40B4-BE49-F238E27FC236}">
                <a16:creationId xmlns:a16="http://schemas.microsoft.com/office/drawing/2014/main" id="{2E3F7150-95D1-6DCA-9440-485AF08D97EE}"/>
              </a:ext>
            </a:extLst>
          </p:cNvPr>
          <p:cNvSpPr>
            <a:spLocks noGrp="1"/>
          </p:cNvSpPr>
          <p:nvPr>
            <p:ph type="body" sz="half" idx="2"/>
          </p:nvPr>
        </p:nvSpPr>
        <p:spPr>
          <a:xfrm>
            <a:off x="3843867" y="2048933"/>
            <a:ext cx="7659156" cy="3742267"/>
          </a:xfrm>
        </p:spPr>
        <p:txBody>
          <a:bodyPr vert="horz" lIns="91440" tIns="45720" rIns="91440" bIns="45720" rtlCol="0" anchor="t">
            <a:normAutofit/>
          </a:bodyPr>
          <a:lstStyle/>
          <a:p>
            <a:pPr algn="l"/>
            <a:r>
              <a:rPr lang="en-US" b="1" i="1">
                <a:latin typeface="Arial"/>
                <a:cs typeface="Arial"/>
              </a:rPr>
              <a:t>"I consent, we students of UWSTD will protect the data of all participants and not disclose any information with ethical consideration"</a:t>
            </a:r>
          </a:p>
        </p:txBody>
      </p:sp>
      <p:sp>
        <p:nvSpPr>
          <p:cNvPr id="3" name="TextBox 2">
            <a:extLst>
              <a:ext uri="{FF2B5EF4-FFF2-40B4-BE49-F238E27FC236}">
                <a16:creationId xmlns:a16="http://schemas.microsoft.com/office/drawing/2014/main" id="{DF561052-33DB-AEE6-8E75-E0A2E65CBFDD}"/>
              </a:ext>
            </a:extLst>
          </p:cNvPr>
          <p:cNvSpPr txBox="1"/>
          <p:nvPr/>
        </p:nvSpPr>
        <p:spPr>
          <a:xfrm>
            <a:off x="4145666" y="2804932"/>
            <a:ext cx="766244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rgbClr val="222222"/>
                </a:solidFill>
                <a:latin typeface="Arial"/>
                <a:cs typeface="Arial"/>
              </a:rPr>
              <a:t>Human Right Act 1998</a:t>
            </a:r>
          </a:p>
          <a:p>
            <a:r>
              <a:rPr lang="en-US" sz="1400">
                <a:solidFill>
                  <a:srgbClr val="222222"/>
                </a:solidFill>
                <a:latin typeface="Arial"/>
                <a:cs typeface="Arial"/>
              </a:rPr>
              <a:t>Equality and Human Rights Commission (2018) under 1998 human rights act, every individual has the right to be protected by government authority by law. Equality and human rights commission. </a:t>
            </a:r>
          </a:p>
          <a:p>
            <a:endParaRPr lang="en-US" sz="1400">
              <a:latin typeface="Arial"/>
              <a:cs typeface="Arial"/>
            </a:endParaRPr>
          </a:p>
          <a:p>
            <a:r>
              <a:rPr lang="en-US" sz="1400" b="1">
                <a:solidFill>
                  <a:srgbClr val="000000"/>
                </a:solidFill>
                <a:latin typeface="Arial"/>
                <a:cs typeface="Arial"/>
              </a:rPr>
              <a:t>Data Protection Act 2018</a:t>
            </a:r>
          </a:p>
          <a:p>
            <a:r>
              <a:rPr lang="en-US" sz="1400">
                <a:solidFill>
                  <a:srgbClr val="000000"/>
                </a:solidFill>
                <a:latin typeface="Arial"/>
                <a:cs typeface="Arial"/>
              </a:rPr>
              <a:t>Under data protection 2018, GOV.UK all information of individuals have their rights to access their data.</a:t>
            </a:r>
          </a:p>
          <a:p>
            <a:endParaRPr lang="en-US" sz="1400">
              <a:solidFill>
                <a:srgbClr val="000000"/>
              </a:solidFill>
              <a:latin typeface="Arial"/>
              <a:cs typeface="Arial"/>
            </a:endParaRPr>
          </a:p>
          <a:p>
            <a:r>
              <a:rPr lang="en-US" sz="1400" b="1">
                <a:solidFill>
                  <a:srgbClr val="000000"/>
                </a:solidFill>
                <a:latin typeface="Arial"/>
                <a:cs typeface="Arial"/>
              </a:rPr>
              <a:t>Arfin (2018)</a:t>
            </a:r>
          </a:p>
          <a:p>
            <a:r>
              <a:rPr lang="en-US" sz="1400">
                <a:latin typeface="Arial"/>
                <a:cs typeface="Arial"/>
              </a:rPr>
              <a:t>Mentioned using qualitive study, the identity of all women are protected when interviewing for post-natal depression. It was important to take in consideration the women's vulnerability and mental health was not disclosed.</a:t>
            </a:r>
          </a:p>
          <a:p>
            <a:endParaRPr lang="en-US" sz="1600" b="1">
              <a:solidFill>
                <a:srgbClr val="000000"/>
              </a:solidFill>
              <a:latin typeface="Arial"/>
              <a:cs typeface="Arial"/>
            </a:endParaRPr>
          </a:p>
          <a:p>
            <a:endParaRPr lang="en-US">
              <a:solidFill>
                <a:srgbClr val="222222"/>
              </a:solidFill>
              <a:latin typeface="Arial"/>
              <a:cs typeface="Arial"/>
            </a:endParaRPr>
          </a:p>
        </p:txBody>
      </p:sp>
      <p:sp>
        <p:nvSpPr>
          <p:cNvPr id="4" name="TextBox 3">
            <a:extLst>
              <a:ext uri="{FF2B5EF4-FFF2-40B4-BE49-F238E27FC236}">
                <a16:creationId xmlns:a16="http://schemas.microsoft.com/office/drawing/2014/main" id="{DFC6D7A3-72C4-087E-9592-74862472653C}"/>
              </a:ext>
            </a:extLst>
          </p:cNvPr>
          <p:cNvSpPr txBox="1"/>
          <p:nvPr/>
        </p:nvSpPr>
        <p:spPr>
          <a:xfrm>
            <a:off x="5862577" y="1203766"/>
            <a:ext cx="30132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err="1">
                <a:latin typeface="Arial"/>
                <a:cs typeface="Arial"/>
              </a:rPr>
              <a:t>Labli</a:t>
            </a:r>
            <a:r>
              <a:rPr lang="en-GB" sz="1600" b="1">
                <a:latin typeface="Arial"/>
                <a:cs typeface="Arial"/>
              </a:rPr>
              <a:t> begum 2121373</a:t>
            </a:r>
          </a:p>
          <a:p>
            <a:r>
              <a:rPr lang="en-GB" sz="1600" b="1">
                <a:latin typeface="Arial"/>
                <a:cs typeface="Arial"/>
              </a:rPr>
              <a:t>Saqib Saeed 2126056</a:t>
            </a:r>
          </a:p>
        </p:txBody>
      </p:sp>
      <p:sp>
        <p:nvSpPr>
          <p:cNvPr id="6" name="TextBox 5">
            <a:extLst>
              <a:ext uri="{FF2B5EF4-FFF2-40B4-BE49-F238E27FC236}">
                <a16:creationId xmlns:a16="http://schemas.microsoft.com/office/drawing/2014/main" id="{5B913AEC-2115-3C71-F0EE-C864AE1772B7}"/>
              </a:ext>
            </a:extLst>
          </p:cNvPr>
          <p:cNvSpPr txBox="1"/>
          <p:nvPr/>
        </p:nvSpPr>
        <p:spPr>
          <a:xfrm>
            <a:off x="307383" y="55277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latin typeface="Arial"/>
                <a:cs typeface="Arial"/>
              </a:rPr>
              <a:t>Labli</a:t>
            </a:r>
            <a:r>
              <a:rPr lang="en-GB" b="1">
                <a:latin typeface="Arial"/>
                <a:cs typeface="Arial"/>
              </a:rPr>
              <a:t> Begum (2121373)</a:t>
            </a:r>
          </a:p>
          <a:p>
            <a:r>
              <a:rPr lang="en-GB" b="1">
                <a:latin typeface="Arial"/>
                <a:cs typeface="Arial"/>
              </a:rPr>
              <a:t>Saqib Saeed (2126056)</a:t>
            </a:r>
          </a:p>
        </p:txBody>
      </p:sp>
    </p:spTree>
    <p:extLst>
      <p:ext uri="{BB962C8B-B14F-4D97-AF65-F5344CB8AC3E}">
        <p14:creationId xmlns:p14="http://schemas.microsoft.com/office/powerpoint/2010/main" val="111550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947859D-A396-F470-DAA4-3941A9C5334C}"/>
              </a:ext>
            </a:extLst>
          </p:cNvPr>
          <p:cNvSpPr>
            <a:spLocks noGrp="1"/>
          </p:cNvSpPr>
          <p:nvPr>
            <p:ph type="title"/>
          </p:nvPr>
        </p:nvSpPr>
        <p:spPr>
          <a:xfrm>
            <a:off x="1484311" y="-761035"/>
            <a:ext cx="10018713" cy="2340979"/>
          </a:xfrm>
        </p:spPr>
        <p:txBody>
          <a:bodyPr/>
          <a:lstStyle/>
          <a:p>
            <a:r>
              <a:rPr lang="en-GB" b="1" u="sng">
                <a:latin typeface="Arial Nova"/>
              </a:rPr>
              <a:t>Research timeline</a:t>
            </a:r>
          </a:p>
        </p:txBody>
      </p:sp>
      <p:graphicFrame>
        <p:nvGraphicFramePr>
          <p:cNvPr id="11" name="Table 11">
            <a:extLst>
              <a:ext uri="{FF2B5EF4-FFF2-40B4-BE49-F238E27FC236}">
                <a16:creationId xmlns:a16="http://schemas.microsoft.com/office/drawing/2014/main" id="{DB5F44C7-0A43-2A65-D576-973CF61FC53C}"/>
              </a:ext>
            </a:extLst>
          </p:cNvPr>
          <p:cNvGraphicFramePr>
            <a:graphicFrameLocks noGrp="1"/>
          </p:cNvGraphicFramePr>
          <p:nvPr>
            <p:extLst>
              <p:ext uri="{D42A27DB-BD31-4B8C-83A1-F6EECF244321}">
                <p14:modId xmlns:p14="http://schemas.microsoft.com/office/powerpoint/2010/main" val="3897902967"/>
              </p:ext>
            </p:extLst>
          </p:nvPr>
        </p:nvGraphicFramePr>
        <p:xfrm>
          <a:off x="1716911" y="781291"/>
          <a:ext cx="9855507" cy="3609882"/>
        </p:xfrm>
        <a:graphic>
          <a:graphicData uri="http://schemas.openxmlformats.org/drawingml/2006/table">
            <a:tbl>
              <a:tblPr firstRow="1" bandRow="1">
                <a:tableStyleId>{BC89EF96-8CEA-46FF-86C4-4CE0E7609802}</a:tableStyleId>
              </a:tblPr>
              <a:tblGrid>
                <a:gridCol w="940443">
                  <a:extLst>
                    <a:ext uri="{9D8B030D-6E8A-4147-A177-3AD203B41FA5}">
                      <a16:colId xmlns:a16="http://schemas.microsoft.com/office/drawing/2014/main" val="3391173658"/>
                    </a:ext>
                  </a:extLst>
                </a:gridCol>
                <a:gridCol w="1138478">
                  <a:extLst>
                    <a:ext uri="{9D8B030D-6E8A-4147-A177-3AD203B41FA5}">
                      <a16:colId xmlns:a16="http://schemas.microsoft.com/office/drawing/2014/main" val="26738274"/>
                    </a:ext>
                  </a:extLst>
                </a:gridCol>
                <a:gridCol w="1033432">
                  <a:extLst>
                    <a:ext uri="{9D8B030D-6E8A-4147-A177-3AD203B41FA5}">
                      <a16:colId xmlns:a16="http://schemas.microsoft.com/office/drawing/2014/main" val="3583649408"/>
                    </a:ext>
                  </a:extLst>
                </a:gridCol>
                <a:gridCol w="1033432">
                  <a:extLst>
                    <a:ext uri="{9D8B030D-6E8A-4147-A177-3AD203B41FA5}">
                      <a16:colId xmlns:a16="http://schemas.microsoft.com/office/drawing/2014/main" val="2404685940"/>
                    </a:ext>
                  </a:extLst>
                </a:gridCol>
                <a:gridCol w="1033432">
                  <a:extLst>
                    <a:ext uri="{9D8B030D-6E8A-4147-A177-3AD203B41FA5}">
                      <a16:colId xmlns:a16="http://schemas.microsoft.com/office/drawing/2014/main" val="603949709"/>
                    </a:ext>
                  </a:extLst>
                </a:gridCol>
                <a:gridCol w="1033432">
                  <a:extLst>
                    <a:ext uri="{9D8B030D-6E8A-4147-A177-3AD203B41FA5}">
                      <a16:colId xmlns:a16="http://schemas.microsoft.com/office/drawing/2014/main" val="937413517"/>
                    </a:ext>
                  </a:extLst>
                </a:gridCol>
                <a:gridCol w="1033432">
                  <a:extLst>
                    <a:ext uri="{9D8B030D-6E8A-4147-A177-3AD203B41FA5}">
                      <a16:colId xmlns:a16="http://schemas.microsoft.com/office/drawing/2014/main" val="1009137060"/>
                    </a:ext>
                  </a:extLst>
                </a:gridCol>
                <a:gridCol w="1033432">
                  <a:extLst>
                    <a:ext uri="{9D8B030D-6E8A-4147-A177-3AD203B41FA5}">
                      <a16:colId xmlns:a16="http://schemas.microsoft.com/office/drawing/2014/main" val="651231165"/>
                    </a:ext>
                  </a:extLst>
                </a:gridCol>
                <a:gridCol w="1033432">
                  <a:extLst>
                    <a:ext uri="{9D8B030D-6E8A-4147-A177-3AD203B41FA5}">
                      <a16:colId xmlns:a16="http://schemas.microsoft.com/office/drawing/2014/main" val="455816776"/>
                    </a:ext>
                  </a:extLst>
                </a:gridCol>
                <a:gridCol w="542562">
                  <a:extLst>
                    <a:ext uri="{9D8B030D-6E8A-4147-A177-3AD203B41FA5}">
                      <a16:colId xmlns:a16="http://schemas.microsoft.com/office/drawing/2014/main" val="3679711807"/>
                    </a:ext>
                  </a:extLst>
                </a:gridCol>
              </a:tblGrid>
              <a:tr h="434427">
                <a:tc>
                  <a:txBody>
                    <a:bodyPr/>
                    <a:lstStyle/>
                    <a:p>
                      <a:r>
                        <a:rPr lang="en-GB" sz="1400" b="1">
                          <a:latin typeface="Arial"/>
                        </a:rPr>
                        <a:t>Week 1</a:t>
                      </a:r>
                    </a:p>
                  </a:txBody>
                  <a:tcPr/>
                </a:tc>
                <a:tc>
                  <a:txBody>
                    <a:bodyPr/>
                    <a:lstStyle/>
                    <a:p>
                      <a:pPr marL="0" indent="0">
                        <a:buNone/>
                      </a:pP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943041"/>
                  </a:ext>
                </a:extLst>
              </a:tr>
              <a:tr h="434427">
                <a:tc>
                  <a:txBody>
                    <a:bodyPr/>
                    <a:lstStyle/>
                    <a:p>
                      <a:r>
                        <a:rPr lang="en-GB" sz="1400" b="1">
                          <a:latin typeface="Arial"/>
                        </a:rPr>
                        <a:t>Week 2</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159313350"/>
                  </a:ext>
                </a:extLst>
              </a:tr>
              <a:tr h="434427">
                <a:tc>
                  <a:txBody>
                    <a:bodyPr/>
                    <a:lstStyle/>
                    <a:p>
                      <a:r>
                        <a:rPr lang="en-GB" sz="1400" b="1">
                          <a:latin typeface="Arial"/>
                        </a:rPr>
                        <a:t>Week 3</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98334930"/>
                  </a:ext>
                </a:extLst>
              </a:tr>
              <a:tr h="434427">
                <a:tc>
                  <a:txBody>
                    <a:bodyPr/>
                    <a:lstStyle/>
                    <a:p>
                      <a:r>
                        <a:rPr lang="en-GB" sz="1400" b="1">
                          <a:latin typeface="Arial"/>
                        </a:rPr>
                        <a:t>Week 4</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38828950"/>
                  </a:ext>
                </a:extLst>
              </a:tr>
              <a:tr h="434427">
                <a:tc>
                  <a:txBody>
                    <a:bodyPr/>
                    <a:lstStyle/>
                    <a:p>
                      <a:r>
                        <a:rPr lang="en-GB" sz="1400" b="1">
                          <a:latin typeface="Arial"/>
                        </a:rPr>
                        <a:t>Week 5</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06699694"/>
                  </a:ext>
                </a:extLst>
              </a:tr>
              <a:tr h="434427">
                <a:tc>
                  <a:txBody>
                    <a:bodyPr/>
                    <a:lstStyle/>
                    <a:p>
                      <a:r>
                        <a:rPr lang="en-GB" sz="1400" b="1">
                          <a:latin typeface="Arial"/>
                        </a:rPr>
                        <a:t>Week 6</a:t>
                      </a:r>
                      <a:endParaRPr lang="en-US" b="1">
                        <a:latin typeface="Arial"/>
                      </a:endParaRP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108476026"/>
                  </a:ext>
                </a:extLst>
              </a:tr>
              <a:tr h="434427">
                <a:tc>
                  <a:txBody>
                    <a:bodyPr/>
                    <a:lstStyle/>
                    <a:p>
                      <a:r>
                        <a:rPr lang="en-GB" sz="1400" b="1">
                          <a:latin typeface="Arial"/>
                        </a:rPr>
                        <a:t>Week 7</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975688556"/>
                  </a:ext>
                </a:extLst>
              </a:tr>
              <a:tr h="568893">
                <a:tc>
                  <a:txBody>
                    <a:bodyPr/>
                    <a:lstStyle/>
                    <a:p>
                      <a:r>
                        <a:rPr lang="en-GB" sz="1400" b="1">
                          <a:latin typeface="Arial"/>
                        </a:rPr>
                        <a:t>Week 8</a:t>
                      </a:r>
                    </a:p>
                    <a:p>
                      <a:pPr lvl="0">
                        <a:buNone/>
                      </a:pPr>
                      <a:endParaRPr lang="en-GB" sz="1400" b="1">
                        <a:latin typeface="Arial"/>
                      </a:endParaRP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129399513"/>
                  </a:ext>
                </a:extLst>
              </a:tr>
            </a:tbl>
          </a:graphicData>
        </a:graphic>
      </p:graphicFrame>
      <p:sp>
        <p:nvSpPr>
          <p:cNvPr id="2" name="TextBox 1">
            <a:extLst>
              <a:ext uri="{FF2B5EF4-FFF2-40B4-BE49-F238E27FC236}">
                <a16:creationId xmlns:a16="http://schemas.microsoft.com/office/drawing/2014/main" id="{6B902B26-25B6-24A3-35CA-22043A5277E2}"/>
              </a:ext>
            </a:extLst>
          </p:cNvPr>
          <p:cNvSpPr txBox="1"/>
          <p:nvPr/>
        </p:nvSpPr>
        <p:spPr>
          <a:xfrm>
            <a:off x="2689184" y="808298"/>
            <a:ext cx="8897075"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Introduction to research </a:t>
            </a:r>
          </a:p>
          <a:p>
            <a:endParaRPr lang="en-GB" sz="1400">
              <a:latin typeface="Arial"/>
              <a:cs typeface="Arial"/>
            </a:endParaRPr>
          </a:p>
          <a:p>
            <a:r>
              <a:rPr lang="en-GB" sz="1400">
                <a:latin typeface="Arial"/>
                <a:cs typeface="Arial"/>
              </a:rPr>
              <a:t>Digitals skills and research- using MS Word and research findings and understanding</a:t>
            </a:r>
          </a:p>
          <a:p>
            <a:endParaRPr lang="en-GB" sz="1400">
              <a:latin typeface="Arial"/>
              <a:cs typeface="Arial"/>
            </a:endParaRPr>
          </a:p>
          <a:p>
            <a:r>
              <a:rPr lang="en-GB" sz="1400">
                <a:latin typeface="Arial"/>
                <a:cs typeface="Arial"/>
              </a:rPr>
              <a:t>Digital skills and research- using PowerPoint creatively and planning research as a group</a:t>
            </a:r>
          </a:p>
          <a:p>
            <a:endParaRPr lang="en-GB" sz="1400">
              <a:latin typeface="Arial"/>
              <a:cs typeface="Arial"/>
            </a:endParaRPr>
          </a:p>
          <a:p>
            <a:r>
              <a:rPr lang="en-GB" sz="1400">
                <a:latin typeface="Arial"/>
                <a:cs typeface="Arial"/>
              </a:rPr>
              <a:t>Research formation- ethics and data collecting using MS Form to create data questionnaire four forms </a:t>
            </a:r>
          </a:p>
          <a:p>
            <a:endParaRPr lang="en-GB" sz="1400">
              <a:latin typeface="Arial"/>
              <a:cs typeface="Arial"/>
            </a:endParaRPr>
          </a:p>
          <a:p>
            <a:r>
              <a:rPr lang="en-GB" sz="1400">
                <a:latin typeface="Arial"/>
                <a:cs typeface="Arial"/>
              </a:rPr>
              <a:t>Digital skills- using MS PowerPoint at advanced level to create a better version for the presentation</a:t>
            </a:r>
          </a:p>
          <a:p>
            <a:endParaRPr lang="en-GB" sz="1400">
              <a:latin typeface="Arial"/>
              <a:cs typeface="Arial"/>
            </a:endParaRPr>
          </a:p>
          <a:p>
            <a:r>
              <a:rPr lang="en-GB" sz="1400">
                <a:latin typeface="Arial"/>
                <a:cs typeface="Arial"/>
              </a:rPr>
              <a:t>Practical assessment-  10 mins presentation</a:t>
            </a:r>
          </a:p>
          <a:p>
            <a:endParaRPr lang="en-GB" sz="1400">
              <a:latin typeface="Arial"/>
              <a:cs typeface="Arial"/>
            </a:endParaRPr>
          </a:p>
          <a:p>
            <a:r>
              <a:rPr lang="en-GB" sz="1400">
                <a:latin typeface="Arial"/>
                <a:cs typeface="Arial"/>
              </a:rPr>
              <a:t>Digital skills and research- using MS Word advance to create for data collecting aiming at peers and staffs</a:t>
            </a:r>
            <a:r>
              <a:rPr lang="en-GB" sz="1400">
                <a:latin typeface="Arial Nova"/>
                <a:cs typeface="Arial"/>
              </a:rPr>
              <a:t> </a:t>
            </a:r>
            <a:endParaRPr lang="en-GB" sz="1400">
              <a:latin typeface="Arial Nova"/>
            </a:endParaRPr>
          </a:p>
          <a:p>
            <a:endParaRPr lang="en-GB" sz="1400">
              <a:latin typeface="Arial Nova"/>
            </a:endParaRPr>
          </a:p>
          <a:p>
            <a:r>
              <a:rPr lang="en-GB" sz="1400">
                <a:latin typeface="Arial"/>
                <a:cs typeface="Arial"/>
              </a:rPr>
              <a:t>Digital skill and research- using MS Excel to produce charts and graphs for depth of information</a:t>
            </a:r>
          </a:p>
          <a:p>
            <a:endParaRPr lang="en-GB" sz="1400">
              <a:latin typeface="Arial"/>
              <a:cs typeface="Arial"/>
            </a:endParaRPr>
          </a:p>
          <a:p>
            <a:endParaRPr lang="en-GB" sz="1400">
              <a:latin typeface="Arial"/>
              <a:cs typeface="Arial"/>
            </a:endParaRPr>
          </a:p>
          <a:p>
            <a:endParaRPr lang="en-GB"/>
          </a:p>
          <a:p>
            <a:endParaRPr lang="en-GB"/>
          </a:p>
        </p:txBody>
      </p:sp>
      <p:sp>
        <p:nvSpPr>
          <p:cNvPr id="4" name="TextBox 3">
            <a:extLst>
              <a:ext uri="{FF2B5EF4-FFF2-40B4-BE49-F238E27FC236}">
                <a16:creationId xmlns:a16="http://schemas.microsoft.com/office/drawing/2014/main" id="{81FA7258-5E45-22C1-0BD7-F4247E2474B0}"/>
              </a:ext>
            </a:extLst>
          </p:cNvPr>
          <p:cNvSpPr txBox="1"/>
          <p:nvPr/>
        </p:nvSpPr>
        <p:spPr>
          <a:xfrm>
            <a:off x="2756704" y="535136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 name="Table 6">
            <a:extLst>
              <a:ext uri="{FF2B5EF4-FFF2-40B4-BE49-F238E27FC236}">
                <a16:creationId xmlns:a16="http://schemas.microsoft.com/office/drawing/2014/main" id="{048C6E5B-35F9-7D3F-2404-2B7108E2D27B}"/>
              </a:ext>
            </a:extLst>
          </p:cNvPr>
          <p:cNvGraphicFramePr>
            <a:graphicFrameLocks noGrp="1"/>
          </p:cNvGraphicFramePr>
          <p:nvPr>
            <p:extLst>
              <p:ext uri="{D42A27DB-BD31-4B8C-83A1-F6EECF244321}">
                <p14:modId xmlns:p14="http://schemas.microsoft.com/office/powerpoint/2010/main" val="1825247899"/>
              </p:ext>
            </p:extLst>
          </p:nvPr>
        </p:nvGraphicFramePr>
        <p:xfrm>
          <a:off x="1707265" y="4408025"/>
          <a:ext cx="9860044" cy="837908"/>
        </p:xfrm>
        <a:graphic>
          <a:graphicData uri="http://schemas.openxmlformats.org/drawingml/2006/table">
            <a:tbl>
              <a:tblPr firstRow="1" bandRow="1">
                <a:tableStyleId>{BC89EF96-8CEA-46FF-86C4-4CE0E7609802}</a:tableStyleId>
              </a:tblPr>
              <a:tblGrid>
                <a:gridCol w="1000907">
                  <a:extLst>
                    <a:ext uri="{9D8B030D-6E8A-4147-A177-3AD203B41FA5}">
                      <a16:colId xmlns:a16="http://schemas.microsoft.com/office/drawing/2014/main" val="2501588821"/>
                    </a:ext>
                  </a:extLst>
                </a:gridCol>
                <a:gridCol w="1135179">
                  <a:extLst>
                    <a:ext uri="{9D8B030D-6E8A-4147-A177-3AD203B41FA5}">
                      <a16:colId xmlns:a16="http://schemas.microsoft.com/office/drawing/2014/main" val="2957894310"/>
                    </a:ext>
                  </a:extLst>
                </a:gridCol>
                <a:gridCol w="1086350">
                  <a:extLst>
                    <a:ext uri="{9D8B030D-6E8A-4147-A177-3AD203B41FA5}">
                      <a16:colId xmlns:a16="http://schemas.microsoft.com/office/drawing/2014/main" val="1568364933"/>
                    </a:ext>
                  </a:extLst>
                </a:gridCol>
                <a:gridCol w="1013115">
                  <a:extLst>
                    <a:ext uri="{9D8B030D-6E8A-4147-A177-3AD203B41FA5}">
                      <a16:colId xmlns:a16="http://schemas.microsoft.com/office/drawing/2014/main" val="69789274"/>
                    </a:ext>
                  </a:extLst>
                </a:gridCol>
                <a:gridCol w="988703">
                  <a:extLst>
                    <a:ext uri="{9D8B030D-6E8A-4147-A177-3AD203B41FA5}">
                      <a16:colId xmlns:a16="http://schemas.microsoft.com/office/drawing/2014/main" val="432711278"/>
                    </a:ext>
                  </a:extLst>
                </a:gridCol>
                <a:gridCol w="1184002">
                  <a:extLst>
                    <a:ext uri="{9D8B030D-6E8A-4147-A177-3AD203B41FA5}">
                      <a16:colId xmlns:a16="http://schemas.microsoft.com/office/drawing/2014/main" val="2746586139"/>
                    </a:ext>
                  </a:extLst>
                </a:gridCol>
                <a:gridCol w="1929114">
                  <a:extLst>
                    <a:ext uri="{9D8B030D-6E8A-4147-A177-3AD203B41FA5}">
                      <a16:colId xmlns:a16="http://schemas.microsoft.com/office/drawing/2014/main" val="2025412784"/>
                    </a:ext>
                  </a:extLst>
                </a:gridCol>
                <a:gridCol w="1016902">
                  <a:extLst>
                    <a:ext uri="{9D8B030D-6E8A-4147-A177-3AD203B41FA5}">
                      <a16:colId xmlns:a16="http://schemas.microsoft.com/office/drawing/2014/main" val="3708575042"/>
                    </a:ext>
                  </a:extLst>
                </a:gridCol>
                <a:gridCol w="505772">
                  <a:extLst>
                    <a:ext uri="{9D8B030D-6E8A-4147-A177-3AD203B41FA5}">
                      <a16:colId xmlns:a16="http://schemas.microsoft.com/office/drawing/2014/main" val="169915420"/>
                    </a:ext>
                  </a:extLst>
                </a:gridCol>
              </a:tblGrid>
              <a:tr h="470221">
                <a:tc>
                  <a:txBody>
                    <a:bodyPr/>
                    <a:lstStyle/>
                    <a:p>
                      <a:r>
                        <a:rPr lang="en-GB" sz="1400">
                          <a:latin typeface="Arial"/>
                        </a:rPr>
                        <a:t>Week 9</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213395526"/>
                  </a:ext>
                </a:extLst>
              </a:tr>
              <a:tr h="367687">
                <a:tc>
                  <a:txBody>
                    <a:bodyPr/>
                    <a:lstStyle/>
                    <a:p>
                      <a:r>
                        <a:rPr lang="en-GB" sz="1600" b="1"/>
                        <a:t>Week 10</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93463594"/>
                  </a:ext>
                </a:extLst>
              </a:tr>
            </a:tbl>
          </a:graphicData>
        </a:graphic>
      </p:graphicFrame>
      <p:sp>
        <p:nvSpPr>
          <p:cNvPr id="7" name="TextBox 6">
            <a:extLst>
              <a:ext uri="{FF2B5EF4-FFF2-40B4-BE49-F238E27FC236}">
                <a16:creationId xmlns:a16="http://schemas.microsoft.com/office/drawing/2014/main" id="{767A37DC-4232-C8F5-39C4-8860E07FA037}"/>
              </a:ext>
            </a:extLst>
          </p:cNvPr>
          <p:cNvSpPr txBox="1"/>
          <p:nvPr/>
        </p:nvSpPr>
        <p:spPr>
          <a:xfrm>
            <a:off x="2687376" y="4433224"/>
            <a:ext cx="588764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Research report- creating intensive and thorough report </a:t>
            </a:r>
          </a:p>
          <a:p>
            <a:endParaRPr lang="en-GB" sz="1400">
              <a:latin typeface="Arial"/>
              <a:cs typeface="Arial"/>
            </a:endParaRPr>
          </a:p>
          <a:p>
            <a:r>
              <a:rPr lang="en-GB" sz="1400">
                <a:latin typeface="Arial"/>
                <a:cs typeface="Arial"/>
              </a:rPr>
              <a:t>Workshop- giving feedback and working independently</a:t>
            </a:r>
          </a:p>
        </p:txBody>
      </p:sp>
      <p:sp>
        <p:nvSpPr>
          <p:cNvPr id="3" name="TextBox 2">
            <a:extLst>
              <a:ext uri="{FF2B5EF4-FFF2-40B4-BE49-F238E27FC236}">
                <a16:creationId xmlns:a16="http://schemas.microsoft.com/office/drawing/2014/main" id="{EA8BE897-397D-460A-8784-4FD3A163BCCC}"/>
              </a:ext>
            </a:extLst>
          </p:cNvPr>
          <p:cNvSpPr txBox="1"/>
          <p:nvPr/>
        </p:nvSpPr>
        <p:spPr>
          <a:xfrm>
            <a:off x="1985059" y="5534627"/>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err="1">
                <a:latin typeface="Arial"/>
                <a:cs typeface="Arial"/>
              </a:rPr>
              <a:t>Labli</a:t>
            </a:r>
            <a:r>
              <a:rPr lang="en-GB" sz="1600" b="1">
                <a:latin typeface="Arial"/>
                <a:cs typeface="Arial"/>
              </a:rPr>
              <a:t> begum  (2121373)</a:t>
            </a:r>
          </a:p>
          <a:p>
            <a:r>
              <a:rPr lang="en-GB" sz="1600" b="1">
                <a:latin typeface="Arial"/>
                <a:cs typeface="Arial"/>
              </a:rPr>
              <a:t>Saqib Saeed (2126056)</a:t>
            </a:r>
          </a:p>
        </p:txBody>
      </p:sp>
    </p:spTree>
    <p:extLst>
      <p:ext uri="{BB962C8B-B14F-4D97-AF65-F5344CB8AC3E}">
        <p14:creationId xmlns:p14="http://schemas.microsoft.com/office/powerpoint/2010/main" val="2996487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6" name="Group 115">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7"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8"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9"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20"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1"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2"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24" name="Rectangle 123">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6" name="Group 125">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127"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8"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9"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0"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31"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2"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9F50BC1-0D1E-9502-EDED-489DE9941927}"/>
              </a:ext>
            </a:extLst>
          </p:cNvPr>
          <p:cNvSpPr>
            <a:spLocks noGrp="1"/>
          </p:cNvSpPr>
          <p:nvPr>
            <p:ph type="title"/>
          </p:nvPr>
        </p:nvSpPr>
        <p:spPr>
          <a:xfrm>
            <a:off x="5210383" y="-8233"/>
            <a:ext cx="4092313" cy="1248774"/>
          </a:xfrm>
        </p:spPr>
        <p:txBody>
          <a:bodyPr vert="horz" lIns="91440" tIns="45720" rIns="91440" bIns="45720" rtlCol="0" anchor="b">
            <a:normAutofit/>
          </a:bodyPr>
          <a:lstStyle/>
          <a:p>
            <a:pPr algn="r"/>
            <a:r>
              <a:rPr lang="en-US" sz="4800" b="1" u="sng">
                <a:latin typeface="Arial Nova"/>
              </a:rPr>
              <a:t>Hypothesis</a:t>
            </a:r>
          </a:p>
        </p:txBody>
      </p:sp>
      <p:pic>
        <p:nvPicPr>
          <p:cNvPr id="81" name="Picture 57" descr="Test tubes with one test tube in orange with drops">
            <a:extLst>
              <a:ext uri="{FF2B5EF4-FFF2-40B4-BE49-F238E27FC236}">
                <a16:creationId xmlns:a16="http://schemas.microsoft.com/office/drawing/2014/main" id="{A7819330-29F7-EBCD-F207-FBC812654D75}"/>
              </a:ext>
            </a:extLst>
          </p:cNvPr>
          <p:cNvPicPr>
            <a:picLocks noChangeAspect="1"/>
          </p:cNvPicPr>
          <p:nvPr/>
        </p:nvPicPr>
        <p:blipFill rotWithShape="1">
          <a:blip r:embed="rId3"/>
          <a:srcRect l="40318" r="8563" b="5720"/>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3" name="TextBox 2">
            <a:extLst>
              <a:ext uri="{FF2B5EF4-FFF2-40B4-BE49-F238E27FC236}">
                <a16:creationId xmlns:a16="http://schemas.microsoft.com/office/drawing/2014/main" id="{B67ABA84-7191-0183-2712-B144D3870AA5}"/>
              </a:ext>
            </a:extLst>
          </p:cNvPr>
          <p:cNvSpPr txBox="1"/>
          <p:nvPr/>
        </p:nvSpPr>
        <p:spPr>
          <a:xfrm>
            <a:off x="6219463" y="2187614"/>
            <a:ext cx="4961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1CBB24A1-BCFB-4791-472F-8088AC906F13}"/>
              </a:ext>
            </a:extLst>
          </p:cNvPr>
          <p:cNvSpPr txBox="1"/>
          <p:nvPr/>
        </p:nvSpPr>
        <p:spPr>
          <a:xfrm>
            <a:off x="6214367" y="1540633"/>
            <a:ext cx="560793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hypothesis, we believe social media ( Instagram, Facebook, snapchat)  and multimedia production ( video, audio, hyperlinks, graphic design ) is used to connect between mentors and students because it encourages students to help interact with their mentors and other students too. </a:t>
            </a:r>
            <a:endParaRPr lang="en-US">
              <a:latin typeface="Arial"/>
              <a:cs typeface="Arial"/>
            </a:endParaRPr>
          </a:p>
          <a:p>
            <a:r>
              <a:rPr lang="en-GB" b="1">
                <a:latin typeface="Arial"/>
                <a:cs typeface="Arial"/>
              </a:rPr>
              <a:t> Carvalho, Santos (2022)</a:t>
            </a:r>
            <a:r>
              <a:rPr lang="en-GB">
                <a:latin typeface="Arial"/>
                <a:cs typeface="Arial"/>
              </a:rPr>
              <a:t> </a:t>
            </a:r>
          </a:p>
          <a:p>
            <a:endParaRPr lang="en-GB">
              <a:latin typeface="Arial"/>
              <a:cs typeface="Arial"/>
            </a:endParaRPr>
          </a:p>
          <a:p>
            <a:r>
              <a:rPr lang="en-GB">
                <a:latin typeface="Arial"/>
                <a:cs typeface="Arial"/>
              </a:rPr>
              <a:t>We also believe MS teams helps collaborate with virtual online classes and conference meetings. This is another reason why the blackboard collaborate was designed to help support student's but we also believe due to technical glitches sometimes a face to face is much better.</a:t>
            </a:r>
          </a:p>
          <a:p>
            <a:r>
              <a:rPr lang="en-GB" b="1">
                <a:latin typeface="Arial"/>
                <a:cs typeface="Arial"/>
              </a:rPr>
              <a:t>Hart, Bird, Farmer (2019)</a:t>
            </a:r>
          </a:p>
        </p:txBody>
      </p:sp>
      <p:sp>
        <p:nvSpPr>
          <p:cNvPr id="5" name="TextBox 4">
            <a:extLst>
              <a:ext uri="{FF2B5EF4-FFF2-40B4-BE49-F238E27FC236}">
                <a16:creationId xmlns:a16="http://schemas.microsoft.com/office/drawing/2014/main" id="{FF8D0322-99FF-693F-CFF9-2200DECA314E}"/>
              </a:ext>
            </a:extLst>
          </p:cNvPr>
          <p:cNvSpPr txBox="1"/>
          <p:nvPr/>
        </p:nvSpPr>
        <p:spPr>
          <a:xfrm>
            <a:off x="364602" y="321004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latin typeface="Arial"/>
                <a:cs typeface="Arial"/>
              </a:rPr>
              <a:t>Labli</a:t>
            </a:r>
            <a:r>
              <a:rPr lang="en-GB" b="1">
                <a:latin typeface="Arial"/>
                <a:cs typeface="Arial"/>
              </a:rPr>
              <a:t> begum (2121373</a:t>
            </a:r>
          </a:p>
          <a:p>
            <a:r>
              <a:rPr lang="en-GB" b="1">
                <a:latin typeface="Arial"/>
                <a:cs typeface="Arial"/>
              </a:rPr>
              <a:t>Saqib Saeed (2126056)</a:t>
            </a:r>
          </a:p>
        </p:txBody>
      </p:sp>
    </p:spTree>
    <p:extLst>
      <p:ext uri="{BB962C8B-B14F-4D97-AF65-F5344CB8AC3E}">
        <p14:creationId xmlns:p14="http://schemas.microsoft.com/office/powerpoint/2010/main" val="404677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5" name="Group 114">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6"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7"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8"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9"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0"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1"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23" name="Rectangle 122">
            <a:extLst>
              <a:ext uri="{FF2B5EF4-FFF2-40B4-BE49-F238E27FC236}">
                <a16:creationId xmlns:a16="http://schemas.microsoft.com/office/drawing/2014/main" id="{1D4477A3-7936-4C6B-B46C-52E99531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5" name="Group 124">
            <a:extLst>
              <a:ext uri="{FF2B5EF4-FFF2-40B4-BE49-F238E27FC236}">
                <a16:creationId xmlns:a16="http://schemas.microsoft.com/office/drawing/2014/main" id="{F44DEACC-B2E6-413E-B2B5-320225952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26" name="Freeform 6">
              <a:extLst>
                <a:ext uri="{FF2B5EF4-FFF2-40B4-BE49-F238E27FC236}">
                  <a16:creationId xmlns:a16="http://schemas.microsoft.com/office/drawing/2014/main" id="{B2924236-7127-4774-B233-D9124F0C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7" name="Freeform 7">
              <a:extLst>
                <a:ext uri="{FF2B5EF4-FFF2-40B4-BE49-F238E27FC236}">
                  <a16:creationId xmlns:a16="http://schemas.microsoft.com/office/drawing/2014/main" id="{AD053C6F-7187-4EE6-BAD9-1C484F29F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8" name="Freeform 25">
              <a:extLst>
                <a:ext uri="{FF2B5EF4-FFF2-40B4-BE49-F238E27FC236}">
                  <a16:creationId xmlns:a16="http://schemas.microsoft.com/office/drawing/2014/main" id="{226FAE39-4CC5-465A-ACFE-BE1C0E2F7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29" name="Freeform 26">
              <a:extLst>
                <a:ext uri="{FF2B5EF4-FFF2-40B4-BE49-F238E27FC236}">
                  <a16:creationId xmlns:a16="http://schemas.microsoft.com/office/drawing/2014/main" id="{521EE7A0-BD65-4FD1-BD1D-B4674892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30" name="Freeform 27">
              <a:extLst>
                <a:ext uri="{FF2B5EF4-FFF2-40B4-BE49-F238E27FC236}">
                  <a16:creationId xmlns:a16="http://schemas.microsoft.com/office/drawing/2014/main" id="{334E0A56-DA50-4F91-9938-4CDBECA7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1" name="Freeform 28">
              <a:extLst>
                <a:ext uri="{FF2B5EF4-FFF2-40B4-BE49-F238E27FC236}">
                  <a16:creationId xmlns:a16="http://schemas.microsoft.com/office/drawing/2014/main" id="{CD203DCD-B4AF-4693-A330-F23545344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133" name="Rounded Rectangle 16">
            <a:extLst>
              <a:ext uri="{FF2B5EF4-FFF2-40B4-BE49-F238E27FC236}">
                <a16:creationId xmlns:a16="http://schemas.microsoft.com/office/drawing/2014/main" id="{C29A1D40-470D-401E-8548-6FF3CF377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9" name="Graphic 88" descr="Books">
            <a:extLst>
              <a:ext uri="{FF2B5EF4-FFF2-40B4-BE49-F238E27FC236}">
                <a16:creationId xmlns:a16="http://schemas.microsoft.com/office/drawing/2014/main" id="{2AD1E7F1-B22D-6708-85BF-F9FBB2FBBD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0347" y="1260185"/>
            <a:ext cx="3042178" cy="3042178"/>
          </a:xfrm>
          <a:prstGeom prst="rect">
            <a:avLst/>
          </a:prstGeom>
        </p:spPr>
      </p:pic>
      <p:sp>
        <p:nvSpPr>
          <p:cNvPr id="4" name="TextBox 3">
            <a:extLst>
              <a:ext uri="{FF2B5EF4-FFF2-40B4-BE49-F238E27FC236}">
                <a16:creationId xmlns:a16="http://schemas.microsoft.com/office/drawing/2014/main" id="{DD2ED5D1-A7F9-5C8B-7621-7D23E97BB5F8}"/>
              </a:ext>
            </a:extLst>
          </p:cNvPr>
          <p:cNvSpPr txBox="1"/>
          <p:nvPr/>
        </p:nvSpPr>
        <p:spPr>
          <a:xfrm>
            <a:off x="4867275" y="1722820"/>
            <a:ext cx="27624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1DACA4F9-DF4A-9A33-EB19-B7C47835BFF7}"/>
              </a:ext>
            </a:extLst>
          </p:cNvPr>
          <p:cNvSpPr txBox="1"/>
          <p:nvPr/>
        </p:nvSpPr>
        <p:spPr>
          <a:xfrm>
            <a:off x="5669666" y="172462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B5F707AF-17C5-0422-4EBF-6D95714F7422}"/>
              </a:ext>
            </a:extLst>
          </p:cNvPr>
          <p:cNvSpPr txBox="1"/>
          <p:nvPr/>
        </p:nvSpPr>
        <p:spPr>
          <a:xfrm>
            <a:off x="5163548" y="474077"/>
            <a:ext cx="669787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a:latin typeface="Arial"/>
                <a:cs typeface="Arial"/>
              </a:rPr>
              <a:t>Carvalho A.R., Santos. C.  (2022) </a:t>
            </a:r>
            <a:endParaRPr lang="en-US" sz="1400" b="1">
              <a:latin typeface="Arial"/>
              <a:cs typeface="Arial"/>
            </a:endParaRPr>
          </a:p>
          <a:p>
            <a:r>
              <a:rPr lang="en-GB" sz="1400" i="1">
                <a:latin typeface="Arial"/>
                <a:cs typeface="Arial"/>
              </a:rPr>
              <a:t>Developing peer mentor's collaborative and metacognitive skills with a technology- enhanced peer learning program</a:t>
            </a:r>
            <a:r>
              <a:rPr lang="en-GB" sz="1400">
                <a:latin typeface="Arial"/>
                <a:cs typeface="Arial"/>
              </a:rPr>
              <a:t>,</a:t>
            </a:r>
            <a:r>
              <a:rPr lang="en-GB" sz="1400">
                <a:latin typeface="Arial"/>
                <a:ea typeface="+mn-lt"/>
                <a:cs typeface="Arial"/>
              </a:rPr>
              <a:t> </a:t>
            </a:r>
            <a:r>
              <a:rPr lang="en-GB" sz="1400">
                <a:latin typeface="Arial"/>
                <a:ea typeface="+mn-lt"/>
                <a:cs typeface="+mn-lt"/>
              </a:rPr>
              <a:t>Computers and Education open 3 (2022) 100070, Elsevier</a:t>
            </a:r>
            <a:endParaRPr lang="en-GB" sz="1400">
              <a:latin typeface="Arial"/>
              <a:ea typeface="+mn-lt"/>
              <a:cs typeface="Arial"/>
            </a:endParaRPr>
          </a:p>
          <a:p>
            <a:endParaRPr lang="en-GB" sz="1400">
              <a:latin typeface="Arial"/>
              <a:cs typeface="Arial"/>
            </a:endParaRPr>
          </a:p>
          <a:p>
            <a:pPr marL="285750" indent="-285750">
              <a:buFont typeface="Arial"/>
              <a:buChar char="•"/>
            </a:pPr>
            <a:r>
              <a:rPr lang="en-GB" sz="1400" b="1">
                <a:latin typeface="Arial"/>
                <a:cs typeface="Arial"/>
              </a:rPr>
              <a:t>Digital Literacy series: 0365</a:t>
            </a:r>
            <a:r>
              <a:rPr lang="en-GB" sz="1400">
                <a:latin typeface="Arial"/>
                <a:cs typeface="Arial"/>
              </a:rPr>
              <a:t>- </a:t>
            </a:r>
            <a:endParaRPr lang="en-GB"/>
          </a:p>
          <a:p>
            <a:r>
              <a:rPr lang="en-GB" sz="1400">
                <a:latin typeface="Arial"/>
                <a:cs typeface="Arial"/>
              </a:rPr>
              <a:t>collaboration tools, YouTube. (2020) by centre of legal innovation</a:t>
            </a:r>
            <a:endParaRPr lang="en-GB"/>
          </a:p>
          <a:p>
            <a:pPr marL="285750" indent="-285750">
              <a:buFont typeface="Arial"/>
              <a:buChar char="•"/>
            </a:pPr>
            <a:endParaRPr lang="en-GB" sz="1400">
              <a:latin typeface="Arial"/>
              <a:cs typeface="Arial"/>
            </a:endParaRPr>
          </a:p>
          <a:p>
            <a:pPr marL="285750" indent="-285750">
              <a:buFont typeface="Arial,Sans-Serif"/>
              <a:buChar char="•"/>
            </a:pPr>
            <a:r>
              <a:rPr lang="en-US" sz="1400" b="1">
                <a:latin typeface="Arial"/>
                <a:cs typeface="Arial"/>
              </a:rPr>
              <a:t>Data Protection Act 2018</a:t>
            </a:r>
            <a:r>
              <a:rPr lang="en-US" sz="1400">
                <a:latin typeface="Arial"/>
                <a:cs typeface="Arial"/>
              </a:rPr>
              <a:t> </a:t>
            </a:r>
            <a:endParaRPr lang="en-US" sz="1400">
              <a:ea typeface="+mn-lt"/>
              <a:cs typeface="+mn-lt"/>
            </a:endParaRPr>
          </a:p>
          <a:p>
            <a:r>
              <a:rPr lang="en-US" sz="1400">
                <a:latin typeface="Arial"/>
                <a:cs typeface="Arial"/>
              </a:rPr>
              <a:t> Under data protection 2018, GOV.UK all information of individuals to have their rights to access all different types of data.</a:t>
            </a:r>
            <a:endParaRPr lang="en-GB"/>
          </a:p>
          <a:p>
            <a:pPr marL="285750" indent="-285750">
              <a:buFont typeface="Arial"/>
              <a:buChar char="•"/>
            </a:pPr>
            <a:endParaRPr lang="en-GB" sz="1400">
              <a:latin typeface="Arial"/>
              <a:cs typeface="Arial"/>
            </a:endParaRPr>
          </a:p>
          <a:p>
            <a:pPr marL="285750" indent="-285750">
              <a:buFont typeface="Arial"/>
              <a:buChar char="•"/>
            </a:pPr>
            <a:endParaRPr lang="en-GB" sz="1400">
              <a:latin typeface="Arial"/>
              <a:cs typeface="Arial"/>
            </a:endParaRPr>
          </a:p>
          <a:p>
            <a:pPr marL="285750" indent="-285750">
              <a:buFont typeface="Arial"/>
              <a:buChar char="•"/>
            </a:pPr>
            <a:r>
              <a:rPr lang="en-GB" sz="1400" b="1" err="1">
                <a:latin typeface="Arial"/>
                <a:cs typeface="Arial"/>
              </a:rPr>
              <a:t>Mohd</a:t>
            </a:r>
            <a:r>
              <a:rPr lang="en-GB" sz="1400" b="1">
                <a:latin typeface="Arial"/>
                <a:cs typeface="Arial"/>
              </a:rPr>
              <a:t> Arifin, S.R (2018)</a:t>
            </a:r>
            <a:r>
              <a:rPr lang="en-GB" sz="1400">
                <a:latin typeface="Arial"/>
                <a:cs typeface="Arial"/>
              </a:rPr>
              <a:t> </a:t>
            </a:r>
          </a:p>
          <a:p>
            <a:r>
              <a:rPr lang="en-GB" sz="1400" i="1">
                <a:latin typeface="Arial"/>
                <a:cs typeface="Arial"/>
              </a:rPr>
              <a:t>"Ethical considerations in qualitive study"</a:t>
            </a:r>
            <a:r>
              <a:rPr lang="en-GB" sz="1400">
                <a:latin typeface="Arial"/>
                <a:cs typeface="Arial"/>
              </a:rPr>
              <a:t>, INTERNATIONAL JOURNAL OF CARE SCHOLARS, 2(2), pp, 30-33. Doi: 10.31436/ </a:t>
            </a:r>
            <a:r>
              <a:rPr lang="en-GB" sz="1400" err="1">
                <a:latin typeface="Arial"/>
                <a:cs typeface="Arial"/>
              </a:rPr>
              <a:t>ijcs</a:t>
            </a:r>
            <a:r>
              <a:rPr lang="en-GB" sz="1400">
                <a:latin typeface="Arial"/>
                <a:cs typeface="Arial"/>
              </a:rPr>
              <a:t>. V12.82</a:t>
            </a:r>
            <a:endParaRPr lang="en-GB"/>
          </a:p>
          <a:p>
            <a:pPr marL="285750" indent="-285750">
              <a:buFont typeface="Arial"/>
              <a:buChar char="•"/>
            </a:pPr>
            <a:endParaRPr lang="en-GB" sz="1400">
              <a:latin typeface="Arial"/>
              <a:cs typeface="Arial"/>
            </a:endParaRPr>
          </a:p>
          <a:p>
            <a:pPr marL="285750" indent="-285750">
              <a:buFont typeface="Arial"/>
              <a:buChar char="•"/>
            </a:pPr>
            <a:r>
              <a:rPr lang="en-US" sz="1400" b="1">
                <a:solidFill>
                  <a:srgbClr val="222222"/>
                </a:solidFill>
                <a:latin typeface="Arial"/>
                <a:cs typeface="Arial"/>
              </a:rPr>
              <a:t>Human Right Act 1998</a:t>
            </a:r>
            <a:endParaRPr lang="en-GB" sz="1400">
              <a:solidFill>
                <a:srgbClr val="000000"/>
              </a:solidFill>
              <a:latin typeface="Corbel" panose="020B0503020204020204"/>
              <a:cs typeface="Arial"/>
            </a:endParaRPr>
          </a:p>
          <a:p>
            <a:r>
              <a:rPr lang="en-US" sz="1400">
                <a:solidFill>
                  <a:srgbClr val="222222"/>
                </a:solidFill>
                <a:latin typeface="Arial"/>
                <a:cs typeface="Arial"/>
              </a:rPr>
              <a:t> Equality and Human Rights Commission (2018) under 1998 human rights act every individual has the right to be protected by government authority by law. Equality and human rights commission </a:t>
            </a:r>
          </a:p>
          <a:p>
            <a:pPr marL="285750" indent="-285750">
              <a:buFont typeface="Arial"/>
              <a:buChar char="•"/>
            </a:pPr>
            <a:endParaRPr lang="en-US" sz="1400">
              <a:solidFill>
                <a:srgbClr val="222222"/>
              </a:solidFill>
              <a:latin typeface="Arial"/>
              <a:cs typeface="Arial"/>
            </a:endParaRPr>
          </a:p>
          <a:p>
            <a:pPr marL="285750" indent="-285750">
              <a:buFont typeface="Arial,Sans-Serif"/>
              <a:buChar char="•"/>
            </a:pPr>
            <a:r>
              <a:rPr lang="en-US" sz="1400" b="1">
                <a:latin typeface="Arial"/>
                <a:cs typeface="Arial"/>
              </a:rPr>
              <a:t>Hart. T., Bird. D., Farmer. R, (2019)</a:t>
            </a:r>
            <a:endParaRPr lang="en-US" sz="1400">
              <a:ea typeface="+mn-lt"/>
              <a:cs typeface="+mn-lt"/>
            </a:endParaRPr>
          </a:p>
          <a:p>
            <a:r>
              <a:rPr lang="en-US" sz="1400" i="1">
                <a:latin typeface="Arial"/>
                <a:cs typeface="Arial"/>
              </a:rPr>
              <a:t>Using blackboard collaborate, a digital web conference tool, to support nursing student's placement learning:</a:t>
            </a:r>
            <a:r>
              <a:rPr lang="en-US" sz="1400">
                <a:latin typeface="Arial"/>
                <a:cs typeface="Arial"/>
              </a:rPr>
              <a:t> A pilot study exploring its impact,</a:t>
            </a:r>
            <a:endParaRPr lang="en-US" sz="1400">
              <a:ea typeface="+mn-lt"/>
              <a:cs typeface="+mn-lt"/>
            </a:endParaRPr>
          </a:p>
          <a:p>
            <a:r>
              <a:rPr lang="en-US" sz="1400">
                <a:latin typeface="Arial"/>
                <a:cs typeface="Arial"/>
              </a:rPr>
              <a:t>Nurse Education in Practice, Vol. 38 </a:t>
            </a:r>
            <a:endParaRPr lang="en-US"/>
          </a:p>
          <a:p>
            <a:pPr marL="285750" indent="-285750">
              <a:buFont typeface="Arial"/>
              <a:buChar char="•"/>
            </a:pPr>
            <a:endParaRPr lang="en-US" sz="1400">
              <a:solidFill>
                <a:srgbClr val="222222"/>
              </a:solidFill>
              <a:latin typeface="Arial"/>
              <a:cs typeface="Arial"/>
            </a:endParaRPr>
          </a:p>
        </p:txBody>
      </p:sp>
      <p:sp>
        <p:nvSpPr>
          <p:cNvPr id="8" name="TextBox 7">
            <a:extLst>
              <a:ext uri="{FF2B5EF4-FFF2-40B4-BE49-F238E27FC236}">
                <a16:creationId xmlns:a16="http://schemas.microsoft.com/office/drawing/2014/main" id="{2222E68D-088C-3368-EE38-602AC3529E9A}"/>
              </a:ext>
            </a:extLst>
          </p:cNvPr>
          <p:cNvSpPr txBox="1"/>
          <p:nvPr/>
        </p:nvSpPr>
        <p:spPr>
          <a:xfrm>
            <a:off x="1435260" y="383700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EF6F425F-67F3-04D6-B745-57300F9B5E14}"/>
              </a:ext>
            </a:extLst>
          </p:cNvPr>
          <p:cNvSpPr txBox="1"/>
          <p:nvPr/>
        </p:nvSpPr>
        <p:spPr>
          <a:xfrm>
            <a:off x="1280932" y="4560424"/>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err="1">
                <a:latin typeface="Arial"/>
                <a:cs typeface="Arial"/>
              </a:rPr>
              <a:t>Labli</a:t>
            </a:r>
            <a:r>
              <a:rPr lang="en-GB" sz="1600" b="1">
                <a:latin typeface="Arial"/>
                <a:cs typeface="Arial"/>
              </a:rPr>
              <a:t> begum (2121373)</a:t>
            </a:r>
          </a:p>
          <a:p>
            <a:r>
              <a:rPr lang="en-GB" sz="1600" b="1">
                <a:latin typeface="Arial"/>
                <a:cs typeface="Arial"/>
              </a:rPr>
              <a:t>Saqib Saeed (2126056)</a:t>
            </a:r>
          </a:p>
        </p:txBody>
      </p:sp>
      <p:sp>
        <p:nvSpPr>
          <p:cNvPr id="12" name="TextBox 11">
            <a:extLst>
              <a:ext uri="{FF2B5EF4-FFF2-40B4-BE49-F238E27FC236}">
                <a16:creationId xmlns:a16="http://schemas.microsoft.com/office/drawing/2014/main" id="{70824636-F9E2-5E0E-1C1C-17659B2CB53E}"/>
              </a:ext>
            </a:extLst>
          </p:cNvPr>
          <p:cNvSpPr txBox="1"/>
          <p:nvPr/>
        </p:nvSpPr>
        <p:spPr>
          <a:xfrm>
            <a:off x="1055467" y="833617"/>
            <a:ext cx="3466616"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u="sng">
                <a:latin typeface="Arial"/>
                <a:cs typeface="Arial"/>
              </a:rPr>
              <a:t>references</a:t>
            </a:r>
          </a:p>
        </p:txBody>
      </p:sp>
    </p:spTree>
    <p:extLst>
      <p:ext uri="{BB962C8B-B14F-4D97-AF65-F5344CB8AC3E}">
        <p14:creationId xmlns:p14="http://schemas.microsoft.com/office/powerpoint/2010/main" val="1257881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1</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How do students use technology to collaborate at UWTSD?</vt:lpstr>
      <vt:lpstr>INTRODUCTION</vt:lpstr>
      <vt:lpstr>RATIONALE</vt:lpstr>
      <vt:lpstr>Proposed method- what? Who? How?</vt:lpstr>
      <vt:lpstr>ETHICAL CONSIDERATIONS</vt:lpstr>
      <vt:lpstr>Research timeline</vt:lpstr>
      <vt:lpstr>Hypothesis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2022-06-11T11:05:10Z</dcterms:created>
  <dcterms:modified xsi:type="dcterms:W3CDTF">2022-06-26T08:16:09Z</dcterms:modified>
</cp:coreProperties>
</file>